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wmf" ContentType="image/x-wmf"/>
  <Override PartName="/ppt/media/image6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G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0.67</c:v>
                </c:pt>
                <c:pt idx="2">
                  <c:v/>
                </c:pt>
              </c:numCache>
            </c:numRef>
          </c:val>
        </c:ser>
        <c:gapWidth val="150"/>
        <c:overlap val="0"/>
        <c:axId val="96275700"/>
        <c:axId val="97276583"/>
      </c:barChart>
      <c:catAx>
        <c:axId val="962757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7276583"/>
        <c:crosses val="autoZero"/>
        <c:auto val="1"/>
        <c:lblAlgn val="ctr"/>
        <c:lblOffset val="100"/>
      </c:catAx>
      <c:valAx>
        <c:axId val="97276583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6275700"/>
        <c:crosses val="autoZero"/>
      </c:valAx>
      <c:dTable>
        <c:showHorzBorder val="1"/>
        <c:showVertBorder val="1"/>
        <c:showOutline val="1"/>
      </c:dTable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G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0.67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50"/>
        <c:overlap val="0"/>
        <c:axId val="18835332"/>
        <c:axId val="54537388"/>
      </c:barChart>
      <c:catAx>
        <c:axId val="188353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54537388"/>
        <c:crosses val="autoZero"/>
        <c:auto val="1"/>
        <c:lblAlgn val="ctr"/>
        <c:lblOffset val="100"/>
      </c:catAx>
      <c:valAx>
        <c:axId val="5453738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8835332"/>
        <c:crosses val="autoZero"/>
      </c:valAx>
      <c:dTable>
        <c:showHorzBorder val="1"/>
        <c:showVertBorder val="1"/>
        <c:showOutline val="1"/>
      </c:dTable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2000" cy="37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42000" cy="25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2680" y="228276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501840"/>
            <a:ext cx="8030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457200" y="1604520"/>
            <a:ext cx="392364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Noviembre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30/11/2015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2680" cy="18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163080" y="1113480"/>
            <a:ext cx="876420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cumple con las actividades establecidas en proceso definido para la actividad  de cierre definido por la empresa.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59400" y="3377160"/>
            <a:ext cx="9058680" cy="27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6890760" y="1124640"/>
            <a:ext cx="1852200" cy="33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 desviación en el área de ventas por parte de los vendedores en el mes de noviembre y en forma anual debido a que no se ha contabilizado las ventas de meses anteriores.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7" name="Table 4"/>
          <p:cNvGraphicFramePr/>
          <p:nvPr/>
        </p:nvGraphicFramePr>
        <p:xfrm>
          <a:off x="259560" y="1329480"/>
          <a:ext cx="6436080" cy="3189960"/>
        </p:xfrm>
        <a:graphic>
          <a:graphicData uri="http://schemas.openxmlformats.org/drawingml/2006/table">
            <a:tbl>
              <a:tblPr/>
              <a:tblGrid>
                <a:gridCol w="2386800"/>
                <a:gridCol w="1546920"/>
                <a:gridCol w="1479960"/>
                <a:gridCol w="1022760"/>
              </a:tblGrid>
              <a:tr h="673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Noviembre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Apegó</a:t>
                      </a:r>
                      <a:endParaRPr/>
                    </a:p>
                  </a:txBody>
                  <a:tcPr/>
                </a:tc>
              </a:tr>
              <a:tr h="116928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Periodo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$202,000.00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$130,775.30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64.74</a:t>
                      </a:r>
                      <a:endParaRPr/>
                    </a:p>
                  </a:txBody>
                  <a:tcPr/>
                </a:tc>
              </a:tr>
              <a:tr h="6735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Oriana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$101,000.00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$54,818.40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54.28</a:t>
                      </a:r>
                      <a:endParaRPr/>
                    </a:p>
                  </a:txBody>
                  <a:tcPr/>
                </a:tc>
              </a:tr>
              <a:tr h="67392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Marisol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$101,000.00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$75,956.90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75.20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5"/>
          <p:cNvGraphicFramePr/>
          <p:nvPr/>
        </p:nvGraphicFramePr>
        <p:xfrm>
          <a:off x="272160" y="4576320"/>
          <a:ext cx="5559480" cy="1652400"/>
        </p:xfrm>
        <a:graphic>
          <a:graphicData uri="http://schemas.openxmlformats.org/drawingml/2006/table">
            <a:tbl>
              <a:tblPr/>
              <a:tblGrid>
                <a:gridCol w="1927080"/>
                <a:gridCol w="1891080"/>
                <a:gridCol w="1741680"/>
              </a:tblGrid>
              <a:tr h="43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Monto Total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86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Apegó</a:t>
                      </a:r>
                      <a:endParaRPr/>
                    </a:p>
                  </a:txBody>
                  <a:tcPr/>
                </a:tc>
              </a:tr>
              <a:tr h="35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$2,424,000.00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$130,775.30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5.40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5751360" y="1412640"/>
            <a:ext cx="293220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ha generado encuestas de satisfacción hasta la fecha.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" name="Table 3"/>
          <p:cNvGraphicFramePr/>
          <p:nvPr/>
        </p:nvGraphicFramePr>
        <p:xfrm>
          <a:off x="1523880" y="1397160"/>
          <a:ext cx="6093720" cy="18129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P1319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10/10/2015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13/11/2015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P1319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P1319 -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000" strike="noStrike">
                          <a:latin typeface="Calibri"/>
                        </a:rPr>
                        <a:t>24/11/2015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47" name="Table 3"/>
          <p:cNvGraphicFramePr/>
          <p:nvPr/>
        </p:nvGraphicFramePr>
        <p:xfrm>
          <a:off x="36360" y="1579680"/>
          <a:ext cx="9078120" cy="526392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46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80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144000" y="1080000"/>
            <a:ext cx="151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P1319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6000" y="1080000"/>
            <a:ext cx="799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Para la realización del proyecto p1319 no se requirió capacitación en alguna de las áreas</a:t>
            </a: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792000" y="3990240"/>
            <a:ext cx="799056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presentan desviaciones considerables en todas las áreas del proceso con excepción del área de soporte que muestra una desviación del 20%(la cual aparece por no tomar en cuenta el tiempo invertido para generar el reporte de monitoreo y reunión de monitoreo).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" name="Table 4"/>
          <p:cNvGraphicFramePr/>
          <p:nvPr/>
        </p:nvGraphicFramePr>
        <p:xfrm>
          <a:off x="273960" y="1285200"/>
          <a:ext cx="6078600" cy="2689920"/>
        </p:xfrm>
        <a:graphic>
          <a:graphicData uri="http://schemas.openxmlformats.org/drawingml/2006/table">
            <a:tbl>
              <a:tblPr/>
              <a:tblGrid>
                <a:gridCol w="3061440"/>
                <a:gridCol w="1079280"/>
                <a:gridCol w="990720"/>
                <a:gridCol w="94752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nov-27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$22.33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$47.40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-112%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$3.96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$-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$19.40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$10.94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$5.50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$35.70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-549%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$-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$22.50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$18.00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2" dur="indefinite" restart="never" nodeType="tmRoot">
          <p:childTnLst>
            <p:seq>
              <p:cTn id="13" nodeType="mainSeq">
                <p:childTnLst>
                  <p:par>
                    <p:cTn id="1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5868000" y="1340640"/>
            <a:ext cx="307620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Con excepción del área de soporte que se muestra en correcto estado todas las áreas se muestran en zona critica. </a:t>
            </a:r>
            <a:endParaRPr/>
          </a:p>
        </p:txBody>
      </p:sp>
      <p:graphicFrame>
        <p:nvGraphicFramePr>
          <p:cNvPr id="57" name="Table 4"/>
          <p:cNvGraphicFramePr/>
          <p:nvPr/>
        </p:nvGraphicFramePr>
        <p:xfrm>
          <a:off x="139320" y="1185120"/>
          <a:ext cx="5727960" cy="2689920"/>
        </p:xfrm>
        <a:graphic>
          <a:graphicData uri="http://schemas.openxmlformats.org/drawingml/2006/table">
            <a:tbl>
              <a:tblPr/>
              <a:tblGrid>
                <a:gridCol w="3061440"/>
                <a:gridCol w="901440"/>
                <a:gridCol w="863640"/>
                <a:gridCol w="901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nov-27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-282%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-539%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13%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6365160" y="1124640"/>
            <a:ext cx="228492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un apego del 67% en linea base debido a que no se tiene identificada la versión de la linea base.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1" name=""/>
          <p:cNvGraphicFramePr/>
          <p:nvPr/>
        </p:nvGraphicFramePr>
        <p:xfrm>
          <a:off x="576000" y="1944000"/>
          <a:ext cx="5790240" cy="285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8" dur="indefinite" restart="never" nodeType="tmRoot">
          <p:childTnLst>
            <p:seq>
              <p:cTn id="19" nodeType="mainSeq">
                <p:childTnLst>
                  <p:par>
                    <p:cTn id="20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6183360" y="1416240"/>
            <a:ext cx="25002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un apego de 67% en linea base por falta de notificación en la creación de la misma.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5" name=""/>
          <p:cNvGraphicFramePr/>
          <p:nvPr/>
        </p:nvGraphicFramePr>
        <p:xfrm>
          <a:off x="72000" y="1463760"/>
          <a:ext cx="5858640" cy="285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6375960" y="1416240"/>
            <a:ext cx="228492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los documentos de Plan de proyecto y estimación presentan inconvenientes en resultados debido a no  cumplir con los requerimientos mínimos en la evaluación interna.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2880" y="1296000"/>
            <a:ext cx="6386400" cy="28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2015-12-10T11:14:23Z</dcterms:modified>
  <cp:revision>35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