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sldIdLst>
    <p:sldId id="280" r:id="rId2"/>
    <p:sldId id="281" r:id="rId3"/>
    <p:sldId id="282" r:id="rId4"/>
    <p:sldId id="283" r:id="rId5"/>
    <p:sldId id="285" r:id="rId6"/>
    <p:sldId id="284" r:id="rId7"/>
    <p:sldId id="287" r:id="rId8"/>
    <p:sldId id="288" r:id="rId9"/>
    <p:sldId id="290" r:id="rId10"/>
    <p:sldId id="289" r:id="rId11"/>
    <p:sldId id="291" r:id="rId12"/>
    <p:sldId id="292"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274" r:id="rId33"/>
    <p:sldId id="275" r:id="rId34"/>
    <p:sldId id="276" r:id="rId35"/>
    <p:sldId id="277" r:id="rId36"/>
    <p:sldId id="278" r:id="rId37"/>
    <p:sldId id="279"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69" autoAdjust="0"/>
    <p:restoredTop sz="94660"/>
  </p:normalViewPr>
  <p:slideViewPr>
    <p:cSldViewPr snapToGrid="0">
      <p:cViewPr varScale="1">
        <p:scale>
          <a:sx n="74" d="100"/>
          <a:sy n="74" d="100"/>
        </p:scale>
        <p:origin x="-444"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angle 7"/>
          <p:cNvSpPr/>
          <p:nvPr/>
        </p:nvSpPr>
        <p:spPr>
          <a:xfrm>
            <a:off x="1036320"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16000" y="3200400"/>
            <a:ext cx="10058400" cy="1524000"/>
          </a:xfrm>
        </p:spPr>
        <p:txBody>
          <a:bodyPr>
            <a:noAutofit/>
          </a:bodyPr>
          <a:lstStyle>
            <a:lvl1pPr>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016000" y="4724400"/>
            <a:ext cx="9144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7" name="Rectangle 6"/>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19200" y="685800"/>
            <a:ext cx="9652000" cy="38862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10/8/2015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6000" y="685802"/>
            <a:ext cx="2438400" cy="5410199"/>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454400" y="685801"/>
            <a:ext cx="7620000" cy="48768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10/8/2015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10/8/2015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1036320"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16000" y="3276600"/>
            <a:ext cx="10058400" cy="1676400"/>
          </a:xfrm>
        </p:spPr>
        <p:txBody>
          <a:bodyPr anchor="b" anchorCtr="0"/>
          <a:lstStyle>
            <a:lvl1pPr algn="l">
              <a:defRPr sz="54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16000" y="4953000"/>
            <a:ext cx="9144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10/8/2015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8" name="Rectangle 7"/>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10160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976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10/8/2015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119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11936" y="1329264"/>
            <a:ext cx="48768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935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93536" y="1329264"/>
            <a:ext cx="48768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10/8/2015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1" name="Straight Connector 10"/>
          <p:cNvCxnSpPr/>
          <p:nvPr/>
        </p:nvCxnSpPr>
        <p:spPr>
          <a:xfrm>
            <a:off x="1011936" y="1249362"/>
            <a:ext cx="487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193536" y="1249362"/>
            <a:ext cx="4876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016000" y="4572000"/>
            <a:ext cx="9046464" cy="1600200"/>
          </a:xfrm>
        </p:spPr>
        <p:txBody>
          <a:bodyPr anchor="b">
            <a:normAutofit/>
          </a:bodyPr>
          <a:lstStyle>
            <a:lvl1pPr algn="l">
              <a:defRPr sz="5400" b="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4947821" y="457201"/>
            <a:ext cx="6126579"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16002" y="457200"/>
            <a:ext cx="3564876"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10/8/2015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0" name="Straight Connector 9"/>
          <p:cNvCxnSpPr/>
          <p:nvPr/>
        </p:nvCxnSpPr>
        <p:spPr>
          <a:xfrm rot="5400000">
            <a:off x="2871259" y="2514336"/>
            <a:ext cx="3810000" cy="2117"/>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011936" y="4572000"/>
            <a:ext cx="9046464" cy="1600200"/>
          </a:xfrm>
        </p:spPr>
        <p:txBody>
          <a:bodyPr anchor="b">
            <a:normAutofit/>
          </a:bodyPr>
          <a:lstStyle>
            <a:lvl1pPr algn="l">
              <a:defRPr sz="54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036320" y="457200"/>
            <a:ext cx="100584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1133856" y="3505200"/>
            <a:ext cx="98552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10/8/2015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4572000"/>
            <a:ext cx="9042400" cy="1600200"/>
          </a:xfrm>
          <a:prstGeom prst="rect">
            <a:avLst/>
          </a:prstGeom>
        </p:spPr>
        <p:txBody>
          <a:bodyPr vert="horz" lIns="91440" tIns="45720" rIns="91440" bIns="45720" rtlCol="0" anchor="b" anchorCtr="0">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16000" y="685800"/>
            <a:ext cx="10058400" cy="3886200"/>
          </a:xfrm>
          <a:prstGeom prst="rect">
            <a:avLst/>
          </a:prstGeom>
        </p:spPr>
        <p:txBody>
          <a:bodyPr vert="horz" lIns="91440" tIns="45720" rIns="91440" bIns="45720" rtlCol="0" anchor="ctr" anchorCtr="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331200" y="6208777"/>
            <a:ext cx="28448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B61BEF0D-F0BB-DE4B-95CE-6DB70DBA9567}" type="datetimeFigureOut">
              <a:rPr lang="en-US" smtClean="0"/>
              <a:pPr/>
              <a:t>10/8/2015</a:t>
            </a:fld>
            <a:endParaRPr lang="en-US" dirty="0"/>
          </a:p>
        </p:txBody>
      </p:sp>
      <p:sp>
        <p:nvSpPr>
          <p:cNvPr id="5" name="Footer Placeholder 4"/>
          <p:cNvSpPr>
            <a:spLocks noGrp="1"/>
          </p:cNvSpPr>
          <p:nvPr>
            <p:ph type="ftr" sz="quarter" idx="3"/>
          </p:nvPr>
        </p:nvSpPr>
        <p:spPr>
          <a:xfrm>
            <a:off x="1015999" y="6208777"/>
            <a:ext cx="6498492"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dirty="0"/>
          </a:p>
        </p:txBody>
      </p:sp>
      <p:sp>
        <p:nvSpPr>
          <p:cNvPr id="6" name="Slide Number Placeholder 5"/>
          <p:cNvSpPr>
            <a:spLocks noGrp="1"/>
          </p:cNvSpPr>
          <p:nvPr>
            <p:ph type="sldNum" sz="quarter" idx="4"/>
          </p:nvPr>
        </p:nvSpPr>
        <p:spPr>
          <a:xfrm>
            <a:off x="10160000" y="5687569"/>
            <a:ext cx="1016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D57F1E4F-1CFF-5643-939E-217C01CDF565}" type="slidenum">
              <a:rPr lang="en-US" smtClean="0"/>
              <a:pPr/>
              <a:t>‹Nº›</a:t>
            </a:fld>
            <a:endParaRPr lang="en-US" dirty="0"/>
          </a:p>
        </p:txBody>
      </p:sp>
      <p:sp>
        <p:nvSpPr>
          <p:cNvPr id="8" name="Rectangle 7"/>
          <p:cNvSpPr/>
          <p:nvPr/>
        </p:nvSpPr>
        <p:spPr>
          <a:xfrm>
            <a:off x="1036320" y="0"/>
            <a:ext cx="100584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568303" y="1368380"/>
            <a:ext cx="10058400" cy="2743200"/>
          </a:xfrm>
        </p:spPr>
        <p:txBody>
          <a:bodyPr/>
          <a:lstStyle/>
          <a:p>
            <a:r>
              <a:rPr lang="es-MX" dirty="0" smtClean="0"/>
              <a:t>Capacitación de procesos SOS Software</a:t>
            </a:r>
            <a:endParaRPr lang="es-MX" dirty="0"/>
          </a:p>
        </p:txBody>
      </p:sp>
      <p:pic>
        <p:nvPicPr>
          <p:cNvPr id="1026" name="Picture 2" descr="C:\Users\Zepeda\Downloads\SOS Software Logotip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4523" y="3247175"/>
            <a:ext cx="2552700" cy="252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4365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Marcador de contenido"/>
          <p:cNvPicPr>
            <a:picLocks noGrp="1" noChangeAspect="1"/>
          </p:cNvPicPr>
          <p:nvPr>
            <p:ph idx="1"/>
          </p:nvPr>
        </p:nvPicPr>
        <p:blipFill rotWithShape="1">
          <a:blip r:embed="rId2">
            <a:extLst>
              <a:ext uri="{28A0092B-C50C-407E-A947-70E740481C1C}">
                <a14:useLocalDpi xmlns:a14="http://schemas.microsoft.com/office/drawing/2010/main" val="0"/>
              </a:ext>
            </a:extLst>
          </a:blip>
          <a:srcRect l="1342" t="2237" r="1159" b="10604"/>
          <a:stretch/>
        </p:blipFill>
        <p:spPr>
          <a:xfrm>
            <a:off x="-23607" y="772731"/>
            <a:ext cx="12185082" cy="4945489"/>
          </a:xfrm>
        </p:spPr>
      </p:pic>
    </p:spTree>
    <p:extLst>
      <p:ext uri="{BB962C8B-B14F-4D97-AF65-F5344CB8AC3E}">
        <p14:creationId xmlns:p14="http://schemas.microsoft.com/office/powerpoint/2010/main" val="37620102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a:xfrm>
            <a:off x="684213" y="685800"/>
            <a:ext cx="10058400" cy="1786944"/>
          </a:xfrm>
        </p:spPr>
        <p:txBody>
          <a:bodyPr/>
          <a:lstStyle/>
          <a:p>
            <a:pPr algn="ctr"/>
            <a:r>
              <a:rPr lang="es-MX" dirty="0" smtClean="0"/>
              <a:t>Planeación</a:t>
            </a:r>
            <a:endParaRPr lang="es-MX" dirty="0"/>
          </a:p>
        </p:txBody>
      </p:sp>
      <p:sp>
        <p:nvSpPr>
          <p:cNvPr id="7" name="6 Marcador de texto"/>
          <p:cNvSpPr>
            <a:spLocks noGrp="1"/>
          </p:cNvSpPr>
          <p:nvPr>
            <p:ph type="body" idx="1"/>
          </p:nvPr>
        </p:nvSpPr>
        <p:spPr/>
        <p:txBody>
          <a:bodyPr>
            <a:normAutofit/>
          </a:bodyPr>
          <a:lstStyle/>
          <a:p>
            <a:r>
              <a:rPr lang="es-MX" dirty="0" smtClean="0">
                <a:solidFill>
                  <a:schemeClr val="tx1"/>
                </a:solidFill>
              </a:rPr>
              <a:t>Antes de implementar el proyecto se ejecuta este proceso en el cual ventas determina los recursos necesarios para la correcta realización y a su vez se obtiene el compromiso de dichos elementos en la participación del proyecto.</a:t>
            </a:r>
          </a:p>
          <a:p>
            <a:endParaRPr lang="es-MX" dirty="0" smtClean="0">
              <a:solidFill>
                <a:schemeClr val="tx1"/>
              </a:solidFill>
            </a:endParaRPr>
          </a:p>
        </p:txBody>
      </p:sp>
    </p:spTree>
    <p:extLst>
      <p:ext uri="{BB962C8B-B14F-4D97-AF65-F5344CB8AC3E}">
        <p14:creationId xmlns:p14="http://schemas.microsoft.com/office/powerpoint/2010/main" val="3854889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4213" y="685800"/>
            <a:ext cx="10058400" cy="782392"/>
          </a:xfrm>
        </p:spPr>
        <p:txBody>
          <a:bodyPr/>
          <a:lstStyle/>
          <a:p>
            <a:pPr algn="ctr"/>
            <a:r>
              <a:rPr lang="es-MX" dirty="0" smtClean="0"/>
              <a:t>Actividades a Realizar</a:t>
            </a:r>
            <a:endParaRPr lang="es-MX" dirty="0"/>
          </a:p>
        </p:txBody>
      </p:sp>
      <p:graphicFrame>
        <p:nvGraphicFramePr>
          <p:cNvPr id="4" name="3 Tabla"/>
          <p:cNvGraphicFramePr>
            <a:graphicFrameLocks noGrp="1"/>
          </p:cNvGraphicFramePr>
          <p:nvPr>
            <p:extLst>
              <p:ext uri="{D42A27DB-BD31-4B8C-83A1-F6EECF244321}">
                <p14:modId xmlns:p14="http://schemas.microsoft.com/office/powerpoint/2010/main" val="680596415"/>
              </p:ext>
            </p:extLst>
          </p:nvPr>
        </p:nvGraphicFramePr>
        <p:xfrm>
          <a:off x="0" y="1531035"/>
          <a:ext cx="12192001" cy="3571240"/>
        </p:xfrm>
        <a:graphic>
          <a:graphicData uri="http://schemas.openxmlformats.org/drawingml/2006/table">
            <a:tbl>
              <a:tblPr firstRow="1" bandRow="1">
                <a:tableStyleId>{5C22544A-7EE6-4342-B048-85BDC9FD1C3A}</a:tableStyleId>
              </a:tblPr>
              <a:tblGrid>
                <a:gridCol w="2305318"/>
                <a:gridCol w="1803043"/>
                <a:gridCol w="2086377"/>
                <a:gridCol w="5997263"/>
              </a:tblGrid>
              <a:tr h="370840">
                <a:tc>
                  <a:txBody>
                    <a:bodyPr/>
                    <a:lstStyle/>
                    <a:p>
                      <a:r>
                        <a:rPr lang="es-MX" dirty="0" smtClean="0"/>
                        <a:t>Actividad</a:t>
                      </a:r>
                      <a:endParaRPr lang="es-MX" dirty="0"/>
                    </a:p>
                  </a:txBody>
                  <a:tcPr/>
                </a:tc>
                <a:tc>
                  <a:txBody>
                    <a:bodyPr/>
                    <a:lstStyle/>
                    <a:p>
                      <a:r>
                        <a:rPr lang="es-MX" dirty="0" smtClean="0"/>
                        <a:t>Responsable</a:t>
                      </a:r>
                      <a:endParaRPr lang="es-MX" dirty="0"/>
                    </a:p>
                  </a:txBody>
                  <a:tcPr/>
                </a:tc>
                <a:tc>
                  <a:txBody>
                    <a:bodyPr/>
                    <a:lstStyle/>
                    <a:p>
                      <a:r>
                        <a:rPr lang="es-MX" dirty="0" smtClean="0"/>
                        <a:t>Producto</a:t>
                      </a:r>
                      <a:r>
                        <a:rPr lang="es-MX" baseline="0" dirty="0" smtClean="0"/>
                        <a:t> </a:t>
                      </a:r>
                      <a:r>
                        <a:rPr lang="es-MX" dirty="0" smtClean="0"/>
                        <a:t>Salida</a:t>
                      </a:r>
                      <a:endParaRPr lang="es-MX" dirty="0"/>
                    </a:p>
                  </a:txBody>
                  <a:tcPr/>
                </a:tc>
                <a:tc>
                  <a:txBody>
                    <a:bodyPr/>
                    <a:lstStyle/>
                    <a:p>
                      <a:r>
                        <a:rPr lang="es-MX" dirty="0" smtClean="0"/>
                        <a:t>Descripción</a:t>
                      </a:r>
                      <a:endParaRPr lang="es-MX" dirty="0"/>
                    </a:p>
                  </a:txBody>
                  <a:tcPr/>
                </a:tc>
              </a:tr>
              <a:tr h="370840">
                <a:tc>
                  <a:txBody>
                    <a:bodyPr/>
                    <a:lstStyle/>
                    <a:p>
                      <a:r>
                        <a:rPr lang="es-MX" dirty="0" smtClean="0"/>
                        <a:t>Identificar</a:t>
                      </a:r>
                      <a:r>
                        <a:rPr lang="es-MX" baseline="0" dirty="0" smtClean="0"/>
                        <a:t> Recursos</a:t>
                      </a:r>
                      <a:endParaRPr lang="es-MX" dirty="0"/>
                    </a:p>
                  </a:txBody>
                  <a:tcPr/>
                </a:tc>
                <a:tc>
                  <a:txBody>
                    <a:bodyPr/>
                    <a:lstStyle/>
                    <a:p>
                      <a:r>
                        <a:rPr lang="es-MX" dirty="0" smtClean="0"/>
                        <a:t>Vendedor</a:t>
                      </a:r>
                      <a:endParaRPr lang="es-MX" dirty="0"/>
                    </a:p>
                  </a:txBody>
                  <a:tcPr/>
                </a:tc>
                <a:tc>
                  <a:txBody>
                    <a:bodyPr/>
                    <a:lstStyle/>
                    <a:p>
                      <a:endParaRPr lang="es-MX" dirty="0"/>
                    </a:p>
                  </a:txBody>
                  <a:tcPr/>
                </a:tc>
                <a:tc>
                  <a:txBody>
                    <a:bodyPr/>
                    <a:lstStyle/>
                    <a:p>
                      <a:r>
                        <a:rPr lang="es-MX" dirty="0" smtClean="0"/>
                        <a:t>Identificar</a:t>
                      </a:r>
                      <a:r>
                        <a:rPr lang="es-MX" baseline="0" dirty="0" smtClean="0"/>
                        <a:t> recursos materiales/humanos para realizar el proyecto.</a:t>
                      </a:r>
                      <a:endParaRPr lang="es-MX" dirty="0"/>
                    </a:p>
                  </a:txBody>
                  <a:tcPr/>
                </a:tc>
              </a:tr>
              <a:tr h="370840">
                <a:tc>
                  <a:txBody>
                    <a:bodyPr/>
                    <a:lstStyle/>
                    <a:p>
                      <a:r>
                        <a:rPr lang="es-MX" dirty="0" smtClean="0"/>
                        <a:t>Identificar</a:t>
                      </a:r>
                      <a:r>
                        <a:rPr lang="es-MX" baseline="0" dirty="0" smtClean="0"/>
                        <a:t> Capacitaciones</a:t>
                      </a:r>
                      <a:endParaRPr lang="es-MX" dirty="0"/>
                    </a:p>
                  </a:txBody>
                  <a:tcPr/>
                </a:tc>
                <a:tc>
                  <a:txBody>
                    <a:bodyPr/>
                    <a:lstStyle/>
                    <a:p>
                      <a:r>
                        <a:rPr lang="es-MX" dirty="0" smtClean="0"/>
                        <a:t>Vendedor</a:t>
                      </a:r>
                      <a:endParaRPr lang="es-MX" dirty="0"/>
                    </a:p>
                  </a:txBody>
                  <a:tcPr/>
                </a:tc>
                <a:tc>
                  <a:txBody>
                    <a:bodyPr/>
                    <a:lstStyle/>
                    <a:p>
                      <a:r>
                        <a:rPr lang="es-MX" dirty="0" smtClean="0"/>
                        <a:t>Plan</a:t>
                      </a:r>
                      <a:r>
                        <a:rPr lang="es-MX" baseline="0" dirty="0" smtClean="0"/>
                        <a:t> de proyecto</a:t>
                      </a:r>
                    </a:p>
                  </a:txBody>
                  <a:tcPr/>
                </a:tc>
                <a:tc>
                  <a:txBody>
                    <a:bodyPr/>
                    <a:lstStyle/>
                    <a:p>
                      <a:r>
                        <a:rPr lang="es-MX" dirty="0" smtClean="0"/>
                        <a:t>Identificar</a:t>
                      </a:r>
                      <a:r>
                        <a:rPr lang="es-MX" baseline="0" dirty="0" smtClean="0"/>
                        <a:t> si es necesario realizar capacitaciones para la implementación.</a:t>
                      </a:r>
                      <a:endParaRPr lang="es-MX" dirty="0"/>
                    </a:p>
                  </a:txBody>
                  <a:tcPr/>
                </a:tc>
              </a:tr>
              <a:tr h="370840">
                <a:tc>
                  <a:txBody>
                    <a:bodyPr/>
                    <a:lstStyle/>
                    <a:p>
                      <a:r>
                        <a:rPr lang="es-MX" dirty="0" smtClean="0"/>
                        <a:t>Identificar</a:t>
                      </a:r>
                      <a:r>
                        <a:rPr lang="es-MX" baseline="0" dirty="0" smtClean="0"/>
                        <a:t> Riesgos</a:t>
                      </a:r>
                      <a:endParaRPr lang="es-MX" dirty="0"/>
                    </a:p>
                  </a:txBody>
                  <a:tcPr/>
                </a:tc>
                <a:tc>
                  <a:txBody>
                    <a:bodyPr/>
                    <a:lstStyle/>
                    <a:p>
                      <a:r>
                        <a:rPr lang="es-MX" dirty="0" smtClean="0"/>
                        <a:t>Vendedor</a:t>
                      </a:r>
                      <a:endParaRPr lang="es-MX" dirty="0"/>
                    </a:p>
                  </a:txBody>
                  <a:tcPr/>
                </a:tc>
                <a:tc>
                  <a:txBody>
                    <a:bodyPr/>
                    <a:lstStyle/>
                    <a:p>
                      <a:endParaRPr lang="es-MX" dirty="0"/>
                    </a:p>
                  </a:txBody>
                  <a:tcPr/>
                </a:tc>
                <a:tc>
                  <a:txBody>
                    <a:bodyPr/>
                    <a:lstStyle/>
                    <a:p>
                      <a:r>
                        <a:rPr lang="es-MX" dirty="0" smtClean="0"/>
                        <a:t>Identificar</a:t>
                      </a:r>
                      <a:r>
                        <a:rPr lang="es-MX" baseline="0" dirty="0" smtClean="0"/>
                        <a:t> que variables podrían afectar los resultados del proyecto.</a:t>
                      </a:r>
                      <a:endParaRPr lang="es-MX" dirty="0"/>
                    </a:p>
                  </a:txBody>
                  <a:tcPr/>
                </a:tc>
              </a:tr>
              <a:tr h="370840">
                <a:tc>
                  <a:txBody>
                    <a:bodyPr/>
                    <a:lstStyle/>
                    <a:p>
                      <a:r>
                        <a:rPr lang="es-MX" dirty="0" smtClean="0"/>
                        <a:t>Generar</a:t>
                      </a:r>
                      <a:r>
                        <a:rPr lang="es-MX" baseline="0" dirty="0" smtClean="0"/>
                        <a:t> Calendario</a:t>
                      </a:r>
                      <a:endParaRPr lang="es-MX" dirty="0"/>
                    </a:p>
                  </a:txBody>
                  <a:tcPr/>
                </a:tc>
                <a:tc>
                  <a:txBody>
                    <a:bodyPr/>
                    <a:lstStyle/>
                    <a:p>
                      <a:r>
                        <a:rPr lang="es-MX" dirty="0" smtClean="0"/>
                        <a:t>Vendedor</a:t>
                      </a:r>
                      <a:endParaRPr lang="es-MX" dirty="0"/>
                    </a:p>
                  </a:txBody>
                  <a:tcPr/>
                </a:tc>
                <a:tc>
                  <a:txBody>
                    <a:bodyPr/>
                    <a:lstStyle/>
                    <a:p>
                      <a:r>
                        <a:rPr lang="es-MX" dirty="0" smtClean="0"/>
                        <a:t>Gantt</a:t>
                      </a:r>
                      <a:endParaRPr lang="es-MX" dirty="0"/>
                    </a:p>
                  </a:txBody>
                  <a:tcPr/>
                </a:tc>
                <a:tc>
                  <a:txBody>
                    <a:bodyPr/>
                    <a:lstStyle/>
                    <a:p>
                      <a:r>
                        <a:rPr lang="es-MX" dirty="0" smtClean="0"/>
                        <a:t>Generar</a:t>
                      </a:r>
                      <a:r>
                        <a:rPr lang="es-MX" baseline="0" dirty="0" smtClean="0"/>
                        <a:t> un calendario en el cual se plasman las actividades a realizar por parte de los involucrados.</a:t>
                      </a:r>
                      <a:endParaRPr lang="es-MX" dirty="0"/>
                    </a:p>
                  </a:txBody>
                  <a:tcPr/>
                </a:tc>
              </a:tr>
              <a:tr h="370840">
                <a:tc>
                  <a:txBody>
                    <a:bodyPr/>
                    <a:lstStyle/>
                    <a:p>
                      <a:r>
                        <a:rPr lang="es-MX" dirty="0" smtClean="0"/>
                        <a:t>Obtener</a:t>
                      </a:r>
                      <a:r>
                        <a:rPr lang="es-MX" baseline="0" dirty="0" smtClean="0"/>
                        <a:t> compromiso</a:t>
                      </a:r>
                      <a:endParaRPr lang="es-MX" dirty="0"/>
                    </a:p>
                  </a:txBody>
                  <a:tcPr/>
                </a:tc>
                <a:tc>
                  <a:txBody>
                    <a:bodyPr/>
                    <a:lstStyle/>
                    <a:p>
                      <a:r>
                        <a:rPr lang="es-MX" dirty="0" smtClean="0"/>
                        <a:t>Vendedor</a:t>
                      </a:r>
                      <a:endParaRPr lang="es-MX" dirty="0"/>
                    </a:p>
                  </a:txBody>
                  <a:tcPr/>
                </a:tc>
                <a:tc>
                  <a:txBody>
                    <a:bodyPr/>
                    <a:lstStyle/>
                    <a:p>
                      <a:r>
                        <a:rPr lang="es-MX" dirty="0" smtClean="0"/>
                        <a:t>Minuta</a:t>
                      </a:r>
                      <a:endParaRPr lang="es-MX" dirty="0"/>
                    </a:p>
                  </a:txBody>
                  <a:tcPr/>
                </a:tc>
                <a:tc>
                  <a:txBody>
                    <a:bodyPr/>
                    <a:lstStyle/>
                    <a:p>
                      <a:r>
                        <a:rPr lang="es-MX" dirty="0" smtClean="0"/>
                        <a:t>Reunión</a:t>
                      </a:r>
                      <a:r>
                        <a:rPr lang="es-MX" baseline="0" dirty="0" smtClean="0"/>
                        <a:t> en la cual los involucrados se comprometen con la partición dentro del proyecto.</a:t>
                      </a:r>
                      <a:endParaRPr lang="es-MX" dirty="0"/>
                    </a:p>
                  </a:txBody>
                  <a:tcPr/>
                </a:tc>
              </a:tr>
            </a:tbl>
          </a:graphicData>
        </a:graphic>
      </p:graphicFrame>
    </p:spTree>
    <p:extLst>
      <p:ext uri="{BB962C8B-B14F-4D97-AF65-F5344CB8AC3E}">
        <p14:creationId xmlns:p14="http://schemas.microsoft.com/office/powerpoint/2010/main" val="8066525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rotWithShape="1">
          <a:blip r:embed="rId2">
            <a:extLst>
              <a:ext uri="{28A0092B-C50C-407E-A947-70E740481C1C}">
                <a14:useLocalDpi xmlns:a14="http://schemas.microsoft.com/office/drawing/2010/main" val="0"/>
              </a:ext>
            </a:extLst>
          </a:blip>
          <a:srcRect l="1622" t="30737" r="1740" b="38774"/>
          <a:stretch/>
        </p:blipFill>
        <p:spPr>
          <a:xfrm>
            <a:off x="108626" y="1880314"/>
            <a:ext cx="11953003" cy="1712892"/>
          </a:xfrm>
        </p:spPr>
      </p:pic>
    </p:spTree>
    <p:extLst>
      <p:ext uri="{BB962C8B-B14F-4D97-AF65-F5344CB8AC3E}">
        <p14:creationId xmlns:p14="http://schemas.microsoft.com/office/powerpoint/2010/main" val="16396755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a:xfrm>
            <a:off x="684213" y="685800"/>
            <a:ext cx="10058400" cy="1786944"/>
          </a:xfrm>
        </p:spPr>
        <p:txBody>
          <a:bodyPr/>
          <a:lstStyle/>
          <a:p>
            <a:pPr algn="ctr"/>
            <a:r>
              <a:rPr lang="es-MX" dirty="0" smtClean="0"/>
              <a:t>Implementación</a:t>
            </a:r>
            <a:endParaRPr lang="es-MX" dirty="0"/>
          </a:p>
        </p:txBody>
      </p:sp>
      <p:sp>
        <p:nvSpPr>
          <p:cNvPr id="7" name="6 Marcador de texto"/>
          <p:cNvSpPr>
            <a:spLocks noGrp="1"/>
          </p:cNvSpPr>
          <p:nvPr>
            <p:ph type="body" idx="1"/>
          </p:nvPr>
        </p:nvSpPr>
        <p:spPr/>
        <p:txBody>
          <a:bodyPr>
            <a:normAutofit/>
          </a:bodyPr>
          <a:lstStyle/>
          <a:p>
            <a:r>
              <a:rPr lang="es-MX" dirty="0" smtClean="0">
                <a:solidFill>
                  <a:schemeClr val="tx1"/>
                </a:solidFill>
              </a:rPr>
              <a:t>Consiste en la participación de dos roles(ventas y soporte) en la cual se implementa el sistema solicitado por el cliente</a:t>
            </a:r>
            <a:endParaRPr lang="es-MX" dirty="0" smtClean="0">
              <a:solidFill>
                <a:schemeClr val="tx1"/>
              </a:solidFill>
            </a:endParaRPr>
          </a:p>
        </p:txBody>
      </p:sp>
    </p:spTree>
    <p:extLst>
      <p:ext uri="{BB962C8B-B14F-4D97-AF65-F5344CB8AC3E}">
        <p14:creationId xmlns:p14="http://schemas.microsoft.com/office/powerpoint/2010/main" val="4011543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4213" y="685800"/>
            <a:ext cx="10058400" cy="782392"/>
          </a:xfrm>
        </p:spPr>
        <p:txBody>
          <a:bodyPr/>
          <a:lstStyle/>
          <a:p>
            <a:pPr algn="ctr"/>
            <a:r>
              <a:rPr lang="es-MX" dirty="0" smtClean="0"/>
              <a:t>Actividades a Realizar</a:t>
            </a:r>
            <a:endParaRPr lang="es-MX" dirty="0"/>
          </a:p>
        </p:txBody>
      </p:sp>
      <p:graphicFrame>
        <p:nvGraphicFramePr>
          <p:cNvPr id="4" name="3 Tabla"/>
          <p:cNvGraphicFramePr>
            <a:graphicFrameLocks noGrp="1"/>
          </p:cNvGraphicFramePr>
          <p:nvPr>
            <p:extLst>
              <p:ext uri="{D42A27DB-BD31-4B8C-83A1-F6EECF244321}">
                <p14:modId xmlns:p14="http://schemas.microsoft.com/office/powerpoint/2010/main" val="3847407287"/>
              </p:ext>
            </p:extLst>
          </p:nvPr>
        </p:nvGraphicFramePr>
        <p:xfrm>
          <a:off x="0" y="1531035"/>
          <a:ext cx="12192001" cy="3205480"/>
        </p:xfrm>
        <a:graphic>
          <a:graphicData uri="http://schemas.openxmlformats.org/drawingml/2006/table">
            <a:tbl>
              <a:tblPr firstRow="1" bandRow="1">
                <a:tableStyleId>{5C22544A-7EE6-4342-B048-85BDC9FD1C3A}</a:tableStyleId>
              </a:tblPr>
              <a:tblGrid>
                <a:gridCol w="2305318"/>
                <a:gridCol w="1803043"/>
                <a:gridCol w="2086377"/>
                <a:gridCol w="5997263"/>
              </a:tblGrid>
              <a:tr h="370840">
                <a:tc>
                  <a:txBody>
                    <a:bodyPr/>
                    <a:lstStyle/>
                    <a:p>
                      <a:r>
                        <a:rPr lang="es-MX" dirty="0" smtClean="0"/>
                        <a:t>Actividad</a:t>
                      </a:r>
                      <a:endParaRPr lang="es-MX" dirty="0"/>
                    </a:p>
                  </a:txBody>
                  <a:tcPr/>
                </a:tc>
                <a:tc>
                  <a:txBody>
                    <a:bodyPr/>
                    <a:lstStyle/>
                    <a:p>
                      <a:r>
                        <a:rPr lang="es-MX" dirty="0" smtClean="0"/>
                        <a:t>Responsable</a:t>
                      </a:r>
                      <a:endParaRPr lang="es-MX" dirty="0"/>
                    </a:p>
                  </a:txBody>
                  <a:tcPr/>
                </a:tc>
                <a:tc>
                  <a:txBody>
                    <a:bodyPr/>
                    <a:lstStyle/>
                    <a:p>
                      <a:r>
                        <a:rPr lang="es-MX" dirty="0" smtClean="0"/>
                        <a:t>Producto</a:t>
                      </a:r>
                      <a:r>
                        <a:rPr lang="es-MX" baseline="0" dirty="0" smtClean="0"/>
                        <a:t> </a:t>
                      </a:r>
                      <a:r>
                        <a:rPr lang="es-MX" dirty="0" smtClean="0"/>
                        <a:t>Salida</a:t>
                      </a:r>
                      <a:endParaRPr lang="es-MX" dirty="0"/>
                    </a:p>
                  </a:txBody>
                  <a:tcPr/>
                </a:tc>
                <a:tc>
                  <a:txBody>
                    <a:bodyPr/>
                    <a:lstStyle/>
                    <a:p>
                      <a:r>
                        <a:rPr lang="es-MX" dirty="0" smtClean="0"/>
                        <a:t>Descripción</a:t>
                      </a:r>
                      <a:endParaRPr lang="es-MX" dirty="0"/>
                    </a:p>
                  </a:txBody>
                  <a:tcPr/>
                </a:tc>
              </a:tr>
              <a:tr h="370840">
                <a:tc>
                  <a:txBody>
                    <a:bodyPr/>
                    <a:lstStyle/>
                    <a:p>
                      <a:r>
                        <a:rPr lang="es-MX" dirty="0" smtClean="0"/>
                        <a:t>Validar</a:t>
                      </a:r>
                      <a:r>
                        <a:rPr lang="es-MX" baseline="0" dirty="0" smtClean="0"/>
                        <a:t> implementación</a:t>
                      </a:r>
                      <a:endParaRPr lang="es-MX" dirty="0"/>
                    </a:p>
                  </a:txBody>
                  <a:tcPr/>
                </a:tc>
                <a:tc>
                  <a:txBody>
                    <a:bodyPr/>
                    <a:lstStyle/>
                    <a:p>
                      <a:r>
                        <a:rPr lang="es-MX" dirty="0" smtClean="0"/>
                        <a:t>Soporte</a:t>
                      </a:r>
                      <a:endParaRPr lang="es-MX" dirty="0"/>
                    </a:p>
                  </a:txBody>
                  <a:tcPr/>
                </a:tc>
                <a:tc>
                  <a:txBody>
                    <a:bodyPr/>
                    <a:lstStyle/>
                    <a:p>
                      <a:r>
                        <a:rPr lang="es-MX" dirty="0" smtClean="0"/>
                        <a:t>Tarea Bitrix</a:t>
                      </a:r>
                      <a:endParaRPr lang="es-MX" dirty="0"/>
                    </a:p>
                  </a:txBody>
                  <a:tcPr/>
                </a:tc>
                <a:tc>
                  <a:txBody>
                    <a:bodyPr/>
                    <a:lstStyle/>
                    <a:p>
                      <a:r>
                        <a:rPr lang="es-MX" dirty="0" smtClean="0"/>
                        <a:t>Crea</a:t>
                      </a:r>
                      <a:r>
                        <a:rPr lang="es-MX" baseline="0" dirty="0" smtClean="0"/>
                        <a:t> una tarea en </a:t>
                      </a:r>
                      <a:r>
                        <a:rPr lang="es-MX" baseline="0" dirty="0" err="1" smtClean="0"/>
                        <a:t>bitrix</a:t>
                      </a:r>
                      <a:r>
                        <a:rPr lang="es-MX" baseline="0" dirty="0" smtClean="0"/>
                        <a:t> en la cual se describe si el cliente pudo apreciar el funcionamiento del sistema.</a:t>
                      </a:r>
                      <a:endParaRPr lang="es-MX" dirty="0"/>
                    </a:p>
                  </a:txBody>
                  <a:tcPr/>
                </a:tc>
              </a:tr>
              <a:tr h="370840">
                <a:tc>
                  <a:txBody>
                    <a:bodyPr/>
                    <a:lstStyle/>
                    <a:p>
                      <a:r>
                        <a:rPr lang="es-MX" dirty="0" smtClean="0"/>
                        <a:t>Enviar</a:t>
                      </a:r>
                      <a:r>
                        <a:rPr lang="es-MX" baseline="0" dirty="0" smtClean="0"/>
                        <a:t> carta de aceptación</a:t>
                      </a:r>
                      <a:endParaRPr lang="es-MX" dirty="0"/>
                    </a:p>
                  </a:txBody>
                  <a:tcPr/>
                </a:tc>
                <a:tc>
                  <a:txBody>
                    <a:bodyPr/>
                    <a:lstStyle/>
                    <a:p>
                      <a:r>
                        <a:rPr lang="es-MX" dirty="0" smtClean="0"/>
                        <a:t>Ventas</a:t>
                      </a:r>
                      <a:endParaRPr lang="es-MX" dirty="0"/>
                    </a:p>
                  </a:txBody>
                  <a:tcPr/>
                </a:tc>
                <a:tc>
                  <a:txBody>
                    <a:bodyPr/>
                    <a:lstStyle/>
                    <a:p>
                      <a:r>
                        <a:rPr lang="es-MX" baseline="0" dirty="0" smtClean="0"/>
                        <a:t>Correo</a:t>
                      </a:r>
                      <a:endParaRPr lang="es-MX" baseline="0" dirty="0" smtClean="0"/>
                    </a:p>
                  </a:txBody>
                  <a:tcPr/>
                </a:tc>
                <a:tc>
                  <a:txBody>
                    <a:bodyPr/>
                    <a:lstStyle/>
                    <a:p>
                      <a:r>
                        <a:rPr lang="es-MX" dirty="0" smtClean="0"/>
                        <a:t>Se</a:t>
                      </a:r>
                      <a:r>
                        <a:rPr lang="es-MX" baseline="0" dirty="0" smtClean="0"/>
                        <a:t> envía al cliente una carta de aceptación para validar que este haya reconocido la implementación del sistema.</a:t>
                      </a:r>
                      <a:endParaRPr lang="es-MX" dirty="0"/>
                    </a:p>
                  </a:txBody>
                  <a:tcPr/>
                </a:tc>
              </a:tr>
              <a:tr h="370840">
                <a:tc>
                  <a:txBody>
                    <a:bodyPr/>
                    <a:lstStyle/>
                    <a:p>
                      <a:r>
                        <a:rPr lang="es-MX" dirty="0" smtClean="0"/>
                        <a:t>Aprobar</a:t>
                      </a:r>
                      <a:r>
                        <a:rPr lang="es-MX" baseline="0" dirty="0" smtClean="0"/>
                        <a:t> carta de aceptación</a:t>
                      </a:r>
                      <a:endParaRPr lang="es-MX" dirty="0"/>
                    </a:p>
                  </a:txBody>
                  <a:tcPr/>
                </a:tc>
                <a:tc>
                  <a:txBody>
                    <a:bodyPr/>
                    <a:lstStyle/>
                    <a:p>
                      <a:r>
                        <a:rPr lang="es-MX" dirty="0" smtClean="0"/>
                        <a:t>Cliente</a:t>
                      </a:r>
                      <a:endParaRPr lang="es-MX" dirty="0"/>
                    </a:p>
                  </a:txBody>
                  <a:tcPr/>
                </a:tc>
                <a:tc>
                  <a:txBody>
                    <a:bodyPr/>
                    <a:lstStyle/>
                    <a:p>
                      <a:r>
                        <a:rPr lang="es-MX" dirty="0" smtClean="0"/>
                        <a:t>Correo</a:t>
                      </a:r>
                      <a:endParaRPr lang="es-MX" dirty="0"/>
                    </a:p>
                  </a:txBody>
                  <a:tcPr/>
                </a:tc>
                <a:tc>
                  <a:txBody>
                    <a:bodyPr/>
                    <a:lstStyle/>
                    <a:p>
                      <a:r>
                        <a:rPr lang="es-MX" dirty="0" smtClean="0"/>
                        <a:t>El cliente responde</a:t>
                      </a:r>
                      <a:r>
                        <a:rPr lang="es-MX" baseline="0" dirty="0" smtClean="0"/>
                        <a:t> la carta enviada y finaliza el ciclo de aceptación de producto.</a:t>
                      </a:r>
                      <a:endParaRPr lang="es-MX" dirty="0"/>
                    </a:p>
                  </a:txBody>
                  <a:tcPr/>
                </a:tc>
              </a:tr>
              <a:tr h="370840">
                <a:tc>
                  <a:txBody>
                    <a:bodyPr/>
                    <a:lstStyle/>
                    <a:p>
                      <a:r>
                        <a:rPr lang="es-MX" dirty="0" smtClean="0"/>
                        <a:t>Encuesta de satisfacción</a:t>
                      </a:r>
                      <a:endParaRPr lang="es-MX" dirty="0"/>
                    </a:p>
                  </a:txBody>
                  <a:tcPr/>
                </a:tc>
                <a:tc>
                  <a:txBody>
                    <a:bodyPr/>
                    <a:lstStyle/>
                    <a:p>
                      <a:r>
                        <a:rPr lang="es-MX" dirty="0" smtClean="0"/>
                        <a:t>Auditor</a:t>
                      </a:r>
                      <a:endParaRPr lang="es-MX" dirty="0"/>
                    </a:p>
                  </a:txBody>
                  <a:tcPr/>
                </a:tc>
                <a:tc>
                  <a:txBody>
                    <a:bodyPr/>
                    <a:lstStyle/>
                    <a:p>
                      <a:r>
                        <a:rPr lang="es-MX" dirty="0" smtClean="0"/>
                        <a:t>Encuesta</a:t>
                      </a:r>
                      <a:endParaRPr lang="es-MX" dirty="0"/>
                    </a:p>
                  </a:txBody>
                  <a:tcPr/>
                </a:tc>
                <a:tc>
                  <a:txBody>
                    <a:bodyPr/>
                    <a:lstStyle/>
                    <a:p>
                      <a:r>
                        <a:rPr lang="es-MX" dirty="0" smtClean="0"/>
                        <a:t>El auditor de forma aleatoria tomara clientes a los cuales les solicitara responder</a:t>
                      </a:r>
                      <a:r>
                        <a:rPr lang="es-MX" baseline="0" dirty="0" smtClean="0"/>
                        <a:t> un par de preguntas sobre la atención recibida por parte de los responsables de atención.</a:t>
                      </a:r>
                      <a:endParaRPr lang="es-MX" dirty="0"/>
                    </a:p>
                  </a:txBody>
                  <a:tcPr/>
                </a:tc>
              </a:tr>
            </a:tbl>
          </a:graphicData>
        </a:graphic>
      </p:graphicFrame>
    </p:spTree>
    <p:extLst>
      <p:ext uri="{BB962C8B-B14F-4D97-AF65-F5344CB8AC3E}">
        <p14:creationId xmlns:p14="http://schemas.microsoft.com/office/powerpoint/2010/main" val="26838763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Marcador de contenido"/>
          <p:cNvPicPr>
            <a:picLocks noGrp="1" noChangeAspect="1"/>
          </p:cNvPicPr>
          <p:nvPr>
            <p:ph idx="1"/>
          </p:nvPr>
        </p:nvPicPr>
        <p:blipFill rotWithShape="1">
          <a:blip r:embed="rId2">
            <a:extLst>
              <a:ext uri="{28A0092B-C50C-407E-A947-70E740481C1C}">
                <a14:useLocalDpi xmlns:a14="http://schemas.microsoft.com/office/drawing/2010/main" val="0"/>
              </a:ext>
            </a:extLst>
          </a:blip>
          <a:srcRect r="1682" b="10937"/>
          <a:stretch/>
        </p:blipFill>
        <p:spPr>
          <a:xfrm>
            <a:off x="767861" y="0"/>
            <a:ext cx="10832073" cy="6857999"/>
          </a:xfrm>
        </p:spPr>
      </p:pic>
    </p:spTree>
    <p:extLst>
      <p:ext uri="{BB962C8B-B14F-4D97-AF65-F5344CB8AC3E}">
        <p14:creationId xmlns:p14="http://schemas.microsoft.com/office/powerpoint/2010/main" val="26434300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a:xfrm>
            <a:off x="684213" y="685800"/>
            <a:ext cx="10058400" cy="1786944"/>
          </a:xfrm>
        </p:spPr>
        <p:txBody>
          <a:bodyPr/>
          <a:lstStyle/>
          <a:p>
            <a:pPr algn="ctr"/>
            <a:r>
              <a:rPr lang="es-MX" dirty="0" smtClean="0"/>
              <a:t>Cierre</a:t>
            </a:r>
            <a:endParaRPr lang="es-MX" dirty="0"/>
          </a:p>
        </p:txBody>
      </p:sp>
      <p:sp>
        <p:nvSpPr>
          <p:cNvPr id="7" name="6 Marcador de texto"/>
          <p:cNvSpPr>
            <a:spLocks noGrp="1"/>
          </p:cNvSpPr>
          <p:nvPr>
            <p:ph type="body" idx="1"/>
          </p:nvPr>
        </p:nvSpPr>
        <p:spPr/>
        <p:txBody>
          <a:bodyPr>
            <a:normAutofit/>
          </a:bodyPr>
          <a:lstStyle/>
          <a:p>
            <a:r>
              <a:rPr lang="es-MX" dirty="0" smtClean="0">
                <a:solidFill>
                  <a:schemeClr val="tx1"/>
                </a:solidFill>
              </a:rPr>
              <a:t>En este proceso solo se valida con el cliente que todo lo que este solicito este en correcto funcionamiento, dentro de este proceso participan el cliente, ventas, auditor y soporte.</a:t>
            </a:r>
            <a:endParaRPr lang="es-MX" dirty="0" smtClean="0">
              <a:solidFill>
                <a:schemeClr val="tx1"/>
              </a:solidFill>
            </a:endParaRPr>
          </a:p>
        </p:txBody>
      </p:sp>
    </p:spTree>
    <p:extLst>
      <p:ext uri="{BB962C8B-B14F-4D97-AF65-F5344CB8AC3E}">
        <p14:creationId xmlns:p14="http://schemas.microsoft.com/office/powerpoint/2010/main" val="1644679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4213" y="685800"/>
            <a:ext cx="10058400" cy="782392"/>
          </a:xfrm>
        </p:spPr>
        <p:txBody>
          <a:bodyPr/>
          <a:lstStyle/>
          <a:p>
            <a:pPr algn="ctr"/>
            <a:r>
              <a:rPr lang="es-MX" dirty="0" smtClean="0"/>
              <a:t>Actividades a Realizar</a:t>
            </a:r>
            <a:endParaRPr lang="es-MX" dirty="0"/>
          </a:p>
        </p:txBody>
      </p:sp>
      <p:graphicFrame>
        <p:nvGraphicFramePr>
          <p:cNvPr id="4" name="3 Tabla"/>
          <p:cNvGraphicFramePr>
            <a:graphicFrameLocks noGrp="1"/>
          </p:cNvGraphicFramePr>
          <p:nvPr>
            <p:extLst>
              <p:ext uri="{D42A27DB-BD31-4B8C-83A1-F6EECF244321}">
                <p14:modId xmlns:p14="http://schemas.microsoft.com/office/powerpoint/2010/main" val="1529369605"/>
              </p:ext>
            </p:extLst>
          </p:nvPr>
        </p:nvGraphicFramePr>
        <p:xfrm>
          <a:off x="0" y="1531035"/>
          <a:ext cx="12192001" cy="3754120"/>
        </p:xfrm>
        <a:graphic>
          <a:graphicData uri="http://schemas.openxmlformats.org/drawingml/2006/table">
            <a:tbl>
              <a:tblPr firstRow="1" bandRow="1">
                <a:tableStyleId>{5C22544A-7EE6-4342-B048-85BDC9FD1C3A}</a:tableStyleId>
              </a:tblPr>
              <a:tblGrid>
                <a:gridCol w="2305318"/>
                <a:gridCol w="1803043"/>
                <a:gridCol w="2086377"/>
                <a:gridCol w="5997263"/>
              </a:tblGrid>
              <a:tr h="370840">
                <a:tc>
                  <a:txBody>
                    <a:bodyPr/>
                    <a:lstStyle/>
                    <a:p>
                      <a:r>
                        <a:rPr lang="es-MX" dirty="0" smtClean="0"/>
                        <a:t>Actividad</a:t>
                      </a:r>
                      <a:endParaRPr lang="es-MX" dirty="0"/>
                    </a:p>
                  </a:txBody>
                  <a:tcPr/>
                </a:tc>
                <a:tc>
                  <a:txBody>
                    <a:bodyPr/>
                    <a:lstStyle/>
                    <a:p>
                      <a:r>
                        <a:rPr lang="es-MX" dirty="0" smtClean="0"/>
                        <a:t>Responsable</a:t>
                      </a:r>
                      <a:endParaRPr lang="es-MX" dirty="0"/>
                    </a:p>
                  </a:txBody>
                  <a:tcPr/>
                </a:tc>
                <a:tc>
                  <a:txBody>
                    <a:bodyPr/>
                    <a:lstStyle/>
                    <a:p>
                      <a:r>
                        <a:rPr lang="es-MX" dirty="0" smtClean="0"/>
                        <a:t>Producto</a:t>
                      </a:r>
                      <a:r>
                        <a:rPr lang="es-MX" baseline="0" dirty="0" smtClean="0"/>
                        <a:t> </a:t>
                      </a:r>
                      <a:r>
                        <a:rPr lang="es-MX" dirty="0" smtClean="0"/>
                        <a:t>Salida</a:t>
                      </a:r>
                      <a:endParaRPr lang="es-MX" dirty="0"/>
                    </a:p>
                  </a:txBody>
                  <a:tcPr/>
                </a:tc>
                <a:tc>
                  <a:txBody>
                    <a:bodyPr/>
                    <a:lstStyle/>
                    <a:p>
                      <a:r>
                        <a:rPr lang="es-MX" dirty="0" smtClean="0"/>
                        <a:t>Descripción</a:t>
                      </a:r>
                      <a:endParaRPr lang="es-MX" dirty="0"/>
                    </a:p>
                  </a:txBody>
                  <a:tcPr/>
                </a:tc>
              </a:tr>
              <a:tr h="370840">
                <a:tc>
                  <a:txBody>
                    <a:bodyPr/>
                    <a:lstStyle/>
                    <a:p>
                      <a:r>
                        <a:rPr lang="es-MX" dirty="0" smtClean="0"/>
                        <a:t>Confirmar</a:t>
                      </a:r>
                      <a:r>
                        <a:rPr lang="es-MX" baseline="0" dirty="0" smtClean="0"/>
                        <a:t> cita y descarga</a:t>
                      </a:r>
                      <a:endParaRPr lang="es-MX" dirty="0"/>
                    </a:p>
                  </a:txBody>
                  <a:tcPr/>
                </a:tc>
                <a:tc>
                  <a:txBody>
                    <a:bodyPr/>
                    <a:lstStyle/>
                    <a:p>
                      <a:r>
                        <a:rPr lang="es-MX" dirty="0" smtClean="0"/>
                        <a:t>Vendedor</a:t>
                      </a:r>
                      <a:endParaRPr lang="es-MX" dirty="0"/>
                    </a:p>
                  </a:txBody>
                  <a:tcPr/>
                </a:tc>
                <a:tc>
                  <a:txBody>
                    <a:bodyPr/>
                    <a:lstStyle/>
                    <a:p>
                      <a:r>
                        <a:rPr lang="es-MX" dirty="0" smtClean="0"/>
                        <a:t>Bitrix</a:t>
                      </a:r>
                      <a:endParaRPr lang="es-MX" dirty="0"/>
                    </a:p>
                  </a:txBody>
                  <a:tcPr/>
                </a:tc>
                <a:tc>
                  <a:txBody>
                    <a:bodyPr/>
                    <a:lstStyle/>
                    <a:p>
                      <a:r>
                        <a:rPr lang="es-MX" baseline="0" dirty="0" smtClean="0"/>
                        <a:t>Antes de generar la instalación del producto ventas contacta a cliente para validar la cita de instalación y a su vez la descarga del producto para facilitar la instalación al ejecutivo de soporte.</a:t>
                      </a:r>
                      <a:endParaRPr lang="es-MX" dirty="0"/>
                    </a:p>
                  </a:txBody>
                  <a:tcPr/>
                </a:tc>
              </a:tr>
              <a:tr h="370840">
                <a:tc>
                  <a:txBody>
                    <a:bodyPr/>
                    <a:lstStyle/>
                    <a:p>
                      <a:r>
                        <a:rPr lang="es-MX" dirty="0" smtClean="0"/>
                        <a:t>Contactar</a:t>
                      </a:r>
                      <a:r>
                        <a:rPr lang="es-MX" baseline="0" dirty="0" smtClean="0"/>
                        <a:t> al cliente</a:t>
                      </a:r>
                      <a:endParaRPr lang="es-MX" dirty="0"/>
                    </a:p>
                  </a:txBody>
                  <a:tcPr/>
                </a:tc>
                <a:tc>
                  <a:txBody>
                    <a:bodyPr/>
                    <a:lstStyle/>
                    <a:p>
                      <a:r>
                        <a:rPr lang="es-MX" dirty="0" smtClean="0"/>
                        <a:t>Soporte</a:t>
                      </a:r>
                      <a:endParaRPr lang="es-MX" dirty="0"/>
                    </a:p>
                  </a:txBody>
                  <a:tcPr/>
                </a:tc>
                <a:tc>
                  <a:txBody>
                    <a:bodyPr/>
                    <a:lstStyle/>
                    <a:p>
                      <a:endParaRPr lang="es-MX" baseline="0" dirty="0" smtClean="0"/>
                    </a:p>
                  </a:txBody>
                  <a:tcPr/>
                </a:tc>
                <a:tc>
                  <a:txBody>
                    <a:bodyPr/>
                    <a:lstStyle/>
                    <a:p>
                      <a:r>
                        <a:rPr lang="es-MX" dirty="0" smtClean="0"/>
                        <a:t>El</a:t>
                      </a:r>
                      <a:r>
                        <a:rPr lang="es-MX" baseline="0" dirty="0" smtClean="0"/>
                        <a:t> ejecutivo contacta al cliente y da inicio a la instalación del sistema.</a:t>
                      </a:r>
                      <a:endParaRPr lang="es-MX" dirty="0"/>
                    </a:p>
                  </a:txBody>
                  <a:tcPr/>
                </a:tc>
              </a:tr>
              <a:tr h="370840">
                <a:tc>
                  <a:txBody>
                    <a:bodyPr/>
                    <a:lstStyle/>
                    <a:p>
                      <a:r>
                        <a:rPr lang="es-MX" dirty="0" smtClean="0"/>
                        <a:t>Realizar</a:t>
                      </a:r>
                      <a:r>
                        <a:rPr lang="es-MX" baseline="0" dirty="0" smtClean="0"/>
                        <a:t> implementación</a:t>
                      </a:r>
                      <a:endParaRPr lang="es-MX" dirty="0"/>
                    </a:p>
                  </a:txBody>
                  <a:tcPr/>
                </a:tc>
                <a:tc>
                  <a:txBody>
                    <a:bodyPr/>
                    <a:lstStyle/>
                    <a:p>
                      <a:r>
                        <a:rPr lang="es-MX" dirty="0" smtClean="0"/>
                        <a:t>Soporte</a:t>
                      </a:r>
                      <a:endParaRPr lang="es-MX" dirty="0"/>
                    </a:p>
                  </a:txBody>
                  <a:tcPr/>
                </a:tc>
                <a:tc>
                  <a:txBody>
                    <a:bodyPr/>
                    <a:lstStyle/>
                    <a:p>
                      <a:endParaRPr lang="es-MX" dirty="0"/>
                    </a:p>
                  </a:txBody>
                  <a:tcPr/>
                </a:tc>
                <a:tc>
                  <a:txBody>
                    <a:bodyPr/>
                    <a:lstStyle/>
                    <a:p>
                      <a:r>
                        <a:rPr lang="es-MX" dirty="0" smtClean="0"/>
                        <a:t>Se</a:t>
                      </a:r>
                      <a:r>
                        <a:rPr lang="es-MX" baseline="0" dirty="0" smtClean="0"/>
                        <a:t> instala el sistema dentro de la maquina cliente.</a:t>
                      </a:r>
                      <a:endParaRPr lang="es-MX" dirty="0"/>
                    </a:p>
                  </a:txBody>
                  <a:tcPr/>
                </a:tc>
              </a:tr>
              <a:tr h="370840">
                <a:tc>
                  <a:txBody>
                    <a:bodyPr/>
                    <a:lstStyle/>
                    <a:p>
                      <a:r>
                        <a:rPr lang="es-MX" dirty="0" smtClean="0"/>
                        <a:t>Cerrar</a:t>
                      </a:r>
                      <a:r>
                        <a:rPr lang="es-MX" baseline="0" dirty="0" smtClean="0"/>
                        <a:t> tarea</a:t>
                      </a:r>
                      <a:endParaRPr lang="es-MX" dirty="0"/>
                    </a:p>
                  </a:txBody>
                  <a:tcPr/>
                </a:tc>
                <a:tc>
                  <a:txBody>
                    <a:bodyPr/>
                    <a:lstStyle/>
                    <a:p>
                      <a:r>
                        <a:rPr lang="es-MX" dirty="0" smtClean="0"/>
                        <a:t>Soporte</a:t>
                      </a:r>
                      <a:endParaRPr lang="es-MX" dirty="0"/>
                    </a:p>
                  </a:txBody>
                  <a:tcPr/>
                </a:tc>
                <a:tc>
                  <a:txBody>
                    <a:bodyPr/>
                    <a:lstStyle/>
                    <a:p>
                      <a:r>
                        <a:rPr lang="es-MX" dirty="0" smtClean="0"/>
                        <a:t>Bitrix</a:t>
                      </a:r>
                      <a:endParaRPr lang="es-MX" dirty="0"/>
                    </a:p>
                  </a:txBody>
                  <a:tcPr/>
                </a:tc>
                <a:tc>
                  <a:txBody>
                    <a:bodyPr/>
                    <a:lstStyle/>
                    <a:p>
                      <a:r>
                        <a:rPr lang="es-MX" dirty="0" smtClean="0"/>
                        <a:t>Se</a:t>
                      </a:r>
                      <a:r>
                        <a:rPr lang="es-MX" baseline="0" dirty="0" smtClean="0"/>
                        <a:t> deberá cerrar la tarea que se creo para la implementación y dentro de ello se debe ingresar comentarios de los procesos de </a:t>
                      </a:r>
                      <a:r>
                        <a:rPr lang="es-MX" baseline="0" dirty="0" err="1" smtClean="0"/>
                        <a:t>instalació</a:t>
                      </a:r>
                      <a:r>
                        <a:rPr lang="es-MX" baseline="0" dirty="0" smtClean="0"/>
                        <a:t>.</a:t>
                      </a:r>
                      <a:endParaRPr lang="es-MX" dirty="0"/>
                    </a:p>
                  </a:txBody>
                  <a:tcPr/>
                </a:tc>
              </a:tr>
            </a:tbl>
          </a:graphicData>
        </a:graphic>
      </p:graphicFrame>
    </p:spTree>
    <p:extLst>
      <p:ext uri="{BB962C8B-B14F-4D97-AF65-F5344CB8AC3E}">
        <p14:creationId xmlns:p14="http://schemas.microsoft.com/office/powerpoint/2010/main" val="31949659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Marcador de contenido"/>
          <p:cNvPicPr>
            <a:picLocks noGrp="1" noChangeAspect="1"/>
          </p:cNvPicPr>
          <p:nvPr>
            <p:ph idx="1"/>
          </p:nvPr>
        </p:nvPicPr>
        <p:blipFill rotWithShape="1">
          <a:blip r:embed="rId2">
            <a:extLst>
              <a:ext uri="{28A0092B-C50C-407E-A947-70E740481C1C}">
                <a14:useLocalDpi xmlns:a14="http://schemas.microsoft.com/office/drawing/2010/main" val="0"/>
              </a:ext>
            </a:extLst>
          </a:blip>
          <a:srcRect l="1884" t="3562" r="8941" b="16901"/>
          <a:stretch/>
        </p:blipFill>
        <p:spPr>
          <a:xfrm>
            <a:off x="1059822" y="746974"/>
            <a:ext cx="10938461" cy="5357612"/>
          </a:xfrm>
        </p:spPr>
      </p:pic>
    </p:spTree>
    <p:extLst>
      <p:ext uri="{BB962C8B-B14F-4D97-AF65-F5344CB8AC3E}">
        <p14:creationId xmlns:p14="http://schemas.microsoft.com/office/powerpoint/2010/main" val="27761117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4213" y="685800"/>
            <a:ext cx="10058400" cy="1091485"/>
          </a:xfrm>
        </p:spPr>
        <p:txBody>
          <a:bodyPr/>
          <a:lstStyle/>
          <a:p>
            <a:pPr algn="ctr"/>
            <a:r>
              <a:rPr lang="es-MX" dirty="0" smtClean="0"/>
              <a:t>Índice</a:t>
            </a:r>
            <a:endParaRPr lang="es-MX" dirty="0"/>
          </a:p>
        </p:txBody>
      </p:sp>
      <p:sp>
        <p:nvSpPr>
          <p:cNvPr id="3" name="2 Marcador de texto"/>
          <p:cNvSpPr>
            <a:spLocks noGrp="1"/>
          </p:cNvSpPr>
          <p:nvPr>
            <p:ph type="body" idx="1"/>
          </p:nvPr>
        </p:nvSpPr>
        <p:spPr>
          <a:xfrm>
            <a:off x="684212" y="1764407"/>
            <a:ext cx="8535988" cy="4229994"/>
          </a:xfrm>
        </p:spPr>
        <p:txBody>
          <a:bodyPr>
            <a:noAutofit/>
          </a:bodyPr>
          <a:lstStyle/>
          <a:p>
            <a:pPr marL="342900" indent="-342900">
              <a:buFont typeface="Arial" panose="020B0604020202020204" pitchFamily="34" charset="0"/>
              <a:buChar char="•"/>
            </a:pPr>
            <a:r>
              <a:rPr lang="es-MX" dirty="0" smtClean="0">
                <a:solidFill>
                  <a:schemeClr val="tx1"/>
                </a:solidFill>
              </a:rPr>
              <a:t>Ciclo de Vida</a:t>
            </a:r>
          </a:p>
          <a:p>
            <a:pPr marL="342900" indent="-342900">
              <a:buFont typeface="Arial" panose="020B0604020202020204" pitchFamily="34" charset="0"/>
              <a:buChar char="•"/>
            </a:pPr>
            <a:r>
              <a:rPr lang="es-MX" dirty="0" smtClean="0">
                <a:solidFill>
                  <a:schemeClr val="tx1"/>
                </a:solidFill>
              </a:rPr>
              <a:t>Prospectación</a:t>
            </a:r>
          </a:p>
          <a:p>
            <a:pPr marL="342900" indent="-342900">
              <a:buFont typeface="Arial" panose="020B0604020202020204" pitchFamily="34" charset="0"/>
              <a:buChar char="•"/>
            </a:pPr>
            <a:r>
              <a:rPr lang="es-MX" dirty="0" smtClean="0">
                <a:solidFill>
                  <a:schemeClr val="tx1"/>
                </a:solidFill>
              </a:rPr>
              <a:t>Ventas</a:t>
            </a:r>
          </a:p>
          <a:p>
            <a:pPr marL="342900" indent="-342900">
              <a:buFont typeface="Arial" panose="020B0604020202020204" pitchFamily="34" charset="0"/>
              <a:buChar char="•"/>
            </a:pPr>
            <a:r>
              <a:rPr lang="es-MX" dirty="0" smtClean="0">
                <a:solidFill>
                  <a:schemeClr val="tx1"/>
                </a:solidFill>
              </a:rPr>
              <a:t>Planeación</a:t>
            </a:r>
          </a:p>
          <a:p>
            <a:pPr marL="342900" indent="-342900">
              <a:buFont typeface="Arial" panose="020B0604020202020204" pitchFamily="34" charset="0"/>
              <a:buChar char="•"/>
            </a:pPr>
            <a:r>
              <a:rPr lang="es-MX" dirty="0" smtClean="0">
                <a:solidFill>
                  <a:schemeClr val="tx1"/>
                </a:solidFill>
              </a:rPr>
              <a:t>Compras</a:t>
            </a:r>
          </a:p>
          <a:p>
            <a:pPr marL="342900" indent="-342900">
              <a:buFont typeface="Arial" panose="020B0604020202020204" pitchFamily="34" charset="0"/>
              <a:buChar char="•"/>
            </a:pPr>
            <a:r>
              <a:rPr lang="es-MX" dirty="0" smtClean="0">
                <a:solidFill>
                  <a:schemeClr val="tx1"/>
                </a:solidFill>
              </a:rPr>
              <a:t>Implementación</a:t>
            </a:r>
          </a:p>
          <a:p>
            <a:pPr marL="342900" indent="-342900">
              <a:buFont typeface="Arial" panose="020B0604020202020204" pitchFamily="34" charset="0"/>
              <a:buChar char="•"/>
            </a:pPr>
            <a:r>
              <a:rPr lang="es-MX" dirty="0" smtClean="0">
                <a:solidFill>
                  <a:schemeClr val="tx1"/>
                </a:solidFill>
              </a:rPr>
              <a:t>Cierre</a:t>
            </a:r>
          </a:p>
          <a:p>
            <a:pPr marL="342900" indent="-342900">
              <a:buFont typeface="Arial" panose="020B0604020202020204" pitchFamily="34" charset="0"/>
              <a:buChar char="•"/>
            </a:pPr>
            <a:r>
              <a:rPr lang="es-MX" dirty="0" smtClean="0">
                <a:solidFill>
                  <a:schemeClr val="tx1"/>
                </a:solidFill>
              </a:rPr>
              <a:t>Garantía</a:t>
            </a:r>
          </a:p>
          <a:p>
            <a:pPr marL="342900" indent="-342900">
              <a:buFont typeface="Arial" panose="020B0604020202020204" pitchFamily="34" charset="0"/>
              <a:buChar char="•"/>
            </a:pPr>
            <a:r>
              <a:rPr lang="es-MX" dirty="0" smtClean="0">
                <a:solidFill>
                  <a:schemeClr val="tx1"/>
                </a:solidFill>
              </a:rPr>
              <a:t>Métricas y Monitoreo</a:t>
            </a:r>
          </a:p>
          <a:p>
            <a:pPr marL="342900" indent="-342900">
              <a:buFont typeface="Arial" panose="020B0604020202020204" pitchFamily="34" charset="0"/>
              <a:buChar char="•"/>
            </a:pPr>
            <a:r>
              <a:rPr lang="es-MX" dirty="0" smtClean="0">
                <a:solidFill>
                  <a:schemeClr val="tx1"/>
                </a:solidFill>
              </a:rPr>
              <a:t>Calidad</a:t>
            </a:r>
          </a:p>
          <a:p>
            <a:pPr marL="342900" indent="-342900">
              <a:buFont typeface="Arial" panose="020B0604020202020204" pitchFamily="34" charset="0"/>
              <a:buChar char="•"/>
            </a:pPr>
            <a:r>
              <a:rPr lang="es-MX" dirty="0" smtClean="0">
                <a:solidFill>
                  <a:schemeClr val="tx1"/>
                </a:solidFill>
              </a:rPr>
              <a:t>Control de Cambios</a:t>
            </a:r>
            <a:endParaRPr lang="es-MX" dirty="0">
              <a:solidFill>
                <a:schemeClr val="tx1"/>
              </a:solidFill>
            </a:endParaRPr>
          </a:p>
          <a:p>
            <a:pPr marL="342900" indent="-342900">
              <a:buFont typeface="Arial" panose="020B0604020202020204" pitchFamily="34" charset="0"/>
              <a:buChar char="•"/>
            </a:pPr>
            <a:r>
              <a:rPr lang="es-MX" dirty="0" smtClean="0">
                <a:solidFill>
                  <a:schemeClr val="tx1"/>
                </a:solidFill>
              </a:rPr>
              <a:t>Capacitación </a:t>
            </a:r>
            <a:r>
              <a:rPr lang="es-MX" dirty="0" err="1" smtClean="0">
                <a:solidFill>
                  <a:schemeClr val="tx1"/>
                </a:solidFill>
              </a:rPr>
              <a:t>Source</a:t>
            </a:r>
            <a:r>
              <a:rPr lang="es-MX" dirty="0" smtClean="0">
                <a:solidFill>
                  <a:schemeClr val="tx1"/>
                </a:solidFill>
              </a:rPr>
              <a:t> </a:t>
            </a:r>
            <a:r>
              <a:rPr lang="es-MX" dirty="0" err="1" smtClean="0">
                <a:solidFill>
                  <a:schemeClr val="tx1"/>
                </a:solidFill>
              </a:rPr>
              <a:t>Tree</a:t>
            </a:r>
            <a:endParaRPr lang="es-MX" dirty="0">
              <a:solidFill>
                <a:schemeClr val="tx1"/>
              </a:solidFill>
            </a:endParaRPr>
          </a:p>
        </p:txBody>
      </p:sp>
    </p:spTree>
    <p:extLst>
      <p:ext uri="{BB962C8B-B14F-4D97-AF65-F5344CB8AC3E}">
        <p14:creationId xmlns:p14="http://schemas.microsoft.com/office/powerpoint/2010/main" val="1220564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a:xfrm>
            <a:off x="684213" y="685800"/>
            <a:ext cx="10058400" cy="1786944"/>
          </a:xfrm>
        </p:spPr>
        <p:txBody>
          <a:bodyPr/>
          <a:lstStyle/>
          <a:p>
            <a:pPr algn="ctr"/>
            <a:r>
              <a:rPr lang="es-MX" dirty="0" smtClean="0"/>
              <a:t>Garantía</a:t>
            </a:r>
            <a:endParaRPr lang="es-MX" dirty="0"/>
          </a:p>
        </p:txBody>
      </p:sp>
      <p:sp>
        <p:nvSpPr>
          <p:cNvPr id="7" name="6 Marcador de texto"/>
          <p:cNvSpPr>
            <a:spLocks noGrp="1"/>
          </p:cNvSpPr>
          <p:nvPr>
            <p:ph type="body" idx="1"/>
          </p:nvPr>
        </p:nvSpPr>
        <p:spPr/>
        <p:txBody>
          <a:bodyPr>
            <a:normAutofit/>
          </a:bodyPr>
          <a:lstStyle/>
          <a:p>
            <a:r>
              <a:rPr lang="es-MX" dirty="0" smtClean="0">
                <a:solidFill>
                  <a:schemeClr val="tx1"/>
                </a:solidFill>
              </a:rPr>
              <a:t>En el proceso se describen las actividades necesarias para poder cubrir con la garantía que se ofrece a los clientes en caso de fallas en los sistemas proporcionados.</a:t>
            </a:r>
            <a:endParaRPr lang="es-MX" dirty="0" smtClean="0">
              <a:solidFill>
                <a:schemeClr val="tx1"/>
              </a:solidFill>
            </a:endParaRPr>
          </a:p>
        </p:txBody>
      </p:sp>
    </p:spTree>
    <p:extLst>
      <p:ext uri="{BB962C8B-B14F-4D97-AF65-F5344CB8AC3E}">
        <p14:creationId xmlns:p14="http://schemas.microsoft.com/office/powerpoint/2010/main" val="15283063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4213" y="685800"/>
            <a:ext cx="10058400" cy="782392"/>
          </a:xfrm>
        </p:spPr>
        <p:txBody>
          <a:bodyPr/>
          <a:lstStyle/>
          <a:p>
            <a:pPr algn="ctr"/>
            <a:r>
              <a:rPr lang="es-MX" dirty="0" smtClean="0"/>
              <a:t>Actividades a Realizar</a:t>
            </a:r>
            <a:endParaRPr lang="es-MX" dirty="0"/>
          </a:p>
        </p:txBody>
      </p:sp>
      <p:graphicFrame>
        <p:nvGraphicFramePr>
          <p:cNvPr id="4" name="3 Tabla"/>
          <p:cNvGraphicFramePr>
            <a:graphicFrameLocks noGrp="1"/>
          </p:cNvGraphicFramePr>
          <p:nvPr>
            <p:extLst>
              <p:ext uri="{D42A27DB-BD31-4B8C-83A1-F6EECF244321}">
                <p14:modId xmlns:p14="http://schemas.microsoft.com/office/powerpoint/2010/main" val="3680802888"/>
              </p:ext>
            </p:extLst>
          </p:nvPr>
        </p:nvGraphicFramePr>
        <p:xfrm>
          <a:off x="0" y="1531035"/>
          <a:ext cx="12192001" cy="4485640"/>
        </p:xfrm>
        <a:graphic>
          <a:graphicData uri="http://schemas.openxmlformats.org/drawingml/2006/table">
            <a:tbl>
              <a:tblPr firstRow="1" bandRow="1">
                <a:tableStyleId>{5C22544A-7EE6-4342-B048-85BDC9FD1C3A}</a:tableStyleId>
              </a:tblPr>
              <a:tblGrid>
                <a:gridCol w="2305318"/>
                <a:gridCol w="1803043"/>
                <a:gridCol w="2086377"/>
                <a:gridCol w="5997263"/>
              </a:tblGrid>
              <a:tr h="370840">
                <a:tc>
                  <a:txBody>
                    <a:bodyPr/>
                    <a:lstStyle/>
                    <a:p>
                      <a:r>
                        <a:rPr lang="es-MX" dirty="0" smtClean="0"/>
                        <a:t>Actividad</a:t>
                      </a:r>
                      <a:endParaRPr lang="es-MX" dirty="0"/>
                    </a:p>
                  </a:txBody>
                  <a:tcPr/>
                </a:tc>
                <a:tc>
                  <a:txBody>
                    <a:bodyPr/>
                    <a:lstStyle/>
                    <a:p>
                      <a:r>
                        <a:rPr lang="es-MX" dirty="0" smtClean="0"/>
                        <a:t>Responsable</a:t>
                      </a:r>
                      <a:endParaRPr lang="es-MX" dirty="0"/>
                    </a:p>
                  </a:txBody>
                  <a:tcPr/>
                </a:tc>
                <a:tc>
                  <a:txBody>
                    <a:bodyPr/>
                    <a:lstStyle/>
                    <a:p>
                      <a:r>
                        <a:rPr lang="es-MX" dirty="0" smtClean="0"/>
                        <a:t>Producto</a:t>
                      </a:r>
                      <a:r>
                        <a:rPr lang="es-MX" baseline="0" dirty="0" smtClean="0"/>
                        <a:t> </a:t>
                      </a:r>
                      <a:r>
                        <a:rPr lang="es-MX" dirty="0" smtClean="0"/>
                        <a:t>Salida</a:t>
                      </a:r>
                      <a:endParaRPr lang="es-MX" dirty="0"/>
                    </a:p>
                  </a:txBody>
                  <a:tcPr/>
                </a:tc>
                <a:tc>
                  <a:txBody>
                    <a:bodyPr/>
                    <a:lstStyle/>
                    <a:p>
                      <a:r>
                        <a:rPr lang="es-MX" dirty="0" smtClean="0"/>
                        <a:t>Descripción</a:t>
                      </a:r>
                      <a:endParaRPr lang="es-MX" dirty="0"/>
                    </a:p>
                  </a:txBody>
                  <a:tcPr/>
                </a:tc>
              </a:tr>
              <a:tr h="370840">
                <a:tc>
                  <a:txBody>
                    <a:bodyPr/>
                    <a:lstStyle/>
                    <a:p>
                      <a:r>
                        <a:rPr lang="es-MX" dirty="0" smtClean="0"/>
                        <a:t>Recibir solicitud</a:t>
                      </a:r>
                      <a:endParaRPr lang="es-MX" dirty="0"/>
                    </a:p>
                  </a:txBody>
                  <a:tcPr/>
                </a:tc>
                <a:tc>
                  <a:txBody>
                    <a:bodyPr/>
                    <a:lstStyle/>
                    <a:p>
                      <a:r>
                        <a:rPr lang="es-MX" dirty="0" smtClean="0"/>
                        <a:t>Vendedor</a:t>
                      </a:r>
                      <a:endParaRPr lang="es-MX" dirty="0"/>
                    </a:p>
                  </a:txBody>
                  <a:tcPr/>
                </a:tc>
                <a:tc>
                  <a:txBody>
                    <a:bodyPr/>
                    <a:lstStyle/>
                    <a:p>
                      <a:r>
                        <a:rPr lang="es-MX" dirty="0" smtClean="0"/>
                        <a:t>Bitrix</a:t>
                      </a:r>
                      <a:endParaRPr lang="es-MX" dirty="0"/>
                    </a:p>
                  </a:txBody>
                  <a:tcPr/>
                </a:tc>
                <a:tc>
                  <a:txBody>
                    <a:bodyPr/>
                    <a:lstStyle/>
                    <a:p>
                      <a:r>
                        <a:rPr lang="es-MX" dirty="0" smtClean="0"/>
                        <a:t>Por</a:t>
                      </a:r>
                      <a:r>
                        <a:rPr lang="es-MX" baseline="0" dirty="0" smtClean="0"/>
                        <a:t> algún medio el vendedor recibe la inconformidad presentada en el cliente.</a:t>
                      </a:r>
                      <a:endParaRPr lang="es-MX" dirty="0"/>
                    </a:p>
                  </a:txBody>
                  <a:tcPr/>
                </a:tc>
              </a:tr>
              <a:tr h="370840">
                <a:tc>
                  <a:txBody>
                    <a:bodyPr/>
                    <a:lstStyle/>
                    <a:p>
                      <a:r>
                        <a:rPr lang="es-MX" dirty="0" smtClean="0"/>
                        <a:t>Asignar responsable</a:t>
                      </a:r>
                      <a:endParaRPr lang="es-MX" dirty="0"/>
                    </a:p>
                  </a:txBody>
                  <a:tcPr/>
                </a:tc>
                <a:tc>
                  <a:txBody>
                    <a:bodyPr/>
                    <a:lstStyle/>
                    <a:p>
                      <a:r>
                        <a:rPr lang="es-MX" dirty="0" smtClean="0"/>
                        <a:t>Vendedor</a:t>
                      </a:r>
                      <a:endParaRPr lang="es-MX" dirty="0"/>
                    </a:p>
                  </a:txBody>
                  <a:tcPr/>
                </a:tc>
                <a:tc>
                  <a:txBody>
                    <a:bodyPr/>
                    <a:lstStyle/>
                    <a:p>
                      <a:endParaRPr lang="es-MX" baseline="0" dirty="0" smtClean="0"/>
                    </a:p>
                  </a:txBody>
                  <a:tcPr/>
                </a:tc>
                <a:tc>
                  <a:txBody>
                    <a:bodyPr/>
                    <a:lstStyle/>
                    <a:p>
                      <a:r>
                        <a:rPr lang="es-MX" dirty="0" smtClean="0"/>
                        <a:t>Tras recibir la inconformidad se asigna</a:t>
                      </a:r>
                      <a:r>
                        <a:rPr lang="es-MX" baseline="0" dirty="0" smtClean="0"/>
                        <a:t> un responsable el cual dará seguimiento hasta solucionar el inconveniente presentado.</a:t>
                      </a:r>
                      <a:endParaRPr lang="es-MX" dirty="0"/>
                    </a:p>
                  </a:txBody>
                  <a:tcPr/>
                </a:tc>
              </a:tr>
              <a:tr h="370840">
                <a:tc>
                  <a:txBody>
                    <a:bodyPr/>
                    <a:lstStyle/>
                    <a:p>
                      <a:r>
                        <a:rPr lang="es-MX" dirty="0" smtClean="0"/>
                        <a:t>Contactar al cliente</a:t>
                      </a:r>
                      <a:endParaRPr lang="es-MX" dirty="0"/>
                    </a:p>
                  </a:txBody>
                  <a:tcPr/>
                </a:tc>
                <a:tc>
                  <a:txBody>
                    <a:bodyPr/>
                    <a:lstStyle/>
                    <a:p>
                      <a:r>
                        <a:rPr lang="es-MX" dirty="0" smtClean="0"/>
                        <a:t>Soporte</a:t>
                      </a:r>
                      <a:endParaRPr lang="es-MX" dirty="0"/>
                    </a:p>
                  </a:txBody>
                  <a:tcPr/>
                </a:tc>
                <a:tc>
                  <a:txBody>
                    <a:bodyPr/>
                    <a:lstStyle/>
                    <a:p>
                      <a:endParaRPr lang="es-MX" dirty="0"/>
                    </a:p>
                  </a:txBody>
                  <a:tcPr/>
                </a:tc>
                <a:tc>
                  <a:txBody>
                    <a:bodyPr/>
                    <a:lstStyle/>
                    <a:p>
                      <a:r>
                        <a:rPr lang="es-MX" dirty="0" smtClean="0"/>
                        <a:t>El ejecutivo de soporte se</a:t>
                      </a:r>
                      <a:r>
                        <a:rPr lang="es-MX" baseline="0" dirty="0" smtClean="0"/>
                        <a:t> contacta con el cliente para poder dar seguimiento con la solución.</a:t>
                      </a:r>
                      <a:endParaRPr lang="es-MX" dirty="0"/>
                    </a:p>
                  </a:txBody>
                  <a:tcPr/>
                </a:tc>
              </a:tr>
              <a:tr h="370840">
                <a:tc>
                  <a:txBody>
                    <a:bodyPr/>
                    <a:lstStyle/>
                    <a:p>
                      <a:r>
                        <a:rPr lang="es-MX" dirty="0" smtClean="0"/>
                        <a:t>Resolver solicitud</a:t>
                      </a:r>
                      <a:endParaRPr lang="es-MX" dirty="0"/>
                    </a:p>
                  </a:txBody>
                  <a:tcPr/>
                </a:tc>
                <a:tc>
                  <a:txBody>
                    <a:bodyPr/>
                    <a:lstStyle/>
                    <a:p>
                      <a:r>
                        <a:rPr lang="es-MX" dirty="0" smtClean="0"/>
                        <a:t>Soporte</a:t>
                      </a:r>
                      <a:endParaRPr lang="es-MX" dirty="0"/>
                    </a:p>
                  </a:txBody>
                  <a:tcPr/>
                </a:tc>
                <a:tc>
                  <a:txBody>
                    <a:bodyPr/>
                    <a:lstStyle/>
                    <a:p>
                      <a:endParaRPr lang="es-MX" dirty="0"/>
                    </a:p>
                  </a:txBody>
                  <a:tcPr/>
                </a:tc>
                <a:tc>
                  <a:txBody>
                    <a:bodyPr/>
                    <a:lstStyle/>
                    <a:p>
                      <a:r>
                        <a:rPr lang="es-MX" dirty="0" smtClean="0"/>
                        <a:t>Tras contactar al cliente y establecer conexión se realiza el proceso de solución.</a:t>
                      </a:r>
                      <a:endParaRPr lang="es-MX" dirty="0"/>
                    </a:p>
                  </a:txBody>
                  <a:tcPr/>
                </a:tc>
              </a:tr>
              <a:tr h="370840">
                <a:tc>
                  <a:txBody>
                    <a:bodyPr/>
                    <a:lstStyle/>
                    <a:p>
                      <a:r>
                        <a:rPr lang="es-MX" dirty="0" smtClean="0"/>
                        <a:t>Validar solicitud</a:t>
                      </a:r>
                      <a:endParaRPr lang="es-MX" dirty="0"/>
                    </a:p>
                  </a:txBody>
                  <a:tcPr/>
                </a:tc>
                <a:tc>
                  <a:txBody>
                    <a:bodyPr/>
                    <a:lstStyle/>
                    <a:p>
                      <a:r>
                        <a:rPr lang="es-MX" dirty="0" smtClean="0"/>
                        <a:t>Cliente</a:t>
                      </a:r>
                      <a:endParaRPr lang="es-MX" dirty="0"/>
                    </a:p>
                  </a:txBody>
                  <a:tcPr/>
                </a:tc>
                <a:tc>
                  <a:txBody>
                    <a:bodyPr/>
                    <a:lstStyle/>
                    <a:p>
                      <a:r>
                        <a:rPr lang="es-MX" dirty="0" smtClean="0"/>
                        <a:t>Envió de correo</a:t>
                      </a:r>
                      <a:endParaRPr lang="es-MX" dirty="0"/>
                    </a:p>
                  </a:txBody>
                  <a:tcPr/>
                </a:tc>
                <a:tc>
                  <a:txBody>
                    <a:bodyPr/>
                    <a:lstStyle/>
                    <a:p>
                      <a:r>
                        <a:rPr lang="es-MX" dirty="0" smtClean="0"/>
                        <a:t>El</a:t>
                      </a:r>
                      <a:r>
                        <a:rPr lang="es-MX" baseline="0" dirty="0" smtClean="0"/>
                        <a:t> cliente debe validar que efectivamente fue resuelta su inconformidad por parte del ejecutivo.</a:t>
                      </a:r>
                      <a:endParaRPr lang="es-MX" dirty="0"/>
                    </a:p>
                  </a:txBody>
                  <a:tcPr/>
                </a:tc>
              </a:tr>
              <a:tr h="370840">
                <a:tc>
                  <a:txBody>
                    <a:bodyPr/>
                    <a:lstStyle/>
                    <a:p>
                      <a:r>
                        <a:rPr lang="es-MX" dirty="0" smtClean="0"/>
                        <a:t>Cerrar tarea</a:t>
                      </a:r>
                      <a:endParaRPr lang="es-MX" dirty="0"/>
                    </a:p>
                  </a:txBody>
                  <a:tcPr/>
                </a:tc>
                <a:tc>
                  <a:txBody>
                    <a:bodyPr/>
                    <a:lstStyle/>
                    <a:p>
                      <a:r>
                        <a:rPr lang="es-MX" dirty="0" smtClean="0"/>
                        <a:t>Soporte</a:t>
                      </a:r>
                      <a:endParaRPr lang="es-MX" dirty="0"/>
                    </a:p>
                  </a:txBody>
                  <a:tcPr/>
                </a:tc>
                <a:tc>
                  <a:txBody>
                    <a:bodyPr/>
                    <a:lstStyle/>
                    <a:p>
                      <a:r>
                        <a:rPr lang="es-MX" dirty="0" smtClean="0"/>
                        <a:t>Bitrix</a:t>
                      </a:r>
                      <a:endParaRPr lang="es-MX" dirty="0"/>
                    </a:p>
                  </a:txBody>
                  <a:tcPr/>
                </a:tc>
                <a:tc>
                  <a:txBody>
                    <a:bodyPr/>
                    <a:lstStyle/>
                    <a:p>
                      <a:r>
                        <a:rPr lang="es-MX" dirty="0" smtClean="0"/>
                        <a:t>Al finalizar</a:t>
                      </a:r>
                      <a:r>
                        <a:rPr lang="es-MX" baseline="0" dirty="0" smtClean="0"/>
                        <a:t> la validación por parte del cliente soporte finalizara la tarea agregando los comentarios correspondientes a la solución.</a:t>
                      </a:r>
                      <a:endParaRPr lang="es-MX" dirty="0"/>
                    </a:p>
                  </a:txBody>
                  <a:tcPr/>
                </a:tc>
              </a:tr>
            </a:tbl>
          </a:graphicData>
        </a:graphic>
      </p:graphicFrame>
    </p:spTree>
    <p:extLst>
      <p:ext uri="{BB962C8B-B14F-4D97-AF65-F5344CB8AC3E}">
        <p14:creationId xmlns:p14="http://schemas.microsoft.com/office/powerpoint/2010/main" val="36967175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rotWithShape="1">
          <a:blip r:embed="rId2">
            <a:extLst>
              <a:ext uri="{28A0092B-C50C-407E-A947-70E740481C1C}">
                <a14:useLocalDpi xmlns:a14="http://schemas.microsoft.com/office/drawing/2010/main" val="0"/>
              </a:ext>
            </a:extLst>
          </a:blip>
          <a:srcRect l="1040" t="3563" r="2608" b="10936"/>
          <a:stretch/>
        </p:blipFill>
        <p:spPr>
          <a:xfrm>
            <a:off x="631064" y="349278"/>
            <a:ext cx="10006885" cy="6206192"/>
          </a:xfrm>
        </p:spPr>
      </p:pic>
    </p:spTree>
    <p:extLst>
      <p:ext uri="{BB962C8B-B14F-4D97-AF65-F5344CB8AC3E}">
        <p14:creationId xmlns:p14="http://schemas.microsoft.com/office/powerpoint/2010/main" val="23490217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a:xfrm>
            <a:off x="684213" y="685800"/>
            <a:ext cx="10058400" cy="1786944"/>
          </a:xfrm>
        </p:spPr>
        <p:txBody>
          <a:bodyPr/>
          <a:lstStyle/>
          <a:p>
            <a:pPr algn="ctr"/>
            <a:r>
              <a:rPr lang="es-MX" dirty="0" smtClean="0"/>
              <a:t>Calidad</a:t>
            </a:r>
            <a:endParaRPr lang="es-MX" dirty="0"/>
          </a:p>
        </p:txBody>
      </p:sp>
      <p:sp>
        <p:nvSpPr>
          <p:cNvPr id="7" name="6 Marcador de texto"/>
          <p:cNvSpPr>
            <a:spLocks noGrp="1"/>
          </p:cNvSpPr>
          <p:nvPr>
            <p:ph type="body" idx="1"/>
          </p:nvPr>
        </p:nvSpPr>
        <p:spPr/>
        <p:txBody>
          <a:bodyPr>
            <a:normAutofit/>
          </a:bodyPr>
          <a:lstStyle/>
          <a:p>
            <a:r>
              <a:rPr lang="es-MX" dirty="0" smtClean="0">
                <a:solidFill>
                  <a:schemeClr val="tx1"/>
                </a:solidFill>
              </a:rPr>
              <a:t>Proceso compuesto únicamente por dos roles el auditado y auditor, este proceso define las actividades que el consultor deberá realizar para asegurar el cumplimiento de los objetivos establecidos por la empresa.</a:t>
            </a:r>
            <a:endParaRPr lang="es-MX" dirty="0" smtClean="0">
              <a:solidFill>
                <a:schemeClr val="tx1"/>
              </a:solidFill>
            </a:endParaRPr>
          </a:p>
        </p:txBody>
      </p:sp>
    </p:spTree>
    <p:extLst>
      <p:ext uri="{BB962C8B-B14F-4D97-AF65-F5344CB8AC3E}">
        <p14:creationId xmlns:p14="http://schemas.microsoft.com/office/powerpoint/2010/main" val="39063558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4213" y="685800"/>
            <a:ext cx="10058400" cy="782392"/>
          </a:xfrm>
        </p:spPr>
        <p:txBody>
          <a:bodyPr/>
          <a:lstStyle/>
          <a:p>
            <a:pPr algn="ctr"/>
            <a:r>
              <a:rPr lang="es-MX" dirty="0" smtClean="0"/>
              <a:t>Actividades a Realizar</a:t>
            </a:r>
            <a:endParaRPr lang="es-MX" dirty="0"/>
          </a:p>
        </p:txBody>
      </p:sp>
      <p:graphicFrame>
        <p:nvGraphicFramePr>
          <p:cNvPr id="4" name="3 Tabla"/>
          <p:cNvGraphicFramePr>
            <a:graphicFrameLocks noGrp="1"/>
          </p:cNvGraphicFramePr>
          <p:nvPr>
            <p:extLst>
              <p:ext uri="{D42A27DB-BD31-4B8C-83A1-F6EECF244321}">
                <p14:modId xmlns:p14="http://schemas.microsoft.com/office/powerpoint/2010/main" val="4237312441"/>
              </p:ext>
            </p:extLst>
          </p:nvPr>
        </p:nvGraphicFramePr>
        <p:xfrm>
          <a:off x="0" y="1531035"/>
          <a:ext cx="12192001" cy="5308600"/>
        </p:xfrm>
        <a:graphic>
          <a:graphicData uri="http://schemas.openxmlformats.org/drawingml/2006/table">
            <a:tbl>
              <a:tblPr firstRow="1" bandRow="1">
                <a:tableStyleId>{5C22544A-7EE6-4342-B048-85BDC9FD1C3A}</a:tableStyleId>
              </a:tblPr>
              <a:tblGrid>
                <a:gridCol w="2305318"/>
                <a:gridCol w="1803043"/>
                <a:gridCol w="2086377"/>
                <a:gridCol w="5997263"/>
              </a:tblGrid>
              <a:tr h="370840">
                <a:tc>
                  <a:txBody>
                    <a:bodyPr/>
                    <a:lstStyle/>
                    <a:p>
                      <a:r>
                        <a:rPr lang="es-MX" dirty="0" smtClean="0"/>
                        <a:t>Actividad</a:t>
                      </a:r>
                      <a:endParaRPr lang="es-MX" dirty="0"/>
                    </a:p>
                  </a:txBody>
                  <a:tcPr/>
                </a:tc>
                <a:tc>
                  <a:txBody>
                    <a:bodyPr/>
                    <a:lstStyle/>
                    <a:p>
                      <a:r>
                        <a:rPr lang="es-MX" dirty="0" smtClean="0"/>
                        <a:t>Responsable</a:t>
                      </a:r>
                      <a:endParaRPr lang="es-MX" dirty="0"/>
                    </a:p>
                  </a:txBody>
                  <a:tcPr/>
                </a:tc>
                <a:tc>
                  <a:txBody>
                    <a:bodyPr/>
                    <a:lstStyle/>
                    <a:p>
                      <a:r>
                        <a:rPr lang="es-MX" dirty="0" smtClean="0"/>
                        <a:t>Producto</a:t>
                      </a:r>
                      <a:r>
                        <a:rPr lang="es-MX" baseline="0" dirty="0" smtClean="0"/>
                        <a:t> </a:t>
                      </a:r>
                      <a:r>
                        <a:rPr lang="es-MX" dirty="0" smtClean="0"/>
                        <a:t>Salida</a:t>
                      </a:r>
                      <a:endParaRPr lang="es-MX" dirty="0"/>
                    </a:p>
                  </a:txBody>
                  <a:tcPr/>
                </a:tc>
                <a:tc>
                  <a:txBody>
                    <a:bodyPr/>
                    <a:lstStyle/>
                    <a:p>
                      <a:r>
                        <a:rPr lang="es-MX" dirty="0" smtClean="0"/>
                        <a:t>Descripción</a:t>
                      </a:r>
                      <a:endParaRPr lang="es-MX" dirty="0"/>
                    </a:p>
                  </a:txBody>
                  <a:tcPr/>
                </a:tc>
              </a:tr>
              <a:tr h="370840">
                <a:tc>
                  <a:txBody>
                    <a:bodyPr/>
                    <a:lstStyle/>
                    <a:p>
                      <a:r>
                        <a:rPr lang="es-MX" dirty="0" smtClean="0"/>
                        <a:t>Planear auditoría</a:t>
                      </a:r>
                      <a:endParaRPr lang="es-MX" dirty="0"/>
                    </a:p>
                  </a:txBody>
                  <a:tcPr/>
                </a:tc>
                <a:tc>
                  <a:txBody>
                    <a:bodyPr/>
                    <a:lstStyle/>
                    <a:p>
                      <a:r>
                        <a:rPr lang="es-MX" dirty="0" smtClean="0"/>
                        <a:t>Auditor</a:t>
                      </a:r>
                      <a:endParaRPr lang="es-MX" dirty="0"/>
                    </a:p>
                  </a:txBody>
                  <a:tcPr/>
                </a:tc>
                <a:tc>
                  <a:txBody>
                    <a:bodyPr/>
                    <a:lstStyle/>
                    <a:p>
                      <a:r>
                        <a:rPr lang="es-MX" dirty="0" smtClean="0"/>
                        <a:t>Plan de calidad,</a:t>
                      </a:r>
                      <a:r>
                        <a:rPr lang="es-MX" baseline="0" dirty="0" smtClean="0"/>
                        <a:t> cronograma de calidad</a:t>
                      </a:r>
                      <a:endParaRPr lang="es-MX" dirty="0"/>
                    </a:p>
                  </a:txBody>
                  <a:tcPr/>
                </a:tc>
                <a:tc>
                  <a:txBody>
                    <a:bodyPr/>
                    <a:lstStyle/>
                    <a:p>
                      <a:r>
                        <a:rPr lang="es-MX" dirty="0" smtClean="0"/>
                        <a:t>En</a:t>
                      </a:r>
                      <a:r>
                        <a:rPr lang="es-MX" baseline="0" dirty="0" smtClean="0"/>
                        <a:t> esta actividad se definen las fechas en las cuales se deberían realizar las auditorias de las etapas del proyecto.</a:t>
                      </a:r>
                      <a:endParaRPr lang="es-MX" dirty="0"/>
                    </a:p>
                  </a:txBody>
                  <a:tcPr/>
                </a:tc>
              </a:tr>
              <a:tr h="370840">
                <a:tc>
                  <a:txBody>
                    <a:bodyPr/>
                    <a:lstStyle/>
                    <a:p>
                      <a:r>
                        <a:rPr lang="es-MX" dirty="0" smtClean="0"/>
                        <a:t>Ejecutar auditoria</a:t>
                      </a:r>
                      <a:endParaRPr lang="es-MX" dirty="0"/>
                    </a:p>
                  </a:txBody>
                  <a:tcPr/>
                </a:tc>
                <a:tc>
                  <a:txBody>
                    <a:bodyPr/>
                    <a:lstStyle/>
                    <a:p>
                      <a:r>
                        <a:rPr lang="es-MX" dirty="0" smtClean="0"/>
                        <a:t>Auditor</a:t>
                      </a:r>
                      <a:endParaRPr lang="es-MX" dirty="0"/>
                    </a:p>
                  </a:txBody>
                  <a:tcPr/>
                </a:tc>
                <a:tc>
                  <a:txBody>
                    <a:bodyPr/>
                    <a:lstStyle/>
                    <a:p>
                      <a:r>
                        <a:rPr lang="es-MX" baseline="0" dirty="0" err="1" smtClean="0"/>
                        <a:t>Checklist</a:t>
                      </a:r>
                      <a:r>
                        <a:rPr lang="es-MX" baseline="0" dirty="0" smtClean="0"/>
                        <a:t> de calidad, reporte de no conformidades</a:t>
                      </a:r>
                      <a:endParaRPr lang="es-MX" baseline="0" dirty="0" smtClean="0"/>
                    </a:p>
                  </a:txBody>
                  <a:tcPr/>
                </a:tc>
                <a:tc>
                  <a:txBody>
                    <a:bodyPr/>
                    <a:lstStyle/>
                    <a:p>
                      <a:r>
                        <a:rPr lang="es-MX" dirty="0" smtClean="0"/>
                        <a:t>Acorde a lo planeado en</a:t>
                      </a:r>
                      <a:r>
                        <a:rPr lang="es-MX" baseline="0" dirty="0" smtClean="0"/>
                        <a:t> el cronograma y plan de calidad el auditor ejecutara una serie de preguntas que definen si se esta o no cumpliendo con lo establecido en la empresa.</a:t>
                      </a:r>
                      <a:endParaRPr lang="es-MX" dirty="0"/>
                    </a:p>
                  </a:txBody>
                  <a:tcPr/>
                </a:tc>
              </a:tr>
              <a:tr h="370840">
                <a:tc>
                  <a:txBody>
                    <a:bodyPr/>
                    <a:lstStyle/>
                    <a:p>
                      <a:r>
                        <a:rPr lang="es-MX" dirty="0" smtClean="0"/>
                        <a:t>Notificar no conformidades</a:t>
                      </a:r>
                      <a:endParaRPr lang="es-MX" dirty="0"/>
                    </a:p>
                  </a:txBody>
                  <a:tcPr/>
                </a:tc>
                <a:tc>
                  <a:txBody>
                    <a:bodyPr/>
                    <a:lstStyle/>
                    <a:p>
                      <a:r>
                        <a:rPr lang="es-MX" dirty="0" smtClean="0"/>
                        <a:t>Auditor</a:t>
                      </a:r>
                      <a:endParaRPr lang="es-MX" dirty="0"/>
                    </a:p>
                  </a:txBody>
                  <a:tcPr/>
                </a:tc>
                <a:tc>
                  <a:txBody>
                    <a:bodyPr/>
                    <a:lstStyle/>
                    <a:p>
                      <a:r>
                        <a:rPr lang="es-MX" dirty="0" smtClean="0"/>
                        <a:t>Correo electrónico</a:t>
                      </a:r>
                      <a:endParaRPr lang="es-MX" dirty="0"/>
                    </a:p>
                  </a:txBody>
                  <a:tcPr/>
                </a:tc>
                <a:tc>
                  <a:txBody>
                    <a:bodyPr/>
                    <a:lstStyle/>
                    <a:p>
                      <a:r>
                        <a:rPr lang="es-MX" dirty="0" smtClean="0"/>
                        <a:t>Al finalizar la auditoria</a:t>
                      </a:r>
                      <a:r>
                        <a:rPr lang="es-MX" baseline="0" dirty="0" smtClean="0"/>
                        <a:t> se enviara un correo para notificar aquellas inconsistencias presentadas en los documentos de la empresa.</a:t>
                      </a:r>
                      <a:endParaRPr lang="es-MX" dirty="0"/>
                    </a:p>
                  </a:txBody>
                  <a:tcPr/>
                </a:tc>
              </a:tr>
              <a:tr h="370840">
                <a:tc>
                  <a:txBody>
                    <a:bodyPr/>
                    <a:lstStyle/>
                    <a:p>
                      <a:r>
                        <a:rPr lang="es-MX" dirty="0" smtClean="0"/>
                        <a:t>Resolver no conformidades</a:t>
                      </a:r>
                      <a:endParaRPr lang="es-MX" dirty="0"/>
                    </a:p>
                  </a:txBody>
                  <a:tcPr/>
                </a:tc>
                <a:tc>
                  <a:txBody>
                    <a:bodyPr/>
                    <a:lstStyle/>
                    <a:p>
                      <a:r>
                        <a:rPr lang="es-MX" dirty="0" smtClean="0"/>
                        <a:t>Auditado</a:t>
                      </a:r>
                      <a:endParaRPr lang="es-MX" dirty="0"/>
                    </a:p>
                  </a:txBody>
                  <a:tcPr/>
                </a:tc>
                <a:tc>
                  <a:txBody>
                    <a:bodyPr/>
                    <a:lstStyle/>
                    <a:p>
                      <a:r>
                        <a:rPr lang="es-MX" dirty="0" smtClean="0"/>
                        <a:t>Documentos actualizados</a:t>
                      </a:r>
                      <a:endParaRPr lang="es-MX" dirty="0"/>
                    </a:p>
                  </a:txBody>
                  <a:tcPr/>
                </a:tc>
                <a:tc>
                  <a:txBody>
                    <a:bodyPr/>
                    <a:lstStyle/>
                    <a:p>
                      <a:r>
                        <a:rPr lang="es-MX" dirty="0" smtClean="0"/>
                        <a:t>Es responsabilidad</a:t>
                      </a:r>
                      <a:r>
                        <a:rPr lang="es-MX" baseline="0" dirty="0" smtClean="0"/>
                        <a:t> del auditado resolver las inquietudes presentadas dentro del tiempo establecido por el auditor</a:t>
                      </a:r>
                      <a:endParaRPr lang="es-MX" dirty="0"/>
                    </a:p>
                  </a:txBody>
                  <a:tcPr/>
                </a:tc>
              </a:tr>
              <a:tr h="370840">
                <a:tc>
                  <a:txBody>
                    <a:bodyPr/>
                    <a:lstStyle/>
                    <a:p>
                      <a:r>
                        <a:rPr lang="es-MX" dirty="0" smtClean="0"/>
                        <a:t>Escalar no conformidades</a:t>
                      </a:r>
                      <a:endParaRPr lang="es-MX" dirty="0"/>
                    </a:p>
                  </a:txBody>
                  <a:tcPr/>
                </a:tc>
                <a:tc>
                  <a:txBody>
                    <a:bodyPr/>
                    <a:lstStyle/>
                    <a:p>
                      <a:r>
                        <a:rPr lang="es-MX" dirty="0" smtClean="0"/>
                        <a:t>Auditor</a:t>
                      </a:r>
                      <a:endParaRPr lang="es-MX" dirty="0"/>
                    </a:p>
                  </a:txBody>
                  <a:tcPr/>
                </a:tc>
                <a:tc>
                  <a:txBody>
                    <a:bodyPr/>
                    <a:lstStyle/>
                    <a:p>
                      <a:r>
                        <a:rPr lang="es-MX" dirty="0" smtClean="0"/>
                        <a:t>Correo electrónico</a:t>
                      </a:r>
                      <a:endParaRPr lang="es-MX" dirty="0"/>
                    </a:p>
                  </a:txBody>
                  <a:tcPr/>
                </a:tc>
                <a:tc>
                  <a:txBody>
                    <a:bodyPr/>
                    <a:lstStyle/>
                    <a:p>
                      <a:r>
                        <a:rPr lang="es-MX" dirty="0" smtClean="0"/>
                        <a:t>En</a:t>
                      </a:r>
                      <a:r>
                        <a:rPr lang="es-MX" baseline="0" dirty="0" smtClean="0"/>
                        <a:t> caso de no tener respuesta por parte del auditado se escalan las no conformidades a dirección.</a:t>
                      </a:r>
                      <a:endParaRPr lang="es-MX" dirty="0"/>
                    </a:p>
                  </a:txBody>
                  <a:tcPr/>
                </a:tc>
              </a:tr>
              <a:tr h="370840">
                <a:tc>
                  <a:txBody>
                    <a:bodyPr/>
                    <a:lstStyle/>
                    <a:p>
                      <a:r>
                        <a:rPr lang="es-MX" dirty="0" smtClean="0"/>
                        <a:t>Cerrar las no conformidades</a:t>
                      </a:r>
                      <a:endParaRPr lang="es-MX" dirty="0"/>
                    </a:p>
                  </a:txBody>
                  <a:tcPr/>
                </a:tc>
                <a:tc>
                  <a:txBody>
                    <a:bodyPr/>
                    <a:lstStyle/>
                    <a:p>
                      <a:r>
                        <a:rPr lang="es-MX" dirty="0" smtClean="0"/>
                        <a:t>Auditor</a:t>
                      </a:r>
                      <a:endParaRPr lang="es-MX" dirty="0"/>
                    </a:p>
                  </a:txBody>
                  <a:tcPr/>
                </a:tc>
                <a:tc>
                  <a:txBody>
                    <a:bodyPr/>
                    <a:lstStyle/>
                    <a:p>
                      <a:r>
                        <a:rPr lang="es-MX" dirty="0" smtClean="0"/>
                        <a:t>Reporte de no conformidades actualizado</a:t>
                      </a:r>
                      <a:endParaRPr lang="es-MX" dirty="0"/>
                    </a:p>
                  </a:txBody>
                  <a:tcPr/>
                </a:tc>
                <a:tc>
                  <a:txBody>
                    <a:bodyPr/>
                    <a:lstStyle/>
                    <a:p>
                      <a:r>
                        <a:rPr lang="es-MX" dirty="0" smtClean="0"/>
                        <a:t>Una vez que una</a:t>
                      </a:r>
                      <a:r>
                        <a:rPr lang="es-MX" baseline="0" dirty="0" smtClean="0"/>
                        <a:t> conformidad a sido atendida se actualiza el reporte estableciendo la fecha real de cierre.</a:t>
                      </a:r>
                      <a:endParaRPr lang="es-MX" dirty="0"/>
                    </a:p>
                  </a:txBody>
                  <a:tcPr/>
                </a:tc>
              </a:tr>
            </a:tbl>
          </a:graphicData>
        </a:graphic>
      </p:graphicFrame>
    </p:spTree>
    <p:extLst>
      <p:ext uri="{BB962C8B-B14F-4D97-AF65-F5344CB8AC3E}">
        <p14:creationId xmlns:p14="http://schemas.microsoft.com/office/powerpoint/2010/main" val="24320465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Marcador de contenido"/>
          <p:cNvPicPr>
            <a:picLocks noGrp="1" noChangeAspect="1"/>
          </p:cNvPicPr>
          <p:nvPr>
            <p:ph idx="1"/>
          </p:nvPr>
        </p:nvPicPr>
        <p:blipFill rotWithShape="1">
          <a:blip r:embed="rId2">
            <a:extLst>
              <a:ext uri="{28A0092B-C50C-407E-A947-70E740481C1C}">
                <a14:useLocalDpi xmlns:a14="http://schemas.microsoft.com/office/drawing/2010/main" val="0"/>
              </a:ext>
            </a:extLst>
          </a:blip>
          <a:srcRect l="1434" r="3387" b="16902"/>
          <a:stretch/>
        </p:blipFill>
        <p:spPr>
          <a:xfrm>
            <a:off x="-54625" y="685800"/>
            <a:ext cx="12194226" cy="4246808"/>
          </a:xfrm>
        </p:spPr>
      </p:pic>
    </p:spTree>
    <p:extLst>
      <p:ext uri="{BB962C8B-B14F-4D97-AF65-F5344CB8AC3E}">
        <p14:creationId xmlns:p14="http://schemas.microsoft.com/office/powerpoint/2010/main" val="21803321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a:xfrm>
            <a:off x="684213" y="685800"/>
            <a:ext cx="10058400" cy="1786944"/>
          </a:xfrm>
        </p:spPr>
        <p:txBody>
          <a:bodyPr/>
          <a:lstStyle/>
          <a:p>
            <a:pPr algn="ctr"/>
            <a:r>
              <a:rPr lang="es-MX" dirty="0" smtClean="0"/>
              <a:t>Métricas y monitoreo</a:t>
            </a:r>
            <a:endParaRPr lang="es-MX" dirty="0"/>
          </a:p>
        </p:txBody>
      </p:sp>
      <p:sp>
        <p:nvSpPr>
          <p:cNvPr id="7" name="6 Marcador de texto"/>
          <p:cNvSpPr>
            <a:spLocks noGrp="1"/>
          </p:cNvSpPr>
          <p:nvPr>
            <p:ph type="body" idx="1"/>
          </p:nvPr>
        </p:nvSpPr>
        <p:spPr/>
        <p:txBody>
          <a:bodyPr>
            <a:normAutofit/>
          </a:bodyPr>
          <a:lstStyle/>
          <a:p>
            <a:r>
              <a:rPr lang="es-MX" dirty="0" smtClean="0">
                <a:solidFill>
                  <a:schemeClr val="tx1"/>
                </a:solidFill>
              </a:rPr>
              <a:t>Proceso el cual permite evaluar el estado actual de la empresa y con ello permite tomar a dirección acciones para corregir desviaciones no deseadas.</a:t>
            </a:r>
            <a:endParaRPr lang="es-MX" dirty="0" smtClean="0">
              <a:solidFill>
                <a:schemeClr val="tx1"/>
              </a:solidFill>
            </a:endParaRPr>
          </a:p>
        </p:txBody>
      </p:sp>
    </p:spTree>
    <p:extLst>
      <p:ext uri="{BB962C8B-B14F-4D97-AF65-F5344CB8AC3E}">
        <p14:creationId xmlns:p14="http://schemas.microsoft.com/office/powerpoint/2010/main" val="38571365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4213" y="685800"/>
            <a:ext cx="10058400" cy="782392"/>
          </a:xfrm>
        </p:spPr>
        <p:txBody>
          <a:bodyPr/>
          <a:lstStyle/>
          <a:p>
            <a:pPr algn="ctr"/>
            <a:r>
              <a:rPr lang="es-MX" dirty="0" smtClean="0"/>
              <a:t>Actividades a Realizar</a:t>
            </a:r>
            <a:endParaRPr lang="es-MX" dirty="0"/>
          </a:p>
        </p:txBody>
      </p:sp>
      <p:graphicFrame>
        <p:nvGraphicFramePr>
          <p:cNvPr id="4" name="3 Tabla"/>
          <p:cNvGraphicFramePr>
            <a:graphicFrameLocks noGrp="1"/>
          </p:cNvGraphicFramePr>
          <p:nvPr>
            <p:extLst>
              <p:ext uri="{D42A27DB-BD31-4B8C-83A1-F6EECF244321}">
                <p14:modId xmlns:p14="http://schemas.microsoft.com/office/powerpoint/2010/main" val="886722678"/>
              </p:ext>
            </p:extLst>
          </p:nvPr>
        </p:nvGraphicFramePr>
        <p:xfrm>
          <a:off x="0" y="1531035"/>
          <a:ext cx="12192001" cy="3576320"/>
        </p:xfrm>
        <a:graphic>
          <a:graphicData uri="http://schemas.openxmlformats.org/drawingml/2006/table">
            <a:tbl>
              <a:tblPr firstRow="1" bandRow="1">
                <a:tableStyleId>{5C22544A-7EE6-4342-B048-85BDC9FD1C3A}</a:tableStyleId>
              </a:tblPr>
              <a:tblGrid>
                <a:gridCol w="2305318"/>
                <a:gridCol w="1803043"/>
                <a:gridCol w="2086377"/>
                <a:gridCol w="5997263"/>
              </a:tblGrid>
              <a:tr h="370840">
                <a:tc>
                  <a:txBody>
                    <a:bodyPr/>
                    <a:lstStyle/>
                    <a:p>
                      <a:r>
                        <a:rPr lang="es-MX" dirty="0" smtClean="0"/>
                        <a:t>Actividad</a:t>
                      </a:r>
                      <a:endParaRPr lang="es-MX" dirty="0"/>
                    </a:p>
                  </a:txBody>
                  <a:tcPr/>
                </a:tc>
                <a:tc>
                  <a:txBody>
                    <a:bodyPr/>
                    <a:lstStyle/>
                    <a:p>
                      <a:r>
                        <a:rPr lang="es-MX" dirty="0" smtClean="0"/>
                        <a:t>Responsable</a:t>
                      </a:r>
                      <a:endParaRPr lang="es-MX" dirty="0"/>
                    </a:p>
                  </a:txBody>
                  <a:tcPr/>
                </a:tc>
                <a:tc>
                  <a:txBody>
                    <a:bodyPr/>
                    <a:lstStyle/>
                    <a:p>
                      <a:r>
                        <a:rPr lang="es-MX" dirty="0" smtClean="0"/>
                        <a:t>Producto</a:t>
                      </a:r>
                      <a:r>
                        <a:rPr lang="es-MX" baseline="0" dirty="0" smtClean="0"/>
                        <a:t> </a:t>
                      </a:r>
                      <a:r>
                        <a:rPr lang="es-MX" dirty="0" smtClean="0"/>
                        <a:t>Salida</a:t>
                      </a:r>
                      <a:endParaRPr lang="es-MX" dirty="0"/>
                    </a:p>
                  </a:txBody>
                  <a:tcPr/>
                </a:tc>
                <a:tc>
                  <a:txBody>
                    <a:bodyPr/>
                    <a:lstStyle/>
                    <a:p>
                      <a:r>
                        <a:rPr lang="es-MX" dirty="0" smtClean="0"/>
                        <a:t>Descripción</a:t>
                      </a:r>
                      <a:endParaRPr lang="es-MX" dirty="0"/>
                    </a:p>
                  </a:txBody>
                  <a:tcPr/>
                </a:tc>
              </a:tr>
              <a:tr h="370840">
                <a:tc>
                  <a:txBody>
                    <a:bodyPr/>
                    <a:lstStyle/>
                    <a:p>
                      <a:r>
                        <a:rPr lang="es-MX" dirty="0" smtClean="0"/>
                        <a:t>Establecer objetivos</a:t>
                      </a:r>
                      <a:endParaRPr lang="es-MX" dirty="0"/>
                    </a:p>
                  </a:txBody>
                  <a:tcPr/>
                </a:tc>
                <a:tc>
                  <a:txBody>
                    <a:bodyPr/>
                    <a:lstStyle/>
                    <a:p>
                      <a:r>
                        <a:rPr lang="es-MX" dirty="0" smtClean="0"/>
                        <a:t>Dirección</a:t>
                      </a:r>
                      <a:endParaRPr lang="es-MX" dirty="0"/>
                    </a:p>
                  </a:txBody>
                  <a:tcPr/>
                </a:tc>
                <a:tc>
                  <a:txBody>
                    <a:bodyPr/>
                    <a:lstStyle/>
                    <a:p>
                      <a:endParaRPr lang="es-MX" dirty="0"/>
                    </a:p>
                  </a:txBody>
                  <a:tcPr/>
                </a:tc>
                <a:tc>
                  <a:txBody>
                    <a:bodyPr/>
                    <a:lstStyle/>
                    <a:p>
                      <a:r>
                        <a:rPr lang="es-MX" dirty="0" smtClean="0"/>
                        <a:t>Se</a:t>
                      </a:r>
                      <a:r>
                        <a:rPr lang="es-MX" baseline="0" dirty="0" smtClean="0"/>
                        <a:t> definen cuales son los objetivos que la empresa persigue.</a:t>
                      </a:r>
                      <a:endParaRPr lang="es-MX" dirty="0"/>
                    </a:p>
                  </a:txBody>
                  <a:tcPr/>
                </a:tc>
              </a:tr>
              <a:tr h="370840">
                <a:tc>
                  <a:txBody>
                    <a:bodyPr/>
                    <a:lstStyle/>
                    <a:p>
                      <a:r>
                        <a:rPr lang="es-MX" dirty="0" smtClean="0"/>
                        <a:t>Establecer</a:t>
                      </a:r>
                      <a:r>
                        <a:rPr lang="es-MX" baseline="0" dirty="0" smtClean="0"/>
                        <a:t> métricas</a:t>
                      </a:r>
                      <a:endParaRPr lang="es-MX" dirty="0"/>
                    </a:p>
                  </a:txBody>
                  <a:tcPr/>
                </a:tc>
                <a:tc>
                  <a:txBody>
                    <a:bodyPr/>
                    <a:lstStyle/>
                    <a:p>
                      <a:r>
                        <a:rPr lang="es-MX" dirty="0" smtClean="0"/>
                        <a:t>Dirección</a:t>
                      </a:r>
                      <a:endParaRPr lang="es-MX" dirty="0"/>
                    </a:p>
                  </a:txBody>
                  <a:tcPr/>
                </a:tc>
                <a:tc>
                  <a:txBody>
                    <a:bodyPr/>
                    <a:lstStyle/>
                    <a:p>
                      <a:r>
                        <a:rPr lang="es-MX" baseline="0" dirty="0" smtClean="0"/>
                        <a:t>Plan de métricas</a:t>
                      </a:r>
                      <a:endParaRPr lang="es-MX" baseline="0" dirty="0" smtClean="0"/>
                    </a:p>
                  </a:txBody>
                  <a:tcPr/>
                </a:tc>
                <a:tc>
                  <a:txBody>
                    <a:bodyPr/>
                    <a:lstStyle/>
                    <a:p>
                      <a:r>
                        <a:rPr lang="es-MX" dirty="0" smtClean="0"/>
                        <a:t>Se</a:t>
                      </a:r>
                      <a:r>
                        <a:rPr lang="es-MX" baseline="0" dirty="0" smtClean="0"/>
                        <a:t> definen métricas las cuales permitan evaluar a cada uno de los objetivos establecidos por dirección.</a:t>
                      </a:r>
                      <a:endParaRPr lang="es-MX" dirty="0"/>
                    </a:p>
                  </a:txBody>
                  <a:tcPr/>
                </a:tc>
              </a:tr>
              <a:tr h="370840">
                <a:tc>
                  <a:txBody>
                    <a:bodyPr/>
                    <a:lstStyle/>
                    <a:p>
                      <a:r>
                        <a:rPr lang="es-MX" dirty="0" smtClean="0"/>
                        <a:t>Recolectar métricas</a:t>
                      </a:r>
                      <a:endParaRPr lang="es-MX" dirty="0"/>
                    </a:p>
                  </a:txBody>
                  <a:tcPr/>
                </a:tc>
                <a:tc>
                  <a:txBody>
                    <a:bodyPr/>
                    <a:lstStyle/>
                    <a:p>
                      <a:r>
                        <a:rPr lang="es-MX" dirty="0" smtClean="0"/>
                        <a:t>Administración</a:t>
                      </a:r>
                      <a:endParaRPr lang="es-MX" dirty="0"/>
                    </a:p>
                  </a:txBody>
                  <a:tcPr/>
                </a:tc>
                <a:tc>
                  <a:txBody>
                    <a:bodyPr/>
                    <a:lstStyle/>
                    <a:p>
                      <a:r>
                        <a:rPr lang="es-MX" dirty="0" smtClean="0"/>
                        <a:t>Concentrado</a:t>
                      </a:r>
                      <a:r>
                        <a:rPr lang="es-MX" baseline="0" dirty="0" smtClean="0"/>
                        <a:t> de métricas</a:t>
                      </a:r>
                      <a:endParaRPr lang="es-MX" dirty="0"/>
                    </a:p>
                  </a:txBody>
                  <a:tcPr/>
                </a:tc>
                <a:tc>
                  <a:txBody>
                    <a:bodyPr/>
                    <a:lstStyle/>
                    <a:p>
                      <a:r>
                        <a:rPr lang="es-MX" dirty="0" smtClean="0"/>
                        <a:t>Administración recolectara las métricas</a:t>
                      </a:r>
                      <a:r>
                        <a:rPr lang="es-MX" baseline="0" dirty="0" smtClean="0"/>
                        <a:t> acorde a la periodicidad establecida por dirección.</a:t>
                      </a:r>
                      <a:endParaRPr lang="es-MX" dirty="0"/>
                    </a:p>
                  </a:txBody>
                  <a:tcPr/>
                </a:tc>
              </a:tr>
              <a:tr h="370840">
                <a:tc>
                  <a:txBody>
                    <a:bodyPr/>
                    <a:lstStyle/>
                    <a:p>
                      <a:r>
                        <a:rPr lang="es-MX" dirty="0" smtClean="0"/>
                        <a:t>Generar reporte de monitoreo</a:t>
                      </a:r>
                      <a:endParaRPr lang="es-MX" dirty="0"/>
                    </a:p>
                  </a:txBody>
                  <a:tcPr/>
                </a:tc>
                <a:tc>
                  <a:txBody>
                    <a:bodyPr/>
                    <a:lstStyle/>
                    <a:p>
                      <a:r>
                        <a:rPr lang="es-MX" dirty="0" smtClean="0"/>
                        <a:t>Auditor</a:t>
                      </a:r>
                      <a:endParaRPr lang="es-MX" dirty="0"/>
                    </a:p>
                  </a:txBody>
                  <a:tcPr/>
                </a:tc>
                <a:tc>
                  <a:txBody>
                    <a:bodyPr/>
                    <a:lstStyle/>
                    <a:p>
                      <a:r>
                        <a:rPr lang="es-MX" dirty="0" smtClean="0"/>
                        <a:t>Reporte de monitoreo</a:t>
                      </a:r>
                      <a:endParaRPr lang="es-MX" dirty="0"/>
                    </a:p>
                  </a:txBody>
                  <a:tcPr/>
                </a:tc>
                <a:tc>
                  <a:txBody>
                    <a:bodyPr/>
                    <a:lstStyle/>
                    <a:p>
                      <a:r>
                        <a:rPr lang="es-MX" dirty="0" smtClean="0"/>
                        <a:t>Una vez que se tengan recolectadas</a:t>
                      </a:r>
                      <a:r>
                        <a:rPr lang="es-MX" baseline="0" dirty="0" smtClean="0"/>
                        <a:t> las métricas se vaciara toda la información dentro del reporte de monitoreo.</a:t>
                      </a:r>
                      <a:endParaRPr lang="es-MX" dirty="0"/>
                    </a:p>
                  </a:txBody>
                  <a:tcPr/>
                </a:tc>
              </a:tr>
              <a:tr h="370840">
                <a:tc>
                  <a:txBody>
                    <a:bodyPr/>
                    <a:lstStyle/>
                    <a:p>
                      <a:r>
                        <a:rPr lang="es-MX" dirty="0" smtClean="0"/>
                        <a:t>Presentar reporte de monitoreo</a:t>
                      </a:r>
                      <a:endParaRPr lang="es-MX" dirty="0"/>
                    </a:p>
                  </a:txBody>
                  <a:tcPr/>
                </a:tc>
                <a:tc>
                  <a:txBody>
                    <a:bodyPr/>
                    <a:lstStyle/>
                    <a:p>
                      <a:r>
                        <a:rPr lang="es-MX" dirty="0" smtClean="0"/>
                        <a:t>Auditor</a:t>
                      </a:r>
                      <a:endParaRPr lang="es-MX" dirty="0"/>
                    </a:p>
                  </a:txBody>
                  <a:tcPr/>
                </a:tc>
                <a:tc>
                  <a:txBody>
                    <a:bodyPr/>
                    <a:lstStyle/>
                    <a:p>
                      <a:r>
                        <a:rPr lang="es-MX" dirty="0" smtClean="0"/>
                        <a:t>Minuta, acciones correctivas</a:t>
                      </a:r>
                      <a:endParaRPr lang="es-MX" dirty="0"/>
                    </a:p>
                  </a:txBody>
                  <a:tcPr/>
                </a:tc>
                <a:tc>
                  <a:txBody>
                    <a:bodyPr/>
                    <a:lstStyle/>
                    <a:p>
                      <a:r>
                        <a:rPr lang="es-MX" dirty="0" smtClean="0"/>
                        <a:t>Cada</a:t>
                      </a:r>
                      <a:r>
                        <a:rPr lang="es-MX" baseline="0" dirty="0" smtClean="0"/>
                        <a:t> que se cumpla el plazo establecido por dirección se presentara el reporte de monitoreo para poder analizarlo y tomar con ello acciones correctivas para resolver desviaciones.</a:t>
                      </a:r>
                      <a:endParaRPr lang="es-MX" dirty="0"/>
                    </a:p>
                  </a:txBody>
                  <a:tcPr/>
                </a:tc>
              </a:tr>
            </a:tbl>
          </a:graphicData>
        </a:graphic>
      </p:graphicFrame>
    </p:spTree>
    <p:extLst>
      <p:ext uri="{BB962C8B-B14F-4D97-AF65-F5344CB8AC3E}">
        <p14:creationId xmlns:p14="http://schemas.microsoft.com/office/powerpoint/2010/main" val="37139692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rotWithShape="1">
          <a:blip r:embed="rId2">
            <a:extLst>
              <a:ext uri="{28A0092B-C50C-407E-A947-70E740481C1C}">
                <a14:useLocalDpi xmlns:a14="http://schemas.microsoft.com/office/drawing/2010/main" val="0"/>
              </a:ext>
            </a:extLst>
          </a:blip>
          <a:srcRect l="1748" t="1906" r="2096" b="12594"/>
          <a:stretch/>
        </p:blipFill>
        <p:spPr>
          <a:xfrm>
            <a:off x="77874" y="313211"/>
            <a:ext cx="12015388" cy="6313585"/>
          </a:xfrm>
        </p:spPr>
      </p:pic>
    </p:spTree>
    <p:extLst>
      <p:ext uri="{BB962C8B-B14F-4D97-AF65-F5344CB8AC3E}">
        <p14:creationId xmlns:p14="http://schemas.microsoft.com/office/powerpoint/2010/main" val="690174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a:xfrm>
            <a:off x="684213" y="685800"/>
            <a:ext cx="10058400" cy="1786944"/>
          </a:xfrm>
        </p:spPr>
        <p:txBody>
          <a:bodyPr/>
          <a:lstStyle/>
          <a:p>
            <a:pPr algn="ctr"/>
            <a:r>
              <a:rPr lang="es-MX" dirty="0" smtClean="0"/>
              <a:t>Control de cambios</a:t>
            </a:r>
            <a:endParaRPr lang="es-MX" dirty="0"/>
          </a:p>
        </p:txBody>
      </p:sp>
      <p:sp>
        <p:nvSpPr>
          <p:cNvPr id="7" name="6 Marcador de texto"/>
          <p:cNvSpPr>
            <a:spLocks noGrp="1"/>
          </p:cNvSpPr>
          <p:nvPr>
            <p:ph type="body" idx="1"/>
          </p:nvPr>
        </p:nvSpPr>
        <p:spPr/>
        <p:txBody>
          <a:bodyPr>
            <a:normAutofit/>
          </a:bodyPr>
          <a:lstStyle/>
          <a:p>
            <a:r>
              <a:rPr lang="es-MX" dirty="0" smtClean="0">
                <a:solidFill>
                  <a:schemeClr val="tx1"/>
                </a:solidFill>
              </a:rPr>
              <a:t>Este proceso determina las actividades correctas para poder ejecutar el correcto cambio de documentos acorde a las peticiones nuevas por el cliente una vez se había</a:t>
            </a:r>
            <a:r>
              <a:rPr lang="es-MX" dirty="0" smtClean="0">
                <a:solidFill>
                  <a:schemeClr val="tx1"/>
                </a:solidFill>
              </a:rPr>
              <a:t> inicializado el proyecto.</a:t>
            </a:r>
            <a:endParaRPr lang="es-MX" dirty="0" smtClean="0">
              <a:solidFill>
                <a:schemeClr val="tx1"/>
              </a:solidFill>
            </a:endParaRPr>
          </a:p>
        </p:txBody>
      </p:sp>
    </p:spTree>
    <p:extLst>
      <p:ext uri="{BB962C8B-B14F-4D97-AF65-F5344CB8AC3E}">
        <p14:creationId xmlns:p14="http://schemas.microsoft.com/office/powerpoint/2010/main" val="1839280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Marcador de contenido"/>
          <p:cNvPicPr>
            <a:picLocks noGrp="1" noChangeAspect="1"/>
          </p:cNvPicPr>
          <p:nvPr>
            <p:ph idx="1"/>
          </p:nvPr>
        </p:nvPicPr>
        <p:blipFill rotWithShape="1">
          <a:blip r:embed="rId2">
            <a:extLst>
              <a:ext uri="{28A0092B-C50C-407E-A947-70E740481C1C}">
                <a14:useLocalDpi xmlns:a14="http://schemas.microsoft.com/office/drawing/2010/main" val="0"/>
              </a:ext>
            </a:extLst>
          </a:blip>
          <a:srcRect l="1892" t="4563" r="3048" b="26575"/>
          <a:stretch/>
        </p:blipFill>
        <p:spPr>
          <a:xfrm>
            <a:off x="0" y="1442434"/>
            <a:ext cx="12123515" cy="4005329"/>
          </a:xfrm>
        </p:spPr>
      </p:pic>
      <p:sp>
        <p:nvSpPr>
          <p:cNvPr id="7" name="6 CuadroTexto"/>
          <p:cNvSpPr txBox="1"/>
          <p:nvPr/>
        </p:nvSpPr>
        <p:spPr>
          <a:xfrm>
            <a:off x="862885" y="579549"/>
            <a:ext cx="10457645" cy="707886"/>
          </a:xfrm>
          <a:prstGeom prst="rect">
            <a:avLst/>
          </a:prstGeom>
          <a:noFill/>
        </p:spPr>
        <p:txBody>
          <a:bodyPr wrap="square" rtlCol="0">
            <a:spAutoFit/>
          </a:bodyPr>
          <a:lstStyle/>
          <a:p>
            <a:pPr algn="ctr"/>
            <a:r>
              <a:rPr lang="es-MX" sz="4000" b="1" dirty="0" smtClean="0"/>
              <a:t>Ciclo de Vida</a:t>
            </a:r>
            <a:endParaRPr lang="es-MX" sz="4000" b="1" dirty="0"/>
          </a:p>
        </p:txBody>
      </p:sp>
    </p:spTree>
    <p:extLst>
      <p:ext uri="{BB962C8B-B14F-4D97-AF65-F5344CB8AC3E}">
        <p14:creationId xmlns:p14="http://schemas.microsoft.com/office/powerpoint/2010/main" val="10812899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4213" y="685800"/>
            <a:ext cx="10058400" cy="782392"/>
          </a:xfrm>
        </p:spPr>
        <p:txBody>
          <a:bodyPr/>
          <a:lstStyle/>
          <a:p>
            <a:pPr algn="ctr"/>
            <a:r>
              <a:rPr lang="es-MX" dirty="0" smtClean="0"/>
              <a:t>Actividades a Realizar</a:t>
            </a:r>
            <a:endParaRPr lang="es-MX" dirty="0"/>
          </a:p>
        </p:txBody>
      </p:sp>
      <p:graphicFrame>
        <p:nvGraphicFramePr>
          <p:cNvPr id="4" name="3 Tabla"/>
          <p:cNvGraphicFramePr>
            <a:graphicFrameLocks noGrp="1"/>
          </p:cNvGraphicFramePr>
          <p:nvPr>
            <p:extLst>
              <p:ext uri="{D42A27DB-BD31-4B8C-83A1-F6EECF244321}">
                <p14:modId xmlns:p14="http://schemas.microsoft.com/office/powerpoint/2010/main" val="2006494493"/>
              </p:ext>
            </p:extLst>
          </p:nvPr>
        </p:nvGraphicFramePr>
        <p:xfrm>
          <a:off x="0" y="1531035"/>
          <a:ext cx="12192001" cy="3845560"/>
        </p:xfrm>
        <a:graphic>
          <a:graphicData uri="http://schemas.openxmlformats.org/drawingml/2006/table">
            <a:tbl>
              <a:tblPr firstRow="1" bandRow="1">
                <a:tableStyleId>{5C22544A-7EE6-4342-B048-85BDC9FD1C3A}</a:tableStyleId>
              </a:tblPr>
              <a:tblGrid>
                <a:gridCol w="2305318"/>
                <a:gridCol w="1803043"/>
                <a:gridCol w="2086377"/>
                <a:gridCol w="5997263"/>
              </a:tblGrid>
              <a:tr h="370840">
                <a:tc>
                  <a:txBody>
                    <a:bodyPr/>
                    <a:lstStyle/>
                    <a:p>
                      <a:r>
                        <a:rPr lang="es-MX" dirty="0" smtClean="0"/>
                        <a:t>Actividad</a:t>
                      </a:r>
                      <a:endParaRPr lang="es-MX" dirty="0"/>
                    </a:p>
                  </a:txBody>
                  <a:tcPr/>
                </a:tc>
                <a:tc>
                  <a:txBody>
                    <a:bodyPr/>
                    <a:lstStyle/>
                    <a:p>
                      <a:r>
                        <a:rPr lang="es-MX" dirty="0" smtClean="0"/>
                        <a:t>Responsable</a:t>
                      </a:r>
                      <a:endParaRPr lang="es-MX" dirty="0"/>
                    </a:p>
                  </a:txBody>
                  <a:tcPr/>
                </a:tc>
                <a:tc>
                  <a:txBody>
                    <a:bodyPr/>
                    <a:lstStyle/>
                    <a:p>
                      <a:r>
                        <a:rPr lang="es-MX" dirty="0" smtClean="0"/>
                        <a:t>Producto</a:t>
                      </a:r>
                      <a:r>
                        <a:rPr lang="es-MX" baseline="0" dirty="0" smtClean="0"/>
                        <a:t> </a:t>
                      </a:r>
                      <a:r>
                        <a:rPr lang="es-MX" dirty="0" smtClean="0"/>
                        <a:t>Salida</a:t>
                      </a:r>
                      <a:endParaRPr lang="es-MX" dirty="0"/>
                    </a:p>
                  </a:txBody>
                  <a:tcPr/>
                </a:tc>
                <a:tc>
                  <a:txBody>
                    <a:bodyPr/>
                    <a:lstStyle/>
                    <a:p>
                      <a:r>
                        <a:rPr lang="es-MX" dirty="0" smtClean="0"/>
                        <a:t>Descripción</a:t>
                      </a:r>
                      <a:endParaRPr lang="es-MX" dirty="0"/>
                    </a:p>
                  </a:txBody>
                  <a:tcPr/>
                </a:tc>
              </a:tr>
              <a:tr h="370840">
                <a:tc>
                  <a:txBody>
                    <a:bodyPr/>
                    <a:lstStyle/>
                    <a:p>
                      <a:r>
                        <a:rPr lang="es-MX" dirty="0" smtClean="0"/>
                        <a:t>Recibir</a:t>
                      </a:r>
                      <a:r>
                        <a:rPr lang="es-MX" baseline="0" dirty="0" smtClean="0"/>
                        <a:t> solicitud</a:t>
                      </a:r>
                      <a:endParaRPr lang="es-MX" dirty="0"/>
                    </a:p>
                  </a:txBody>
                  <a:tcPr/>
                </a:tc>
                <a:tc>
                  <a:txBody>
                    <a:bodyPr/>
                    <a:lstStyle/>
                    <a:p>
                      <a:r>
                        <a:rPr lang="es-MX" dirty="0" smtClean="0"/>
                        <a:t>Ventas</a:t>
                      </a:r>
                      <a:endParaRPr lang="es-MX" dirty="0"/>
                    </a:p>
                  </a:txBody>
                  <a:tcPr/>
                </a:tc>
                <a:tc>
                  <a:txBody>
                    <a:bodyPr/>
                    <a:lstStyle/>
                    <a:p>
                      <a:r>
                        <a:rPr lang="es-MX" dirty="0" smtClean="0"/>
                        <a:t>Solicitud</a:t>
                      </a:r>
                      <a:r>
                        <a:rPr lang="es-MX" baseline="0" dirty="0" smtClean="0"/>
                        <a:t> de cambios</a:t>
                      </a:r>
                      <a:endParaRPr lang="es-MX" dirty="0"/>
                    </a:p>
                  </a:txBody>
                  <a:tcPr/>
                </a:tc>
                <a:tc>
                  <a:txBody>
                    <a:bodyPr/>
                    <a:lstStyle/>
                    <a:p>
                      <a:r>
                        <a:rPr lang="es-MX" dirty="0" smtClean="0"/>
                        <a:t>El vendedor recibe la nueva</a:t>
                      </a:r>
                      <a:r>
                        <a:rPr lang="es-MX" baseline="0" dirty="0" smtClean="0"/>
                        <a:t> petición para el proyecto, esto puede ser desde el cliente o bien desde alguien interno a la empresa.</a:t>
                      </a:r>
                      <a:endParaRPr lang="es-MX" dirty="0"/>
                    </a:p>
                  </a:txBody>
                  <a:tcPr/>
                </a:tc>
              </a:tr>
              <a:tr h="370840">
                <a:tc>
                  <a:txBody>
                    <a:bodyPr/>
                    <a:lstStyle/>
                    <a:p>
                      <a:r>
                        <a:rPr lang="es-MX" dirty="0" smtClean="0"/>
                        <a:t>Revisar y</a:t>
                      </a:r>
                      <a:r>
                        <a:rPr lang="es-MX" baseline="0" dirty="0" smtClean="0"/>
                        <a:t> analizar cambios</a:t>
                      </a:r>
                      <a:endParaRPr lang="es-MX" dirty="0"/>
                    </a:p>
                  </a:txBody>
                  <a:tcPr/>
                </a:tc>
                <a:tc>
                  <a:txBody>
                    <a:bodyPr/>
                    <a:lstStyle/>
                    <a:p>
                      <a:r>
                        <a:rPr lang="es-MX" dirty="0" smtClean="0"/>
                        <a:t>CCC</a:t>
                      </a:r>
                      <a:endParaRPr lang="es-MX" dirty="0"/>
                    </a:p>
                  </a:txBody>
                  <a:tcPr/>
                </a:tc>
                <a:tc>
                  <a:txBody>
                    <a:bodyPr/>
                    <a:lstStyle/>
                    <a:p>
                      <a:r>
                        <a:rPr lang="es-MX" baseline="0" dirty="0" smtClean="0"/>
                        <a:t>Solicitud de cambios actualizada</a:t>
                      </a:r>
                      <a:endParaRPr lang="es-MX" baseline="0" dirty="0" smtClean="0"/>
                    </a:p>
                  </a:txBody>
                  <a:tcPr/>
                </a:tc>
                <a:tc>
                  <a:txBody>
                    <a:bodyPr/>
                    <a:lstStyle/>
                    <a:p>
                      <a:r>
                        <a:rPr lang="es-MX" dirty="0" smtClean="0"/>
                        <a:t>Se</a:t>
                      </a:r>
                      <a:r>
                        <a:rPr lang="es-MX" baseline="0" dirty="0" smtClean="0"/>
                        <a:t> revisara la solicitud presentada por ventas valorando cuanto puede afectar al proyecto en curso</a:t>
                      </a:r>
                      <a:endParaRPr lang="es-MX" dirty="0"/>
                    </a:p>
                  </a:txBody>
                  <a:tcPr/>
                </a:tc>
              </a:tr>
              <a:tr h="370840">
                <a:tc>
                  <a:txBody>
                    <a:bodyPr/>
                    <a:lstStyle/>
                    <a:p>
                      <a:r>
                        <a:rPr lang="es-MX" dirty="0" smtClean="0"/>
                        <a:t>Aprobar o rechazar cambios</a:t>
                      </a:r>
                      <a:endParaRPr lang="es-MX" dirty="0"/>
                    </a:p>
                  </a:txBody>
                  <a:tcPr/>
                </a:tc>
                <a:tc>
                  <a:txBody>
                    <a:bodyPr/>
                    <a:lstStyle/>
                    <a:p>
                      <a:r>
                        <a:rPr lang="es-MX" dirty="0" smtClean="0"/>
                        <a:t>CCC</a:t>
                      </a:r>
                      <a:endParaRPr lang="es-MX" dirty="0"/>
                    </a:p>
                  </a:txBody>
                  <a:tcPr/>
                </a:tc>
                <a:tc>
                  <a:txBody>
                    <a:bodyPr/>
                    <a:lstStyle/>
                    <a:p>
                      <a:endParaRPr lang="es-MX" dirty="0"/>
                    </a:p>
                  </a:txBody>
                  <a:tcPr/>
                </a:tc>
                <a:tc>
                  <a:txBody>
                    <a:bodyPr/>
                    <a:lstStyle/>
                    <a:p>
                      <a:r>
                        <a:rPr lang="es-MX" dirty="0" smtClean="0"/>
                        <a:t>Una vez revisada la solicitud se</a:t>
                      </a:r>
                      <a:r>
                        <a:rPr lang="es-MX" baseline="0" dirty="0" smtClean="0"/>
                        <a:t> definirá si vale o no la pena ejecutar el cambio solicitado</a:t>
                      </a:r>
                      <a:endParaRPr lang="es-MX" dirty="0"/>
                    </a:p>
                  </a:txBody>
                  <a:tcPr/>
                </a:tc>
              </a:tr>
              <a:tr h="370840">
                <a:tc>
                  <a:txBody>
                    <a:bodyPr/>
                    <a:lstStyle/>
                    <a:p>
                      <a:r>
                        <a:rPr lang="es-MX" dirty="0" smtClean="0"/>
                        <a:t>Notificar cambios</a:t>
                      </a:r>
                      <a:endParaRPr lang="es-MX" dirty="0"/>
                    </a:p>
                  </a:txBody>
                  <a:tcPr/>
                </a:tc>
                <a:tc>
                  <a:txBody>
                    <a:bodyPr/>
                    <a:lstStyle/>
                    <a:p>
                      <a:r>
                        <a:rPr lang="es-MX" dirty="0" smtClean="0"/>
                        <a:t>Vendedor</a:t>
                      </a:r>
                      <a:endParaRPr lang="es-MX" dirty="0"/>
                    </a:p>
                  </a:txBody>
                  <a:tcPr/>
                </a:tc>
                <a:tc>
                  <a:txBody>
                    <a:bodyPr/>
                    <a:lstStyle/>
                    <a:p>
                      <a:r>
                        <a:rPr lang="es-MX" dirty="0" smtClean="0"/>
                        <a:t>minuta</a:t>
                      </a:r>
                      <a:endParaRPr lang="es-MX" dirty="0"/>
                    </a:p>
                  </a:txBody>
                  <a:tcPr/>
                </a:tc>
                <a:tc>
                  <a:txBody>
                    <a:bodyPr/>
                    <a:lstStyle/>
                    <a:p>
                      <a:r>
                        <a:rPr lang="es-MX" dirty="0" smtClean="0"/>
                        <a:t>Si</a:t>
                      </a:r>
                      <a:r>
                        <a:rPr lang="es-MX" baseline="0" dirty="0" smtClean="0"/>
                        <a:t> la solicitud es aprobada se notificara por medio de una reunión o correo los cambios a realizar.</a:t>
                      </a:r>
                      <a:endParaRPr lang="es-MX" dirty="0"/>
                    </a:p>
                  </a:txBody>
                  <a:tcPr/>
                </a:tc>
              </a:tr>
              <a:tr h="370840">
                <a:tc>
                  <a:txBody>
                    <a:bodyPr/>
                    <a:lstStyle/>
                    <a:p>
                      <a:r>
                        <a:rPr lang="es-MX" dirty="0" smtClean="0"/>
                        <a:t>Actualizar documentos</a:t>
                      </a:r>
                      <a:endParaRPr lang="es-MX" dirty="0"/>
                    </a:p>
                  </a:txBody>
                  <a:tcPr/>
                </a:tc>
                <a:tc>
                  <a:txBody>
                    <a:bodyPr/>
                    <a:lstStyle/>
                    <a:p>
                      <a:r>
                        <a:rPr lang="es-MX" dirty="0" smtClean="0"/>
                        <a:t>Vendedor</a:t>
                      </a:r>
                      <a:endParaRPr lang="es-MX" dirty="0"/>
                    </a:p>
                  </a:txBody>
                  <a:tcPr/>
                </a:tc>
                <a:tc>
                  <a:txBody>
                    <a:bodyPr/>
                    <a:lstStyle/>
                    <a:p>
                      <a:r>
                        <a:rPr lang="es-MX" dirty="0" smtClean="0"/>
                        <a:t>Documentos</a:t>
                      </a:r>
                      <a:r>
                        <a:rPr lang="es-MX" baseline="0" dirty="0" smtClean="0"/>
                        <a:t> actualizados</a:t>
                      </a:r>
                      <a:endParaRPr lang="es-MX" dirty="0"/>
                    </a:p>
                  </a:txBody>
                  <a:tcPr/>
                </a:tc>
                <a:tc>
                  <a:txBody>
                    <a:bodyPr/>
                    <a:lstStyle/>
                    <a:p>
                      <a:r>
                        <a:rPr lang="es-MX" dirty="0" smtClean="0"/>
                        <a:t>Se</a:t>
                      </a:r>
                      <a:r>
                        <a:rPr lang="es-MX" baseline="0" dirty="0" smtClean="0"/>
                        <a:t> deberá actualizar cada documento que sea afectado por el cambio aprobado previamente.</a:t>
                      </a:r>
                      <a:endParaRPr lang="es-MX" dirty="0"/>
                    </a:p>
                  </a:txBody>
                  <a:tcPr/>
                </a:tc>
              </a:tr>
            </a:tbl>
          </a:graphicData>
        </a:graphic>
      </p:graphicFrame>
    </p:spTree>
    <p:extLst>
      <p:ext uri="{BB962C8B-B14F-4D97-AF65-F5344CB8AC3E}">
        <p14:creationId xmlns:p14="http://schemas.microsoft.com/office/powerpoint/2010/main" val="9193292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Marcador de contenido"/>
          <p:cNvPicPr>
            <a:picLocks noGrp="1" noChangeAspect="1"/>
          </p:cNvPicPr>
          <p:nvPr>
            <p:ph idx="1"/>
          </p:nvPr>
        </p:nvPicPr>
        <p:blipFill rotWithShape="1">
          <a:blip r:embed="rId2">
            <a:extLst>
              <a:ext uri="{28A0092B-C50C-407E-A947-70E740481C1C}">
                <a14:useLocalDpi xmlns:a14="http://schemas.microsoft.com/office/drawing/2010/main" val="0"/>
              </a:ext>
            </a:extLst>
          </a:blip>
          <a:srcRect r="239" b="11599"/>
          <a:stretch/>
        </p:blipFill>
        <p:spPr>
          <a:xfrm>
            <a:off x="334851" y="0"/>
            <a:ext cx="11376225" cy="6769179"/>
          </a:xfrm>
        </p:spPr>
      </p:pic>
    </p:spTree>
    <p:extLst>
      <p:ext uri="{BB962C8B-B14F-4D97-AF65-F5344CB8AC3E}">
        <p14:creationId xmlns:p14="http://schemas.microsoft.com/office/powerpoint/2010/main" val="18421372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7085012" y="685800"/>
            <a:ext cx="4375468" cy="1371600"/>
          </a:xfrm>
        </p:spPr>
        <p:txBody>
          <a:bodyPr>
            <a:noAutofit/>
          </a:bodyPr>
          <a:lstStyle/>
          <a:p>
            <a:r>
              <a:rPr lang="es-MX" sz="4800" dirty="0" err="1" smtClean="0"/>
              <a:t>Source</a:t>
            </a:r>
            <a:r>
              <a:rPr lang="es-MX" sz="4800" dirty="0" smtClean="0"/>
              <a:t> </a:t>
            </a:r>
            <a:r>
              <a:rPr lang="es-MX" sz="4800" dirty="0" err="1" smtClean="0"/>
              <a:t>Tree</a:t>
            </a:r>
            <a:r>
              <a:rPr lang="es-MX" sz="4800" dirty="0" smtClean="0"/>
              <a:t> </a:t>
            </a:r>
            <a:endParaRPr lang="es-MX" sz="4800" dirty="0"/>
          </a:p>
        </p:txBody>
      </p:sp>
      <p:pic>
        <p:nvPicPr>
          <p:cNvPr id="7" name="Marcador de contenid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702" y="676141"/>
            <a:ext cx="4114800" cy="4114800"/>
          </a:xfrm>
        </p:spPr>
      </p:pic>
    </p:spTree>
    <p:extLst>
      <p:ext uri="{BB962C8B-B14F-4D97-AF65-F5344CB8AC3E}">
        <p14:creationId xmlns:p14="http://schemas.microsoft.com/office/powerpoint/2010/main" val="20507438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8240" y="685800"/>
            <a:ext cx="9584372" cy="1371600"/>
          </a:xfrm>
        </p:spPr>
        <p:txBody>
          <a:bodyPr>
            <a:noAutofit/>
          </a:bodyPr>
          <a:lstStyle/>
          <a:p>
            <a:pPr algn="ctr"/>
            <a:r>
              <a:rPr lang="es-MX" sz="4400" dirty="0" smtClean="0"/>
              <a:t>Instrucciones básicas de uso</a:t>
            </a:r>
            <a:endParaRPr lang="es-MX" sz="4400" dirty="0"/>
          </a:p>
        </p:txBody>
      </p:sp>
      <p:pic>
        <p:nvPicPr>
          <p:cNvPr id="5" name="Imagen 4"/>
          <p:cNvPicPr>
            <a:picLocks noChangeAspect="1"/>
          </p:cNvPicPr>
          <p:nvPr/>
        </p:nvPicPr>
        <p:blipFill rotWithShape="1">
          <a:blip r:embed="rId2"/>
          <a:srcRect r="1875" b="85625"/>
          <a:stretch/>
        </p:blipFill>
        <p:spPr>
          <a:xfrm>
            <a:off x="74612" y="2392680"/>
            <a:ext cx="12067430" cy="1325880"/>
          </a:xfrm>
          <a:prstGeom prst="rect">
            <a:avLst/>
          </a:prstGeom>
        </p:spPr>
      </p:pic>
    </p:spTree>
    <p:extLst>
      <p:ext uri="{BB962C8B-B14F-4D97-AF65-F5344CB8AC3E}">
        <p14:creationId xmlns:p14="http://schemas.microsoft.com/office/powerpoint/2010/main" val="25787819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684213" y="685800"/>
            <a:ext cx="10058400" cy="899160"/>
          </a:xfrm>
        </p:spPr>
        <p:txBody>
          <a:bodyPr/>
          <a:lstStyle/>
          <a:p>
            <a:pPr algn="ctr"/>
            <a:r>
              <a:rPr lang="es-MX" dirty="0" smtClean="0"/>
              <a:t>Clone</a:t>
            </a:r>
            <a:endParaRPr lang="es-MX" dirty="0"/>
          </a:p>
        </p:txBody>
      </p:sp>
      <p:sp>
        <p:nvSpPr>
          <p:cNvPr id="9" name="Marcador de texto 8"/>
          <p:cNvSpPr>
            <a:spLocks noGrp="1"/>
          </p:cNvSpPr>
          <p:nvPr>
            <p:ph type="body" idx="1"/>
          </p:nvPr>
        </p:nvSpPr>
        <p:spPr>
          <a:xfrm>
            <a:off x="44132" y="1662430"/>
            <a:ext cx="4375468" cy="1879600"/>
          </a:xfrm>
        </p:spPr>
        <p:txBody>
          <a:bodyPr/>
          <a:lstStyle/>
          <a:p>
            <a:r>
              <a:rPr lang="es-MX" dirty="0" smtClean="0">
                <a:solidFill>
                  <a:schemeClr val="tx1"/>
                </a:solidFill>
              </a:rPr>
              <a:t>Tras presionar el botón clone muestra esta ventana en la cual se permite agregar la </a:t>
            </a:r>
            <a:r>
              <a:rPr lang="es-MX" dirty="0" err="1" smtClean="0">
                <a:solidFill>
                  <a:schemeClr val="tx1"/>
                </a:solidFill>
              </a:rPr>
              <a:t>url</a:t>
            </a:r>
            <a:r>
              <a:rPr lang="es-MX" dirty="0" smtClean="0">
                <a:solidFill>
                  <a:schemeClr val="tx1"/>
                </a:solidFill>
              </a:rPr>
              <a:t> del repositorio y la dirección de almacenaje.</a:t>
            </a:r>
            <a:endParaRPr lang="es-MX" dirty="0">
              <a:solidFill>
                <a:schemeClr val="tx1"/>
              </a:solidFill>
            </a:endParaRPr>
          </a:p>
        </p:txBody>
      </p:sp>
      <p:pic>
        <p:nvPicPr>
          <p:cNvPr id="8" name="Imagen 7"/>
          <p:cNvPicPr>
            <a:picLocks noChangeAspect="1"/>
          </p:cNvPicPr>
          <p:nvPr/>
        </p:nvPicPr>
        <p:blipFill rotWithShape="1">
          <a:blip r:embed="rId2"/>
          <a:srcRect l="28437" t="22500" r="4376" b="35000"/>
          <a:stretch/>
        </p:blipFill>
        <p:spPr>
          <a:xfrm>
            <a:off x="4526280" y="2788920"/>
            <a:ext cx="7543800" cy="3939540"/>
          </a:xfrm>
          <a:prstGeom prst="rect">
            <a:avLst/>
          </a:prstGeom>
        </p:spPr>
      </p:pic>
    </p:spTree>
    <p:extLst>
      <p:ext uri="{BB962C8B-B14F-4D97-AF65-F5344CB8AC3E}">
        <p14:creationId xmlns:p14="http://schemas.microsoft.com/office/powerpoint/2010/main" val="2174482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2" y="304800"/>
            <a:ext cx="10058400" cy="929640"/>
          </a:xfrm>
        </p:spPr>
        <p:txBody>
          <a:bodyPr/>
          <a:lstStyle/>
          <a:p>
            <a:pPr algn="ctr"/>
            <a:r>
              <a:rPr lang="es-MX" dirty="0" err="1" smtClean="0"/>
              <a:t>Commit</a:t>
            </a:r>
            <a:endParaRPr lang="es-MX" dirty="0"/>
          </a:p>
        </p:txBody>
      </p:sp>
      <p:sp>
        <p:nvSpPr>
          <p:cNvPr id="3" name="Marcador de texto 2"/>
          <p:cNvSpPr>
            <a:spLocks noGrp="1"/>
          </p:cNvSpPr>
          <p:nvPr>
            <p:ph type="body" idx="1"/>
          </p:nvPr>
        </p:nvSpPr>
        <p:spPr>
          <a:xfrm>
            <a:off x="684212" y="1082040"/>
            <a:ext cx="3720148" cy="4912360"/>
          </a:xfrm>
        </p:spPr>
        <p:txBody>
          <a:bodyPr/>
          <a:lstStyle/>
          <a:p>
            <a:r>
              <a:rPr lang="es-MX" dirty="0" smtClean="0">
                <a:solidFill>
                  <a:schemeClr val="tx1"/>
                </a:solidFill>
              </a:rPr>
              <a:t>Se muestran los archivos modificados en un costado , aquellos que se desean agregar al repositorio seleccionarlos y poner algo en la sección </a:t>
            </a:r>
            <a:r>
              <a:rPr lang="es-MX" dirty="0" err="1" smtClean="0">
                <a:solidFill>
                  <a:schemeClr val="tx1"/>
                </a:solidFill>
              </a:rPr>
              <a:t>commit</a:t>
            </a:r>
            <a:r>
              <a:rPr lang="es-MX" dirty="0" smtClean="0">
                <a:solidFill>
                  <a:schemeClr val="tx1"/>
                </a:solidFill>
              </a:rPr>
              <a:t>, se puede seleccionar el campo </a:t>
            </a:r>
            <a:r>
              <a:rPr lang="es-MX" dirty="0" err="1" smtClean="0">
                <a:solidFill>
                  <a:schemeClr val="tx1"/>
                </a:solidFill>
              </a:rPr>
              <a:t>push</a:t>
            </a:r>
            <a:r>
              <a:rPr lang="es-MX" dirty="0" smtClean="0">
                <a:solidFill>
                  <a:schemeClr val="tx1"/>
                </a:solidFill>
              </a:rPr>
              <a:t> para ingresarlo al repositorio o no marcarlo. </a:t>
            </a:r>
            <a:endParaRPr lang="es-MX" dirty="0">
              <a:solidFill>
                <a:schemeClr val="tx1"/>
              </a:solidFill>
            </a:endParaRPr>
          </a:p>
        </p:txBody>
      </p:sp>
      <p:pic>
        <p:nvPicPr>
          <p:cNvPr id="4" name="Imagen 3"/>
          <p:cNvPicPr>
            <a:picLocks noChangeAspect="1"/>
          </p:cNvPicPr>
          <p:nvPr/>
        </p:nvPicPr>
        <p:blipFill rotWithShape="1">
          <a:blip r:embed="rId2"/>
          <a:srcRect l="25313" t="13958" r="625" b="8750"/>
          <a:stretch/>
        </p:blipFill>
        <p:spPr>
          <a:xfrm>
            <a:off x="4952206" y="1203960"/>
            <a:ext cx="7223760" cy="5654040"/>
          </a:xfrm>
          <a:prstGeom prst="rect">
            <a:avLst/>
          </a:prstGeom>
        </p:spPr>
      </p:pic>
    </p:spTree>
    <p:extLst>
      <p:ext uri="{BB962C8B-B14F-4D97-AF65-F5344CB8AC3E}">
        <p14:creationId xmlns:p14="http://schemas.microsoft.com/office/powerpoint/2010/main" val="1170106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3" y="685800"/>
            <a:ext cx="10058400" cy="670560"/>
          </a:xfrm>
        </p:spPr>
        <p:txBody>
          <a:bodyPr/>
          <a:lstStyle/>
          <a:p>
            <a:r>
              <a:rPr lang="es-MX" dirty="0" err="1" smtClean="0"/>
              <a:t>Pull</a:t>
            </a:r>
            <a:r>
              <a:rPr lang="es-MX" dirty="0" smtClean="0"/>
              <a:t> y </a:t>
            </a:r>
            <a:r>
              <a:rPr lang="es-MX" dirty="0" err="1" smtClean="0"/>
              <a:t>push</a:t>
            </a:r>
            <a:endParaRPr lang="es-MX" dirty="0"/>
          </a:p>
        </p:txBody>
      </p:sp>
      <p:sp>
        <p:nvSpPr>
          <p:cNvPr id="3" name="Marcador de texto 2"/>
          <p:cNvSpPr>
            <a:spLocks noGrp="1"/>
          </p:cNvSpPr>
          <p:nvPr>
            <p:ph type="body" idx="1"/>
          </p:nvPr>
        </p:nvSpPr>
        <p:spPr>
          <a:xfrm>
            <a:off x="684212" y="1356360"/>
            <a:ext cx="3186748" cy="4638040"/>
          </a:xfrm>
        </p:spPr>
        <p:txBody>
          <a:bodyPr>
            <a:normAutofit/>
          </a:bodyPr>
          <a:lstStyle/>
          <a:p>
            <a:r>
              <a:rPr lang="es-MX" dirty="0" smtClean="0">
                <a:solidFill>
                  <a:schemeClr val="tx1"/>
                </a:solidFill>
              </a:rPr>
              <a:t>Para generar </a:t>
            </a:r>
            <a:r>
              <a:rPr lang="es-MX" dirty="0" err="1" smtClean="0">
                <a:solidFill>
                  <a:schemeClr val="tx1"/>
                </a:solidFill>
              </a:rPr>
              <a:t>pull</a:t>
            </a:r>
            <a:r>
              <a:rPr lang="es-MX" dirty="0" smtClean="0">
                <a:solidFill>
                  <a:schemeClr val="tx1"/>
                </a:solidFill>
              </a:rPr>
              <a:t> basta con solo marcar la flecha de </a:t>
            </a:r>
            <a:r>
              <a:rPr lang="es-MX" dirty="0" err="1" smtClean="0">
                <a:solidFill>
                  <a:schemeClr val="tx1"/>
                </a:solidFill>
              </a:rPr>
              <a:t>pull</a:t>
            </a:r>
            <a:r>
              <a:rPr lang="es-MX" dirty="0" smtClean="0">
                <a:solidFill>
                  <a:schemeClr val="tx1"/>
                </a:solidFill>
              </a:rPr>
              <a:t> y seleccionar la rama a la que se generara dicho </a:t>
            </a:r>
            <a:r>
              <a:rPr lang="es-MX" dirty="0" err="1" smtClean="0">
                <a:solidFill>
                  <a:schemeClr val="tx1"/>
                </a:solidFill>
              </a:rPr>
              <a:t>pull</a:t>
            </a:r>
            <a:r>
              <a:rPr lang="es-MX" dirty="0" smtClean="0">
                <a:solidFill>
                  <a:schemeClr val="tx1"/>
                </a:solidFill>
              </a:rPr>
              <a:t>, en caso de </a:t>
            </a:r>
            <a:r>
              <a:rPr lang="es-MX" dirty="0" err="1" smtClean="0">
                <a:solidFill>
                  <a:schemeClr val="tx1"/>
                </a:solidFill>
              </a:rPr>
              <a:t>push</a:t>
            </a:r>
            <a:r>
              <a:rPr lang="es-MX" dirty="0" smtClean="0">
                <a:solidFill>
                  <a:schemeClr val="tx1"/>
                </a:solidFill>
              </a:rPr>
              <a:t> presionar la fecha </a:t>
            </a:r>
            <a:r>
              <a:rPr lang="es-MX" dirty="0" err="1" smtClean="0">
                <a:solidFill>
                  <a:schemeClr val="tx1"/>
                </a:solidFill>
              </a:rPr>
              <a:t>push</a:t>
            </a:r>
            <a:r>
              <a:rPr lang="es-MX" dirty="0" smtClean="0">
                <a:solidFill>
                  <a:schemeClr val="tx1"/>
                </a:solidFill>
              </a:rPr>
              <a:t> y seleccionar el repositorio</a:t>
            </a:r>
            <a:endParaRPr lang="es-MX" dirty="0">
              <a:solidFill>
                <a:schemeClr val="tx1"/>
              </a:solidFill>
            </a:endParaRPr>
          </a:p>
        </p:txBody>
      </p:sp>
      <p:pic>
        <p:nvPicPr>
          <p:cNvPr id="4" name="Imagen 3"/>
          <p:cNvPicPr>
            <a:picLocks noChangeAspect="1"/>
          </p:cNvPicPr>
          <p:nvPr/>
        </p:nvPicPr>
        <p:blipFill rotWithShape="1">
          <a:blip r:embed="rId2"/>
          <a:srcRect l="52433" r="33936" b="85625"/>
          <a:stretch/>
        </p:blipFill>
        <p:spPr>
          <a:xfrm>
            <a:off x="6614159" y="2118360"/>
            <a:ext cx="2408621" cy="1905000"/>
          </a:xfrm>
          <a:prstGeom prst="rect">
            <a:avLst/>
          </a:prstGeom>
        </p:spPr>
      </p:pic>
    </p:spTree>
    <p:extLst>
      <p:ext uri="{BB962C8B-B14F-4D97-AF65-F5344CB8AC3E}">
        <p14:creationId xmlns:p14="http://schemas.microsoft.com/office/powerpoint/2010/main" val="19739703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smtClean="0"/>
              <a:t>Eliminación </a:t>
            </a:r>
            <a:r>
              <a:rPr lang="es-MX" dirty="0" smtClean="0"/>
              <a:t>de datos	</a:t>
            </a:r>
            <a:endParaRPr lang="es-MX" dirty="0"/>
          </a:p>
        </p:txBody>
      </p:sp>
      <p:sp>
        <p:nvSpPr>
          <p:cNvPr id="3" name="2 Marcador de texto"/>
          <p:cNvSpPr>
            <a:spLocks noGrp="1"/>
          </p:cNvSpPr>
          <p:nvPr>
            <p:ph type="body" idx="1"/>
          </p:nvPr>
        </p:nvSpPr>
        <p:spPr/>
        <p:txBody>
          <a:bodyPr/>
          <a:lstStyle/>
          <a:p>
            <a:r>
              <a:rPr lang="es-MX" dirty="0" smtClean="0">
                <a:solidFill>
                  <a:schemeClr val="tx1"/>
                </a:solidFill>
              </a:rPr>
              <a:t>En caso de tener una tarea que no cuente con cambios deseados o eliminar un archivo se deberá ir a la pestaña </a:t>
            </a:r>
            <a:r>
              <a:rPr lang="es-MX" dirty="0" err="1" smtClean="0">
                <a:solidFill>
                  <a:schemeClr val="tx1"/>
                </a:solidFill>
              </a:rPr>
              <a:t>commit</a:t>
            </a:r>
            <a:r>
              <a:rPr lang="es-MX" dirty="0" smtClean="0">
                <a:solidFill>
                  <a:schemeClr val="tx1"/>
                </a:solidFill>
              </a:rPr>
              <a:t> y sobre el archivo </a:t>
            </a:r>
            <a:r>
              <a:rPr lang="es-MX" dirty="0" err="1" smtClean="0">
                <a:solidFill>
                  <a:schemeClr val="tx1"/>
                </a:solidFill>
              </a:rPr>
              <a:t>click</a:t>
            </a:r>
            <a:r>
              <a:rPr lang="es-MX" dirty="0" smtClean="0">
                <a:solidFill>
                  <a:schemeClr val="tx1"/>
                </a:solidFill>
              </a:rPr>
              <a:t> derecho </a:t>
            </a:r>
            <a:r>
              <a:rPr lang="es-MX" dirty="0" err="1" smtClean="0">
                <a:solidFill>
                  <a:schemeClr val="tx1"/>
                </a:solidFill>
              </a:rPr>
              <a:t>discard</a:t>
            </a:r>
            <a:r>
              <a:rPr lang="es-MX" dirty="0" smtClean="0">
                <a:solidFill>
                  <a:schemeClr val="tx1"/>
                </a:solidFill>
              </a:rPr>
              <a:t> para descartar cambios y </a:t>
            </a:r>
            <a:r>
              <a:rPr lang="es-MX" dirty="0" err="1" smtClean="0">
                <a:solidFill>
                  <a:schemeClr val="tx1"/>
                </a:solidFill>
              </a:rPr>
              <a:t>delete</a:t>
            </a:r>
            <a:r>
              <a:rPr lang="es-MX" dirty="0" smtClean="0">
                <a:solidFill>
                  <a:schemeClr val="tx1"/>
                </a:solidFill>
              </a:rPr>
              <a:t> para eliminar</a:t>
            </a:r>
            <a:endParaRPr lang="es-MX" dirty="0">
              <a:solidFill>
                <a:schemeClr val="tx1"/>
              </a:solidFill>
            </a:endParaRPr>
          </a:p>
        </p:txBody>
      </p:sp>
    </p:spTree>
    <p:extLst>
      <p:ext uri="{BB962C8B-B14F-4D97-AF65-F5344CB8AC3E}">
        <p14:creationId xmlns:p14="http://schemas.microsoft.com/office/powerpoint/2010/main" val="12651423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a:xfrm>
            <a:off x="684213" y="685800"/>
            <a:ext cx="10058400" cy="1786944"/>
          </a:xfrm>
        </p:spPr>
        <p:txBody>
          <a:bodyPr/>
          <a:lstStyle/>
          <a:p>
            <a:pPr algn="ctr"/>
            <a:r>
              <a:rPr lang="es-MX" dirty="0" smtClean="0"/>
              <a:t>Prospectación</a:t>
            </a:r>
            <a:endParaRPr lang="es-MX" dirty="0"/>
          </a:p>
        </p:txBody>
      </p:sp>
      <p:sp>
        <p:nvSpPr>
          <p:cNvPr id="7" name="6 Marcador de texto"/>
          <p:cNvSpPr>
            <a:spLocks noGrp="1"/>
          </p:cNvSpPr>
          <p:nvPr>
            <p:ph type="body" idx="1"/>
          </p:nvPr>
        </p:nvSpPr>
        <p:spPr/>
        <p:txBody>
          <a:bodyPr>
            <a:normAutofit lnSpcReduction="10000"/>
          </a:bodyPr>
          <a:lstStyle/>
          <a:p>
            <a:r>
              <a:rPr lang="es-MX" dirty="0" smtClean="0">
                <a:solidFill>
                  <a:schemeClr val="tx1"/>
                </a:solidFill>
              </a:rPr>
              <a:t>La etapa de prospectación comienza desde el momento en que un cliente conoce la empresa por algún medio de publicidad y posteriormente es capturado en el sistema Bitrix, esta etapa finaliza en el momento donde un vendedor genera contacto por algún medio para realizar una solicitud de requerimientos al cliente.</a:t>
            </a:r>
          </a:p>
          <a:p>
            <a:r>
              <a:rPr lang="es-MX" dirty="0" smtClean="0">
                <a:solidFill>
                  <a:schemeClr val="tx1"/>
                </a:solidFill>
              </a:rPr>
              <a:t>Los roles que participan dentro de esta etapa son: Dirección, Líder de Ventas, Prospecto y Vendedor.</a:t>
            </a:r>
            <a:endParaRPr lang="es-MX" dirty="0">
              <a:solidFill>
                <a:schemeClr val="tx1"/>
              </a:solidFill>
            </a:endParaRPr>
          </a:p>
        </p:txBody>
      </p:sp>
    </p:spTree>
    <p:extLst>
      <p:ext uri="{BB962C8B-B14F-4D97-AF65-F5344CB8AC3E}">
        <p14:creationId xmlns:p14="http://schemas.microsoft.com/office/powerpoint/2010/main" val="2988296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4213" y="685800"/>
            <a:ext cx="10058400" cy="782392"/>
          </a:xfrm>
        </p:spPr>
        <p:txBody>
          <a:bodyPr/>
          <a:lstStyle/>
          <a:p>
            <a:pPr algn="ctr"/>
            <a:r>
              <a:rPr lang="es-MX" dirty="0" smtClean="0"/>
              <a:t>Actividades a Realizar</a:t>
            </a:r>
            <a:endParaRPr lang="es-MX" dirty="0"/>
          </a:p>
        </p:txBody>
      </p:sp>
      <p:graphicFrame>
        <p:nvGraphicFramePr>
          <p:cNvPr id="4" name="3 Tabla"/>
          <p:cNvGraphicFramePr>
            <a:graphicFrameLocks noGrp="1"/>
          </p:cNvGraphicFramePr>
          <p:nvPr>
            <p:extLst>
              <p:ext uri="{D42A27DB-BD31-4B8C-83A1-F6EECF244321}">
                <p14:modId xmlns:p14="http://schemas.microsoft.com/office/powerpoint/2010/main" val="1475325384"/>
              </p:ext>
            </p:extLst>
          </p:nvPr>
        </p:nvGraphicFramePr>
        <p:xfrm>
          <a:off x="180302" y="2033311"/>
          <a:ext cx="11758412" cy="4394200"/>
        </p:xfrm>
        <a:graphic>
          <a:graphicData uri="http://schemas.openxmlformats.org/drawingml/2006/table">
            <a:tbl>
              <a:tblPr firstRow="1" bandRow="1">
                <a:tableStyleId>{5C22544A-7EE6-4342-B048-85BDC9FD1C3A}</a:tableStyleId>
              </a:tblPr>
              <a:tblGrid>
                <a:gridCol w="2939603"/>
                <a:gridCol w="1825582"/>
                <a:gridCol w="3232598"/>
                <a:gridCol w="3760629"/>
              </a:tblGrid>
              <a:tr h="370840">
                <a:tc>
                  <a:txBody>
                    <a:bodyPr/>
                    <a:lstStyle/>
                    <a:p>
                      <a:r>
                        <a:rPr lang="es-MX" dirty="0" smtClean="0"/>
                        <a:t>Actividad</a:t>
                      </a:r>
                      <a:endParaRPr lang="es-MX" dirty="0"/>
                    </a:p>
                  </a:txBody>
                  <a:tcPr/>
                </a:tc>
                <a:tc>
                  <a:txBody>
                    <a:bodyPr/>
                    <a:lstStyle/>
                    <a:p>
                      <a:r>
                        <a:rPr lang="es-MX" dirty="0" smtClean="0"/>
                        <a:t>Responsable</a:t>
                      </a:r>
                      <a:endParaRPr lang="es-MX" dirty="0"/>
                    </a:p>
                  </a:txBody>
                  <a:tcPr/>
                </a:tc>
                <a:tc>
                  <a:txBody>
                    <a:bodyPr/>
                    <a:lstStyle/>
                    <a:p>
                      <a:r>
                        <a:rPr lang="es-MX" dirty="0" smtClean="0"/>
                        <a:t>Producto</a:t>
                      </a:r>
                      <a:r>
                        <a:rPr lang="es-MX" baseline="0" dirty="0" smtClean="0"/>
                        <a:t> </a:t>
                      </a:r>
                      <a:r>
                        <a:rPr lang="es-MX" dirty="0" smtClean="0"/>
                        <a:t>Salida</a:t>
                      </a:r>
                      <a:endParaRPr lang="es-MX" dirty="0"/>
                    </a:p>
                  </a:txBody>
                  <a:tcPr/>
                </a:tc>
                <a:tc>
                  <a:txBody>
                    <a:bodyPr/>
                    <a:lstStyle/>
                    <a:p>
                      <a:r>
                        <a:rPr lang="es-MX" dirty="0" smtClean="0"/>
                        <a:t>Descripción</a:t>
                      </a:r>
                      <a:endParaRPr lang="es-MX" dirty="0"/>
                    </a:p>
                  </a:txBody>
                  <a:tcPr/>
                </a:tc>
              </a:tr>
              <a:tr h="370840">
                <a:tc>
                  <a:txBody>
                    <a:bodyPr/>
                    <a:lstStyle/>
                    <a:p>
                      <a:r>
                        <a:rPr lang="es-MX" dirty="0" smtClean="0"/>
                        <a:t>Pagar Publicidad</a:t>
                      </a:r>
                      <a:endParaRPr lang="es-MX" dirty="0"/>
                    </a:p>
                  </a:txBody>
                  <a:tcPr/>
                </a:tc>
                <a:tc>
                  <a:txBody>
                    <a:bodyPr/>
                    <a:lstStyle/>
                    <a:p>
                      <a:r>
                        <a:rPr lang="es-MX" dirty="0" smtClean="0"/>
                        <a:t>Dirección</a:t>
                      </a:r>
                      <a:endParaRPr lang="es-MX" dirty="0"/>
                    </a:p>
                  </a:txBody>
                  <a:tcPr/>
                </a:tc>
                <a:tc>
                  <a:txBody>
                    <a:bodyPr/>
                    <a:lstStyle/>
                    <a:p>
                      <a:r>
                        <a:rPr lang="es-MX" dirty="0" smtClean="0"/>
                        <a:t>Bing,</a:t>
                      </a:r>
                      <a:r>
                        <a:rPr lang="es-MX" baseline="0" dirty="0" smtClean="0"/>
                        <a:t> Google Adwords</a:t>
                      </a:r>
                      <a:endParaRPr lang="es-MX" dirty="0"/>
                    </a:p>
                  </a:txBody>
                  <a:tcPr/>
                </a:tc>
                <a:tc>
                  <a:txBody>
                    <a:bodyPr/>
                    <a:lstStyle/>
                    <a:p>
                      <a:r>
                        <a:rPr lang="es-MX" dirty="0" smtClean="0"/>
                        <a:t>Consiste en el pago de servicios</a:t>
                      </a:r>
                      <a:r>
                        <a:rPr lang="es-MX" baseline="0" dirty="0" smtClean="0"/>
                        <a:t> publicitarios</a:t>
                      </a:r>
                      <a:endParaRPr lang="es-MX" dirty="0"/>
                    </a:p>
                  </a:txBody>
                  <a:tcPr/>
                </a:tc>
              </a:tr>
              <a:tr h="370840">
                <a:tc>
                  <a:txBody>
                    <a:bodyPr/>
                    <a:lstStyle/>
                    <a:p>
                      <a:r>
                        <a:rPr lang="es-MX" dirty="0" smtClean="0"/>
                        <a:t>Asignar prospectos</a:t>
                      </a:r>
                      <a:endParaRPr lang="es-MX" dirty="0"/>
                    </a:p>
                  </a:txBody>
                  <a:tcPr/>
                </a:tc>
                <a:tc>
                  <a:txBody>
                    <a:bodyPr/>
                    <a:lstStyle/>
                    <a:p>
                      <a:r>
                        <a:rPr lang="es-MX" dirty="0" smtClean="0"/>
                        <a:t>Líder de ventas</a:t>
                      </a:r>
                      <a:endParaRPr lang="es-MX" dirty="0"/>
                    </a:p>
                  </a:txBody>
                  <a:tcPr/>
                </a:tc>
                <a:tc>
                  <a:txBody>
                    <a:bodyPr/>
                    <a:lstStyle/>
                    <a:p>
                      <a:r>
                        <a:rPr lang="es-MX" dirty="0" smtClean="0"/>
                        <a:t>Correo de asignación</a:t>
                      </a:r>
                      <a:endParaRPr lang="es-MX" dirty="0"/>
                    </a:p>
                  </a:txBody>
                  <a:tcPr/>
                </a:tc>
                <a:tc>
                  <a:txBody>
                    <a:bodyPr/>
                    <a:lstStyle/>
                    <a:p>
                      <a:r>
                        <a:rPr lang="es-MX" dirty="0" smtClean="0"/>
                        <a:t>Se verifica los nuevos prospectos registrados</a:t>
                      </a:r>
                      <a:r>
                        <a:rPr lang="es-MX" baseline="0" dirty="0" smtClean="0"/>
                        <a:t> y los asigna a vendedores por medio de un correo</a:t>
                      </a:r>
                      <a:endParaRPr lang="es-MX" dirty="0"/>
                    </a:p>
                  </a:txBody>
                  <a:tcPr/>
                </a:tc>
              </a:tr>
              <a:tr h="370840">
                <a:tc>
                  <a:txBody>
                    <a:bodyPr/>
                    <a:lstStyle/>
                    <a:p>
                      <a:r>
                        <a:rPr lang="es-MX" dirty="0" smtClean="0"/>
                        <a:t>Capturar prospecto CRM</a:t>
                      </a:r>
                      <a:endParaRPr lang="es-MX" dirty="0"/>
                    </a:p>
                  </a:txBody>
                  <a:tcPr/>
                </a:tc>
                <a:tc>
                  <a:txBody>
                    <a:bodyPr/>
                    <a:lstStyle/>
                    <a:p>
                      <a:r>
                        <a:rPr lang="es-MX" dirty="0" smtClean="0"/>
                        <a:t>Vendedor</a:t>
                      </a:r>
                      <a:endParaRPr lang="es-MX" dirty="0"/>
                    </a:p>
                  </a:txBody>
                  <a:tcPr/>
                </a:tc>
                <a:tc>
                  <a:txBody>
                    <a:bodyPr/>
                    <a:lstStyle/>
                    <a:p>
                      <a:r>
                        <a:rPr lang="es-MX" dirty="0" smtClean="0"/>
                        <a:t>Crear contacto en Bitrix</a:t>
                      </a:r>
                      <a:endParaRPr lang="es-MX" dirty="0"/>
                    </a:p>
                  </a:txBody>
                  <a:tcPr/>
                </a:tc>
                <a:tc>
                  <a:txBody>
                    <a:bodyPr/>
                    <a:lstStyle/>
                    <a:p>
                      <a:r>
                        <a:rPr lang="es-MX" dirty="0" smtClean="0"/>
                        <a:t>Se registra contacto en Bitrix con</a:t>
                      </a:r>
                      <a:r>
                        <a:rPr lang="es-MX" baseline="0" dirty="0" smtClean="0"/>
                        <a:t> los datos nombre, correo electrónico y número de teléfono.</a:t>
                      </a:r>
                      <a:endParaRPr lang="es-MX" dirty="0"/>
                    </a:p>
                  </a:txBody>
                  <a:tcPr/>
                </a:tc>
              </a:tr>
              <a:tr h="370840">
                <a:tc>
                  <a:txBody>
                    <a:bodyPr/>
                    <a:lstStyle/>
                    <a:p>
                      <a:r>
                        <a:rPr lang="es-MX" dirty="0" smtClean="0"/>
                        <a:t>Contactar prospecto</a:t>
                      </a:r>
                      <a:endParaRPr lang="es-MX" dirty="0"/>
                    </a:p>
                  </a:txBody>
                  <a:tcPr/>
                </a:tc>
                <a:tc>
                  <a:txBody>
                    <a:bodyPr/>
                    <a:lstStyle/>
                    <a:p>
                      <a:r>
                        <a:rPr lang="es-MX" dirty="0" smtClean="0"/>
                        <a:t>Vendedor</a:t>
                      </a:r>
                      <a:endParaRPr lang="es-MX" dirty="0"/>
                    </a:p>
                  </a:txBody>
                  <a:tcPr/>
                </a:tc>
                <a:tc>
                  <a:txBody>
                    <a:bodyPr/>
                    <a:lstStyle/>
                    <a:p>
                      <a:r>
                        <a:rPr lang="es-MX" dirty="0" smtClean="0"/>
                        <a:t>Registro de llamada Bitrix</a:t>
                      </a:r>
                      <a:endParaRPr lang="es-MX" dirty="0"/>
                    </a:p>
                  </a:txBody>
                  <a:tcPr/>
                </a:tc>
                <a:tc>
                  <a:txBody>
                    <a:bodyPr/>
                    <a:lstStyle/>
                    <a:p>
                      <a:r>
                        <a:rPr lang="es-MX" dirty="0" smtClean="0"/>
                        <a:t>Tras la captura</a:t>
                      </a:r>
                      <a:r>
                        <a:rPr lang="es-MX" baseline="0" dirty="0" smtClean="0"/>
                        <a:t> se contacta al cliente para iniciar el proceso de ventas.</a:t>
                      </a:r>
                      <a:endParaRPr lang="es-MX" dirty="0"/>
                    </a:p>
                  </a:txBody>
                  <a:tcPr/>
                </a:tc>
              </a:tr>
              <a:tr h="370840">
                <a:tc>
                  <a:txBody>
                    <a:bodyPr/>
                    <a:lstStyle/>
                    <a:p>
                      <a:r>
                        <a:rPr lang="es-MX" dirty="0" smtClean="0"/>
                        <a:t>Enviar portafolio</a:t>
                      </a:r>
                      <a:r>
                        <a:rPr lang="es-MX" baseline="0" dirty="0" smtClean="0"/>
                        <a:t> de negocios</a:t>
                      </a:r>
                      <a:endParaRPr lang="es-MX" dirty="0"/>
                    </a:p>
                  </a:txBody>
                  <a:tcPr/>
                </a:tc>
                <a:tc>
                  <a:txBody>
                    <a:bodyPr/>
                    <a:lstStyle/>
                    <a:p>
                      <a:r>
                        <a:rPr lang="es-MX" dirty="0" smtClean="0"/>
                        <a:t>Vendedor</a:t>
                      </a:r>
                      <a:endParaRPr lang="es-MX" dirty="0"/>
                    </a:p>
                  </a:txBody>
                  <a:tcPr/>
                </a:tc>
                <a:tc>
                  <a:txBody>
                    <a:bodyPr/>
                    <a:lstStyle/>
                    <a:p>
                      <a:r>
                        <a:rPr lang="es-MX" dirty="0" smtClean="0"/>
                        <a:t>Correo con portafolio</a:t>
                      </a:r>
                      <a:r>
                        <a:rPr lang="es-MX" baseline="0" dirty="0" smtClean="0"/>
                        <a:t> de negocios</a:t>
                      </a:r>
                      <a:endParaRPr lang="es-MX" dirty="0"/>
                    </a:p>
                  </a:txBody>
                  <a:tcPr/>
                </a:tc>
                <a:tc>
                  <a:txBody>
                    <a:bodyPr/>
                    <a:lstStyle/>
                    <a:p>
                      <a:r>
                        <a:rPr lang="es-MX" dirty="0" smtClean="0"/>
                        <a:t>En caso de</a:t>
                      </a:r>
                      <a:r>
                        <a:rPr lang="es-MX" baseline="0" dirty="0" smtClean="0"/>
                        <a:t> no poder contactar con el prospecto se envía un correo al mismo con el portafolio de negocios.</a:t>
                      </a:r>
                      <a:endParaRPr lang="es-MX" dirty="0"/>
                    </a:p>
                  </a:txBody>
                  <a:tcPr/>
                </a:tc>
              </a:tr>
            </a:tbl>
          </a:graphicData>
        </a:graphic>
      </p:graphicFrame>
    </p:spTree>
    <p:extLst>
      <p:ext uri="{BB962C8B-B14F-4D97-AF65-F5344CB8AC3E}">
        <p14:creationId xmlns:p14="http://schemas.microsoft.com/office/powerpoint/2010/main" val="30472018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Marcador de contenido"/>
          <p:cNvPicPr>
            <a:picLocks noGrp="1" noChangeAspect="1"/>
          </p:cNvPicPr>
          <p:nvPr>
            <p:ph idx="1"/>
          </p:nvPr>
        </p:nvPicPr>
        <p:blipFill rotWithShape="1">
          <a:blip r:embed="rId2">
            <a:extLst>
              <a:ext uri="{28A0092B-C50C-407E-A947-70E740481C1C}">
                <a14:useLocalDpi xmlns:a14="http://schemas.microsoft.com/office/drawing/2010/main" val="0"/>
              </a:ext>
            </a:extLst>
          </a:blip>
          <a:srcRect l="2672" t="2900" r="4833" b="11267"/>
          <a:stretch/>
        </p:blipFill>
        <p:spPr>
          <a:xfrm>
            <a:off x="2138812" y="17172"/>
            <a:ext cx="8795351" cy="6840828"/>
          </a:xfrm>
        </p:spPr>
      </p:pic>
    </p:spTree>
    <p:extLst>
      <p:ext uri="{BB962C8B-B14F-4D97-AF65-F5344CB8AC3E}">
        <p14:creationId xmlns:p14="http://schemas.microsoft.com/office/powerpoint/2010/main" val="2147610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a:xfrm>
            <a:off x="684213" y="685800"/>
            <a:ext cx="10058400" cy="1786944"/>
          </a:xfrm>
        </p:spPr>
        <p:txBody>
          <a:bodyPr/>
          <a:lstStyle/>
          <a:p>
            <a:pPr algn="ctr"/>
            <a:r>
              <a:rPr lang="es-MX" dirty="0" smtClean="0"/>
              <a:t>Ventas</a:t>
            </a:r>
            <a:endParaRPr lang="es-MX" dirty="0"/>
          </a:p>
        </p:txBody>
      </p:sp>
      <p:sp>
        <p:nvSpPr>
          <p:cNvPr id="7" name="6 Marcador de texto"/>
          <p:cNvSpPr>
            <a:spLocks noGrp="1"/>
          </p:cNvSpPr>
          <p:nvPr>
            <p:ph type="body" idx="1"/>
          </p:nvPr>
        </p:nvSpPr>
        <p:spPr/>
        <p:txBody>
          <a:bodyPr>
            <a:normAutofit lnSpcReduction="10000"/>
          </a:bodyPr>
          <a:lstStyle/>
          <a:p>
            <a:r>
              <a:rPr lang="es-MX" dirty="0" smtClean="0">
                <a:solidFill>
                  <a:schemeClr val="tx1"/>
                </a:solidFill>
              </a:rPr>
              <a:t>Este proceso comienza en el momento que un vendedor genera el levantamiento de requerimientos del proyecto hasta la validación del pago. Dentro de su trayecto surgen dos documentos de gran importancia(Estimación y Requerimientos) los cuales son almacenados en el repositorio principal de la empresa, en dicha etapa participan 4 roles (Administración, Ventas, Cliente y Líder de ventas) los cuales generaran las actividades descritas a continuación</a:t>
            </a:r>
          </a:p>
        </p:txBody>
      </p:sp>
    </p:spTree>
    <p:extLst>
      <p:ext uri="{BB962C8B-B14F-4D97-AF65-F5344CB8AC3E}">
        <p14:creationId xmlns:p14="http://schemas.microsoft.com/office/powerpoint/2010/main" val="4018505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4213" y="685800"/>
            <a:ext cx="10058400" cy="782392"/>
          </a:xfrm>
        </p:spPr>
        <p:txBody>
          <a:bodyPr/>
          <a:lstStyle/>
          <a:p>
            <a:pPr algn="ctr"/>
            <a:r>
              <a:rPr lang="es-MX" dirty="0" smtClean="0"/>
              <a:t>Actividades a Realizar</a:t>
            </a:r>
            <a:endParaRPr lang="es-MX" dirty="0"/>
          </a:p>
        </p:txBody>
      </p:sp>
      <p:graphicFrame>
        <p:nvGraphicFramePr>
          <p:cNvPr id="4" name="3 Tabla"/>
          <p:cNvGraphicFramePr>
            <a:graphicFrameLocks noGrp="1"/>
          </p:cNvGraphicFramePr>
          <p:nvPr>
            <p:extLst>
              <p:ext uri="{D42A27DB-BD31-4B8C-83A1-F6EECF244321}">
                <p14:modId xmlns:p14="http://schemas.microsoft.com/office/powerpoint/2010/main" val="4133979046"/>
              </p:ext>
            </p:extLst>
          </p:nvPr>
        </p:nvGraphicFramePr>
        <p:xfrm>
          <a:off x="0" y="1531035"/>
          <a:ext cx="12192001" cy="4394200"/>
        </p:xfrm>
        <a:graphic>
          <a:graphicData uri="http://schemas.openxmlformats.org/drawingml/2006/table">
            <a:tbl>
              <a:tblPr firstRow="1" bandRow="1">
                <a:tableStyleId>{5C22544A-7EE6-4342-B048-85BDC9FD1C3A}</a:tableStyleId>
              </a:tblPr>
              <a:tblGrid>
                <a:gridCol w="2305318"/>
                <a:gridCol w="1803043"/>
                <a:gridCol w="2086377"/>
                <a:gridCol w="5997263"/>
              </a:tblGrid>
              <a:tr h="370840">
                <a:tc>
                  <a:txBody>
                    <a:bodyPr/>
                    <a:lstStyle/>
                    <a:p>
                      <a:r>
                        <a:rPr lang="es-MX" dirty="0" smtClean="0"/>
                        <a:t>Actividad</a:t>
                      </a:r>
                      <a:endParaRPr lang="es-MX" dirty="0"/>
                    </a:p>
                  </a:txBody>
                  <a:tcPr/>
                </a:tc>
                <a:tc>
                  <a:txBody>
                    <a:bodyPr/>
                    <a:lstStyle/>
                    <a:p>
                      <a:r>
                        <a:rPr lang="es-MX" dirty="0" smtClean="0"/>
                        <a:t>Responsable</a:t>
                      </a:r>
                      <a:endParaRPr lang="es-MX" dirty="0"/>
                    </a:p>
                  </a:txBody>
                  <a:tcPr/>
                </a:tc>
                <a:tc>
                  <a:txBody>
                    <a:bodyPr/>
                    <a:lstStyle/>
                    <a:p>
                      <a:r>
                        <a:rPr lang="es-MX" dirty="0" smtClean="0"/>
                        <a:t>Producto</a:t>
                      </a:r>
                      <a:r>
                        <a:rPr lang="es-MX" baseline="0" dirty="0" smtClean="0"/>
                        <a:t> </a:t>
                      </a:r>
                      <a:r>
                        <a:rPr lang="es-MX" dirty="0" smtClean="0"/>
                        <a:t>Salida</a:t>
                      </a:r>
                      <a:endParaRPr lang="es-MX" dirty="0"/>
                    </a:p>
                  </a:txBody>
                  <a:tcPr/>
                </a:tc>
                <a:tc>
                  <a:txBody>
                    <a:bodyPr/>
                    <a:lstStyle/>
                    <a:p>
                      <a:r>
                        <a:rPr lang="es-MX" dirty="0" smtClean="0"/>
                        <a:t>Descripción</a:t>
                      </a:r>
                      <a:endParaRPr lang="es-MX" dirty="0"/>
                    </a:p>
                  </a:txBody>
                  <a:tcPr/>
                </a:tc>
              </a:tr>
              <a:tr h="370840">
                <a:tc>
                  <a:txBody>
                    <a:bodyPr/>
                    <a:lstStyle/>
                    <a:p>
                      <a:r>
                        <a:rPr lang="es-MX" dirty="0" smtClean="0"/>
                        <a:t>Analizar</a:t>
                      </a:r>
                      <a:r>
                        <a:rPr lang="es-MX" baseline="0" dirty="0" smtClean="0"/>
                        <a:t> e identificar requerimientos</a:t>
                      </a:r>
                      <a:endParaRPr lang="es-MX" dirty="0"/>
                    </a:p>
                  </a:txBody>
                  <a:tcPr/>
                </a:tc>
                <a:tc>
                  <a:txBody>
                    <a:bodyPr/>
                    <a:lstStyle/>
                    <a:p>
                      <a:r>
                        <a:rPr lang="es-MX" dirty="0" smtClean="0"/>
                        <a:t>Vendedor</a:t>
                      </a:r>
                      <a:endParaRPr lang="es-MX" dirty="0"/>
                    </a:p>
                  </a:txBody>
                  <a:tcPr/>
                </a:tc>
                <a:tc>
                  <a:txBody>
                    <a:bodyPr/>
                    <a:lstStyle/>
                    <a:p>
                      <a:r>
                        <a:rPr lang="es-MX" dirty="0" smtClean="0"/>
                        <a:t>Requerimientos</a:t>
                      </a:r>
                      <a:endParaRPr lang="es-MX" dirty="0"/>
                    </a:p>
                  </a:txBody>
                  <a:tcPr/>
                </a:tc>
                <a:tc>
                  <a:txBody>
                    <a:bodyPr/>
                    <a:lstStyle/>
                    <a:p>
                      <a:r>
                        <a:rPr lang="es-MX" dirty="0" smtClean="0"/>
                        <a:t>El</a:t>
                      </a:r>
                      <a:r>
                        <a:rPr lang="es-MX" baseline="0" dirty="0" smtClean="0"/>
                        <a:t> Vendedor genera el documento de requerimientos a partir de lo que el cliente solicita.</a:t>
                      </a:r>
                      <a:endParaRPr lang="es-MX" dirty="0"/>
                    </a:p>
                  </a:txBody>
                  <a:tcPr/>
                </a:tc>
              </a:tr>
              <a:tr h="370840">
                <a:tc>
                  <a:txBody>
                    <a:bodyPr/>
                    <a:lstStyle/>
                    <a:p>
                      <a:r>
                        <a:rPr lang="es-MX" dirty="0" smtClean="0"/>
                        <a:t>Cotizar con proveedor</a:t>
                      </a:r>
                      <a:endParaRPr lang="es-MX" dirty="0"/>
                    </a:p>
                  </a:txBody>
                  <a:tcPr/>
                </a:tc>
                <a:tc>
                  <a:txBody>
                    <a:bodyPr/>
                    <a:lstStyle/>
                    <a:p>
                      <a:r>
                        <a:rPr lang="es-MX" dirty="0" smtClean="0"/>
                        <a:t>Administración</a:t>
                      </a:r>
                      <a:endParaRPr lang="es-MX" dirty="0"/>
                    </a:p>
                  </a:txBody>
                  <a:tcPr/>
                </a:tc>
                <a:tc>
                  <a:txBody>
                    <a:bodyPr/>
                    <a:lstStyle/>
                    <a:p>
                      <a:r>
                        <a:rPr lang="es-MX" dirty="0" smtClean="0"/>
                        <a:t>Cotización</a:t>
                      </a:r>
                      <a:r>
                        <a:rPr lang="es-MX" baseline="0" dirty="0" smtClean="0"/>
                        <a:t> con proveedor</a:t>
                      </a:r>
                      <a:endParaRPr lang="es-MX" dirty="0"/>
                    </a:p>
                  </a:txBody>
                  <a:tcPr/>
                </a:tc>
                <a:tc>
                  <a:txBody>
                    <a:bodyPr/>
                    <a:lstStyle/>
                    <a:p>
                      <a:r>
                        <a:rPr lang="es-MX" dirty="0" smtClean="0"/>
                        <a:t>En</a:t>
                      </a:r>
                      <a:r>
                        <a:rPr lang="es-MX" baseline="0" dirty="0" smtClean="0"/>
                        <a:t> caso de no contar con productos/servicios requeridos se realiza una cotización de dicho elemento requerido.</a:t>
                      </a:r>
                      <a:endParaRPr lang="es-MX" dirty="0"/>
                    </a:p>
                  </a:txBody>
                  <a:tcPr/>
                </a:tc>
              </a:tr>
              <a:tr h="370840">
                <a:tc>
                  <a:txBody>
                    <a:bodyPr/>
                    <a:lstStyle/>
                    <a:p>
                      <a:r>
                        <a:rPr lang="es-MX" dirty="0" smtClean="0"/>
                        <a:t>Captura</a:t>
                      </a:r>
                      <a:r>
                        <a:rPr lang="es-MX" baseline="0" dirty="0" smtClean="0"/>
                        <a:t> de producto en catalogo</a:t>
                      </a:r>
                      <a:endParaRPr lang="es-MX" dirty="0"/>
                    </a:p>
                  </a:txBody>
                  <a:tcPr/>
                </a:tc>
                <a:tc>
                  <a:txBody>
                    <a:bodyPr/>
                    <a:lstStyle/>
                    <a:p>
                      <a:r>
                        <a:rPr lang="es-MX" dirty="0" smtClean="0"/>
                        <a:t>Administración</a:t>
                      </a:r>
                      <a:endParaRPr lang="es-MX" dirty="0"/>
                    </a:p>
                  </a:txBody>
                  <a:tcPr/>
                </a:tc>
                <a:tc>
                  <a:txBody>
                    <a:bodyPr/>
                    <a:lstStyle/>
                    <a:p>
                      <a:r>
                        <a:rPr lang="es-MX" dirty="0" smtClean="0"/>
                        <a:t>Catalogo</a:t>
                      </a:r>
                      <a:r>
                        <a:rPr lang="es-MX" baseline="0" dirty="0" smtClean="0"/>
                        <a:t> de productos actualizado</a:t>
                      </a:r>
                      <a:endParaRPr lang="es-MX" dirty="0"/>
                    </a:p>
                  </a:txBody>
                  <a:tcPr/>
                </a:tc>
                <a:tc>
                  <a:txBody>
                    <a:bodyPr/>
                    <a:lstStyle/>
                    <a:p>
                      <a:r>
                        <a:rPr lang="es-MX" dirty="0" smtClean="0"/>
                        <a:t>Tras</a:t>
                      </a:r>
                      <a:r>
                        <a:rPr lang="es-MX" baseline="0" dirty="0" smtClean="0"/>
                        <a:t> la adquisición del nuevo elemento se deberá almacenar dicha información dentro de Bitrix como un elemento del catalogo.</a:t>
                      </a:r>
                      <a:endParaRPr lang="es-MX" dirty="0"/>
                    </a:p>
                  </a:txBody>
                  <a:tcPr/>
                </a:tc>
              </a:tr>
              <a:tr h="370840">
                <a:tc>
                  <a:txBody>
                    <a:bodyPr/>
                    <a:lstStyle/>
                    <a:p>
                      <a:r>
                        <a:rPr lang="es-MX" dirty="0" smtClean="0"/>
                        <a:t>Generar</a:t>
                      </a:r>
                      <a:r>
                        <a:rPr lang="es-MX" baseline="0" dirty="0" smtClean="0"/>
                        <a:t> Estimación</a:t>
                      </a:r>
                      <a:endParaRPr lang="es-MX" dirty="0"/>
                    </a:p>
                  </a:txBody>
                  <a:tcPr/>
                </a:tc>
                <a:tc>
                  <a:txBody>
                    <a:bodyPr/>
                    <a:lstStyle/>
                    <a:p>
                      <a:r>
                        <a:rPr lang="es-MX" dirty="0" smtClean="0"/>
                        <a:t>Líder</a:t>
                      </a:r>
                      <a:r>
                        <a:rPr lang="es-MX" baseline="0" dirty="0" smtClean="0"/>
                        <a:t> de ventas</a:t>
                      </a:r>
                      <a:endParaRPr lang="es-MX" dirty="0"/>
                    </a:p>
                  </a:txBody>
                  <a:tcPr/>
                </a:tc>
                <a:tc>
                  <a:txBody>
                    <a:bodyPr/>
                    <a:lstStyle/>
                    <a:p>
                      <a:r>
                        <a:rPr lang="es-MX" dirty="0" smtClean="0"/>
                        <a:t>Estimación</a:t>
                      </a:r>
                      <a:endParaRPr lang="es-MX" dirty="0"/>
                    </a:p>
                  </a:txBody>
                  <a:tcPr/>
                </a:tc>
                <a:tc>
                  <a:txBody>
                    <a:bodyPr/>
                    <a:lstStyle/>
                    <a:p>
                      <a:r>
                        <a:rPr lang="es-MX" dirty="0" smtClean="0"/>
                        <a:t>Basándose en el esfuerzo</a:t>
                      </a:r>
                      <a:r>
                        <a:rPr lang="es-MX" baseline="0" dirty="0" smtClean="0"/>
                        <a:t> y recursos requeridos por el cliente se deberá generar la estimación del proyecto para determinar el valor monetario del proyecto</a:t>
                      </a:r>
                      <a:endParaRPr lang="es-MX" dirty="0"/>
                    </a:p>
                  </a:txBody>
                  <a:tcPr/>
                </a:tc>
              </a:tr>
              <a:tr h="370840">
                <a:tc>
                  <a:txBody>
                    <a:bodyPr/>
                    <a:lstStyle/>
                    <a:p>
                      <a:r>
                        <a:rPr lang="es-MX" dirty="0" smtClean="0"/>
                        <a:t>Captura</a:t>
                      </a:r>
                      <a:r>
                        <a:rPr lang="es-MX" baseline="0" dirty="0" smtClean="0"/>
                        <a:t> de servicios/productos</a:t>
                      </a:r>
                      <a:endParaRPr lang="es-MX" dirty="0"/>
                    </a:p>
                  </a:txBody>
                  <a:tcPr/>
                </a:tc>
                <a:tc>
                  <a:txBody>
                    <a:bodyPr/>
                    <a:lstStyle/>
                    <a:p>
                      <a:r>
                        <a:rPr lang="es-MX" dirty="0" smtClean="0"/>
                        <a:t>Vendedor</a:t>
                      </a:r>
                      <a:endParaRPr lang="es-MX" dirty="0"/>
                    </a:p>
                  </a:txBody>
                  <a:tcPr/>
                </a:tc>
                <a:tc>
                  <a:txBody>
                    <a:bodyPr/>
                    <a:lstStyle/>
                    <a:p>
                      <a:r>
                        <a:rPr lang="es-MX" dirty="0" err="1" smtClean="0"/>
                        <a:t>Deal</a:t>
                      </a:r>
                      <a:endParaRPr lang="es-MX" dirty="0"/>
                    </a:p>
                  </a:txBody>
                  <a:tcPr/>
                </a:tc>
                <a:tc>
                  <a:txBody>
                    <a:bodyPr/>
                    <a:lstStyle/>
                    <a:p>
                      <a:r>
                        <a:rPr lang="es-MX" dirty="0" smtClean="0"/>
                        <a:t>Consiste en capturar todos los productos que fueron</a:t>
                      </a:r>
                      <a:r>
                        <a:rPr lang="es-MX" baseline="0" dirty="0" smtClean="0"/>
                        <a:t> registrados en el documento de requerimientos(esta información pertenece al </a:t>
                      </a:r>
                      <a:r>
                        <a:rPr lang="es-MX" baseline="0" dirty="0" err="1" smtClean="0"/>
                        <a:t>Deal</a:t>
                      </a:r>
                      <a:r>
                        <a:rPr lang="es-MX" baseline="0" dirty="0" smtClean="0"/>
                        <a:t> del cliente). </a:t>
                      </a:r>
                      <a:endParaRPr lang="es-MX" dirty="0"/>
                    </a:p>
                  </a:txBody>
                  <a:tcPr/>
                </a:tc>
              </a:tr>
            </a:tbl>
          </a:graphicData>
        </a:graphic>
      </p:graphicFrame>
    </p:spTree>
    <p:extLst>
      <p:ext uri="{BB962C8B-B14F-4D97-AF65-F5344CB8AC3E}">
        <p14:creationId xmlns:p14="http://schemas.microsoft.com/office/powerpoint/2010/main" val="3820260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3758992779"/>
              </p:ext>
            </p:extLst>
          </p:nvPr>
        </p:nvGraphicFramePr>
        <p:xfrm>
          <a:off x="180302" y="656822"/>
          <a:ext cx="11758412" cy="3729266"/>
        </p:xfrm>
        <a:graphic>
          <a:graphicData uri="http://schemas.openxmlformats.org/drawingml/2006/table">
            <a:tbl>
              <a:tblPr firstRow="1" bandRow="1">
                <a:tableStyleId>{5C22544A-7EE6-4342-B048-85BDC9FD1C3A}</a:tableStyleId>
              </a:tblPr>
              <a:tblGrid>
                <a:gridCol w="2939603"/>
                <a:gridCol w="1825582"/>
                <a:gridCol w="3232598"/>
                <a:gridCol w="3760629"/>
              </a:tblGrid>
              <a:tr h="487006">
                <a:tc>
                  <a:txBody>
                    <a:bodyPr/>
                    <a:lstStyle/>
                    <a:p>
                      <a:r>
                        <a:rPr lang="es-MX" dirty="0" smtClean="0"/>
                        <a:t>Actividad</a:t>
                      </a:r>
                      <a:endParaRPr lang="es-MX" dirty="0"/>
                    </a:p>
                  </a:txBody>
                  <a:tcPr/>
                </a:tc>
                <a:tc>
                  <a:txBody>
                    <a:bodyPr/>
                    <a:lstStyle/>
                    <a:p>
                      <a:r>
                        <a:rPr lang="es-MX" dirty="0" smtClean="0"/>
                        <a:t>Responsable</a:t>
                      </a:r>
                      <a:endParaRPr lang="es-MX" dirty="0"/>
                    </a:p>
                  </a:txBody>
                  <a:tcPr/>
                </a:tc>
                <a:tc>
                  <a:txBody>
                    <a:bodyPr/>
                    <a:lstStyle/>
                    <a:p>
                      <a:r>
                        <a:rPr lang="es-MX" dirty="0" smtClean="0"/>
                        <a:t>Producto</a:t>
                      </a:r>
                      <a:r>
                        <a:rPr lang="es-MX" baseline="0" dirty="0" smtClean="0"/>
                        <a:t> </a:t>
                      </a:r>
                      <a:r>
                        <a:rPr lang="es-MX" dirty="0" smtClean="0"/>
                        <a:t>Salida</a:t>
                      </a:r>
                      <a:endParaRPr lang="es-MX" dirty="0"/>
                    </a:p>
                  </a:txBody>
                  <a:tcPr/>
                </a:tc>
                <a:tc>
                  <a:txBody>
                    <a:bodyPr/>
                    <a:lstStyle/>
                    <a:p>
                      <a:r>
                        <a:rPr lang="es-MX" dirty="0" smtClean="0"/>
                        <a:t>Descripción</a:t>
                      </a:r>
                      <a:endParaRPr lang="es-MX" dirty="0"/>
                    </a:p>
                  </a:txBody>
                  <a:tcPr/>
                </a:tc>
              </a:tr>
              <a:tr h="840586">
                <a:tc>
                  <a:txBody>
                    <a:bodyPr/>
                    <a:lstStyle/>
                    <a:p>
                      <a:r>
                        <a:rPr lang="es-MX" dirty="0" smtClean="0"/>
                        <a:t>Generar</a:t>
                      </a:r>
                      <a:r>
                        <a:rPr lang="es-MX" baseline="0" dirty="0" smtClean="0"/>
                        <a:t> cotización</a:t>
                      </a:r>
                      <a:endParaRPr lang="es-MX" dirty="0"/>
                    </a:p>
                  </a:txBody>
                  <a:tcPr/>
                </a:tc>
                <a:tc>
                  <a:txBody>
                    <a:bodyPr/>
                    <a:lstStyle/>
                    <a:p>
                      <a:r>
                        <a:rPr lang="es-MX" dirty="0" smtClean="0"/>
                        <a:t>Vendedor</a:t>
                      </a:r>
                      <a:endParaRPr lang="es-MX" dirty="0"/>
                    </a:p>
                  </a:txBody>
                  <a:tcPr/>
                </a:tc>
                <a:tc>
                  <a:txBody>
                    <a:bodyPr/>
                    <a:lstStyle/>
                    <a:p>
                      <a:r>
                        <a:rPr lang="es-MX" dirty="0" smtClean="0"/>
                        <a:t>Cotización</a:t>
                      </a:r>
                      <a:endParaRPr lang="es-MX" dirty="0"/>
                    </a:p>
                  </a:txBody>
                  <a:tcPr/>
                </a:tc>
                <a:tc>
                  <a:txBody>
                    <a:bodyPr/>
                    <a:lstStyle/>
                    <a:p>
                      <a:r>
                        <a:rPr lang="es-MX" dirty="0" smtClean="0"/>
                        <a:t>Registrar</a:t>
                      </a:r>
                      <a:r>
                        <a:rPr lang="es-MX" baseline="0" dirty="0" smtClean="0"/>
                        <a:t> el valor de la estimación dentro del </a:t>
                      </a:r>
                      <a:r>
                        <a:rPr lang="es-MX" baseline="0" dirty="0" err="1" smtClean="0"/>
                        <a:t>Deal</a:t>
                      </a:r>
                      <a:r>
                        <a:rPr lang="es-MX" baseline="0" dirty="0" smtClean="0"/>
                        <a:t> en sección </a:t>
                      </a:r>
                      <a:r>
                        <a:rPr lang="es-MX" baseline="0" dirty="0" err="1" smtClean="0"/>
                        <a:t>quotes</a:t>
                      </a:r>
                      <a:r>
                        <a:rPr lang="es-MX" baseline="0" dirty="0" smtClean="0"/>
                        <a:t>.</a:t>
                      </a:r>
                      <a:endParaRPr lang="es-MX" dirty="0"/>
                    </a:p>
                  </a:txBody>
                  <a:tcPr/>
                </a:tc>
              </a:tr>
              <a:tr h="1200837">
                <a:tc>
                  <a:txBody>
                    <a:bodyPr/>
                    <a:lstStyle/>
                    <a:p>
                      <a:r>
                        <a:rPr lang="es-MX" dirty="0" smtClean="0"/>
                        <a:t>Enviar</a:t>
                      </a:r>
                      <a:r>
                        <a:rPr lang="es-MX" baseline="0" dirty="0" smtClean="0"/>
                        <a:t> cotización al cliente</a:t>
                      </a:r>
                      <a:endParaRPr lang="es-MX" dirty="0"/>
                    </a:p>
                  </a:txBody>
                  <a:tcPr/>
                </a:tc>
                <a:tc>
                  <a:txBody>
                    <a:bodyPr/>
                    <a:lstStyle/>
                    <a:p>
                      <a:r>
                        <a:rPr lang="es-MX" dirty="0" smtClean="0"/>
                        <a:t>Vendedor</a:t>
                      </a:r>
                      <a:endParaRPr lang="es-MX" dirty="0"/>
                    </a:p>
                  </a:txBody>
                  <a:tcPr/>
                </a:tc>
                <a:tc>
                  <a:txBody>
                    <a:bodyPr/>
                    <a:lstStyle/>
                    <a:p>
                      <a:r>
                        <a:rPr lang="es-MX" dirty="0" smtClean="0"/>
                        <a:t>Correo de cotización</a:t>
                      </a:r>
                      <a:endParaRPr lang="es-MX" dirty="0"/>
                    </a:p>
                  </a:txBody>
                  <a:tcPr/>
                </a:tc>
                <a:tc>
                  <a:txBody>
                    <a:bodyPr/>
                    <a:lstStyle/>
                    <a:p>
                      <a:r>
                        <a:rPr lang="es-MX" dirty="0" smtClean="0"/>
                        <a:t>Tras</a:t>
                      </a:r>
                      <a:r>
                        <a:rPr lang="es-MX" baseline="0" dirty="0" smtClean="0"/>
                        <a:t> el registro de la cotización se enviará el correo al cliente correspondiente usando el botón </a:t>
                      </a:r>
                      <a:r>
                        <a:rPr lang="es-MX" baseline="0" dirty="0" err="1" smtClean="0"/>
                        <a:t>Send</a:t>
                      </a:r>
                      <a:r>
                        <a:rPr lang="es-MX" baseline="0" dirty="0" smtClean="0"/>
                        <a:t>.</a:t>
                      </a:r>
                      <a:endParaRPr lang="es-MX" dirty="0"/>
                    </a:p>
                  </a:txBody>
                  <a:tcPr/>
                </a:tc>
              </a:tr>
              <a:tr h="1200837">
                <a:tc>
                  <a:txBody>
                    <a:bodyPr/>
                    <a:lstStyle/>
                    <a:p>
                      <a:r>
                        <a:rPr lang="es-MX" dirty="0" smtClean="0"/>
                        <a:t>Verificar</a:t>
                      </a:r>
                      <a:r>
                        <a:rPr lang="es-MX" baseline="0" dirty="0" smtClean="0"/>
                        <a:t> el pago de cliente</a:t>
                      </a:r>
                      <a:endParaRPr lang="es-MX" dirty="0"/>
                    </a:p>
                  </a:txBody>
                  <a:tcPr/>
                </a:tc>
                <a:tc>
                  <a:txBody>
                    <a:bodyPr/>
                    <a:lstStyle/>
                    <a:p>
                      <a:r>
                        <a:rPr lang="es-MX" dirty="0" smtClean="0"/>
                        <a:t>Vendedor</a:t>
                      </a:r>
                    </a:p>
                    <a:p>
                      <a:endParaRPr lang="es-MX" dirty="0"/>
                    </a:p>
                  </a:txBody>
                  <a:tcPr/>
                </a:tc>
                <a:tc>
                  <a:txBody>
                    <a:bodyPr/>
                    <a:lstStyle/>
                    <a:p>
                      <a:r>
                        <a:rPr lang="es-MX" dirty="0" smtClean="0"/>
                        <a:t>Comprobante</a:t>
                      </a:r>
                      <a:r>
                        <a:rPr lang="es-MX" baseline="0" dirty="0" smtClean="0"/>
                        <a:t> de pago</a:t>
                      </a:r>
                      <a:endParaRPr lang="es-MX" dirty="0"/>
                    </a:p>
                  </a:txBody>
                  <a:tcPr/>
                </a:tc>
                <a:tc>
                  <a:txBody>
                    <a:bodyPr/>
                    <a:lstStyle/>
                    <a:p>
                      <a:r>
                        <a:rPr lang="es-MX" dirty="0" smtClean="0"/>
                        <a:t>Antes</a:t>
                      </a:r>
                      <a:r>
                        <a:rPr lang="es-MX" baseline="0" dirty="0" smtClean="0"/>
                        <a:t> de proceder el vendedor valida y almacena el comprobante enviado por el cliente.</a:t>
                      </a:r>
                      <a:endParaRPr lang="es-MX" dirty="0"/>
                    </a:p>
                  </a:txBody>
                  <a:tcPr/>
                </a:tc>
              </a:tr>
            </a:tbl>
          </a:graphicData>
        </a:graphic>
      </p:graphicFrame>
    </p:spTree>
    <p:extLst>
      <p:ext uri="{BB962C8B-B14F-4D97-AF65-F5344CB8AC3E}">
        <p14:creationId xmlns:p14="http://schemas.microsoft.com/office/powerpoint/2010/main" val="34279303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378</TotalTime>
  <Words>1756</Words>
  <Application>Microsoft Office PowerPoint</Application>
  <PresentationFormat>Personalizado</PresentationFormat>
  <Paragraphs>276</Paragraphs>
  <Slides>37</Slides>
  <Notes>0</Notes>
  <HiddenSlides>0</HiddenSlides>
  <MMClips>0</MMClips>
  <ScaleCrop>false</ScaleCrop>
  <HeadingPairs>
    <vt:vector size="4" baseType="variant">
      <vt:variant>
        <vt:lpstr>Tema</vt:lpstr>
      </vt:variant>
      <vt:variant>
        <vt:i4>1</vt:i4>
      </vt:variant>
      <vt:variant>
        <vt:lpstr>Títulos de diapositiva</vt:lpstr>
      </vt:variant>
      <vt:variant>
        <vt:i4>37</vt:i4>
      </vt:variant>
    </vt:vector>
  </HeadingPairs>
  <TitlesOfParts>
    <vt:vector size="38" baseType="lpstr">
      <vt:lpstr>NewsPrint</vt:lpstr>
      <vt:lpstr>Capacitación de procesos SOS Software</vt:lpstr>
      <vt:lpstr>Índice</vt:lpstr>
      <vt:lpstr>Presentación de PowerPoint</vt:lpstr>
      <vt:lpstr>Prospectación</vt:lpstr>
      <vt:lpstr>Actividades a Realizar</vt:lpstr>
      <vt:lpstr>Presentación de PowerPoint</vt:lpstr>
      <vt:lpstr>Ventas</vt:lpstr>
      <vt:lpstr>Actividades a Realizar</vt:lpstr>
      <vt:lpstr>Presentación de PowerPoint</vt:lpstr>
      <vt:lpstr>Presentación de PowerPoint</vt:lpstr>
      <vt:lpstr>Planeación</vt:lpstr>
      <vt:lpstr>Actividades a Realizar</vt:lpstr>
      <vt:lpstr>Presentación de PowerPoint</vt:lpstr>
      <vt:lpstr>Implementación</vt:lpstr>
      <vt:lpstr>Actividades a Realizar</vt:lpstr>
      <vt:lpstr>Presentación de PowerPoint</vt:lpstr>
      <vt:lpstr>Cierre</vt:lpstr>
      <vt:lpstr>Actividades a Realizar</vt:lpstr>
      <vt:lpstr>Presentación de PowerPoint</vt:lpstr>
      <vt:lpstr>Garantía</vt:lpstr>
      <vt:lpstr>Actividades a Realizar</vt:lpstr>
      <vt:lpstr>Presentación de PowerPoint</vt:lpstr>
      <vt:lpstr>Calidad</vt:lpstr>
      <vt:lpstr>Actividades a Realizar</vt:lpstr>
      <vt:lpstr>Presentación de PowerPoint</vt:lpstr>
      <vt:lpstr>Métricas y monitoreo</vt:lpstr>
      <vt:lpstr>Actividades a Realizar</vt:lpstr>
      <vt:lpstr>Presentación de PowerPoint</vt:lpstr>
      <vt:lpstr>Control de cambios</vt:lpstr>
      <vt:lpstr>Actividades a Realizar</vt:lpstr>
      <vt:lpstr>Presentación de PowerPoint</vt:lpstr>
      <vt:lpstr>Source Tree </vt:lpstr>
      <vt:lpstr>Instrucciones básicas de uso</vt:lpstr>
      <vt:lpstr>Clone</vt:lpstr>
      <vt:lpstr>Commit</vt:lpstr>
      <vt:lpstr>Pull y push</vt:lpstr>
      <vt:lpstr>Eliminación de datos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Capacitación de los procesos via</dc:title>
  <dc:creator>zepeda</dc:creator>
  <cp:lastModifiedBy>Zepeda</cp:lastModifiedBy>
  <cp:revision>47</cp:revision>
  <dcterms:created xsi:type="dcterms:W3CDTF">2015-05-22T20:16:52Z</dcterms:created>
  <dcterms:modified xsi:type="dcterms:W3CDTF">2015-10-08T14:21:57Z</dcterms:modified>
</cp:coreProperties>
</file>