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5" r:id="rId13"/>
    <p:sldId id="279" r:id="rId14"/>
    <p:sldId id="266" r:id="rId15"/>
    <p:sldId id="28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EliteBook\Documents\Repositorio\SOSQTP\Proyectos\2016\M&#233;tricas%20y%20monitoreo\Concentrado_M&#233;tricas_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EliteBook\Documents\Repositorio\SOSQTP\Proyectos\2016\M&#233;tricas%20y%20monitoreo\Concentrado_M&#233;trica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Gastos Mensuales</a:t>
            </a:r>
          </a:p>
          <a:p>
            <a:pPr>
              <a:defRPr/>
            </a:pPr>
            <a:r>
              <a:rPr lang="es-MX"/>
              <a:t>ENE-JUN, 16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costos'!$G$4:$G$6</c:f>
              <c:strCache>
                <c:ptCount val="3"/>
                <c:pt idx="0">
                  <c:v>Gastos Totales planeados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costos'!$G$7:$G$18</c:f>
              <c:numCache>
                <c:formatCode>"$"#,##0.00</c:formatCode>
                <c:ptCount val="12"/>
                <c:pt idx="0">
                  <c:v>140990.82</c:v>
                </c:pt>
                <c:pt idx="1">
                  <c:v>140990.82</c:v>
                </c:pt>
                <c:pt idx="2">
                  <c:v>154239.88</c:v>
                </c:pt>
                <c:pt idx="3">
                  <c:v>154239.88</c:v>
                </c:pt>
                <c:pt idx="4">
                  <c:v>154239.88</c:v>
                </c:pt>
                <c:pt idx="5">
                  <c:v>154239.88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costos'!$H$4:$H$6</c:f>
              <c:strCache>
                <c:ptCount val="3"/>
                <c:pt idx="0">
                  <c:v>Gastos Reales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costos'!$H$7:$H$18</c:f>
              <c:numCache>
                <c:formatCode>[$$-80A]#,##0.00;[Red]\-[$$-80A]#,##0.00</c:formatCode>
                <c:ptCount val="12"/>
                <c:pt idx="0">
                  <c:v>91828.107000000004</c:v>
                </c:pt>
                <c:pt idx="1">
                  <c:v>81057.95</c:v>
                </c:pt>
                <c:pt idx="2">
                  <c:v>71919.820000000007</c:v>
                </c:pt>
                <c:pt idx="3" formatCode="#,##0.00">
                  <c:v>77603.08</c:v>
                </c:pt>
                <c:pt idx="4" formatCode="#,##0.00">
                  <c:v>82510.92</c:v>
                </c:pt>
                <c:pt idx="5" formatCode="#,##0.00">
                  <c:v>71878.259999999995</c:v>
                </c:pt>
                <c:pt idx="6" formatCode="#,##0.00">
                  <c:v>0</c:v>
                </c:pt>
                <c:pt idx="7" formatCode="#,##0.00">
                  <c:v>0</c:v>
                </c:pt>
                <c:pt idx="8" formatCode="#,##0.00">
                  <c:v>0</c:v>
                </c:pt>
                <c:pt idx="9" formatCode="#,##0.00">
                  <c:v>0</c:v>
                </c:pt>
                <c:pt idx="10" formatCode="#,##0.00">
                  <c:v>0</c:v>
                </c:pt>
                <c:pt idx="11" formatCode="#,##0.0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1934896"/>
        <c:axId val="311935680"/>
      </c:barChart>
      <c:catAx>
        <c:axId val="311934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11935680"/>
        <c:crosses val="autoZero"/>
        <c:auto val="1"/>
        <c:lblAlgn val="ctr"/>
        <c:lblOffset val="100"/>
        <c:noMultiLvlLbl val="1"/>
      </c:catAx>
      <c:valAx>
        <c:axId val="31193568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&quot;$&quot;#,##0.00" sourceLinked="1"/>
        <c:majorTickMark val="none"/>
        <c:minorTickMark val="none"/>
        <c:tickLblPos val="nextTo"/>
        <c:spPr>
          <a:ln w="6480">
            <a:noFill/>
          </a:ln>
        </c:spPr>
        <c:crossAx val="311934896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Funcional!$C$10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Funcional!$D$4:$F$4</c:f>
              <c:strCache>
                <c:ptCount val="3"/>
                <c:pt idx="0">
                  <c:v>Entregables</c:v>
                </c:pt>
                <c:pt idx="1">
                  <c:v>Control de cambios</c:v>
                </c:pt>
                <c:pt idx="2">
                  <c:v>Línea base</c:v>
                </c:pt>
              </c:strCache>
            </c:strRef>
          </c:cat>
          <c:val>
            <c:numRef>
              <c:f>Funcional!$D$10:$F$10</c:f>
              <c:numCache>
                <c:formatCode>General</c:formatCode>
                <c:ptCount val="3"/>
                <c:pt idx="0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783624"/>
        <c:axId val="254778528"/>
      </c:barChart>
      <c:catAx>
        <c:axId val="254783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778528"/>
        <c:crosses val="autoZero"/>
        <c:auto val="1"/>
        <c:lblAlgn val="ctr"/>
        <c:lblOffset val="100"/>
        <c:noMultiLvlLbl val="0"/>
      </c:catAx>
      <c:valAx>
        <c:axId val="25477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78362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Funcional!$D$2</c:f>
              <c:strCache>
                <c:ptCount val="1"/>
                <c:pt idx="0">
                  <c:v>Funcional Ejecución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Funcional!$D$4</c:f>
              <c:strCache>
                <c:ptCount val="1"/>
                <c:pt idx="0">
                  <c:v>Entregables</c:v>
                </c:pt>
              </c:strCache>
            </c:strRef>
          </c:cat>
          <c:val>
            <c:numRef>
              <c:f>Funcional!$D$17</c:f>
              <c:numCache>
                <c:formatCode>0.00%</c:formatCode>
                <c:ptCount val="1"/>
                <c:pt idx="0">
                  <c:v>0.94499999999999995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782056"/>
        <c:axId val="254779312"/>
      </c:barChart>
      <c:catAx>
        <c:axId val="254782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79312"/>
        <c:crosses val="autoZero"/>
        <c:auto val="1"/>
        <c:lblAlgn val="ctr"/>
        <c:lblOffset val="100"/>
        <c:noMultiLvlLbl val="1"/>
      </c:catAx>
      <c:valAx>
        <c:axId val="25477931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205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Funcional!$E$2</c:f>
              <c:strCache>
                <c:ptCount val="1"/>
                <c:pt idx="0">
                  <c:v>Funcional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Funcional!$E$4:$F$4</c:f>
              <c:strCache>
                <c:ptCount val="2"/>
                <c:pt idx="0">
                  <c:v>Control de cambios</c:v>
                </c:pt>
                <c:pt idx="1">
                  <c:v>Línea base</c:v>
                </c:pt>
              </c:strCache>
            </c:strRef>
          </c:cat>
          <c:val>
            <c:numRef>
              <c:f>Funcional!$E$17:$F$17</c:f>
              <c:numCache>
                <c:formatCode>0.00%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779704"/>
        <c:axId val="254780096"/>
      </c:barChart>
      <c:catAx>
        <c:axId val="254779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0096"/>
        <c:crosses val="autoZero"/>
        <c:auto val="1"/>
        <c:lblAlgn val="ctr"/>
        <c:lblOffset val="100"/>
        <c:noMultiLvlLbl val="1"/>
      </c:catAx>
      <c:valAx>
        <c:axId val="25478009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7970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Productos'!$D$2</c:f>
              <c:strCache>
                <c:ptCount val="1"/>
                <c:pt idx="0">
                  <c:v>Productos de proceso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Productos'!$D$17:$G$17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0.83333333333333337</c:v>
                </c:pt>
                <c:pt idx="3">
                  <c:v>0.96666666666666667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780880"/>
        <c:axId val="254784800"/>
      </c:barChart>
      <c:catAx>
        <c:axId val="254780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4800"/>
        <c:crosses val="autoZero"/>
        <c:auto val="1"/>
        <c:lblAlgn val="ctr"/>
        <c:lblOffset val="100"/>
        <c:noMultiLvlLbl val="1"/>
      </c:catAx>
      <c:valAx>
        <c:axId val="254784800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0880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Productos'!$C$10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Productos'!$D$4:$G$4</c:f>
              <c:strCache>
                <c:ptCount val="4"/>
                <c:pt idx="0">
                  <c:v>Cotización</c:v>
                </c:pt>
                <c:pt idx="1">
                  <c:v>Solicitud de compra</c:v>
                </c:pt>
                <c:pt idx="2">
                  <c:v>Carta de agradecimiento</c:v>
                </c:pt>
                <c:pt idx="3">
                  <c:v>Tickets de
servicio</c:v>
                </c:pt>
              </c:strCache>
            </c:strRef>
          </c:cat>
          <c:val>
            <c:numRef>
              <c:f>'Apego a Productos'!$D$10:$G$10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781664"/>
        <c:axId val="254782840"/>
      </c:barChart>
      <c:catAx>
        <c:axId val="25478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782840"/>
        <c:crosses val="autoZero"/>
        <c:auto val="1"/>
        <c:lblAlgn val="ctr"/>
        <c:lblOffset val="100"/>
        <c:noMultiLvlLbl val="0"/>
      </c:catAx>
      <c:valAx>
        <c:axId val="25478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78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Productos'!$D$39</c:f>
              <c:strCache>
                <c:ptCount val="1"/>
                <c:pt idx="0">
                  <c:v>Productos Organizacionales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Productos'!$D$54:$I$54</c:f>
              <c:numCache>
                <c:formatCode>0.00%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0.9778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998976"/>
        <c:axId val="255004856"/>
      </c:barChart>
      <c:catAx>
        <c:axId val="2549989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5004856"/>
        <c:crosses val="autoZero"/>
        <c:auto val="1"/>
        <c:lblAlgn val="ctr"/>
        <c:lblOffset val="100"/>
        <c:noMultiLvlLbl val="1"/>
      </c:catAx>
      <c:valAx>
        <c:axId val="25500485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998976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Junio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Productos'!$C$46</c:f>
              <c:strCache>
                <c:ptCount val="1"/>
                <c:pt idx="0">
                  <c:v>Mayo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Productos'!$D$41:$I$41</c:f>
              <c:strCache>
                <c:ptCount val="6"/>
                <c:pt idx="0">
                  <c:v>Catálogo de servicios</c:v>
                </c:pt>
                <c:pt idx="1">
                  <c:v>Plan de calidad</c:v>
                </c:pt>
                <c:pt idx="2">
                  <c:v>Plan de
Métricas</c:v>
                </c:pt>
                <c:pt idx="3">
                  <c:v>Plan de
Configuración</c:v>
                </c:pt>
                <c:pt idx="4">
                  <c:v>Plan de proyecto</c:v>
                </c:pt>
                <c:pt idx="5">
                  <c:v>Reporte de Monitoreo</c:v>
                </c:pt>
              </c:strCache>
            </c:strRef>
          </c:cat>
          <c:val>
            <c:numRef>
              <c:f>'Apego a Productos'!$D$46:$I$46</c:f>
              <c:numCache>
                <c:formatCode>General</c:formatCode>
                <c:ptCount val="6"/>
                <c:pt idx="5" formatCode="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004464"/>
        <c:axId val="255000936"/>
      </c:barChart>
      <c:catAx>
        <c:axId val="25500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000936"/>
        <c:crosses val="autoZero"/>
        <c:auto val="1"/>
        <c:lblAlgn val="ctr"/>
        <c:lblOffset val="100"/>
        <c:noMultiLvlLbl val="0"/>
      </c:catAx>
      <c:valAx>
        <c:axId val="255000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004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'Apego a Procesos'!$D$2</c:f>
              <c:strCache>
                <c:ptCount val="1"/>
                <c:pt idx="0">
                  <c:v>Procesos Internos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Procesos'!$D$17:$G$17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 formatCode="0.00%">
                  <c:v>0.88093333333333346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5004072"/>
        <c:axId val="255001328"/>
      </c:barChart>
      <c:catAx>
        <c:axId val="255004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5001328"/>
        <c:crosses val="autoZero"/>
        <c:auto val="1"/>
        <c:lblAlgn val="ctr"/>
        <c:lblOffset val="100"/>
        <c:noMultiLvlLbl val="1"/>
      </c:catAx>
      <c:valAx>
        <c:axId val="25500132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500407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'Apego a Procesos'!$C$10</c:f>
              <c:strCache>
                <c:ptCount val="1"/>
                <c:pt idx="0">
                  <c:v>Junio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'Apego a Procesos'!$D$4:$G$4</c:f>
              <c:strCache>
                <c:ptCount val="4"/>
                <c:pt idx="0">
                  <c:v>Prospectación</c:v>
                </c:pt>
                <c:pt idx="1">
                  <c:v>Ventas</c:v>
                </c:pt>
                <c:pt idx="2">
                  <c:v>Implementación</c:v>
                </c:pt>
                <c:pt idx="3">
                  <c:v>Garantía</c:v>
                </c:pt>
              </c:strCache>
            </c:strRef>
          </c:cat>
          <c:val>
            <c:numRef>
              <c:f>'Apego a Procesos'!$D$10:$G$10</c:f>
              <c:numCache>
                <c:formatCode>0.00%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001720"/>
        <c:axId val="254997800"/>
      </c:barChart>
      <c:catAx>
        <c:axId val="255001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997800"/>
        <c:crosses val="autoZero"/>
        <c:auto val="1"/>
        <c:lblAlgn val="ctr"/>
        <c:lblOffset val="100"/>
        <c:noMultiLvlLbl val="0"/>
      </c:catAx>
      <c:valAx>
        <c:axId val="254997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001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'Apego a Procesos'!$D$25:$G$25</c:f>
              <c:strCache>
                <c:ptCount val="4"/>
                <c:pt idx="0">
                  <c:v>Calidad</c:v>
                </c:pt>
                <c:pt idx="1">
                  <c:v>Planeación anual</c:v>
                </c:pt>
                <c:pt idx="2">
                  <c:v>Seguimiento</c:v>
                </c:pt>
                <c:pt idx="3">
                  <c:v>Cambios</c:v>
                </c:pt>
              </c:strCache>
            </c:strRef>
          </c:cat>
          <c:val>
            <c:numRef>
              <c:f>'Apego a Procesos'!$D$38:$G$38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998192"/>
        <c:axId val="254998584"/>
      </c:barChart>
      <c:catAx>
        <c:axId val="254998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998584"/>
        <c:crosses val="autoZero"/>
        <c:auto val="1"/>
        <c:lblAlgn val="ctr"/>
        <c:lblOffset val="100"/>
        <c:noMultiLvlLbl val="1"/>
      </c:catAx>
      <c:valAx>
        <c:axId val="25499858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99819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Desviación</a:t>
            </a:r>
            <a:r>
              <a:rPr lang="es-MX" baseline="0"/>
              <a:t> en gastos</a:t>
            </a:r>
          </a:p>
          <a:p>
            <a:pPr>
              <a:defRPr/>
            </a:pPr>
            <a:r>
              <a:rPr lang="es-MX" baseline="0"/>
              <a:t>ENE-JUN, 16</a:t>
            </a:r>
          </a:p>
          <a:p>
            <a:pPr>
              <a:defRPr/>
            </a:pP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costos'!$B$7:$B$18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costos'!$I$7:$I$18</c:f>
              <c:numCache>
                <c:formatCode>0.00%</c:formatCode>
                <c:ptCount val="12"/>
                <c:pt idx="0">
                  <c:v>-0.34869442563707342</c:v>
                </c:pt>
                <c:pt idx="1">
                  <c:v>-0.42508349125141631</c:v>
                </c:pt>
                <c:pt idx="2">
                  <c:v>-0.53371449718451536</c:v>
                </c:pt>
                <c:pt idx="3">
                  <c:v>-0.49686760648413364</c:v>
                </c:pt>
                <c:pt idx="4">
                  <c:v>-0.46504807965358896</c:v>
                </c:pt>
                <c:pt idx="5">
                  <c:v>-0.53398394760161905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272080"/>
        <c:axId val="316275608"/>
      </c:barChart>
      <c:catAx>
        <c:axId val="3162720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316275608"/>
        <c:crosses val="autoZero"/>
        <c:auto val="1"/>
        <c:lblAlgn val="ctr"/>
        <c:lblOffset val="100"/>
        <c:noMultiLvlLbl val="1"/>
      </c:catAx>
      <c:valAx>
        <c:axId val="31627560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3162720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'Crecimiento anual de ventas'!$I$2:$I$4</c:f>
              <c:strCache>
                <c:ptCount val="3"/>
                <c:pt idx="0">
                  <c:v>Ventas  planeadas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ventas'!$I$5:$I$16</c:f>
              <c:numCache>
                <c:formatCode>[$$-80A]#,##0.00;[Red]\-[$$-80A]#,##0.00</c:formatCode>
                <c:ptCount val="12"/>
                <c:pt idx="0">
                  <c:v>275000</c:v>
                </c:pt>
                <c:pt idx="1">
                  <c:v>275000.01</c:v>
                </c:pt>
                <c:pt idx="2">
                  <c:v>275000.01</c:v>
                </c:pt>
                <c:pt idx="3">
                  <c:v>275000.01</c:v>
                </c:pt>
                <c:pt idx="4">
                  <c:v>275000.01</c:v>
                </c:pt>
                <c:pt idx="5">
                  <c:v>275000.01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v>Ingresos Reales</c:v>
          </c:tx>
          <c:spPr>
            <a:solidFill>
              <a:srgbClr val="ED7D31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'Crecimiento anual de ventas'!$B$5:$B$16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'Crecimiento anual de ventas'!$K$5:$K$16</c:f>
              <c:numCache>
                <c:formatCode>[$$-80A]#,##0.00;[Red]\-[$$-80A]#,##0.00</c:formatCode>
                <c:ptCount val="12"/>
                <c:pt idx="0">
                  <c:v>179572.48000000001</c:v>
                </c:pt>
                <c:pt idx="1">
                  <c:v>134033.44</c:v>
                </c:pt>
                <c:pt idx="2">
                  <c:v>110127.63</c:v>
                </c:pt>
                <c:pt idx="3">
                  <c:v>145519.6</c:v>
                </c:pt>
                <c:pt idx="4">
                  <c:v>133306.70000000001</c:v>
                </c:pt>
                <c:pt idx="5">
                  <c:v>134522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999760"/>
        <c:axId val="255002504"/>
      </c:barChart>
      <c:catAx>
        <c:axId val="2549997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55002504"/>
        <c:crosses val="autoZero"/>
        <c:auto val="1"/>
        <c:lblAlgn val="ctr"/>
        <c:lblOffset val="100"/>
        <c:noMultiLvlLbl val="1"/>
      </c:catAx>
      <c:valAx>
        <c:axId val="25500250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[$$-80A]#,##0.00;[Red]\-[$$-80A]#,##0.00" sourceLinked="1"/>
        <c:majorTickMark val="none"/>
        <c:minorTickMark val="none"/>
        <c:tickLblPos val="nextTo"/>
        <c:spPr>
          <a:ln w="6480">
            <a:noFill/>
          </a:ln>
        </c:spPr>
        <c:crossAx val="254999760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5B9BD5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'Indice de Satisfacción'!$C$5:$C$16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'Indice de Satisfacción'!$D$5:$D$16</c:f>
              <c:numCache>
                <c:formatCode>0.00%</c:formatCode>
                <c:ptCount val="12"/>
                <c:pt idx="0">
                  <c:v>0.98799999999999999</c:v>
                </c:pt>
                <c:pt idx="1">
                  <c:v>0.92569999999999997</c:v>
                </c:pt>
                <c:pt idx="2" formatCode="0%">
                  <c:v>0.97</c:v>
                </c:pt>
                <c:pt idx="3" formatCode="0%">
                  <c:v>0</c:v>
                </c:pt>
                <c:pt idx="4" formatCode="0%">
                  <c:v>1</c:v>
                </c:pt>
                <c:pt idx="5" formatCode="0%">
                  <c:v>0.73329999999999995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003680"/>
        <c:axId val="255440320"/>
      </c:barChart>
      <c:catAx>
        <c:axId val="255003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255440320"/>
        <c:crosses val="autoZero"/>
        <c:auto val="1"/>
        <c:lblAlgn val="ctr"/>
        <c:lblOffset val="100"/>
        <c:noMultiLvlLbl val="1"/>
      </c:catAx>
      <c:valAx>
        <c:axId val="255440320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.00%" sourceLinked="1"/>
        <c:majorTickMark val="none"/>
        <c:minorTickMark val="none"/>
        <c:tickLblPos val="nextTo"/>
        <c:spPr>
          <a:ln w="6480">
            <a:noFill/>
          </a:ln>
        </c:spPr>
        <c:crossAx val="255003680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Gráfica</a:t>
            </a:r>
            <a:r>
              <a:rPr lang="es-MX" baseline="0" dirty="0" smtClean="0"/>
              <a:t> mensual Compras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Actividades!$C$4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Actividades!$C$5:$C$16</c:f>
              <c:numCache>
                <c:formatCode>General</c:formatCode>
                <c:ptCount val="12"/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Actividades!$D$4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Actividades!$D$5:$D$16</c:f>
              <c:numCache>
                <c:formatCode>General</c:formatCode>
                <c:ptCount val="12"/>
                <c:pt idx="5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439144"/>
        <c:axId val="255446200"/>
      </c:barChart>
      <c:catAx>
        <c:axId val="25543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446200"/>
        <c:crosses val="autoZero"/>
        <c:auto val="1"/>
        <c:lblAlgn val="ctr"/>
        <c:lblOffset val="100"/>
        <c:noMultiLvlLbl val="0"/>
      </c:catAx>
      <c:valAx>
        <c:axId val="25544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43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Gráfica Mensual Otros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Actividades!$F$4</c:f>
              <c:strCache>
                <c:ptCount val="1"/>
                <c:pt idx="0">
                  <c:v>En tiempo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Actividades!$F$5:$F$16</c:f>
              <c:numCache>
                <c:formatCode>General</c:formatCode>
                <c:ptCount val="12"/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Actividades!$G$4</c:f>
              <c:strCache>
                <c:ptCount val="1"/>
                <c:pt idx="0">
                  <c:v>Fuera de
tiempo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Actividades!$B$5:$B$16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Actividades!$G$5:$G$16</c:f>
              <c:numCache>
                <c:formatCode>General</c:formatCode>
                <c:ptCount val="12"/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445024"/>
        <c:axId val="255443456"/>
      </c:barChart>
      <c:catAx>
        <c:axId val="25544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443456"/>
        <c:crosses val="autoZero"/>
        <c:auto val="1"/>
        <c:lblAlgn val="ctr"/>
        <c:lblOffset val="100"/>
        <c:noMultiLvlLbl val="0"/>
      </c:catAx>
      <c:valAx>
        <c:axId val="25544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544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'Monitoreo de Actividades'!$B$3:$E$3</c:f>
              <c:strCache>
                <c:ptCount val="4"/>
                <c:pt idx="0">
                  <c:v>Ventas</c:v>
                </c:pt>
                <c:pt idx="1">
                  <c:v>Planeación Anual</c:v>
                </c:pt>
                <c:pt idx="2">
                  <c:v>Organizacionales</c:v>
                </c:pt>
                <c:pt idx="3">
                  <c:v>Compras</c:v>
                </c:pt>
              </c:strCache>
            </c:strRef>
          </c:cat>
          <c:val>
            <c:numRef>
              <c:f>'Monitoreo de Actividades'!$B$16:$E$16</c:f>
              <c:numCache>
                <c:formatCode>0.00%</c:formatCode>
                <c:ptCount val="4"/>
                <c:pt idx="0">
                  <c:v>0.53333333333333333</c:v>
                </c:pt>
                <c:pt idx="1">
                  <c:v>1</c:v>
                </c:pt>
                <c:pt idx="2">
                  <c:v>0.77776666666666661</c:v>
                </c:pt>
                <c:pt idx="3">
                  <c:v>0.56666666666666665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5441888"/>
        <c:axId val="255441104"/>
      </c:barChart>
      <c:catAx>
        <c:axId val="255441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5441104"/>
        <c:crosses val="autoZero"/>
        <c:auto val="1"/>
        <c:lblAlgn val="ctr"/>
        <c:lblOffset val="100"/>
        <c:noMultiLvlLbl val="1"/>
      </c:catAx>
      <c:valAx>
        <c:axId val="25544110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544188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</a:t>
            </a:r>
            <a:r>
              <a:rPr lang="es-MX" baseline="0"/>
              <a:t> de Ventas</a:t>
            </a:r>
            <a:endParaRPr lang="es-MX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esfuerzo'!$C$6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esfuerzo'!$C$7:$C$18</c:f>
              <c:numCache>
                <c:formatCode>General</c:formatCode>
                <c:ptCount val="12"/>
                <c:pt idx="0">
                  <c:v>80</c:v>
                </c:pt>
                <c:pt idx="1">
                  <c:v>80</c:v>
                </c:pt>
                <c:pt idx="2">
                  <c:v>80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esfuerzo'!$D$6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esfuerzo'!$D$7:$D$18</c:f>
              <c:numCache>
                <c:formatCode>General</c:formatCode>
                <c:ptCount val="12"/>
                <c:pt idx="0">
                  <c:v>54</c:v>
                </c:pt>
                <c:pt idx="1">
                  <c:v>47</c:v>
                </c:pt>
                <c:pt idx="2">
                  <c:v>41</c:v>
                </c:pt>
                <c:pt idx="3">
                  <c:v>43</c:v>
                </c:pt>
                <c:pt idx="4">
                  <c:v>53</c:v>
                </c:pt>
                <c:pt idx="5">
                  <c:v>54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234224"/>
        <c:axId val="254238536"/>
      </c:barChart>
      <c:catAx>
        <c:axId val="25423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8536"/>
        <c:crosses val="autoZero"/>
        <c:auto val="1"/>
        <c:lblAlgn val="ctr"/>
        <c:lblOffset val="100"/>
        <c:noMultiLvlLbl val="1"/>
      </c:catAx>
      <c:valAx>
        <c:axId val="2542385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422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</a:t>
            </a:r>
            <a:r>
              <a:rPr lang="en-US" baseline="0"/>
              <a:t> de Ventas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esfuerzo'!$E$6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esfuerzo'!$E$7:$E$18</c:f>
              <c:numCache>
                <c:formatCode>0.00%</c:formatCode>
                <c:ptCount val="12"/>
                <c:pt idx="0">
                  <c:v>-0.32499999999999996</c:v>
                </c:pt>
                <c:pt idx="1">
                  <c:v>-0.41249999999999998</c:v>
                </c:pt>
                <c:pt idx="2">
                  <c:v>-0.48750000000000004</c:v>
                </c:pt>
                <c:pt idx="3">
                  <c:v>-0.46250000000000002</c:v>
                </c:pt>
                <c:pt idx="4">
                  <c:v>-0.33750000000000002</c:v>
                </c:pt>
                <c:pt idx="5">
                  <c:v>-0.32499999999999996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235008"/>
        <c:axId val="254236576"/>
      </c:barChart>
      <c:catAx>
        <c:axId val="254235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6576"/>
        <c:crosses val="autoZero"/>
        <c:auto val="1"/>
        <c:lblAlgn val="ctr"/>
        <c:lblOffset val="100"/>
        <c:noMultiLvlLbl val="1"/>
      </c:catAx>
      <c:valAx>
        <c:axId val="25423657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5008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Área de Soporte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esfuerzo'!$F$6</c:f>
              <c:strCache>
                <c:ptCount val="1"/>
                <c:pt idx="0">
                  <c:v>Planeados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esfuerzo'!$F$7:$F$18</c:f>
              <c:numCache>
                <c:formatCode>General</c:formatCode>
                <c:ptCount val="12"/>
                <c:pt idx="0">
                  <c:v>63</c:v>
                </c:pt>
                <c:pt idx="1">
                  <c:v>126</c:v>
                </c:pt>
                <c:pt idx="2">
                  <c:v>126</c:v>
                </c:pt>
                <c:pt idx="3">
                  <c:v>126</c:v>
                </c:pt>
                <c:pt idx="4">
                  <c:v>126</c:v>
                </c:pt>
                <c:pt idx="5">
                  <c:v>126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'Desviacion de esfuerzo'!$G$6</c:f>
              <c:strCache>
                <c:ptCount val="1"/>
                <c:pt idx="0">
                  <c:v>Reales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esfuerzo'!$G$7:$G$18</c:f>
              <c:numCache>
                <c:formatCode>General</c:formatCode>
                <c:ptCount val="12"/>
                <c:pt idx="0">
                  <c:v>76</c:v>
                </c:pt>
                <c:pt idx="1">
                  <c:v>128</c:v>
                </c:pt>
                <c:pt idx="2">
                  <c:v>74</c:v>
                </c:pt>
                <c:pt idx="3">
                  <c:v>121</c:v>
                </c:pt>
                <c:pt idx="4">
                  <c:v>144</c:v>
                </c:pt>
                <c:pt idx="5">
                  <c:v>143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235792"/>
        <c:axId val="254238928"/>
      </c:barChart>
      <c:catAx>
        <c:axId val="254235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8928"/>
        <c:crosses val="autoZero"/>
        <c:auto val="1"/>
        <c:lblAlgn val="ctr"/>
        <c:lblOffset val="100"/>
        <c:noMultiLvlLbl val="1"/>
      </c:catAx>
      <c:valAx>
        <c:axId val="25423892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579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 Área de Soporte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'Desviacion de esfuerzo'!$H$6</c:f>
              <c:strCache>
                <c:ptCount val="1"/>
                <c:pt idx="0">
                  <c:v>Desviación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'Desviacion de esfuerzo'!$B$7:$B$18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'Desviacion de esfuerzo'!$H$7:$H$18</c:f>
              <c:numCache>
                <c:formatCode>0.00%</c:formatCode>
                <c:ptCount val="12"/>
                <c:pt idx="0">
                  <c:v>0.20634920634920628</c:v>
                </c:pt>
                <c:pt idx="1">
                  <c:v>1.5873015873015817E-2</c:v>
                </c:pt>
                <c:pt idx="2">
                  <c:v>-0.41269841269841268</c:v>
                </c:pt>
                <c:pt idx="3">
                  <c:v>-3.9682539682539653E-2</c:v>
                </c:pt>
                <c:pt idx="4">
                  <c:v>0.14285714285714279</c:v>
                </c:pt>
                <c:pt idx="5">
                  <c:v>0.13492063492063489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236184"/>
        <c:axId val="254236968"/>
      </c:barChart>
      <c:catAx>
        <c:axId val="2542361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6968"/>
        <c:crosses val="autoZero"/>
        <c:auto val="1"/>
        <c:lblAlgn val="ctr"/>
        <c:lblOffset val="100"/>
        <c:noMultiLvlLbl val="1"/>
      </c:catAx>
      <c:valAx>
        <c:axId val="2542369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236184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Física!$C$12</c:f>
              <c:strCache>
                <c:ptCount val="1"/>
                <c:pt idx="0">
                  <c:v>Junio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Física!$D$6:$G$6</c:f>
              <c:strCache>
                <c:ptCount val="4"/>
                <c:pt idx="0">
                  <c:v>Elementos de configuración física</c:v>
                </c:pt>
                <c:pt idx="1">
                  <c:v>Control de cambios organizacional</c:v>
                </c:pt>
                <c:pt idx="2">
                  <c:v>Línea base</c:v>
                </c:pt>
                <c:pt idx="3">
                  <c:v>Elementos de Configuración</c:v>
                </c:pt>
              </c:strCache>
            </c:strRef>
          </c:cat>
          <c:val>
            <c:numRef>
              <c:f>Física!$D$12:$G$12</c:f>
              <c:numCache>
                <c:formatCode>General</c:formatCode>
                <c:ptCount val="4"/>
                <c:pt idx="0" formatCode="0.00%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4240104"/>
        <c:axId val="254237360"/>
      </c:barChart>
      <c:catAx>
        <c:axId val="25424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237360"/>
        <c:crosses val="autoZero"/>
        <c:auto val="1"/>
        <c:lblAlgn val="ctr"/>
        <c:lblOffset val="100"/>
        <c:noMultiLvlLbl val="0"/>
      </c:catAx>
      <c:valAx>
        <c:axId val="254237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54240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Física!$D$6</c:f>
              <c:strCache>
                <c:ptCount val="1"/>
                <c:pt idx="0">
                  <c:v>Elementos de configuración física</c:v>
                </c:pt>
              </c:strCache>
            </c:strRef>
          </c:cat>
          <c:val>
            <c:numRef>
              <c:f>Física!$D$19</c:f>
              <c:numCache>
                <c:formatCode>0.00%</c:formatCode>
                <c:ptCount val="1"/>
                <c:pt idx="0">
                  <c:v>0.75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785192"/>
        <c:axId val="254778136"/>
      </c:barChart>
      <c:catAx>
        <c:axId val="254785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78136"/>
        <c:crosses val="autoZero"/>
        <c:auto val="1"/>
        <c:lblAlgn val="ctr"/>
        <c:lblOffset val="100"/>
        <c:noMultiLvlLbl val="1"/>
      </c:catAx>
      <c:valAx>
        <c:axId val="254778136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519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Física!$E$4</c:f>
              <c:strCache>
                <c:ptCount val="1"/>
                <c:pt idx="0">
                  <c:v>Física Organizacional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1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Física!$E$6:$G$6</c:f>
              <c:strCache>
                <c:ptCount val="3"/>
                <c:pt idx="0">
                  <c:v>Control de cambios organizacional</c:v>
                </c:pt>
                <c:pt idx="1">
                  <c:v>Línea base</c:v>
                </c:pt>
                <c:pt idx="2">
                  <c:v>Elementos de Configuración</c:v>
                </c:pt>
              </c:strCache>
            </c:strRef>
          </c:cat>
          <c:val>
            <c:numRef>
              <c:f>Física!$E$19:$G$19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54783232"/>
        <c:axId val="254780488"/>
      </c:barChart>
      <c:catAx>
        <c:axId val="25478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0488"/>
        <c:crosses val="autoZero"/>
        <c:auto val="1"/>
        <c:lblAlgn val="ctr"/>
        <c:lblOffset val="100"/>
        <c:noMultiLvlLbl val="1"/>
      </c:catAx>
      <c:valAx>
        <c:axId val="25478048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0.00%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4783232"/>
        <c:crosses val="autoZero"/>
        <c:crossBetween val="between"/>
      </c:valAx>
      <c:spPr>
        <a:noFill/>
        <a:ln>
          <a:solidFill>
            <a:srgbClr val="B3B3B3"/>
          </a:solidFill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zero"/>
    <c:showDLblsOverMax val="1"/>
  </c:chart>
  <c:spPr>
    <a:solidFill>
      <a:srgbClr val="FFFFFF"/>
    </a:solidFill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Imagen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Imagen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Imagen 7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Imagen 7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Imagen 11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Imagen 11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Imagen 14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Imagen 15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8" name="Imagen 18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77240" y="0"/>
            <a:ext cx="7537320" cy="37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777240" y="6172200"/>
            <a:ext cx="7537320" cy="2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MX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012680" y="2282760"/>
            <a:ext cx="776448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457200" y="501840"/>
            <a:ext cx="8026200" cy="113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216000" y="1604520"/>
            <a:ext cx="6766200" cy="39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Versión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1.0		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Enero –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Julio </a:t>
            </a: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2016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2600" strike="noStrike" dirty="0">
                <a:solidFill>
                  <a:srgbClr val="8B8B8B"/>
                </a:solidFill>
                <a:latin typeface="Calibri"/>
                <a:ea typeface="DejaVu Sans"/>
              </a:rPr>
              <a:t>Fecha de elaboración: </a:t>
            </a:r>
            <a:r>
              <a:rPr lang="es-MX" sz="2600" strike="noStrike" dirty="0" smtClean="0">
                <a:solidFill>
                  <a:srgbClr val="8B8B8B"/>
                </a:solidFill>
                <a:latin typeface="Calibri"/>
                <a:ea typeface="DejaVu Sans"/>
              </a:rPr>
              <a:t>06/07/2016</a:t>
            </a:r>
            <a:endParaRPr dirty="0"/>
          </a:p>
        </p:txBody>
      </p:sp>
      <p:pic>
        <p:nvPicPr>
          <p:cNvPr id="193" name="Picture 2"/>
          <p:cNvPicPr/>
          <p:nvPr/>
        </p:nvPicPr>
        <p:blipFill>
          <a:blip r:embed="rId2"/>
          <a:stretch/>
        </p:blipFill>
        <p:spPr>
          <a:xfrm>
            <a:off x="6948360" y="1196640"/>
            <a:ext cx="1908000" cy="188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46512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 smtClean="0">
                <a:solidFill>
                  <a:srgbClr val="000000"/>
                </a:solidFill>
                <a:latin typeface="Calibri"/>
                <a:ea typeface="DejaVu Sans"/>
              </a:rPr>
              <a:t>Resultado mensual</a:t>
            </a:r>
            <a:endParaRPr lang="es-MX" strike="noStrike" dirty="0" smtClean="0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5093194" y="2303345"/>
            <a:ext cx="3926880" cy="282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Las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auditorías funcionales internas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en el mes de junio fueron de 100 porciento.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604018"/>
              </p:ext>
            </p:extLst>
          </p:nvPr>
        </p:nvGraphicFramePr>
        <p:xfrm>
          <a:off x="457200" y="20437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funcionales</a:t>
            </a:r>
          </a:p>
          <a:p>
            <a:pPr algn="ctr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</a:rPr>
              <a:t>Ene/16 – </a:t>
            </a:r>
            <a:r>
              <a:rPr lang="es-MX" dirty="0" smtClean="0">
                <a:solidFill>
                  <a:srgbClr val="000000"/>
                </a:solidFill>
                <a:latin typeface="+mj-lt"/>
              </a:rPr>
              <a:t>Jun/16</a:t>
            </a:r>
            <a:endParaRPr lang="es-MX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6841"/>
              </p:ext>
            </p:extLst>
          </p:nvPr>
        </p:nvGraphicFramePr>
        <p:xfrm>
          <a:off x="457200" y="1409760"/>
          <a:ext cx="4174195" cy="326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002787"/>
              </p:ext>
            </p:extLst>
          </p:nvPr>
        </p:nvGraphicFramePr>
        <p:xfrm>
          <a:off x="4466165" y="3219725"/>
          <a:ext cx="4212715" cy="3284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4694830" y="1727411"/>
            <a:ext cx="4445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>
                <a:solidFill>
                  <a:srgbClr val="000000"/>
                </a:solidFill>
                <a:latin typeface="Times New Roman"/>
              </a:rPr>
              <a:t>Se logra un </a:t>
            </a:r>
            <a:r>
              <a:rPr lang="es-MX" dirty="0">
                <a:solidFill>
                  <a:srgbClr val="000000"/>
                </a:solidFill>
                <a:latin typeface="Times New Roman"/>
              </a:rPr>
              <a:t>puntaje promedio superior a los 94 pts.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186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productos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3"/>
          <p:cNvSpPr/>
          <p:nvPr/>
        </p:nvSpPr>
        <p:spPr>
          <a:xfrm>
            <a:off x="5295331" y="1416240"/>
            <a:ext cx="3360869" cy="31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Análisis: Existe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mejora en el producto de carta de aceptación lo cual mejora la calificación global por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95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30630"/>
              </p:ext>
            </p:extLst>
          </p:nvPr>
        </p:nvGraphicFramePr>
        <p:xfrm>
          <a:off x="324725" y="1379300"/>
          <a:ext cx="4400220" cy="323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694530"/>
              </p:ext>
            </p:extLst>
          </p:nvPr>
        </p:nvGraphicFramePr>
        <p:xfrm>
          <a:off x="4223982" y="3831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57200" y="492555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 a productos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sp>
        <p:nvSpPr>
          <p:cNvPr id="236" name="CustomShape 2"/>
          <p:cNvSpPr/>
          <p:nvPr/>
        </p:nvSpPr>
        <p:spPr>
          <a:xfrm>
            <a:off x="5595582" y="2150429"/>
            <a:ext cx="3086898" cy="1343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MX" sz="1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1400" strike="noStrike" dirty="0">
                <a:solidFill>
                  <a:srgbClr val="000000"/>
                </a:solidFill>
                <a:latin typeface="Arial"/>
                <a:ea typeface="DejaVu Sans"/>
              </a:rPr>
              <a:t>No hay nada a destacar, salvo el aumento de puntaje en el producto reporte de monitoreo.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236984"/>
              </p:ext>
            </p:extLst>
          </p:nvPr>
        </p:nvGraphicFramePr>
        <p:xfrm>
          <a:off x="309194" y="1958608"/>
          <a:ext cx="4740478" cy="3241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343728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a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procesos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3"/>
          <p:cNvSpPr/>
          <p:nvPr/>
        </p:nvSpPr>
        <p:spPr>
          <a:xfrm>
            <a:off x="5172501" y="1416240"/>
            <a:ext cx="3508899" cy="25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Existe mejora en el proceso de implementación lo cual aumenta la calificación general del proceso.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882718"/>
              </p:ext>
            </p:extLst>
          </p:nvPr>
        </p:nvGraphicFramePr>
        <p:xfrm>
          <a:off x="457200" y="1416240"/>
          <a:ext cx="4450980" cy="323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609346"/>
              </p:ext>
            </p:extLst>
          </p:nvPr>
        </p:nvGraphicFramePr>
        <p:xfrm>
          <a:off x="4106880" y="37770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29904" y="519851"/>
            <a:ext cx="8225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a proceso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organizacionales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sp>
        <p:nvSpPr>
          <p:cNvPr id="243" name="CustomShape 2"/>
          <p:cNvSpPr/>
          <p:nvPr/>
        </p:nvSpPr>
        <p:spPr>
          <a:xfrm>
            <a:off x="6336000" y="1872000"/>
            <a:ext cx="2444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Analisís: No existe nada importante a destacar</a:t>
            </a:r>
            <a:endParaRPr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92026"/>
              </p:ext>
            </p:extLst>
          </p:nvPr>
        </p:nvGraphicFramePr>
        <p:xfrm>
          <a:off x="1586713" y="2178059"/>
          <a:ext cx="4250955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3"/>
          <p:cNvSpPr/>
          <p:nvPr/>
        </p:nvSpPr>
        <p:spPr>
          <a:xfrm>
            <a:off x="185760" y="3414960"/>
            <a:ext cx="801828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" y="1212341"/>
            <a:ext cx="9096185" cy="16946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5" y="3414960"/>
            <a:ext cx="4026046" cy="19407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" y="3412018"/>
            <a:ext cx="4783132" cy="1956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2016000" y="673657"/>
            <a:ext cx="4894560" cy="554642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Grafica de ventas mensuales vs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planeadas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err="1" smtClean="0">
                <a:solidFill>
                  <a:srgbClr val="000000"/>
                </a:solidFill>
              </a:rPr>
              <a:t>May</a:t>
            </a:r>
            <a:r>
              <a:rPr lang="es-MX" dirty="0" smtClean="0">
                <a:solidFill>
                  <a:srgbClr val="000000"/>
                </a:solidFill>
              </a:rPr>
              <a:t>/16</a:t>
            </a:r>
            <a:endParaRPr lang="es-MX" dirty="0"/>
          </a:p>
        </p:txBody>
      </p:sp>
      <p:sp>
        <p:nvSpPr>
          <p:cNvPr id="254" name="CustomShape 2"/>
          <p:cNvSpPr/>
          <p:nvPr/>
        </p:nvSpPr>
        <p:spPr>
          <a:xfrm>
            <a:off x="1008000" y="4104000"/>
            <a:ext cx="5902560" cy="1628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mantienen las ventas </a:t>
            </a:r>
            <a:r>
              <a:rPr lang="es-MX" dirty="0" smtClean="0">
                <a:solidFill>
                  <a:srgbClr val="000000"/>
                </a:solidFill>
                <a:latin typeface="Arial"/>
                <a:ea typeface="DejaVu Sans"/>
              </a:rPr>
              <a:t>con respecto al mes anterior, pero n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uevamente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se presenta la desviación al no conseguir el objetivo especificado, se recomienda cambiar la meta establecida o bien negociar términos para motivar a vendedores y alcanzar la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meta.</a:t>
            </a:r>
            <a:endParaRPr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057700"/>
              </p:ext>
            </p:extLst>
          </p:nvPr>
        </p:nvGraphicFramePr>
        <p:xfrm>
          <a:off x="1485390" y="1363500"/>
          <a:ext cx="4590080" cy="274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469636" y="2545200"/>
            <a:ext cx="3452760" cy="22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Se presenta un descenso con respecto al mes anterior ya que se obtuvo la calificación mínima en una de las encuestas, el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promedio general de las encuestas se encuentra sobre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92 pts.</a:t>
            </a:r>
            <a:endParaRPr dirty="0"/>
          </a:p>
        </p:txBody>
      </p:sp>
      <p:sp>
        <p:nvSpPr>
          <p:cNvPr id="258" name="CustomShape 4"/>
          <p:cNvSpPr/>
          <p:nvPr/>
        </p:nvSpPr>
        <p:spPr>
          <a:xfrm>
            <a:off x="720000" y="4824000"/>
            <a:ext cx="3885480" cy="59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 basado en un muestreo de tickets mensual</a:t>
            </a:r>
            <a:endParaRPr dirty="0"/>
          </a:p>
        </p:txBody>
      </p:sp>
      <p:sp>
        <p:nvSpPr>
          <p:cNvPr id="260" name="CustomShape 5"/>
          <p:cNvSpPr/>
          <p:nvPr/>
        </p:nvSpPr>
        <p:spPr>
          <a:xfrm>
            <a:off x="1741320" y="1409760"/>
            <a:ext cx="2662560" cy="58363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Índice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satisfacción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870675"/>
              </p:ext>
            </p:extLst>
          </p:nvPr>
        </p:nvGraphicFramePr>
        <p:xfrm>
          <a:off x="720000" y="2083140"/>
          <a:ext cx="4588440" cy="274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Reporte de respaldos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604520"/>
            <a:ext cx="8223840" cy="39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1008000" y="1604520"/>
            <a:ext cx="733932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Se omite esta sección ya que todos los respaldos son realizados por los proveedores de los servicios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6" name="Table 3"/>
          <p:cNvGraphicFramePr/>
          <p:nvPr>
            <p:extLst>
              <p:ext uri="{D42A27DB-BD31-4B8C-83A1-F6EECF244321}">
                <p14:modId xmlns:p14="http://schemas.microsoft.com/office/powerpoint/2010/main" val="381601231"/>
              </p:ext>
            </p:extLst>
          </p:nvPr>
        </p:nvGraphicFramePr>
        <p:xfrm>
          <a:off x="1523880" y="1397160"/>
          <a:ext cx="6095520" cy="35536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Nombre de hito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Planeada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b="1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/>
                        </a:rPr>
                        <a:t>Fecha Real</a:t>
                      </a:r>
                      <a:endParaRPr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18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Arranque de proyecto anual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11/01/16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11/01/16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de Enero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02/02/16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02/02/16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</a:tr>
              <a:tr h="4316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Febrero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02/03/16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10/03/16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Venta Mensual Marzo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>
                          <a:latin typeface="+mn-lt"/>
                        </a:rPr>
                        <a:t>03/04/2016</a:t>
                      </a:r>
                      <a:endParaRPr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strike="noStrike" dirty="0">
                          <a:latin typeface="+mn-lt"/>
                        </a:rPr>
                        <a:t>08/04/16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</a:t>
                      </a:r>
                      <a:r>
                        <a:rPr lang="es-MX" sz="1400" baseline="0" dirty="0" smtClean="0">
                          <a:latin typeface="+mn-lt"/>
                        </a:rPr>
                        <a:t> Mensual Abril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03/05/2016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23/05/16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 Mayo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03/06/2016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06/06/2016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  <a:tr h="42984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Venta Mensual</a:t>
                      </a:r>
                      <a:r>
                        <a:rPr lang="es-MX" sz="1400" baseline="0" dirty="0" smtClean="0">
                          <a:latin typeface="+mn-lt"/>
                        </a:rPr>
                        <a:t> Junio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06/07/2016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latin typeface="+mn-lt"/>
                        </a:rPr>
                        <a:t>07/07/2016</a:t>
                      </a:r>
                      <a:endParaRPr sz="1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Producto Mas Vendido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5433471"/>
            <a:ext cx="8227800" cy="75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muestra los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productos vendidos en el mes de </a:t>
            </a:r>
            <a:r>
              <a:rPr lang="es-MX" sz="2200" dirty="0" smtClean="0">
                <a:solidFill>
                  <a:srgbClr val="000000"/>
                </a:solidFill>
                <a:latin typeface="Arial"/>
                <a:ea typeface="DejaVu Sans"/>
              </a:rPr>
              <a:t>junio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84" y="1229669"/>
            <a:ext cx="5366963" cy="4004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en </a:t>
            </a:r>
            <a:r>
              <a:rPr lang="es-MX" sz="44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Tiempo</a:t>
            </a:r>
          </a:p>
          <a:p>
            <a:pPr algn="ctr"/>
            <a:r>
              <a:rPr lang="es-MX" dirty="0" smtClean="0">
                <a:solidFill>
                  <a:srgbClr val="000000"/>
                </a:solidFill>
              </a:rPr>
              <a:t>Jun, 16</a:t>
            </a:r>
          </a:p>
        </p:txBody>
      </p:sp>
      <p:sp>
        <p:nvSpPr>
          <p:cNvPr id="268" name="CustomShape 2"/>
          <p:cNvSpPr/>
          <p:nvPr/>
        </p:nvSpPr>
        <p:spPr>
          <a:xfrm>
            <a:off x="720000" y="5249445"/>
            <a:ext cx="7965000" cy="9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Solo una de las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actividades del mes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fue realizada </a:t>
            </a:r>
            <a:r>
              <a:rPr lang="es-MX" sz="2200" dirty="0" smtClean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tiempo, se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espera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una mejora </a:t>
            </a:r>
            <a:r>
              <a:rPr lang="es-MX" sz="2200" strike="noStrike" dirty="0">
                <a:solidFill>
                  <a:srgbClr val="000000"/>
                </a:solidFill>
                <a:latin typeface="Arial"/>
                <a:ea typeface="DejaVu Sans"/>
              </a:rPr>
              <a:t>en esta área en futuros </a:t>
            </a:r>
            <a:r>
              <a:rPr lang="es-MX" sz="2200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análisis.</a:t>
            </a:r>
            <a:endParaRPr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868881"/>
              </p:ext>
            </p:extLst>
          </p:nvPr>
        </p:nvGraphicFramePr>
        <p:xfrm>
          <a:off x="127095" y="2630607"/>
          <a:ext cx="4686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868770"/>
              </p:ext>
            </p:extLst>
          </p:nvPr>
        </p:nvGraphicFramePr>
        <p:xfrm>
          <a:off x="4883150" y="2616958"/>
          <a:ext cx="42608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43" y="1329067"/>
            <a:ext cx="7050381" cy="1195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790603"/>
            <a:ext cx="7630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Auditoría Organizacional de Actividades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Programadas</a:t>
            </a:r>
          </a:p>
          <a:p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  <a:endParaRPr lang="es-MX" dirty="0"/>
          </a:p>
          <a:p>
            <a:endParaRPr dirty="0"/>
          </a:p>
        </p:txBody>
      </p:sp>
      <p:sp>
        <p:nvSpPr>
          <p:cNvPr id="273" name="CustomShape 2"/>
          <p:cNvSpPr/>
          <p:nvPr/>
        </p:nvSpPr>
        <p:spPr>
          <a:xfrm>
            <a:off x="6114197" y="2160000"/>
            <a:ext cx="2452363" cy="26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Análisis: se recomienda poner atención en las áreas de ventas y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compras ya que son actividades mensuales, las </a:t>
            </a:r>
            <a:r>
              <a:rPr lang="es-MX" strike="noStrike" dirty="0">
                <a:solidFill>
                  <a:srgbClr val="000000"/>
                </a:solidFill>
                <a:latin typeface="Arial"/>
                <a:ea typeface="DejaVu Sans"/>
              </a:rPr>
              <a:t>cuales tienen un apego </a:t>
            </a:r>
            <a:r>
              <a:rPr lang="es-MX" strike="noStrike" dirty="0" smtClean="0">
                <a:solidFill>
                  <a:srgbClr val="000000"/>
                </a:solidFill>
                <a:latin typeface="Arial"/>
                <a:ea typeface="DejaVu Sans"/>
              </a:rPr>
              <a:t>bajo.</a:t>
            </a:r>
          </a:p>
          <a:p>
            <a:endParaRPr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05160"/>
              </p:ext>
            </p:extLst>
          </p:nvPr>
        </p:nvGraphicFramePr>
        <p:xfrm>
          <a:off x="1325667" y="1572039"/>
          <a:ext cx="4336320" cy="3604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3600"/>
            <a:ext cx="8223840" cy="113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Arial"/>
                <a:ea typeface="DejaVu Sans"/>
              </a:rPr>
              <a:t>Monitoreo de Riesgos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11615"/>
            <a:ext cx="8304401" cy="383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Marisol Ornelas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Alma </a:t>
            </a:r>
            <a:r>
              <a:rPr lang="es-MX" strike="noStrike" dirty="0" err="1">
                <a:solidFill>
                  <a:srgbClr val="000000"/>
                </a:solidFill>
                <a:latin typeface="Times New Roman"/>
                <a:ea typeface="DejaVu Sans"/>
              </a:rPr>
              <a:t>Yesenia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García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Adriana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Jaramillo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Ricardo Novela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González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Sánchez</a:t>
            </a:r>
            <a:endParaRPr dirty="0"/>
          </a:p>
          <a:p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José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Francisco Llamas</a:t>
            </a:r>
            <a:endParaRPr dirty="0"/>
          </a:p>
          <a:p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Capacitaciones Requeridas: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→ 11 Enero 2016</a:t>
            </a:r>
            <a:endParaRPr dirty="0"/>
          </a:p>
          <a:p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Capacitación en procesos y catalogo de productos →25 Febrero 2016 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Calibri"/>
                <a:ea typeface="DejaVu Sans"/>
              </a:rPr>
              <a:t>Reporte de Gastos mensuales 2016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3"/>
          <p:cNvSpPr/>
          <p:nvPr/>
        </p:nvSpPr>
        <p:spPr>
          <a:xfrm>
            <a:off x="5904000" y="2770167"/>
            <a:ext cx="2993246" cy="3043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Análisis: Los gastos planeados mensuales siguen por debajo de lo planeado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lo 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cual implica estabilidad en la empresa en cuanto a los gastos requeridos.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4" y="1236870"/>
            <a:ext cx="8228571" cy="1342857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673085"/>
              </p:ext>
            </p:extLst>
          </p:nvPr>
        </p:nvGraphicFramePr>
        <p:xfrm>
          <a:off x="685694" y="2889426"/>
          <a:ext cx="4988470" cy="292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32000" y="360000"/>
            <a:ext cx="784620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Desviación de Gastos mensuales</a:t>
            </a:r>
            <a:endParaRPr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787273"/>
              </p:ext>
            </p:extLst>
          </p:nvPr>
        </p:nvGraphicFramePr>
        <p:xfrm>
          <a:off x="1870050" y="1917337"/>
          <a:ext cx="5403900" cy="302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Esfuerzo área de ventas</a:t>
            </a:r>
            <a:endParaRPr dirty="0"/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646460" y="1192202"/>
            <a:ext cx="2312107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ventas se encuentra arriba del 50 porciento lo cual representa un nivel bajo en ventas. 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3" y="1192202"/>
            <a:ext cx="6298469" cy="1755714"/>
          </a:xfrm>
          <a:prstGeom prst="rect">
            <a:avLst/>
          </a:prstGeom>
        </p:spPr>
      </p:pic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921277"/>
              </p:ext>
            </p:extLst>
          </p:nvPr>
        </p:nvGraphicFramePr>
        <p:xfrm>
          <a:off x="177513" y="3095133"/>
          <a:ext cx="4319240" cy="3516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821772"/>
              </p:ext>
            </p:extLst>
          </p:nvPr>
        </p:nvGraphicFramePr>
        <p:xfrm>
          <a:off x="4635367" y="3095133"/>
          <a:ext cx="4323200" cy="352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92000" y="648000"/>
            <a:ext cx="683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Gráfica representativa al cuadro de datos de Esfuerzo de soporte</a:t>
            </a:r>
            <a:endParaRPr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644932"/>
              </p:ext>
            </p:extLst>
          </p:nvPr>
        </p:nvGraphicFramePr>
        <p:xfrm>
          <a:off x="246090" y="2304615"/>
          <a:ext cx="4242040" cy="353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729197"/>
              </p:ext>
            </p:extLst>
          </p:nvPr>
        </p:nvGraphicFramePr>
        <p:xfrm>
          <a:off x="4650482" y="2320775"/>
          <a:ext cx="4308085" cy="349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stomShape 3"/>
          <p:cNvSpPr/>
          <p:nvPr/>
        </p:nvSpPr>
        <p:spPr>
          <a:xfrm>
            <a:off x="792000" y="1192202"/>
            <a:ext cx="8166567" cy="19029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El esfuerzo del área de soporte se encuentra </a:t>
            </a:r>
            <a:r>
              <a:rPr lang="es-MX" dirty="0" smtClean="0">
                <a:solidFill>
                  <a:srgbClr val="000000"/>
                </a:solidFill>
                <a:latin typeface="Times New Roman"/>
                <a:ea typeface="DejaVu Sans"/>
              </a:rPr>
              <a:t>en el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13 porciento lo cual representa un nivel alto, aun cuando se nota un ligereo descenso con respecto al mes de mayo.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57200" y="512044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físicas</a:t>
            </a:r>
          </a:p>
          <a:p>
            <a:pPr algn="ctr"/>
            <a:r>
              <a:rPr lang="es-MX" sz="2000" dirty="0" smtClean="0">
                <a:solidFill>
                  <a:srgbClr val="000000"/>
                </a:solidFill>
                <a:latin typeface="Calibri"/>
              </a:rPr>
              <a:t>Resultado mensual</a:t>
            </a:r>
            <a:endParaRPr lang="es-MX" sz="2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57200" y="1613848"/>
            <a:ext cx="8221680" cy="451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349923" y="2815480"/>
            <a:ext cx="3929459" cy="1755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Análisis</a:t>
            </a:r>
            <a:r>
              <a:rPr lang="es-MX" strike="noStrike" dirty="0">
                <a:solidFill>
                  <a:srgbClr val="000000"/>
                </a:solidFill>
                <a:latin typeface="Times New Roman"/>
                <a:ea typeface="DejaVu Sans"/>
              </a:rPr>
              <a:t>:  Los resultados de configuración físicos de la empresa a nivel procesos </a:t>
            </a:r>
            <a:r>
              <a:rPr lang="es-MX" strike="noStrike" dirty="0" smtClean="0">
                <a:solidFill>
                  <a:srgbClr val="000000"/>
                </a:solidFill>
                <a:latin typeface="Times New Roman"/>
                <a:ea typeface="DejaVu Sans"/>
              </a:rPr>
              <a:t>del mes de junio muestran resultados positivos.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648824"/>
              </p:ext>
            </p:extLst>
          </p:nvPr>
        </p:nvGraphicFramePr>
        <p:xfrm>
          <a:off x="702860" y="21665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57200" y="369900"/>
            <a:ext cx="8221680" cy="11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strike="noStrike" dirty="0">
                <a:solidFill>
                  <a:srgbClr val="000000"/>
                </a:solidFill>
                <a:latin typeface="Calibri"/>
                <a:ea typeface="DejaVu Sans"/>
              </a:rPr>
              <a:t>Auditorías </a:t>
            </a:r>
            <a:r>
              <a:rPr lang="es-MX" sz="4400" strike="noStrike" dirty="0" smtClean="0">
                <a:solidFill>
                  <a:srgbClr val="000000"/>
                </a:solidFill>
                <a:latin typeface="Calibri"/>
                <a:ea typeface="DejaVu Sans"/>
              </a:rPr>
              <a:t>físicas</a:t>
            </a:r>
          </a:p>
          <a:p>
            <a:pPr algn="ctr"/>
            <a:r>
              <a:rPr lang="es-MX" dirty="0">
                <a:solidFill>
                  <a:srgbClr val="000000"/>
                </a:solidFill>
              </a:rPr>
              <a:t>Ene/16 – </a:t>
            </a:r>
            <a:r>
              <a:rPr lang="es-MX" dirty="0" smtClean="0">
                <a:solidFill>
                  <a:srgbClr val="000000"/>
                </a:solidFill>
              </a:rPr>
              <a:t>Jun/16</a:t>
            </a:r>
          </a:p>
          <a:p>
            <a:pPr algn="ctr">
              <a:lnSpc>
                <a:spcPct val="100000"/>
              </a:lnSpc>
            </a:pPr>
            <a:endParaRPr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960650"/>
              </p:ext>
            </p:extLst>
          </p:nvPr>
        </p:nvGraphicFramePr>
        <p:xfrm>
          <a:off x="285496" y="1409760"/>
          <a:ext cx="4233020" cy="323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995066"/>
              </p:ext>
            </p:extLst>
          </p:nvPr>
        </p:nvGraphicFramePr>
        <p:xfrm>
          <a:off x="3898385" y="3280320"/>
          <a:ext cx="4950240" cy="357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6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599</Words>
  <Application>Microsoft Office PowerPoint</Application>
  <PresentationFormat>Presentación en pantalla (4:3)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Hp EliteBook</cp:lastModifiedBy>
  <cp:revision>83</cp:revision>
  <dcterms:modified xsi:type="dcterms:W3CDTF">2016-07-06T22:17:34Z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