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charts/chart14.xml" ContentType="application/vnd.openxmlformats-officedocument.drawingml.chart+xml"/>
  <Override PartName="/ppt/charts/chart12.xml" ContentType="application/vnd.openxmlformats-officedocument.drawingml.chart+xml"/>
  <Override PartName="/ppt/charts/chart11.xml" ContentType="application/vnd.openxmlformats-officedocument.drawingml.chart+xml"/>
  <Override PartName="/ppt/charts/chart13.xml" ContentType="application/vnd.openxmlformats-officedocument.drawingml.chart+xml"/>
  <Override PartName="/ppt/charts/chart10.xml" ContentType="application/vnd.openxmlformats-officedocument.drawingml.chart+xml"/>
  <Override PartName="/ppt/charts/chart9.xml" ContentType="application/vnd.openxmlformats-officedocument.drawingml.chart+xml"/>
  <Override PartName="/ppt/charts/chart8.xml" ContentType="application/vnd.openxmlformats-officedocument.drawingml.chart+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8.jpeg" ContentType="image/jpeg"/>
  <Override PartName="/ppt/media/image6.png" ContentType="image/png"/>
  <Override PartName="/ppt/media/image10.jpeg" ContentType="image/jpeg"/>
  <Override PartName="/ppt/media/image5.png" ContentType="image/png"/>
  <Override PartName="/ppt/media/image7.png" ContentType="image/png"/>
  <Override PartName="/ppt/media/image4.png" ContentType="image/png"/>
  <Override PartName="/ppt/media/image9.jpeg" ContentType="image/jpeg"/>
  <Override PartName="/ppt/media/image3.png" ContentType="image/pn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charts/chart10.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label 0</c:f>
              <c:strCache>
                <c:ptCount val="1"/>
                <c:pt idx="0">
                  <c:v>física</c:v>
                </c:pt>
              </c:strCache>
            </c:strRef>
          </c:tx>
          <c:spPr>
            <a:solidFill>
              <a:srgbClr val="004586"/>
            </a:solidFill>
            <a:ln>
              <a:noFill/>
            </a:ln>
          </c:spPr>
          <c:dLbls>
            <c:dLblPos val="ctr"/>
            <c:showLegendKey val="0"/>
            <c:showVal val="0"/>
            <c:showCatName val="0"/>
            <c:showSerName val="0"/>
            <c:showPercent val="0"/>
          </c:dLbls>
          <c:cat>
            <c:strRef>
              <c:f>categories</c:f>
              <c:strCache>
                <c:ptCount val="4"/>
                <c:pt idx="0">
                  <c:v>Elementos de configuración física</c:v>
                </c:pt>
                <c:pt idx="1">
                  <c:v>Control de cambios</c:v>
                </c:pt>
                <c:pt idx="2">
                  <c:v>Línea base</c:v>
                </c:pt>
                <c:pt idx="3">
                  <c:v>Elementos de Configuración</c:v>
                </c:pt>
              </c:strCache>
            </c:strRef>
          </c:cat>
          <c:val>
            <c:numRef>
              <c:f>0</c:f>
              <c:numCache>
                <c:formatCode>General</c:formatCode>
                <c:ptCount val="4"/>
                <c:pt idx="0">
                  <c:v>100</c:v>
                </c:pt>
                <c:pt idx="1">
                  <c:v/>
                </c:pt>
                <c:pt idx="2">
                  <c:v/>
                </c:pt>
                <c:pt idx="3">
                  <c:v/>
                </c:pt>
              </c:numCache>
            </c:numRef>
          </c:val>
        </c:ser>
        <c:gapWidth val="100"/>
        <c:overlap val="0"/>
        <c:axId val="55268192"/>
        <c:axId val="89309636"/>
      </c:barChart>
      <c:catAx>
        <c:axId val="55268192"/>
        <c:scaling>
          <c:orientation val="minMax"/>
        </c:scaling>
        <c:delete val="0"/>
        <c:axPos val="b"/>
        <c:majorTickMark val="out"/>
        <c:minorTickMark val="none"/>
        <c:tickLblPos val="nextTo"/>
        <c:spPr>
          <a:ln w="9360">
            <a:solidFill>
              <a:srgbClr val="b3b3b3"/>
            </a:solidFill>
            <a:round/>
          </a:ln>
        </c:spPr>
        <c:crossAx val="89309636"/>
        <c:crosses val="autoZero"/>
        <c:auto val="1"/>
        <c:lblAlgn val="ctr"/>
        <c:lblOffset val="100"/>
      </c:catAx>
      <c:valAx>
        <c:axId val="89309636"/>
        <c:scaling>
          <c:orientation val="minMax"/>
        </c:scaling>
        <c:delete val="0"/>
        <c:axPos val="l"/>
        <c:majorGridlines>
          <c:spPr>
            <a:ln w="9360">
              <a:solidFill>
                <a:srgbClr val="b3b3b3"/>
              </a:solidFill>
              <a:round/>
            </a:ln>
          </c:spPr>
        </c:majorGridlines>
        <c:majorTickMark val="out"/>
        <c:minorTickMark val="none"/>
        <c:tickLblPos val="nextTo"/>
        <c:spPr>
          <a:ln w="9360">
            <a:solidFill>
              <a:srgbClr val="b3b3b3"/>
            </a:solidFill>
            <a:round/>
          </a:ln>
        </c:spPr>
        <c:crossAx val="55268192"/>
        <c:crosses val="autoZero"/>
      </c:valAx>
      <c:spPr>
        <a:noFill/>
        <a:ln>
          <a:solidFill>
            <a:srgbClr val="b3b3b3"/>
          </a:solidFill>
        </a:ln>
      </c:spPr>
    </c:plotArea>
    <c:legend>
      <c:legendPos val="r"/>
      <c:overlay val="0"/>
      <c:spPr>
        <a:noFill/>
        <a:ln>
          <a:noFill/>
        </a:ln>
      </c:spPr>
    </c:legend>
    <c:plotVisOnly val="1"/>
  </c:chart>
  <c:spPr>
    <a:solidFill>
      <a:srgbClr val="ffffff"/>
    </a:solidFill>
    <a:ln>
      <a:noFill/>
    </a:ln>
  </c:spPr>
</c:chartSpace>
</file>

<file path=ppt/charts/chart11.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label 0</c:f>
              <c:strCache>
                <c:ptCount val="1"/>
                <c:pt idx="0">
                  <c:v>funcional</c:v>
                </c:pt>
              </c:strCache>
            </c:strRef>
          </c:tx>
          <c:spPr>
            <a:solidFill>
              <a:srgbClr val="004586"/>
            </a:solidFill>
            <a:ln>
              <a:noFill/>
            </a:ln>
          </c:spPr>
          <c:dLbls>
            <c:dLblPos val="ctr"/>
            <c:showLegendKey val="0"/>
            <c:showVal val="0"/>
            <c:showCatName val="0"/>
            <c:showSerName val="0"/>
            <c:showPercent val="0"/>
          </c:dLbls>
          <c:cat>
            <c:strRef>
              <c:f>categories</c:f>
              <c:strCache>
                <c:ptCount val="3"/>
                <c:pt idx="0">
                  <c:v>Entregables</c:v>
                </c:pt>
                <c:pt idx="1">
                  <c:v>Control de cambios</c:v>
                </c:pt>
                <c:pt idx="2">
                  <c:v>Línea base</c:v>
                </c:pt>
              </c:strCache>
            </c:strRef>
          </c:cat>
          <c:val>
            <c:numRef>
              <c:f>0</c:f>
              <c:numCache>
                <c:formatCode>General</c:formatCode>
                <c:ptCount val="3"/>
                <c:pt idx="0">
                  <c:v>100</c:v>
                </c:pt>
                <c:pt idx="1">
                  <c:v/>
                </c:pt>
                <c:pt idx="2">
                  <c:v/>
                </c:pt>
              </c:numCache>
            </c:numRef>
          </c:val>
        </c:ser>
        <c:gapWidth val="100"/>
        <c:overlap val="0"/>
        <c:axId val="6029816"/>
        <c:axId val="26677859"/>
      </c:barChart>
      <c:catAx>
        <c:axId val="6029816"/>
        <c:scaling>
          <c:orientation val="minMax"/>
        </c:scaling>
        <c:delete val="0"/>
        <c:axPos val="b"/>
        <c:majorTickMark val="out"/>
        <c:minorTickMark val="none"/>
        <c:tickLblPos val="nextTo"/>
        <c:spPr>
          <a:ln w="9360">
            <a:solidFill>
              <a:srgbClr val="b3b3b3"/>
            </a:solidFill>
            <a:round/>
          </a:ln>
        </c:spPr>
        <c:crossAx val="26677859"/>
        <c:crosses val="autoZero"/>
        <c:auto val="1"/>
        <c:lblAlgn val="ctr"/>
        <c:lblOffset val="100"/>
      </c:catAx>
      <c:valAx>
        <c:axId val="26677859"/>
        <c:scaling>
          <c:orientation val="minMax"/>
        </c:scaling>
        <c:delete val="0"/>
        <c:axPos val="l"/>
        <c:majorGridlines>
          <c:spPr>
            <a:ln w="9360">
              <a:solidFill>
                <a:srgbClr val="b3b3b3"/>
              </a:solidFill>
              <a:round/>
            </a:ln>
          </c:spPr>
        </c:majorGridlines>
        <c:majorTickMark val="out"/>
        <c:minorTickMark val="none"/>
        <c:tickLblPos val="nextTo"/>
        <c:spPr>
          <a:ln w="9360">
            <a:solidFill>
              <a:srgbClr val="b3b3b3"/>
            </a:solidFill>
            <a:round/>
          </a:ln>
        </c:spPr>
        <c:crossAx val="6029816"/>
        <c:crosses val="autoZero"/>
      </c:valAx>
      <c:spPr>
        <a:noFill/>
        <a:ln>
          <a:solidFill>
            <a:srgbClr val="b3b3b3"/>
          </a:solidFill>
        </a:ln>
      </c:spPr>
    </c:plotArea>
    <c:legend>
      <c:legendPos val="r"/>
      <c:overlay val="0"/>
      <c:spPr>
        <a:noFill/>
        <a:ln>
          <a:noFill/>
        </a:ln>
      </c:spPr>
    </c:legend>
    <c:plotVisOnly val="1"/>
  </c:chart>
  <c:spPr>
    <a:solidFill>
      <a:srgbClr val="ffffff"/>
    </a:solidFill>
    <a:ln>
      <a:noFill/>
    </a:ln>
  </c:spPr>
</c:chartSpace>
</file>

<file path=ppt/charts/chart12.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label 0</c:f>
              <c:strCache>
                <c:ptCount val="1"/>
                <c:pt idx="0">
                  <c:v>proceso</c:v>
                </c:pt>
              </c:strCache>
            </c:strRef>
          </c:tx>
          <c:spPr>
            <a:solidFill>
              <a:srgbClr val="004586"/>
            </a:solidFill>
            <a:ln>
              <a:noFill/>
            </a:ln>
          </c:spPr>
          <c:dLbls>
            <c:dLblPos val="ctr"/>
            <c:showLegendKey val="0"/>
            <c:showVal val="0"/>
            <c:showCatName val="0"/>
            <c:showSerName val="0"/>
            <c:showPercent val="0"/>
          </c:dLbls>
          <c:cat>
            <c:strRef>
              <c:f>categories</c:f>
              <c:strCache>
                <c:ptCount val="4"/>
                <c:pt idx="0">
                  <c:v>Cotización</c:v>
                </c:pt>
                <c:pt idx="1">
                  <c:v>Solicitud de compra</c:v>
                </c:pt>
                <c:pt idx="2">
                  <c:v>Carta de aceptación</c:v>
                </c:pt>
                <c:pt idx="3">
                  <c:v>Tickets de servicio</c:v>
                </c:pt>
              </c:strCache>
            </c:strRef>
          </c:cat>
          <c:val>
            <c:numRef>
              <c:f>0</c:f>
              <c:numCache>
                <c:formatCode>General</c:formatCode>
                <c:ptCount val="4"/>
                <c:pt idx="0">
                  <c:v>100</c:v>
                </c:pt>
                <c:pt idx="1">
                  <c:v>100</c:v>
                </c:pt>
                <c:pt idx="2">
                  <c:v>100</c:v>
                </c:pt>
                <c:pt idx="3">
                  <c:v>90</c:v>
                </c:pt>
              </c:numCache>
            </c:numRef>
          </c:val>
        </c:ser>
        <c:gapWidth val="100"/>
        <c:overlap val="0"/>
        <c:axId val="24776523"/>
        <c:axId val="1695686"/>
      </c:barChart>
      <c:catAx>
        <c:axId val="24776523"/>
        <c:scaling>
          <c:orientation val="minMax"/>
        </c:scaling>
        <c:delete val="0"/>
        <c:axPos val="b"/>
        <c:majorTickMark val="out"/>
        <c:minorTickMark val="none"/>
        <c:tickLblPos val="nextTo"/>
        <c:spPr>
          <a:ln w="9360">
            <a:solidFill>
              <a:srgbClr val="b3b3b3"/>
            </a:solidFill>
            <a:round/>
          </a:ln>
        </c:spPr>
        <c:crossAx val="1695686"/>
        <c:crosses val="autoZero"/>
        <c:auto val="1"/>
        <c:lblAlgn val="ctr"/>
        <c:lblOffset val="100"/>
      </c:catAx>
      <c:valAx>
        <c:axId val="1695686"/>
        <c:scaling>
          <c:orientation val="minMax"/>
        </c:scaling>
        <c:delete val="0"/>
        <c:axPos val="l"/>
        <c:majorGridlines>
          <c:spPr>
            <a:ln w="9360">
              <a:solidFill>
                <a:srgbClr val="b3b3b3"/>
              </a:solidFill>
              <a:round/>
            </a:ln>
          </c:spPr>
        </c:majorGridlines>
        <c:majorTickMark val="out"/>
        <c:minorTickMark val="none"/>
        <c:tickLblPos val="nextTo"/>
        <c:spPr>
          <a:ln w="9360">
            <a:solidFill>
              <a:srgbClr val="b3b3b3"/>
            </a:solidFill>
            <a:round/>
          </a:ln>
        </c:spPr>
        <c:crossAx val="24776523"/>
        <c:crosses val="autoZero"/>
      </c:valAx>
      <c:spPr>
        <a:noFill/>
        <a:ln>
          <a:solidFill>
            <a:srgbClr val="b3b3b3"/>
          </a:solidFill>
        </a:ln>
      </c:spPr>
    </c:plotArea>
    <c:legend>
      <c:legendPos val="r"/>
      <c:overlay val="0"/>
      <c:spPr>
        <a:noFill/>
        <a:ln>
          <a:noFill/>
        </a:ln>
      </c:spPr>
    </c:legend>
    <c:plotVisOnly val="1"/>
  </c:chart>
  <c:spPr>
    <a:solidFill>
      <a:srgbClr val="ffffff"/>
    </a:solidFill>
    <a:ln>
      <a:noFill/>
    </a:ln>
  </c:spPr>
</c:chartSpace>
</file>

<file path=ppt/charts/chart13.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label 0</c:f>
              <c:strCache>
                <c:ptCount val="1"/>
                <c:pt idx="0">
                  <c:v>apego_interno</c:v>
                </c:pt>
              </c:strCache>
            </c:strRef>
          </c:tx>
          <c:spPr>
            <a:solidFill>
              <a:srgbClr val="004586"/>
            </a:solidFill>
            <a:ln>
              <a:noFill/>
            </a:ln>
          </c:spPr>
          <c:dLbls>
            <c:dLblPos val="ctr"/>
            <c:showLegendKey val="0"/>
            <c:showVal val="0"/>
            <c:showCatName val="0"/>
            <c:showSerName val="0"/>
            <c:showPercent val="0"/>
          </c:dLbls>
          <c:cat>
            <c:strRef>
              <c:f>categories</c:f>
              <c:strCache>
                <c:ptCount val="4"/>
                <c:pt idx="0">
                  <c:v>Prospectación</c:v>
                </c:pt>
                <c:pt idx="1">
                  <c:v>Ventas</c:v>
                </c:pt>
                <c:pt idx="2">
                  <c:v>Implementación</c:v>
                </c:pt>
                <c:pt idx="3">
                  <c:v>Garantía</c:v>
                </c:pt>
              </c:strCache>
            </c:strRef>
          </c:cat>
          <c:val>
            <c:numRef>
              <c:f>0</c:f>
              <c:numCache>
                <c:formatCode>General</c:formatCode>
                <c:ptCount val="4"/>
                <c:pt idx="0">
                  <c:v>100</c:v>
                </c:pt>
                <c:pt idx="1">
                  <c:v>100</c:v>
                </c:pt>
                <c:pt idx="2">
                  <c:v>85.71</c:v>
                </c:pt>
                <c:pt idx="3">
                  <c:v>100</c:v>
                </c:pt>
              </c:numCache>
            </c:numRef>
          </c:val>
        </c:ser>
        <c:gapWidth val="100"/>
        <c:overlap val="0"/>
        <c:axId val="87135160"/>
        <c:axId val="86305972"/>
      </c:barChart>
      <c:catAx>
        <c:axId val="87135160"/>
        <c:scaling>
          <c:orientation val="minMax"/>
        </c:scaling>
        <c:delete val="0"/>
        <c:axPos val="b"/>
        <c:majorTickMark val="out"/>
        <c:minorTickMark val="none"/>
        <c:tickLblPos val="nextTo"/>
        <c:spPr>
          <a:ln w="9360">
            <a:solidFill>
              <a:srgbClr val="b3b3b3"/>
            </a:solidFill>
            <a:round/>
          </a:ln>
        </c:spPr>
        <c:crossAx val="86305972"/>
        <c:crosses val="autoZero"/>
        <c:auto val="1"/>
        <c:lblAlgn val="ctr"/>
        <c:lblOffset val="100"/>
      </c:catAx>
      <c:valAx>
        <c:axId val="86305972"/>
        <c:scaling>
          <c:orientation val="minMax"/>
        </c:scaling>
        <c:delete val="0"/>
        <c:axPos val="l"/>
        <c:majorGridlines>
          <c:spPr>
            <a:ln w="9360">
              <a:solidFill>
                <a:srgbClr val="b3b3b3"/>
              </a:solidFill>
              <a:round/>
            </a:ln>
          </c:spPr>
        </c:majorGridlines>
        <c:majorTickMark val="out"/>
        <c:minorTickMark val="none"/>
        <c:tickLblPos val="nextTo"/>
        <c:spPr>
          <a:ln w="9360">
            <a:solidFill>
              <a:srgbClr val="b3b3b3"/>
            </a:solidFill>
            <a:round/>
          </a:ln>
        </c:spPr>
        <c:crossAx val="87135160"/>
        <c:crosses val="autoZero"/>
      </c:valAx>
      <c:spPr>
        <a:noFill/>
        <a:ln>
          <a:solidFill>
            <a:srgbClr val="b3b3b3"/>
          </a:solidFill>
        </a:ln>
      </c:spPr>
    </c:plotArea>
    <c:legend>
      <c:legendPos val="r"/>
      <c:overlay val="0"/>
      <c:spPr>
        <a:noFill/>
        <a:ln>
          <a:noFill/>
        </a:ln>
      </c:spPr>
    </c:legend>
    <c:plotVisOnly val="1"/>
  </c:chart>
  <c:spPr>
    <a:solidFill>
      <a:srgbClr val="ffffff"/>
    </a:solidFill>
    <a:ln>
      <a:noFill/>
    </a:ln>
  </c:spPr>
</c:chartSpace>
</file>

<file path=ppt/charts/chart14.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label 0</c:f>
              <c:strCache>
                <c:ptCount val="1"/>
                <c:pt idx="0">
                  <c:v>satisfacción</c:v>
                </c:pt>
              </c:strCache>
            </c:strRef>
          </c:tx>
          <c:spPr>
            <a:solidFill>
              <a:srgbClr val="004586"/>
            </a:solidFill>
            <a:ln>
              <a:noFill/>
            </a:ln>
          </c:spPr>
          <c:dLbls>
            <c:dLblPos val="ctr"/>
            <c:showLegendKey val="0"/>
            <c:showVal val="0"/>
            <c:showCatName val="0"/>
            <c:showSerName val="0"/>
            <c:showPercent val="0"/>
          </c:dLbls>
          <c:cat>
            <c:strRef>
              <c:f>categories</c:f>
              <c:strCache>
                <c:ptCount val="13"/>
                <c:pt idx="0">
                  <c:v>Enero</c:v>
                </c:pt>
                <c:pt idx="1">
                  <c:v>Febrero</c:v>
                </c:pt>
                <c:pt idx="2">
                  <c:v>Marzo</c:v>
                </c:pt>
                <c:pt idx="3">
                  <c:v>Abril</c:v>
                </c:pt>
                <c:pt idx="4">
                  <c:v>Mayo</c:v>
                </c:pt>
                <c:pt idx="5">
                  <c:v>Junio</c:v>
                </c:pt>
                <c:pt idx="6">
                  <c:v>Julio</c:v>
                </c:pt>
                <c:pt idx="7">
                  <c:v>Agosto</c:v>
                </c:pt>
                <c:pt idx="8">
                  <c:v>Septiembre</c:v>
                </c:pt>
                <c:pt idx="9">
                  <c:v>Octubre</c:v>
                </c:pt>
                <c:pt idx="10">
                  <c:v>Noviembre</c:v>
                </c:pt>
                <c:pt idx="11">
                  <c:v>Diciembre</c:v>
                </c:pt>
                <c:pt idx="12">
                  <c:v>Total</c:v>
                </c:pt>
              </c:strCache>
            </c:strRef>
          </c:cat>
          <c:val>
            <c:numRef>
              <c:f>0</c:f>
              <c:numCache>
                <c:formatCode>General</c:formatCode>
                <c:ptCount val="13"/>
                <c:pt idx="0">
                  <c:v>98.8</c:v>
                </c:pt>
                <c:pt idx="1">
                  <c:v>98.8</c:v>
                </c:pt>
                <c:pt idx="2">
                  <c:v/>
                </c:pt>
                <c:pt idx="3">
                  <c:v/>
                </c:pt>
                <c:pt idx="4">
                  <c:v/>
                </c:pt>
                <c:pt idx="5">
                  <c:v/>
                </c:pt>
                <c:pt idx="6">
                  <c:v/>
                </c:pt>
                <c:pt idx="7">
                  <c:v/>
                </c:pt>
                <c:pt idx="8">
                  <c:v/>
                </c:pt>
                <c:pt idx="9">
                  <c:v/>
                </c:pt>
                <c:pt idx="10">
                  <c:v/>
                </c:pt>
                <c:pt idx="11">
                  <c:v/>
                </c:pt>
                <c:pt idx="12">
                  <c:v/>
                </c:pt>
              </c:numCache>
            </c:numRef>
          </c:val>
        </c:ser>
        <c:gapWidth val="100"/>
        <c:overlap val="0"/>
        <c:axId val="91182946"/>
        <c:axId val="92692072"/>
      </c:barChart>
      <c:catAx>
        <c:axId val="91182946"/>
        <c:scaling>
          <c:orientation val="minMax"/>
        </c:scaling>
        <c:delete val="0"/>
        <c:axPos val="b"/>
        <c:majorTickMark val="out"/>
        <c:minorTickMark val="none"/>
        <c:tickLblPos val="nextTo"/>
        <c:spPr>
          <a:ln w="9360">
            <a:solidFill>
              <a:srgbClr val="b3b3b3"/>
            </a:solidFill>
            <a:round/>
          </a:ln>
        </c:spPr>
        <c:crossAx val="92692072"/>
        <c:crosses val="autoZero"/>
        <c:auto val="1"/>
        <c:lblAlgn val="ctr"/>
        <c:lblOffset val="100"/>
      </c:catAx>
      <c:valAx>
        <c:axId val="92692072"/>
        <c:scaling>
          <c:orientation val="minMax"/>
        </c:scaling>
        <c:delete val="0"/>
        <c:axPos val="l"/>
        <c:majorGridlines>
          <c:spPr>
            <a:ln w="9360">
              <a:solidFill>
                <a:srgbClr val="b3b3b3"/>
              </a:solidFill>
              <a:round/>
            </a:ln>
          </c:spPr>
        </c:majorGridlines>
        <c:majorTickMark val="out"/>
        <c:minorTickMark val="none"/>
        <c:tickLblPos val="nextTo"/>
        <c:spPr>
          <a:ln w="9360">
            <a:solidFill>
              <a:srgbClr val="b3b3b3"/>
            </a:solidFill>
            <a:round/>
          </a:ln>
        </c:spPr>
        <c:crossAx val="91182946"/>
        <c:crosses val="autoZero"/>
      </c:valAx>
      <c:spPr>
        <a:noFill/>
        <a:ln>
          <a:solidFill>
            <a:srgbClr val="b3b3b3"/>
          </a:solidFill>
        </a:ln>
      </c:spPr>
    </c:plotArea>
    <c:legend>
      <c:legendPos val="r"/>
      <c:overlay val="0"/>
      <c:spPr>
        <a:noFill/>
        <a:ln>
          <a:noFill/>
        </a:ln>
      </c:spPr>
    </c:legend>
    <c:plotVisOnly val="1"/>
  </c:chart>
  <c:spPr>
    <a:solidFill>
      <a:srgbClr val="ffffff"/>
    </a:solidFill>
    <a:ln>
      <a:noFill/>
    </a:ln>
  </c:spPr>
</c:chartSpace>
</file>

<file path=ppt/charts/chart8.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label 0</c:f>
              <c:strCache>
                <c:ptCount val="1"/>
                <c:pt idx="0">
                  <c:v>Columna G</c:v>
                </c:pt>
              </c:strCache>
            </c:strRef>
          </c:tx>
          <c:spPr>
            <a:solidFill>
              <a:srgbClr val="004586"/>
            </a:solidFill>
            <a:ln>
              <a:noFill/>
            </a:ln>
          </c:spPr>
          <c:dLbls>
            <c:dLblPos val="ctr"/>
            <c:showLegendKey val="0"/>
            <c:showVal val="0"/>
            <c:showCatName val="0"/>
            <c:showSerName val="0"/>
            <c:showPercent val="0"/>
          </c:dLbls>
          <c:cat>
            <c:strRef>
              <c:f>categories</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0</c:f>
              <c:numCache>
                <c:formatCode>General</c:formatCode>
                <c:ptCount val="12"/>
                <c:pt idx="0">
                  <c:v>140990.82</c:v>
                </c:pt>
                <c:pt idx="1">
                  <c:v>0</c:v>
                </c:pt>
                <c:pt idx="2">
                  <c:v>0</c:v>
                </c:pt>
                <c:pt idx="3">
                  <c:v>0</c:v>
                </c:pt>
                <c:pt idx="4">
                  <c:v>0</c:v>
                </c:pt>
                <c:pt idx="5">
                  <c:v>0</c:v>
                </c:pt>
                <c:pt idx="6">
                  <c:v>0</c:v>
                </c:pt>
                <c:pt idx="7">
                  <c:v>0</c:v>
                </c:pt>
                <c:pt idx="8">
                  <c:v>0</c:v>
                </c:pt>
                <c:pt idx="9">
                  <c:v>0</c:v>
                </c:pt>
                <c:pt idx="10">
                  <c:v>0</c:v>
                </c:pt>
                <c:pt idx="11">
                  <c:v>0</c:v>
                </c:pt>
              </c:numCache>
            </c:numRef>
          </c:val>
        </c:ser>
        <c:ser>
          <c:idx val="1"/>
          <c:order val="1"/>
          <c:tx>
            <c:strRef>
              <c:f>label 1</c:f>
              <c:strCache>
                <c:ptCount val="1"/>
                <c:pt idx="0">
                  <c:v>Columna H</c:v>
                </c:pt>
              </c:strCache>
            </c:strRef>
          </c:tx>
          <c:spPr>
            <a:solidFill>
              <a:srgbClr val="ff420e"/>
            </a:solidFill>
            <a:ln>
              <a:noFill/>
            </a:ln>
          </c:spPr>
          <c:dLbls>
            <c:dLblPos val="ctr"/>
            <c:showLegendKey val="0"/>
            <c:showVal val="0"/>
            <c:showCatName val="0"/>
            <c:showSerName val="0"/>
            <c:showPercent val="0"/>
          </c:dLbls>
          <c:cat>
            <c:strRef>
              <c:f>categories</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1</c:f>
              <c:numCache>
                <c:formatCode>General</c:formatCode>
                <c:ptCount val="12"/>
                <c:pt idx="0">
                  <c:v>91828.107</c:v>
                </c:pt>
                <c:pt idx="1">
                  <c:v>0</c:v>
                </c:pt>
                <c:pt idx="2">
                  <c:v>0</c:v>
                </c:pt>
                <c:pt idx="3">
                  <c:v>0</c:v>
                </c:pt>
                <c:pt idx="4">
                  <c:v>0</c:v>
                </c:pt>
                <c:pt idx="5">
                  <c:v>0</c:v>
                </c:pt>
                <c:pt idx="6">
                  <c:v>0</c:v>
                </c:pt>
                <c:pt idx="7">
                  <c:v>0</c:v>
                </c:pt>
                <c:pt idx="8">
                  <c:v>0</c:v>
                </c:pt>
                <c:pt idx="9">
                  <c:v>0</c:v>
                </c:pt>
                <c:pt idx="10">
                  <c:v>0</c:v>
                </c:pt>
                <c:pt idx="11">
                  <c:v>0</c:v>
                </c:pt>
              </c:numCache>
            </c:numRef>
          </c:val>
        </c:ser>
        <c:ser>
          <c:idx val="2"/>
          <c:order val="2"/>
          <c:tx>
            <c:strRef>
              <c:f>label 2</c:f>
              <c:strCache>
                <c:ptCount val="1"/>
                <c:pt idx="0">
                  <c:v>desviación</c:v>
                </c:pt>
              </c:strCache>
            </c:strRef>
          </c:tx>
          <c:spPr>
            <a:solidFill>
              <a:srgbClr val="ffd320"/>
            </a:solidFill>
            <a:ln>
              <a:noFill/>
            </a:ln>
          </c:spPr>
          <c:dLbls>
            <c:dLblPos val="ctr"/>
            <c:showLegendKey val="0"/>
            <c:showVal val="0"/>
            <c:showCatName val="0"/>
            <c:showSerName val="0"/>
            <c:showPercent val="0"/>
          </c:dLbls>
          <c:cat>
            <c:strRef>
              <c:f>categories</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2</c:f>
              <c:numCache>
                <c:formatCode>General</c:formatCode>
                <c:ptCount val="12"/>
                <c:pt idx="0">
                  <c:v>-34.8694425637073</c:v>
                </c:pt>
                <c:pt idx="1">
                  <c:v/>
                </c:pt>
                <c:pt idx="2">
                  <c:v/>
                </c:pt>
                <c:pt idx="3">
                  <c:v/>
                </c:pt>
                <c:pt idx="4">
                  <c:v/>
                </c:pt>
                <c:pt idx="5">
                  <c:v/>
                </c:pt>
                <c:pt idx="6">
                  <c:v/>
                </c:pt>
                <c:pt idx="7">
                  <c:v/>
                </c:pt>
                <c:pt idx="8">
                  <c:v/>
                </c:pt>
                <c:pt idx="9">
                  <c:v/>
                </c:pt>
                <c:pt idx="10">
                  <c:v/>
                </c:pt>
                <c:pt idx="11">
                  <c:v/>
                </c:pt>
              </c:numCache>
            </c:numRef>
          </c:val>
        </c:ser>
        <c:ser>
          <c:idx val="3"/>
          <c:order val="3"/>
          <c:spPr>
            <a:noFill/>
            <a:ln>
              <a:noFill/>
            </a:ln>
          </c:spPr>
          <c:cat>
            <c:strRef>
              <c:f>categories</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ser>
        <c:ser>
          <c:idx val="4"/>
          <c:order val="4"/>
          <c:spPr>
            <a:noFill/>
            <a:ln>
              <a:noFill/>
            </a:ln>
          </c:spPr>
          <c:cat>
            <c:strRef>
              <c:f>categories</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ser>
        <c:ser>
          <c:idx val="5"/>
          <c:order val="5"/>
          <c:spPr>
            <a:noFill/>
            <a:ln>
              <a:noFill/>
            </a:ln>
          </c:spPr>
          <c:cat>
            <c:strRef>
              <c:f>categories</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ser>
        <c:ser>
          <c:idx val="6"/>
          <c:order val="6"/>
          <c:spPr>
            <a:noFill/>
            <a:ln>
              <a:noFill/>
            </a:ln>
          </c:spPr>
          <c:cat>
            <c:strRef>
              <c:f>categories</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ser>
        <c:gapWidth val="100"/>
        <c:overlap val="0"/>
        <c:axId val="61146149"/>
        <c:axId val="90521155"/>
      </c:barChart>
      <c:catAx>
        <c:axId val="61146149"/>
        <c:scaling>
          <c:orientation val="minMax"/>
        </c:scaling>
        <c:delete val="0"/>
        <c:axPos val="b"/>
        <c:majorTickMark val="out"/>
        <c:minorTickMark val="none"/>
        <c:tickLblPos val="nextTo"/>
        <c:spPr>
          <a:ln w="9360">
            <a:solidFill>
              <a:srgbClr val="b3b3b3"/>
            </a:solidFill>
            <a:round/>
          </a:ln>
        </c:spPr>
        <c:crossAx val="90521155"/>
        <c:crosses val="autoZero"/>
        <c:auto val="1"/>
        <c:lblAlgn val="ctr"/>
        <c:lblOffset val="100"/>
      </c:catAx>
      <c:valAx>
        <c:axId val="90521155"/>
        <c:scaling>
          <c:orientation val="minMax"/>
        </c:scaling>
        <c:delete val="0"/>
        <c:axPos val="l"/>
        <c:majorGridlines>
          <c:spPr>
            <a:ln w="9360">
              <a:solidFill>
                <a:srgbClr val="b3b3b3"/>
              </a:solidFill>
              <a:round/>
            </a:ln>
          </c:spPr>
        </c:majorGridlines>
        <c:majorTickMark val="out"/>
        <c:minorTickMark val="none"/>
        <c:tickLblPos val="nextTo"/>
        <c:spPr>
          <a:ln w="9360">
            <a:solidFill>
              <a:srgbClr val="b3b3b3"/>
            </a:solidFill>
            <a:round/>
          </a:ln>
        </c:spPr>
        <c:crossAx val="61146149"/>
        <c:crosses val="autoZero"/>
      </c:valAx>
      <c:spPr>
        <a:noFill/>
        <a:ln>
          <a:solidFill>
            <a:srgbClr val="b3b3b3"/>
          </a:solidFill>
        </a:ln>
      </c:spPr>
    </c:plotArea>
    <c:legend>
      <c:legendPos val="r"/>
      <c:overlay val="0"/>
      <c:spPr>
        <a:noFill/>
        <a:ln>
          <a:noFill/>
        </a:ln>
      </c:spPr>
    </c:legend>
    <c:plotVisOnly val="1"/>
  </c:chart>
  <c:spPr>
    <a:solidFill>
      <a:srgbClr val="ffffff"/>
    </a:solidFill>
    <a:ln>
      <a:noFill/>
    </a:ln>
  </c:spPr>
</c:chartSpace>
</file>

<file path=ppt/charts/chart9.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label 0</c:f>
              <c:strCache>
                <c:ptCount val="1"/>
                <c:pt idx="0">
                  <c:v>totales</c:v>
                </c:pt>
              </c:strCache>
            </c:strRef>
          </c:tx>
          <c:spPr>
            <a:solidFill>
              <a:srgbClr val="004586"/>
            </a:solidFill>
            <a:ln>
              <a:noFill/>
            </a:ln>
          </c:spPr>
          <c:dLbls>
            <c:dLblPos val="ctr"/>
            <c:showLegendKey val="0"/>
            <c:showVal val="0"/>
            <c:showCatName val="0"/>
            <c:showSerName val="0"/>
            <c:showPercent val="0"/>
          </c:dLbls>
          <c:cat>
            <c:strRef>
              <c:f>categories</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0</c:f>
              <c:numCache>
                <c:formatCode>General</c:formatCode>
                <c:ptCount val="12"/>
                <c:pt idx="0">
                  <c:v>143</c:v>
                </c:pt>
                <c:pt idx="1">
                  <c:v>0</c:v>
                </c:pt>
                <c:pt idx="2">
                  <c:v>0</c:v>
                </c:pt>
                <c:pt idx="3">
                  <c:v>0</c:v>
                </c:pt>
                <c:pt idx="4">
                  <c:v>0</c:v>
                </c:pt>
                <c:pt idx="5">
                  <c:v>0</c:v>
                </c:pt>
                <c:pt idx="6">
                  <c:v>0</c:v>
                </c:pt>
                <c:pt idx="7">
                  <c:v>0</c:v>
                </c:pt>
                <c:pt idx="8">
                  <c:v>0</c:v>
                </c:pt>
                <c:pt idx="9">
                  <c:v>0</c:v>
                </c:pt>
                <c:pt idx="10">
                  <c:v>0</c:v>
                </c:pt>
                <c:pt idx="11">
                  <c:v>0</c:v>
                </c:pt>
              </c:numCache>
            </c:numRef>
          </c:val>
        </c:ser>
        <c:ser>
          <c:idx val="1"/>
          <c:order val="1"/>
          <c:tx>
            <c:strRef>
              <c:f>label 1</c:f>
              <c:strCache>
                <c:ptCount val="1"/>
                <c:pt idx="0">
                  <c:v>totales</c:v>
                </c:pt>
              </c:strCache>
            </c:strRef>
          </c:tx>
          <c:spPr>
            <a:solidFill>
              <a:srgbClr val="ff420e"/>
            </a:solidFill>
            <a:ln>
              <a:noFill/>
            </a:ln>
          </c:spPr>
          <c:dLbls>
            <c:dLblPos val="ctr"/>
            <c:showLegendKey val="0"/>
            <c:showVal val="0"/>
            <c:showCatName val="0"/>
            <c:showSerName val="0"/>
            <c:showPercent val="0"/>
          </c:dLbls>
          <c:cat>
            <c:strRef>
              <c:f>categories</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1</c:f>
              <c:numCache>
                <c:formatCode>General</c:formatCode>
                <c:ptCount val="12"/>
                <c:pt idx="0">
                  <c:v>130</c:v>
                </c:pt>
                <c:pt idx="1">
                  <c:v>0</c:v>
                </c:pt>
                <c:pt idx="2">
                  <c:v>0</c:v>
                </c:pt>
                <c:pt idx="3">
                  <c:v>0</c:v>
                </c:pt>
                <c:pt idx="4">
                  <c:v>0</c:v>
                </c:pt>
                <c:pt idx="5">
                  <c:v>0</c:v>
                </c:pt>
                <c:pt idx="6">
                  <c:v>0</c:v>
                </c:pt>
                <c:pt idx="7">
                  <c:v>0</c:v>
                </c:pt>
                <c:pt idx="8">
                  <c:v>0</c:v>
                </c:pt>
                <c:pt idx="9">
                  <c:v>0</c:v>
                </c:pt>
                <c:pt idx="10">
                  <c:v>0</c:v>
                </c:pt>
                <c:pt idx="11">
                  <c:v>0</c:v>
                </c:pt>
              </c:numCache>
            </c:numRef>
          </c:val>
        </c:ser>
        <c:ser>
          <c:idx val="2"/>
          <c:order val="2"/>
          <c:tx>
            <c:strRef>
              <c:f>label 2</c:f>
              <c:strCache>
                <c:ptCount val="1"/>
                <c:pt idx="0">
                  <c:v>desviación</c:v>
                </c:pt>
              </c:strCache>
            </c:strRef>
          </c:tx>
          <c:spPr>
            <a:solidFill>
              <a:srgbClr val="ffd320"/>
            </a:solidFill>
            <a:ln>
              <a:noFill/>
            </a:ln>
          </c:spPr>
          <c:dLbls>
            <c:dLblPos val="ctr"/>
            <c:showLegendKey val="0"/>
            <c:showVal val="0"/>
            <c:showCatName val="0"/>
            <c:showSerName val="0"/>
            <c:showPercent val="0"/>
          </c:dLbls>
          <c:cat>
            <c:strRef>
              <c:f>categories</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2</c:f>
              <c:numCache>
                <c:formatCode>General</c:formatCode>
                <c:ptCount val="12"/>
                <c:pt idx="0">
                  <c:v>-9.09090909090909</c:v>
                </c:pt>
                <c:pt idx="1">
                  <c:v/>
                </c:pt>
                <c:pt idx="2">
                  <c:v/>
                </c:pt>
                <c:pt idx="3">
                  <c:v/>
                </c:pt>
                <c:pt idx="4">
                  <c:v/>
                </c:pt>
                <c:pt idx="5">
                  <c:v/>
                </c:pt>
                <c:pt idx="6">
                  <c:v/>
                </c:pt>
                <c:pt idx="7">
                  <c:v/>
                </c:pt>
                <c:pt idx="8">
                  <c:v/>
                </c:pt>
                <c:pt idx="9">
                  <c:v/>
                </c:pt>
                <c:pt idx="10">
                  <c:v/>
                </c:pt>
                <c:pt idx="11">
                  <c:v/>
                </c:pt>
              </c:numCache>
            </c:numRef>
          </c:val>
        </c:ser>
        <c:ser>
          <c:idx val="3"/>
          <c:order val="3"/>
          <c:spPr>
            <a:noFill/>
            <a:ln>
              <a:noFill/>
            </a:ln>
          </c:spPr>
          <c:cat>
            <c:strRef>
              <c:f>categories</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ser>
        <c:ser>
          <c:idx val="4"/>
          <c:order val="4"/>
          <c:spPr>
            <a:noFill/>
            <a:ln>
              <a:noFill/>
            </a:ln>
          </c:spPr>
          <c:cat>
            <c:strRef>
              <c:f>categories</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ser>
        <c:ser>
          <c:idx val="5"/>
          <c:order val="5"/>
          <c:spPr>
            <a:noFill/>
            <a:ln>
              <a:noFill/>
            </a:ln>
          </c:spPr>
          <c:cat>
            <c:strRef>
              <c:f>categories</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ser>
        <c:ser>
          <c:idx val="6"/>
          <c:order val="6"/>
          <c:spPr>
            <a:noFill/>
            <a:ln>
              <a:noFill/>
            </a:ln>
          </c:spPr>
          <c:cat>
            <c:strRef>
              <c:f>categories</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ser>
        <c:gapWidth val="100"/>
        <c:overlap val="0"/>
        <c:axId val="36351217"/>
        <c:axId val="9912905"/>
      </c:barChart>
      <c:catAx>
        <c:axId val="36351217"/>
        <c:scaling>
          <c:orientation val="minMax"/>
        </c:scaling>
        <c:delete val="0"/>
        <c:axPos val="b"/>
        <c:majorTickMark val="out"/>
        <c:minorTickMark val="none"/>
        <c:tickLblPos val="nextTo"/>
        <c:spPr>
          <a:ln w="9360">
            <a:solidFill>
              <a:srgbClr val="b3b3b3"/>
            </a:solidFill>
            <a:round/>
          </a:ln>
        </c:spPr>
        <c:crossAx val="9912905"/>
        <c:crosses val="autoZero"/>
        <c:auto val="1"/>
        <c:lblAlgn val="ctr"/>
        <c:lblOffset val="100"/>
      </c:catAx>
      <c:valAx>
        <c:axId val="9912905"/>
        <c:scaling>
          <c:orientation val="minMax"/>
        </c:scaling>
        <c:delete val="0"/>
        <c:axPos val="l"/>
        <c:majorGridlines>
          <c:spPr>
            <a:ln w="9360">
              <a:solidFill>
                <a:srgbClr val="b3b3b3"/>
              </a:solidFill>
              <a:round/>
            </a:ln>
          </c:spPr>
        </c:majorGridlines>
        <c:majorTickMark val="out"/>
        <c:minorTickMark val="none"/>
        <c:tickLblPos val="nextTo"/>
        <c:spPr>
          <a:ln w="9360">
            <a:solidFill>
              <a:srgbClr val="b3b3b3"/>
            </a:solidFill>
            <a:round/>
          </a:ln>
        </c:spPr>
        <c:crossAx val="36351217"/>
        <c:crosses val="autoZero"/>
      </c:valAx>
      <c:spPr>
        <a:noFill/>
        <a:ln>
          <a:solidFill>
            <a:srgbClr val="b3b3b3"/>
          </a:solidFill>
        </a:ln>
      </c:spPr>
    </c:plotArea>
    <c:legend>
      <c:legendPos val="r"/>
      <c:overlay val="0"/>
      <c:spPr>
        <a:noFill/>
        <a:ln>
          <a:noFill/>
        </a:ln>
      </c:spPr>
    </c:legend>
    <c:plotVisOnly val="1"/>
  </c:chart>
  <c:spPr>
    <a:solidFill>
      <a:srgbClr val="ffffff"/>
    </a:solidFill>
    <a:ln>
      <a:noFill/>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6"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7"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1"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2"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34"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5"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36" name="" descr=""/>
          <p:cNvPicPr/>
          <p:nvPr/>
        </p:nvPicPr>
        <p:blipFill>
          <a:blip r:embed="rId2"/>
          <a:stretch/>
        </p:blipFill>
        <p:spPr>
          <a:xfrm>
            <a:off x="2079000" y="1604520"/>
            <a:ext cx="4984920" cy="3977280"/>
          </a:xfrm>
          <a:prstGeom prst="rect">
            <a:avLst/>
          </a:prstGeom>
          <a:ln>
            <a:noFill/>
          </a:ln>
        </p:spPr>
      </p:pic>
      <p:pic>
        <p:nvPicPr>
          <p:cNvPr id="37"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3"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5"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7"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48"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5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3"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54"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5"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56"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8"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2"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4"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65"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9"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70"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72"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73"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74" name="" descr=""/>
          <p:cNvPicPr/>
          <p:nvPr/>
        </p:nvPicPr>
        <p:blipFill>
          <a:blip r:embed="rId2"/>
          <a:stretch/>
        </p:blipFill>
        <p:spPr>
          <a:xfrm>
            <a:off x="2079000" y="1604520"/>
            <a:ext cx="4984920" cy="3977280"/>
          </a:xfrm>
          <a:prstGeom prst="rect">
            <a:avLst/>
          </a:prstGeom>
          <a:ln>
            <a:noFill/>
          </a:ln>
        </p:spPr>
      </p:pic>
      <p:pic>
        <p:nvPicPr>
          <p:cNvPr id="75" name="" descr=""/>
          <p:cNvPicPr/>
          <p:nvPr/>
        </p:nvPicPr>
        <p:blipFill>
          <a:blip r:embed="rId3"/>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7"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9"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0"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5"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6"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8"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0"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4"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0" name="CustomShape 1"/>
          <p:cNvSpPr/>
          <p:nvPr/>
        </p:nvSpPr>
        <p:spPr>
          <a:xfrm>
            <a:off x="777240" y="0"/>
            <a:ext cx="7541640" cy="37872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777240" y="6172200"/>
            <a:ext cx="7541640" cy="252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2" name="PlaceHolder 3"/>
          <p:cNvSpPr>
            <a:spLocks noGrp="1"/>
          </p:cNvSpPr>
          <p:nvPr>
            <p:ph type="title"/>
          </p:nvPr>
        </p:nvSpPr>
        <p:spPr>
          <a:xfrm>
            <a:off x="457200" y="273600"/>
            <a:ext cx="8229240" cy="1144800"/>
          </a:xfrm>
          <a:prstGeom prst="rect">
            <a:avLst/>
          </a:prstGeom>
        </p:spPr>
        <p:txBody>
          <a:bodyPr lIns="0" rIns="0" tIns="0" bIns="0" anchor="ctr"/>
          <a:p>
            <a:pPr algn="ctr"/>
            <a:r>
              <a:rPr lang="es-MX" sz="4400">
                <a:latin typeface="Arial"/>
              </a:rPr>
              <a:t>Pulse para editar el formato del texto de título</a:t>
            </a:r>
            <a:endParaRPr/>
          </a:p>
        </p:txBody>
      </p:sp>
      <p:sp>
        <p:nvSpPr>
          <p:cNvPr id="3" name="PlaceHolder 4"/>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s-MX" sz="3200">
                <a:latin typeface="Arial"/>
              </a:rPr>
              <a:t>Pulse para editar el formato de esquema del texto</a:t>
            </a:r>
            <a:endParaRPr/>
          </a:p>
          <a:p>
            <a:pPr lvl="1">
              <a:buSzPct val="75000"/>
              <a:buFont typeface="StarSymbol"/>
              <a:buChar char=""/>
            </a:pPr>
            <a:r>
              <a:rPr lang="es-MX" sz="2800">
                <a:latin typeface="Arial"/>
              </a:rPr>
              <a:t>Segundo nivel del esquema</a:t>
            </a:r>
            <a:endParaRPr/>
          </a:p>
          <a:p>
            <a:pPr lvl="2">
              <a:buSzPct val="45000"/>
              <a:buFont typeface="StarSymbol"/>
              <a:buChar char=""/>
            </a:pPr>
            <a:r>
              <a:rPr lang="es-MX" sz="2400">
                <a:latin typeface="Arial"/>
              </a:rPr>
              <a:t>Tercer nivel del esquema</a:t>
            </a:r>
            <a:endParaRPr/>
          </a:p>
          <a:p>
            <a:pPr lvl="3">
              <a:buSzPct val="75000"/>
              <a:buFont typeface="StarSymbol"/>
              <a:buChar char=""/>
            </a:pPr>
            <a:r>
              <a:rPr lang="es-MX" sz="2000">
                <a:latin typeface="Arial"/>
              </a:rPr>
              <a:t>Cuarto nivel del esquema</a:t>
            </a:r>
            <a:endParaRPr/>
          </a:p>
          <a:p>
            <a:pPr lvl="4">
              <a:buSzPct val="45000"/>
              <a:buFont typeface="StarSymbol"/>
              <a:buChar char=""/>
            </a:pPr>
            <a:r>
              <a:rPr lang="es-MX" sz="2000">
                <a:latin typeface="Arial"/>
              </a:rPr>
              <a:t>Quinto nivel del esquema</a:t>
            </a:r>
            <a:endParaRPr/>
          </a:p>
          <a:p>
            <a:pPr lvl="5">
              <a:buSzPct val="45000"/>
              <a:buFont typeface="StarSymbol"/>
              <a:buChar char=""/>
            </a:pPr>
            <a:r>
              <a:rPr lang="es-MX" sz="2000">
                <a:latin typeface="Arial"/>
              </a:rPr>
              <a:t>Sexto nivel del esquema</a:t>
            </a:r>
            <a:endParaRPr/>
          </a:p>
          <a:p>
            <a:pPr lvl="6">
              <a:buSzPct val="45000"/>
              <a:buFont typeface="StarSymbol"/>
              <a:buChar char=""/>
            </a:pPr>
            <a:r>
              <a:rPr lang="es-MX" sz="2000">
                <a:latin typeface="Arial"/>
              </a:rPr>
              <a:t>Séptimo nivel del esquema</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38" name="CustomShape 1"/>
          <p:cNvSpPr/>
          <p:nvPr/>
        </p:nvSpPr>
        <p:spPr>
          <a:xfrm>
            <a:off x="777240" y="0"/>
            <a:ext cx="7541640" cy="37872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39" name="CustomShape 2"/>
          <p:cNvSpPr/>
          <p:nvPr/>
        </p:nvSpPr>
        <p:spPr>
          <a:xfrm>
            <a:off x="777240" y="6172200"/>
            <a:ext cx="7541640" cy="252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40" name="PlaceHolder 3"/>
          <p:cNvSpPr>
            <a:spLocks noGrp="1"/>
          </p:cNvSpPr>
          <p:nvPr>
            <p:ph type="title"/>
          </p:nvPr>
        </p:nvSpPr>
        <p:spPr>
          <a:xfrm>
            <a:off x="457200" y="273600"/>
            <a:ext cx="8229240" cy="1144800"/>
          </a:xfrm>
          <a:prstGeom prst="rect">
            <a:avLst/>
          </a:prstGeom>
        </p:spPr>
        <p:txBody>
          <a:bodyPr lIns="0" rIns="0" tIns="0" bIns="0" anchor="ctr"/>
          <a:p>
            <a:pPr algn="ctr"/>
            <a:r>
              <a:rPr lang="es-MX" sz="4400">
                <a:latin typeface="Arial"/>
              </a:rPr>
              <a:t>Pulse para editar el formato del texto de título</a:t>
            </a:r>
            <a:endParaRPr/>
          </a:p>
        </p:txBody>
      </p:sp>
      <p:sp>
        <p:nvSpPr>
          <p:cNvPr id="41" name="PlaceHolder 4"/>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s-MX" sz="3200">
                <a:latin typeface="Arial"/>
              </a:rPr>
              <a:t>Pulse para editar el formato de esquema del texto</a:t>
            </a:r>
            <a:endParaRPr/>
          </a:p>
          <a:p>
            <a:pPr lvl="1">
              <a:buSzPct val="75000"/>
              <a:buFont typeface="StarSymbol"/>
              <a:buChar char=""/>
            </a:pPr>
            <a:r>
              <a:rPr lang="es-MX" sz="2800">
                <a:latin typeface="Arial"/>
              </a:rPr>
              <a:t>Segundo nivel del esquema</a:t>
            </a:r>
            <a:endParaRPr/>
          </a:p>
          <a:p>
            <a:pPr lvl="2">
              <a:buSzPct val="45000"/>
              <a:buFont typeface="StarSymbol"/>
              <a:buChar char=""/>
            </a:pPr>
            <a:r>
              <a:rPr lang="es-MX" sz="2400">
                <a:latin typeface="Arial"/>
              </a:rPr>
              <a:t>Tercer nivel del esquema</a:t>
            </a:r>
            <a:endParaRPr/>
          </a:p>
          <a:p>
            <a:pPr lvl="3">
              <a:buSzPct val="75000"/>
              <a:buFont typeface="StarSymbol"/>
              <a:buChar char=""/>
            </a:pPr>
            <a:r>
              <a:rPr lang="es-MX" sz="2000">
                <a:latin typeface="Arial"/>
              </a:rPr>
              <a:t>Cuarto nivel del esquema</a:t>
            </a:r>
            <a:endParaRPr/>
          </a:p>
          <a:p>
            <a:pPr lvl="4">
              <a:buSzPct val="45000"/>
              <a:buFont typeface="StarSymbol"/>
              <a:buChar char=""/>
            </a:pPr>
            <a:r>
              <a:rPr lang="es-MX" sz="2000">
                <a:latin typeface="Arial"/>
              </a:rPr>
              <a:t>Quinto nivel del esquema</a:t>
            </a:r>
            <a:endParaRPr/>
          </a:p>
          <a:p>
            <a:pPr lvl="5">
              <a:buSzPct val="45000"/>
              <a:buFont typeface="StarSymbol"/>
              <a:buChar char=""/>
            </a:pPr>
            <a:r>
              <a:rPr lang="es-MX" sz="2000">
                <a:latin typeface="Arial"/>
              </a:rPr>
              <a:t>Sexto nivel del esquema</a:t>
            </a:r>
            <a:endParaRPr/>
          </a:p>
          <a:p>
            <a:pPr lvl="6">
              <a:buSzPct val="45000"/>
              <a:buFont typeface="StarSymbol"/>
              <a:buChar char=""/>
            </a:pPr>
            <a:r>
              <a:rPr lang="es-MX" sz="2000">
                <a:latin typeface="Arial"/>
              </a:rPr>
              <a:t>Séptimo nivel del esquema</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chart" Target="../charts/chart14.xml"/><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chart" Target="../charts/chart8.xml"/><Relationship Id="rId3"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chart" Target="../charts/chart9.xml"/><Relationship Id="rId3"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chart" Target="../charts/chart10.xml"/><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chart" Target="../charts/chart11.xml"/><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chart" Target="../charts/chart12.xml"/><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chart" Target="../charts/chart13.xml"/><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6" name="CustomShape 1"/>
          <p:cNvSpPr/>
          <p:nvPr/>
        </p:nvSpPr>
        <p:spPr>
          <a:xfrm>
            <a:off x="1012680" y="2282760"/>
            <a:ext cx="7768800" cy="1466280"/>
          </a:xfrm>
          <a:prstGeom prst="rect">
            <a:avLst/>
          </a:prstGeom>
          <a:noFill/>
          <a:ln>
            <a:noFill/>
          </a:ln>
        </p:spPr>
        <p:style>
          <a:lnRef idx="0"/>
          <a:fillRef idx="0"/>
          <a:effectRef idx="0"/>
          <a:fontRef idx="minor"/>
        </p:style>
      </p:sp>
      <p:sp>
        <p:nvSpPr>
          <p:cNvPr id="77" name="CustomShape 2"/>
          <p:cNvSpPr/>
          <p:nvPr/>
        </p:nvSpPr>
        <p:spPr>
          <a:xfrm>
            <a:off x="457200" y="501840"/>
            <a:ext cx="8030520" cy="1141920"/>
          </a:xfrm>
          <a:prstGeom prst="rect">
            <a:avLst/>
          </a:prstGeom>
          <a:noFill/>
          <a:ln>
            <a:noFill/>
          </a:ln>
        </p:spPr>
        <p:style>
          <a:lnRef idx="0"/>
          <a:fillRef idx="0"/>
          <a:effectRef idx="0"/>
          <a:fontRef idx="minor"/>
        </p:style>
        <p:txBody>
          <a:bodyPr wrap="none" lIns="0" rIns="0" tIns="0" bIns="0" anchor="ctr"/>
          <a:p>
            <a:pPr algn="ctr">
              <a:lnSpc>
                <a:spcPct val="100000"/>
              </a:lnSpc>
            </a:pPr>
            <a:r>
              <a:rPr lang="es-MX" sz="4400" strike="noStrike">
                <a:solidFill>
                  <a:srgbClr val="000000"/>
                </a:solidFill>
                <a:latin typeface="Calibri"/>
                <a:ea typeface="DejaVu Sans"/>
              </a:rPr>
              <a:t>Reporte de Monitoreo</a:t>
            </a:r>
            <a:endParaRPr/>
          </a:p>
        </p:txBody>
      </p:sp>
      <p:sp>
        <p:nvSpPr>
          <p:cNvPr id="78" name="CustomShape 3"/>
          <p:cNvSpPr/>
          <p:nvPr/>
        </p:nvSpPr>
        <p:spPr>
          <a:xfrm>
            <a:off x="457200" y="1604520"/>
            <a:ext cx="3923280" cy="3974400"/>
          </a:xfrm>
          <a:prstGeom prst="rect">
            <a:avLst/>
          </a:prstGeom>
          <a:noFill/>
          <a:ln>
            <a:noFill/>
          </a:ln>
        </p:spPr>
        <p:style>
          <a:lnRef idx="0"/>
          <a:fillRef idx="0"/>
          <a:effectRef idx="0"/>
          <a:fontRef idx="minor"/>
        </p:style>
        <p:txBody>
          <a:bodyPr wrap="none" lIns="0" rIns="0" tIns="0" bIns="0"/>
          <a:p>
            <a:pPr>
              <a:lnSpc>
                <a:spcPct val="100000"/>
              </a:lnSpc>
            </a:pPr>
            <a:endParaRPr/>
          </a:p>
          <a:p>
            <a:pPr>
              <a:lnSpc>
                <a:spcPct val="100000"/>
              </a:lnSpc>
            </a:pPr>
            <a:r>
              <a:rPr lang="es-MX" sz="3200" strike="noStrike">
                <a:solidFill>
                  <a:srgbClr val="8b8b8b"/>
                </a:solidFill>
                <a:latin typeface="Calibri"/>
                <a:ea typeface="DejaVu Sans"/>
              </a:rPr>
              <a:t>Version 1.0</a:t>
            </a:r>
            <a:r>
              <a:rPr lang="es-MX" sz="3200" strike="noStrike">
                <a:solidFill>
                  <a:srgbClr val="8b8b8b"/>
                </a:solidFill>
                <a:latin typeface="Calibri"/>
                <a:ea typeface="DejaVu Sans"/>
              </a:rPr>
              <a:t>	</a:t>
            </a:r>
            <a:r>
              <a:rPr lang="es-MX" sz="3200" strike="noStrike">
                <a:solidFill>
                  <a:srgbClr val="8b8b8b"/>
                </a:solidFill>
                <a:latin typeface="Calibri"/>
                <a:ea typeface="DejaVu Sans"/>
              </a:rPr>
              <a:t>	</a:t>
            </a:r>
            <a:endParaRPr/>
          </a:p>
          <a:p>
            <a:pPr>
              <a:lnSpc>
                <a:spcPct val="100000"/>
              </a:lnSpc>
            </a:pPr>
            <a:r>
              <a:rPr lang="es-MX" sz="3200" strike="noStrike">
                <a:solidFill>
                  <a:srgbClr val="8b8b8b"/>
                </a:solidFill>
                <a:latin typeface="Calibri"/>
                <a:ea typeface="DejaVu Sans"/>
              </a:rPr>
              <a:t>Enero</a:t>
            </a:r>
            <a:endParaRPr/>
          </a:p>
          <a:p>
            <a:pPr>
              <a:lnSpc>
                <a:spcPct val="100000"/>
              </a:lnSpc>
            </a:pPr>
            <a:r>
              <a:rPr lang="es-MX" sz="3200" strike="noStrike">
                <a:solidFill>
                  <a:srgbClr val="8b8b8b"/>
                </a:solidFill>
                <a:latin typeface="Calibri"/>
                <a:ea typeface="DejaVu Sans"/>
              </a:rPr>
              <a:t>02/02/2016</a:t>
            </a:r>
            <a:endParaRPr/>
          </a:p>
        </p:txBody>
      </p:sp>
      <p:pic>
        <p:nvPicPr>
          <p:cNvPr id="79" name="Picture 2" descr=""/>
          <p:cNvPicPr/>
          <p:nvPr/>
        </p:nvPicPr>
        <p:blipFill>
          <a:blip r:embed="rId1"/>
          <a:stretch/>
        </p:blipFill>
        <p:spPr>
          <a:xfrm>
            <a:off x="6948360" y="1196640"/>
            <a:ext cx="1912320" cy="1893240"/>
          </a:xfrm>
          <a:prstGeom prst="rect">
            <a:avLst/>
          </a:prstGeom>
          <a:ln>
            <a:noFill/>
          </a:ln>
        </p:spPr>
      </p:pic>
    </p:spTree>
  </p:cSld>
  <p:timing>
    <p:tnLst>
      <p:par>
        <p:cTn id="1" dur="indefinite" restart="never" nodeType="tmRoot">
          <p:childTnLst>
            <p:seq>
              <p:cTn id="2" nodeType="mainSeq">
                <p:childTnLst>
                  <p:par>
                    <p:cTn id="3"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Ventas</a:t>
            </a:r>
            <a:endParaRPr/>
          </a:p>
        </p:txBody>
      </p:sp>
      <p:sp>
        <p:nvSpPr>
          <p:cNvPr id="112" name="CustomShape 2"/>
          <p:cNvSpPr/>
          <p:nvPr/>
        </p:nvSpPr>
        <p:spPr>
          <a:xfrm>
            <a:off x="457200" y="1600200"/>
            <a:ext cx="8226000" cy="4522320"/>
          </a:xfrm>
          <a:prstGeom prst="rect">
            <a:avLst/>
          </a:prstGeom>
          <a:noFill/>
          <a:ln>
            <a:noFill/>
          </a:ln>
        </p:spPr>
        <p:style>
          <a:lnRef idx="0"/>
          <a:fillRef idx="0"/>
          <a:effectRef idx="0"/>
          <a:fontRef idx="minor"/>
        </p:style>
      </p:sp>
      <p:sp>
        <p:nvSpPr>
          <p:cNvPr id="113" name="CustomShape 3"/>
          <p:cNvSpPr/>
          <p:nvPr/>
        </p:nvSpPr>
        <p:spPr>
          <a:xfrm>
            <a:off x="4752000" y="1124640"/>
            <a:ext cx="3990600" cy="3380400"/>
          </a:xfrm>
          <a:prstGeom prst="rect">
            <a:avLst/>
          </a:prstGeom>
          <a:noFill/>
          <a:ln>
            <a:noFill/>
          </a:ln>
        </p:spPr>
        <p:style>
          <a:lnRef idx="0"/>
          <a:fillRef idx="0"/>
          <a:effectRef idx="0"/>
          <a:fontRef idx="minor"/>
        </p:style>
        <p:txBody>
          <a:bodyPr lIns="90000" rIns="90000" tIns="45000" bIns="45000"/>
          <a:p>
            <a:pPr>
              <a:lnSpc>
                <a:spcPct val="100000"/>
              </a:lnSpc>
            </a:pPr>
            <a:endParaRPr/>
          </a:p>
          <a:p>
            <a:pPr>
              <a:lnSpc>
                <a:spcPct val="100000"/>
              </a:lnSpc>
            </a:pPr>
            <a:endParaRPr/>
          </a:p>
          <a:p>
            <a:pPr>
              <a:lnSpc>
                <a:spcPct val="100000"/>
              </a:lnSpc>
            </a:pPr>
            <a:r>
              <a:rPr lang="es-MX" strike="noStrike">
                <a:solidFill>
                  <a:srgbClr val="000000"/>
                </a:solidFill>
                <a:latin typeface="Times New Roman"/>
                <a:ea typeface="DejaVu Sans"/>
              </a:rPr>
              <a:t>Análisis: Debido a la baja de tickets por el area de ventas se presentan ventas bajas y provocan un apego negativo a la venta esperada por el mes de Enero en  -34.7% Esta desviación ocasiona que la diferencia entre lo gastado y lo obtenido mensualmente exista una perdida de 1180 pesos a su vez dicha desviación se debe a que la cantidad de proyectos obtenidos bajo su precio de venta obtuvieron un promedio de 828 pesos en lugar de los 3360 planeados. </a:t>
            </a:r>
            <a:endParaRPr/>
          </a:p>
          <a:p>
            <a:pPr>
              <a:lnSpc>
                <a:spcPct val="100000"/>
              </a:lnSpc>
            </a:pPr>
            <a:endParaRPr/>
          </a:p>
        </p:txBody>
      </p:sp>
      <p:graphicFrame>
        <p:nvGraphicFramePr>
          <p:cNvPr id="114" name="Table 4"/>
          <p:cNvGraphicFramePr/>
          <p:nvPr/>
        </p:nvGraphicFramePr>
        <p:xfrm>
          <a:off x="208440" y="3816000"/>
          <a:ext cx="3967200" cy="2167200"/>
        </p:xfrm>
        <a:graphic>
          <a:graphicData uri="http://schemas.openxmlformats.org/drawingml/2006/table">
            <a:tbl>
              <a:tblPr/>
              <a:tblGrid>
                <a:gridCol w="2231640"/>
                <a:gridCol w="1735920"/>
              </a:tblGrid>
              <a:tr h="861840">
                <a:tc>
                  <a:txBody>
                    <a:bodyPr/>
                    <a:p>
                      <a:pPr algn="ctr">
                        <a:lnSpc>
                          <a:spcPct val="100000"/>
                        </a:lnSpc>
                      </a:pPr>
                      <a:r>
                        <a:rPr lang="es-MX" strike="noStrike">
                          <a:latin typeface="Arial"/>
                        </a:rPr>
                        <a:t>Ventas totales</a:t>
                      </a:r>
                      <a:endParaRPr/>
                    </a:p>
                    <a:p>
                      <a:pPr algn="ctr">
                        <a:lnSpc>
                          <a:spcPct val="100000"/>
                        </a:lnSpc>
                      </a:pPr>
                      <a:endParaRPr/>
                    </a:p>
                    <a:p>
                      <a:pPr algn="ctr">
                        <a:lnSpc>
                          <a:spcPct val="100000"/>
                        </a:lnSpc>
                      </a:pPr>
                      <a:endParaRPr/>
                    </a:p>
                  </a:txBody>
                  <a:tcPr/>
                </a:tc>
                <a:tc>
                  <a:tcPr/>
                </a:tc>
              </a:tr>
              <a:tr h="605880">
                <a:tc>
                  <a:txBody>
                    <a:bodyPr/>
                    <a:p>
                      <a:pPr algn="ctr">
                        <a:lnSpc>
                          <a:spcPct val="100000"/>
                        </a:lnSpc>
                      </a:pPr>
                      <a:endParaRPr/>
                    </a:p>
                    <a:p>
                      <a:pPr>
                        <a:lnSpc>
                          <a:spcPct val="100000"/>
                        </a:lnSpc>
                      </a:pPr>
                      <a:r>
                        <a:rPr lang="es-MX" strike="noStrike">
                          <a:latin typeface="Arial"/>
                        </a:rPr>
                        <a:t>Planeadas</a:t>
                      </a:r>
                      <a:endParaRPr/>
                    </a:p>
                  </a:txBody>
                  <a:tcPr/>
                </a:tc>
                <a:tc>
                  <a:txBody>
                    <a:bodyPr/>
                    <a:p>
                      <a:pPr algn="r">
                        <a:lnSpc>
                          <a:spcPct val="100000"/>
                        </a:lnSpc>
                      </a:pPr>
                      <a:r>
                        <a:rPr lang="es-MX" strike="noStrike">
                          <a:latin typeface="Arial"/>
                        </a:rPr>
                        <a:t>3,300,000.00</a:t>
                      </a:r>
                      <a:endParaRPr/>
                    </a:p>
                  </a:txBody>
                  <a:tcPr/>
                </a:tc>
              </a:tr>
              <a:tr h="349920">
                <a:tc>
                  <a:txBody>
                    <a:bodyPr/>
                    <a:p>
                      <a:r>
                        <a:rPr lang="es-MX" strike="noStrike">
                          <a:latin typeface="Arial"/>
                        </a:rPr>
                        <a:t>Reales</a:t>
                      </a:r>
                      <a:endParaRPr/>
                    </a:p>
                  </a:txBody>
                  <a:tcPr/>
                </a:tc>
                <a:tc>
                  <a:txBody>
                    <a:bodyPr/>
                    <a:p>
                      <a:pPr algn="r">
                        <a:lnSpc>
                          <a:spcPct val="100000"/>
                        </a:lnSpc>
                      </a:pPr>
                      <a:r>
                        <a:rPr lang="es-MX" strike="noStrike">
                          <a:latin typeface="Arial"/>
                        </a:rPr>
                        <a:t>179,572.48</a:t>
                      </a:r>
                      <a:endParaRPr/>
                    </a:p>
                  </a:txBody>
                  <a:tcPr/>
                </a:tc>
              </a:tr>
              <a:tr h="349920">
                <a:tc>
                  <a:txBody>
                    <a:bodyPr/>
                    <a:p>
                      <a:r>
                        <a:rPr lang="es-MX" strike="noStrike">
                          <a:latin typeface="Arial"/>
                        </a:rPr>
                        <a:t>Apegó</a:t>
                      </a:r>
                      <a:endParaRPr/>
                    </a:p>
                  </a:txBody>
                  <a:tcPr/>
                </a:tc>
                <a:tc>
                  <a:txBody>
                    <a:bodyPr/>
                    <a:p>
                      <a:pPr algn="r">
                        <a:lnSpc>
                          <a:spcPct val="100000"/>
                        </a:lnSpc>
                      </a:pPr>
                      <a:r>
                        <a:rPr lang="es-MX" strike="noStrike">
                          <a:latin typeface="Arial"/>
                        </a:rPr>
                        <a:t>-94.558409697</a:t>
                      </a:r>
                      <a:endParaRPr/>
                    </a:p>
                  </a:txBody>
                  <a:tcPr/>
                </a:tc>
              </a:tr>
            </a:tbl>
          </a:graphicData>
        </a:graphic>
      </p:graphicFrame>
      <p:pic>
        <p:nvPicPr>
          <p:cNvPr id="115" name="" descr=""/>
          <p:cNvPicPr/>
          <p:nvPr/>
        </p:nvPicPr>
        <p:blipFill>
          <a:blip r:embed="rId1"/>
          <a:stretch/>
        </p:blipFill>
        <p:spPr>
          <a:xfrm>
            <a:off x="360" y="1197720"/>
            <a:ext cx="9143280" cy="529920"/>
          </a:xfrm>
          <a:prstGeom prst="rect">
            <a:avLst/>
          </a:prstGeom>
          <a:ln>
            <a:noFill/>
          </a:ln>
        </p:spPr>
      </p:pic>
    </p:spTree>
  </p:cSld>
  <p:timing>
    <p:tnLst>
      <p:par>
        <p:cTn id="28" dur="indefinite" restart="never" nodeType="tmRoot">
          <p:childTnLst>
            <p:seq>
              <p:cTn id="29" nodeType="mainSeq">
                <p:childTnLst>
                  <p:par>
                    <p:cTn id="30"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Índice de Satisfacción</a:t>
            </a:r>
            <a:endParaRPr/>
          </a:p>
        </p:txBody>
      </p:sp>
      <p:sp>
        <p:nvSpPr>
          <p:cNvPr id="117" name="CustomShape 2"/>
          <p:cNvSpPr/>
          <p:nvPr/>
        </p:nvSpPr>
        <p:spPr>
          <a:xfrm>
            <a:off x="457200" y="1600200"/>
            <a:ext cx="8226000" cy="4522320"/>
          </a:xfrm>
          <a:prstGeom prst="rect">
            <a:avLst/>
          </a:prstGeom>
          <a:noFill/>
          <a:ln>
            <a:noFill/>
          </a:ln>
        </p:spPr>
        <p:style>
          <a:lnRef idx="0"/>
          <a:fillRef idx="0"/>
          <a:effectRef idx="0"/>
          <a:fontRef idx="minor"/>
        </p:style>
      </p:sp>
      <p:sp>
        <p:nvSpPr>
          <p:cNvPr id="118" name="CustomShape 3"/>
          <p:cNvSpPr/>
          <p:nvPr/>
        </p:nvSpPr>
        <p:spPr>
          <a:xfrm>
            <a:off x="6120000" y="1412640"/>
            <a:ext cx="2563200" cy="2283120"/>
          </a:xfrm>
          <a:prstGeom prst="rect">
            <a:avLst/>
          </a:prstGeom>
          <a:noFill/>
          <a:ln>
            <a:noFill/>
          </a:ln>
        </p:spPr>
        <p:style>
          <a:lnRef idx="0"/>
          <a:fillRef idx="0"/>
          <a:effectRef idx="0"/>
          <a:fontRef idx="minor"/>
        </p:style>
        <p:txBody>
          <a:bodyPr lIns="90000" rIns="90000" tIns="45000" bIns="45000"/>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s-MX" strike="noStrike">
                <a:solidFill>
                  <a:srgbClr val="000000"/>
                </a:solidFill>
                <a:latin typeface="Times New Roman"/>
                <a:ea typeface="DejaVu Sans"/>
              </a:rPr>
              <a:t>Análisis: Se obtiene un promedio del 98 en un resultado recolectado por muestreo de cinco encuestas por lo que se estima tener un buen resultado </a:t>
            </a:r>
            <a:endParaRPr/>
          </a:p>
          <a:p>
            <a:pPr>
              <a:lnSpc>
                <a:spcPct val="100000"/>
              </a:lnSpc>
            </a:pPr>
            <a:endParaRPr/>
          </a:p>
        </p:txBody>
      </p:sp>
      <p:graphicFrame>
        <p:nvGraphicFramePr>
          <p:cNvPr id="119" name=""/>
          <p:cNvGraphicFramePr/>
          <p:nvPr/>
        </p:nvGraphicFramePr>
        <p:xfrm>
          <a:off x="213120" y="1156680"/>
          <a:ext cx="5762520" cy="3234960"/>
        </p:xfrm>
        <a:graphic>
          <a:graphicData uri="http://schemas.openxmlformats.org/drawingml/2006/chart">
            <c:chart xmlns:c="http://schemas.openxmlformats.org/drawingml/2006/chart" xmlns:r="http://schemas.openxmlformats.org/officeDocument/2006/relationships" r:id="rId1"/>
          </a:graphicData>
        </a:graphic>
      </p:graphicFrame>
    </p:spTree>
  </p:cSld>
  <p:timing>
    <p:tnLst>
      <p:par>
        <p:cTn id="31" dur="indefinite" restart="never" nodeType="tmRoot">
          <p:childTnLst>
            <p:seq>
              <p:cTn id="32" nodeType="mainSeq">
                <p:childTnLst>
                  <p:par>
                    <p:cTn id="33"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CustomShape 1"/>
          <p:cNvSpPr/>
          <p:nvPr/>
        </p:nvSpPr>
        <p:spPr>
          <a:xfrm>
            <a:off x="457200" y="273600"/>
            <a:ext cx="8228160" cy="1143720"/>
          </a:xfrm>
          <a:prstGeom prst="rect">
            <a:avLst/>
          </a:prstGeom>
          <a:noFill/>
          <a:ln>
            <a:noFill/>
          </a:ln>
        </p:spPr>
        <p:style>
          <a:lnRef idx="0"/>
          <a:fillRef idx="0"/>
          <a:effectRef idx="0"/>
          <a:fontRef idx="minor"/>
        </p:style>
        <p:txBody>
          <a:bodyPr lIns="0" rIns="0" tIns="0" bIns="0" anchor="ctr"/>
          <a:p>
            <a:pPr algn="ctr">
              <a:lnSpc>
                <a:spcPct val="100000"/>
              </a:lnSpc>
            </a:pPr>
            <a:r>
              <a:rPr lang="es-MX" sz="4400" strike="noStrike">
                <a:solidFill>
                  <a:srgbClr val="000000"/>
                </a:solidFill>
                <a:latin typeface="Arial"/>
                <a:ea typeface="DejaVu Sans"/>
              </a:rPr>
              <a:t>Reporte de respaldos</a:t>
            </a:r>
            <a:endParaRPr/>
          </a:p>
        </p:txBody>
      </p:sp>
      <p:sp>
        <p:nvSpPr>
          <p:cNvPr id="121" name="CustomShape 2"/>
          <p:cNvSpPr/>
          <p:nvPr/>
        </p:nvSpPr>
        <p:spPr>
          <a:xfrm>
            <a:off x="457200" y="1604520"/>
            <a:ext cx="8228160" cy="3976200"/>
          </a:xfrm>
          <a:prstGeom prst="rect">
            <a:avLst/>
          </a:prstGeom>
          <a:noFill/>
          <a:ln>
            <a:noFill/>
          </a:ln>
        </p:spPr>
        <p:style>
          <a:lnRef idx="0"/>
          <a:fillRef idx="0"/>
          <a:effectRef idx="0"/>
          <a:fontRef idx="minor"/>
        </p:style>
      </p:sp>
      <p:sp>
        <p:nvSpPr>
          <p:cNvPr id="122" name="CustomShape 3"/>
          <p:cNvSpPr/>
          <p:nvPr/>
        </p:nvSpPr>
        <p:spPr>
          <a:xfrm>
            <a:off x="1008000" y="1604520"/>
            <a:ext cx="7343640" cy="601920"/>
          </a:xfrm>
          <a:prstGeom prst="rect">
            <a:avLst/>
          </a:prstGeom>
          <a:noFill/>
          <a:ln>
            <a:noFill/>
          </a:ln>
        </p:spPr>
        <p:style>
          <a:lnRef idx="0"/>
          <a:fillRef idx="0"/>
          <a:effectRef idx="0"/>
          <a:fontRef idx="minor"/>
        </p:style>
        <p:txBody>
          <a:bodyPr lIns="90000" rIns="90000" tIns="45000" bIns="45000"/>
          <a:p>
            <a:r>
              <a:rPr lang="es-MX" strike="noStrike">
                <a:latin typeface="Arial"/>
              </a:rPr>
              <a:t>Se omite esta sección ya que todos los respaldos son realizados por los proveedores de los servicios</a:t>
            </a:r>
            <a:endParaRPr/>
          </a:p>
        </p:txBody>
      </p:sp>
    </p:spTree>
  </p:cSld>
  <p:timing>
    <p:tnLst>
      <p:par>
        <p:cTn id="34" dur="indefinite" restart="never" nodeType="tmRoot">
          <p:childTnLst>
            <p:seq>
              <p:cTn id="35"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CustomShape 1"/>
          <p:cNvSpPr/>
          <p:nvPr/>
        </p:nvSpPr>
        <p:spPr>
          <a:xfrm>
            <a:off x="457200" y="273600"/>
            <a:ext cx="8228160" cy="1143720"/>
          </a:xfrm>
          <a:prstGeom prst="rect">
            <a:avLst/>
          </a:prstGeom>
          <a:noFill/>
          <a:ln>
            <a:noFill/>
          </a:ln>
        </p:spPr>
        <p:style>
          <a:lnRef idx="0"/>
          <a:fillRef idx="0"/>
          <a:effectRef idx="0"/>
          <a:fontRef idx="minor"/>
        </p:style>
        <p:txBody>
          <a:bodyPr lIns="0" rIns="0" tIns="0" bIns="0" anchor="ctr"/>
          <a:p>
            <a:pPr algn="ctr">
              <a:lnSpc>
                <a:spcPct val="100000"/>
              </a:lnSpc>
            </a:pPr>
            <a:r>
              <a:rPr lang="es-MX" sz="4400" strike="noStrike">
                <a:solidFill>
                  <a:srgbClr val="000000"/>
                </a:solidFill>
                <a:latin typeface="Arial"/>
                <a:ea typeface="DejaVu Sans"/>
              </a:rPr>
              <a:t>Monitoreo de Riesgos</a:t>
            </a:r>
            <a:endParaRPr/>
          </a:p>
        </p:txBody>
      </p:sp>
      <p:graphicFrame>
        <p:nvGraphicFramePr>
          <p:cNvPr id="124" name="Table 2"/>
          <p:cNvGraphicFramePr/>
          <p:nvPr/>
        </p:nvGraphicFramePr>
        <p:xfrm>
          <a:off x="457200" y="1604520"/>
          <a:ext cx="8228520" cy="1898280"/>
        </p:xfrm>
        <a:graphic>
          <a:graphicData uri="http://schemas.openxmlformats.org/drawingml/2006/table">
            <a:tbl>
              <a:tblPr/>
              <a:tblGrid>
                <a:gridCol w="2057040"/>
                <a:gridCol w="2057040"/>
                <a:gridCol w="2057040"/>
                <a:gridCol w="2057760"/>
              </a:tblGrid>
              <a:tr h="603720">
                <a:tc>
                  <a:txBody>
                    <a:bodyPr/>
                    <a:p>
                      <a:r>
                        <a:rPr lang="es-MX" strike="noStrike">
                          <a:latin typeface="Arial"/>
                        </a:rPr>
                        <a:t>Riesgo Presentado</a:t>
                      </a:r>
                      <a:endParaRPr/>
                    </a:p>
                  </a:txBody>
                  <a:tcPr/>
                </a:tc>
                <a:tc>
                  <a:txBody>
                    <a:bodyPr/>
                    <a:p>
                      <a:r>
                        <a:rPr lang="es-MX" strike="noStrike">
                          <a:latin typeface="Arial"/>
                        </a:rPr>
                        <a:t>Fecha </a:t>
                      </a:r>
                      <a:endParaRPr/>
                    </a:p>
                  </a:txBody>
                  <a:tcPr/>
                </a:tc>
                <a:tc>
                  <a:txBody>
                    <a:bodyPr/>
                    <a:p>
                      <a:r>
                        <a:rPr lang="es-MX" strike="noStrike">
                          <a:latin typeface="Arial"/>
                        </a:rPr>
                        <a:t>Acción </a:t>
                      </a:r>
                      <a:endParaRPr/>
                    </a:p>
                  </a:txBody>
                  <a:tcPr/>
                </a:tc>
                <a:tc>
                  <a:txBody>
                    <a:bodyPr/>
                    <a:p>
                      <a:r>
                        <a:rPr lang="es-MX" strike="noStrike">
                          <a:latin typeface="Arial"/>
                        </a:rPr>
                        <a:t>Estado</a:t>
                      </a:r>
                      <a:endParaRPr/>
                    </a:p>
                  </a:txBody>
                  <a:tcPr/>
                </a:tc>
              </a:tr>
              <a:tr h="431640">
                <a:tc>
                  <a:txBody>
                    <a:bodyPr/>
                    <a:p>
                      <a:r>
                        <a:rPr lang="es-MX" sz="1600" strike="noStrike">
                          <a:latin typeface="Arial"/>
                        </a:rPr>
                        <a:t>Presentar esfuerzos superiores a los estimados en la cotización anual de la empresa lo cual provoca perdidas monetarias a la empresa</a:t>
                      </a:r>
                      <a:endParaRPr/>
                    </a:p>
                  </a:txBody>
                  <a:tcPr/>
                </a:tc>
                <a:tc>
                  <a:txBody>
                    <a:bodyPr/>
                    <a:p>
                      <a:r>
                        <a:rPr lang="es-MX" sz="1600" strike="noStrike">
                          <a:latin typeface="Times New Roman"/>
                        </a:rPr>
                        <a:t>02/02/16</a:t>
                      </a:r>
                      <a:endParaRPr/>
                    </a:p>
                  </a:txBody>
                  <a:tcPr/>
                </a:tc>
                <a:tc>
                  <a:txBody>
                    <a:bodyPr/>
                    <a:p>
                      <a:r>
                        <a:rPr lang="es-MX" sz="1600" strike="noStrike">
                          <a:latin typeface="Times New Roman"/>
                        </a:rPr>
                        <a:t>Se recomienda contratar personas de soporte y solicitar a ventas contactar a todos los prospectos</a:t>
                      </a:r>
                      <a:endParaRPr/>
                    </a:p>
                  </a:txBody>
                  <a:tcPr/>
                </a:tc>
                <a:tc>
                  <a:txBody>
                    <a:bodyPr/>
                    <a:p>
                      <a:r>
                        <a:rPr lang="es-MX" sz="2400" strike="noStrike">
                          <a:latin typeface="Times New Roman"/>
                        </a:rPr>
                        <a:t>En proceso</a:t>
                      </a:r>
                      <a:endParaRPr/>
                    </a:p>
                  </a:txBody>
                  <a:tcPr/>
                </a:tc>
              </a:tr>
              <a:tr h="431640">
                <a:tc>
                  <a:tcPr/>
                </a:tc>
                <a:tc>
                  <a:tcPr/>
                </a:tc>
                <a:tc>
                  <a:tcPr/>
                </a:tc>
                <a:tc>
                  <a:tcPr/>
                </a:tc>
              </a:tr>
              <a:tr h="431640">
                <a:tc>
                  <a:tcPr/>
                </a:tc>
                <a:tc>
                  <a:tcPr/>
                </a:tc>
                <a:tc>
                  <a:tcPr/>
                </a:tc>
                <a:tc>
                  <a:tcPr/>
                </a:tc>
              </a:tr>
            </a:tbl>
          </a:graphicData>
        </a:graphic>
      </p:graphicFrame>
    </p:spTree>
  </p:cSld>
  <p:timing>
    <p:tnLst>
      <p:par>
        <p:cTn id="36" dur="indefinite" restart="never" nodeType="tmRoot">
          <p:childTnLst>
            <p:seq>
              <p:cTn id="37"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Hitos </a:t>
            </a:r>
            <a:endParaRPr/>
          </a:p>
        </p:txBody>
      </p:sp>
      <p:sp>
        <p:nvSpPr>
          <p:cNvPr id="81" name="CustomShape 2"/>
          <p:cNvSpPr/>
          <p:nvPr/>
        </p:nvSpPr>
        <p:spPr>
          <a:xfrm>
            <a:off x="457200" y="1600200"/>
            <a:ext cx="8226000" cy="4522320"/>
          </a:xfrm>
          <a:prstGeom prst="rect">
            <a:avLst/>
          </a:prstGeom>
          <a:noFill/>
          <a:ln>
            <a:noFill/>
          </a:ln>
        </p:spPr>
        <p:style>
          <a:lnRef idx="0"/>
          <a:fillRef idx="0"/>
          <a:effectRef idx="0"/>
          <a:fontRef idx="minor"/>
        </p:style>
      </p:sp>
      <p:graphicFrame>
        <p:nvGraphicFramePr>
          <p:cNvPr id="82" name="Table 3"/>
          <p:cNvGraphicFramePr/>
          <p:nvPr/>
        </p:nvGraphicFramePr>
        <p:xfrm>
          <a:off x="1523880" y="1397160"/>
          <a:ext cx="6095160" cy="1209240"/>
        </p:xfrm>
        <a:graphic>
          <a:graphicData uri="http://schemas.openxmlformats.org/drawingml/2006/table">
            <a:tbl>
              <a:tblPr/>
              <a:tblGrid>
                <a:gridCol w="2031840"/>
                <a:gridCol w="2031840"/>
                <a:gridCol w="2031840"/>
              </a:tblGrid>
              <a:tr h="346320">
                <a:tc>
                  <a:txBody>
                    <a:bodyPr/>
                    <a:p>
                      <a:pPr algn="ctr">
                        <a:lnSpc>
                          <a:spcPct val="100000"/>
                        </a:lnSpc>
                      </a:pPr>
                      <a:r>
                        <a:rPr b="1" lang="es-MX" strike="noStrike">
                          <a:solidFill>
                            <a:srgbClr val="ffffff"/>
                          </a:solidFill>
                          <a:latin typeface="Times New Roman"/>
                        </a:rPr>
                        <a:t>Nombre de hito</a:t>
                      </a:r>
                      <a:endParaRPr/>
                    </a:p>
                  </a:txBody>
                  <a:tcPr/>
                </a:tc>
                <a:tc>
                  <a:txBody>
                    <a:bodyPr/>
                    <a:p>
                      <a:pPr algn="ctr">
                        <a:lnSpc>
                          <a:spcPct val="100000"/>
                        </a:lnSpc>
                      </a:pPr>
                      <a:r>
                        <a:rPr b="1" lang="es-MX" strike="noStrike">
                          <a:solidFill>
                            <a:srgbClr val="ffffff"/>
                          </a:solidFill>
                          <a:latin typeface="Times New Roman"/>
                        </a:rPr>
                        <a:t>Fecha Planeada</a:t>
                      </a:r>
                      <a:endParaRPr/>
                    </a:p>
                  </a:txBody>
                  <a:tcPr/>
                </a:tc>
                <a:tc>
                  <a:txBody>
                    <a:bodyPr/>
                    <a:p>
                      <a:pPr algn="ctr">
                        <a:lnSpc>
                          <a:spcPct val="100000"/>
                        </a:lnSpc>
                      </a:pPr>
                      <a:r>
                        <a:rPr b="1" lang="es-MX" strike="noStrike">
                          <a:solidFill>
                            <a:srgbClr val="ffffff"/>
                          </a:solidFill>
                          <a:latin typeface="Times New Roman"/>
                        </a:rPr>
                        <a:t>Fecha Real</a:t>
                      </a:r>
                      <a:endParaRPr/>
                    </a:p>
                  </a:txBody>
                  <a:tcPr/>
                </a:tc>
              </a:tr>
              <a:tr h="518760">
                <a:tc>
                  <a:txBody>
                    <a:bodyPr/>
                    <a:p>
                      <a:r>
                        <a:rPr lang="es-MX" sz="1500" strike="noStrike">
                          <a:latin typeface="Times New Roman"/>
                        </a:rPr>
                        <a:t>Arranque de proyecto anual</a:t>
                      </a:r>
                      <a:endParaRPr/>
                    </a:p>
                  </a:txBody>
                  <a:tcPr/>
                </a:tc>
                <a:tc>
                  <a:txBody>
                    <a:bodyPr/>
                    <a:p>
                      <a:r>
                        <a:rPr lang="es-MX" strike="noStrike">
                          <a:latin typeface="Arial"/>
                        </a:rPr>
                        <a:t>11/01/16</a:t>
                      </a:r>
                      <a:endParaRPr/>
                    </a:p>
                  </a:txBody>
                  <a:tcPr/>
                </a:tc>
                <a:tc>
                  <a:txBody>
                    <a:bodyPr/>
                    <a:p>
                      <a:r>
                        <a:rPr lang="es-MX" strike="noStrike">
                          <a:latin typeface="Arial"/>
                        </a:rPr>
                        <a:t>11/01/16</a:t>
                      </a:r>
                      <a:endParaRPr/>
                    </a:p>
                  </a:txBody>
                  <a:tcPr/>
                </a:tc>
              </a:tr>
              <a:tr h="347760">
                <a:tc>
                  <a:txBody>
                    <a:bodyPr/>
                    <a:p>
                      <a:r>
                        <a:rPr lang="es-MX" sz="1500" strike="noStrike">
                          <a:latin typeface="Times New Roman"/>
                        </a:rPr>
                        <a:t>Venta mensual de Enero</a:t>
                      </a:r>
                      <a:endParaRPr/>
                    </a:p>
                  </a:txBody>
                  <a:tcPr/>
                </a:tc>
                <a:tc>
                  <a:txBody>
                    <a:bodyPr/>
                    <a:p>
                      <a:r>
                        <a:rPr lang="es-MX" strike="noStrike">
                          <a:latin typeface="Arial"/>
                        </a:rPr>
                        <a:t>02/02/16</a:t>
                      </a:r>
                      <a:endParaRPr/>
                    </a:p>
                  </a:txBody>
                  <a:tcPr/>
                </a:tc>
                <a:tc>
                  <a:txBody>
                    <a:bodyPr/>
                    <a:p>
                      <a:r>
                        <a:rPr lang="es-MX" strike="noStrike">
                          <a:latin typeface="Arial"/>
                        </a:rPr>
                        <a:t>02/02/16</a:t>
                      </a:r>
                      <a:endParaRPr/>
                    </a:p>
                  </a:txBody>
                  <a:tcPr/>
                </a:tc>
              </a:tr>
            </a:tbl>
          </a:graphicData>
        </a:graphic>
      </p:graphicFrame>
    </p:spTree>
  </p:cSld>
  <p:timing>
    <p:tnLst>
      <p:par>
        <p:cTn id="4" dur="indefinite" restart="never" nodeType="tmRoot">
          <p:childTnLst>
            <p:seq>
              <p:cTn id="5" nodeType="mainSeq">
                <p:childTnLst>
                  <p:par>
                    <p:cTn id="6"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Recursos humanos</a:t>
            </a:r>
            <a:endParaRPr/>
          </a:p>
        </p:txBody>
      </p:sp>
      <p:sp>
        <p:nvSpPr>
          <p:cNvPr id="84" name="CustomShape 2"/>
          <p:cNvSpPr/>
          <p:nvPr/>
        </p:nvSpPr>
        <p:spPr>
          <a:xfrm>
            <a:off x="457200" y="1600200"/>
            <a:ext cx="8226000" cy="4522320"/>
          </a:xfrm>
          <a:prstGeom prst="rect">
            <a:avLst/>
          </a:prstGeom>
          <a:noFill/>
          <a:ln>
            <a:noFill/>
          </a:ln>
        </p:spPr>
        <p:style>
          <a:lnRef idx="0"/>
          <a:fillRef idx="0"/>
          <a:effectRef idx="0"/>
          <a:fontRef idx="minor"/>
        </p:style>
        <p:txBody>
          <a:bodyPr lIns="90000" rIns="90000" tIns="45000" bIns="45000"/>
          <a:p>
            <a:r>
              <a:rPr lang="es-MX" strike="noStrike">
                <a:solidFill>
                  <a:srgbClr val="000000"/>
                </a:solidFill>
                <a:latin typeface="Times New Roman"/>
                <a:ea typeface="DejaVu Sans"/>
              </a:rPr>
              <a:t>Marisol Ornelas</a:t>
            </a:r>
            <a:endParaRPr/>
          </a:p>
          <a:p>
            <a:r>
              <a:rPr lang="es-MX" strike="noStrike">
                <a:solidFill>
                  <a:srgbClr val="000000"/>
                </a:solidFill>
                <a:latin typeface="Times New Roman"/>
                <a:ea typeface="DejaVu Sans"/>
              </a:rPr>
              <a:t>Alma Yesenia Garcia</a:t>
            </a:r>
            <a:endParaRPr/>
          </a:p>
          <a:p>
            <a:r>
              <a:rPr lang="es-MX" strike="noStrike">
                <a:solidFill>
                  <a:srgbClr val="000000"/>
                </a:solidFill>
                <a:latin typeface="Times New Roman"/>
                <a:ea typeface="DejaVu Sans"/>
              </a:rPr>
              <a:t>Jovanny Zepeda</a:t>
            </a:r>
            <a:endParaRPr/>
          </a:p>
          <a:p>
            <a:r>
              <a:rPr lang="es-MX" strike="noStrike">
                <a:solidFill>
                  <a:srgbClr val="000000"/>
                </a:solidFill>
                <a:latin typeface="Times New Roman"/>
                <a:ea typeface="DejaVu Sans"/>
              </a:rPr>
              <a:t>Adriana Jaramillo</a:t>
            </a:r>
            <a:endParaRPr/>
          </a:p>
          <a:p>
            <a:r>
              <a:rPr lang="es-MX" strike="noStrike">
                <a:solidFill>
                  <a:srgbClr val="000000"/>
                </a:solidFill>
                <a:latin typeface="Times New Roman"/>
                <a:ea typeface="DejaVu Sans"/>
              </a:rPr>
              <a:t>Ricardo Novela</a:t>
            </a:r>
            <a:endParaRPr/>
          </a:p>
          <a:p>
            <a:r>
              <a:rPr lang="es-MX" strike="noStrike">
                <a:solidFill>
                  <a:srgbClr val="000000"/>
                </a:solidFill>
                <a:latin typeface="Times New Roman"/>
                <a:ea typeface="DejaVu Sans"/>
              </a:rPr>
              <a:t>Francisco gonzales Sanchez</a:t>
            </a:r>
            <a:endParaRPr/>
          </a:p>
          <a:p>
            <a:r>
              <a:rPr lang="es-MX" strike="noStrike">
                <a:solidFill>
                  <a:srgbClr val="000000"/>
                </a:solidFill>
                <a:latin typeface="Times New Roman"/>
                <a:ea typeface="DejaVu Sans"/>
              </a:rPr>
              <a:t>Jose Francisco Llamas</a:t>
            </a:r>
            <a:endParaRPr/>
          </a:p>
          <a:p>
            <a:r>
              <a:rPr lang="es-MX" strike="noStrike">
                <a:solidFill>
                  <a:srgbClr val="000000"/>
                </a:solidFill>
                <a:latin typeface="Times New Roman"/>
                <a:ea typeface="DejaVu Sans"/>
              </a:rPr>
              <a:t>César Augusto Martínez Solís</a:t>
            </a:r>
            <a:endParaRPr/>
          </a:p>
          <a:p>
            <a:endParaRPr/>
          </a:p>
          <a:p>
            <a:r>
              <a:rPr lang="es-MX" strike="noStrike">
                <a:solidFill>
                  <a:srgbClr val="000000"/>
                </a:solidFill>
                <a:latin typeface="Times New Roman"/>
                <a:ea typeface="DejaVu Sans"/>
              </a:rPr>
              <a:t>Capacitaciones Requeridas:</a:t>
            </a:r>
            <a:endParaRPr/>
          </a:p>
          <a:p>
            <a:r>
              <a:rPr lang="es-MX" strike="noStrike">
                <a:solidFill>
                  <a:srgbClr val="000000"/>
                </a:solidFill>
                <a:latin typeface="Times New Roman"/>
                <a:ea typeface="DejaVu Sans"/>
              </a:rPr>
              <a:t>Capacitación en procesos → 11 Enero 2016</a:t>
            </a:r>
            <a:endParaRPr/>
          </a:p>
          <a:p>
            <a:endParaRPr/>
          </a:p>
          <a:p>
            <a:pPr>
              <a:lnSpc>
                <a:spcPct val="100000"/>
              </a:lnSpc>
            </a:pPr>
            <a:endParaRPr/>
          </a:p>
        </p:txBody>
      </p:sp>
    </p:spTree>
  </p:cSld>
  <p:timing>
    <p:tnLst>
      <p:par>
        <p:cTn id="7" dur="indefinite" restart="never" nodeType="tmRoot">
          <p:childTnLst>
            <p:seq>
              <p:cTn id="8" nodeType="mainSeq">
                <p:childTnLst>
                  <p:par>
                    <p:cTn id="9"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Costos</a:t>
            </a:r>
            <a:endParaRPr/>
          </a:p>
        </p:txBody>
      </p:sp>
      <p:sp>
        <p:nvSpPr>
          <p:cNvPr id="86" name="CustomShape 2"/>
          <p:cNvSpPr/>
          <p:nvPr/>
        </p:nvSpPr>
        <p:spPr>
          <a:xfrm>
            <a:off x="457200" y="1600200"/>
            <a:ext cx="8226000" cy="4522320"/>
          </a:xfrm>
          <a:prstGeom prst="rect">
            <a:avLst/>
          </a:prstGeom>
          <a:noFill/>
          <a:ln>
            <a:noFill/>
          </a:ln>
        </p:spPr>
        <p:style>
          <a:lnRef idx="0"/>
          <a:fillRef idx="0"/>
          <a:effectRef idx="0"/>
          <a:fontRef idx="minor"/>
        </p:style>
      </p:sp>
      <p:sp>
        <p:nvSpPr>
          <p:cNvPr id="87" name="CustomShape 3"/>
          <p:cNvSpPr/>
          <p:nvPr/>
        </p:nvSpPr>
        <p:spPr>
          <a:xfrm>
            <a:off x="5904000" y="2756520"/>
            <a:ext cx="3166200" cy="2283120"/>
          </a:xfrm>
          <a:prstGeom prst="rect">
            <a:avLst/>
          </a:prstGeom>
          <a:noFill/>
          <a:ln>
            <a:noFill/>
          </a:ln>
        </p:spPr>
        <p:style>
          <a:lnRef idx="0"/>
          <a:fillRef idx="0"/>
          <a:effectRef idx="0"/>
          <a:fontRef idx="minor"/>
        </p:style>
        <p:txBody>
          <a:bodyPr lIns="90000" rIns="90000" tIns="45000" bIns="45000"/>
          <a:p>
            <a:pPr>
              <a:lnSpc>
                <a:spcPct val="100000"/>
              </a:lnSpc>
            </a:pPr>
            <a:r>
              <a:rPr lang="es-MX" strike="noStrike">
                <a:solidFill>
                  <a:srgbClr val="000000"/>
                </a:solidFill>
                <a:latin typeface="Times New Roman"/>
                <a:ea typeface="DejaVu Sans"/>
              </a:rPr>
              <a:t>Análisis: En cuestión de costos planeados contra reales se obtiene una desviación negativa lo que quiere decir que en el mes de Enero se genero un gasto menor al planeado por casi 50,000</a:t>
            </a:r>
            <a:endParaRPr/>
          </a:p>
          <a:p>
            <a:pPr>
              <a:lnSpc>
                <a:spcPct val="100000"/>
              </a:lnSpc>
            </a:pPr>
            <a:endParaRPr/>
          </a:p>
        </p:txBody>
      </p:sp>
      <p:pic>
        <p:nvPicPr>
          <p:cNvPr id="88" name="" descr=""/>
          <p:cNvPicPr/>
          <p:nvPr/>
        </p:nvPicPr>
        <p:blipFill>
          <a:blip r:embed="rId1"/>
          <a:stretch/>
        </p:blipFill>
        <p:spPr>
          <a:xfrm>
            <a:off x="0" y="1296000"/>
            <a:ext cx="9143280" cy="550440"/>
          </a:xfrm>
          <a:prstGeom prst="rect">
            <a:avLst/>
          </a:prstGeom>
          <a:ln>
            <a:noFill/>
          </a:ln>
        </p:spPr>
      </p:pic>
      <p:graphicFrame>
        <p:nvGraphicFramePr>
          <p:cNvPr id="89" name=""/>
          <p:cNvGraphicFramePr/>
          <p:nvPr/>
        </p:nvGraphicFramePr>
        <p:xfrm>
          <a:off x="73800" y="1945800"/>
          <a:ext cx="5757840" cy="3237840"/>
        </p:xfrm>
        <a:graphic>
          <a:graphicData uri="http://schemas.openxmlformats.org/drawingml/2006/chart">
            <c:chart xmlns:c="http://schemas.openxmlformats.org/drawingml/2006/chart" xmlns:r="http://schemas.openxmlformats.org/officeDocument/2006/relationships" r:id="rId2"/>
          </a:graphicData>
        </a:graphic>
      </p:graphicFrame>
    </p:spTree>
  </p:cSld>
  <p:timing>
    <p:tnLst>
      <p:par>
        <p:cTn id="10" dur="indefinite" restart="never" nodeType="tmRoot">
          <p:childTnLst>
            <p:seq>
              <p:cTn id="11" nodeType="mainSeq">
                <p:childTnLst>
                  <p:par>
                    <p:cTn id="12"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Esfuerzo</a:t>
            </a:r>
            <a:endParaRPr/>
          </a:p>
        </p:txBody>
      </p:sp>
      <p:sp>
        <p:nvSpPr>
          <p:cNvPr id="91" name="CustomShape 2"/>
          <p:cNvSpPr/>
          <p:nvPr/>
        </p:nvSpPr>
        <p:spPr>
          <a:xfrm>
            <a:off x="457200" y="1600200"/>
            <a:ext cx="8226000" cy="4522320"/>
          </a:xfrm>
          <a:prstGeom prst="rect">
            <a:avLst/>
          </a:prstGeom>
          <a:noFill/>
          <a:ln>
            <a:noFill/>
          </a:ln>
        </p:spPr>
        <p:style>
          <a:lnRef idx="0"/>
          <a:fillRef idx="0"/>
          <a:effectRef idx="0"/>
          <a:fontRef idx="minor"/>
        </p:style>
      </p:sp>
      <p:sp>
        <p:nvSpPr>
          <p:cNvPr id="92" name="CustomShape 3"/>
          <p:cNvSpPr/>
          <p:nvPr/>
        </p:nvSpPr>
        <p:spPr>
          <a:xfrm>
            <a:off x="5868000" y="1340640"/>
            <a:ext cx="3075840" cy="1734480"/>
          </a:xfrm>
          <a:prstGeom prst="rect">
            <a:avLst/>
          </a:prstGeom>
          <a:noFill/>
          <a:ln>
            <a:noFill/>
          </a:ln>
        </p:spPr>
        <p:style>
          <a:lnRef idx="0"/>
          <a:fillRef idx="0"/>
          <a:effectRef idx="0"/>
          <a:fontRef idx="minor"/>
        </p:style>
        <p:txBody>
          <a:bodyPr lIns="90000" rIns="90000" tIns="45000" bIns="45000"/>
          <a:p>
            <a:pPr>
              <a:lnSpc>
                <a:spcPct val="100000"/>
              </a:lnSpc>
            </a:pPr>
            <a:endParaRPr/>
          </a:p>
          <a:p>
            <a:pPr>
              <a:lnSpc>
                <a:spcPct val="100000"/>
              </a:lnSpc>
            </a:pPr>
            <a:endParaRPr/>
          </a:p>
          <a:p>
            <a:pPr>
              <a:lnSpc>
                <a:spcPct val="100000"/>
              </a:lnSpc>
            </a:pPr>
            <a:endParaRPr/>
          </a:p>
          <a:p>
            <a:pPr>
              <a:lnSpc>
                <a:spcPct val="100000"/>
              </a:lnSpc>
            </a:pPr>
            <a:r>
              <a:rPr lang="es-MX" strike="noStrike">
                <a:solidFill>
                  <a:srgbClr val="000000"/>
                </a:solidFill>
                <a:latin typeface="Times New Roman"/>
                <a:ea typeface="DejaVu Sans"/>
              </a:rPr>
              <a:t>Análisis: Se presenta una desviación negativa lo cual significa que se obtuvieron menos tickets de los esperados, sin embargo dentro del área de soporte se ejecutaron mas tickets de soporte creando una sobre carga de trabajo.</a:t>
            </a:r>
            <a:endParaRPr/>
          </a:p>
        </p:txBody>
      </p:sp>
      <p:pic>
        <p:nvPicPr>
          <p:cNvPr id="93" name="" descr=""/>
          <p:cNvPicPr/>
          <p:nvPr/>
        </p:nvPicPr>
        <p:blipFill>
          <a:blip r:embed="rId1"/>
          <a:stretch/>
        </p:blipFill>
        <p:spPr>
          <a:xfrm>
            <a:off x="288000" y="1224000"/>
            <a:ext cx="8783640" cy="708480"/>
          </a:xfrm>
          <a:prstGeom prst="rect">
            <a:avLst/>
          </a:prstGeom>
          <a:ln>
            <a:noFill/>
          </a:ln>
        </p:spPr>
      </p:pic>
      <p:graphicFrame>
        <p:nvGraphicFramePr>
          <p:cNvPr id="94" name=""/>
          <p:cNvGraphicFramePr/>
          <p:nvPr/>
        </p:nvGraphicFramePr>
        <p:xfrm>
          <a:off x="77760" y="2094120"/>
          <a:ext cx="5753880" cy="3233520"/>
        </p:xfrm>
        <a:graphic>
          <a:graphicData uri="http://schemas.openxmlformats.org/drawingml/2006/chart">
            <c:chart xmlns:c="http://schemas.openxmlformats.org/drawingml/2006/chart" xmlns:r="http://schemas.openxmlformats.org/officeDocument/2006/relationships" r:id="rId2"/>
          </a:graphicData>
        </a:graphic>
      </p:graphicFrame>
    </p:spTree>
  </p:cSld>
  <p:timing>
    <p:tnLst>
      <p:par>
        <p:cTn id="13" dur="indefinite" restart="never" nodeType="tmRoot">
          <p:childTnLst>
            <p:seq>
              <p:cTn id="14" nodeType="mainSeq">
                <p:childTnLst>
                  <p:par>
                    <p:cTn id="15"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Auditorías físicas</a:t>
            </a:r>
            <a:endParaRPr/>
          </a:p>
        </p:txBody>
      </p:sp>
      <p:sp>
        <p:nvSpPr>
          <p:cNvPr id="96" name="CustomShape 2"/>
          <p:cNvSpPr/>
          <p:nvPr/>
        </p:nvSpPr>
        <p:spPr>
          <a:xfrm>
            <a:off x="457200" y="1600200"/>
            <a:ext cx="8226000" cy="4522320"/>
          </a:xfrm>
          <a:prstGeom prst="rect">
            <a:avLst/>
          </a:prstGeom>
          <a:noFill/>
          <a:ln>
            <a:noFill/>
          </a:ln>
        </p:spPr>
        <p:style>
          <a:lnRef idx="0"/>
          <a:fillRef idx="0"/>
          <a:effectRef idx="0"/>
          <a:fontRef idx="minor"/>
        </p:style>
      </p:sp>
      <p:sp>
        <p:nvSpPr>
          <p:cNvPr id="97" name="CustomShape 3"/>
          <p:cNvSpPr/>
          <p:nvPr/>
        </p:nvSpPr>
        <p:spPr>
          <a:xfrm>
            <a:off x="6365160" y="1124640"/>
            <a:ext cx="2284560" cy="3106080"/>
          </a:xfrm>
          <a:prstGeom prst="rect">
            <a:avLst/>
          </a:prstGeom>
          <a:noFill/>
          <a:ln>
            <a:noFill/>
          </a:ln>
        </p:spPr>
        <p:style>
          <a:lnRef idx="0"/>
          <a:fillRef idx="0"/>
          <a:effectRef idx="0"/>
          <a:fontRef idx="minor"/>
        </p:style>
        <p:txBody>
          <a:bodyPr lIns="90000" rIns="90000" tIns="45000" bIns="45000"/>
          <a:p>
            <a:pPr>
              <a:lnSpc>
                <a:spcPct val="100000"/>
              </a:lnSpc>
            </a:pPr>
            <a:endParaRPr/>
          </a:p>
          <a:p>
            <a:pPr>
              <a:lnSpc>
                <a:spcPct val="100000"/>
              </a:lnSpc>
            </a:pPr>
            <a:endParaRPr/>
          </a:p>
          <a:p>
            <a:pPr>
              <a:lnSpc>
                <a:spcPct val="100000"/>
              </a:lnSpc>
            </a:pPr>
            <a:r>
              <a:rPr lang="es-MX" strike="noStrike">
                <a:solidFill>
                  <a:srgbClr val="000000"/>
                </a:solidFill>
                <a:latin typeface="Times New Roman"/>
                <a:ea typeface="DejaVu Sans"/>
              </a:rPr>
              <a:t>Análisis:  no se presenta ninguna desviación negativa en el resultado</a:t>
            </a:r>
            <a:endParaRPr/>
          </a:p>
          <a:p>
            <a:pPr>
              <a:lnSpc>
                <a:spcPct val="100000"/>
              </a:lnSpc>
            </a:pPr>
            <a:endParaRPr/>
          </a:p>
        </p:txBody>
      </p:sp>
      <p:graphicFrame>
        <p:nvGraphicFramePr>
          <p:cNvPr id="98" name=""/>
          <p:cNvGraphicFramePr/>
          <p:nvPr/>
        </p:nvGraphicFramePr>
        <p:xfrm>
          <a:off x="217800" y="1323000"/>
          <a:ext cx="5757840" cy="2996640"/>
        </p:xfrm>
        <a:graphic>
          <a:graphicData uri="http://schemas.openxmlformats.org/drawingml/2006/chart">
            <c:chart xmlns:c="http://schemas.openxmlformats.org/drawingml/2006/chart" xmlns:r="http://schemas.openxmlformats.org/officeDocument/2006/relationships" r:id="rId1"/>
          </a:graphicData>
        </a:graphic>
      </p:graphicFrame>
    </p:spTree>
  </p:cSld>
  <p:timing>
    <p:tnLst>
      <p:par>
        <p:cTn id="16" dur="indefinite" restart="never" nodeType="tmRoot">
          <p:childTnLst>
            <p:seq>
              <p:cTn id="17" nodeType="mainSeq">
                <p:childTnLst>
                  <p:par>
                    <p:cTn id="18"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Auditorías funcionales</a:t>
            </a:r>
            <a:endParaRPr/>
          </a:p>
        </p:txBody>
      </p:sp>
      <p:sp>
        <p:nvSpPr>
          <p:cNvPr id="100" name="CustomShape 2"/>
          <p:cNvSpPr/>
          <p:nvPr/>
        </p:nvSpPr>
        <p:spPr>
          <a:xfrm>
            <a:off x="457200" y="1600200"/>
            <a:ext cx="8226000" cy="4522320"/>
          </a:xfrm>
          <a:prstGeom prst="rect">
            <a:avLst/>
          </a:prstGeom>
          <a:noFill/>
          <a:ln>
            <a:noFill/>
          </a:ln>
        </p:spPr>
        <p:style>
          <a:lnRef idx="0"/>
          <a:fillRef idx="0"/>
          <a:effectRef idx="0"/>
          <a:fontRef idx="minor"/>
        </p:style>
      </p:sp>
      <p:sp>
        <p:nvSpPr>
          <p:cNvPr id="101" name="CustomShape 3"/>
          <p:cNvSpPr/>
          <p:nvPr/>
        </p:nvSpPr>
        <p:spPr>
          <a:xfrm>
            <a:off x="6183360" y="1416240"/>
            <a:ext cx="2499840" cy="2831760"/>
          </a:xfrm>
          <a:prstGeom prst="rect">
            <a:avLst/>
          </a:prstGeom>
          <a:noFill/>
          <a:ln>
            <a:noFill/>
          </a:ln>
        </p:spPr>
        <p:style>
          <a:lnRef idx="0"/>
          <a:fillRef idx="0"/>
          <a:effectRef idx="0"/>
          <a:fontRef idx="minor"/>
        </p:style>
        <p:txBody>
          <a:bodyPr lIns="90000" rIns="90000" tIns="45000" bIns="45000"/>
          <a:p>
            <a:pPr>
              <a:lnSpc>
                <a:spcPct val="100000"/>
              </a:lnSpc>
            </a:pPr>
            <a:endParaRPr/>
          </a:p>
          <a:p>
            <a:pPr>
              <a:lnSpc>
                <a:spcPct val="100000"/>
              </a:lnSpc>
            </a:pPr>
            <a:r>
              <a:rPr lang="es-MX" strike="noStrike">
                <a:solidFill>
                  <a:srgbClr val="000000"/>
                </a:solidFill>
                <a:latin typeface="Times New Roman"/>
                <a:ea typeface="DejaVu Sans"/>
              </a:rPr>
              <a:t>Análisis: Sin resultados negativos en la auditoría realizada en enero </a:t>
            </a:r>
            <a:endParaRPr/>
          </a:p>
          <a:p>
            <a:pPr>
              <a:lnSpc>
                <a:spcPct val="100000"/>
              </a:lnSpc>
            </a:pPr>
            <a:endParaRPr/>
          </a:p>
          <a:p>
            <a:pPr>
              <a:lnSpc>
                <a:spcPct val="100000"/>
              </a:lnSpc>
            </a:pPr>
            <a:endParaRPr/>
          </a:p>
          <a:p>
            <a:pPr>
              <a:lnSpc>
                <a:spcPct val="100000"/>
              </a:lnSpc>
            </a:pPr>
            <a:endParaRPr/>
          </a:p>
        </p:txBody>
      </p:sp>
      <p:graphicFrame>
        <p:nvGraphicFramePr>
          <p:cNvPr id="102" name=""/>
          <p:cNvGraphicFramePr/>
          <p:nvPr/>
        </p:nvGraphicFramePr>
        <p:xfrm>
          <a:off x="80640" y="1229400"/>
          <a:ext cx="5751000" cy="3234240"/>
        </p:xfrm>
        <a:graphic>
          <a:graphicData uri="http://schemas.openxmlformats.org/drawingml/2006/chart">
            <c:chart xmlns:c="http://schemas.openxmlformats.org/drawingml/2006/chart" xmlns:r="http://schemas.openxmlformats.org/officeDocument/2006/relationships" r:id="rId1"/>
          </a:graphicData>
        </a:graphic>
      </p:graphicFrame>
    </p:spTree>
  </p:cSld>
  <p:timing>
    <p:tnLst>
      <p:par>
        <p:cTn id="19" dur="indefinite" restart="never" nodeType="tmRoot">
          <p:childTnLst>
            <p:seq>
              <p:cTn id="20" nodeType="mainSeq">
                <p:childTnLst>
                  <p:par>
                    <p:cTn id="21"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Auditorías a productos</a:t>
            </a:r>
            <a:endParaRPr/>
          </a:p>
        </p:txBody>
      </p:sp>
      <p:sp>
        <p:nvSpPr>
          <p:cNvPr id="104" name="CustomShape 2"/>
          <p:cNvSpPr/>
          <p:nvPr/>
        </p:nvSpPr>
        <p:spPr>
          <a:xfrm>
            <a:off x="457200" y="1600200"/>
            <a:ext cx="8226000" cy="4522320"/>
          </a:xfrm>
          <a:prstGeom prst="rect">
            <a:avLst/>
          </a:prstGeom>
          <a:noFill/>
          <a:ln>
            <a:noFill/>
          </a:ln>
        </p:spPr>
        <p:style>
          <a:lnRef idx="0"/>
          <a:fillRef idx="0"/>
          <a:effectRef idx="0"/>
          <a:fontRef idx="minor"/>
        </p:style>
      </p:sp>
      <p:sp>
        <p:nvSpPr>
          <p:cNvPr id="105" name="CustomShape 3"/>
          <p:cNvSpPr/>
          <p:nvPr/>
        </p:nvSpPr>
        <p:spPr>
          <a:xfrm>
            <a:off x="6375960" y="1416240"/>
            <a:ext cx="2284560" cy="3106080"/>
          </a:xfrm>
          <a:prstGeom prst="rect">
            <a:avLst/>
          </a:prstGeom>
          <a:noFill/>
          <a:ln>
            <a:noFill/>
          </a:ln>
        </p:spPr>
        <p:style>
          <a:lnRef idx="0"/>
          <a:fillRef idx="0"/>
          <a:effectRef idx="0"/>
          <a:fontRef idx="minor"/>
        </p:style>
        <p:txBody>
          <a:bodyPr lIns="90000" rIns="90000" tIns="45000" bIns="45000"/>
          <a:p>
            <a:pPr>
              <a:lnSpc>
                <a:spcPct val="100000"/>
              </a:lnSpc>
            </a:pPr>
            <a:endParaRPr/>
          </a:p>
          <a:p>
            <a:pPr>
              <a:lnSpc>
                <a:spcPct val="100000"/>
              </a:lnSpc>
            </a:pPr>
            <a:endParaRPr/>
          </a:p>
          <a:p>
            <a:pPr>
              <a:lnSpc>
                <a:spcPct val="100000"/>
              </a:lnSpc>
            </a:pPr>
            <a:r>
              <a:rPr lang="es-MX" strike="noStrike">
                <a:solidFill>
                  <a:srgbClr val="000000"/>
                </a:solidFill>
                <a:latin typeface="Times New Roman"/>
                <a:ea typeface="DejaVu Sans"/>
              </a:rPr>
              <a:t>Análisis: Salvo a los tickets de servicios que presentarón una desviación por no realizar registro de tiempos todos los productos se encuentran en correcto estado</a:t>
            </a:r>
            <a:endParaRPr/>
          </a:p>
          <a:p>
            <a:pPr>
              <a:lnSpc>
                <a:spcPct val="100000"/>
              </a:lnSpc>
            </a:pPr>
            <a:endParaRPr/>
          </a:p>
        </p:txBody>
      </p:sp>
      <p:graphicFrame>
        <p:nvGraphicFramePr>
          <p:cNvPr id="106" name=""/>
          <p:cNvGraphicFramePr/>
          <p:nvPr/>
        </p:nvGraphicFramePr>
        <p:xfrm>
          <a:off x="361080" y="1368000"/>
          <a:ext cx="5758560" cy="3236760"/>
        </p:xfrm>
        <a:graphic>
          <a:graphicData uri="http://schemas.openxmlformats.org/drawingml/2006/chart">
            <c:chart xmlns:c="http://schemas.openxmlformats.org/drawingml/2006/chart" xmlns:r="http://schemas.openxmlformats.org/officeDocument/2006/relationships" r:id="rId1"/>
          </a:graphicData>
        </a:graphic>
      </p:graphicFrame>
    </p:spTree>
  </p:cSld>
  <p:timing>
    <p:tnLst>
      <p:par>
        <p:cTn id="22" dur="indefinite" restart="never" nodeType="tmRoot">
          <p:childTnLst>
            <p:seq>
              <p:cTn id="23" nodeType="mainSeq">
                <p:childTnLst>
                  <p:par>
                    <p:cTn id="24"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Auditorías a procesos</a:t>
            </a:r>
            <a:endParaRPr/>
          </a:p>
        </p:txBody>
      </p:sp>
      <p:sp>
        <p:nvSpPr>
          <p:cNvPr id="108" name="CustomShape 2"/>
          <p:cNvSpPr/>
          <p:nvPr/>
        </p:nvSpPr>
        <p:spPr>
          <a:xfrm>
            <a:off x="457200" y="1600200"/>
            <a:ext cx="8226000" cy="4522320"/>
          </a:xfrm>
          <a:prstGeom prst="rect">
            <a:avLst/>
          </a:prstGeom>
          <a:noFill/>
          <a:ln>
            <a:noFill/>
          </a:ln>
        </p:spPr>
        <p:style>
          <a:lnRef idx="0"/>
          <a:fillRef idx="0"/>
          <a:effectRef idx="0"/>
          <a:fontRef idx="minor"/>
        </p:style>
      </p:sp>
      <p:sp>
        <p:nvSpPr>
          <p:cNvPr id="109" name="CustomShape 3"/>
          <p:cNvSpPr/>
          <p:nvPr/>
        </p:nvSpPr>
        <p:spPr>
          <a:xfrm>
            <a:off x="6041880" y="1416240"/>
            <a:ext cx="2643840" cy="2557440"/>
          </a:xfrm>
          <a:prstGeom prst="rect">
            <a:avLst/>
          </a:prstGeom>
          <a:noFill/>
          <a:ln>
            <a:noFill/>
          </a:ln>
        </p:spPr>
        <p:style>
          <a:lnRef idx="0"/>
          <a:fillRef idx="0"/>
          <a:effectRef idx="0"/>
          <a:fontRef idx="minor"/>
        </p:style>
        <p:txBody>
          <a:bodyPr lIns="90000" rIns="90000" tIns="45000" bIns="45000"/>
          <a:p>
            <a:pPr>
              <a:lnSpc>
                <a:spcPct val="100000"/>
              </a:lnSpc>
            </a:pPr>
            <a:endParaRPr/>
          </a:p>
          <a:p>
            <a:pPr>
              <a:lnSpc>
                <a:spcPct val="100000"/>
              </a:lnSpc>
            </a:pPr>
            <a:endParaRPr/>
          </a:p>
          <a:p>
            <a:pPr>
              <a:lnSpc>
                <a:spcPct val="100000"/>
              </a:lnSpc>
            </a:pPr>
            <a:r>
              <a:rPr lang="es-MX" strike="noStrike">
                <a:solidFill>
                  <a:srgbClr val="000000"/>
                </a:solidFill>
                <a:latin typeface="Times New Roman"/>
                <a:ea typeface="DejaVu Sans"/>
              </a:rPr>
              <a:t>Análisis: Se presentan resultados positivos salvo por la implementacion, sin embargo obtiene resultados los cuales no son tan alarmantes.</a:t>
            </a:r>
            <a:endParaRPr/>
          </a:p>
          <a:p>
            <a:pPr>
              <a:lnSpc>
                <a:spcPct val="100000"/>
              </a:lnSpc>
            </a:pPr>
            <a:endParaRPr/>
          </a:p>
        </p:txBody>
      </p:sp>
      <p:graphicFrame>
        <p:nvGraphicFramePr>
          <p:cNvPr id="110" name=""/>
          <p:cNvGraphicFramePr/>
          <p:nvPr/>
        </p:nvGraphicFramePr>
        <p:xfrm>
          <a:off x="145800" y="1296000"/>
          <a:ext cx="5757840" cy="3237840"/>
        </p:xfrm>
        <a:graphic>
          <a:graphicData uri="http://schemas.openxmlformats.org/drawingml/2006/chart">
            <c:chart xmlns:c="http://schemas.openxmlformats.org/drawingml/2006/chart" xmlns:r="http://schemas.openxmlformats.org/officeDocument/2006/relationships" r:id="rId1"/>
          </a:graphicData>
        </a:graphic>
      </p:graphicFrame>
    </p:spTree>
  </p:cSld>
  <p:timing>
    <p:tnLst>
      <p:par>
        <p:cTn id="25" dur="indefinite" restart="never" nodeType="tmRoot">
          <p:childTnLst>
            <p:seq>
              <p:cTn id="26" nodeType="mainSeq">
                <p:childTnLst>
                  <p:par>
                    <p:cTn id="27"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6</TotalTime>
  <Application>LibreOffice/4.4.6.3$Linux_X86_64 LibreOffice_project/40m0$Build-3</Application>
  <Paragraphs>43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Ariana Sosa</dc:creator>
  <dc:language>es-MX</dc:language>
  <dcterms:modified xsi:type="dcterms:W3CDTF">2016-02-24T20:02:57Z</dcterms:modified>
  <cp:revision>37</cp:revision>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Presentación en pantalla (4:3)</vt:lpwstr>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