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80" r:id="rId2"/>
    <p:sldId id="281" r:id="rId3"/>
    <p:sldId id="282" r:id="rId4"/>
    <p:sldId id="283" r:id="rId5"/>
    <p:sldId id="313" r:id="rId6"/>
    <p:sldId id="285" r:id="rId7"/>
    <p:sldId id="284" r:id="rId8"/>
    <p:sldId id="287" r:id="rId9"/>
    <p:sldId id="314" r:id="rId10"/>
    <p:sldId id="288" r:id="rId11"/>
    <p:sldId id="290" r:id="rId12"/>
    <p:sldId id="289" r:id="rId13"/>
    <p:sldId id="291" r:id="rId14"/>
    <p:sldId id="315" r:id="rId15"/>
    <p:sldId id="292" r:id="rId16"/>
    <p:sldId id="294" r:id="rId17"/>
    <p:sldId id="295" r:id="rId18"/>
    <p:sldId id="316" r:id="rId19"/>
    <p:sldId id="296" r:id="rId20"/>
    <p:sldId id="297" r:id="rId21"/>
    <p:sldId id="298" r:id="rId22"/>
    <p:sldId id="317" r:id="rId23"/>
    <p:sldId id="299" r:id="rId24"/>
    <p:sldId id="300" r:id="rId25"/>
    <p:sldId id="301" r:id="rId26"/>
    <p:sldId id="318" r:id="rId27"/>
    <p:sldId id="302" r:id="rId28"/>
    <p:sldId id="303" r:id="rId29"/>
    <p:sldId id="304" r:id="rId30"/>
    <p:sldId id="320" r:id="rId31"/>
    <p:sldId id="305" r:id="rId32"/>
    <p:sldId id="306" r:id="rId33"/>
    <p:sldId id="307" r:id="rId34"/>
    <p:sldId id="319" r:id="rId35"/>
    <p:sldId id="308" r:id="rId36"/>
    <p:sldId id="309" r:id="rId37"/>
    <p:sldId id="310" r:id="rId38"/>
    <p:sldId id="321" r:id="rId39"/>
    <p:sldId id="311" r:id="rId40"/>
    <p:sldId id="312" r:id="rId41"/>
    <p:sldId id="274" r:id="rId42"/>
    <p:sldId id="275" r:id="rId43"/>
    <p:sldId id="276" r:id="rId44"/>
    <p:sldId id="277" r:id="rId45"/>
    <p:sldId id="278" r:id="rId46"/>
    <p:sldId id="27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9" autoAdjust="0"/>
    <p:restoredTop sz="94660"/>
  </p:normalViewPr>
  <p:slideViewPr>
    <p:cSldViewPr snapToGrid="0">
      <p:cViewPr varScale="1">
        <p:scale>
          <a:sx n="74" d="100"/>
          <a:sy n="74" d="100"/>
        </p:scale>
        <p:origin x="-4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1BEF0D-F0BB-DE4B-95CE-6DB70DBA9567}" type="datetimeFigureOut">
              <a:rPr lang="en-US" smtClean="0"/>
              <a:pPr/>
              <a:t>10/13/2015</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7F1E4F-1CFF-5643-939E-217C01CDF565}" type="slidenum">
              <a:rPr lang="en-US" smtClean="0"/>
              <a:pPr/>
              <a:t>‹Nº›</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568303" y="1368380"/>
            <a:ext cx="10058400" cy="2743200"/>
          </a:xfrm>
        </p:spPr>
        <p:txBody>
          <a:bodyPr/>
          <a:lstStyle/>
          <a:p>
            <a:r>
              <a:rPr lang="es-MX" dirty="0" smtClean="0"/>
              <a:t>Capacitación de procesos SOS Software</a:t>
            </a:r>
            <a:endParaRPr lang="es-MX" dirty="0"/>
          </a:p>
        </p:txBody>
      </p:sp>
      <p:pic>
        <p:nvPicPr>
          <p:cNvPr id="1026" name="Picture 2" descr="C:\Users\Zepeda\Downloads\SOS Software Logotip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523" y="3247175"/>
            <a:ext cx="2552700" cy="25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436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4133979046"/>
              </p:ext>
            </p:extLst>
          </p:nvPr>
        </p:nvGraphicFramePr>
        <p:xfrm>
          <a:off x="0" y="1531035"/>
          <a:ext cx="12192001" cy="439420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Analizar</a:t>
                      </a:r>
                      <a:r>
                        <a:rPr lang="es-MX" baseline="0" dirty="0" smtClean="0"/>
                        <a:t> e identificar requerimientos</a:t>
                      </a:r>
                      <a:endParaRPr lang="es-MX" dirty="0"/>
                    </a:p>
                  </a:txBody>
                  <a:tcPr/>
                </a:tc>
                <a:tc>
                  <a:txBody>
                    <a:bodyPr/>
                    <a:lstStyle/>
                    <a:p>
                      <a:r>
                        <a:rPr lang="es-MX" dirty="0" smtClean="0"/>
                        <a:t>Vendedor</a:t>
                      </a:r>
                      <a:endParaRPr lang="es-MX" dirty="0"/>
                    </a:p>
                  </a:txBody>
                  <a:tcPr/>
                </a:tc>
                <a:tc>
                  <a:txBody>
                    <a:bodyPr/>
                    <a:lstStyle/>
                    <a:p>
                      <a:r>
                        <a:rPr lang="es-MX" dirty="0" smtClean="0"/>
                        <a:t>Requerimientos</a:t>
                      </a:r>
                      <a:endParaRPr lang="es-MX" dirty="0"/>
                    </a:p>
                  </a:txBody>
                  <a:tcPr/>
                </a:tc>
                <a:tc>
                  <a:txBody>
                    <a:bodyPr/>
                    <a:lstStyle/>
                    <a:p>
                      <a:r>
                        <a:rPr lang="es-MX" dirty="0" smtClean="0"/>
                        <a:t>El</a:t>
                      </a:r>
                      <a:r>
                        <a:rPr lang="es-MX" baseline="0" dirty="0" smtClean="0"/>
                        <a:t> Vendedor genera el documento de requerimientos a partir de lo que el cliente solicita.</a:t>
                      </a:r>
                      <a:endParaRPr lang="es-MX" dirty="0"/>
                    </a:p>
                  </a:txBody>
                  <a:tcPr/>
                </a:tc>
              </a:tr>
              <a:tr h="370840">
                <a:tc>
                  <a:txBody>
                    <a:bodyPr/>
                    <a:lstStyle/>
                    <a:p>
                      <a:r>
                        <a:rPr lang="es-MX" dirty="0" smtClean="0"/>
                        <a:t>Cotizar con proveedor</a:t>
                      </a:r>
                      <a:endParaRPr lang="es-MX" dirty="0"/>
                    </a:p>
                  </a:txBody>
                  <a:tcPr/>
                </a:tc>
                <a:tc>
                  <a:txBody>
                    <a:bodyPr/>
                    <a:lstStyle/>
                    <a:p>
                      <a:r>
                        <a:rPr lang="es-MX" dirty="0" smtClean="0"/>
                        <a:t>Administración</a:t>
                      </a:r>
                      <a:endParaRPr lang="es-MX" dirty="0"/>
                    </a:p>
                  </a:txBody>
                  <a:tcPr/>
                </a:tc>
                <a:tc>
                  <a:txBody>
                    <a:bodyPr/>
                    <a:lstStyle/>
                    <a:p>
                      <a:r>
                        <a:rPr lang="es-MX" dirty="0" smtClean="0"/>
                        <a:t>Cotización</a:t>
                      </a:r>
                      <a:r>
                        <a:rPr lang="es-MX" baseline="0" dirty="0" smtClean="0"/>
                        <a:t> con proveedor</a:t>
                      </a:r>
                      <a:endParaRPr lang="es-MX" dirty="0"/>
                    </a:p>
                  </a:txBody>
                  <a:tcPr/>
                </a:tc>
                <a:tc>
                  <a:txBody>
                    <a:bodyPr/>
                    <a:lstStyle/>
                    <a:p>
                      <a:r>
                        <a:rPr lang="es-MX" dirty="0" smtClean="0"/>
                        <a:t>En</a:t>
                      </a:r>
                      <a:r>
                        <a:rPr lang="es-MX" baseline="0" dirty="0" smtClean="0"/>
                        <a:t> caso de no contar con productos/servicios requeridos se realiza una cotización de dicho elemento requerido.</a:t>
                      </a:r>
                      <a:endParaRPr lang="es-MX" dirty="0"/>
                    </a:p>
                  </a:txBody>
                  <a:tcPr/>
                </a:tc>
              </a:tr>
              <a:tr h="370840">
                <a:tc>
                  <a:txBody>
                    <a:bodyPr/>
                    <a:lstStyle/>
                    <a:p>
                      <a:r>
                        <a:rPr lang="es-MX" dirty="0" smtClean="0"/>
                        <a:t>Captura</a:t>
                      </a:r>
                      <a:r>
                        <a:rPr lang="es-MX" baseline="0" dirty="0" smtClean="0"/>
                        <a:t> de producto en catalogo</a:t>
                      </a:r>
                      <a:endParaRPr lang="es-MX" dirty="0"/>
                    </a:p>
                  </a:txBody>
                  <a:tcPr/>
                </a:tc>
                <a:tc>
                  <a:txBody>
                    <a:bodyPr/>
                    <a:lstStyle/>
                    <a:p>
                      <a:r>
                        <a:rPr lang="es-MX" dirty="0" smtClean="0"/>
                        <a:t>Administración</a:t>
                      </a:r>
                      <a:endParaRPr lang="es-MX" dirty="0"/>
                    </a:p>
                  </a:txBody>
                  <a:tcPr/>
                </a:tc>
                <a:tc>
                  <a:txBody>
                    <a:bodyPr/>
                    <a:lstStyle/>
                    <a:p>
                      <a:r>
                        <a:rPr lang="es-MX" dirty="0" smtClean="0"/>
                        <a:t>Catalogo</a:t>
                      </a:r>
                      <a:r>
                        <a:rPr lang="es-MX" baseline="0" dirty="0" smtClean="0"/>
                        <a:t> de productos actualizado</a:t>
                      </a:r>
                      <a:endParaRPr lang="es-MX" dirty="0"/>
                    </a:p>
                  </a:txBody>
                  <a:tcPr/>
                </a:tc>
                <a:tc>
                  <a:txBody>
                    <a:bodyPr/>
                    <a:lstStyle/>
                    <a:p>
                      <a:r>
                        <a:rPr lang="es-MX" dirty="0" smtClean="0"/>
                        <a:t>Tras</a:t>
                      </a:r>
                      <a:r>
                        <a:rPr lang="es-MX" baseline="0" dirty="0" smtClean="0"/>
                        <a:t> la adquisición del nuevo elemento se deberá almacenar dicha información dentro de Bitrix como un elemento del catalogo.</a:t>
                      </a:r>
                      <a:endParaRPr lang="es-MX" dirty="0"/>
                    </a:p>
                  </a:txBody>
                  <a:tcPr/>
                </a:tc>
              </a:tr>
              <a:tr h="370840">
                <a:tc>
                  <a:txBody>
                    <a:bodyPr/>
                    <a:lstStyle/>
                    <a:p>
                      <a:r>
                        <a:rPr lang="es-MX" dirty="0" smtClean="0"/>
                        <a:t>Generar</a:t>
                      </a:r>
                      <a:r>
                        <a:rPr lang="es-MX" baseline="0" dirty="0" smtClean="0"/>
                        <a:t> Estimación</a:t>
                      </a:r>
                      <a:endParaRPr lang="es-MX" dirty="0"/>
                    </a:p>
                  </a:txBody>
                  <a:tcPr/>
                </a:tc>
                <a:tc>
                  <a:txBody>
                    <a:bodyPr/>
                    <a:lstStyle/>
                    <a:p>
                      <a:r>
                        <a:rPr lang="es-MX" dirty="0" smtClean="0"/>
                        <a:t>Líder</a:t>
                      </a:r>
                      <a:r>
                        <a:rPr lang="es-MX" baseline="0" dirty="0" smtClean="0"/>
                        <a:t> de ventas</a:t>
                      </a:r>
                      <a:endParaRPr lang="es-MX" dirty="0"/>
                    </a:p>
                  </a:txBody>
                  <a:tcPr/>
                </a:tc>
                <a:tc>
                  <a:txBody>
                    <a:bodyPr/>
                    <a:lstStyle/>
                    <a:p>
                      <a:r>
                        <a:rPr lang="es-MX" dirty="0" smtClean="0"/>
                        <a:t>Estimación</a:t>
                      </a:r>
                      <a:endParaRPr lang="es-MX" dirty="0"/>
                    </a:p>
                  </a:txBody>
                  <a:tcPr/>
                </a:tc>
                <a:tc>
                  <a:txBody>
                    <a:bodyPr/>
                    <a:lstStyle/>
                    <a:p>
                      <a:r>
                        <a:rPr lang="es-MX" dirty="0" smtClean="0"/>
                        <a:t>Basándose en el esfuerzo</a:t>
                      </a:r>
                      <a:r>
                        <a:rPr lang="es-MX" baseline="0" dirty="0" smtClean="0"/>
                        <a:t> y recursos requeridos por el cliente se deberá generar la estimación del proyecto para determinar el valor monetario del proyecto</a:t>
                      </a:r>
                      <a:endParaRPr lang="es-MX" dirty="0"/>
                    </a:p>
                  </a:txBody>
                  <a:tcPr/>
                </a:tc>
              </a:tr>
              <a:tr h="370840">
                <a:tc>
                  <a:txBody>
                    <a:bodyPr/>
                    <a:lstStyle/>
                    <a:p>
                      <a:r>
                        <a:rPr lang="es-MX" dirty="0" smtClean="0"/>
                        <a:t>Captura</a:t>
                      </a:r>
                      <a:r>
                        <a:rPr lang="es-MX" baseline="0" dirty="0" smtClean="0"/>
                        <a:t> de servicios/productos</a:t>
                      </a:r>
                      <a:endParaRPr lang="es-MX" dirty="0"/>
                    </a:p>
                  </a:txBody>
                  <a:tcPr/>
                </a:tc>
                <a:tc>
                  <a:txBody>
                    <a:bodyPr/>
                    <a:lstStyle/>
                    <a:p>
                      <a:r>
                        <a:rPr lang="es-MX" dirty="0" smtClean="0"/>
                        <a:t>Vendedor</a:t>
                      </a:r>
                      <a:endParaRPr lang="es-MX" dirty="0"/>
                    </a:p>
                  </a:txBody>
                  <a:tcPr/>
                </a:tc>
                <a:tc>
                  <a:txBody>
                    <a:bodyPr/>
                    <a:lstStyle/>
                    <a:p>
                      <a:r>
                        <a:rPr lang="es-MX" dirty="0" err="1" smtClean="0"/>
                        <a:t>Deal</a:t>
                      </a:r>
                      <a:endParaRPr lang="es-MX" dirty="0"/>
                    </a:p>
                  </a:txBody>
                  <a:tcPr/>
                </a:tc>
                <a:tc>
                  <a:txBody>
                    <a:bodyPr/>
                    <a:lstStyle/>
                    <a:p>
                      <a:r>
                        <a:rPr lang="es-MX" dirty="0" smtClean="0"/>
                        <a:t>Consiste en capturar todos los productos que fueron</a:t>
                      </a:r>
                      <a:r>
                        <a:rPr lang="es-MX" baseline="0" dirty="0" smtClean="0"/>
                        <a:t> registrados en el documento de requerimientos(esta información pertenece al </a:t>
                      </a:r>
                      <a:r>
                        <a:rPr lang="es-MX" baseline="0" dirty="0" err="1" smtClean="0"/>
                        <a:t>Deal</a:t>
                      </a:r>
                      <a:r>
                        <a:rPr lang="es-MX" baseline="0" dirty="0" smtClean="0"/>
                        <a:t> del cliente). </a:t>
                      </a:r>
                      <a:endParaRPr lang="es-MX" dirty="0"/>
                    </a:p>
                  </a:txBody>
                  <a:tcPr/>
                </a:tc>
              </a:tr>
            </a:tbl>
          </a:graphicData>
        </a:graphic>
      </p:graphicFrame>
    </p:spTree>
    <p:extLst>
      <p:ext uri="{BB962C8B-B14F-4D97-AF65-F5344CB8AC3E}">
        <p14:creationId xmlns:p14="http://schemas.microsoft.com/office/powerpoint/2010/main" val="382026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758992779"/>
              </p:ext>
            </p:extLst>
          </p:nvPr>
        </p:nvGraphicFramePr>
        <p:xfrm>
          <a:off x="180302" y="656822"/>
          <a:ext cx="11758412" cy="3729266"/>
        </p:xfrm>
        <a:graphic>
          <a:graphicData uri="http://schemas.openxmlformats.org/drawingml/2006/table">
            <a:tbl>
              <a:tblPr firstRow="1" bandRow="1">
                <a:tableStyleId>{5C22544A-7EE6-4342-B048-85BDC9FD1C3A}</a:tableStyleId>
              </a:tblPr>
              <a:tblGrid>
                <a:gridCol w="2939603"/>
                <a:gridCol w="1825582"/>
                <a:gridCol w="3232598"/>
                <a:gridCol w="3760629"/>
              </a:tblGrid>
              <a:tr h="487006">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840586">
                <a:tc>
                  <a:txBody>
                    <a:bodyPr/>
                    <a:lstStyle/>
                    <a:p>
                      <a:r>
                        <a:rPr lang="es-MX" dirty="0" smtClean="0"/>
                        <a:t>Generar</a:t>
                      </a:r>
                      <a:r>
                        <a:rPr lang="es-MX" baseline="0" dirty="0" smtClean="0"/>
                        <a:t> cotización</a:t>
                      </a:r>
                      <a:endParaRPr lang="es-MX" dirty="0"/>
                    </a:p>
                  </a:txBody>
                  <a:tcPr/>
                </a:tc>
                <a:tc>
                  <a:txBody>
                    <a:bodyPr/>
                    <a:lstStyle/>
                    <a:p>
                      <a:r>
                        <a:rPr lang="es-MX" dirty="0" smtClean="0"/>
                        <a:t>Vendedor</a:t>
                      </a:r>
                      <a:endParaRPr lang="es-MX" dirty="0"/>
                    </a:p>
                  </a:txBody>
                  <a:tcPr/>
                </a:tc>
                <a:tc>
                  <a:txBody>
                    <a:bodyPr/>
                    <a:lstStyle/>
                    <a:p>
                      <a:r>
                        <a:rPr lang="es-MX" dirty="0" smtClean="0"/>
                        <a:t>Cotización</a:t>
                      </a:r>
                      <a:endParaRPr lang="es-MX" dirty="0"/>
                    </a:p>
                  </a:txBody>
                  <a:tcPr/>
                </a:tc>
                <a:tc>
                  <a:txBody>
                    <a:bodyPr/>
                    <a:lstStyle/>
                    <a:p>
                      <a:r>
                        <a:rPr lang="es-MX" dirty="0" smtClean="0"/>
                        <a:t>Registrar</a:t>
                      </a:r>
                      <a:r>
                        <a:rPr lang="es-MX" baseline="0" dirty="0" smtClean="0"/>
                        <a:t> el valor de la estimación dentro del </a:t>
                      </a:r>
                      <a:r>
                        <a:rPr lang="es-MX" baseline="0" dirty="0" err="1" smtClean="0"/>
                        <a:t>Deal</a:t>
                      </a:r>
                      <a:r>
                        <a:rPr lang="es-MX" baseline="0" dirty="0" smtClean="0"/>
                        <a:t> en sección </a:t>
                      </a:r>
                      <a:r>
                        <a:rPr lang="es-MX" baseline="0" dirty="0" err="1" smtClean="0"/>
                        <a:t>quotes</a:t>
                      </a:r>
                      <a:r>
                        <a:rPr lang="es-MX" baseline="0" dirty="0" smtClean="0"/>
                        <a:t>.</a:t>
                      </a:r>
                      <a:endParaRPr lang="es-MX" dirty="0"/>
                    </a:p>
                  </a:txBody>
                  <a:tcPr/>
                </a:tc>
              </a:tr>
              <a:tr h="1200837">
                <a:tc>
                  <a:txBody>
                    <a:bodyPr/>
                    <a:lstStyle/>
                    <a:p>
                      <a:r>
                        <a:rPr lang="es-MX" dirty="0" smtClean="0"/>
                        <a:t>Enviar</a:t>
                      </a:r>
                      <a:r>
                        <a:rPr lang="es-MX" baseline="0" dirty="0" smtClean="0"/>
                        <a:t> cotización al cliente</a:t>
                      </a:r>
                      <a:endParaRPr lang="es-MX" dirty="0"/>
                    </a:p>
                  </a:txBody>
                  <a:tcPr/>
                </a:tc>
                <a:tc>
                  <a:txBody>
                    <a:bodyPr/>
                    <a:lstStyle/>
                    <a:p>
                      <a:r>
                        <a:rPr lang="es-MX" dirty="0" smtClean="0"/>
                        <a:t>Vendedor</a:t>
                      </a:r>
                      <a:endParaRPr lang="es-MX" dirty="0"/>
                    </a:p>
                  </a:txBody>
                  <a:tcPr/>
                </a:tc>
                <a:tc>
                  <a:txBody>
                    <a:bodyPr/>
                    <a:lstStyle/>
                    <a:p>
                      <a:r>
                        <a:rPr lang="es-MX" dirty="0" smtClean="0"/>
                        <a:t>Correo de cotización</a:t>
                      </a:r>
                      <a:endParaRPr lang="es-MX" dirty="0"/>
                    </a:p>
                  </a:txBody>
                  <a:tcPr/>
                </a:tc>
                <a:tc>
                  <a:txBody>
                    <a:bodyPr/>
                    <a:lstStyle/>
                    <a:p>
                      <a:r>
                        <a:rPr lang="es-MX" dirty="0" smtClean="0"/>
                        <a:t>Tras</a:t>
                      </a:r>
                      <a:r>
                        <a:rPr lang="es-MX" baseline="0" dirty="0" smtClean="0"/>
                        <a:t> el registro de la cotización se enviará el correo al cliente correspondiente usando el botón </a:t>
                      </a:r>
                      <a:r>
                        <a:rPr lang="es-MX" baseline="0" dirty="0" err="1" smtClean="0"/>
                        <a:t>Send</a:t>
                      </a:r>
                      <a:r>
                        <a:rPr lang="es-MX" baseline="0" dirty="0" smtClean="0"/>
                        <a:t>.</a:t>
                      </a:r>
                      <a:endParaRPr lang="es-MX" dirty="0"/>
                    </a:p>
                  </a:txBody>
                  <a:tcPr/>
                </a:tc>
              </a:tr>
              <a:tr h="1200837">
                <a:tc>
                  <a:txBody>
                    <a:bodyPr/>
                    <a:lstStyle/>
                    <a:p>
                      <a:r>
                        <a:rPr lang="es-MX" dirty="0" smtClean="0"/>
                        <a:t>Verificar</a:t>
                      </a:r>
                      <a:r>
                        <a:rPr lang="es-MX" baseline="0" dirty="0" smtClean="0"/>
                        <a:t> el pago de cliente</a:t>
                      </a:r>
                      <a:endParaRPr lang="es-MX" dirty="0"/>
                    </a:p>
                  </a:txBody>
                  <a:tcPr/>
                </a:tc>
                <a:tc>
                  <a:txBody>
                    <a:bodyPr/>
                    <a:lstStyle/>
                    <a:p>
                      <a:r>
                        <a:rPr lang="es-MX" dirty="0" smtClean="0"/>
                        <a:t>Vendedor</a:t>
                      </a:r>
                    </a:p>
                    <a:p>
                      <a:endParaRPr lang="es-MX" dirty="0"/>
                    </a:p>
                  </a:txBody>
                  <a:tcPr/>
                </a:tc>
                <a:tc>
                  <a:txBody>
                    <a:bodyPr/>
                    <a:lstStyle/>
                    <a:p>
                      <a:r>
                        <a:rPr lang="es-MX" dirty="0" smtClean="0"/>
                        <a:t>Comprobante</a:t>
                      </a:r>
                      <a:r>
                        <a:rPr lang="es-MX" baseline="0" dirty="0" smtClean="0"/>
                        <a:t> de pago</a:t>
                      </a:r>
                      <a:endParaRPr lang="es-MX" dirty="0"/>
                    </a:p>
                  </a:txBody>
                  <a:tcPr/>
                </a:tc>
                <a:tc>
                  <a:txBody>
                    <a:bodyPr/>
                    <a:lstStyle/>
                    <a:p>
                      <a:r>
                        <a:rPr lang="es-MX" dirty="0" smtClean="0"/>
                        <a:t>Antes</a:t>
                      </a:r>
                      <a:r>
                        <a:rPr lang="es-MX" baseline="0" dirty="0" smtClean="0"/>
                        <a:t> de proceder el vendedor valida y almacena el comprobante enviado por el cliente.</a:t>
                      </a:r>
                      <a:endParaRPr lang="es-MX" dirty="0"/>
                    </a:p>
                  </a:txBody>
                  <a:tcPr/>
                </a:tc>
              </a:tr>
            </a:tbl>
          </a:graphicData>
        </a:graphic>
      </p:graphicFrame>
    </p:spTree>
    <p:extLst>
      <p:ext uri="{BB962C8B-B14F-4D97-AF65-F5344CB8AC3E}">
        <p14:creationId xmlns:p14="http://schemas.microsoft.com/office/powerpoint/2010/main" val="3427930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342" t="2237" r="1159" b="10604"/>
          <a:stretch/>
        </p:blipFill>
        <p:spPr>
          <a:xfrm>
            <a:off x="-23607" y="772731"/>
            <a:ext cx="12185082" cy="4945489"/>
          </a:xfrm>
        </p:spPr>
      </p:pic>
    </p:spTree>
    <p:extLst>
      <p:ext uri="{BB962C8B-B14F-4D97-AF65-F5344CB8AC3E}">
        <p14:creationId xmlns:p14="http://schemas.microsoft.com/office/powerpoint/2010/main" val="3762010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Planeación</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Antes de implementar el proyecto se ejecuta este proceso en el cual ventas determina los recursos necesarios para la correcta realización y a su vez se obtiene el compromiso de dichos elementos en la participación del proyecto.</a:t>
            </a:r>
          </a:p>
          <a:p>
            <a:endParaRPr lang="es-MX" dirty="0" smtClean="0">
              <a:solidFill>
                <a:schemeClr val="tx1"/>
              </a:solidFill>
            </a:endParaRPr>
          </a:p>
        </p:txBody>
      </p:sp>
    </p:spTree>
    <p:extLst>
      <p:ext uri="{BB962C8B-B14F-4D97-AF65-F5344CB8AC3E}">
        <p14:creationId xmlns:p14="http://schemas.microsoft.com/office/powerpoint/2010/main" val="3854889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911180"/>
          </a:xfrm>
        </p:spPr>
        <p:txBody>
          <a:bodyPr/>
          <a:lstStyle/>
          <a:p>
            <a:pPr algn="ctr"/>
            <a:r>
              <a:rPr lang="es-MX" dirty="0" smtClean="0"/>
              <a:t>Políticas</a:t>
            </a:r>
            <a:endParaRPr lang="es-MX" dirty="0"/>
          </a:p>
        </p:txBody>
      </p:sp>
      <p:sp>
        <p:nvSpPr>
          <p:cNvPr id="3" name="2 Marcador de texto"/>
          <p:cNvSpPr>
            <a:spLocks noGrp="1"/>
          </p:cNvSpPr>
          <p:nvPr>
            <p:ph type="body" idx="1"/>
          </p:nvPr>
        </p:nvSpPr>
        <p:spPr>
          <a:xfrm>
            <a:off x="684212" y="1687132"/>
            <a:ext cx="10378740" cy="4307268"/>
          </a:xfrm>
        </p:spPr>
        <p:txBody>
          <a:bodyPr>
            <a:normAutofit lnSpcReduction="10000"/>
          </a:bodyPr>
          <a:lstStyle/>
          <a:p>
            <a:r>
              <a:rPr lang="es-MX" dirty="0">
                <a:solidFill>
                  <a:schemeClr val="tx1"/>
                </a:solidFill>
              </a:rPr>
              <a:t>1 - Se deberá analizar los recursos, capacitaciones necesarias y riesgos posibles para la ejecución del proyecto.</a:t>
            </a:r>
          </a:p>
          <a:p>
            <a:r>
              <a:rPr lang="es-MX" dirty="0">
                <a:solidFill>
                  <a:schemeClr val="tx1"/>
                </a:solidFill>
              </a:rPr>
              <a:t>2 - Para cada proyecto es importante generar un calendario que muestre la planificación de proyecto y responsables de tareas acorde a la disponibilidad del </a:t>
            </a:r>
            <a:r>
              <a:rPr lang="es-MX" dirty="0" smtClean="0">
                <a:solidFill>
                  <a:schemeClr val="tx1"/>
                </a:solidFill>
              </a:rPr>
              <a:t>cliente.</a:t>
            </a:r>
          </a:p>
          <a:p>
            <a:r>
              <a:rPr lang="es-MX" dirty="0" smtClean="0">
                <a:solidFill>
                  <a:schemeClr val="tx1"/>
                </a:solidFill>
              </a:rPr>
              <a:t>3 - Se </a:t>
            </a:r>
            <a:r>
              <a:rPr lang="es-MX" dirty="0">
                <a:solidFill>
                  <a:schemeClr val="tx1"/>
                </a:solidFill>
              </a:rPr>
              <a:t>deberá establecer contacto con el cliente para definir un horario de </a:t>
            </a:r>
            <a:r>
              <a:rPr lang="es-MX" dirty="0" smtClean="0">
                <a:solidFill>
                  <a:schemeClr val="tx1"/>
                </a:solidFill>
              </a:rPr>
              <a:t>implementación.</a:t>
            </a:r>
          </a:p>
          <a:p>
            <a:r>
              <a:rPr lang="es-MX" dirty="0" smtClean="0">
                <a:solidFill>
                  <a:schemeClr val="tx1"/>
                </a:solidFill>
              </a:rPr>
              <a:t>4 -  Se deberá registrar la tarea de implementación dentro </a:t>
            </a:r>
            <a:r>
              <a:rPr lang="es-MX" dirty="0">
                <a:solidFill>
                  <a:schemeClr val="tx1"/>
                </a:solidFill>
              </a:rPr>
              <a:t>de Bitrix </a:t>
            </a:r>
            <a:r>
              <a:rPr lang="es-MX" dirty="0" smtClean="0">
                <a:solidFill>
                  <a:schemeClr val="tx1"/>
                </a:solidFill>
              </a:rPr>
              <a:t>para todos los proyectos. </a:t>
            </a:r>
          </a:p>
          <a:p>
            <a:r>
              <a:rPr lang="es-MX" dirty="0" smtClean="0">
                <a:solidFill>
                  <a:schemeClr val="tx1"/>
                </a:solidFill>
              </a:rPr>
              <a:t>5 – Se deberá notificar </a:t>
            </a:r>
            <a:r>
              <a:rPr lang="es-MX" dirty="0">
                <a:solidFill>
                  <a:schemeClr val="tx1"/>
                </a:solidFill>
              </a:rPr>
              <a:t>al responsable el momento de ejecución de dicha </a:t>
            </a:r>
            <a:r>
              <a:rPr lang="es-MX" dirty="0" smtClean="0">
                <a:solidFill>
                  <a:schemeClr val="tx1"/>
                </a:solidFill>
              </a:rPr>
              <a:t>actividad por medio de un correo.</a:t>
            </a:r>
            <a:endParaRPr lang="es-MX" dirty="0">
              <a:solidFill>
                <a:schemeClr val="tx1"/>
              </a:solidFill>
            </a:endParaRPr>
          </a:p>
          <a:p>
            <a:r>
              <a:rPr lang="es-MX" dirty="0">
                <a:solidFill>
                  <a:schemeClr val="tx1"/>
                </a:solidFill>
              </a:rPr>
              <a:t>6</a:t>
            </a:r>
            <a:r>
              <a:rPr lang="es-MX" dirty="0" smtClean="0">
                <a:solidFill>
                  <a:schemeClr val="tx1"/>
                </a:solidFill>
              </a:rPr>
              <a:t> – Por cada </a:t>
            </a:r>
            <a:r>
              <a:rPr lang="es-MX" dirty="0">
                <a:solidFill>
                  <a:schemeClr val="tx1"/>
                </a:solidFill>
              </a:rPr>
              <a:t>proyecto </a:t>
            </a:r>
            <a:r>
              <a:rPr lang="es-MX" dirty="0" smtClean="0">
                <a:solidFill>
                  <a:schemeClr val="tx1"/>
                </a:solidFill>
              </a:rPr>
              <a:t>deberá existir un plan de proyecto.</a:t>
            </a:r>
            <a:endParaRPr lang="es-MX" dirty="0">
              <a:solidFill>
                <a:schemeClr val="tx1"/>
              </a:solidFill>
            </a:endParaRPr>
          </a:p>
          <a:p>
            <a:r>
              <a:rPr lang="es-MX" dirty="0">
                <a:solidFill>
                  <a:schemeClr val="tx1"/>
                </a:solidFill>
              </a:rPr>
              <a:t>7</a:t>
            </a:r>
            <a:r>
              <a:rPr lang="es-MX" dirty="0" smtClean="0">
                <a:solidFill>
                  <a:schemeClr val="tx1"/>
                </a:solidFill>
              </a:rPr>
              <a:t> </a:t>
            </a:r>
            <a:r>
              <a:rPr lang="es-MX" dirty="0">
                <a:solidFill>
                  <a:schemeClr val="tx1"/>
                </a:solidFill>
              </a:rPr>
              <a:t>- Todas las tareas asignadas deberán contar con un compromiso por parte de la persona involucrada </a:t>
            </a:r>
            <a:r>
              <a:rPr lang="es-MX" dirty="0" smtClean="0">
                <a:solidFill>
                  <a:schemeClr val="tx1"/>
                </a:solidFill>
              </a:rPr>
              <a:t>(notificación </a:t>
            </a:r>
            <a:r>
              <a:rPr lang="es-MX" dirty="0" err="1">
                <a:solidFill>
                  <a:schemeClr val="tx1"/>
                </a:solidFill>
              </a:rPr>
              <a:t>bitrix</a:t>
            </a:r>
            <a:r>
              <a:rPr lang="es-MX" dirty="0">
                <a:solidFill>
                  <a:schemeClr val="tx1"/>
                </a:solidFill>
              </a:rPr>
              <a:t>, correo por </a:t>
            </a:r>
            <a:r>
              <a:rPr lang="es-MX" dirty="0" err="1">
                <a:solidFill>
                  <a:schemeClr val="tx1"/>
                </a:solidFill>
              </a:rPr>
              <a:t>bitrix</a:t>
            </a:r>
            <a:r>
              <a:rPr lang="es-MX" dirty="0">
                <a:solidFill>
                  <a:schemeClr val="tx1"/>
                </a:solidFill>
              </a:rPr>
              <a:t> o tarea agendada)</a:t>
            </a:r>
          </a:p>
          <a:p>
            <a:r>
              <a:rPr lang="es-MX" dirty="0">
                <a:solidFill>
                  <a:schemeClr val="tx1"/>
                </a:solidFill>
              </a:rPr>
              <a:t>8</a:t>
            </a:r>
            <a:r>
              <a:rPr lang="es-MX" dirty="0" smtClean="0">
                <a:solidFill>
                  <a:schemeClr val="tx1"/>
                </a:solidFill>
              </a:rPr>
              <a:t> </a:t>
            </a:r>
            <a:r>
              <a:rPr lang="es-MX" dirty="0">
                <a:solidFill>
                  <a:schemeClr val="tx1"/>
                </a:solidFill>
              </a:rPr>
              <a:t>- Al momento de agendar la tarea se deberá ingresar como parte del titulo la duración </a:t>
            </a:r>
            <a:r>
              <a:rPr lang="es-MX" dirty="0" smtClean="0">
                <a:solidFill>
                  <a:schemeClr val="tx1"/>
                </a:solidFill>
              </a:rPr>
              <a:t>planeada de </a:t>
            </a:r>
            <a:r>
              <a:rPr lang="es-MX" dirty="0">
                <a:solidFill>
                  <a:schemeClr val="tx1"/>
                </a:solidFill>
              </a:rPr>
              <a:t>la tarea.</a:t>
            </a:r>
          </a:p>
          <a:p>
            <a:endParaRPr lang="es-MX" dirty="0"/>
          </a:p>
        </p:txBody>
      </p:sp>
    </p:spTree>
    <p:extLst>
      <p:ext uri="{BB962C8B-B14F-4D97-AF65-F5344CB8AC3E}">
        <p14:creationId xmlns:p14="http://schemas.microsoft.com/office/powerpoint/2010/main" val="43152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680596415"/>
              </p:ext>
            </p:extLst>
          </p:nvPr>
        </p:nvGraphicFramePr>
        <p:xfrm>
          <a:off x="0" y="1531035"/>
          <a:ext cx="12192001" cy="357124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Identificar</a:t>
                      </a:r>
                      <a:r>
                        <a:rPr lang="es-MX" baseline="0" dirty="0" smtClean="0"/>
                        <a:t> Recursos</a:t>
                      </a:r>
                      <a:endParaRPr lang="es-MX" dirty="0"/>
                    </a:p>
                  </a:txBody>
                  <a:tcPr/>
                </a:tc>
                <a:tc>
                  <a:txBody>
                    <a:bodyPr/>
                    <a:lstStyle/>
                    <a:p>
                      <a:r>
                        <a:rPr lang="es-MX" dirty="0" smtClean="0"/>
                        <a:t>Vendedor</a:t>
                      </a:r>
                      <a:endParaRPr lang="es-MX" dirty="0"/>
                    </a:p>
                  </a:txBody>
                  <a:tcPr/>
                </a:tc>
                <a:tc>
                  <a:txBody>
                    <a:bodyPr/>
                    <a:lstStyle/>
                    <a:p>
                      <a:endParaRPr lang="es-MX" dirty="0"/>
                    </a:p>
                  </a:txBody>
                  <a:tcPr/>
                </a:tc>
                <a:tc>
                  <a:txBody>
                    <a:bodyPr/>
                    <a:lstStyle/>
                    <a:p>
                      <a:r>
                        <a:rPr lang="es-MX" dirty="0" smtClean="0"/>
                        <a:t>Identificar</a:t>
                      </a:r>
                      <a:r>
                        <a:rPr lang="es-MX" baseline="0" dirty="0" smtClean="0"/>
                        <a:t> recursos materiales/humanos para realizar el proyecto.</a:t>
                      </a:r>
                      <a:endParaRPr lang="es-MX" dirty="0"/>
                    </a:p>
                  </a:txBody>
                  <a:tcPr/>
                </a:tc>
              </a:tr>
              <a:tr h="370840">
                <a:tc>
                  <a:txBody>
                    <a:bodyPr/>
                    <a:lstStyle/>
                    <a:p>
                      <a:r>
                        <a:rPr lang="es-MX" dirty="0" smtClean="0"/>
                        <a:t>Identificar</a:t>
                      </a:r>
                      <a:r>
                        <a:rPr lang="es-MX" baseline="0" dirty="0" smtClean="0"/>
                        <a:t> Capacitaciones</a:t>
                      </a:r>
                      <a:endParaRPr lang="es-MX" dirty="0"/>
                    </a:p>
                  </a:txBody>
                  <a:tcPr/>
                </a:tc>
                <a:tc>
                  <a:txBody>
                    <a:bodyPr/>
                    <a:lstStyle/>
                    <a:p>
                      <a:r>
                        <a:rPr lang="es-MX" dirty="0" smtClean="0"/>
                        <a:t>Vendedor</a:t>
                      </a:r>
                      <a:endParaRPr lang="es-MX" dirty="0"/>
                    </a:p>
                  </a:txBody>
                  <a:tcPr/>
                </a:tc>
                <a:tc>
                  <a:txBody>
                    <a:bodyPr/>
                    <a:lstStyle/>
                    <a:p>
                      <a:r>
                        <a:rPr lang="es-MX" dirty="0" smtClean="0"/>
                        <a:t>Plan</a:t>
                      </a:r>
                      <a:r>
                        <a:rPr lang="es-MX" baseline="0" dirty="0" smtClean="0"/>
                        <a:t> de proyecto</a:t>
                      </a:r>
                    </a:p>
                  </a:txBody>
                  <a:tcPr/>
                </a:tc>
                <a:tc>
                  <a:txBody>
                    <a:bodyPr/>
                    <a:lstStyle/>
                    <a:p>
                      <a:r>
                        <a:rPr lang="es-MX" dirty="0" smtClean="0"/>
                        <a:t>Identificar</a:t>
                      </a:r>
                      <a:r>
                        <a:rPr lang="es-MX" baseline="0" dirty="0" smtClean="0"/>
                        <a:t> si es necesario realizar capacitaciones para la implementación.</a:t>
                      </a:r>
                      <a:endParaRPr lang="es-MX" dirty="0"/>
                    </a:p>
                  </a:txBody>
                  <a:tcPr/>
                </a:tc>
              </a:tr>
              <a:tr h="370840">
                <a:tc>
                  <a:txBody>
                    <a:bodyPr/>
                    <a:lstStyle/>
                    <a:p>
                      <a:r>
                        <a:rPr lang="es-MX" dirty="0" smtClean="0"/>
                        <a:t>Identificar</a:t>
                      </a:r>
                      <a:r>
                        <a:rPr lang="es-MX" baseline="0" dirty="0" smtClean="0"/>
                        <a:t> Riesgos</a:t>
                      </a:r>
                      <a:endParaRPr lang="es-MX" dirty="0"/>
                    </a:p>
                  </a:txBody>
                  <a:tcPr/>
                </a:tc>
                <a:tc>
                  <a:txBody>
                    <a:bodyPr/>
                    <a:lstStyle/>
                    <a:p>
                      <a:r>
                        <a:rPr lang="es-MX" dirty="0" smtClean="0"/>
                        <a:t>Vendedor</a:t>
                      </a:r>
                      <a:endParaRPr lang="es-MX" dirty="0"/>
                    </a:p>
                  </a:txBody>
                  <a:tcPr/>
                </a:tc>
                <a:tc>
                  <a:txBody>
                    <a:bodyPr/>
                    <a:lstStyle/>
                    <a:p>
                      <a:endParaRPr lang="es-MX" dirty="0"/>
                    </a:p>
                  </a:txBody>
                  <a:tcPr/>
                </a:tc>
                <a:tc>
                  <a:txBody>
                    <a:bodyPr/>
                    <a:lstStyle/>
                    <a:p>
                      <a:r>
                        <a:rPr lang="es-MX" dirty="0" smtClean="0"/>
                        <a:t>Identificar</a:t>
                      </a:r>
                      <a:r>
                        <a:rPr lang="es-MX" baseline="0" dirty="0" smtClean="0"/>
                        <a:t> que variables podrían afectar los resultados del proyecto.</a:t>
                      </a:r>
                      <a:endParaRPr lang="es-MX" dirty="0"/>
                    </a:p>
                  </a:txBody>
                  <a:tcPr/>
                </a:tc>
              </a:tr>
              <a:tr h="370840">
                <a:tc>
                  <a:txBody>
                    <a:bodyPr/>
                    <a:lstStyle/>
                    <a:p>
                      <a:r>
                        <a:rPr lang="es-MX" dirty="0" smtClean="0"/>
                        <a:t>Generar</a:t>
                      </a:r>
                      <a:r>
                        <a:rPr lang="es-MX" baseline="0" dirty="0" smtClean="0"/>
                        <a:t> Calendario</a:t>
                      </a:r>
                      <a:endParaRPr lang="es-MX" dirty="0"/>
                    </a:p>
                  </a:txBody>
                  <a:tcPr/>
                </a:tc>
                <a:tc>
                  <a:txBody>
                    <a:bodyPr/>
                    <a:lstStyle/>
                    <a:p>
                      <a:r>
                        <a:rPr lang="es-MX" dirty="0" smtClean="0"/>
                        <a:t>Vendedor</a:t>
                      </a:r>
                      <a:endParaRPr lang="es-MX" dirty="0"/>
                    </a:p>
                  </a:txBody>
                  <a:tcPr/>
                </a:tc>
                <a:tc>
                  <a:txBody>
                    <a:bodyPr/>
                    <a:lstStyle/>
                    <a:p>
                      <a:r>
                        <a:rPr lang="es-MX" dirty="0" smtClean="0"/>
                        <a:t>Gantt</a:t>
                      </a:r>
                      <a:endParaRPr lang="es-MX" dirty="0"/>
                    </a:p>
                  </a:txBody>
                  <a:tcPr/>
                </a:tc>
                <a:tc>
                  <a:txBody>
                    <a:bodyPr/>
                    <a:lstStyle/>
                    <a:p>
                      <a:r>
                        <a:rPr lang="es-MX" dirty="0" smtClean="0"/>
                        <a:t>Generar</a:t>
                      </a:r>
                      <a:r>
                        <a:rPr lang="es-MX" baseline="0" dirty="0" smtClean="0"/>
                        <a:t> un calendario en el cual se plasman las actividades a realizar por parte de los involucrados.</a:t>
                      </a:r>
                      <a:endParaRPr lang="es-MX" dirty="0"/>
                    </a:p>
                  </a:txBody>
                  <a:tcPr/>
                </a:tc>
              </a:tr>
              <a:tr h="370840">
                <a:tc>
                  <a:txBody>
                    <a:bodyPr/>
                    <a:lstStyle/>
                    <a:p>
                      <a:r>
                        <a:rPr lang="es-MX" dirty="0" smtClean="0"/>
                        <a:t>Obtener</a:t>
                      </a:r>
                      <a:r>
                        <a:rPr lang="es-MX" baseline="0" dirty="0" smtClean="0"/>
                        <a:t> compromiso</a:t>
                      </a:r>
                      <a:endParaRPr lang="es-MX" dirty="0"/>
                    </a:p>
                  </a:txBody>
                  <a:tcPr/>
                </a:tc>
                <a:tc>
                  <a:txBody>
                    <a:bodyPr/>
                    <a:lstStyle/>
                    <a:p>
                      <a:r>
                        <a:rPr lang="es-MX" dirty="0" smtClean="0"/>
                        <a:t>Vendedor</a:t>
                      </a:r>
                      <a:endParaRPr lang="es-MX" dirty="0"/>
                    </a:p>
                  </a:txBody>
                  <a:tcPr/>
                </a:tc>
                <a:tc>
                  <a:txBody>
                    <a:bodyPr/>
                    <a:lstStyle/>
                    <a:p>
                      <a:r>
                        <a:rPr lang="es-MX" dirty="0" smtClean="0"/>
                        <a:t>Minuta</a:t>
                      </a:r>
                      <a:endParaRPr lang="es-MX" dirty="0"/>
                    </a:p>
                  </a:txBody>
                  <a:tcPr/>
                </a:tc>
                <a:tc>
                  <a:txBody>
                    <a:bodyPr/>
                    <a:lstStyle/>
                    <a:p>
                      <a:r>
                        <a:rPr lang="es-MX" dirty="0" smtClean="0"/>
                        <a:t>Reunión</a:t>
                      </a:r>
                      <a:r>
                        <a:rPr lang="es-MX" baseline="0" dirty="0" smtClean="0"/>
                        <a:t> en la cual los involucrados se comprometen con la partición dentro del proyecto.</a:t>
                      </a:r>
                      <a:endParaRPr lang="es-MX" dirty="0"/>
                    </a:p>
                  </a:txBody>
                  <a:tcPr/>
                </a:tc>
              </a:tr>
            </a:tbl>
          </a:graphicData>
        </a:graphic>
      </p:graphicFrame>
    </p:spTree>
    <p:extLst>
      <p:ext uri="{BB962C8B-B14F-4D97-AF65-F5344CB8AC3E}">
        <p14:creationId xmlns:p14="http://schemas.microsoft.com/office/powerpoint/2010/main" val="806652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622" t="30737" r="1740" b="38774"/>
          <a:stretch/>
        </p:blipFill>
        <p:spPr>
          <a:xfrm>
            <a:off x="108626" y="1880314"/>
            <a:ext cx="11953003" cy="1712892"/>
          </a:xfrm>
        </p:spPr>
      </p:pic>
    </p:spTree>
    <p:extLst>
      <p:ext uri="{BB962C8B-B14F-4D97-AF65-F5344CB8AC3E}">
        <p14:creationId xmlns:p14="http://schemas.microsoft.com/office/powerpoint/2010/main" val="1639675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Implementación</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Consiste en la participación de dos roles(ventas y soporte) en la cual se implementa el sistema solicitado por el cliente</a:t>
            </a:r>
          </a:p>
        </p:txBody>
      </p:sp>
    </p:spTree>
    <p:extLst>
      <p:ext uri="{BB962C8B-B14F-4D97-AF65-F5344CB8AC3E}">
        <p14:creationId xmlns:p14="http://schemas.microsoft.com/office/powerpoint/2010/main" val="401154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Políticas</a:t>
            </a:r>
            <a:endParaRPr lang="es-MX" dirty="0"/>
          </a:p>
        </p:txBody>
      </p:sp>
      <p:sp>
        <p:nvSpPr>
          <p:cNvPr id="3" name="2 Marcador de texto"/>
          <p:cNvSpPr>
            <a:spLocks noGrp="1"/>
          </p:cNvSpPr>
          <p:nvPr>
            <p:ph type="body" idx="1"/>
          </p:nvPr>
        </p:nvSpPr>
        <p:spPr/>
        <p:txBody>
          <a:bodyPr>
            <a:normAutofit lnSpcReduction="10000"/>
          </a:bodyPr>
          <a:lstStyle/>
          <a:p>
            <a:r>
              <a:rPr lang="es-MX" dirty="0">
                <a:solidFill>
                  <a:schemeClr val="tx1"/>
                </a:solidFill>
              </a:rPr>
              <a:t>1 - Se deberá confirmar con el cliente la disponibilidad de la cita agendada en el proceso de planeación y a su vez </a:t>
            </a:r>
            <a:r>
              <a:rPr lang="es-MX" dirty="0" smtClean="0">
                <a:solidFill>
                  <a:schemeClr val="tx1"/>
                </a:solidFill>
              </a:rPr>
              <a:t>confirmar la </a:t>
            </a:r>
            <a:r>
              <a:rPr lang="es-MX" dirty="0">
                <a:solidFill>
                  <a:schemeClr val="tx1"/>
                </a:solidFill>
              </a:rPr>
              <a:t>correcta descarga del producto requerido.</a:t>
            </a:r>
          </a:p>
          <a:p>
            <a:r>
              <a:rPr lang="es-MX" dirty="0">
                <a:solidFill>
                  <a:schemeClr val="tx1"/>
                </a:solidFill>
              </a:rPr>
              <a:t>2 - El responsable de ejecución deberá establecer conexión con el cliente a la hora registrada dentro de la tarea y cerrar la actividad ingresando los comentarios de ejecución.</a:t>
            </a:r>
          </a:p>
          <a:p>
            <a:endParaRPr lang="es-MX" dirty="0"/>
          </a:p>
        </p:txBody>
      </p:sp>
    </p:spTree>
    <p:extLst>
      <p:ext uri="{BB962C8B-B14F-4D97-AF65-F5344CB8AC3E}">
        <p14:creationId xmlns:p14="http://schemas.microsoft.com/office/powerpoint/2010/main" val="216221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3847407287"/>
              </p:ext>
            </p:extLst>
          </p:nvPr>
        </p:nvGraphicFramePr>
        <p:xfrm>
          <a:off x="0" y="1531035"/>
          <a:ext cx="12192001" cy="320548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Validar</a:t>
                      </a:r>
                      <a:r>
                        <a:rPr lang="es-MX" baseline="0" dirty="0" smtClean="0"/>
                        <a:t> implementación</a:t>
                      </a:r>
                      <a:endParaRPr lang="es-MX" dirty="0"/>
                    </a:p>
                  </a:txBody>
                  <a:tcPr/>
                </a:tc>
                <a:tc>
                  <a:txBody>
                    <a:bodyPr/>
                    <a:lstStyle/>
                    <a:p>
                      <a:r>
                        <a:rPr lang="es-MX" dirty="0" smtClean="0"/>
                        <a:t>Soporte</a:t>
                      </a:r>
                      <a:endParaRPr lang="es-MX" dirty="0"/>
                    </a:p>
                  </a:txBody>
                  <a:tcPr/>
                </a:tc>
                <a:tc>
                  <a:txBody>
                    <a:bodyPr/>
                    <a:lstStyle/>
                    <a:p>
                      <a:r>
                        <a:rPr lang="es-MX" dirty="0" smtClean="0"/>
                        <a:t>Tarea Bitrix</a:t>
                      </a:r>
                      <a:endParaRPr lang="es-MX" dirty="0"/>
                    </a:p>
                  </a:txBody>
                  <a:tcPr/>
                </a:tc>
                <a:tc>
                  <a:txBody>
                    <a:bodyPr/>
                    <a:lstStyle/>
                    <a:p>
                      <a:r>
                        <a:rPr lang="es-MX" dirty="0" smtClean="0"/>
                        <a:t>Crea</a:t>
                      </a:r>
                      <a:r>
                        <a:rPr lang="es-MX" baseline="0" dirty="0" smtClean="0"/>
                        <a:t> una tarea en </a:t>
                      </a:r>
                      <a:r>
                        <a:rPr lang="es-MX" baseline="0" dirty="0" err="1" smtClean="0"/>
                        <a:t>bitrix</a:t>
                      </a:r>
                      <a:r>
                        <a:rPr lang="es-MX" baseline="0" dirty="0" smtClean="0"/>
                        <a:t> en la cual se describe si el cliente pudo apreciar el funcionamiento del sistema.</a:t>
                      </a:r>
                      <a:endParaRPr lang="es-MX" dirty="0"/>
                    </a:p>
                  </a:txBody>
                  <a:tcPr/>
                </a:tc>
              </a:tr>
              <a:tr h="370840">
                <a:tc>
                  <a:txBody>
                    <a:bodyPr/>
                    <a:lstStyle/>
                    <a:p>
                      <a:r>
                        <a:rPr lang="es-MX" dirty="0" smtClean="0"/>
                        <a:t>Enviar</a:t>
                      </a:r>
                      <a:r>
                        <a:rPr lang="es-MX" baseline="0" dirty="0" smtClean="0"/>
                        <a:t> carta de aceptación</a:t>
                      </a:r>
                      <a:endParaRPr lang="es-MX" dirty="0"/>
                    </a:p>
                  </a:txBody>
                  <a:tcPr/>
                </a:tc>
                <a:tc>
                  <a:txBody>
                    <a:bodyPr/>
                    <a:lstStyle/>
                    <a:p>
                      <a:r>
                        <a:rPr lang="es-MX" dirty="0" smtClean="0"/>
                        <a:t>Ventas</a:t>
                      </a:r>
                      <a:endParaRPr lang="es-MX" dirty="0"/>
                    </a:p>
                  </a:txBody>
                  <a:tcPr/>
                </a:tc>
                <a:tc>
                  <a:txBody>
                    <a:bodyPr/>
                    <a:lstStyle/>
                    <a:p>
                      <a:r>
                        <a:rPr lang="es-MX" baseline="0" dirty="0" smtClean="0"/>
                        <a:t>Correo</a:t>
                      </a:r>
                    </a:p>
                  </a:txBody>
                  <a:tcPr/>
                </a:tc>
                <a:tc>
                  <a:txBody>
                    <a:bodyPr/>
                    <a:lstStyle/>
                    <a:p>
                      <a:r>
                        <a:rPr lang="es-MX" dirty="0" smtClean="0"/>
                        <a:t>Se</a:t>
                      </a:r>
                      <a:r>
                        <a:rPr lang="es-MX" baseline="0" dirty="0" smtClean="0"/>
                        <a:t> envía al cliente una carta de aceptación para validar que este haya reconocido la implementación del sistema.</a:t>
                      </a:r>
                      <a:endParaRPr lang="es-MX" dirty="0"/>
                    </a:p>
                  </a:txBody>
                  <a:tcPr/>
                </a:tc>
              </a:tr>
              <a:tr h="370840">
                <a:tc>
                  <a:txBody>
                    <a:bodyPr/>
                    <a:lstStyle/>
                    <a:p>
                      <a:r>
                        <a:rPr lang="es-MX" dirty="0" smtClean="0"/>
                        <a:t>Aprobar</a:t>
                      </a:r>
                      <a:r>
                        <a:rPr lang="es-MX" baseline="0" dirty="0" smtClean="0"/>
                        <a:t> carta de aceptación</a:t>
                      </a:r>
                      <a:endParaRPr lang="es-MX" dirty="0"/>
                    </a:p>
                  </a:txBody>
                  <a:tcPr/>
                </a:tc>
                <a:tc>
                  <a:txBody>
                    <a:bodyPr/>
                    <a:lstStyle/>
                    <a:p>
                      <a:r>
                        <a:rPr lang="es-MX" dirty="0" smtClean="0"/>
                        <a:t>Cliente</a:t>
                      </a:r>
                      <a:endParaRPr lang="es-MX" dirty="0"/>
                    </a:p>
                  </a:txBody>
                  <a:tcPr/>
                </a:tc>
                <a:tc>
                  <a:txBody>
                    <a:bodyPr/>
                    <a:lstStyle/>
                    <a:p>
                      <a:r>
                        <a:rPr lang="es-MX" dirty="0" smtClean="0"/>
                        <a:t>Correo</a:t>
                      </a:r>
                      <a:endParaRPr lang="es-MX" dirty="0"/>
                    </a:p>
                  </a:txBody>
                  <a:tcPr/>
                </a:tc>
                <a:tc>
                  <a:txBody>
                    <a:bodyPr/>
                    <a:lstStyle/>
                    <a:p>
                      <a:r>
                        <a:rPr lang="es-MX" dirty="0" smtClean="0"/>
                        <a:t>El cliente responde</a:t>
                      </a:r>
                      <a:r>
                        <a:rPr lang="es-MX" baseline="0" dirty="0" smtClean="0"/>
                        <a:t> la carta enviada y finaliza el ciclo de aceptación de producto.</a:t>
                      </a:r>
                      <a:endParaRPr lang="es-MX" dirty="0"/>
                    </a:p>
                  </a:txBody>
                  <a:tcPr/>
                </a:tc>
              </a:tr>
              <a:tr h="370840">
                <a:tc>
                  <a:txBody>
                    <a:bodyPr/>
                    <a:lstStyle/>
                    <a:p>
                      <a:r>
                        <a:rPr lang="es-MX" dirty="0" smtClean="0"/>
                        <a:t>Encuesta de satisfacción</a:t>
                      </a:r>
                      <a:endParaRPr lang="es-MX" dirty="0"/>
                    </a:p>
                  </a:txBody>
                  <a:tcPr/>
                </a:tc>
                <a:tc>
                  <a:txBody>
                    <a:bodyPr/>
                    <a:lstStyle/>
                    <a:p>
                      <a:r>
                        <a:rPr lang="es-MX" dirty="0" smtClean="0"/>
                        <a:t>Auditor</a:t>
                      </a:r>
                      <a:endParaRPr lang="es-MX" dirty="0"/>
                    </a:p>
                  </a:txBody>
                  <a:tcPr/>
                </a:tc>
                <a:tc>
                  <a:txBody>
                    <a:bodyPr/>
                    <a:lstStyle/>
                    <a:p>
                      <a:r>
                        <a:rPr lang="es-MX" dirty="0" smtClean="0"/>
                        <a:t>Encuesta</a:t>
                      </a:r>
                      <a:endParaRPr lang="es-MX" dirty="0"/>
                    </a:p>
                  </a:txBody>
                  <a:tcPr/>
                </a:tc>
                <a:tc>
                  <a:txBody>
                    <a:bodyPr/>
                    <a:lstStyle/>
                    <a:p>
                      <a:r>
                        <a:rPr lang="es-MX" dirty="0" smtClean="0"/>
                        <a:t>El auditor de forma aleatoria tomara clientes a los cuales les solicitara responder</a:t>
                      </a:r>
                      <a:r>
                        <a:rPr lang="es-MX" baseline="0" dirty="0" smtClean="0"/>
                        <a:t> un par de preguntas sobre la atención recibida por parte de los responsables de atención.</a:t>
                      </a:r>
                      <a:endParaRPr lang="es-MX" dirty="0"/>
                    </a:p>
                  </a:txBody>
                  <a:tcPr/>
                </a:tc>
              </a:tr>
            </a:tbl>
          </a:graphicData>
        </a:graphic>
      </p:graphicFrame>
    </p:spTree>
    <p:extLst>
      <p:ext uri="{BB962C8B-B14F-4D97-AF65-F5344CB8AC3E}">
        <p14:creationId xmlns:p14="http://schemas.microsoft.com/office/powerpoint/2010/main" val="2683876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1091485"/>
          </a:xfrm>
        </p:spPr>
        <p:txBody>
          <a:bodyPr/>
          <a:lstStyle/>
          <a:p>
            <a:pPr algn="ctr"/>
            <a:r>
              <a:rPr lang="es-MX" dirty="0" smtClean="0"/>
              <a:t>Índice</a:t>
            </a:r>
            <a:endParaRPr lang="es-MX" dirty="0"/>
          </a:p>
        </p:txBody>
      </p:sp>
      <p:sp>
        <p:nvSpPr>
          <p:cNvPr id="3" name="2 Marcador de texto"/>
          <p:cNvSpPr>
            <a:spLocks noGrp="1"/>
          </p:cNvSpPr>
          <p:nvPr>
            <p:ph type="body" idx="1"/>
          </p:nvPr>
        </p:nvSpPr>
        <p:spPr>
          <a:xfrm>
            <a:off x="684212" y="1764407"/>
            <a:ext cx="8535988" cy="4229994"/>
          </a:xfrm>
        </p:spPr>
        <p:txBody>
          <a:bodyPr>
            <a:noAutofit/>
          </a:bodyPr>
          <a:lstStyle/>
          <a:p>
            <a:pPr marL="342900" indent="-342900">
              <a:buFont typeface="Arial" panose="020B0604020202020204" pitchFamily="34" charset="0"/>
              <a:buChar char="•"/>
            </a:pPr>
            <a:r>
              <a:rPr lang="es-MX" dirty="0" smtClean="0">
                <a:solidFill>
                  <a:schemeClr val="tx1"/>
                </a:solidFill>
              </a:rPr>
              <a:t>Ciclo de Vida</a:t>
            </a:r>
          </a:p>
          <a:p>
            <a:pPr marL="342900" indent="-342900">
              <a:buFont typeface="Arial" panose="020B0604020202020204" pitchFamily="34" charset="0"/>
              <a:buChar char="•"/>
            </a:pPr>
            <a:r>
              <a:rPr lang="es-MX" dirty="0" smtClean="0">
                <a:solidFill>
                  <a:schemeClr val="tx1"/>
                </a:solidFill>
              </a:rPr>
              <a:t>Prospectación</a:t>
            </a:r>
          </a:p>
          <a:p>
            <a:pPr marL="342900" indent="-342900">
              <a:buFont typeface="Arial" panose="020B0604020202020204" pitchFamily="34" charset="0"/>
              <a:buChar char="•"/>
            </a:pPr>
            <a:r>
              <a:rPr lang="es-MX" dirty="0" smtClean="0">
                <a:solidFill>
                  <a:schemeClr val="tx1"/>
                </a:solidFill>
              </a:rPr>
              <a:t>Ventas</a:t>
            </a:r>
          </a:p>
          <a:p>
            <a:pPr marL="342900" indent="-342900">
              <a:buFont typeface="Arial" panose="020B0604020202020204" pitchFamily="34" charset="0"/>
              <a:buChar char="•"/>
            </a:pPr>
            <a:r>
              <a:rPr lang="es-MX" dirty="0" smtClean="0">
                <a:solidFill>
                  <a:schemeClr val="tx1"/>
                </a:solidFill>
              </a:rPr>
              <a:t>Planeación</a:t>
            </a:r>
          </a:p>
          <a:p>
            <a:pPr marL="342900" indent="-342900">
              <a:buFont typeface="Arial" panose="020B0604020202020204" pitchFamily="34" charset="0"/>
              <a:buChar char="•"/>
            </a:pPr>
            <a:r>
              <a:rPr lang="es-MX" dirty="0" smtClean="0">
                <a:solidFill>
                  <a:schemeClr val="tx1"/>
                </a:solidFill>
              </a:rPr>
              <a:t>Compras</a:t>
            </a:r>
          </a:p>
          <a:p>
            <a:pPr marL="342900" indent="-342900">
              <a:buFont typeface="Arial" panose="020B0604020202020204" pitchFamily="34" charset="0"/>
              <a:buChar char="•"/>
            </a:pPr>
            <a:r>
              <a:rPr lang="es-MX" dirty="0" smtClean="0">
                <a:solidFill>
                  <a:schemeClr val="tx1"/>
                </a:solidFill>
              </a:rPr>
              <a:t>Implementación</a:t>
            </a:r>
          </a:p>
          <a:p>
            <a:pPr marL="342900" indent="-342900">
              <a:buFont typeface="Arial" panose="020B0604020202020204" pitchFamily="34" charset="0"/>
              <a:buChar char="•"/>
            </a:pPr>
            <a:r>
              <a:rPr lang="es-MX" dirty="0" smtClean="0">
                <a:solidFill>
                  <a:schemeClr val="tx1"/>
                </a:solidFill>
              </a:rPr>
              <a:t>Cierre</a:t>
            </a:r>
          </a:p>
          <a:p>
            <a:pPr marL="342900" indent="-342900">
              <a:buFont typeface="Arial" panose="020B0604020202020204" pitchFamily="34" charset="0"/>
              <a:buChar char="•"/>
            </a:pPr>
            <a:r>
              <a:rPr lang="es-MX" dirty="0" smtClean="0">
                <a:solidFill>
                  <a:schemeClr val="tx1"/>
                </a:solidFill>
              </a:rPr>
              <a:t>Garantía</a:t>
            </a:r>
          </a:p>
          <a:p>
            <a:pPr marL="342900" indent="-342900">
              <a:buFont typeface="Arial" panose="020B0604020202020204" pitchFamily="34" charset="0"/>
              <a:buChar char="•"/>
            </a:pPr>
            <a:r>
              <a:rPr lang="es-MX" dirty="0" smtClean="0">
                <a:solidFill>
                  <a:schemeClr val="tx1"/>
                </a:solidFill>
              </a:rPr>
              <a:t>Métricas y Monitoreo</a:t>
            </a:r>
          </a:p>
          <a:p>
            <a:pPr marL="342900" indent="-342900">
              <a:buFont typeface="Arial" panose="020B0604020202020204" pitchFamily="34" charset="0"/>
              <a:buChar char="•"/>
            </a:pPr>
            <a:r>
              <a:rPr lang="es-MX" dirty="0" smtClean="0">
                <a:solidFill>
                  <a:schemeClr val="tx1"/>
                </a:solidFill>
              </a:rPr>
              <a:t>Calidad</a:t>
            </a:r>
          </a:p>
          <a:p>
            <a:pPr marL="342900" indent="-342900">
              <a:buFont typeface="Arial" panose="020B0604020202020204" pitchFamily="34" charset="0"/>
              <a:buChar char="•"/>
            </a:pPr>
            <a:r>
              <a:rPr lang="es-MX" dirty="0" smtClean="0">
                <a:solidFill>
                  <a:schemeClr val="tx1"/>
                </a:solidFill>
              </a:rPr>
              <a:t>Control de Cambios</a:t>
            </a:r>
            <a:endParaRPr lang="es-MX" dirty="0">
              <a:solidFill>
                <a:schemeClr val="tx1"/>
              </a:solidFill>
            </a:endParaRPr>
          </a:p>
          <a:p>
            <a:pPr marL="342900" indent="-342900">
              <a:buFont typeface="Arial" panose="020B0604020202020204" pitchFamily="34" charset="0"/>
              <a:buChar char="•"/>
            </a:pPr>
            <a:r>
              <a:rPr lang="es-MX" dirty="0" smtClean="0">
                <a:solidFill>
                  <a:schemeClr val="tx1"/>
                </a:solidFill>
              </a:rPr>
              <a:t>Capacitación </a:t>
            </a:r>
            <a:r>
              <a:rPr lang="es-MX" dirty="0" err="1" smtClean="0">
                <a:solidFill>
                  <a:schemeClr val="tx1"/>
                </a:solidFill>
              </a:rPr>
              <a:t>Source</a:t>
            </a:r>
            <a:r>
              <a:rPr lang="es-MX" dirty="0" smtClean="0">
                <a:solidFill>
                  <a:schemeClr val="tx1"/>
                </a:solidFill>
              </a:rPr>
              <a:t> </a:t>
            </a:r>
            <a:r>
              <a:rPr lang="es-MX" dirty="0" err="1" smtClean="0">
                <a:solidFill>
                  <a:schemeClr val="tx1"/>
                </a:solidFill>
              </a:rPr>
              <a:t>Tree</a:t>
            </a:r>
            <a:endParaRPr lang="es-MX" dirty="0">
              <a:solidFill>
                <a:schemeClr val="tx1"/>
              </a:solidFill>
            </a:endParaRPr>
          </a:p>
        </p:txBody>
      </p:sp>
    </p:spTree>
    <p:extLst>
      <p:ext uri="{BB962C8B-B14F-4D97-AF65-F5344CB8AC3E}">
        <p14:creationId xmlns:p14="http://schemas.microsoft.com/office/powerpoint/2010/main" val="122056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r="1682" b="10937"/>
          <a:stretch/>
        </p:blipFill>
        <p:spPr>
          <a:xfrm>
            <a:off x="767861" y="0"/>
            <a:ext cx="10832073" cy="6857999"/>
          </a:xfrm>
        </p:spPr>
      </p:pic>
    </p:spTree>
    <p:extLst>
      <p:ext uri="{BB962C8B-B14F-4D97-AF65-F5344CB8AC3E}">
        <p14:creationId xmlns:p14="http://schemas.microsoft.com/office/powerpoint/2010/main" val="2643430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Cierre</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En este proceso solo se valida con el cliente que todo lo que este solicito este en correcto funcionamiento, dentro de este proceso participan el cliente, ventas, auditor y soporte.</a:t>
            </a:r>
          </a:p>
        </p:txBody>
      </p:sp>
    </p:spTree>
    <p:extLst>
      <p:ext uri="{BB962C8B-B14F-4D97-AF65-F5344CB8AC3E}">
        <p14:creationId xmlns:p14="http://schemas.microsoft.com/office/powerpoint/2010/main" val="164467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1143000"/>
          </a:xfrm>
        </p:spPr>
        <p:txBody>
          <a:bodyPr/>
          <a:lstStyle/>
          <a:p>
            <a:pPr algn="ctr"/>
            <a:r>
              <a:rPr lang="es-MX" dirty="0" smtClean="0"/>
              <a:t>Políticas</a:t>
            </a:r>
            <a:endParaRPr lang="es-MX" dirty="0"/>
          </a:p>
        </p:txBody>
      </p:sp>
      <p:sp>
        <p:nvSpPr>
          <p:cNvPr id="3" name="2 Marcador de texto"/>
          <p:cNvSpPr>
            <a:spLocks noGrp="1"/>
          </p:cNvSpPr>
          <p:nvPr>
            <p:ph type="body" idx="1"/>
          </p:nvPr>
        </p:nvSpPr>
        <p:spPr>
          <a:xfrm>
            <a:off x="684212" y="1957589"/>
            <a:ext cx="11061320" cy="4036811"/>
          </a:xfrm>
        </p:spPr>
        <p:txBody>
          <a:bodyPr>
            <a:normAutofit/>
          </a:bodyPr>
          <a:lstStyle/>
          <a:p>
            <a:r>
              <a:rPr lang="es-MX" dirty="0">
                <a:solidFill>
                  <a:schemeClr val="tx1"/>
                </a:solidFill>
              </a:rPr>
              <a:t>1 - Se deberá validar con el cliente el correcto funcionamiento del </a:t>
            </a:r>
            <a:r>
              <a:rPr lang="es-MX" dirty="0" smtClean="0">
                <a:solidFill>
                  <a:schemeClr val="tx1"/>
                </a:solidFill>
              </a:rPr>
              <a:t>sistema.</a:t>
            </a:r>
          </a:p>
          <a:p>
            <a:r>
              <a:rPr lang="es-MX" dirty="0" smtClean="0">
                <a:solidFill>
                  <a:schemeClr val="tx1"/>
                </a:solidFill>
              </a:rPr>
              <a:t>2 – Una vez validada la implementación se deberá </a:t>
            </a:r>
            <a:r>
              <a:rPr lang="es-MX" dirty="0">
                <a:solidFill>
                  <a:schemeClr val="tx1"/>
                </a:solidFill>
              </a:rPr>
              <a:t>cerrar la tarea en </a:t>
            </a:r>
            <a:r>
              <a:rPr lang="es-MX" dirty="0" err="1">
                <a:solidFill>
                  <a:schemeClr val="tx1"/>
                </a:solidFill>
              </a:rPr>
              <a:t>bitrix</a:t>
            </a:r>
            <a:r>
              <a:rPr lang="es-MX" dirty="0">
                <a:solidFill>
                  <a:schemeClr val="tx1"/>
                </a:solidFill>
              </a:rPr>
              <a:t> con los comentarios pertinentes a la revisión.</a:t>
            </a:r>
          </a:p>
          <a:p>
            <a:r>
              <a:rPr lang="es-MX" dirty="0">
                <a:solidFill>
                  <a:schemeClr val="tx1"/>
                </a:solidFill>
              </a:rPr>
              <a:t>3</a:t>
            </a:r>
            <a:r>
              <a:rPr lang="es-MX" dirty="0" smtClean="0">
                <a:solidFill>
                  <a:schemeClr val="tx1"/>
                </a:solidFill>
              </a:rPr>
              <a:t> </a:t>
            </a:r>
            <a:r>
              <a:rPr lang="es-MX" dirty="0">
                <a:solidFill>
                  <a:schemeClr val="tx1"/>
                </a:solidFill>
              </a:rPr>
              <a:t>- Es importante que el vendedor envíe la carta de aceptación para cada uno de los clientes que reciben la implementación de un servicio.</a:t>
            </a:r>
          </a:p>
          <a:p>
            <a:r>
              <a:rPr lang="es-MX" dirty="0">
                <a:solidFill>
                  <a:schemeClr val="tx1"/>
                </a:solidFill>
              </a:rPr>
              <a:t>4</a:t>
            </a:r>
            <a:r>
              <a:rPr lang="es-MX" dirty="0" smtClean="0">
                <a:solidFill>
                  <a:schemeClr val="tx1"/>
                </a:solidFill>
              </a:rPr>
              <a:t> </a:t>
            </a:r>
            <a:r>
              <a:rPr lang="es-MX" dirty="0">
                <a:solidFill>
                  <a:schemeClr val="tx1"/>
                </a:solidFill>
              </a:rPr>
              <a:t>- Una vez obtenida la confirmación de la carta de aceptación se deberá generar una llamada para realizar la encuesta de </a:t>
            </a:r>
            <a:r>
              <a:rPr lang="es-MX" dirty="0" smtClean="0">
                <a:solidFill>
                  <a:schemeClr val="tx1"/>
                </a:solidFill>
              </a:rPr>
              <a:t>satisfacción (</a:t>
            </a:r>
            <a:r>
              <a:rPr lang="es-MX" dirty="0">
                <a:solidFill>
                  <a:schemeClr val="tx1"/>
                </a:solidFill>
              </a:rPr>
              <a:t>esto se realizará de forma aleatoria).</a:t>
            </a:r>
          </a:p>
          <a:p>
            <a:r>
              <a:rPr lang="es-MX" dirty="0">
                <a:solidFill>
                  <a:schemeClr val="tx1"/>
                </a:solidFill>
              </a:rPr>
              <a:t>5</a:t>
            </a:r>
            <a:r>
              <a:rPr lang="es-MX" dirty="0" smtClean="0">
                <a:solidFill>
                  <a:schemeClr val="tx1"/>
                </a:solidFill>
              </a:rPr>
              <a:t> </a:t>
            </a:r>
            <a:r>
              <a:rPr lang="es-MX" dirty="0">
                <a:solidFill>
                  <a:schemeClr val="tx1"/>
                </a:solidFill>
              </a:rPr>
              <a:t>- Solo se podrá enviar la factura al cliente una vez que este haya </a:t>
            </a:r>
            <a:r>
              <a:rPr lang="es-MX" dirty="0" smtClean="0">
                <a:solidFill>
                  <a:schemeClr val="tx1"/>
                </a:solidFill>
              </a:rPr>
              <a:t>recibido la </a:t>
            </a:r>
            <a:r>
              <a:rPr lang="es-MX" dirty="0">
                <a:solidFill>
                  <a:schemeClr val="tx1"/>
                </a:solidFill>
              </a:rPr>
              <a:t>carta de aceptación (salvo que este la haya requerido por algún motivo en el inicio del proyecto).</a:t>
            </a:r>
          </a:p>
          <a:p>
            <a:endParaRPr lang="es-MX" dirty="0"/>
          </a:p>
        </p:txBody>
      </p:sp>
    </p:spTree>
    <p:extLst>
      <p:ext uri="{BB962C8B-B14F-4D97-AF65-F5344CB8AC3E}">
        <p14:creationId xmlns:p14="http://schemas.microsoft.com/office/powerpoint/2010/main" val="244965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529369605"/>
              </p:ext>
            </p:extLst>
          </p:nvPr>
        </p:nvGraphicFramePr>
        <p:xfrm>
          <a:off x="0" y="1531035"/>
          <a:ext cx="12192001" cy="375412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Confirmar</a:t>
                      </a:r>
                      <a:r>
                        <a:rPr lang="es-MX" baseline="0" dirty="0" smtClean="0"/>
                        <a:t> cita y descarga</a:t>
                      </a:r>
                      <a:endParaRPr lang="es-MX" dirty="0"/>
                    </a:p>
                  </a:txBody>
                  <a:tcPr/>
                </a:tc>
                <a:tc>
                  <a:txBody>
                    <a:bodyPr/>
                    <a:lstStyle/>
                    <a:p>
                      <a:r>
                        <a:rPr lang="es-MX" dirty="0" smtClean="0"/>
                        <a:t>Vendedor</a:t>
                      </a:r>
                      <a:endParaRPr lang="es-MX" dirty="0"/>
                    </a:p>
                  </a:txBody>
                  <a:tcPr/>
                </a:tc>
                <a:tc>
                  <a:txBody>
                    <a:bodyPr/>
                    <a:lstStyle/>
                    <a:p>
                      <a:r>
                        <a:rPr lang="es-MX" dirty="0" smtClean="0"/>
                        <a:t>Bitrix</a:t>
                      </a:r>
                      <a:endParaRPr lang="es-MX" dirty="0"/>
                    </a:p>
                  </a:txBody>
                  <a:tcPr/>
                </a:tc>
                <a:tc>
                  <a:txBody>
                    <a:bodyPr/>
                    <a:lstStyle/>
                    <a:p>
                      <a:r>
                        <a:rPr lang="es-MX" baseline="0" dirty="0" smtClean="0"/>
                        <a:t>Antes de generar la instalación del producto ventas contacta a cliente para validar la cita de instalación y a su vez la descarga del producto para facilitar la instalación al ejecutivo de soporte.</a:t>
                      </a:r>
                      <a:endParaRPr lang="es-MX" dirty="0"/>
                    </a:p>
                  </a:txBody>
                  <a:tcPr/>
                </a:tc>
              </a:tr>
              <a:tr h="370840">
                <a:tc>
                  <a:txBody>
                    <a:bodyPr/>
                    <a:lstStyle/>
                    <a:p>
                      <a:r>
                        <a:rPr lang="es-MX" dirty="0" smtClean="0"/>
                        <a:t>Contactar</a:t>
                      </a:r>
                      <a:r>
                        <a:rPr lang="es-MX" baseline="0" dirty="0" smtClean="0"/>
                        <a:t> al cliente</a:t>
                      </a:r>
                      <a:endParaRPr lang="es-MX" dirty="0"/>
                    </a:p>
                  </a:txBody>
                  <a:tcPr/>
                </a:tc>
                <a:tc>
                  <a:txBody>
                    <a:bodyPr/>
                    <a:lstStyle/>
                    <a:p>
                      <a:r>
                        <a:rPr lang="es-MX" dirty="0" smtClean="0"/>
                        <a:t>Soporte</a:t>
                      </a:r>
                      <a:endParaRPr lang="es-MX" dirty="0"/>
                    </a:p>
                  </a:txBody>
                  <a:tcPr/>
                </a:tc>
                <a:tc>
                  <a:txBody>
                    <a:bodyPr/>
                    <a:lstStyle/>
                    <a:p>
                      <a:endParaRPr lang="es-MX" baseline="0" dirty="0" smtClean="0"/>
                    </a:p>
                  </a:txBody>
                  <a:tcPr/>
                </a:tc>
                <a:tc>
                  <a:txBody>
                    <a:bodyPr/>
                    <a:lstStyle/>
                    <a:p>
                      <a:r>
                        <a:rPr lang="es-MX" dirty="0" smtClean="0"/>
                        <a:t>El</a:t>
                      </a:r>
                      <a:r>
                        <a:rPr lang="es-MX" baseline="0" dirty="0" smtClean="0"/>
                        <a:t> ejecutivo contacta al cliente y da inicio a la instalación del sistema.</a:t>
                      </a:r>
                      <a:endParaRPr lang="es-MX" dirty="0"/>
                    </a:p>
                  </a:txBody>
                  <a:tcPr/>
                </a:tc>
              </a:tr>
              <a:tr h="370840">
                <a:tc>
                  <a:txBody>
                    <a:bodyPr/>
                    <a:lstStyle/>
                    <a:p>
                      <a:r>
                        <a:rPr lang="es-MX" dirty="0" smtClean="0"/>
                        <a:t>Realizar</a:t>
                      </a:r>
                      <a:r>
                        <a:rPr lang="es-MX" baseline="0" dirty="0" smtClean="0"/>
                        <a:t> implementación</a:t>
                      </a:r>
                      <a:endParaRPr lang="es-MX" dirty="0"/>
                    </a:p>
                  </a:txBody>
                  <a:tcPr/>
                </a:tc>
                <a:tc>
                  <a:txBody>
                    <a:bodyPr/>
                    <a:lstStyle/>
                    <a:p>
                      <a:r>
                        <a:rPr lang="es-MX" dirty="0" smtClean="0"/>
                        <a:t>Soporte</a:t>
                      </a:r>
                      <a:endParaRPr lang="es-MX" dirty="0"/>
                    </a:p>
                  </a:txBody>
                  <a:tcPr/>
                </a:tc>
                <a:tc>
                  <a:txBody>
                    <a:bodyPr/>
                    <a:lstStyle/>
                    <a:p>
                      <a:endParaRPr lang="es-MX" dirty="0"/>
                    </a:p>
                  </a:txBody>
                  <a:tcPr/>
                </a:tc>
                <a:tc>
                  <a:txBody>
                    <a:bodyPr/>
                    <a:lstStyle/>
                    <a:p>
                      <a:r>
                        <a:rPr lang="es-MX" dirty="0" smtClean="0"/>
                        <a:t>Se</a:t>
                      </a:r>
                      <a:r>
                        <a:rPr lang="es-MX" baseline="0" dirty="0" smtClean="0"/>
                        <a:t> instala el sistema dentro de la maquina cliente.</a:t>
                      </a:r>
                      <a:endParaRPr lang="es-MX" dirty="0"/>
                    </a:p>
                  </a:txBody>
                  <a:tcPr/>
                </a:tc>
              </a:tr>
              <a:tr h="370840">
                <a:tc>
                  <a:txBody>
                    <a:bodyPr/>
                    <a:lstStyle/>
                    <a:p>
                      <a:r>
                        <a:rPr lang="es-MX" dirty="0" smtClean="0"/>
                        <a:t>Cerrar</a:t>
                      </a:r>
                      <a:r>
                        <a:rPr lang="es-MX" baseline="0" dirty="0" smtClean="0"/>
                        <a:t> tarea</a:t>
                      </a:r>
                      <a:endParaRPr lang="es-MX" dirty="0"/>
                    </a:p>
                  </a:txBody>
                  <a:tcPr/>
                </a:tc>
                <a:tc>
                  <a:txBody>
                    <a:bodyPr/>
                    <a:lstStyle/>
                    <a:p>
                      <a:r>
                        <a:rPr lang="es-MX" dirty="0" smtClean="0"/>
                        <a:t>Soporte</a:t>
                      </a:r>
                      <a:endParaRPr lang="es-MX" dirty="0"/>
                    </a:p>
                  </a:txBody>
                  <a:tcPr/>
                </a:tc>
                <a:tc>
                  <a:txBody>
                    <a:bodyPr/>
                    <a:lstStyle/>
                    <a:p>
                      <a:r>
                        <a:rPr lang="es-MX" dirty="0" smtClean="0"/>
                        <a:t>Bitrix</a:t>
                      </a:r>
                      <a:endParaRPr lang="es-MX" dirty="0"/>
                    </a:p>
                  </a:txBody>
                  <a:tcPr/>
                </a:tc>
                <a:tc>
                  <a:txBody>
                    <a:bodyPr/>
                    <a:lstStyle/>
                    <a:p>
                      <a:r>
                        <a:rPr lang="es-MX" dirty="0" smtClean="0"/>
                        <a:t>Se</a:t>
                      </a:r>
                      <a:r>
                        <a:rPr lang="es-MX" baseline="0" dirty="0" smtClean="0"/>
                        <a:t> deberá cerrar la tarea que se creo para la implementación y dentro de ello se debe ingresar comentarios de los procesos de </a:t>
                      </a:r>
                      <a:r>
                        <a:rPr lang="es-MX" baseline="0" dirty="0" err="1" smtClean="0"/>
                        <a:t>instalació</a:t>
                      </a:r>
                      <a:r>
                        <a:rPr lang="es-MX" baseline="0" dirty="0" smtClean="0"/>
                        <a:t>.</a:t>
                      </a:r>
                      <a:endParaRPr lang="es-MX" dirty="0"/>
                    </a:p>
                  </a:txBody>
                  <a:tcPr/>
                </a:tc>
              </a:tr>
            </a:tbl>
          </a:graphicData>
        </a:graphic>
      </p:graphicFrame>
    </p:spTree>
    <p:extLst>
      <p:ext uri="{BB962C8B-B14F-4D97-AF65-F5344CB8AC3E}">
        <p14:creationId xmlns:p14="http://schemas.microsoft.com/office/powerpoint/2010/main" val="3194965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884" t="3562" r="8941" b="16901"/>
          <a:stretch/>
        </p:blipFill>
        <p:spPr>
          <a:xfrm>
            <a:off x="1059822" y="746974"/>
            <a:ext cx="10938461" cy="5357612"/>
          </a:xfrm>
        </p:spPr>
      </p:pic>
    </p:spTree>
    <p:extLst>
      <p:ext uri="{BB962C8B-B14F-4D97-AF65-F5344CB8AC3E}">
        <p14:creationId xmlns:p14="http://schemas.microsoft.com/office/powerpoint/2010/main" val="2776111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Garantía</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En el proceso se describen las actividades necesarias para poder cubrir con la garantía que se ofrece a los clientes en caso de fallas en los sistemas proporcionados.</a:t>
            </a:r>
          </a:p>
        </p:txBody>
      </p:sp>
    </p:spTree>
    <p:extLst>
      <p:ext uri="{BB962C8B-B14F-4D97-AF65-F5344CB8AC3E}">
        <p14:creationId xmlns:p14="http://schemas.microsoft.com/office/powerpoint/2010/main" val="1528306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Políticas</a:t>
            </a:r>
            <a:endParaRPr lang="es-MX" dirty="0"/>
          </a:p>
        </p:txBody>
      </p:sp>
      <p:sp>
        <p:nvSpPr>
          <p:cNvPr id="3" name="2 Marcador de texto"/>
          <p:cNvSpPr>
            <a:spLocks noGrp="1"/>
          </p:cNvSpPr>
          <p:nvPr>
            <p:ph type="body" idx="1"/>
          </p:nvPr>
        </p:nvSpPr>
        <p:spPr>
          <a:xfrm>
            <a:off x="684212" y="2936383"/>
            <a:ext cx="10430256" cy="3058017"/>
          </a:xfrm>
        </p:spPr>
        <p:txBody>
          <a:bodyPr/>
          <a:lstStyle/>
          <a:p>
            <a:r>
              <a:rPr lang="es-MX" dirty="0">
                <a:solidFill>
                  <a:schemeClr val="tx1"/>
                </a:solidFill>
              </a:rPr>
              <a:t>1 </a:t>
            </a:r>
            <a:r>
              <a:rPr lang="es-MX" dirty="0" smtClean="0">
                <a:solidFill>
                  <a:schemeClr val="tx1"/>
                </a:solidFill>
              </a:rPr>
              <a:t>– Se deberá generar </a:t>
            </a:r>
            <a:r>
              <a:rPr lang="es-MX" dirty="0">
                <a:solidFill>
                  <a:schemeClr val="tx1"/>
                </a:solidFill>
              </a:rPr>
              <a:t>contacto con el cliente y resolver cualquier inquietud que este presentando, validando con ello la resolución del inconveniente.</a:t>
            </a:r>
          </a:p>
          <a:p>
            <a:r>
              <a:rPr lang="es-MX" dirty="0">
                <a:solidFill>
                  <a:schemeClr val="tx1"/>
                </a:solidFill>
              </a:rPr>
              <a:t>2 - Toda resolución deberá ser demostrada al cliente para aclarar cualquier duda que le llegará a surgir</a:t>
            </a:r>
            <a:r>
              <a:rPr lang="es-MX" dirty="0" smtClean="0">
                <a:solidFill>
                  <a:schemeClr val="tx1"/>
                </a:solidFill>
              </a:rPr>
              <a:t>.</a:t>
            </a:r>
          </a:p>
          <a:p>
            <a:r>
              <a:rPr lang="es-MX" dirty="0" smtClean="0">
                <a:solidFill>
                  <a:schemeClr val="tx1"/>
                </a:solidFill>
              </a:rPr>
              <a:t>3 – Todos los incidentes presentados por parte del cliente deberán estar registrados como ticket de soporte de servicio en Bitrix</a:t>
            </a:r>
            <a:r>
              <a:rPr lang="es-MX" dirty="0" smtClean="0"/>
              <a:t>.</a:t>
            </a:r>
          </a:p>
          <a:p>
            <a:r>
              <a:rPr lang="es-MX" dirty="0" smtClean="0">
                <a:solidFill>
                  <a:schemeClr val="tx1"/>
                </a:solidFill>
              </a:rPr>
              <a:t>4 – Todos los </a:t>
            </a:r>
            <a:r>
              <a:rPr lang="es-MX" dirty="0" err="1" smtClean="0">
                <a:solidFill>
                  <a:schemeClr val="tx1"/>
                </a:solidFill>
              </a:rPr>
              <a:t>tikets</a:t>
            </a:r>
            <a:r>
              <a:rPr lang="es-MX" dirty="0" smtClean="0">
                <a:solidFill>
                  <a:schemeClr val="tx1"/>
                </a:solidFill>
              </a:rPr>
              <a:t> de soporte deberán tener un responsable asignado.</a:t>
            </a:r>
            <a:endParaRPr lang="es-MX" dirty="0">
              <a:solidFill>
                <a:schemeClr val="tx1"/>
              </a:solidFill>
            </a:endParaRPr>
          </a:p>
        </p:txBody>
      </p:sp>
    </p:spTree>
    <p:extLst>
      <p:ext uri="{BB962C8B-B14F-4D97-AF65-F5344CB8AC3E}">
        <p14:creationId xmlns:p14="http://schemas.microsoft.com/office/powerpoint/2010/main" val="3093518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3680802888"/>
              </p:ext>
            </p:extLst>
          </p:nvPr>
        </p:nvGraphicFramePr>
        <p:xfrm>
          <a:off x="0" y="1531035"/>
          <a:ext cx="12192001" cy="448564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Recibir solicitud</a:t>
                      </a:r>
                      <a:endParaRPr lang="es-MX" dirty="0"/>
                    </a:p>
                  </a:txBody>
                  <a:tcPr/>
                </a:tc>
                <a:tc>
                  <a:txBody>
                    <a:bodyPr/>
                    <a:lstStyle/>
                    <a:p>
                      <a:r>
                        <a:rPr lang="es-MX" dirty="0" smtClean="0"/>
                        <a:t>Vendedor</a:t>
                      </a:r>
                      <a:endParaRPr lang="es-MX" dirty="0"/>
                    </a:p>
                  </a:txBody>
                  <a:tcPr/>
                </a:tc>
                <a:tc>
                  <a:txBody>
                    <a:bodyPr/>
                    <a:lstStyle/>
                    <a:p>
                      <a:r>
                        <a:rPr lang="es-MX" dirty="0" smtClean="0"/>
                        <a:t>Bitrix</a:t>
                      </a:r>
                      <a:endParaRPr lang="es-MX" dirty="0"/>
                    </a:p>
                  </a:txBody>
                  <a:tcPr/>
                </a:tc>
                <a:tc>
                  <a:txBody>
                    <a:bodyPr/>
                    <a:lstStyle/>
                    <a:p>
                      <a:r>
                        <a:rPr lang="es-MX" dirty="0" smtClean="0"/>
                        <a:t>Por</a:t>
                      </a:r>
                      <a:r>
                        <a:rPr lang="es-MX" baseline="0" dirty="0" smtClean="0"/>
                        <a:t> algún medio el vendedor recibe la inconformidad presentada en el cliente.</a:t>
                      </a:r>
                      <a:endParaRPr lang="es-MX" dirty="0"/>
                    </a:p>
                  </a:txBody>
                  <a:tcPr/>
                </a:tc>
              </a:tr>
              <a:tr h="370840">
                <a:tc>
                  <a:txBody>
                    <a:bodyPr/>
                    <a:lstStyle/>
                    <a:p>
                      <a:r>
                        <a:rPr lang="es-MX" dirty="0" smtClean="0"/>
                        <a:t>Asignar responsable</a:t>
                      </a:r>
                      <a:endParaRPr lang="es-MX" dirty="0"/>
                    </a:p>
                  </a:txBody>
                  <a:tcPr/>
                </a:tc>
                <a:tc>
                  <a:txBody>
                    <a:bodyPr/>
                    <a:lstStyle/>
                    <a:p>
                      <a:r>
                        <a:rPr lang="es-MX" dirty="0" smtClean="0"/>
                        <a:t>Vendedor</a:t>
                      </a:r>
                      <a:endParaRPr lang="es-MX" dirty="0"/>
                    </a:p>
                  </a:txBody>
                  <a:tcPr/>
                </a:tc>
                <a:tc>
                  <a:txBody>
                    <a:bodyPr/>
                    <a:lstStyle/>
                    <a:p>
                      <a:endParaRPr lang="es-MX" baseline="0" dirty="0" smtClean="0"/>
                    </a:p>
                  </a:txBody>
                  <a:tcPr/>
                </a:tc>
                <a:tc>
                  <a:txBody>
                    <a:bodyPr/>
                    <a:lstStyle/>
                    <a:p>
                      <a:r>
                        <a:rPr lang="es-MX" dirty="0" smtClean="0"/>
                        <a:t>Tras recibir la inconformidad se asigna</a:t>
                      </a:r>
                      <a:r>
                        <a:rPr lang="es-MX" baseline="0" dirty="0" smtClean="0"/>
                        <a:t> un responsable el cual dará seguimiento hasta solucionar el inconveniente presentado.</a:t>
                      </a:r>
                      <a:endParaRPr lang="es-MX" dirty="0"/>
                    </a:p>
                  </a:txBody>
                  <a:tcPr/>
                </a:tc>
              </a:tr>
              <a:tr h="370840">
                <a:tc>
                  <a:txBody>
                    <a:bodyPr/>
                    <a:lstStyle/>
                    <a:p>
                      <a:r>
                        <a:rPr lang="es-MX" dirty="0" smtClean="0"/>
                        <a:t>Contactar al cliente</a:t>
                      </a:r>
                      <a:endParaRPr lang="es-MX" dirty="0"/>
                    </a:p>
                  </a:txBody>
                  <a:tcPr/>
                </a:tc>
                <a:tc>
                  <a:txBody>
                    <a:bodyPr/>
                    <a:lstStyle/>
                    <a:p>
                      <a:r>
                        <a:rPr lang="es-MX" dirty="0" smtClean="0"/>
                        <a:t>Soporte</a:t>
                      </a:r>
                      <a:endParaRPr lang="es-MX" dirty="0"/>
                    </a:p>
                  </a:txBody>
                  <a:tcPr/>
                </a:tc>
                <a:tc>
                  <a:txBody>
                    <a:bodyPr/>
                    <a:lstStyle/>
                    <a:p>
                      <a:endParaRPr lang="es-MX" dirty="0"/>
                    </a:p>
                  </a:txBody>
                  <a:tcPr/>
                </a:tc>
                <a:tc>
                  <a:txBody>
                    <a:bodyPr/>
                    <a:lstStyle/>
                    <a:p>
                      <a:r>
                        <a:rPr lang="es-MX" dirty="0" smtClean="0"/>
                        <a:t>El ejecutivo de soporte se</a:t>
                      </a:r>
                      <a:r>
                        <a:rPr lang="es-MX" baseline="0" dirty="0" smtClean="0"/>
                        <a:t> contacta con el cliente para poder dar seguimiento con la solución.</a:t>
                      </a:r>
                      <a:endParaRPr lang="es-MX" dirty="0"/>
                    </a:p>
                  </a:txBody>
                  <a:tcPr/>
                </a:tc>
              </a:tr>
              <a:tr h="370840">
                <a:tc>
                  <a:txBody>
                    <a:bodyPr/>
                    <a:lstStyle/>
                    <a:p>
                      <a:r>
                        <a:rPr lang="es-MX" dirty="0" smtClean="0"/>
                        <a:t>Resolver solicitud</a:t>
                      </a:r>
                      <a:endParaRPr lang="es-MX" dirty="0"/>
                    </a:p>
                  </a:txBody>
                  <a:tcPr/>
                </a:tc>
                <a:tc>
                  <a:txBody>
                    <a:bodyPr/>
                    <a:lstStyle/>
                    <a:p>
                      <a:r>
                        <a:rPr lang="es-MX" dirty="0" smtClean="0"/>
                        <a:t>Soporte</a:t>
                      </a:r>
                      <a:endParaRPr lang="es-MX" dirty="0"/>
                    </a:p>
                  </a:txBody>
                  <a:tcPr/>
                </a:tc>
                <a:tc>
                  <a:txBody>
                    <a:bodyPr/>
                    <a:lstStyle/>
                    <a:p>
                      <a:endParaRPr lang="es-MX" dirty="0"/>
                    </a:p>
                  </a:txBody>
                  <a:tcPr/>
                </a:tc>
                <a:tc>
                  <a:txBody>
                    <a:bodyPr/>
                    <a:lstStyle/>
                    <a:p>
                      <a:r>
                        <a:rPr lang="es-MX" dirty="0" smtClean="0"/>
                        <a:t>Tras contactar al cliente y establecer conexión se realiza el proceso de solución.</a:t>
                      </a:r>
                      <a:endParaRPr lang="es-MX" dirty="0"/>
                    </a:p>
                  </a:txBody>
                  <a:tcPr/>
                </a:tc>
              </a:tr>
              <a:tr h="370840">
                <a:tc>
                  <a:txBody>
                    <a:bodyPr/>
                    <a:lstStyle/>
                    <a:p>
                      <a:r>
                        <a:rPr lang="es-MX" dirty="0" smtClean="0"/>
                        <a:t>Validar solicitud</a:t>
                      </a:r>
                      <a:endParaRPr lang="es-MX" dirty="0"/>
                    </a:p>
                  </a:txBody>
                  <a:tcPr/>
                </a:tc>
                <a:tc>
                  <a:txBody>
                    <a:bodyPr/>
                    <a:lstStyle/>
                    <a:p>
                      <a:r>
                        <a:rPr lang="es-MX" dirty="0" smtClean="0"/>
                        <a:t>Cliente</a:t>
                      </a:r>
                      <a:endParaRPr lang="es-MX" dirty="0"/>
                    </a:p>
                  </a:txBody>
                  <a:tcPr/>
                </a:tc>
                <a:tc>
                  <a:txBody>
                    <a:bodyPr/>
                    <a:lstStyle/>
                    <a:p>
                      <a:r>
                        <a:rPr lang="es-MX" dirty="0" smtClean="0"/>
                        <a:t>Envió de correo</a:t>
                      </a:r>
                      <a:endParaRPr lang="es-MX" dirty="0"/>
                    </a:p>
                  </a:txBody>
                  <a:tcPr/>
                </a:tc>
                <a:tc>
                  <a:txBody>
                    <a:bodyPr/>
                    <a:lstStyle/>
                    <a:p>
                      <a:r>
                        <a:rPr lang="es-MX" dirty="0" smtClean="0"/>
                        <a:t>El</a:t>
                      </a:r>
                      <a:r>
                        <a:rPr lang="es-MX" baseline="0" dirty="0" smtClean="0"/>
                        <a:t> cliente debe validar que efectivamente fue resuelta su inconformidad por parte del ejecutivo.</a:t>
                      </a:r>
                      <a:endParaRPr lang="es-MX" dirty="0"/>
                    </a:p>
                  </a:txBody>
                  <a:tcPr/>
                </a:tc>
              </a:tr>
              <a:tr h="370840">
                <a:tc>
                  <a:txBody>
                    <a:bodyPr/>
                    <a:lstStyle/>
                    <a:p>
                      <a:r>
                        <a:rPr lang="es-MX" dirty="0" smtClean="0"/>
                        <a:t>Cerrar tarea</a:t>
                      </a:r>
                      <a:endParaRPr lang="es-MX" dirty="0"/>
                    </a:p>
                  </a:txBody>
                  <a:tcPr/>
                </a:tc>
                <a:tc>
                  <a:txBody>
                    <a:bodyPr/>
                    <a:lstStyle/>
                    <a:p>
                      <a:r>
                        <a:rPr lang="es-MX" dirty="0" smtClean="0"/>
                        <a:t>Soporte</a:t>
                      </a:r>
                      <a:endParaRPr lang="es-MX" dirty="0"/>
                    </a:p>
                  </a:txBody>
                  <a:tcPr/>
                </a:tc>
                <a:tc>
                  <a:txBody>
                    <a:bodyPr/>
                    <a:lstStyle/>
                    <a:p>
                      <a:r>
                        <a:rPr lang="es-MX" dirty="0" smtClean="0"/>
                        <a:t>Bitrix</a:t>
                      </a:r>
                      <a:endParaRPr lang="es-MX" dirty="0"/>
                    </a:p>
                  </a:txBody>
                  <a:tcPr/>
                </a:tc>
                <a:tc>
                  <a:txBody>
                    <a:bodyPr/>
                    <a:lstStyle/>
                    <a:p>
                      <a:r>
                        <a:rPr lang="es-MX" dirty="0" smtClean="0"/>
                        <a:t>Al finalizar</a:t>
                      </a:r>
                      <a:r>
                        <a:rPr lang="es-MX" baseline="0" dirty="0" smtClean="0"/>
                        <a:t> la validación por parte del cliente soporte finalizara la tarea agregando los comentarios correspondientes a la solución.</a:t>
                      </a:r>
                      <a:endParaRPr lang="es-MX" dirty="0"/>
                    </a:p>
                  </a:txBody>
                  <a:tcPr/>
                </a:tc>
              </a:tr>
            </a:tbl>
          </a:graphicData>
        </a:graphic>
      </p:graphicFrame>
    </p:spTree>
    <p:extLst>
      <p:ext uri="{BB962C8B-B14F-4D97-AF65-F5344CB8AC3E}">
        <p14:creationId xmlns:p14="http://schemas.microsoft.com/office/powerpoint/2010/main" val="3696717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 t="3563" r="2608" b="10936"/>
          <a:stretch/>
        </p:blipFill>
        <p:spPr>
          <a:xfrm>
            <a:off x="631064" y="349278"/>
            <a:ext cx="10006885" cy="6206192"/>
          </a:xfrm>
        </p:spPr>
      </p:pic>
    </p:spTree>
    <p:extLst>
      <p:ext uri="{BB962C8B-B14F-4D97-AF65-F5344CB8AC3E}">
        <p14:creationId xmlns:p14="http://schemas.microsoft.com/office/powerpoint/2010/main" val="2349021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Calidad</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Proceso compuesto únicamente por dos roles el auditado y auditor, este proceso define las actividades que el consultor deberá realizar para asegurar el cumplimiento de los objetivos establecidos por la empresa.</a:t>
            </a:r>
          </a:p>
        </p:txBody>
      </p:sp>
    </p:spTree>
    <p:extLst>
      <p:ext uri="{BB962C8B-B14F-4D97-AF65-F5344CB8AC3E}">
        <p14:creationId xmlns:p14="http://schemas.microsoft.com/office/powerpoint/2010/main" val="3906355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62885" y="579549"/>
            <a:ext cx="10457645" cy="707886"/>
          </a:xfrm>
          <a:prstGeom prst="rect">
            <a:avLst/>
          </a:prstGeom>
          <a:noFill/>
        </p:spPr>
        <p:txBody>
          <a:bodyPr wrap="square" rtlCol="0">
            <a:spAutoFit/>
          </a:bodyPr>
          <a:lstStyle/>
          <a:p>
            <a:pPr algn="ctr"/>
            <a:r>
              <a:rPr lang="es-MX" sz="4000" b="1" dirty="0" smtClean="0"/>
              <a:t>Ciclo de Vida</a:t>
            </a:r>
            <a:endParaRPr lang="es-MX" sz="4000" b="1" dirty="0"/>
          </a:p>
        </p:txBody>
      </p:sp>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665" t="5048" r="3287" b="26180"/>
          <a:stretch/>
        </p:blipFill>
        <p:spPr>
          <a:xfrm>
            <a:off x="-44454" y="1551677"/>
            <a:ext cx="12236454" cy="4621875"/>
          </a:xfrm>
        </p:spPr>
      </p:pic>
    </p:spTree>
    <p:extLst>
      <p:ext uri="{BB962C8B-B14F-4D97-AF65-F5344CB8AC3E}">
        <p14:creationId xmlns:p14="http://schemas.microsoft.com/office/powerpoint/2010/main" val="1081289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1194515"/>
          </a:xfrm>
        </p:spPr>
        <p:txBody>
          <a:bodyPr/>
          <a:lstStyle/>
          <a:p>
            <a:pPr algn="ctr"/>
            <a:r>
              <a:rPr lang="es-MX" dirty="0" smtClean="0"/>
              <a:t>políticas</a:t>
            </a:r>
            <a:endParaRPr lang="es-MX" dirty="0"/>
          </a:p>
        </p:txBody>
      </p:sp>
      <p:sp>
        <p:nvSpPr>
          <p:cNvPr id="3" name="2 Marcador de texto"/>
          <p:cNvSpPr>
            <a:spLocks noGrp="1"/>
          </p:cNvSpPr>
          <p:nvPr>
            <p:ph type="body" idx="1"/>
          </p:nvPr>
        </p:nvSpPr>
        <p:spPr>
          <a:xfrm>
            <a:off x="684211" y="1700011"/>
            <a:ext cx="10803743" cy="4294389"/>
          </a:xfrm>
        </p:spPr>
        <p:txBody>
          <a:bodyPr>
            <a:normAutofit/>
          </a:bodyPr>
          <a:lstStyle/>
          <a:p>
            <a:r>
              <a:rPr lang="es-MX" dirty="0">
                <a:solidFill>
                  <a:schemeClr val="tx1"/>
                </a:solidFill>
              </a:rPr>
              <a:t>1 - Se deberá auditar Todos los procesos del ciclo de vida.</a:t>
            </a:r>
          </a:p>
          <a:p>
            <a:r>
              <a:rPr lang="es-MX" dirty="0">
                <a:solidFill>
                  <a:schemeClr val="tx1"/>
                </a:solidFill>
              </a:rPr>
              <a:t>2 - Se deberá auditar los documentos mas importantes generados en el ciclo de vida del proyecto, dichos documentos son establecidos por la empresa y se muestran plasmados dentro del plan de calidad.</a:t>
            </a:r>
          </a:p>
          <a:p>
            <a:r>
              <a:rPr lang="es-MX" dirty="0">
                <a:solidFill>
                  <a:schemeClr val="tx1"/>
                </a:solidFill>
              </a:rPr>
              <a:t>3 - Todas las preguntas realizadas en las auditorias deberán tener solo tres posibles resultados (si</a:t>
            </a:r>
            <a:r>
              <a:rPr lang="es-MX" dirty="0" smtClean="0">
                <a:solidFill>
                  <a:schemeClr val="tx1"/>
                </a:solidFill>
              </a:rPr>
              <a:t>, no </a:t>
            </a:r>
            <a:r>
              <a:rPr lang="es-MX" dirty="0">
                <a:solidFill>
                  <a:schemeClr val="tx1"/>
                </a:solidFill>
              </a:rPr>
              <a:t>o no aplica) en caso de detallar algo </a:t>
            </a:r>
            <a:r>
              <a:rPr lang="es-MX" dirty="0" smtClean="0">
                <a:solidFill>
                  <a:schemeClr val="tx1"/>
                </a:solidFill>
              </a:rPr>
              <a:t>específicamente </a:t>
            </a:r>
            <a:r>
              <a:rPr lang="es-MX" dirty="0">
                <a:solidFill>
                  <a:schemeClr val="tx1"/>
                </a:solidFill>
              </a:rPr>
              <a:t>se utilizará la sección de observaciones.</a:t>
            </a:r>
          </a:p>
          <a:p>
            <a:r>
              <a:rPr lang="es-MX" dirty="0">
                <a:solidFill>
                  <a:schemeClr val="tx1"/>
                </a:solidFill>
              </a:rPr>
              <a:t>4 - Todas las no conformidades detectadas deberán ser  registradas en el reporte de no conformidades y tener una fecha limite de </a:t>
            </a:r>
            <a:r>
              <a:rPr lang="es-MX" dirty="0" smtClean="0">
                <a:solidFill>
                  <a:schemeClr val="tx1"/>
                </a:solidFill>
              </a:rPr>
              <a:t>corrección.</a:t>
            </a:r>
            <a:endParaRPr lang="es-MX" dirty="0">
              <a:solidFill>
                <a:schemeClr val="tx1"/>
              </a:solidFill>
            </a:endParaRPr>
          </a:p>
          <a:p>
            <a:r>
              <a:rPr lang="es-MX" dirty="0">
                <a:solidFill>
                  <a:schemeClr val="tx1"/>
                </a:solidFill>
              </a:rPr>
              <a:t>5 - Todas las no conformidades deberán ser notificadas al responsable.</a:t>
            </a:r>
          </a:p>
          <a:p>
            <a:r>
              <a:rPr lang="es-MX" dirty="0">
                <a:solidFill>
                  <a:schemeClr val="tx1"/>
                </a:solidFill>
              </a:rPr>
              <a:t>6 - Todas las no conformidades deberán ser monitoreadas hasta su cierre.</a:t>
            </a:r>
          </a:p>
          <a:p>
            <a:endParaRPr lang="es-MX" dirty="0"/>
          </a:p>
        </p:txBody>
      </p:sp>
    </p:spTree>
    <p:extLst>
      <p:ext uri="{BB962C8B-B14F-4D97-AF65-F5344CB8AC3E}">
        <p14:creationId xmlns:p14="http://schemas.microsoft.com/office/powerpoint/2010/main" val="4063765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4237312441"/>
              </p:ext>
            </p:extLst>
          </p:nvPr>
        </p:nvGraphicFramePr>
        <p:xfrm>
          <a:off x="0" y="1531035"/>
          <a:ext cx="12192001" cy="530860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Planear auditoría</a:t>
                      </a:r>
                      <a:endParaRPr lang="es-MX" dirty="0"/>
                    </a:p>
                  </a:txBody>
                  <a:tcPr/>
                </a:tc>
                <a:tc>
                  <a:txBody>
                    <a:bodyPr/>
                    <a:lstStyle/>
                    <a:p>
                      <a:r>
                        <a:rPr lang="es-MX" dirty="0" smtClean="0"/>
                        <a:t>Auditor</a:t>
                      </a:r>
                      <a:endParaRPr lang="es-MX" dirty="0"/>
                    </a:p>
                  </a:txBody>
                  <a:tcPr/>
                </a:tc>
                <a:tc>
                  <a:txBody>
                    <a:bodyPr/>
                    <a:lstStyle/>
                    <a:p>
                      <a:r>
                        <a:rPr lang="es-MX" dirty="0" smtClean="0"/>
                        <a:t>Plan de calidad,</a:t>
                      </a:r>
                      <a:r>
                        <a:rPr lang="es-MX" baseline="0" dirty="0" smtClean="0"/>
                        <a:t> cronograma de calidad</a:t>
                      </a:r>
                      <a:endParaRPr lang="es-MX" dirty="0"/>
                    </a:p>
                  </a:txBody>
                  <a:tcPr/>
                </a:tc>
                <a:tc>
                  <a:txBody>
                    <a:bodyPr/>
                    <a:lstStyle/>
                    <a:p>
                      <a:r>
                        <a:rPr lang="es-MX" dirty="0" smtClean="0"/>
                        <a:t>En</a:t>
                      </a:r>
                      <a:r>
                        <a:rPr lang="es-MX" baseline="0" dirty="0" smtClean="0"/>
                        <a:t> esta actividad se definen las fechas en las cuales se deberían realizar las auditorias de las etapas del proyecto.</a:t>
                      </a:r>
                      <a:endParaRPr lang="es-MX" dirty="0"/>
                    </a:p>
                  </a:txBody>
                  <a:tcPr/>
                </a:tc>
              </a:tr>
              <a:tr h="370840">
                <a:tc>
                  <a:txBody>
                    <a:bodyPr/>
                    <a:lstStyle/>
                    <a:p>
                      <a:r>
                        <a:rPr lang="es-MX" dirty="0" smtClean="0"/>
                        <a:t>Ejecutar auditoria</a:t>
                      </a:r>
                      <a:endParaRPr lang="es-MX" dirty="0"/>
                    </a:p>
                  </a:txBody>
                  <a:tcPr/>
                </a:tc>
                <a:tc>
                  <a:txBody>
                    <a:bodyPr/>
                    <a:lstStyle/>
                    <a:p>
                      <a:r>
                        <a:rPr lang="es-MX" dirty="0" smtClean="0"/>
                        <a:t>Auditor</a:t>
                      </a:r>
                      <a:endParaRPr lang="es-MX" dirty="0"/>
                    </a:p>
                  </a:txBody>
                  <a:tcPr/>
                </a:tc>
                <a:tc>
                  <a:txBody>
                    <a:bodyPr/>
                    <a:lstStyle/>
                    <a:p>
                      <a:r>
                        <a:rPr lang="es-MX" baseline="0" dirty="0" err="1" smtClean="0"/>
                        <a:t>Checklist</a:t>
                      </a:r>
                      <a:r>
                        <a:rPr lang="es-MX" baseline="0" dirty="0" smtClean="0"/>
                        <a:t> de calidad, reporte de no conformidades</a:t>
                      </a:r>
                    </a:p>
                  </a:txBody>
                  <a:tcPr/>
                </a:tc>
                <a:tc>
                  <a:txBody>
                    <a:bodyPr/>
                    <a:lstStyle/>
                    <a:p>
                      <a:r>
                        <a:rPr lang="es-MX" dirty="0" smtClean="0"/>
                        <a:t>Acorde a lo planeado en</a:t>
                      </a:r>
                      <a:r>
                        <a:rPr lang="es-MX" baseline="0" dirty="0" smtClean="0"/>
                        <a:t> el cronograma y plan de calidad el auditor ejecutara una serie de preguntas que definen si se esta o no cumpliendo con lo establecido en la empresa.</a:t>
                      </a:r>
                      <a:endParaRPr lang="es-MX" dirty="0"/>
                    </a:p>
                  </a:txBody>
                  <a:tcPr/>
                </a:tc>
              </a:tr>
              <a:tr h="370840">
                <a:tc>
                  <a:txBody>
                    <a:bodyPr/>
                    <a:lstStyle/>
                    <a:p>
                      <a:r>
                        <a:rPr lang="es-MX" dirty="0" smtClean="0"/>
                        <a:t>Notificar no conformidades</a:t>
                      </a:r>
                      <a:endParaRPr lang="es-MX" dirty="0"/>
                    </a:p>
                  </a:txBody>
                  <a:tcPr/>
                </a:tc>
                <a:tc>
                  <a:txBody>
                    <a:bodyPr/>
                    <a:lstStyle/>
                    <a:p>
                      <a:r>
                        <a:rPr lang="es-MX" dirty="0" smtClean="0"/>
                        <a:t>Auditor</a:t>
                      </a:r>
                      <a:endParaRPr lang="es-MX" dirty="0"/>
                    </a:p>
                  </a:txBody>
                  <a:tcPr/>
                </a:tc>
                <a:tc>
                  <a:txBody>
                    <a:bodyPr/>
                    <a:lstStyle/>
                    <a:p>
                      <a:r>
                        <a:rPr lang="es-MX" dirty="0" smtClean="0"/>
                        <a:t>Correo electrónico</a:t>
                      </a:r>
                      <a:endParaRPr lang="es-MX" dirty="0"/>
                    </a:p>
                  </a:txBody>
                  <a:tcPr/>
                </a:tc>
                <a:tc>
                  <a:txBody>
                    <a:bodyPr/>
                    <a:lstStyle/>
                    <a:p>
                      <a:r>
                        <a:rPr lang="es-MX" dirty="0" smtClean="0"/>
                        <a:t>Al finalizar la auditoria</a:t>
                      </a:r>
                      <a:r>
                        <a:rPr lang="es-MX" baseline="0" dirty="0" smtClean="0"/>
                        <a:t> se enviara un correo para notificar aquellas inconsistencias presentadas en los documentos de la empresa.</a:t>
                      </a:r>
                      <a:endParaRPr lang="es-MX" dirty="0"/>
                    </a:p>
                  </a:txBody>
                  <a:tcPr/>
                </a:tc>
              </a:tr>
              <a:tr h="370840">
                <a:tc>
                  <a:txBody>
                    <a:bodyPr/>
                    <a:lstStyle/>
                    <a:p>
                      <a:r>
                        <a:rPr lang="es-MX" dirty="0" smtClean="0"/>
                        <a:t>Resolver no conformidades</a:t>
                      </a:r>
                      <a:endParaRPr lang="es-MX" dirty="0"/>
                    </a:p>
                  </a:txBody>
                  <a:tcPr/>
                </a:tc>
                <a:tc>
                  <a:txBody>
                    <a:bodyPr/>
                    <a:lstStyle/>
                    <a:p>
                      <a:r>
                        <a:rPr lang="es-MX" dirty="0" smtClean="0"/>
                        <a:t>Auditado</a:t>
                      </a:r>
                      <a:endParaRPr lang="es-MX" dirty="0"/>
                    </a:p>
                  </a:txBody>
                  <a:tcPr/>
                </a:tc>
                <a:tc>
                  <a:txBody>
                    <a:bodyPr/>
                    <a:lstStyle/>
                    <a:p>
                      <a:r>
                        <a:rPr lang="es-MX" dirty="0" smtClean="0"/>
                        <a:t>Documentos actualizados</a:t>
                      </a:r>
                      <a:endParaRPr lang="es-MX" dirty="0"/>
                    </a:p>
                  </a:txBody>
                  <a:tcPr/>
                </a:tc>
                <a:tc>
                  <a:txBody>
                    <a:bodyPr/>
                    <a:lstStyle/>
                    <a:p>
                      <a:r>
                        <a:rPr lang="es-MX" dirty="0" smtClean="0"/>
                        <a:t>Es responsabilidad</a:t>
                      </a:r>
                      <a:r>
                        <a:rPr lang="es-MX" baseline="0" dirty="0" smtClean="0"/>
                        <a:t> del auditado resolver las inquietudes presentadas dentro del tiempo establecido por el auditor</a:t>
                      </a:r>
                      <a:endParaRPr lang="es-MX" dirty="0"/>
                    </a:p>
                  </a:txBody>
                  <a:tcPr/>
                </a:tc>
              </a:tr>
              <a:tr h="370840">
                <a:tc>
                  <a:txBody>
                    <a:bodyPr/>
                    <a:lstStyle/>
                    <a:p>
                      <a:r>
                        <a:rPr lang="es-MX" dirty="0" smtClean="0"/>
                        <a:t>Escalar no conformidades</a:t>
                      </a:r>
                      <a:endParaRPr lang="es-MX" dirty="0"/>
                    </a:p>
                  </a:txBody>
                  <a:tcPr/>
                </a:tc>
                <a:tc>
                  <a:txBody>
                    <a:bodyPr/>
                    <a:lstStyle/>
                    <a:p>
                      <a:r>
                        <a:rPr lang="es-MX" dirty="0" smtClean="0"/>
                        <a:t>Auditor</a:t>
                      </a:r>
                      <a:endParaRPr lang="es-MX" dirty="0"/>
                    </a:p>
                  </a:txBody>
                  <a:tcPr/>
                </a:tc>
                <a:tc>
                  <a:txBody>
                    <a:bodyPr/>
                    <a:lstStyle/>
                    <a:p>
                      <a:r>
                        <a:rPr lang="es-MX" dirty="0" smtClean="0"/>
                        <a:t>Correo electrónico</a:t>
                      </a:r>
                      <a:endParaRPr lang="es-MX" dirty="0"/>
                    </a:p>
                  </a:txBody>
                  <a:tcPr/>
                </a:tc>
                <a:tc>
                  <a:txBody>
                    <a:bodyPr/>
                    <a:lstStyle/>
                    <a:p>
                      <a:r>
                        <a:rPr lang="es-MX" dirty="0" smtClean="0"/>
                        <a:t>En</a:t>
                      </a:r>
                      <a:r>
                        <a:rPr lang="es-MX" baseline="0" dirty="0" smtClean="0"/>
                        <a:t> caso de no tener respuesta por parte del auditado se escalan las no conformidades a dirección.</a:t>
                      </a:r>
                      <a:endParaRPr lang="es-MX" dirty="0"/>
                    </a:p>
                  </a:txBody>
                  <a:tcPr/>
                </a:tc>
              </a:tr>
              <a:tr h="370840">
                <a:tc>
                  <a:txBody>
                    <a:bodyPr/>
                    <a:lstStyle/>
                    <a:p>
                      <a:r>
                        <a:rPr lang="es-MX" dirty="0" smtClean="0"/>
                        <a:t>Cerrar las no conformidades</a:t>
                      </a:r>
                      <a:endParaRPr lang="es-MX" dirty="0"/>
                    </a:p>
                  </a:txBody>
                  <a:tcPr/>
                </a:tc>
                <a:tc>
                  <a:txBody>
                    <a:bodyPr/>
                    <a:lstStyle/>
                    <a:p>
                      <a:r>
                        <a:rPr lang="es-MX" dirty="0" smtClean="0"/>
                        <a:t>Auditor</a:t>
                      </a:r>
                      <a:endParaRPr lang="es-MX" dirty="0"/>
                    </a:p>
                  </a:txBody>
                  <a:tcPr/>
                </a:tc>
                <a:tc>
                  <a:txBody>
                    <a:bodyPr/>
                    <a:lstStyle/>
                    <a:p>
                      <a:r>
                        <a:rPr lang="es-MX" dirty="0" smtClean="0"/>
                        <a:t>Reporte de no conformidades actualizado</a:t>
                      </a:r>
                      <a:endParaRPr lang="es-MX" dirty="0"/>
                    </a:p>
                  </a:txBody>
                  <a:tcPr/>
                </a:tc>
                <a:tc>
                  <a:txBody>
                    <a:bodyPr/>
                    <a:lstStyle/>
                    <a:p>
                      <a:r>
                        <a:rPr lang="es-MX" dirty="0" smtClean="0"/>
                        <a:t>Una vez que una</a:t>
                      </a:r>
                      <a:r>
                        <a:rPr lang="es-MX" baseline="0" dirty="0" smtClean="0"/>
                        <a:t> conformidad a sido atendida se actualiza el reporte estableciendo la fecha real de cierre.</a:t>
                      </a:r>
                      <a:endParaRPr lang="es-MX" dirty="0"/>
                    </a:p>
                  </a:txBody>
                  <a:tcPr/>
                </a:tc>
              </a:tr>
            </a:tbl>
          </a:graphicData>
        </a:graphic>
      </p:graphicFrame>
    </p:spTree>
    <p:extLst>
      <p:ext uri="{BB962C8B-B14F-4D97-AF65-F5344CB8AC3E}">
        <p14:creationId xmlns:p14="http://schemas.microsoft.com/office/powerpoint/2010/main" val="2432046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434" r="3387" b="16902"/>
          <a:stretch/>
        </p:blipFill>
        <p:spPr>
          <a:xfrm>
            <a:off x="-54625" y="685800"/>
            <a:ext cx="12194226" cy="4246808"/>
          </a:xfrm>
        </p:spPr>
      </p:pic>
    </p:spTree>
    <p:extLst>
      <p:ext uri="{BB962C8B-B14F-4D97-AF65-F5344CB8AC3E}">
        <p14:creationId xmlns:p14="http://schemas.microsoft.com/office/powerpoint/2010/main" val="21803321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Métricas y monitoreo</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Proceso el cual permite evaluar el estado actual de la empresa y con ello permite tomar a dirección acciones para corregir desviaciones no deseadas.</a:t>
            </a:r>
          </a:p>
        </p:txBody>
      </p:sp>
    </p:spTree>
    <p:extLst>
      <p:ext uri="{BB962C8B-B14F-4D97-AF65-F5344CB8AC3E}">
        <p14:creationId xmlns:p14="http://schemas.microsoft.com/office/powerpoint/2010/main" val="3857136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1143000"/>
          </a:xfrm>
        </p:spPr>
        <p:txBody>
          <a:bodyPr/>
          <a:lstStyle/>
          <a:p>
            <a:pPr algn="ctr"/>
            <a:r>
              <a:rPr lang="es-MX" dirty="0" smtClean="0"/>
              <a:t>Políticas	</a:t>
            </a:r>
            <a:endParaRPr lang="es-MX" dirty="0"/>
          </a:p>
        </p:txBody>
      </p:sp>
      <p:sp>
        <p:nvSpPr>
          <p:cNvPr id="3" name="2 Marcador de texto"/>
          <p:cNvSpPr>
            <a:spLocks noGrp="1"/>
          </p:cNvSpPr>
          <p:nvPr>
            <p:ph type="body" idx="1"/>
          </p:nvPr>
        </p:nvSpPr>
        <p:spPr>
          <a:xfrm>
            <a:off x="684212" y="1777285"/>
            <a:ext cx="11061320" cy="4217115"/>
          </a:xfrm>
        </p:spPr>
        <p:txBody>
          <a:bodyPr>
            <a:normAutofit/>
          </a:bodyPr>
          <a:lstStyle/>
          <a:p>
            <a:r>
              <a:rPr lang="es-MX" dirty="0">
                <a:solidFill>
                  <a:schemeClr val="tx1"/>
                </a:solidFill>
              </a:rPr>
              <a:t>1 - Se deberá generar un reporte de monitoreo acorde a la frecuencia establecida en el plan de métricas.</a:t>
            </a:r>
          </a:p>
          <a:p>
            <a:r>
              <a:rPr lang="es-MX" dirty="0">
                <a:solidFill>
                  <a:schemeClr val="tx1"/>
                </a:solidFill>
              </a:rPr>
              <a:t>2 - Es responsabilidad del área de calidad presentar en dirección los reportes acorde a la frecuencia establecida.</a:t>
            </a:r>
          </a:p>
          <a:p>
            <a:r>
              <a:rPr lang="es-MX" dirty="0">
                <a:solidFill>
                  <a:schemeClr val="tx1"/>
                </a:solidFill>
              </a:rPr>
              <a:t>3 - Toda la información de las métricas deberán ser </a:t>
            </a:r>
            <a:r>
              <a:rPr lang="es-MX" dirty="0" smtClean="0">
                <a:solidFill>
                  <a:schemeClr val="tx1"/>
                </a:solidFill>
              </a:rPr>
              <a:t>almacenadas </a:t>
            </a:r>
            <a:r>
              <a:rPr lang="es-MX" dirty="0">
                <a:solidFill>
                  <a:schemeClr val="tx1"/>
                </a:solidFill>
              </a:rPr>
              <a:t>en el concentrado de métricas.</a:t>
            </a:r>
          </a:p>
          <a:p>
            <a:r>
              <a:rPr lang="es-MX" dirty="0">
                <a:solidFill>
                  <a:schemeClr val="tx1"/>
                </a:solidFill>
              </a:rPr>
              <a:t>4 - Es responsabilidad de dirección revisar los reportes de monitoreo presentados para poder analizarlos y tomar acciones correctivas en caso de presentarse algún inconveniente en los resultados plasmados</a:t>
            </a:r>
            <a:r>
              <a:rPr lang="es-MX" dirty="0" smtClean="0">
                <a:solidFill>
                  <a:schemeClr val="tx1"/>
                </a:solidFill>
              </a:rPr>
              <a:t>.</a:t>
            </a:r>
          </a:p>
          <a:p>
            <a:r>
              <a:rPr lang="es-MX" dirty="0" smtClean="0">
                <a:solidFill>
                  <a:schemeClr val="tx1"/>
                </a:solidFill>
              </a:rPr>
              <a:t>5 – Los objetivos de medición establecidos por la empresa deberán estar establecidos dentro del plan de métricas</a:t>
            </a:r>
            <a:endParaRPr lang="es-MX" dirty="0">
              <a:solidFill>
                <a:schemeClr val="tx1"/>
              </a:solidFill>
            </a:endParaRPr>
          </a:p>
          <a:p>
            <a:endParaRPr lang="es-MX" dirty="0"/>
          </a:p>
        </p:txBody>
      </p:sp>
    </p:spTree>
    <p:extLst>
      <p:ext uri="{BB962C8B-B14F-4D97-AF65-F5344CB8AC3E}">
        <p14:creationId xmlns:p14="http://schemas.microsoft.com/office/powerpoint/2010/main" val="1436696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886722678"/>
              </p:ext>
            </p:extLst>
          </p:nvPr>
        </p:nvGraphicFramePr>
        <p:xfrm>
          <a:off x="0" y="1531035"/>
          <a:ext cx="12192001" cy="357632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Establecer objetivos</a:t>
                      </a:r>
                      <a:endParaRPr lang="es-MX" dirty="0"/>
                    </a:p>
                  </a:txBody>
                  <a:tcPr/>
                </a:tc>
                <a:tc>
                  <a:txBody>
                    <a:bodyPr/>
                    <a:lstStyle/>
                    <a:p>
                      <a:r>
                        <a:rPr lang="es-MX" dirty="0" smtClean="0"/>
                        <a:t>Dirección</a:t>
                      </a:r>
                      <a:endParaRPr lang="es-MX" dirty="0"/>
                    </a:p>
                  </a:txBody>
                  <a:tcPr/>
                </a:tc>
                <a:tc>
                  <a:txBody>
                    <a:bodyPr/>
                    <a:lstStyle/>
                    <a:p>
                      <a:endParaRPr lang="es-MX" dirty="0"/>
                    </a:p>
                  </a:txBody>
                  <a:tcPr/>
                </a:tc>
                <a:tc>
                  <a:txBody>
                    <a:bodyPr/>
                    <a:lstStyle/>
                    <a:p>
                      <a:r>
                        <a:rPr lang="es-MX" dirty="0" smtClean="0"/>
                        <a:t>Se</a:t>
                      </a:r>
                      <a:r>
                        <a:rPr lang="es-MX" baseline="0" dirty="0" smtClean="0"/>
                        <a:t> definen cuales son los objetivos que la empresa persigue.</a:t>
                      </a:r>
                      <a:endParaRPr lang="es-MX" dirty="0"/>
                    </a:p>
                  </a:txBody>
                  <a:tcPr/>
                </a:tc>
              </a:tr>
              <a:tr h="370840">
                <a:tc>
                  <a:txBody>
                    <a:bodyPr/>
                    <a:lstStyle/>
                    <a:p>
                      <a:r>
                        <a:rPr lang="es-MX" dirty="0" smtClean="0"/>
                        <a:t>Establecer</a:t>
                      </a:r>
                      <a:r>
                        <a:rPr lang="es-MX" baseline="0" dirty="0" smtClean="0"/>
                        <a:t> métricas</a:t>
                      </a:r>
                      <a:endParaRPr lang="es-MX" dirty="0"/>
                    </a:p>
                  </a:txBody>
                  <a:tcPr/>
                </a:tc>
                <a:tc>
                  <a:txBody>
                    <a:bodyPr/>
                    <a:lstStyle/>
                    <a:p>
                      <a:r>
                        <a:rPr lang="es-MX" dirty="0" smtClean="0"/>
                        <a:t>Dirección</a:t>
                      </a:r>
                      <a:endParaRPr lang="es-MX" dirty="0"/>
                    </a:p>
                  </a:txBody>
                  <a:tcPr/>
                </a:tc>
                <a:tc>
                  <a:txBody>
                    <a:bodyPr/>
                    <a:lstStyle/>
                    <a:p>
                      <a:r>
                        <a:rPr lang="es-MX" baseline="0" dirty="0" smtClean="0"/>
                        <a:t>Plan de métricas</a:t>
                      </a:r>
                    </a:p>
                  </a:txBody>
                  <a:tcPr/>
                </a:tc>
                <a:tc>
                  <a:txBody>
                    <a:bodyPr/>
                    <a:lstStyle/>
                    <a:p>
                      <a:r>
                        <a:rPr lang="es-MX" dirty="0" smtClean="0"/>
                        <a:t>Se</a:t>
                      </a:r>
                      <a:r>
                        <a:rPr lang="es-MX" baseline="0" dirty="0" smtClean="0"/>
                        <a:t> definen métricas las cuales permitan evaluar a cada uno de los objetivos establecidos por dirección.</a:t>
                      </a:r>
                      <a:endParaRPr lang="es-MX" dirty="0"/>
                    </a:p>
                  </a:txBody>
                  <a:tcPr/>
                </a:tc>
              </a:tr>
              <a:tr h="370840">
                <a:tc>
                  <a:txBody>
                    <a:bodyPr/>
                    <a:lstStyle/>
                    <a:p>
                      <a:r>
                        <a:rPr lang="es-MX" dirty="0" smtClean="0"/>
                        <a:t>Recolectar métricas</a:t>
                      </a:r>
                      <a:endParaRPr lang="es-MX" dirty="0"/>
                    </a:p>
                  </a:txBody>
                  <a:tcPr/>
                </a:tc>
                <a:tc>
                  <a:txBody>
                    <a:bodyPr/>
                    <a:lstStyle/>
                    <a:p>
                      <a:r>
                        <a:rPr lang="es-MX" dirty="0" smtClean="0"/>
                        <a:t>Administración</a:t>
                      </a:r>
                      <a:endParaRPr lang="es-MX" dirty="0"/>
                    </a:p>
                  </a:txBody>
                  <a:tcPr/>
                </a:tc>
                <a:tc>
                  <a:txBody>
                    <a:bodyPr/>
                    <a:lstStyle/>
                    <a:p>
                      <a:r>
                        <a:rPr lang="es-MX" dirty="0" smtClean="0"/>
                        <a:t>Concentrado</a:t>
                      </a:r>
                      <a:r>
                        <a:rPr lang="es-MX" baseline="0" dirty="0" smtClean="0"/>
                        <a:t> de métricas</a:t>
                      </a:r>
                      <a:endParaRPr lang="es-MX" dirty="0"/>
                    </a:p>
                  </a:txBody>
                  <a:tcPr/>
                </a:tc>
                <a:tc>
                  <a:txBody>
                    <a:bodyPr/>
                    <a:lstStyle/>
                    <a:p>
                      <a:r>
                        <a:rPr lang="es-MX" dirty="0" smtClean="0"/>
                        <a:t>Administración recolectara las métricas</a:t>
                      </a:r>
                      <a:r>
                        <a:rPr lang="es-MX" baseline="0" dirty="0" smtClean="0"/>
                        <a:t> acorde a la periodicidad establecida por dirección.</a:t>
                      </a:r>
                      <a:endParaRPr lang="es-MX" dirty="0"/>
                    </a:p>
                  </a:txBody>
                  <a:tcPr/>
                </a:tc>
              </a:tr>
              <a:tr h="370840">
                <a:tc>
                  <a:txBody>
                    <a:bodyPr/>
                    <a:lstStyle/>
                    <a:p>
                      <a:r>
                        <a:rPr lang="es-MX" dirty="0" smtClean="0"/>
                        <a:t>Generar reporte de monitoreo</a:t>
                      </a:r>
                      <a:endParaRPr lang="es-MX" dirty="0"/>
                    </a:p>
                  </a:txBody>
                  <a:tcPr/>
                </a:tc>
                <a:tc>
                  <a:txBody>
                    <a:bodyPr/>
                    <a:lstStyle/>
                    <a:p>
                      <a:r>
                        <a:rPr lang="es-MX" dirty="0" smtClean="0"/>
                        <a:t>Auditor</a:t>
                      </a:r>
                      <a:endParaRPr lang="es-MX" dirty="0"/>
                    </a:p>
                  </a:txBody>
                  <a:tcPr/>
                </a:tc>
                <a:tc>
                  <a:txBody>
                    <a:bodyPr/>
                    <a:lstStyle/>
                    <a:p>
                      <a:r>
                        <a:rPr lang="es-MX" dirty="0" smtClean="0"/>
                        <a:t>Reporte de monitoreo</a:t>
                      </a:r>
                      <a:endParaRPr lang="es-MX" dirty="0"/>
                    </a:p>
                  </a:txBody>
                  <a:tcPr/>
                </a:tc>
                <a:tc>
                  <a:txBody>
                    <a:bodyPr/>
                    <a:lstStyle/>
                    <a:p>
                      <a:r>
                        <a:rPr lang="es-MX" dirty="0" smtClean="0"/>
                        <a:t>Una vez que se tengan recolectadas</a:t>
                      </a:r>
                      <a:r>
                        <a:rPr lang="es-MX" baseline="0" dirty="0" smtClean="0"/>
                        <a:t> las métricas se vaciara toda la información dentro del reporte de monitoreo.</a:t>
                      </a:r>
                      <a:endParaRPr lang="es-MX" dirty="0"/>
                    </a:p>
                  </a:txBody>
                  <a:tcPr/>
                </a:tc>
              </a:tr>
              <a:tr h="370840">
                <a:tc>
                  <a:txBody>
                    <a:bodyPr/>
                    <a:lstStyle/>
                    <a:p>
                      <a:r>
                        <a:rPr lang="es-MX" dirty="0" smtClean="0"/>
                        <a:t>Presentar reporte de monitoreo</a:t>
                      </a:r>
                      <a:endParaRPr lang="es-MX" dirty="0"/>
                    </a:p>
                  </a:txBody>
                  <a:tcPr/>
                </a:tc>
                <a:tc>
                  <a:txBody>
                    <a:bodyPr/>
                    <a:lstStyle/>
                    <a:p>
                      <a:r>
                        <a:rPr lang="es-MX" dirty="0" smtClean="0"/>
                        <a:t>Auditor</a:t>
                      </a:r>
                      <a:endParaRPr lang="es-MX" dirty="0"/>
                    </a:p>
                  </a:txBody>
                  <a:tcPr/>
                </a:tc>
                <a:tc>
                  <a:txBody>
                    <a:bodyPr/>
                    <a:lstStyle/>
                    <a:p>
                      <a:r>
                        <a:rPr lang="es-MX" dirty="0" smtClean="0"/>
                        <a:t>Minuta, acciones correctivas</a:t>
                      </a:r>
                      <a:endParaRPr lang="es-MX" dirty="0"/>
                    </a:p>
                  </a:txBody>
                  <a:tcPr/>
                </a:tc>
                <a:tc>
                  <a:txBody>
                    <a:bodyPr/>
                    <a:lstStyle/>
                    <a:p>
                      <a:r>
                        <a:rPr lang="es-MX" dirty="0" smtClean="0"/>
                        <a:t>Cada</a:t>
                      </a:r>
                      <a:r>
                        <a:rPr lang="es-MX" baseline="0" dirty="0" smtClean="0"/>
                        <a:t> que se cumpla el plazo establecido por dirección se presentara el reporte de monitoreo para poder analizarlo y tomar con ello acciones correctivas para resolver desviaciones.</a:t>
                      </a:r>
                      <a:endParaRPr lang="es-MX" dirty="0"/>
                    </a:p>
                  </a:txBody>
                  <a:tcPr/>
                </a:tc>
              </a:tr>
            </a:tbl>
          </a:graphicData>
        </a:graphic>
      </p:graphicFrame>
    </p:spTree>
    <p:extLst>
      <p:ext uri="{BB962C8B-B14F-4D97-AF65-F5344CB8AC3E}">
        <p14:creationId xmlns:p14="http://schemas.microsoft.com/office/powerpoint/2010/main" val="37139692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748" t="1906" r="2096" b="12594"/>
          <a:stretch/>
        </p:blipFill>
        <p:spPr>
          <a:xfrm>
            <a:off x="77874" y="313211"/>
            <a:ext cx="12015388" cy="6313585"/>
          </a:xfrm>
        </p:spPr>
      </p:pic>
    </p:spTree>
    <p:extLst>
      <p:ext uri="{BB962C8B-B14F-4D97-AF65-F5344CB8AC3E}">
        <p14:creationId xmlns:p14="http://schemas.microsoft.com/office/powerpoint/2010/main" val="69017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Control de cambios</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Este proceso determina las actividades correctas para poder ejecutar el correcto cambio de documentos acorde a las peticiones nuevas por el cliente una vez se había inicializado el proyecto.</a:t>
            </a:r>
          </a:p>
        </p:txBody>
      </p:sp>
    </p:spTree>
    <p:extLst>
      <p:ext uri="{BB962C8B-B14F-4D97-AF65-F5344CB8AC3E}">
        <p14:creationId xmlns:p14="http://schemas.microsoft.com/office/powerpoint/2010/main" val="1839280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988454"/>
          </a:xfrm>
        </p:spPr>
        <p:txBody>
          <a:bodyPr/>
          <a:lstStyle/>
          <a:p>
            <a:pPr algn="ctr"/>
            <a:r>
              <a:rPr lang="es-MX" dirty="0" smtClean="0"/>
              <a:t>políticas</a:t>
            </a:r>
            <a:endParaRPr lang="es-MX" dirty="0"/>
          </a:p>
        </p:txBody>
      </p:sp>
      <p:sp>
        <p:nvSpPr>
          <p:cNvPr id="3" name="2 Marcador de texto"/>
          <p:cNvSpPr>
            <a:spLocks noGrp="1"/>
          </p:cNvSpPr>
          <p:nvPr>
            <p:ph type="body" idx="1"/>
          </p:nvPr>
        </p:nvSpPr>
        <p:spPr>
          <a:xfrm>
            <a:off x="684211" y="1777285"/>
            <a:ext cx="10739349" cy="4217115"/>
          </a:xfrm>
        </p:spPr>
        <p:txBody>
          <a:bodyPr>
            <a:normAutofit/>
          </a:bodyPr>
          <a:lstStyle/>
          <a:p>
            <a:r>
              <a:rPr lang="es-MX" dirty="0">
                <a:solidFill>
                  <a:schemeClr val="tx1"/>
                </a:solidFill>
              </a:rPr>
              <a:t>1 - Todos los cambios deberán de tener una solicitud.</a:t>
            </a:r>
          </a:p>
          <a:p>
            <a:r>
              <a:rPr lang="es-MX" dirty="0">
                <a:solidFill>
                  <a:schemeClr val="tx1"/>
                </a:solidFill>
              </a:rPr>
              <a:t>2 - En cada evento de cambio el CCC deberá analizar el impacto que este genera sobre el proyecto en curso.</a:t>
            </a:r>
          </a:p>
          <a:p>
            <a:r>
              <a:rPr lang="es-MX" dirty="0">
                <a:solidFill>
                  <a:schemeClr val="tx1"/>
                </a:solidFill>
              </a:rPr>
              <a:t>3 - Para que un cambio sea aplicado deberá ser validado por todos los miembros del CCC.</a:t>
            </a:r>
          </a:p>
          <a:p>
            <a:r>
              <a:rPr lang="es-MX" dirty="0">
                <a:solidFill>
                  <a:schemeClr val="tx1"/>
                </a:solidFill>
              </a:rPr>
              <a:t>4 - En caso de ser aprobado el cambio se deberán generar los cambios necesarios para su implementación.</a:t>
            </a:r>
          </a:p>
          <a:p>
            <a:r>
              <a:rPr lang="es-MX" dirty="0">
                <a:solidFill>
                  <a:schemeClr val="tx1"/>
                </a:solidFill>
              </a:rPr>
              <a:t>5 - Se deberá notificar a todos los involucrados sobre el cambio aprobado.</a:t>
            </a:r>
          </a:p>
          <a:p>
            <a:endParaRPr lang="es-MX" dirty="0"/>
          </a:p>
        </p:txBody>
      </p:sp>
    </p:spTree>
    <p:extLst>
      <p:ext uri="{BB962C8B-B14F-4D97-AF65-F5344CB8AC3E}">
        <p14:creationId xmlns:p14="http://schemas.microsoft.com/office/powerpoint/2010/main" val="1373837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2006494493"/>
              </p:ext>
            </p:extLst>
          </p:nvPr>
        </p:nvGraphicFramePr>
        <p:xfrm>
          <a:off x="0" y="1531035"/>
          <a:ext cx="12192001" cy="384556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Recibir</a:t>
                      </a:r>
                      <a:r>
                        <a:rPr lang="es-MX" baseline="0" dirty="0" smtClean="0"/>
                        <a:t> solicitud</a:t>
                      </a:r>
                      <a:endParaRPr lang="es-MX" dirty="0"/>
                    </a:p>
                  </a:txBody>
                  <a:tcPr/>
                </a:tc>
                <a:tc>
                  <a:txBody>
                    <a:bodyPr/>
                    <a:lstStyle/>
                    <a:p>
                      <a:r>
                        <a:rPr lang="es-MX" dirty="0" smtClean="0"/>
                        <a:t>Ventas</a:t>
                      </a:r>
                      <a:endParaRPr lang="es-MX" dirty="0"/>
                    </a:p>
                  </a:txBody>
                  <a:tcPr/>
                </a:tc>
                <a:tc>
                  <a:txBody>
                    <a:bodyPr/>
                    <a:lstStyle/>
                    <a:p>
                      <a:r>
                        <a:rPr lang="es-MX" dirty="0" smtClean="0"/>
                        <a:t>Solicitud</a:t>
                      </a:r>
                      <a:r>
                        <a:rPr lang="es-MX" baseline="0" dirty="0" smtClean="0"/>
                        <a:t> de cambios</a:t>
                      </a:r>
                      <a:endParaRPr lang="es-MX" dirty="0"/>
                    </a:p>
                  </a:txBody>
                  <a:tcPr/>
                </a:tc>
                <a:tc>
                  <a:txBody>
                    <a:bodyPr/>
                    <a:lstStyle/>
                    <a:p>
                      <a:r>
                        <a:rPr lang="es-MX" dirty="0" smtClean="0"/>
                        <a:t>El vendedor recibe la nueva</a:t>
                      </a:r>
                      <a:r>
                        <a:rPr lang="es-MX" baseline="0" dirty="0" smtClean="0"/>
                        <a:t> petición para el proyecto, esto puede ser desde el cliente o bien desde alguien interno a la empresa.</a:t>
                      </a:r>
                      <a:endParaRPr lang="es-MX" dirty="0"/>
                    </a:p>
                  </a:txBody>
                  <a:tcPr/>
                </a:tc>
              </a:tr>
              <a:tr h="370840">
                <a:tc>
                  <a:txBody>
                    <a:bodyPr/>
                    <a:lstStyle/>
                    <a:p>
                      <a:r>
                        <a:rPr lang="es-MX" dirty="0" smtClean="0"/>
                        <a:t>Revisar y</a:t>
                      </a:r>
                      <a:r>
                        <a:rPr lang="es-MX" baseline="0" dirty="0" smtClean="0"/>
                        <a:t> analizar cambios</a:t>
                      </a:r>
                      <a:endParaRPr lang="es-MX" dirty="0"/>
                    </a:p>
                  </a:txBody>
                  <a:tcPr/>
                </a:tc>
                <a:tc>
                  <a:txBody>
                    <a:bodyPr/>
                    <a:lstStyle/>
                    <a:p>
                      <a:r>
                        <a:rPr lang="es-MX" dirty="0" smtClean="0"/>
                        <a:t>CCC</a:t>
                      </a:r>
                      <a:endParaRPr lang="es-MX" dirty="0"/>
                    </a:p>
                  </a:txBody>
                  <a:tcPr/>
                </a:tc>
                <a:tc>
                  <a:txBody>
                    <a:bodyPr/>
                    <a:lstStyle/>
                    <a:p>
                      <a:r>
                        <a:rPr lang="es-MX" baseline="0" dirty="0" smtClean="0"/>
                        <a:t>Solicitud de cambios actualizada</a:t>
                      </a:r>
                    </a:p>
                  </a:txBody>
                  <a:tcPr/>
                </a:tc>
                <a:tc>
                  <a:txBody>
                    <a:bodyPr/>
                    <a:lstStyle/>
                    <a:p>
                      <a:r>
                        <a:rPr lang="es-MX" dirty="0" smtClean="0"/>
                        <a:t>Se</a:t>
                      </a:r>
                      <a:r>
                        <a:rPr lang="es-MX" baseline="0" dirty="0" smtClean="0"/>
                        <a:t> revisara la solicitud presentada por ventas valorando cuanto puede afectar al proyecto en curso</a:t>
                      </a:r>
                      <a:endParaRPr lang="es-MX" dirty="0"/>
                    </a:p>
                  </a:txBody>
                  <a:tcPr/>
                </a:tc>
              </a:tr>
              <a:tr h="370840">
                <a:tc>
                  <a:txBody>
                    <a:bodyPr/>
                    <a:lstStyle/>
                    <a:p>
                      <a:r>
                        <a:rPr lang="es-MX" dirty="0" smtClean="0"/>
                        <a:t>Aprobar o rechazar cambios</a:t>
                      </a:r>
                      <a:endParaRPr lang="es-MX" dirty="0"/>
                    </a:p>
                  </a:txBody>
                  <a:tcPr/>
                </a:tc>
                <a:tc>
                  <a:txBody>
                    <a:bodyPr/>
                    <a:lstStyle/>
                    <a:p>
                      <a:r>
                        <a:rPr lang="es-MX" dirty="0" smtClean="0"/>
                        <a:t>CCC</a:t>
                      </a:r>
                      <a:endParaRPr lang="es-MX" dirty="0"/>
                    </a:p>
                  </a:txBody>
                  <a:tcPr/>
                </a:tc>
                <a:tc>
                  <a:txBody>
                    <a:bodyPr/>
                    <a:lstStyle/>
                    <a:p>
                      <a:endParaRPr lang="es-MX" dirty="0"/>
                    </a:p>
                  </a:txBody>
                  <a:tcPr/>
                </a:tc>
                <a:tc>
                  <a:txBody>
                    <a:bodyPr/>
                    <a:lstStyle/>
                    <a:p>
                      <a:r>
                        <a:rPr lang="es-MX" dirty="0" smtClean="0"/>
                        <a:t>Una vez revisada la solicitud se</a:t>
                      </a:r>
                      <a:r>
                        <a:rPr lang="es-MX" baseline="0" dirty="0" smtClean="0"/>
                        <a:t> definirá si vale o no la pena ejecutar el cambio solicitado</a:t>
                      </a:r>
                      <a:endParaRPr lang="es-MX" dirty="0"/>
                    </a:p>
                  </a:txBody>
                  <a:tcPr/>
                </a:tc>
              </a:tr>
              <a:tr h="370840">
                <a:tc>
                  <a:txBody>
                    <a:bodyPr/>
                    <a:lstStyle/>
                    <a:p>
                      <a:r>
                        <a:rPr lang="es-MX" dirty="0" smtClean="0"/>
                        <a:t>Notificar cambios</a:t>
                      </a:r>
                      <a:endParaRPr lang="es-MX" dirty="0"/>
                    </a:p>
                  </a:txBody>
                  <a:tcPr/>
                </a:tc>
                <a:tc>
                  <a:txBody>
                    <a:bodyPr/>
                    <a:lstStyle/>
                    <a:p>
                      <a:r>
                        <a:rPr lang="es-MX" dirty="0" smtClean="0"/>
                        <a:t>Vendedor</a:t>
                      </a:r>
                      <a:endParaRPr lang="es-MX" dirty="0"/>
                    </a:p>
                  </a:txBody>
                  <a:tcPr/>
                </a:tc>
                <a:tc>
                  <a:txBody>
                    <a:bodyPr/>
                    <a:lstStyle/>
                    <a:p>
                      <a:r>
                        <a:rPr lang="es-MX" dirty="0" smtClean="0"/>
                        <a:t>minuta</a:t>
                      </a:r>
                      <a:endParaRPr lang="es-MX" dirty="0"/>
                    </a:p>
                  </a:txBody>
                  <a:tcPr/>
                </a:tc>
                <a:tc>
                  <a:txBody>
                    <a:bodyPr/>
                    <a:lstStyle/>
                    <a:p>
                      <a:r>
                        <a:rPr lang="es-MX" dirty="0" smtClean="0"/>
                        <a:t>Si</a:t>
                      </a:r>
                      <a:r>
                        <a:rPr lang="es-MX" baseline="0" dirty="0" smtClean="0"/>
                        <a:t> la solicitud es aprobada se notificara por medio de una reunión o correo los cambios a realizar.</a:t>
                      </a:r>
                      <a:endParaRPr lang="es-MX" dirty="0"/>
                    </a:p>
                  </a:txBody>
                  <a:tcPr/>
                </a:tc>
              </a:tr>
              <a:tr h="370840">
                <a:tc>
                  <a:txBody>
                    <a:bodyPr/>
                    <a:lstStyle/>
                    <a:p>
                      <a:r>
                        <a:rPr lang="es-MX" dirty="0" smtClean="0"/>
                        <a:t>Actualizar documentos</a:t>
                      </a:r>
                      <a:endParaRPr lang="es-MX" dirty="0"/>
                    </a:p>
                  </a:txBody>
                  <a:tcPr/>
                </a:tc>
                <a:tc>
                  <a:txBody>
                    <a:bodyPr/>
                    <a:lstStyle/>
                    <a:p>
                      <a:r>
                        <a:rPr lang="es-MX" dirty="0" smtClean="0"/>
                        <a:t>Vendedor</a:t>
                      </a:r>
                      <a:endParaRPr lang="es-MX" dirty="0"/>
                    </a:p>
                  </a:txBody>
                  <a:tcPr/>
                </a:tc>
                <a:tc>
                  <a:txBody>
                    <a:bodyPr/>
                    <a:lstStyle/>
                    <a:p>
                      <a:r>
                        <a:rPr lang="es-MX" dirty="0" smtClean="0"/>
                        <a:t>Documentos</a:t>
                      </a:r>
                      <a:r>
                        <a:rPr lang="es-MX" baseline="0" dirty="0" smtClean="0"/>
                        <a:t> actualizados</a:t>
                      </a:r>
                      <a:endParaRPr lang="es-MX" dirty="0"/>
                    </a:p>
                  </a:txBody>
                  <a:tcPr/>
                </a:tc>
                <a:tc>
                  <a:txBody>
                    <a:bodyPr/>
                    <a:lstStyle/>
                    <a:p>
                      <a:r>
                        <a:rPr lang="es-MX" dirty="0" smtClean="0"/>
                        <a:t>Se</a:t>
                      </a:r>
                      <a:r>
                        <a:rPr lang="es-MX" baseline="0" dirty="0" smtClean="0"/>
                        <a:t> deberá actualizar cada documento que sea afectado por el cambio aprobado previamente.</a:t>
                      </a:r>
                      <a:endParaRPr lang="es-MX" dirty="0"/>
                    </a:p>
                  </a:txBody>
                  <a:tcPr/>
                </a:tc>
              </a:tr>
            </a:tbl>
          </a:graphicData>
        </a:graphic>
      </p:graphicFrame>
    </p:spTree>
    <p:extLst>
      <p:ext uri="{BB962C8B-B14F-4D97-AF65-F5344CB8AC3E}">
        <p14:creationId xmlns:p14="http://schemas.microsoft.com/office/powerpoint/2010/main" val="91932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Prospectación</a:t>
            </a:r>
            <a:endParaRPr lang="es-MX" dirty="0"/>
          </a:p>
        </p:txBody>
      </p:sp>
      <p:sp>
        <p:nvSpPr>
          <p:cNvPr id="7" name="6 Marcador de texto"/>
          <p:cNvSpPr>
            <a:spLocks noGrp="1"/>
          </p:cNvSpPr>
          <p:nvPr>
            <p:ph type="body" idx="1"/>
          </p:nvPr>
        </p:nvSpPr>
        <p:spPr/>
        <p:txBody>
          <a:bodyPr>
            <a:normAutofit lnSpcReduction="10000"/>
          </a:bodyPr>
          <a:lstStyle/>
          <a:p>
            <a:r>
              <a:rPr lang="es-MX" dirty="0" smtClean="0">
                <a:solidFill>
                  <a:schemeClr val="tx1"/>
                </a:solidFill>
              </a:rPr>
              <a:t>La etapa de prospectación comienza desde el momento en que un cliente conoce la empresa por algún medio de publicidad y posteriormente es capturado en el sistema Bitrix, esta etapa finaliza en el momento donde un vendedor genera contacto por algún medio para realizar una solicitud de requerimientos al cliente.</a:t>
            </a:r>
          </a:p>
          <a:p>
            <a:r>
              <a:rPr lang="es-MX" dirty="0" smtClean="0">
                <a:solidFill>
                  <a:schemeClr val="tx1"/>
                </a:solidFill>
              </a:rPr>
              <a:t>Los roles que participan dentro de esta etapa son: Dirección, Líder de Ventas, Prospecto y Vendedor.</a:t>
            </a:r>
            <a:endParaRPr lang="es-MX" dirty="0">
              <a:solidFill>
                <a:schemeClr val="tx1"/>
              </a:solidFill>
            </a:endParaRPr>
          </a:p>
        </p:txBody>
      </p:sp>
    </p:spTree>
    <p:extLst>
      <p:ext uri="{BB962C8B-B14F-4D97-AF65-F5344CB8AC3E}">
        <p14:creationId xmlns:p14="http://schemas.microsoft.com/office/powerpoint/2010/main" val="2988296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r="239" b="11599"/>
          <a:stretch/>
        </p:blipFill>
        <p:spPr>
          <a:xfrm>
            <a:off x="334851" y="0"/>
            <a:ext cx="11376225" cy="6769179"/>
          </a:xfrm>
        </p:spPr>
      </p:pic>
    </p:spTree>
    <p:extLst>
      <p:ext uri="{BB962C8B-B14F-4D97-AF65-F5344CB8AC3E}">
        <p14:creationId xmlns:p14="http://schemas.microsoft.com/office/powerpoint/2010/main" val="1842137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85012" y="685800"/>
            <a:ext cx="4375468" cy="1371600"/>
          </a:xfrm>
        </p:spPr>
        <p:txBody>
          <a:bodyPr>
            <a:noAutofit/>
          </a:bodyPr>
          <a:lstStyle/>
          <a:p>
            <a:r>
              <a:rPr lang="es-MX" sz="4800" dirty="0" err="1" smtClean="0"/>
              <a:t>Source</a:t>
            </a:r>
            <a:r>
              <a:rPr lang="es-MX" sz="4800" dirty="0" smtClean="0"/>
              <a:t> </a:t>
            </a:r>
            <a:r>
              <a:rPr lang="es-MX" sz="4800" dirty="0" err="1" smtClean="0"/>
              <a:t>Tree</a:t>
            </a:r>
            <a:r>
              <a:rPr lang="es-MX" sz="4800" dirty="0" smtClean="0"/>
              <a:t> </a:t>
            </a:r>
            <a:endParaRPr lang="es-MX" sz="4800"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702" y="676141"/>
            <a:ext cx="4114800" cy="4114800"/>
          </a:xfrm>
        </p:spPr>
      </p:pic>
    </p:spTree>
    <p:extLst>
      <p:ext uri="{BB962C8B-B14F-4D97-AF65-F5344CB8AC3E}">
        <p14:creationId xmlns:p14="http://schemas.microsoft.com/office/powerpoint/2010/main" val="2050743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685800"/>
            <a:ext cx="9584372" cy="1371600"/>
          </a:xfrm>
        </p:spPr>
        <p:txBody>
          <a:bodyPr>
            <a:noAutofit/>
          </a:bodyPr>
          <a:lstStyle/>
          <a:p>
            <a:pPr algn="ctr"/>
            <a:r>
              <a:rPr lang="es-MX" sz="4400" dirty="0" smtClean="0"/>
              <a:t>Instrucciones básicas de uso</a:t>
            </a:r>
            <a:endParaRPr lang="es-MX" sz="4400" dirty="0"/>
          </a:p>
        </p:txBody>
      </p:sp>
      <p:pic>
        <p:nvPicPr>
          <p:cNvPr id="5" name="Imagen 4"/>
          <p:cNvPicPr>
            <a:picLocks noChangeAspect="1"/>
          </p:cNvPicPr>
          <p:nvPr/>
        </p:nvPicPr>
        <p:blipFill rotWithShape="1">
          <a:blip r:embed="rId2"/>
          <a:srcRect r="1875" b="85625"/>
          <a:stretch/>
        </p:blipFill>
        <p:spPr>
          <a:xfrm>
            <a:off x="74612" y="2392680"/>
            <a:ext cx="12067430" cy="1325880"/>
          </a:xfrm>
          <a:prstGeom prst="rect">
            <a:avLst/>
          </a:prstGeom>
        </p:spPr>
      </p:pic>
    </p:spTree>
    <p:extLst>
      <p:ext uri="{BB962C8B-B14F-4D97-AF65-F5344CB8AC3E}">
        <p14:creationId xmlns:p14="http://schemas.microsoft.com/office/powerpoint/2010/main" val="2578781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84213" y="685800"/>
            <a:ext cx="10058400" cy="899160"/>
          </a:xfrm>
        </p:spPr>
        <p:txBody>
          <a:bodyPr/>
          <a:lstStyle/>
          <a:p>
            <a:pPr algn="ctr"/>
            <a:r>
              <a:rPr lang="es-MX" dirty="0" smtClean="0"/>
              <a:t>Clone</a:t>
            </a:r>
            <a:endParaRPr lang="es-MX" dirty="0"/>
          </a:p>
        </p:txBody>
      </p:sp>
      <p:sp>
        <p:nvSpPr>
          <p:cNvPr id="9" name="Marcador de texto 8"/>
          <p:cNvSpPr>
            <a:spLocks noGrp="1"/>
          </p:cNvSpPr>
          <p:nvPr>
            <p:ph type="body" idx="1"/>
          </p:nvPr>
        </p:nvSpPr>
        <p:spPr>
          <a:xfrm>
            <a:off x="44132" y="1662430"/>
            <a:ext cx="4375468" cy="1879600"/>
          </a:xfrm>
        </p:spPr>
        <p:txBody>
          <a:bodyPr/>
          <a:lstStyle/>
          <a:p>
            <a:r>
              <a:rPr lang="es-MX" dirty="0" smtClean="0">
                <a:solidFill>
                  <a:schemeClr val="tx1"/>
                </a:solidFill>
              </a:rPr>
              <a:t>Tras presionar el botón clone muestra esta ventana en la cual se permite agregar la </a:t>
            </a:r>
            <a:r>
              <a:rPr lang="es-MX" dirty="0" err="1" smtClean="0">
                <a:solidFill>
                  <a:schemeClr val="tx1"/>
                </a:solidFill>
              </a:rPr>
              <a:t>url</a:t>
            </a:r>
            <a:r>
              <a:rPr lang="es-MX" dirty="0" smtClean="0">
                <a:solidFill>
                  <a:schemeClr val="tx1"/>
                </a:solidFill>
              </a:rPr>
              <a:t> del repositorio y la dirección de almacenaje.</a:t>
            </a:r>
            <a:endParaRPr lang="es-MX" dirty="0">
              <a:solidFill>
                <a:schemeClr val="tx1"/>
              </a:solidFill>
            </a:endParaRPr>
          </a:p>
        </p:txBody>
      </p:sp>
      <p:pic>
        <p:nvPicPr>
          <p:cNvPr id="8" name="Imagen 7"/>
          <p:cNvPicPr>
            <a:picLocks noChangeAspect="1"/>
          </p:cNvPicPr>
          <p:nvPr/>
        </p:nvPicPr>
        <p:blipFill rotWithShape="1">
          <a:blip r:embed="rId2"/>
          <a:srcRect l="28437" t="22500" r="4376" b="35000"/>
          <a:stretch/>
        </p:blipFill>
        <p:spPr>
          <a:xfrm>
            <a:off x="4526280" y="2788920"/>
            <a:ext cx="7543800" cy="3939540"/>
          </a:xfrm>
          <a:prstGeom prst="rect">
            <a:avLst/>
          </a:prstGeom>
        </p:spPr>
      </p:pic>
    </p:spTree>
    <p:extLst>
      <p:ext uri="{BB962C8B-B14F-4D97-AF65-F5344CB8AC3E}">
        <p14:creationId xmlns:p14="http://schemas.microsoft.com/office/powerpoint/2010/main" val="217448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304800"/>
            <a:ext cx="10058400" cy="929640"/>
          </a:xfrm>
        </p:spPr>
        <p:txBody>
          <a:bodyPr/>
          <a:lstStyle/>
          <a:p>
            <a:pPr algn="ctr"/>
            <a:r>
              <a:rPr lang="es-MX" dirty="0" err="1" smtClean="0"/>
              <a:t>Commit</a:t>
            </a:r>
            <a:endParaRPr lang="es-MX" dirty="0"/>
          </a:p>
        </p:txBody>
      </p:sp>
      <p:sp>
        <p:nvSpPr>
          <p:cNvPr id="3" name="Marcador de texto 2"/>
          <p:cNvSpPr>
            <a:spLocks noGrp="1"/>
          </p:cNvSpPr>
          <p:nvPr>
            <p:ph type="body" idx="1"/>
          </p:nvPr>
        </p:nvSpPr>
        <p:spPr>
          <a:xfrm>
            <a:off x="684212" y="1082040"/>
            <a:ext cx="3720148" cy="4912360"/>
          </a:xfrm>
        </p:spPr>
        <p:txBody>
          <a:bodyPr/>
          <a:lstStyle/>
          <a:p>
            <a:r>
              <a:rPr lang="es-MX" dirty="0" smtClean="0">
                <a:solidFill>
                  <a:schemeClr val="tx1"/>
                </a:solidFill>
              </a:rPr>
              <a:t>Se muestran los archivos modificados en un costado , aquellos que se desean agregar al repositorio seleccionarlos y poner algo en la sección </a:t>
            </a:r>
            <a:r>
              <a:rPr lang="es-MX" dirty="0" err="1" smtClean="0">
                <a:solidFill>
                  <a:schemeClr val="tx1"/>
                </a:solidFill>
              </a:rPr>
              <a:t>commit</a:t>
            </a:r>
            <a:r>
              <a:rPr lang="es-MX" dirty="0" smtClean="0">
                <a:solidFill>
                  <a:schemeClr val="tx1"/>
                </a:solidFill>
              </a:rPr>
              <a:t>, se puede seleccionar el campo </a:t>
            </a:r>
            <a:r>
              <a:rPr lang="es-MX" dirty="0" err="1" smtClean="0">
                <a:solidFill>
                  <a:schemeClr val="tx1"/>
                </a:solidFill>
              </a:rPr>
              <a:t>push</a:t>
            </a:r>
            <a:r>
              <a:rPr lang="es-MX" dirty="0" smtClean="0">
                <a:solidFill>
                  <a:schemeClr val="tx1"/>
                </a:solidFill>
              </a:rPr>
              <a:t> para ingresarlo al repositorio o no marcarlo. </a:t>
            </a:r>
            <a:endParaRPr lang="es-MX" dirty="0">
              <a:solidFill>
                <a:schemeClr val="tx1"/>
              </a:solidFill>
            </a:endParaRPr>
          </a:p>
        </p:txBody>
      </p:sp>
      <p:pic>
        <p:nvPicPr>
          <p:cNvPr id="4" name="Imagen 3"/>
          <p:cNvPicPr>
            <a:picLocks noChangeAspect="1"/>
          </p:cNvPicPr>
          <p:nvPr/>
        </p:nvPicPr>
        <p:blipFill rotWithShape="1">
          <a:blip r:embed="rId2"/>
          <a:srcRect l="25313" t="13958" r="625" b="8750"/>
          <a:stretch/>
        </p:blipFill>
        <p:spPr>
          <a:xfrm>
            <a:off x="4952206" y="1203960"/>
            <a:ext cx="7223760" cy="5654040"/>
          </a:xfrm>
          <a:prstGeom prst="rect">
            <a:avLst/>
          </a:prstGeom>
        </p:spPr>
      </p:pic>
    </p:spTree>
    <p:extLst>
      <p:ext uri="{BB962C8B-B14F-4D97-AF65-F5344CB8AC3E}">
        <p14:creationId xmlns:p14="http://schemas.microsoft.com/office/powerpoint/2010/main" val="117010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670560"/>
          </a:xfrm>
        </p:spPr>
        <p:txBody>
          <a:bodyPr/>
          <a:lstStyle/>
          <a:p>
            <a:r>
              <a:rPr lang="es-MX" dirty="0" err="1" smtClean="0"/>
              <a:t>Pull</a:t>
            </a:r>
            <a:r>
              <a:rPr lang="es-MX" dirty="0" smtClean="0"/>
              <a:t> y </a:t>
            </a:r>
            <a:r>
              <a:rPr lang="es-MX" dirty="0" err="1" smtClean="0"/>
              <a:t>push</a:t>
            </a:r>
            <a:endParaRPr lang="es-MX" dirty="0"/>
          </a:p>
        </p:txBody>
      </p:sp>
      <p:sp>
        <p:nvSpPr>
          <p:cNvPr id="3" name="Marcador de texto 2"/>
          <p:cNvSpPr>
            <a:spLocks noGrp="1"/>
          </p:cNvSpPr>
          <p:nvPr>
            <p:ph type="body" idx="1"/>
          </p:nvPr>
        </p:nvSpPr>
        <p:spPr>
          <a:xfrm>
            <a:off x="684212" y="1356360"/>
            <a:ext cx="3186748" cy="4638040"/>
          </a:xfrm>
        </p:spPr>
        <p:txBody>
          <a:bodyPr>
            <a:normAutofit/>
          </a:bodyPr>
          <a:lstStyle/>
          <a:p>
            <a:r>
              <a:rPr lang="es-MX" dirty="0" smtClean="0">
                <a:solidFill>
                  <a:schemeClr val="tx1"/>
                </a:solidFill>
              </a:rPr>
              <a:t>Para generar </a:t>
            </a:r>
            <a:r>
              <a:rPr lang="es-MX" dirty="0" err="1" smtClean="0">
                <a:solidFill>
                  <a:schemeClr val="tx1"/>
                </a:solidFill>
              </a:rPr>
              <a:t>pull</a:t>
            </a:r>
            <a:r>
              <a:rPr lang="es-MX" dirty="0" smtClean="0">
                <a:solidFill>
                  <a:schemeClr val="tx1"/>
                </a:solidFill>
              </a:rPr>
              <a:t> basta con solo marcar la flecha de </a:t>
            </a:r>
            <a:r>
              <a:rPr lang="es-MX" dirty="0" err="1" smtClean="0">
                <a:solidFill>
                  <a:schemeClr val="tx1"/>
                </a:solidFill>
              </a:rPr>
              <a:t>pull</a:t>
            </a:r>
            <a:r>
              <a:rPr lang="es-MX" dirty="0" smtClean="0">
                <a:solidFill>
                  <a:schemeClr val="tx1"/>
                </a:solidFill>
              </a:rPr>
              <a:t> y seleccionar la rama a la que se generara dicho </a:t>
            </a:r>
            <a:r>
              <a:rPr lang="es-MX" dirty="0" err="1" smtClean="0">
                <a:solidFill>
                  <a:schemeClr val="tx1"/>
                </a:solidFill>
              </a:rPr>
              <a:t>pull</a:t>
            </a:r>
            <a:r>
              <a:rPr lang="es-MX" dirty="0" smtClean="0">
                <a:solidFill>
                  <a:schemeClr val="tx1"/>
                </a:solidFill>
              </a:rPr>
              <a:t>, en caso de </a:t>
            </a:r>
            <a:r>
              <a:rPr lang="es-MX" dirty="0" err="1" smtClean="0">
                <a:solidFill>
                  <a:schemeClr val="tx1"/>
                </a:solidFill>
              </a:rPr>
              <a:t>push</a:t>
            </a:r>
            <a:r>
              <a:rPr lang="es-MX" dirty="0" smtClean="0">
                <a:solidFill>
                  <a:schemeClr val="tx1"/>
                </a:solidFill>
              </a:rPr>
              <a:t> presionar la fecha </a:t>
            </a:r>
            <a:r>
              <a:rPr lang="es-MX" dirty="0" err="1" smtClean="0">
                <a:solidFill>
                  <a:schemeClr val="tx1"/>
                </a:solidFill>
              </a:rPr>
              <a:t>push</a:t>
            </a:r>
            <a:r>
              <a:rPr lang="es-MX" dirty="0" smtClean="0">
                <a:solidFill>
                  <a:schemeClr val="tx1"/>
                </a:solidFill>
              </a:rPr>
              <a:t> y seleccionar el repositorio</a:t>
            </a:r>
            <a:endParaRPr lang="es-MX" dirty="0">
              <a:solidFill>
                <a:schemeClr val="tx1"/>
              </a:solidFill>
            </a:endParaRPr>
          </a:p>
        </p:txBody>
      </p:sp>
      <p:pic>
        <p:nvPicPr>
          <p:cNvPr id="4" name="Imagen 3"/>
          <p:cNvPicPr>
            <a:picLocks noChangeAspect="1"/>
          </p:cNvPicPr>
          <p:nvPr/>
        </p:nvPicPr>
        <p:blipFill rotWithShape="1">
          <a:blip r:embed="rId2"/>
          <a:srcRect l="52433" r="33936" b="85625"/>
          <a:stretch/>
        </p:blipFill>
        <p:spPr>
          <a:xfrm>
            <a:off x="6614159" y="2118360"/>
            <a:ext cx="2408621" cy="1905000"/>
          </a:xfrm>
          <a:prstGeom prst="rect">
            <a:avLst/>
          </a:prstGeom>
        </p:spPr>
      </p:pic>
    </p:spTree>
    <p:extLst>
      <p:ext uri="{BB962C8B-B14F-4D97-AF65-F5344CB8AC3E}">
        <p14:creationId xmlns:p14="http://schemas.microsoft.com/office/powerpoint/2010/main" val="1973970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Eliminación </a:t>
            </a:r>
            <a:r>
              <a:rPr lang="es-MX" dirty="0" smtClean="0"/>
              <a:t>de datos	</a:t>
            </a:r>
            <a:endParaRPr lang="es-MX" dirty="0"/>
          </a:p>
        </p:txBody>
      </p:sp>
      <p:sp>
        <p:nvSpPr>
          <p:cNvPr id="3" name="2 Marcador de texto"/>
          <p:cNvSpPr>
            <a:spLocks noGrp="1"/>
          </p:cNvSpPr>
          <p:nvPr>
            <p:ph type="body" idx="1"/>
          </p:nvPr>
        </p:nvSpPr>
        <p:spPr/>
        <p:txBody>
          <a:bodyPr/>
          <a:lstStyle/>
          <a:p>
            <a:r>
              <a:rPr lang="es-MX" dirty="0" smtClean="0">
                <a:solidFill>
                  <a:schemeClr val="tx1"/>
                </a:solidFill>
              </a:rPr>
              <a:t>En caso de tener una tarea que no cuente con cambios deseados o eliminar un archivo se deberá ir a la pestaña </a:t>
            </a:r>
            <a:r>
              <a:rPr lang="es-MX" dirty="0" err="1" smtClean="0">
                <a:solidFill>
                  <a:schemeClr val="tx1"/>
                </a:solidFill>
              </a:rPr>
              <a:t>commit</a:t>
            </a:r>
            <a:r>
              <a:rPr lang="es-MX" dirty="0" smtClean="0">
                <a:solidFill>
                  <a:schemeClr val="tx1"/>
                </a:solidFill>
              </a:rPr>
              <a:t> y sobre el archivo </a:t>
            </a:r>
            <a:r>
              <a:rPr lang="es-MX" dirty="0" err="1" smtClean="0">
                <a:solidFill>
                  <a:schemeClr val="tx1"/>
                </a:solidFill>
              </a:rPr>
              <a:t>click</a:t>
            </a:r>
            <a:r>
              <a:rPr lang="es-MX" dirty="0" smtClean="0">
                <a:solidFill>
                  <a:schemeClr val="tx1"/>
                </a:solidFill>
              </a:rPr>
              <a:t> derecho </a:t>
            </a:r>
            <a:r>
              <a:rPr lang="es-MX" dirty="0" err="1" smtClean="0">
                <a:solidFill>
                  <a:schemeClr val="tx1"/>
                </a:solidFill>
              </a:rPr>
              <a:t>discard</a:t>
            </a:r>
            <a:r>
              <a:rPr lang="es-MX" dirty="0" smtClean="0">
                <a:solidFill>
                  <a:schemeClr val="tx1"/>
                </a:solidFill>
              </a:rPr>
              <a:t> para descartar cambios y </a:t>
            </a:r>
            <a:r>
              <a:rPr lang="es-MX" dirty="0" err="1" smtClean="0">
                <a:solidFill>
                  <a:schemeClr val="tx1"/>
                </a:solidFill>
              </a:rPr>
              <a:t>delete</a:t>
            </a:r>
            <a:r>
              <a:rPr lang="es-MX" dirty="0" smtClean="0">
                <a:solidFill>
                  <a:schemeClr val="tx1"/>
                </a:solidFill>
              </a:rPr>
              <a:t> para eliminar</a:t>
            </a:r>
            <a:endParaRPr lang="es-MX" dirty="0">
              <a:solidFill>
                <a:schemeClr val="tx1"/>
              </a:solidFill>
            </a:endParaRPr>
          </a:p>
        </p:txBody>
      </p:sp>
    </p:spTree>
    <p:extLst>
      <p:ext uri="{BB962C8B-B14F-4D97-AF65-F5344CB8AC3E}">
        <p14:creationId xmlns:p14="http://schemas.microsoft.com/office/powerpoint/2010/main" val="1265142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808149"/>
          </a:xfrm>
        </p:spPr>
        <p:txBody>
          <a:bodyPr/>
          <a:lstStyle/>
          <a:p>
            <a:pPr algn="ctr"/>
            <a:r>
              <a:rPr lang="es-MX" dirty="0" smtClean="0"/>
              <a:t>Políticas </a:t>
            </a:r>
            <a:endParaRPr lang="es-MX" dirty="0"/>
          </a:p>
        </p:txBody>
      </p:sp>
      <p:sp>
        <p:nvSpPr>
          <p:cNvPr id="3" name="2 Marcador de texto"/>
          <p:cNvSpPr>
            <a:spLocks noGrp="1"/>
          </p:cNvSpPr>
          <p:nvPr>
            <p:ph type="body" idx="1"/>
          </p:nvPr>
        </p:nvSpPr>
        <p:spPr>
          <a:xfrm>
            <a:off x="684212" y="2202287"/>
            <a:ext cx="11022684" cy="3792113"/>
          </a:xfrm>
        </p:spPr>
        <p:txBody>
          <a:bodyPr/>
          <a:lstStyle/>
          <a:p>
            <a:r>
              <a:rPr lang="es-MX" dirty="0">
                <a:solidFill>
                  <a:schemeClr val="tx1"/>
                </a:solidFill>
              </a:rPr>
              <a:t>1 - Todos los clientes deben estar registrados dentro del CRM </a:t>
            </a:r>
            <a:r>
              <a:rPr lang="es-MX" dirty="0" smtClean="0">
                <a:solidFill>
                  <a:schemeClr val="tx1"/>
                </a:solidFill>
              </a:rPr>
              <a:t>asignado </a:t>
            </a:r>
            <a:r>
              <a:rPr lang="es-MX" dirty="0">
                <a:solidFill>
                  <a:schemeClr val="tx1"/>
                </a:solidFill>
              </a:rPr>
              <a:t>por la empresa.</a:t>
            </a:r>
          </a:p>
          <a:p>
            <a:r>
              <a:rPr lang="es-MX" dirty="0">
                <a:solidFill>
                  <a:schemeClr val="tx1"/>
                </a:solidFill>
              </a:rPr>
              <a:t>2 - Todos los clientes en etapa de prospectación deben en todo momento tener </a:t>
            </a:r>
            <a:r>
              <a:rPr lang="es-MX" dirty="0" smtClean="0">
                <a:solidFill>
                  <a:schemeClr val="tx1"/>
                </a:solidFill>
              </a:rPr>
              <a:t>asignado </a:t>
            </a:r>
            <a:r>
              <a:rPr lang="es-MX" dirty="0">
                <a:solidFill>
                  <a:schemeClr val="tx1"/>
                </a:solidFill>
              </a:rPr>
              <a:t>un responsable de seguimiento.</a:t>
            </a:r>
          </a:p>
          <a:p>
            <a:endParaRPr lang="es-MX" dirty="0"/>
          </a:p>
        </p:txBody>
      </p:sp>
    </p:spTree>
    <p:extLst>
      <p:ext uri="{BB962C8B-B14F-4D97-AF65-F5344CB8AC3E}">
        <p14:creationId xmlns:p14="http://schemas.microsoft.com/office/powerpoint/2010/main" val="61690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475325384"/>
              </p:ext>
            </p:extLst>
          </p:nvPr>
        </p:nvGraphicFramePr>
        <p:xfrm>
          <a:off x="180302" y="2033311"/>
          <a:ext cx="11758412" cy="4394200"/>
        </p:xfrm>
        <a:graphic>
          <a:graphicData uri="http://schemas.openxmlformats.org/drawingml/2006/table">
            <a:tbl>
              <a:tblPr firstRow="1" bandRow="1">
                <a:tableStyleId>{5C22544A-7EE6-4342-B048-85BDC9FD1C3A}</a:tableStyleId>
              </a:tblPr>
              <a:tblGrid>
                <a:gridCol w="2939603"/>
                <a:gridCol w="1825582"/>
                <a:gridCol w="3232598"/>
                <a:gridCol w="3760629"/>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Pagar Publicidad</a:t>
                      </a:r>
                      <a:endParaRPr lang="es-MX" dirty="0"/>
                    </a:p>
                  </a:txBody>
                  <a:tcPr/>
                </a:tc>
                <a:tc>
                  <a:txBody>
                    <a:bodyPr/>
                    <a:lstStyle/>
                    <a:p>
                      <a:r>
                        <a:rPr lang="es-MX" dirty="0" smtClean="0"/>
                        <a:t>Dirección</a:t>
                      </a:r>
                      <a:endParaRPr lang="es-MX" dirty="0"/>
                    </a:p>
                  </a:txBody>
                  <a:tcPr/>
                </a:tc>
                <a:tc>
                  <a:txBody>
                    <a:bodyPr/>
                    <a:lstStyle/>
                    <a:p>
                      <a:r>
                        <a:rPr lang="es-MX" dirty="0" smtClean="0"/>
                        <a:t>Bing,</a:t>
                      </a:r>
                      <a:r>
                        <a:rPr lang="es-MX" baseline="0" dirty="0" smtClean="0"/>
                        <a:t> Google Adwords</a:t>
                      </a:r>
                      <a:endParaRPr lang="es-MX" dirty="0"/>
                    </a:p>
                  </a:txBody>
                  <a:tcPr/>
                </a:tc>
                <a:tc>
                  <a:txBody>
                    <a:bodyPr/>
                    <a:lstStyle/>
                    <a:p>
                      <a:r>
                        <a:rPr lang="es-MX" dirty="0" smtClean="0"/>
                        <a:t>Consiste en el pago de servicios</a:t>
                      </a:r>
                      <a:r>
                        <a:rPr lang="es-MX" baseline="0" dirty="0" smtClean="0"/>
                        <a:t> publicitarios</a:t>
                      </a:r>
                      <a:endParaRPr lang="es-MX" dirty="0"/>
                    </a:p>
                  </a:txBody>
                  <a:tcPr/>
                </a:tc>
              </a:tr>
              <a:tr h="370840">
                <a:tc>
                  <a:txBody>
                    <a:bodyPr/>
                    <a:lstStyle/>
                    <a:p>
                      <a:r>
                        <a:rPr lang="es-MX" dirty="0" smtClean="0"/>
                        <a:t>Asignar prospectos</a:t>
                      </a:r>
                      <a:endParaRPr lang="es-MX" dirty="0"/>
                    </a:p>
                  </a:txBody>
                  <a:tcPr/>
                </a:tc>
                <a:tc>
                  <a:txBody>
                    <a:bodyPr/>
                    <a:lstStyle/>
                    <a:p>
                      <a:r>
                        <a:rPr lang="es-MX" dirty="0" smtClean="0"/>
                        <a:t>Líder de ventas</a:t>
                      </a:r>
                      <a:endParaRPr lang="es-MX" dirty="0"/>
                    </a:p>
                  </a:txBody>
                  <a:tcPr/>
                </a:tc>
                <a:tc>
                  <a:txBody>
                    <a:bodyPr/>
                    <a:lstStyle/>
                    <a:p>
                      <a:r>
                        <a:rPr lang="es-MX" dirty="0" smtClean="0"/>
                        <a:t>Correo de asignación</a:t>
                      </a:r>
                      <a:endParaRPr lang="es-MX" dirty="0"/>
                    </a:p>
                  </a:txBody>
                  <a:tcPr/>
                </a:tc>
                <a:tc>
                  <a:txBody>
                    <a:bodyPr/>
                    <a:lstStyle/>
                    <a:p>
                      <a:r>
                        <a:rPr lang="es-MX" dirty="0" smtClean="0"/>
                        <a:t>Se verifica los nuevos prospectos registrados</a:t>
                      </a:r>
                      <a:r>
                        <a:rPr lang="es-MX" baseline="0" dirty="0" smtClean="0"/>
                        <a:t> y los asigna a vendedores por medio de un correo</a:t>
                      </a:r>
                      <a:endParaRPr lang="es-MX" dirty="0"/>
                    </a:p>
                  </a:txBody>
                  <a:tcPr/>
                </a:tc>
              </a:tr>
              <a:tr h="370840">
                <a:tc>
                  <a:txBody>
                    <a:bodyPr/>
                    <a:lstStyle/>
                    <a:p>
                      <a:r>
                        <a:rPr lang="es-MX" dirty="0" smtClean="0"/>
                        <a:t>Capturar prospecto CRM</a:t>
                      </a:r>
                      <a:endParaRPr lang="es-MX" dirty="0"/>
                    </a:p>
                  </a:txBody>
                  <a:tcPr/>
                </a:tc>
                <a:tc>
                  <a:txBody>
                    <a:bodyPr/>
                    <a:lstStyle/>
                    <a:p>
                      <a:r>
                        <a:rPr lang="es-MX" dirty="0" smtClean="0"/>
                        <a:t>Vendedor</a:t>
                      </a:r>
                      <a:endParaRPr lang="es-MX" dirty="0"/>
                    </a:p>
                  </a:txBody>
                  <a:tcPr/>
                </a:tc>
                <a:tc>
                  <a:txBody>
                    <a:bodyPr/>
                    <a:lstStyle/>
                    <a:p>
                      <a:r>
                        <a:rPr lang="es-MX" dirty="0" smtClean="0"/>
                        <a:t>Crear contacto en Bitrix</a:t>
                      </a:r>
                      <a:endParaRPr lang="es-MX" dirty="0"/>
                    </a:p>
                  </a:txBody>
                  <a:tcPr/>
                </a:tc>
                <a:tc>
                  <a:txBody>
                    <a:bodyPr/>
                    <a:lstStyle/>
                    <a:p>
                      <a:r>
                        <a:rPr lang="es-MX" dirty="0" smtClean="0"/>
                        <a:t>Se registra contacto en Bitrix con</a:t>
                      </a:r>
                      <a:r>
                        <a:rPr lang="es-MX" baseline="0" dirty="0" smtClean="0"/>
                        <a:t> los datos nombre, correo electrónico y número de teléfono.</a:t>
                      </a:r>
                      <a:endParaRPr lang="es-MX" dirty="0"/>
                    </a:p>
                  </a:txBody>
                  <a:tcPr/>
                </a:tc>
              </a:tr>
              <a:tr h="370840">
                <a:tc>
                  <a:txBody>
                    <a:bodyPr/>
                    <a:lstStyle/>
                    <a:p>
                      <a:r>
                        <a:rPr lang="es-MX" dirty="0" smtClean="0"/>
                        <a:t>Contactar prospecto</a:t>
                      </a:r>
                      <a:endParaRPr lang="es-MX" dirty="0"/>
                    </a:p>
                  </a:txBody>
                  <a:tcPr/>
                </a:tc>
                <a:tc>
                  <a:txBody>
                    <a:bodyPr/>
                    <a:lstStyle/>
                    <a:p>
                      <a:r>
                        <a:rPr lang="es-MX" dirty="0" smtClean="0"/>
                        <a:t>Vendedor</a:t>
                      </a:r>
                      <a:endParaRPr lang="es-MX" dirty="0"/>
                    </a:p>
                  </a:txBody>
                  <a:tcPr/>
                </a:tc>
                <a:tc>
                  <a:txBody>
                    <a:bodyPr/>
                    <a:lstStyle/>
                    <a:p>
                      <a:r>
                        <a:rPr lang="es-MX" dirty="0" smtClean="0"/>
                        <a:t>Registro de llamada Bitrix</a:t>
                      </a:r>
                      <a:endParaRPr lang="es-MX" dirty="0"/>
                    </a:p>
                  </a:txBody>
                  <a:tcPr/>
                </a:tc>
                <a:tc>
                  <a:txBody>
                    <a:bodyPr/>
                    <a:lstStyle/>
                    <a:p>
                      <a:r>
                        <a:rPr lang="es-MX" dirty="0" smtClean="0"/>
                        <a:t>Tras la captura</a:t>
                      </a:r>
                      <a:r>
                        <a:rPr lang="es-MX" baseline="0" dirty="0" smtClean="0"/>
                        <a:t> se contacta al cliente para iniciar el proceso de ventas.</a:t>
                      </a:r>
                      <a:endParaRPr lang="es-MX" dirty="0"/>
                    </a:p>
                  </a:txBody>
                  <a:tcPr/>
                </a:tc>
              </a:tr>
              <a:tr h="370840">
                <a:tc>
                  <a:txBody>
                    <a:bodyPr/>
                    <a:lstStyle/>
                    <a:p>
                      <a:r>
                        <a:rPr lang="es-MX" dirty="0" smtClean="0"/>
                        <a:t>Enviar portafolio</a:t>
                      </a:r>
                      <a:r>
                        <a:rPr lang="es-MX" baseline="0" dirty="0" smtClean="0"/>
                        <a:t> de negocios</a:t>
                      </a:r>
                      <a:endParaRPr lang="es-MX" dirty="0"/>
                    </a:p>
                  </a:txBody>
                  <a:tcPr/>
                </a:tc>
                <a:tc>
                  <a:txBody>
                    <a:bodyPr/>
                    <a:lstStyle/>
                    <a:p>
                      <a:r>
                        <a:rPr lang="es-MX" dirty="0" smtClean="0"/>
                        <a:t>Vendedor</a:t>
                      </a:r>
                      <a:endParaRPr lang="es-MX" dirty="0"/>
                    </a:p>
                  </a:txBody>
                  <a:tcPr/>
                </a:tc>
                <a:tc>
                  <a:txBody>
                    <a:bodyPr/>
                    <a:lstStyle/>
                    <a:p>
                      <a:r>
                        <a:rPr lang="es-MX" dirty="0" smtClean="0"/>
                        <a:t>Correo con portafolio</a:t>
                      </a:r>
                      <a:r>
                        <a:rPr lang="es-MX" baseline="0" dirty="0" smtClean="0"/>
                        <a:t> de negocios</a:t>
                      </a:r>
                      <a:endParaRPr lang="es-MX" dirty="0"/>
                    </a:p>
                  </a:txBody>
                  <a:tcPr/>
                </a:tc>
                <a:tc>
                  <a:txBody>
                    <a:bodyPr/>
                    <a:lstStyle/>
                    <a:p>
                      <a:r>
                        <a:rPr lang="es-MX" dirty="0" smtClean="0"/>
                        <a:t>En caso de</a:t>
                      </a:r>
                      <a:r>
                        <a:rPr lang="es-MX" baseline="0" dirty="0" smtClean="0"/>
                        <a:t> no poder contactar con el prospecto se envía un correo al mismo con el portafolio de negocios.</a:t>
                      </a:r>
                      <a:endParaRPr lang="es-MX" dirty="0"/>
                    </a:p>
                  </a:txBody>
                  <a:tcPr/>
                </a:tc>
              </a:tr>
            </a:tbl>
          </a:graphicData>
        </a:graphic>
      </p:graphicFrame>
    </p:spTree>
    <p:extLst>
      <p:ext uri="{BB962C8B-B14F-4D97-AF65-F5344CB8AC3E}">
        <p14:creationId xmlns:p14="http://schemas.microsoft.com/office/powerpoint/2010/main" val="3047201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2672" t="2900" r="4833" b="11267"/>
          <a:stretch/>
        </p:blipFill>
        <p:spPr>
          <a:xfrm>
            <a:off x="2138812" y="17172"/>
            <a:ext cx="8795351" cy="6840828"/>
          </a:xfrm>
        </p:spPr>
      </p:pic>
    </p:spTree>
    <p:extLst>
      <p:ext uri="{BB962C8B-B14F-4D97-AF65-F5344CB8AC3E}">
        <p14:creationId xmlns:p14="http://schemas.microsoft.com/office/powerpoint/2010/main" val="2147610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Ventas</a:t>
            </a:r>
            <a:endParaRPr lang="es-MX" dirty="0"/>
          </a:p>
        </p:txBody>
      </p:sp>
      <p:sp>
        <p:nvSpPr>
          <p:cNvPr id="7" name="6 Marcador de texto"/>
          <p:cNvSpPr>
            <a:spLocks noGrp="1"/>
          </p:cNvSpPr>
          <p:nvPr>
            <p:ph type="body" idx="1"/>
          </p:nvPr>
        </p:nvSpPr>
        <p:spPr/>
        <p:txBody>
          <a:bodyPr>
            <a:normAutofit lnSpcReduction="10000"/>
          </a:bodyPr>
          <a:lstStyle/>
          <a:p>
            <a:r>
              <a:rPr lang="es-MX" dirty="0" smtClean="0">
                <a:solidFill>
                  <a:schemeClr val="tx1"/>
                </a:solidFill>
              </a:rPr>
              <a:t>Este proceso comienza en el momento que un vendedor genera el levantamiento de requerimientos del proyecto hasta la validación del pago. Dentro de su trayecto surgen dos documentos de gran importancia(Estimación y Requerimientos) los cuales son almacenados en el repositorio principal de la empresa, en dicha etapa participan 4 roles (Administración, Ventas, Cliente y Líder de ventas) los cuales generaran las actividades descritas a continuación</a:t>
            </a:r>
          </a:p>
        </p:txBody>
      </p:sp>
    </p:spTree>
    <p:extLst>
      <p:ext uri="{BB962C8B-B14F-4D97-AF65-F5344CB8AC3E}">
        <p14:creationId xmlns:p14="http://schemas.microsoft.com/office/powerpoint/2010/main" val="4018505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949817"/>
          </a:xfrm>
        </p:spPr>
        <p:txBody>
          <a:bodyPr/>
          <a:lstStyle/>
          <a:p>
            <a:pPr algn="ctr"/>
            <a:r>
              <a:rPr lang="es-MX" dirty="0" smtClean="0"/>
              <a:t>Políticas</a:t>
            </a:r>
            <a:endParaRPr lang="es-MX" dirty="0"/>
          </a:p>
        </p:txBody>
      </p:sp>
      <p:sp>
        <p:nvSpPr>
          <p:cNvPr id="3" name="2 Marcador de texto"/>
          <p:cNvSpPr>
            <a:spLocks noGrp="1"/>
          </p:cNvSpPr>
          <p:nvPr>
            <p:ph type="body" idx="1"/>
          </p:nvPr>
        </p:nvSpPr>
        <p:spPr>
          <a:xfrm>
            <a:off x="684212" y="1983346"/>
            <a:ext cx="10790864" cy="4011054"/>
          </a:xfrm>
        </p:spPr>
        <p:txBody>
          <a:bodyPr>
            <a:normAutofit fontScale="85000" lnSpcReduction="20000"/>
          </a:bodyPr>
          <a:lstStyle/>
          <a:p>
            <a:r>
              <a:rPr lang="es-MX" dirty="0">
                <a:solidFill>
                  <a:schemeClr val="tx1"/>
                </a:solidFill>
              </a:rPr>
              <a:t>1 - Es obligación del vendedor tener </a:t>
            </a:r>
            <a:r>
              <a:rPr lang="es-MX" dirty="0" smtClean="0">
                <a:solidFill>
                  <a:schemeClr val="tx1"/>
                </a:solidFill>
              </a:rPr>
              <a:t>correctamente </a:t>
            </a:r>
            <a:r>
              <a:rPr lang="es-MX" dirty="0">
                <a:solidFill>
                  <a:schemeClr val="tx1"/>
                </a:solidFill>
              </a:rPr>
              <a:t>identificado el producto requerido por parte del cliente(documento de requerimientos).</a:t>
            </a:r>
          </a:p>
          <a:p>
            <a:r>
              <a:rPr lang="es-MX" dirty="0">
                <a:solidFill>
                  <a:schemeClr val="tx1"/>
                </a:solidFill>
              </a:rPr>
              <a:t>2 - Para cada proyecto debe generarse una estimación acorde a los productos solicitados y recursos requeridos para su ejecución.</a:t>
            </a:r>
          </a:p>
          <a:p>
            <a:r>
              <a:rPr lang="es-MX" dirty="0">
                <a:solidFill>
                  <a:schemeClr val="tx1"/>
                </a:solidFill>
              </a:rPr>
              <a:t>3 - Se deberá realizar una cotización con algún </a:t>
            </a:r>
            <a:r>
              <a:rPr lang="es-MX" dirty="0" smtClean="0">
                <a:solidFill>
                  <a:schemeClr val="tx1"/>
                </a:solidFill>
              </a:rPr>
              <a:t>proveedor </a:t>
            </a:r>
            <a:r>
              <a:rPr lang="es-MX" dirty="0">
                <a:solidFill>
                  <a:schemeClr val="tx1"/>
                </a:solidFill>
              </a:rPr>
              <a:t>en caso de no contar con el </a:t>
            </a:r>
            <a:r>
              <a:rPr lang="es-MX" dirty="0" smtClean="0">
                <a:solidFill>
                  <a:schemeClr val="tx1"/>
                </a:solidFill>
              </a:rPr>
              <a:t>producto/servicio requerido </a:t>
            </a:r>
            <a:r>
              <a:rPr lang="es-MX" dirty="0">
                <a:solidFill>
                  <a:schemeClr val="tx1"/>
                </a:solidFill>
              </a:rPr>
              <a:t>por el cliente.</a:t>
            </a:r>
          </a:p>
          <a:p>
            <a:r>
              <a:rPr lang="es-MX" dirty="0">
                <a:solidFill>
                  <a:schemeClr val="tx1"/>
                </a:solidFill>
              </a:rPr>
              <a:t>4 - Se debe tener correctamente registrados todos los productos y/o servicios solicitados en la pestaña productos </a:t>
            </a:r>
            <a:r>
              <a:rPr lang="es-MX" dirty="0" smtClean="0">
                <a:solidFill>
                  <a:schemeClr val="tx1"/>
                </a:solidFill>
              </a:rPr>
              <a:t>en el </a:t>
            </a:r>
            <a:r>
              <a:rPr lang="es-MX" dirty="0" err="1">
                <a:solidFill>
                  <a:schemeClr val="tx1"/>
                </a:solidFill>
              </a:rPr>
              <a:t>Deal</a:t>
            </a:r>
            <a:r>
              <a:rPr lang="es-MX" dirty="0">
                <a:solidFill>
                  <a:schemeClr val="tx1"/>
                </a:solidFill>
              </a:rPr>
              <a:t> del cliente.</a:t>
            </a:r>
          </a:p>
          <a:p>
            <a:r>
              <a:rPr lang="es-MX" dirty="0">
                <a:solidFill>
                  <a:schemeClr val="tx1"/>
                </a:solidFill>
              </a:rPr>
              <a:t>5 - Antes de generar la ejecución del proyecto es requerido que se valide adecuadamente que el pago realizado por el cliente sea exactamente el mismo al negociado para el inicio del proyecto y a su vez en caso de aplicar validar </a:t>
            </a:r>
          </a:p>
          <a:p>
            <a:r>
              <a:rPr lang="es-MX" dirty="0">
                <a:solidFill>
                  <a:schemeClr val="tx1"/>
                </a:solidFill>
              </a:rPr>
              <a:t>que los datos bancarios sean los correspondientes.</a:t>
            </a:r>
          </a:p>
          <a:p>
            <a:r>
              <a:rPr lang="es-MX" dirty="0">
                <a:solidFill>
                  <a:schemeClr val="tx1"/>
                </a:solidFill>
              </a:rPr>
              <a:t>6 - Cada pago realizado por el cliente deberá ser registrado en el documento Control de ventas con sus respectivas fecha y guardar el comprobante de pago en su respectiva carpeta</a:t>
            </a:r>
            <a:r>
              <a:rPr lang="es-MX" dirty="0" smtClean="0">
                <a:solidFill>
                  <a:schemeClr val="tx1"/>
                </a:solidFill>
              </a:rPr>
              <a:t>.</a:t>
            </a:r>
            <a:endParaRPr lang="es-MX" dirty="0">
              <a:solidFill>
                <a:schemeClr val="tx1"/>
              </a:solidFill>
            </a:endParaRPr>
          </a:p>
          <a:p>
            <a:r>
              <a:rPr lang="es-MX" dirty="0">
                <a:solidFill>
                  <a:schemeClr val="tx1"/>
                </a:solidFill>
              </a:rPr>
              <a:t>7 - Todas las compras generadas deberán ser realizadas con los </a:t>
            </a:r>
            <a:r>
              <a:rPr lang="es-MX" dirty="0" smtClean="0">
                <a:solidFill>
                  <a:schemeClr val="tx1"/>
                </a:solidFill>
              </a:rPr>
              <a:t>proveedores </a:t>
            </a:r>
            <a:r>
              <a:rPr lang="es-MX" dirty="0">
                <a:solidFill>
                  <a:schemeClr val="tx1"/>
                </a:solidFill>
              </a:rPr>
              <a:t>registrados en la empresa.</a:t>
            </a:r>
          </a:p>
          <a:p>
            <a:r>
              <a:rPr lang="es-MX" dirty="0">
                <a:solidFill>
                  <a:schemeClr val="tx1"/>
                </a:solidFill>
              </a:rPr>
              <a:t>8 - Toda compra realizada deberá tener un fin especifico de generación el cual puede ser para beneficio de la empresa o requerimiento de proyecto.</a:t>
            </a:r>
          </a:p>
          <a:p>
            <a:endParaRPr lang="es-MX" dirty="0"/>
          </a:p>
        </p:txBody>
      </p:sp>
    </p:spTree>
    <p:extLst>
      <p:ext uri="{BB962C8B-B14F-4D97-AF65-F5344CB8AC3E}">
        <p14:creationId xmlns:p14="http://schemas.microsoft.com/office/powerpoint/2010/main" val="3281027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415</TotalTime>
  <Words>2763</Words>
  <Application>Microsoft Office PowerPoint</Application>
  <PresentationFormat>Personalizado</PresentationFormat>
  <Paragraphs>331</Paragraphs>
  <Slides>46</Slides>
  <Notes>0</Notes>
  <HiddenSlides>0</HiddenSlides>
  <MMClips>0</MMClips>
  <ScaleCrop>false</ScaleCrop>
  <HeadingPairs>
    <vt:vector size="4" baseType="variant">
      <vt:variant>
        <vt:lpstr>Tema</vt:lpstr>
      </vt:variant>
      <vt:variant>
        <vt:i4>1</vt:i4>
      </vt:variant>
      <vt:variant>
        <vt:lpstr>Títulos de diapositiva</vt:lpstr>
      </vt:variant>
      <vt:variant>
        <vt:i4>46</vt:i4>
      </vt:variant>
    </vt:vector>
  </HeadingPairs>
  <TitlesOfParts>
    <vt:vector size="47" baseType="lpstr">
      <vt:lpstr>NewsPrint</vt:lpstr>
      <vt:lpstr>Capacitación de procesos SOS Software</vt:lpstr>
      <vt:lpstr>Índice</vt:lpstr>
      <vt:lpstr>Presentación de PowerPoint</vt:lpstr>
      <vt:lpstr>Prospectación</vt:lpstr>
      <vt:lpstr>Políticas </vt:lpstr>
      <vt:lpstr>Actividades a Realizar</vt:lpstr>
      <vt:lpstr>Presentación de PowerPoint</vt:lpstr>
      <vt:lpstr>Ventas</vt:lpstr>
      <vt:lpstr>Políticas</vt:lpstr>
      <vt:lpstr>Actividades a Realizar</vt:lpstr>
      <vt:lpstr>Presentación de PowerPoint</vt:lpstr>
      <vt:lpstr>Presentación de PowerPoint</vt:lpstr>
      <vt:lpstr>Planeación</vt:lpstr>
      <vt:lpstr>Políticas</vt:lpstr>
      <vt:lpstr>Actividades a Realizar</vt:lpstr>
      <vt:lpstr>Presentación de PowerPoint</vt:lpstr>
      <vt:lpstr>Implementación</vt:lpstr>
      <vt:lpstr>Políticas</vt:lpstr>
      <vt:lpstr>Actividades a Realizar</vt:lpstr>
      <vt:lpstr>Presentación de PowerPoint</vt:lpstr>
      <vt:lpstr>Cierre</vt:lpstr>
      <vt:lpstr>Políticas</vt:lpstr>
      <vt:lpstr>Actividades a Realizar</vt:lpstr>
      <vt:lpstr>Presentación de PowerPoint</vt:lpstr>
      <vt:lpstr>Garantía</vt:lpstr>
      <vt:lpstr>Políticas</vt:lpstr>
      <vt:lpstr>Actividades a Realizar</vt:lpstr>
      <vt:lpstr>Presentación de PowerPoint</vt:lpstr>
      <vt:lpstr>Calidad</vt:lpstr>
      <vt:lpstr>políticas</vt:lpstr>
      <vt:lpstr>Actividades a Realizar</vt:lpstr>
      <vt:lpstr>Presentación de PowerPoint</vt:lpstr>
      <vt:lpstr>Métricas y monitoreo</vt:lpstr>
      <vt:lpstr>Políticas </vt:lpstr>
      <vt:lpstr>Actividades a Realizar</vt:lpstr>
      <vt:lpstr>Presentación de PowerPoint</vt:lpstr>
      <vt:lpstr>Control de cambios</vt:lpstr>
      <vt:lpstr>políticas</vt:lpstr>
      <vt:lpstr>Actividades a Realizar</vt:lpstr>
      <vt:lpstr>Presentación de PowerPoint</vt:lpstr>
      <vt:lpstr>Source Tree </vt:lpstr>
      <vt:lpstr>Instrucciones básicas de uso</vt:lpstr>
      <vt:lpstr>Clone</vt:lpstr>
      <vt:lpstr>Commit</vt:lpstr>
      <vt:lpstr>Pull y push</vt:lpstr>
      <vt:lpstr>Eliminación de datos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los procesos via</dc:title>
  <dc:creator>zepeda</dc:creator>
  <cp:lastModifiedBy>Zepeda</cp:lastModifiedBy>
  <cp:revision>52</cp:revision>
  <dcterms:created xsi:type="dcterms:W3CDTF">2015-05-22T20:16:52Z</dcterms:created>
  <dcterms:modified xsi:type="dcterms:W3CDTF">2015-10-13T15:23:18Z</dcterms:modified>
</cp:coreProperties>
</file>