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0.846153846153846</c:v>
                </c:pt>
                <c:pt idx="1">
                  <c:v>0.769230769230769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34733449"/>
        <c:axId val="43428182"/>
      </c:barChart>
      <c:catAx>
        <c:axId val="3473344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3428182"/>
        <c:crosses val="autoZero"/>
        <c:auto val="1"/>
        <c:lblAlgn val="ctr"/>
        <c:lblOffset val="100"/>
      </c:catAx>
      <c:valAx>
        <c:axId val="4342818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473344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0.794615384615385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84433076"/>
        <c:axId val="35691075"/>
      </c:barChart>
      <c:catAx>
        <c:axId val="844330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5691075"/>
        <c:crosses val="autoZero"/>
        <c:auto val="1"/>
        <c:lblAlgn val="ctr"/>
        <c:lblOffset val="100"/>
      </c:catAx>
      <c:valAx>
        <c:axId val="35691075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4433076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R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0.8571</c:v>
                </c:pt>
                <c:pt idx="2">
                  <c:v>1</c:v>
                </c:pt>
              </c:numCache>
            </c:numRef>
          </c:val>
        </c:ser>
        <c:gapWidth val="100"/>
        <c:overlap val="0"/>
        <c:axId val="80211551"/>
        <c:axId val="10715389"/>
      </c:barChart>
      <c:catAx>
        <c:axId val="8021155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0715389"/>
        <c:crosses val="autoZero"/>
        <c:auto val="1"/>
        <c:lblAlgn val="ctr"/>
        <c:lblOffset val="100"/>
      </c:catAx>
      <c:valAx>
        <c:axId val="10715389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0211551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Metricas</c:v>
                </c:pt>
                <c:pt idx="1">
                  <c:v>Calidad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33732453"/>
        <c:axId val="80557867"/>
      </c:barChart>
      <c:catAx>
        <c:axId val="3373245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0557867"/>
        <c:crosses val="autoZero"/>
        <c:auto val="1"/>
        <c:lblAlgn val="ctr"/>
        <c:lblOffset val="100"/>
      </c:catAx>
      <c:valAx>
        <c:axId val="8055786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373245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Resultados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gapWidth val="100"/>
        <c:overlap val="0"/>
        <c:axId val="28211172"/>
        <c:axId val="2762903"/>
      </c:barChart>
      <c:catAx>
        <c:axId val="282111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762903"/>
        <c:crosses val="autoZero"/>
        <c:auto val="1"/>
        <c:lblAlgn val="ctr"/>
        <c:lblOffset val="100"/>
      </c:catAx>
      <c:valAx>
        <c:axId val="2762903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8211172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39120" cy="3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39120" cy="22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9120" cy="3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9120" cy="22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2680" y="2282760"/>
            <a:ext cx="77662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7200" y="501840"/>
            <a:ext cx="80280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57200" y="1604520"/>
            <a:ext cx="3920760" cy="39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Enero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24/01/2016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09800" cy="189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365160" y="1124640"/>
            <a:ext cx="2282040" cy="31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los últimos proyectos se han presentado grandes desviaciones en el correcto nombramiento de archivos o creación de lineas bases.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7" name=""/>
          <p:cNvGraphicFramePr/>
          <p:nvPr/>
        </p:nvGraphicFramePr>
        <p:xfrm>
          <a:off x="504720" y="1224000"/>
          <a:ext cx="5758200" cy="32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183360" y="1416240"/>
            <a:ext cx="2497320" cy="28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al igual que en la sección física, la linea base se vio afectada.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288000" y="1440720"/>
          <a:ext cx="5758200" cy="32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647040" y="1357920"/>
            <a:ext cx="2282040" cy="310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presentan inconvenientes mayores salvo en la organizacional del plan de configuración por no integrar un elemento de referencia.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5" name=""/>
          <p:cNvGraphicFramePr/>
          <p:nvPr/>
        </p:nvGraphicFramePr>
        <p:xfrm>
          <a:off x="3672000" y="4104000"/>
          <a:ext cx="5470920" cy="287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00" y="1152000"/>
            <a:ext cx="5902920" cy="35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3080" y="1113480"/>
            <a:ext cx="8761320" cy="25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Análisis:Se presentan grandes desviaciones en el proceso de cierre ya que la mayor parte de las ocasiones no se enviaba la carta de aceptación.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" y="1929240"/>
            <a:ext cx="4638240" cy="318168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4824000" y="4608000"/>
          <a:ext cx="4246920" cy="223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890760" y="1124640"/>
            <a:ext cx="1849320" cy="33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este momento no se integra la sección de ventas ya que se integrara en el siguiente reporte de forma mensual.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751360" y="1412640"/>
            <a:ext cx="292932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muestra el resultado global de todas las encuestas realizadas con un promedio de 99 pts.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"/>
          <p:cNvGraphicFramePr/>
          <p:nvPr/>
        </p:nvGraphicFramePr>
        <p:xfrm>
          <a:off x="432000" y="2952720"/>
          <a:ext cx="5758200" cy="32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nodeType="mainSeq">
                <p:childTnLst>
                  <p:par>
                    <p:cTn id="4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600"/>
            <a:ext cx="8226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Respaldos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249920" y="1542600"/>
          <a:ext cx="3434040" cy="1558440"/>
        </p:xfrm>
        <a:graphic>
          <a:graphicData uri="http://schemas.openxmlformats.org/drawingml/2006/table">
            <a:tbl>
              <a:tblPr/>
              <a:tblGrid>
                <a:gridCol w="1463400"/>
                <a:gridCol w="1971000"/>
              </a:tblGrid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1152000" y="3960000"/>
            <a:ext cx="309348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Respaldos realizados el día 11 sin ningún problema.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2000" y="1260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2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P1351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1260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P1387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1260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P1398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2000" y="1260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1522080" y="830160"/>
          <a:ext cx="6093720" cy="138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P1390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360" y="1579680"/>
          <a:ext cx="9078120" cy="446148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35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49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Times New Roman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Jose Arturo Moctezuma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strike="noStrike">
                          <a:latin typeface="Arial"/>
                        </a:rPr>
                        <a:t>	</a:t>
                      </a:r>
                      <a:r>
                        <a:rPr lang="es-MX" sz="1400" strike="noStrike">
                          <a:latin typeface="Arial"/>
                        </a:rPr>
                        <a:t>33 12 23 31 55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arturo.moctezuma@sos-soft.com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 </a:t>
                      </a:r>
                      <a:r>
                        <a:rPr lang="es-MX" sz="1600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612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1080000"/>
            <a:ext cx="798840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Ningún proyecto requirió capacitación alguna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92000" y="3990240"/>
            <a:ext cx="798768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obtienen resultados positivos puesto que se estan empezando a contabilizar tiempos en todas las actividades, se presentan desviaciones sin embargo por durar mucho menos de lo planeado en varias actividades.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569880" y="1117800"/>
          <a:ext cx="8285760" cy="2689920"/>
        </p:xfrm>
        <a:graphic>
          <a:graphicData uri="http://schemas.openxmlformats.org/drawingml/2006/table">
            <a:tbl>
              <a:tblPr/>
              <a:tblGrid>
                <a:gridCol w="4168800"/>
                <a:gridCol w="1469160"/>
                <a:gridCol w="1348920"/>
                <a:gridCol w="129924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$290.29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$539.24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-85%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$51.48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$157.7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-206%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$252.2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$176.67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$71.5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$54.43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$31.58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89%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$1334.97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959.63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34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3480" cy="45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64000" y="4388040"/>
            <a:ext cx="5973840" cy="17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Se obtienen resultados similares a la sección de costos. </a:t>
            </a:r>
            <a:endParaRPr/>
          </a:p>
        </p:txBody>
      </p:sp>
      <p:graphicFrame>
        <p:nvGraphicFramePr>
          <p:cNvPr id="103" name="Table 4"/>
          <p:cNvGraphicFramePr/>
          <p:nvPr/>
        </p:nvGraphicFramePr>
        <p:xfrm>
          <a:off x="160920" y="1185120"/>
          <a:ext cx="8521560" cy="2689920"/>
        </p:xfrm>
        <a:graphic>
          <a:graphicData uri="http://schemas.openxmlformats.org/drawingml/2006/table">
            <a:tbl>
              <a:tblPr/>
              <a:tblGrid>
                <a:gridCol w="4554000"/>
                <a:gridCol w="1340640"/>
                <a:gridCol w="1284480"/>
                <a:gridCol w="1342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2219min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-234%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455min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-42%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1010min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730min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28%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322min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27%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1170min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1846min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Totales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5466min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4297min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2016-01-25T20:30:56Z</dcterms:modified>
  <cp:revision>48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