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costos'!$G$4:$G$6</c:f>
              <c:strCache>
                <c:ptCount val="3"/>
                <c:pt idx="0">
                  <c:v>Gastos Totales planeados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costos'!$G$7:$G$18</c:f>
              <c:numCache>
                <c:formatCode>"$"#,##0.00</c:formatCode>
                <c:ptCount val="12"/>
                <c:pt idx="0">
                  <c:v>140990.82</c:v>
                </c:pt>
                <c:pt idx="1">
                  <c:v>140990.82</c:v>
                </c:pt>
                <c:pt idx="2">
                  <c:v>154239.88</c:v>
                </c:pt>
                <c:pt idx="3">
                  <c:v>154239.88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costos'!$H$4:$H$6</c:f>
              <c:strCache>
                <c:ptCount val="3"/>
                <c:pt idx="0">
                  <c:v>Gastos Reales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costos'!$H$7:$H$18</c:f>
              <c:numCache>
                <c:formatCode>[$$-80A]#,##0.00;[Red]\-[$$-80A]#,##0.00</c:formatCode>
                <c:ptCount val="12"/>
                <c:pt idx="0">
                  <c:v>91828.107000000004</c:v>
                </c:pt>
                <c:pt idx="1">
                  <c:v>81057.95</c:v>
                </c:pt>
                <c:pt idx="2">
                  <c:v>71919.820000000007</c:v>
                </c:pt>
                <c:pt idx="3" formatCode="#,##0.00">
                  <c:v>77603.08</c:v>
                </c:pt>
                <c:pt idx="4" formatCode="#,##0.00">
                  <c:v>0</c:v>
                </c:pt>
                <c:pt idx="5" formatCode="#,##0.00">
                  <c:v>0</c:v>
                </c:pt>
                <c:pt idx="6" formatCode="#,##0.00">
                  <c:v>0</c:v>
                </c:pt>
                <c:pt idx="7" formatCode="#,##0.00">
                  <c:v>0</c:v>
                </c:pt>
                <c:pt idx="8" formatCode="#,##0.00">
                  <c:v>0</c:v>
                </c:pt>
                <c:pt idx="9" formatCode="#,##0.00">
                  <c:v>0</c:v>
                </c:pt>
                <c:pt idx="10" formatCode="#,##0.00">
                  <c:v>0</c:v>
                </c:pt>
                <c:pt idx="11" formatCode="#,##0.00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839272"/>
        <c:axId val="181841232"/>
      </c:barChart>
      <c:catAx>
        <c:axId val="181839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181841232"/>
        <c:crosses val="autoZero"/>
        <c:auto val="1"/>
        <c:lblAlgn val="ctr"/>
        <c:lblOffset val="100"/>
        <c:noMultiLvlLbl val="1"/>
      </c:catAx>
      <c:valAx>
        <c:axId val="18184123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&quot;$&quot;#,##0.00" sourceLinked="1"/>
        <c:majorTickMark val="none"/>
        <c:minorTickMark val="none"/>
        <c:tickLblPos val="nextTo"/>
        <c:spPr>
          <a:ln w="6480">
            <a:noFill/>
          </a:ln>
        </c:spPr>
        <c:crossAx val="181839272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Funcional!$E$2</c:f>
              <c:strCache>
                <c:ptCount val="1"/>
                <c:pt idx="0">
                  <c:v>Funcional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Funcional!$E$4:$F$4</c:f>
              <c:strCache>
                <c:ptCount val="2"/>
                <c:pt idx="0">
                  <c:v>Control de cambios</c:v>
                </c:pt>
                <c:pt idx="1">
                  <c:v>Línea base</c:v>
                </c:pt>
              </c:strCache>
            </c:strRef>
          </c:cat>
          <c:val>
            <c:numRef>
              <c:f>Funcional!$E$17:$F$17</c:f>
              <c:numCache>
                <c:formatCode>0.00%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6553160"/>
        <c:axId val="306549632"/>
      </c:barChart>
      <c:catAx>
        <c:axId val="306553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6549632"/>
        <c:crosses val="autoZero"/>
        <c:auto val="1"/>
        <c:lblAlgn val="ctr"/>
        <c:lblOffset val="100"/>
        <c:noMultiLvlLbl val="1"/>
      </c:catAx>
      <c:valAx>
        <c:axId val="30654963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6553160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Productos'!$D$2</c:f>
              <c:strCache>
                <c:ptCount val="1"/>
                <c:pt idx="0">
                  <c:v>Productos de proceso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Productos'!$D$4:$G$4</c:f>
              <c:strCache>
                <c:ptCount val="4"/>
                <c:pt idx="0">
                  <c:v>Cotización</c:v>
                </c:pt>
                <c:pt idx="1">
                  <c:v>Solicitud de compra</c:v>
                </c:pt>
                <c:pt idx="2">
                  <c:v>Carta de agradecimiento</c:v>
                </c:pt>
                <c:pt idx="3">
                  <c:v>Tickets de
servicio</c:v>
                </c:pt>
              </c:strCache>
            </c:strRef>
          </c:cat>
          <c:val>
            <c:numRef>
              <c:f>'Apego a Productos'!$D$17:$G$17</c:f>
              <c:numCache>
                <c:formatCode>0.00%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0.75</c:v>
                </c:pt>
                <c:pt idx="3">
                  <c:v>0.95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2626808"/>
        <c:axId val="212627200"/>
      </c:barChart>
      <c:catAx>
        <c:axId val="212626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2627200"/>
        <c:crosses val="autoZero"/>
        <c:auto val="1"/>
        <c:lblAlgn val="ctr"/>
        <c:lblOffset val="100"/>
        <c:noMultiLvlLbl val="1"/>
      </c:catAx>
      <c:valAx>
        <c:axId val="21262720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262680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Productos'!$D$24</c:f>
              <c:strCache>
                <c:ptCount val="1"/>
                <c:pt idx="0">
                  <c:v>Productos Organizacionales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Productos'!$D$26:$I$26</c:f>
              <c:strCache>
                <c:ptCount val="6"/>
                <c:pt idx="0">
                  <c:v>Catálogo de servicios</c:v>
                </c:pt>
                <c:pt idx="1">
                  <c:v>Plan de calidad</c:v>
                </c:pt>
                <c:pt idx="2">
                  <c:v>Plan de
Métricas</c:v>
                </c:pt>
                <c:pt idx="3">
                  <c:v>Plan de
Configuración</c:v>
                </c:pt>
                <c:pt idx="4">
                  <c:v>Plan de proyecto</c:v>
                </c:pt>
                <c:pt idx="5">
                  <c:v>Reporte de Monitoreo</c:v>
                </c:pt>
              </c:strCache>
            </c:strRef>
          </c:cat>
          <c:val>
            <c:numRef>
              <c:f>'Apego a Productos'!$D$39:$I$39</c:f>
              <c:numCache>
                <c:formatCode>0.00%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0.97225000000000006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0537128"/>
        <c:axId val="300544576"/>
      </c:barChart>
      <c:catAx>
        <c:axId val="300537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0544576"/>
        <c:crosses val="autoZero"/>
        <c:auto val="1"/>
        <c:lblAlgn val="ctr"/>
        <c:lblOffset val="100"/>
        <c:noMultiLvlLbl val="1"/>
      </c:catAx>
      <c:valAx>
        <c:axId val="3005445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053712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Procesos'!$D$2</c:f>
              <c:strCache>
                <c:ptCount val="1"/>
                <c:pt idx="0">
                  <c:v>Procesos Internos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Procesos'!$D$4:$G$4</c:f>
              <c:strCache>
                <c:ptCount val="4"/>
                <c:pt idx="0">
                  <c:v>Prospectación</c:v>
                </c:pt>
                <c:pt idx="1">
                  <c:v>Ventas</c:v>
                </c:pt>
                <c:pt idx="2">
                  <c:v>Implementación</c:v>
                </c:pt>
                <c:pt idx="3">
                  <c:v>Garantía</c:v>
                </c:pt>
              </c:strCache>
            </c:strRef>
          </c:cat>
          <c:val>
            <c:numRef>
              <c:f>'Apego a Procesos'!$D$17:$G$17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 formatCode="0.00%">
                  <c:v>0.8571200000000001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088512"/>
        <c:axId val="305094000"/>
      </c:barChart>
      <c:catAx>
        <c:axId val="305088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5094000"/>
        <c:crosses val="autoZero"/>
        <c:auto val="1"/>
        <c:lblAlgn val="ctr"/>
        <c:lblOffset val="100"/>
        <c:noMultiLvlLbl val="1"/>
      </c:catAx>
      <c:valAx>
        <c:axId val="30509400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508851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Procesos'!$D$25:$G$25</c:f>
              <c:strCache>
                <c:ptCount val="4"/>
                <c:pt idx="0">
                  <c:v>Calidad</c:v>
                </c:pt>
                <c:pt idx="1">
                  <c:v>Planeación anual</c:v>
                </c:pt>
                <c:pt idx="2">
                  <c:v>Seguimiento</c:v>
                </c:pt>
                <c:pt idx="3">
                  <c:v>Cambios</c:v>
                </c:pt>
              </c:strCache>
            </c:strRef>
          </c:cat>
          <c:val>
            <c:numRef>
              <c:f>'Apego a Procesos'!$D$38:$G$38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6553552"/>
        <c:axId val="306548064"/>
      </c:barChart>
      <c:catAx>
        <c:axId val="306553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6548064"/>
        <c:crosses val="autoZero"/>
        <c:auto val="1"/>
        <c:lblAlgn val="ctr"/>
        <c:lblOffset val="100"/>
        <c:noMultiLvlLbl val="1"/>
      </c:catAx>
      <c:valAx>
        <c:axId val="30654806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655355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'Crecimiento anual de ventas'!$H$1:$H$3</c:f>
              <c:strCache>
                <c:ptCount val="3"/>
                <c:pt idx="0">
                  <c:v>Ventas  planeadas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ventas'!$A$4:$A$15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ventas'!$H$4:$H$15</c:f>
              <c:numCache>
                <c:formatCode>[$$-80A]#,##0.00;[Red]\-[$$-80A]#,##0.00</c:formatCode>
                <c:ptCount val="12"/>
                <c:pt idx="0">
                  <c:v>275000</c:v>
                </c:pt>
                <c:pt idx="1">
                  <c:v>275000.01</c:v>
                </c:pt>
                <c:pt idx="2">
                  <c:v>275000.01</c:v>
                </c:pt>
                <c:pt idx="3">
                  <c:v>275000.01</c:v>
                </c:pt>
                <c:pt idx="4">
                  <c:v>275000.01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v>Ingresos Reales</c:v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ventas'!$A$4:$A$15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ventas'!$J$4:$J$15</c:f>
              <c:numCache>
                <c:formatCode>[$$-80A]#,##0.00;[Red]\-[$$-80A]#,##0.00</c:formatCode>
                <c:ptCount val="12"/>
                <c:pt idx="0">
                  <c:v>179572.48000000001</c:v>
                </c:pt>
                <c:pt idx="1">
                  <c:v>134033.44</c:v>
                </c:pt>
                <c:pt idx="2">
                  <c:v>110127.63</c:v>
                </c:pt>
                <c:pt idx="3">
                  <c:v>145519.6</c:v>
                </c:pt>
                <c:pt idx="4">
                  <c:v>133306.70000000001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30128"/>
        <c:axId val="213730912"/>
      </c:barChart>
      <c:catAx>
        <c:axId val="2137301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13730912"/>
        <c:crosses val="autoZero"/>
        <c:auto val="1"/>
        <c:lblAlgn val="ctr"/>
        <c:lblOffset val="100"/>
        <c:noMultiLvlLbl val="1"/>
      </c:catAx>
      <c:valAx>
        <c:axId val="21373091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[$$-80A]#,##0.00;[Red]\-[$$-80A]#,##0.00" sourceLinked="1"/>
        <c:majorTickMark val="none"/>
        <c:minorTickMark val="none"/>
        <c:tickLblPos val="nextTo"/>
        <c:spPr>
          <a:ln w="6480">
            <a:noFill/>
          </a:ln>
        </c:spPr>
        <c:crossAx val="213730128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'Indice de Satisfacción'!$C$5:$C$16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'Indice de Satisfacción'!$D$5:$D$16</c:f>
              <c:numCache>
                <c:formatCode>0.00%</c:formatCode>
                <c:ptCount val="12"/>
                <c:pt idx="0">
                  <c:v>0.98799999999999999</c:v>
                </c:pt>
                <c:pt idx="1">
                  <c:v>0.92569999999999997</c:v>
                </c:pt>
                <c:pt idx="2" formatCode="0%">
                  <c:v>0.97</c:v>
                </c:pt>
                <c:pt idx="3" formatCode="0%">
                  <c:v>0</c:v>
                </c:pt>
                <c:pt idx="4" formatCode="0%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534384"/>
        <c:axId val="300534776"/>
      </c:barChart>
      <c:catAx>
        <c:axId val="300534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00534776"/>
        <c:crosses val="autoZero"/>
        <c:auto val="1"/>
        <c:lblAlgn val="ctr"/>
        <c:lblOffset val="100"/>
        <c:noMultiLvlLbl val="1"/>
      </c:catAx>
      <c:valAx>
        <c:axId val="30053477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ln w="6480">
            <a:noFill/>
          </a:ln>
        </c:spPr>
        <c:crossAx val="30053438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Actividades!$B$2:$C$2</c:f>
              <c:strCache>
                <c:ptCount val="2"/>
                <c:pt idx="0">
                  <c:v>Actividades en tiempo</c:v>
                </c:pt>
                <c:pt idx="1">
                  <c:v>Actividades fuera de tiempo</c:v>
                </c:pt>
              </c:strCache>
            </c:strRef>
          </c:cat>
          <c:val>
            <c:numRef>
              <c:f>Actividades!$B$3:$C$3</c:f>
              <c:numCache>
                <c:formatCode>General</c:formatCode>
                <c:ptCount val="2"/>
                <c:pt idx="0">
                  <c:v>1</c:v>
                </c:pt>
                <c:pt idx="1">
                  <c:v>16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546928"/>
        <c:axId val="300547712"/>
      </c:barChart>
      <c:catAx>
        <c:axId val="300546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00547712"/>
        <c:crosses val="autoZero"/>
        <c:auto val="1"/>
        <c:lblAlgn val="ctr"/>
        <c:lblOffset val="100"/>
        <c:noMultiLvlLbl val="1"/>
      </c:catAx>
      <c:valAx>
        <c:axId val="30054771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30054692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'Monitoreo de Actividades'!$B$3:$E$3</c:f>
              <c:strCache>
                <c:ptCount val="4"/>
                <c:pt idx="0">
                  <c:v>Ventas</c:v>
                </c:pt>
                <c:pt idx="1">
                  <c:v>Planeación Anual</c:v>
                </c:pt>
                <c:pt idx="2">
                  <c:v>Organizacionales</c:v>
                </c:pt>
                <c:pt idx="3">
                  <c:v>Compras</c:v>
                </c:pt>
              </c:strCache>
            </c:strRef>
          </c:cat>
          <c:val>
            <c:numRef>
              <c:f>'Monitoreo de Actividades'!$B$16:$E$16</c:f>
              <c:numCache>
                <c:formatCode>0.00%</c:formatCode>
                <c:ptCount val="4"/>
                <c:pt idx="0">
                  <c:v>0.53333333333333333</c:v>
                </c:pt>
                <c:pt idx="1">
                  <c:v>1</c:v>
                </c:pt>
                <c:pt idx="2">
                  <c:v>0.77776666666666661</c:v>
                </c:pt>
                <c:pt idx="3">
                  <c:v>0.56666666666666665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53905448"/>
        <c:axId val="353906624"/>
      </c:barChart>
      <c:catAx>
        <c:axId val="353905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53906624"/>
        <c:crosses val="autoZero"/>
        <c:auto val="1"/>
        <c:lblAlgn val="ctr"/>
        <c:lblOffset val="100"/>
        <c:noMultiLvlLbl val="1"/>
      </c:catAx>
      <c:valAx>
        <c:axId val="35390662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5390544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costos'!$I$7:$I$18</c:f>
              <c:numCache>
                <c:formatCode>0.00%</c:formatCode>
                <c:ptCount val="12"/>
                <c:pt idx="0">
                  <c:v>-0.34869442563707342</c:v>
                </c:pt>
                <c:pt idx="1">
                  <c:v>-0.42508349125141631</c:v>
                </c:pt>
                <c:pt idx="2">
                  <c:v>-0.53371449718451536</c:v>
                </c:pt>
                <c:pt idx="3">
                  <c:v>-0.49686760648413364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620144"/>
        <c:axId val="212623672"/>
      </c:barChart>
      <c:catAx>
        <c:axId val="2126201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12623672"/>
        <c:crosses val="autoZero"/>
        <c:auto val="1"/>
        <c:lblAlgn val="ctr"/>
        <c:lblOffset val="100"/>
        <c:noMultiLvlLbl val="1"/>
      </c:catAx>
      <c:valAx>
        <c:axId val="21262367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ln w="6480">
            <a:noFill/>
          </a:ln>
        </c:spPr>
        <c:crossAx val="21262014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esfuerzo'!$C$6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esfuerzo'!$C$7:$C$18</c:f>
              <c:numCache>
                <c:formatCode>General</c:formatCode>
                <c:ptCount val="12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esfuerzo'!$D$6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esfuerzo'!$D$7:$D$18</c:f>
              <c:numCache>
                <c:formatCode>General</c:formatCode>
                <c:ptCount val="12"/>
                <c:pt idx="0">
                  <c:v>54</c:v>
                </c:pt>
                <c:pt idx="1">
                  <c:v>47</c:v>
                </c:pt>
                <c:pt idx="2">
                  <c:v>41</c:v>
                </c:pt>
                <c:pt idx="3">
                  <c:v>43</c:v>
                </c:pt>
                <c:pt idx="4">
                  <c:v>53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087336"/>
        <c:axId val="305090472"/>
      </c:barChart>
      <c:catAx>
        <c:axId val="30508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5090472"/>
        <c:crosses val="autoZero"/>
        <c:auto val="1"/>
        <c:lblAlgn val="ctr"/>
        <c:lblOffset val="100"/>
        <c:noMultiLvlLbl val="1"/>
      </c:catAx>
      <c:valAx>
        <c:axId val="30509047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508733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esfuerzo'!$E$6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esfuerzo'!$E$7:$E$18</c:f>
              <c:numCache>
                <c:formatCode>0.00%</c:formatCode>
                <c:ptCount val="12"/>
                <c:pt idx="0">
                  <c:v>-0.32499999999999996</c:v>
                </c:pt>
                <c:pt idx="1">
                  <c:v>-0.41249999999999998</c:v>
                </c:pt>
                <c:pt idx="2">
                  <c:v>-0.48750000000000004</c:v>
                </c:pt>
                <c:pt idx="3">
                  <c:v>-0.46250000000000002</c:v>
                </c:pt>
                <c:pt idx="4">
                  <c:v>-0.33750000000000002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6050656"/>
        <c:axId val="216057320"/>
      </c:barChart>
      <c:catAx>
        <c:axId val="216050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6057320"/>
        <c:crosses val="autoZero"/>
        <c:auto val="1"/>
        <c:lblAlgn val="ctr"/>
        <c:lblOffset val="100"/>
        <c:noMultiLvlLbl val="1"/>
      </c:catAx>
      <c:valAx>
        <c:axId val="21605732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605065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esfuerzo'!$F$6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esfuerzo'!$F$7:$F$18</c:f>
              <c:numCache>
                <c:formatCode>General</c:formatCode>
                <c:ptCount val="12"/>
                <c:pt idx="0">
                  <c:v>63</c:v>
                </c:pt>
                <c:pt idx="1">
                  <c:v>126</c:v>
                </c:pt>
                <c:pt idx="2">
                  <c:v>126</c:v>
                </c:pt>
                <c:pt idx="3">
                  <c:v>126</c:v>
                </c:pt>
                <c:pt idx="4">
                  <c:v>126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esfuerzo'!$G$6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esfuerzo'!$G$7:$G$18</c:f>
              <c:numCache>
                <c:formatCode>General</c:formatCode>
                <c:ptCount val="12"/>
                <c:pt idx="0">
                  <c:v>76</c:v>
                </c:pt>
                <c:pt idx="1">
                  <c:v>128</c:v>
                </c:pt>
                <c:pt idx="2">
                  <c:v>74</c:v>
                </c:pt>
                <c:pt idx="3">
                  <c:v>121</c:v>
                </c:pt>
                <c:pt idx="4">
                  <c:v>144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0543792"/>
        <c:axId val="300544184"/>
      </c:barChart>
      <c:catAx>
        <c:axId val="300543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0544184"/>
        <c:crosses val="autoZero"/>
        <c:auto val="1"/>
        <c:lblAlgn val="ctr"/>
        <c:lblOffset val="100"/>
        <c:noMultiLvlLbl val="1"/>
      </c:catAx>
      <c:valAx>
        <c:axId val="30054418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054379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esfuerzo'!$H$6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esfuerzo'!$H$7:$H$18</c:f>
              <c:numCache>
                <c:formatCode>0.00%</c:formatCode>
                <c:ptCount val="12"/>
                <c:pt idx="0">
                  <c:v>0.20634920634920628</c:v>
                </c:pt>
                <c:pt idx="1">
                  <c:v>1.5873015873015817E-2</c:v>
                </c:pt>
                <c:pt idx="2">
                  <c:v>-0.41269841269841268</c:v>
                </c:pt>
                <c:pt idx="3">
                  <c:v>-3.9682539682539653E-2</c:v>
                </c:pt>
                <c:pt idx="4">
                  <c:v>0.14285714285714279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0535168"/>
        <c:axId val="300541440"/>
      </c:barChart>
      <c:catAx>
        <c:axId val="300535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0541440"/>
        <c:crosses val="autoZero"/>
        <c:auto val="1"/>
        <c:lblAlgn val="ctr"/>
        <c:lblOffset val="100"/>
        <c:noMultiLvlLbl val="1"/>
      </c:catAx>
      <c:valAx>
        <c:axId val="30054144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053516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cat>
          <c:val>
            <c:numRef>
              <c:f>Física!$D$19</c:f>
              <c:numCache>
                <c:formatCode>0.00%</c:formatCode>
                <c:ptCount val="1"/>
                <c:pt idx="0">
                  <c:v>0.7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3989232"/>
        <c:axId val="213989624"/>
      </c:barChart>
      <c:catAx>
        <c:axId val="21398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3989624"/>
        <c:crosses val="autoZero"/>
        <c:auto val="1"/>
        <c:lblAlgn val="ctr"/>
        <c:lblOffset val="100"/>
        <c:noMultiLvlLbl val="1"/>
      </c:catAx>
      <c:valAx>
        <c:axId val="21398962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398923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Física!$E$4</c:f>
              <c:strCache>
                <c:ptCount val="1"/>
                <c:pt idx="0">
                  <c:v>Física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Física!$E$6:$G$6</c:f>
              <c:strCache>
                <c:ptCount val="3"/>
                <c:pt idx="0">
                  <c:v>Control de cambios organizacional</c:v>
                </c:pt>
                <c:pt idx="1">
                  <c:v>Línea base</c:v>
                </c:pt>
                <c:pt idx="2">
                  <c:v>Elementos de Configuración</c:v>
                </c:pt>
              </c:strCache>
            </c:strRef>
          </c:cat>
          <c:val>
            <c:numRef>
              <c:f>Física!$E$19:$G$19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0540264"/>
        <c:axId val="300541832"/>
      </c:barChart>
      <c:catAx>
        <c:axId val="300540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0541832"/>
        <c:crosses val="autoZero"/>
        <c:auto val="1"/>
        <c:lblAlgn val="ctr"/>
        <c:lblOffset val="100"/>
        <c:noMultiLvlLbl val="1"/>
      </c:catAx>
      <c:valAx>
        <c:axId val="30054183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054026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Funcional!$D$2</c:f>
              <c:strCache>
                <c:ptCount val="1"/>
                <c:pt idx="0">
                  <c:v>Funcional Ejecución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Funcional!$D$4</c:f>
              <c:strCache>
                <c:ptCount val="1"/>
                <c:pt idx="0">
                  <c:v>Entregables</c:v>
                </c:pt>
              </c:strCache>
            </c:strRef>
          </c:cat>
          <c:val>
            <c:numRef>
              <c:f>Funcional!$D$17</c:f>
              <c:numCache>
                <c:formatCode>0.00%</c:formatCode>
                <c:ptCount val="1"/>
                <c:pt idx="0">
                  <c:v>0.93399999999999994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2625240"/>
        <c:axId val="212626024"/>
      </c:barChart>
      <c:catAx>
        <c:axId val="212625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2626024"/>
        <c:crosses val="autoZero"/>
        <c:auto val="1"/>
        <c:lblAlgn val="ctr"/>
        <c:lblOffset val="100"/>
        <c:noMultiLvlLbl val="1"/>
      </c:catAx>
      <c:valAx>
        <c:axId val="21262602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2625240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Imagen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Imagen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Imagen 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Imagen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Imagen 11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8" name="Imagen 18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9" name="Imagen 18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12680" y="2282760"/>
            <a:ext cx="776448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457200" y="501840"/>
            <a:ext cx="8026200" cy="11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216000" y="1604520"/>
            <a:ext cx="6766200" cy="39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Versión </a:t>
            </a: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1.0		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Enero –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Junio </a:t>
            </a: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2016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Fecha de elaboración: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06/06/2016</a:t>
            </a:r>
            <a:endParaRPr dirty="0"/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6948360" y="1196640"/>
            <a:ext cx="1908000" cy="188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5356107" y="1409760"/>
            <a:ext cx="3322773" cy="1755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 Los resultados de configuración físicos de la empresa a nivel procesos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muestran resultados positivos.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203045"/>
              </p:ext>
            </p:extLst>
          </p:nvPr>
        </p:nvGraphicFramePr>
        <p:xfrm>
          <a:off x="457200" y="1209069"/>
          <a:ext cx="4233020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887754"/>
              </p:ext>
            </p:extLst>
          </p:nvPr>
        </p:nvGraphicFramePr>
        <p:xfrm>
          <a:off x="3952975" y="3164798"/>
          <a:ext cx="4950240" cy="357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4752000" y="1416240"/>
            <a:ext cx="3926880" cy="28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Las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auditorías funcionales internas mejoraron notablemente y salieron de una calificación critica logrando un puntaje promedio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superior a los 90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pts.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851606"/>
              </p:ext>
            </p:extLst>
          </p:nvPr>
        </p:nvGraphicFramePr>
        <p:xfrm>
          <a:off x="246669" y="1600200"/>
          <a:ext cx="4174195" cy="326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048219"/>
              </p:ext>
            </p:extLst>
          </p:nvPr>
        </p:nvGraphicFramePr>
        <p:xfrm>
          <a:off x="4594693" y="3342555"/>
          <a:ext cx="4212715" cy="328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6375960" y="1416240"/>
            <a:ext cx="2280240" cy="31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Existe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mejora en el producto de carta de aceptación lo cual mejora la calificación global por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95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pts.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390213"/>
              </p:ext>
            </p:extLst>
          </p:nvPr>
        </p:nvGraphicFramePr>
        <p:xfrm>
          <a:off x="1566672" y="1600200"/>
          <a:ext cx="4400220" cy="323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19600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Auditoría  a productos organizacionales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6523630" y="2150430"/>
            <a:ext cx="2158850" cy="10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MX" sz="1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1400" strike="noStrike" dirty="0">
                <a:solidFill>
                  <a:srgbClr val="000000"/>
                </a:solidFill>
                <a:latin typeface="Arial"/>
                <a:ea typeface="DejaVu Sans"/>
              </a:rPr>
              <a:t>No hay nada a destacar, salvo el aumento de puntaje en el producto reporte de monitoreo.</a:t>
            </a: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124720"/>
              </p:ext>
            </p:extLst>
          </p:nvPr>
        </p:nvGraphicFramePr>
        <p:xfrm>
          <a:off x="664034" y="1849426"/>
          <a:ext cx="5468515" cy="405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6041880" y="1416240"/>
            <a:ext cx="2639520" cy="255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Existe mejora en el proceso de implementación lo cual aumenta la calificación general del proceso.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659741"/>
              </p:ext>
            </p:extLst>
          </p:nvPr>
        </p:nvGraphicFramePr>
        <p:xfrm>
          <a:off x="1104564" y="1864221"/>
          <a:ext cx="4450980" cy="3238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29904" y="519851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a proceso organizacionales</a:t>
            </a:r>
            <a:endParaRPr dirty="0"/>
          </a:p>
        </p:txBody>
      </p:sp>
      <p:sp>
        <p:nvSpPr>
          <p:cNvPr id="243" name="CustomShape 2"/>
          <p:cNvSpPr/>
          <p:nvPr/>
        </p:nvSpPr>
        <p:spPr>
          <a:xfrm>
            <a:off x="6336000" y="1872000"/>
            <a:ext cx="2444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Analisís: No existe nada importante a destacar</a:t>
            </a:r>
            <a:endParaRPr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92026"/>
              </p:ext>
            </p:extLst>
          </p:nvPr>
        </p:nvGraphicFramePr>
        <p:xfrm>
          <a:off x="1586713" y="2178059"/>
          <a:ext cx="4250955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185760" y="3414960"/>
            <a:ext cx="80182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2" y="1131055"/>
            <a:ext cx="8935715" cy="14483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1" y="2873897"/>
            <a:ext cx="4135405" cy="14480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374" y="4253222"/>
            <a:ext cx="3287663" cy="1315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296000" y="714600"/>
            <a:ext cx="4894560" cy="36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Grafica de ventas mensuales vs planeadas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1008000" y="4104000"/>
            <a:ext cx="5902560" cy="1628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nota un </a:t>
            </a:r>
            <a:r>
              <a:rPr lang="es-MX" dirty="0" smtClean="0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cremento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en ventas </a:t>
            </a:r>
            <a:r>
              <a:rPr lang="es-MX" dirty="0" smtClean="0">
                <a:solidFill>
                  <a:srgbClr val="000000"/>
                </a:solidFill>
                <a:latin typeface="Arial"/>
                <a:ea typeface="DejaVu Sans"/>
              </a:rPr>
              <a:t>con respecto al mes anterior, pero n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uevamente </a:t>
            </a: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se presenta la desviación al no conseguir el objetivo especificado, se recomienda cambiar la meta establecida o bien negociar términos para motivar a vendedores y alcanzar la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meta.</a:t>
            </a: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080644"/>
              </p:ext>
            </p:extLst>
          </p:nvPr>
        </p:nvGraphicFramePr>
        <p:xfrm>
          <a:off x="1395764" y="1363500"/>
          <a:ext cx="4590080" cy="274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5688000" y="1412640"/>
            <a:ext cx="3452760" cy="22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Sin nada importante a destacar, el promedio general de las encuestas se encuentra sobre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97 </a:t>
            </a:r>
            <a:r>
              <a:rPr lang="es-MX" strike="noStrike" dirty="0" err="1">
                <a:solidFill>
                  <a:srgbClr val="000000"/>
                </a:solidFill>
                <a:latin typeface="Times New Roman"/>
                <a:ea typeface="DejaVu Sans"/>
              </a:rPr>
              <a:t>pts</a:t>
            </a:r>
            <a:endParaRPr dirty="0"/>
          </a:p>
        </p:txBody>
      </p:sp>
      <p:sp>
        <p:nvSpPr>
          <p:cNvPr id="258" name="CustomShape 4"/>
          <p:cNvSpPr/>
          <p:nvPr/>
        </p:nvSpPr>
        <p:spPr>
          <a:xfrm>
            <a:off x="720000" y="4824000"/>
            <a:ext cx="388548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Análisis basado en un muestreo de tickets mensual</a:t>
            </a:r>
            <a:endParaRPr dirty="0"/>
          </a:p>
        </p:txBody>
      </p:sp>
      <p:sp>
        <p:nvSpPr>
          <p:cNvPr id="260" name="CustomShape 5"/>
          <p:cNvSpPr/>
          <p:nvPr/>
        </p:nvSpPr>
        <p:spPr>
          <a:xfrm>
            <a:off x="2448000" y="1368000"/>
            <a:ext cx="2662560" cy="50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Indice de satisfacción</a:t>
            </a:r>
            <a:endParaRPr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711875"/>
              </p:ext>
            </p:extLst>
          </p:nvPr>
        </p:nvGraphicFramePr>
        <p:xfrm>
          <a:off x="872060" y="2083140"/>
          <a:ext cx="4588440" cy="274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Reporte de respaldos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4520"/>
            <a:ext cx="8223840" cy="39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1008000" y="1604520"/>
            <a:ext cx="733932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Se omite esta sección ya que todos los respaldos son realizados por los proveedores de los servicios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3512181373"/>
              </p:ext>
            </p:extLst>
          </p:nvPr>
        </p:nvGraphicFramePr>
        <p:xfrm>
          <a:off x="1523880" y="1397160"/>
          <a:ext cx="6095520" cy="31238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Nombre de hito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Planeada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Real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8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Arranque de proyecto anual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11/01/16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11/01/16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de Enero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02/02/16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02/02/16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Febrero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10/03/16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Marzo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03/04/2016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08/04/16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</a:t>
                      </a:r>
                      <a:r>
                        <a:rPr lang="es-MX" sz="1400" baseline="0" dirty="0" smtClean="0">
                          <a:latin typeface="+mn-lt"/>
                        </a:rPr>
                        <a:t> Mensual Abril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03/05/2016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23/05/16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 Mensual Mayo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03/06/2016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06/06/2016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Producto Mas Vendido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4824000"/>
            <a:ext cx="8227800" cy="7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muestra los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productos vendidos en el mes de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mayo.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43" y="1416959"/>
            <a:ext cx="5087927" cy="3521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Actividades en Tiempo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720000" y="4608000"/>
            <a:ext cx="7965000" cy="9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Solo una de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las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actividades del mes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fue realizada </a:t>
            </a:r>
            <a:r>
              <a:rPr lang="es-MX" sz="2200" dirty="0" smtClean="0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tiempo,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espera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una mejora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en esta área en futuros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análisis.</a:t>
            </a:r>
            <a:endParaRPr dirty="0"/>
          </a:p>
        </p:txBody>
      </p:sp>
      <p:sp>
        <p:nvSpPr>
          <p:cNvPr id="270" name="CustomShape 3"/>
          <p:cNvSpPr/>
          <p:nvPr/>
        </p:nvSpPr>
        <p:spPr>
          <a:xfrm>
            <a:off x="2592000" y="1512000"/>
            <a:ext cx="1942560" cy="50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Actividades</a:t>
            </a:r>
            <a:endParaRPr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10970"/>
              </p:ext>
            </p:extLst>
          </p:nvPr>
        </p:nvGraphicFramePr>
        <p:xfrm>
          <a:off x="2198040" y="1512000"/>
          <a:ext cx="4673040" cy="275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790603"/>
            <a:ext cx="7630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Organizacional de Actividades Programadas</a:t>
            </a:r>
            <a:endParaRPr dirty="0"/>
          </a:p>
        </p:txBody>
      </p:sp>
      <p:sp>
        <p:nvSpPr>
          <p:cNvPr id="273" name="CustomShape 2"/>
          <p:cNvSpPr/>
          <p:nvPr/>
        </p:nvSpPr>
        <p:spPr>
          <a:xfrm>
            <a:off x="6114197" y="2160000"/>
            <a:ext cx="2452363" cy="26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se recomienda poner atención en las áreas de ventas y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compras ya que son actividades mensuales, las </a:t>
            </a: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cuales tienen un apego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bajo.</a:t>
            </a:r>
          </a:p>
          <a:p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05160"/>
              </p:ext>
            </p:extLst>
          </p:nvPr>
        </p:nvGraphicFramePr>
        <p:xfrm>
          <a:off x="1325667" y="1572039"/>
          <a:ext cx="4336320" cy="360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Monitoreo de Riesgos</a:t>
            </a: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01" y="1576710"/>
            <a:ext cx="7695238" cy="28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Marisol Ornelas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Alma </a:t>
            </a:r>
            <a:r>
              <a:rPr lang="es-MX" strike="noStrike" dirty="0" err="1">
                <a:solidFill>
                  <a:srgbClr val="000000"/>
                </a:solidFill>
                <a:latin typeface="Times New Roman"/>
                <a:ea typeface="DejaVu Sans"/>
              </a:rPr>
              <a:t>Yesenia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García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Adriana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Jaramillo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Ricardo Novela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Francisco González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Sánchez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José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Francisco Llamas</a:t>
            </a:r>
            <a:endParaRPr dirty="0"/>
          </a:p>
          <a:p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Capacitaciones Requeridas: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→ 11 Enero 2016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y catalogo de productos →25 Febrero 2016 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Calibri"/>
                <a:ea typeface="DejaVu Sans"/>
              </a:rPr>
              <a:t>Reporte de Gastos mensuales 2016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5904000" y="2770167"/>
            <a:ext cx="2993246" cy="3043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Los gastos planeados mensuales siguen por debajo de lo planeado por tercera vez consecutiva lo cual implica estabilidad en la empresa en cuanto a los gastos requeridos.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3" name="CustomShape 4"/>
          <p:cNvSpPr/>
          <p:nvPr/>
        </p:nvSpPr>
        <p:spPr>
          <a:xfrm>
            <a:off x="2016000" y="2360880"/>
            <a:ext cx="2014560" cy="373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Gastos Mensuales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6" y="1076390"/>
            <a:ext cx="8678880" cy="1106230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338697"/>
              </p:ext>
            </p:extLst>
          </p:nvPr>
        </p:nvGraphicFramePr>
        <p:xfrm>
          <a:off x="600890" y="2984330"/>
          <a:ext cx="4988470" cy="2924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32000" y="360000"/>
            <a:ext cx="784620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Gastos mensuales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2808000" y="1577160"/>
            <a:ext cx="352656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Gastos Mensual</a:t>
            </a:r>
            <a:endParaRPr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918109"/>
              </p:ext>
            </p:extLst>
          </p:nvPr>
        </p:nvGraphicFramePr>
        <p:xfrm>
          <a:off x="1883697" y="2326769"/>
          <a:ext cx="5403900" cy="302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Esfuerzo área de ventas</a:t>
            </a:r>
            <a:endParaRPr dirty="0"/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5607360" y="2457867"/>
            <a:ext cx="3071520" cy="2782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El esfuerzo del área de ventas se encuentra arriba del 50 porciento lo cual representa un nivel bajo en ventas. Soporte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esta por encima de lo planeado lo que indica una sobrecarga en el mes de mayo.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" y="1127152"/>
            <a:ext cx="6859693" cy="1711581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884793"/>
              </p:ext>
            </p:extLst>
          </p:nvPr>
        </p:nvGraphicFramePr>
        <p:xfrm>
          <a:off x="993013" y="3029173"/>
          <a:ext cx="4319240" cy="351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800000" y="576000"/>
            <a:ext cx="4822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080000" y="936000"/>
            <a:ext cx="46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esfuerzo de ventas</a:t>
            </a:r>
            <a:endParaRPr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03700"/>
              </p:ext>
            </p:extLst>
          </p:nvPr>
        </p:nvGraphicFramePr>
        <p:xfrm>
          <a:off x="2410400" y="1664790"/>
          <a:ext cx="4323200" cy="352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92000" y="648000"/>
            <a:ext cx="6838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Gráfica representativa al cuadro de datos de Esfuerzo de soporte</a:t>
            </a:r>
            <a:endParaRPr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989908"/>
              </p:ext>
            </p:extLst>
          </p:nvPr>
        </p:nvGraphicFramePr>
        <p:xfrm>
          <a:off x="2450980" y="1663170"/>
          <a:ext cx="4242040" cy="353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800000" y="936000"/>
            <a:ext cx="4751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esfuerzo de soporte</a:t>
            </a:r>
            <a:endParaRPr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136772"/>
              </p:ext>
            </p:extLst>
          </p:nvPr>
        </p:nvGraphicFramePr>
        <p:xfrm>
          <a:off x="2417957" y="1679330"/>
          <a:ext cx="4308085" cy="349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502</Words>
  <Application>Microsoft Office PowerPoint</Application>
  <PresentationFormat>Presentación en pantalla 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Hp EliteBook</cp:lastModifiedBy>
  <cp:revision>69</cp:revision>
  <dcterms:modified xsi:type="dcterms:W3CDTF">2016-06-06T22:48:55Z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