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24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25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2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3" r:id="rId12"/>
    <p:sldId id="265" r:id="rId13"/>
    <p:sldId id="279" r:id="rId14"/>
    <p:sldId id="266" r:id="rId15"/>
    <p:sldId id="280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Gastos Mensuales</a:t>
            </a:r>
          </a:p>
          <a:p>
            <a:pPr>
              <a:defRPr/>
            </a:pPr>
            <a:r>
              <a:rPr lang="es-MX"/>
              <a:t>ENE-AGO, 16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costos'!$G$4:$G$6</c:f>
              <c:strCache>
                <c:ptCount val="3"/>
                <c:pt idx="0">
                  <c:v>Gastos Totales planeados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1"/>
          <c:cat>
            <c:strRef>
              <c:f>'Desviacion de costos'!$B$7:$B$18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costos'!$G$7:$G$18</c:f>
              <c:numCache>
                <c:formatCode>"$"#,##0.00</c:formatCode>
                <c:ptCount val="12"/>
                <c:pt idx="0">
                  <c:v>140990.82</c:v>
                </c:pt>
                <c:pt idx="1">
                  <c:v>140990.82</c:v>
                </c:pt>
                <c:pt idx="2">
                  <c:v>154239.88</c:v>
                </c:pt>
                <c:pt idx="3">
                  <c:v>154239.88</c:v>
                </c:pt>
                <c:pt idx="4">
                  <c:v>154239.88</c:v>
                </c:pt>
                <c:pt idx="5">
                  <c:v>154239.88</c:v>
                </c:pt>
                <c:pt idx="6">
                  <c:v>154239.88</c:v>
                </c:pt>
                <c:pt idx="7">
                  <c:v>154239.88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'Desviacion de costos'!$H$4:$H$6</c:f>
              <c:strCache>
                <c:ptCount val="3"/>
                <c:pt idx="0">
                  <c:v>Gastos Reales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invertIfNegative val="1"/>
          <c:cat>
            <c:strRef>
              <c:f>'Desviacion de costos'!$B$7:$B$18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costos'!$H$7:$H$18</c:f>
              <c:numCache>
                <c:formatCode>[$$-80A]#,##0.00;[Red]\-[$$-80A]#,##0.00</c:formatCode>
                <c:ptCount val="12"/>
                <c:pt idx="0">
                  <c:v>91828.107000000004</c:v>
                </c:pt>
                <c:pt idx="1">
                  <c:v>81057.95</c:v>
                </c:pt>
                <c:pt idx="2">
                  <c:v>71919.820000000007</c:v>
                </c:pt>
                <c:pt idx="3" formatCode="#,##0.00">
                  <c:v>77603.08</c:v>
                </c:pt>
                <c:pt idx="4" formatCode="#,##0.00">
                  <c:v>82510.92</c:v>
                </c:pt>
                <c:pt idx="5" formatCode="#,##0.00">
                  <c:v>71878.259999999995</c:v>
                </c:pt>
                <c:pt idx="6" formatCode="#,##0.00">
                  <c:v>104383.91</c:v>
                </c:pt>
                <c:pt idx="7" formatCode="#,##0.00">
                  <c:v>102436.16</c:v>
                </c:pt>
                <c:pt idx="8" formatCode="#,##0.00">
                  <c:v>0</c:v>
                </c:pt>
                <c:pt idx="9" formatCode="#,##0.00">
                  <c:v>0</c:v>
                </c:pt>
                <c:pt idx="10" formatCode="#,##0.00">
                  <c:v>0</c:v>
                </c:pt>
                <c:pt idx="11" formatCode="#,##0.00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171368"/>
        <c:axId val="364175680"/>
      </c:barChart>
      <c:catAx>
        <c:axId val="3641713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364175680"/>
        <c:crosses val="autoZero"/>
        <c:auto val="1"/>
        <c:lblAlgn val="ctr"/>
        <c:lblOffset val="100"/>
        <c:noMultiLvlLbl val="1"/>
      </c:catAx>
      <c:valAx>
        <c:axId val="36417568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&quot;$&quot;#,##0.00" sourceLinked="1"/>
        <c:majorTickMark val="none"/>
        <c:minorTickMark val="none"/>
        <c:tickLblPos val="nextTo"/>
        <c:spPr>
          <a:ln w="6480">
            <a:noFill/>
          </a:ln>
        </c:spPr>
        <c:crossAx val="364171368"/>
        <c:crosses val="autoZero"/>
        <c:crossBetween val="between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Funcional!$C$12</c:f>
              <c:strCache>
                <c:ptCount val="1"/>
                <c:pt idx="0">
                  <c:v>Agosto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Funcional!$D$4:$F$4</c:f>
              <c:strCache>
                <c:ptCount val="3"/>
                <c:pt idx="0">
                  <c:v>Entregables</c:v>
                </c:pt>
                <c:pt idx="1">
                  <c:v>Control de cambios</c:v>
                </c:pt>
                <c:pt idx="2">
                  <c:v>Línea base</c:v>
                </c:pt>
              </c:strCache>
            </c:strRef>
          </c:cat>
          <c:val>
            <c:numRef>
              <c:f>Funcional!$D$12:$F$12</c:f>
              <c:numCache>
                <c:formatCode>0%</c:formatCode>
                <c:ptCount val="3"/>
                <c:pt idx="0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6831544"/>
        <c:axId val="366826840"/>
      </c:barChart>
      <c:catAx>
        <c:axId val="366831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66826840"/>
        <c:crosses val="autoZero"/>
        <c:auto val="1"/>
        <c:lblAlgn val="ctr"/>
        <c:lblOffset val="100"/>
        <c:noMultiLvlLbl val="0"/>
      </c:catAx>
      <c:valAx>
        <c:axId val="366826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6683154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Funcional!$D$2</c:f>
              <c:strCache>
                <c:ptCount val="1"/>
                <c:pt idx="0">
                  <c:v>Funcional Ejecución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Funcional!$D$4</c:f>
              <c:strCache>
                <c:ptCount val="1"/>
                <c:pt idx="0">
                  <c:v>Entregables</c:v>
                </c:pt>
              </c:strCache>
            </c:strRef>
          </c:cat>
          <c:val>
            <c:numRef>
              <c:f>Funcional!$D$17</c:f>
              <c:numCache>
                <c:formatCode>0.00%</c:formatCode>
                <c:ptCount val="1"/>
                <c:pt idx="0">
                  <c:v>0.95874999999999999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74101488"/>
        <c:axId val="374095216"/>
      </c:barChart>
      <c:catAx>
        <c:axId val="3741014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74095216"/>
        <c:crosses val="autoZero"/>
        <c:auto val="1"/>
        <c:lblAlgn val="ctr"/>
        <c:lblOffset val="100"/>
        <c:noMultiLvlLbl val="1"/>
      </c:catAx>
      <c:valAx>
        <c:axId val="37409521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74101488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solidFill>
        <a:schemeClr val="accent1"/>
      </a:solidFill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Funcional!$E$2</c:f>
              <c:strCache>
                <c:ptCount val="1"/>
                <c:pt idx="0">
                  <c:v>Funcional Organizacional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Funcional!$E$4:$F$4</c:f>
              <c:strCache>
                <c:ptCount val="2"/>
                <c:pt idx="0">
                  <c:v>Control de cambios</c:v>
                </c:pt>
                <c:pt idx="1">
                  <c:v>Línea base</c:v>
                </c:pt>
              </c:strCache>
            </c:strRef>
          </c:cat>
          <c:val>
            <c:numRef>
              <c:f>Funcional!$E$17:$F$17</c:f>
              <c:numCache>
                <c:formatCode>0.00%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74100704"/>
        <c:axId val="374102272"/>
      </c:barChart>
      <c:catAx>
        <c:axId val="3741007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74102272"/>
        <c:crosses val="autoZero"/>
        <c:auto val="1"/>
        <c:lblAlgn val="ctr"/>
        <c:lblOffset val="100"/>
        <c:noMultiLvlLbl val="1"/>
      </c:catAx>
      <c:valAx>
        <c:axId val="37410227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74100704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solidFill>
        <a:schemeClr val="accent1"/>
      </a:solidFill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'Apego a Productos'!$D$2</c:f>
              <c:strCache>
                <c:ptCount val="1"/>
                <c:pt idx="0">
                  <c:v>Productos de proceso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'Apego a Productos'!$D$4:$G$4</c:f>
              <c:strCache>
                <c:ptCount val="4"/>
                <c:pt idx="0">
                  <c:v>Cotización</c:v>
                </c:pt>
                <c:pt idx="1">
                  <c:v>Solicitud de compra</c:v>
                </c:pt>
                <c:pt idx="2">
                  <c:v>Carta de agradecimiento</c:v>
                </c:pt>
                <c:pt idx="3">
                  <c:v>Tickets de
servicio</c:v>
                </c:pt>
              </c:strCache>
            </c:strRef>
          </c:cat>
          <c:val>
            <c:numRef>
              <c:f>'Apego a Productos'!$D$17:$G$17</c:f>
              <c:numCache>
                <c:formatCode>0.00%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0.875</c:v>
                </c:pt>
                <c:pt idx="3">
                  <c:v>0.97499999999999998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73398976"/>
        <c:axId val="373399368"/>
      </c:barChart>
      <c:catAx>
        <c:axId val="373398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73399368"/>
        <c:crosses val="autoZero"/>
        <c:auto val="1"/>
        <c:lblAlgn val="ctr"/>
        <c:lblOffset val="100"/>
        <c:noMultiLvlLbl val="1"/>
      </c:catAx>
      <c:valAx>
        <c:axId val="373399368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73398976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'Apego a Productos'!$C$12</c:f>
              <c:strCache>
                <c:ptCount val="1"/>
                <c:pt idx="0">
                  <c:v>Agosto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'Apego a Productos'!$D$4:$G$4</c:f>
              <c:strCache>
                <c:ptCount val="4"/>
                <c:pt idx="0">
                  <c:v>Cotización</c:v>
                </c:pt>
                <c:pt idx="1">
                  <c:v>Solicitud de compra</c:v>
                </c:pt>
                <c:pt idx="2">
                  <c:v>Carta de agradecimiento</c:v>
                </c:pt>
                <c:pt idx="3">
                  <c:v>Tickets de
servicio</c:v>
                </c:pt>
              </c:strCache>
            </c:strRef>
          </c:cat>
          <c:val>
            <c:numRef>
              <c:f>'Apego a Productos'!$D$12:$G$12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4085416"/>
        <c:axId val="374091688"/>
      </c:barChart>
      <c:catAx>
        <c:axId val="374085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74091688"/>
        <c:crosses val="autoZero"/>
        <c:auto val="1"/>
        <c:lblAlgn val="ctr"/>
        <c:lblOffset val="100"/>
        <c:noMultiLvlLbl val="0"/>
      </c:catAx>
      <c:valAx>
        <c:axId val="374091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74085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'Apego a Productos'!$D$39</c:f>
              <c:strCache>
                <c:ptCount val="1"/>
                <c:pt idx="0">
                  <c:v>Productos Organizacionales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'Apego a Productos'!$D$41:$I$41</c:f>
              <c:strCache>
                <c:ptCount val="6"/>
                <c:pt idx="0">
                  <c:v>Catálogo de servicios</c:v>
                </c:pt>
                <c:pt idx="1">
                  <c:v>Plan de calidad</c:v>
                </c:pt>
                <c:pt idx="2">
                  <c:v>Plan de
Métricas</c:v>
                </c:pt>
                <c:pt idx="3">
                  <c:v>Plan de
Configuración</c:v>
                </c:pt>
                <c:pt idx="4">
                  <c:v>Plan de proyecto</c:v>
                </c:pt>
                <c:pt idx="5">
                  <c:v>Reporte de Monitoreo</c:v>
                </c:pt>
              </c:strCache>
            </c:strRef>
          </c:cat>
          <c:val>
            <c:numRef>
              <c:f>'Apego a Productos'!$D$54:$I$54</c:f>
              <c:numCache>
                <c:formatCode>0.00%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0.98612500000000003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74089728"/>
        <c:axId val="374082672"/>
      </c:barChart>
      <c:catAx>
        <c:axId val="3740897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74082672"/>
        <c:crosses val="autoZero"/>
        <c:auto val="1"/>
        <c:lblAlgn val="ctr"/>
        <c:lblOffset val="100"/>
        <c:noMultiLvlLbl val="1"/>
      </c:catAx>
      <c:valAx>
        <c:axId val="374082672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74089728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'Apego a Productos'!$C$49</c:f>
              <c:strCache>
                <c:ptCount val="1"/>
                <c:pt idx="0">
                  <c:v>Agosto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'Apego a Productos'!$D$41:$I$41</c:f>
              <c:strCache>
                <c:ptCount val="6"/>
                <c:pt idx="0">
                  <c:v>Catálogo de servicios</c:v>
                </c:pt>
                <c:pt idx="1">
                  <c:v>Plan de calidad</c:v>
                </c:pt>
                <c:pt idx="2">
                  <c:v>Plan de
Métricas</c:v>
                </c:pt>
                <c:pt idx="3">
                  <c:v>Plan de
Configuración</c:v>
                </c:pt>
                <c:pt idx="4">
                  <c:v>Plan de proyecto</c:v>
                </c:pt>
                <c:pt idx="5">
                  <c:v>Reporte de Monitoreo</c:v>
                </c:pt>
              </c:strCache>
            </c:strRef>
          </c:cat>
          <c:val>
            <c:numRef>
              <c:f>'Apego a Productos'!$D$49:$I$49</c:f>
              <c:numCache>
                <c:formatCode>0%</c:formatCode>
                <c:ptCount val="6"/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2759720"/>
        <c:axId val="302762856"/>
      </c:barChart>
      <c:catAx>
        <c:axId val="302759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02762856"/>
        <c:crosses val="autoZero"/>
        <c:auto val="1"/>
        <c:lblAlgn val="ctr"/>
        <c:lblOffset val="100"/>
        <c:noMultiLvlLbl val="0"/>
      </c:catAx>
      <c:valAx>
        <c:axId val="302762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02759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'Apego a Procesos'!$D$2</c:f>
              <c:strCache>
                <c:ptCount val="1"/>
                <c:pt idx="0">
                  <c:v>Procesos Internos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'Apego a Procesos'!$D$4:$G$4</c:f>
              <c:strCache>
                <c:ptCount val="4"/>
                <c:pt idx="0">
                  <c:v>Prospectación</c:v>
                </c:pt>
                <c:pt idx="1">
                  <c:v>Ventas</c:v>
                </c:pt>
                <c:pt idx="2">
                  <c:v>Implementación</c:v>
                </c:pt>
                <c:pt idx="3">
                  <c:v>Garantía</c:v>
                </c:pt>
              </c:strCache>
            </c:strRef>
          </c:cat>
          <c:val>
            <c:numRef>
              <c:f>'Apego a Procesos'!$D$17:$G$17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 formatCode="0.00%">
                  <c:v>0.91070000000000007</c:v>
                </c:pt>
                <c:pt idx="3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66833504"/>
        <c:axId val="366824880"/>
      </c:barChart>
      <c:catAx>
        <c:axId val="3668335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66824880"/>
        <c:crosses val="autoZero"/>
        <c:auto val="1"/>
        <c:lblAlgn val="ctr"/>
        <c:lblOffset val="100"/>
        <c:noMultiLvlLbl val="1"/>
      </c:catAx>
      <c:valAx>
        <c:axId val="366824880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66833504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'Apego a Procesos'!$C$12</c:f>
              <c:strCache>
                <c:ptCount val="1"/>
                <c:pt idx="0">
                  <c:v>Agosto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'Apego a Procesos'!$D$4:$G$4</c:f>
              <c:strCache>
                <c:ptCount val="4"/>
                <c:pt idx="0">
                  <c:v>Prospectación</c:v>
                </c:pt>
                <c:pt idx="1">
                  <c:v>Ventas</c:v>
                </c:pt>
                <c:pt idx="2">
                  <c:v>Implementación</c:v>
                </c:pt>
                <c:pt idx="3">
                  <c:v>Garantía</c:v>
                </c:pt>
              </c:strCache>
            </c:strRef>
          </c:cat>
          <c:val>
            <c:numRef>
              <c:f>'Apego a Procesos'!$D$12:$G$12</c:f>
              <c:numCache>
                <c:formatCode>0.00%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3406424"/>
        <c:axId val="373402896"/>
      </c:barChart>
      <c:catAx>
        <c:axId val="373406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73402896"/>
        <c:crosses val="autoZero"/>
        <c:auto val="1"/>
        <c:lblAlgn val="ctr"/>
        <c:lblOffset val="100"/>
        <c:noMultiLvlLbl val="0"/>
      </c:catAx>
      <c:valAx>
        <c:axId val="37340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73406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'Apego a Procesos'!$D$41:$G$41</c:f>
              <c:strCache>
                <c:ptCount val="4"/>
                <c:pt idx="0">
                  <c:v>Calidad</c:v>
                </c:pt>
                <c:pt idx="1">
                  <c:v>Planeación anual</c:v>
                </c:pt>
                <c:pt idx="2">
                  <c:v>Seguimiento</c:v>
                </c:pt>
                <c:pt idx="3">
                  <c:v>Cambios</c:v>
                </c:pt>
              </c:strCache>
            </c:strRef>
          </c:cat>
          <c:val>
            <c:numRef>
              <c:f>'Apego a Procesos'!$D$54:$G$54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64171760"/>
        <c:axId val="364172544"/>
      </c:barChart>
      <c:catAx>
        <c:axId val="364171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64172544"/>
        <c:crosses val="autoZero"/>
        <c:auto val="1"/>
        <c:lblAlgn val="ctr"/>
        <c:lblOffset val="100"/>
        <c:noMultiLvlLbl val="1"/>
      </c:catAx>
      <c:valAx>
        <c:axId val="36417254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64171760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Desviación</a:t>
            </a:r>
            <a:r>
              <a:rPr lang="es-MX" baseline="0"/>
              <a:t> en gastos</a:t>
            </a:r>
          </a:p>
          <a:p>
            <a:pPr>
              <a:defRPr/>
            </a:pPr>
            <a:r>
              <a:rPr lang="es-MX" baseline="0"/>
              <a:t>ENE-AGO, 16</a:t>
            </a:r>
          </a:p>
          <a:p>
            <a:pPr>
              <a:defRPr/>
            </a:pPr>
            <a:endParaRPr lang="es-MX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'Desviacion de costos'!$B$7:$B$18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costos'!$I$7:$I$18</c:f>
              <c:numCache>
                <c:formatCode>0.00%</c:formatCode>
                <c:ptCount val="12"/>
                <c:pt idx="0">
                  <c:v>-0.34869442563707342</c:v>
                </c:pt>
                <c:pt idx="1">
                  <c:v>-0.42508349125141631</c:v>
                </c:pt>
                <c:pt idx="2">
                  <c:v>-0.53371449718451536</c:v>
                </c:pt>
                <c:pt idx="3">
                  <c:v>-0.49686760648413364</c:v>
                </c:pt>
                <c:pt idx="4">
                  <c:v>-0.46504807965358896</c:v>
                </c:pt>
                <c:pt idx="5">
                  <c:v>-0.53398394760161905</c:v>
                </c:pt>
                <c:pt idx="6">
                  <c:v>-0.323236571501482</c:v>
                </c:pt>
                <c:pt idx="7">
                  <c:v>-0.33586462852538523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0042624"/>
        <c:axId val="250037920"/>
      </c:barChart>
      <c:catAx>
        <c:axId val="2500426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250037920"/>
        <c:crosses val="autoZero"/>
        <c:auto val="1"/>
        <c:lblAlgn val="ctr"/>
        <c:lblOffset val="100"/>
        <c:noMultiLvlLbl val="1"/>
      </c:catAx>
      <c:valAx>
        <c:axId val="25003792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1"/>
        <c:majorTickMark val="none"/>
        <c:minorTickMark val="none"/>
        <c:tickLblPos val="nextTo"/>
        <c:spPr>
          <a:ln w="6480">
            <a:noFill/>
          </a:ln>
        </c:spPr>
        <c:crossAx val="250042624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'Crecimiento anual de ventas'!$I$2:$I$4</c:f>
              <c:strCache>
                <c:ptCount val="3"/>
                <c:pt idx="0">
                  <c:v>Ventas  planeadas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'Crecimiento anual de ventas'!$B$5:$B$16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'Crecimiento anual de ventas'!$I$5:$I$16</c:f>
              <c:numCache>
                <c:formatCode>[$$-80A]#,##0.00;[Red]\-[$$-80A]#,##0.00</c:formatCode>
                <c:ptCount val="12"/>
                <c:pt idx="0">
                  <c:v>275000</c:v>
                </c:pt>
                <c:pt idx="1">
                  <c:v>275000.01</c:v>
                </c:pt>
                <c:pt idx="2">
                  <c:v>275000.01</c:v>
                </c:pt>
                <c:pt idx="3">
                  <c:v>275000.01</c:v>
                </c:pt>
                <c:pt idx="4">
                  <c:v>275000.01</c:v>
                </c:pt>
                <c:pt idx="5">
                  <c:v>275000.01</c:v>
                </c:pt>
                <c:pt idx="6">
                  <c:v>275000.01</c:v>
                </c:pt>
                <c:pt idx="7">
                  <c:v>275000.01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v>Ingresos Reales</c:v>
          </c:tx>
          <c:spPr>
            <a:solidFill>
              <a:srgbClr val="ED7D31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'Crecimiento anual de ventas'!$B$5:$B$16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'Crecimiento anual de ventas'!$K$5:$K$16</c:f>
              <c:numCache>
                <c:formatCode>[$$-80A]#,##0.00;[Red]\-[$$-80A]#,##0.00</c:formatCode>
                <c:ptCount val="12"/>
                <c:pt idx="0">
                  <c:v>179572.48000000001</c:v>
                </c:pt>
                <c:pt idx="1">
                  <c:v>134033.44</c:v>
                </c:pt>
                <c:pt idx="2">
                  <c:v>110127.63</c:v>
                </c:pt>
                <c:pt idx="3">
                  <c:v>145519.6</c:v>
                </c:pt>
                <c:pt idx="4">
                  <c:v>133306.70000000001</c:v>
                </c:pt>
                <c:pt idx="5">
                  <c:v>134522</c:v>
                </c:pt>
                <c:pt idx="6">
                  <c:v>282548.76</c:v>
                </c:pt>
                <c:pt idx="7">
                  <c:v>185202.39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2763248"/>
        <c:axId val="302755408"/>
      </c:barChart>
      <c:catAx>
        <c:axId val="3027632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302755408"/>
        <c:crosses val="autoZero"/>
        <c:auto val="1"/>
        <c:lblAlgn val="ctr"/>
        <c:lblOffset val="100"/>
        <c:noMultiLvlLbl val="1"/>
      </c:catAx>
      <c:valAx>
        <c:axId val="302755408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[$$-80A]#,##0.00;[Red]\-[$$-80A]#,##0.00" sourceLinked="1"/>
        <c:majorTickMark val="none"/>
        <c:minorTickMark val="none"/>
        <c:tickLblPos val="nextTo"/>
        <c:spPr>
          <a:ln w="6480">
            <a:noFill/>
          </a:ln>
        </c:spPr>
        <c:crossAx val="302763248"/>
        <c:crosses val="autoZero"/>
        <c:crossBetween val="between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'Indice de Satisfacción'!$C$6:$C$17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'Indice de Satisfacción'!$D$6:$D$17</c:f>
              <c:numCache>
                <c:formatCode>0.00%</c:formatCode>
                <c:ptCount val="12"/>
                <c:pt idx="0">
                  <c:v>0.98799999999999999</c:v>
                </c:pt>
                <c:pt idx="1">
                  <c:v>0.92569999999999997</c:v>
                </c:pt>
                <c:pt idx="2" formatCode="0%">
                  <c:v>0.97</c:v>
                </c:pt>
                <c:pt idx="3" formatCode="0%">
                  <c:v>0</c:v>
                </c:pt>
                <c:pt idx="4" formatCode="0%">
                  <c:v>1</c:v>
                </c:pt>
                <c:pt idx="5" formatCode="0%">
                  <c:v>0.73329999999999995</c:v>
                </c:pt>
                <c:pt idx="6" formatCode="0%">
                  <c:v>1</c:v>
                </c:pt>
                <c:pt idx="7" formatCode="0%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4170976"/>
        <c:axId val="364167056"/>
      </c:barChart>
      <c:catAx>
        <c:axId val="3641709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364167056"/>
        <c:crosses val="autoZero"/>
        <c:auto val="1"/>
        <c:lblAlgn val="ctr"/>
        <c:lblOffset val="100"/>
        <c:noMultiLvlLbl val="1"/>
      </c:catAx>
      <c:valAx>
        <c:axId val="364167056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1"/>
        <c:majorTickMark val="none"/>
        <c:minorTickMark val="none"/>
        <c:tickLblPos val="nextTo"/>
        <c:spPr>
          <a:ln w="6480">
            <a:noFill/>
          </a:ln>
        </c:spPr>
        <c:crossAx val="364170976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Agosto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Producto!$B$3:$B$58</c:f>
              <c:strCache>
                <c:ptCount val="9"/>
                <c:pt idx="0">
                  <c:v>Servicio de Asesoría y Soporte Técnico Vía Remota</c:v>
                </c:pt>
                <c:pt idx="1">
                  <c:v>Hora de Desarrollo SOS Software</c:v>
                </c:pt>
                <c:pt idx="2">
                  <c:v>Easy Retail Admin Usuario Adicional Producto Nuevo Tradicional</c:v>
                </c:pt>
                <c:pt idx="3">
                  <c:v>Paquete de 2 horas de Asesoría y Soporte Técnico Contpaq i®, Servicio vía Remota (Incluye 2 horas gratis por ser cliente distinguido)</c:v>
                </c:pt>
                <c:pt idx="4">
                  <c:v>Contpaq i® Contabilidad U. Adicional Producto Nuevo Renta</c:v>
                </c:pt>
                <c:pt idx="5">
                  <c:v>Contpaq i® XML Línea + Multiempresa, Multiusuario Renta</c:v>
                </c:pt>
                <c:pt idx="6">
                  <c:v>Contpaq i® Nominas U. Base Producto Nuevo Renta</c:v>
                </c:pt>
                <c:pt idx="7">
                  <c:v>Contpaq i® Contabilidad U. Base Producto Nuevo Renta</c:v>
                </c:pt>
                <c:pt idx="8">
                  <c:v>Join Data</c:v>
                </c:pt>
              </c:strCache>
            </c:strRef>
          </c:cat>
          <c:val>
            <c:numRef>
              <c:f>Producto!$K$3:$K$58</c:f>
              <c:numCache>
                <c:formatCode>General</c:formatCode>
                <c:ptCount val="9"/>
                <c:pt idx="0">
                  <c:v>31.5</c:v>
                </c:pt>
                <c:pt idx="1">
                  <c:v>30</c:v>
                </c:pt>
                <c:pt idx="2">
                  <c:v>23</c:v>
                </c:pt>
                <c:pt idx="3">
                  <c:v>17</c:v>
                </c:pt>
                <c:pt idx="4">
                  <c:v>7</c:v>
                </c:pt>
                <c:pt idx="5">
                  <c:v>7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3413480"/>
        <c:axId val="373414264"/>
      </c:barChart>
      <c:catAx>
        <c:axId val="3734134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373414264"/>
        <c:crosses val="autoZero"/>
        <c:auto val="1"/>
        <c:lblAlgn val="ctr"/>
        <c:lblOffset val="100"/>
        <c:noMultiLvlLbl val="1"/>
      </c:catAx>
      <c:valAx>
        <c:axId val="373414264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6480">
            <a:noFill/>
          </a:ln>
        </c:spPr>
        <c:crossAx val="373413480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Compras</a:t>
            </a:r>
          </a:p>
        </c:rich>
      </c:tx>
      <c:layout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Actividades!$C$4</c:f>
              <c:strCache>
                <c:ptCount val="1"/>
                <c:pt idx="0">
                  <c:v>En tiempo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Actividades!$B$5:$B$16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Actividades!$C$5:$C$16</c:f>
              <c:numCache>
                <c:formatCode>General</c:formatCode>
                <c:ptCount val="12"/>
                <c:pt idx="5">
                  <c:v>1</c:v>
                </c:pt>
                <c:pt idx="6">
                  <c:v>6</c:v>
                </c:pt>
                <c:pt idx="7">
                  <c:v>13</c:v>
                </c:pt>
              </c:numCache>
            </c:numRef>
          </c:val>
        </c:ser>
        <c:ser>
          <c:idx val="1"/>
          <c:order val="1"/>
          <c:tx>
            <c:strRef>
              <c:f>Actividades!$D$4</c:f>
              <c:strCache>
                <c:ptCount val="1"/>
                <c:pt idx="0">
                  <c:v>Fuera de
tiempo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Actividades!$B$5:$B$16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Actividades!$D$5:$D$16</c:f>
              <c:numCache>
                <c:formatCode>General</c:formatCode>
                <c:ptCount val="12"/>
                <c:pt idx="5">
                  <c:v>19</c:v>
                </c:pt>
                <c:pt idx="6">
                  <c:v>12</c:v>
                </c:pt>
                <c:pt idx="7">
                  <c:v>10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4170192"/>
        <c:axId val="364177248"/>
      </c:barChart>
      <c:catAx>
        <c:axId val="36417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64177248"/>
        <c:crosses val="autoZero"/>
        <c:auto val="1"/>
        <c:lblAlgn val="ctr"/>
        <c:lblOffset val="100"/>
        <c:noMultiLvlLbl val="0"/>
      </c:catAx>
      <c:valAx>
        <c:axId val="36417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6417019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Otros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Actividades!$F$4</c:f>
              <c:strCache>
                <c:ptCount val="1"/>
                <c:pt idx="0">
                  <c:v>En tiempo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Actividades!$B$5:$B$16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Actividades!$F$5:$F$16</c:f>
              <c:numCache>
                <c:formatCode>General</c:formatCode>
                <c:ptCount val="12"/>
                <c:pt idx="5">
                  <c:v>0</c:v>
                </c:pt>
                <c:pt idx="6">
                  <c:v>0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Actividades!$G$4</c:f>
              <c:strCache>
                <c:ptCount val="1"/>
                <c:pt idx="0">
                  <c:v>Fuera de
tiempo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Actividades!$B$5:$B$16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Actividades!$G$5:$G$16</c:f>
              <c:numCache>
                <c:formatCode>General</c:formatCode>
                <c:ptCount val="12"/>
                <c:pt idx="5">
                  <c:v>7</c:v>
                </c:pt>
                <c:pt idx="6">
                  <c:v>3</c:v>
                </c:pt>
                <c:pt idx="7">
                  <c:v>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02767168"/>
        <c:axId val="302755016"/>
      </c:barChart>
      <c:catAx>
        <c:axId val="30276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02755016"/>
        <c:crosses val="autoZero"/>
        <c:auto val="1"/>
        <c:lblAlgn val="ctr"/>
        <c:lblOffset val="100"/>
        <c:noMultiLvlLbl val="0"/>
      </c:catAx>
      <c:valAx>
        <c:axId val="302755016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0276716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Nivel de apego del</a:t>
            </a:r>
            <a:r>
              <a:rPr lang="es-MX" baseline="0"/>
              <a:t> monitoreo de actividades</a:t>
            </a:r>
            <a:endParaRPr lang="es-MX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1"/>
          <c:dPt>
            <c:idx val="0"/>
            <c:invertIfNegative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invertIfNegative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'Monitoreo de Actividades'!$C$4:$G$4</c:f>
              <c:strCache>
                <c:ptCount val="5"/>
                <c:pt idx="0">
                  <c:v>Ventas</c:v>
                </c:pt>
                <c:pt idx="1">
                  <c:v>Soporte</c:v>
                </c:pt>
                <c:pt idx="2">
                  <c:v>Planeación Anual</c:v>
                </c:pt>
                <c:pt idx="3">
                  <c:v>Organizacionales</c:v>
                </c:pt>
                <c:pt idx="4">
                  <c:v>Compras</c:v>
                </c:pt>
              </c:strCache>
            </c:strRef>
          </c:cat>
          <c:val>
            <c:numRef>
              <c:f>'Monitoreo de Actividades'!$C$17:$G$17</c:f>
              <c:numCache>
                <c:formatCode>0.00%</c:formatCode>
                <c:ptCount val="5"/>
                <c:pt idx="0">
                  <c:v>0.57000000000000006</c:v>
                </c:pt>
                <c:pt idx="1">
                  <c:v>1</c:v>
                </c:pt>
                <c:pt idx="2">
                  <c:v>1</c:v>
                </c:pt>
                <c:pt idx="3">
                  <c:v>0.86665999999999987</c:v>
                </c:pt>
                <c:pt idx="4">
                  <c:v>0.74</c:v>
                </c:pt>
              </c:numCache>
            </c:numRef>
          </c:val>
          <c:extLst/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4182344"/>
        <c:axId val="364179600"/>
      </c:barChart>
      <c:catAx>
        <c:axId val="3641823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64179600"/>
        <c:crosses val="autoZero"/>
        <c:auto val="1"/>
        <c:lblAlgn val="ctr"/>
        <c:lblOffset val="100"/>
        <c:noMultiLvlLbl val="1"/>
      </c:catAx>
      <c:valAx>
        <c:axId val="36417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6418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showDLblsOverMax val="1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Agosto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'Monitoreo de Actividades'!$B$3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'Monitoreo de Actividades'!$C$4:$G$4</c:f>
              <c:strCache>
                <c:ptCount val="5"/>
                <c:pt idx="0">
                  <c:v>Ventas</c:v>
                </c:pt>
                <c:pt idx="1">
                  <c:v>Soporte</c:v>
                </c:pt>
                <c:pt idx="2">
                  <c:v>Planeación Anual</c:v>
                </c:pt>
                <c:pt idx="3">
                  <c:v>Organizacionales</c:v>
                </c:pt>
                <c:pt idx="4">
                  <c:v>Compras</c:v>
                </c:pt>
              </c:strCache>
            </c:strRef>
          </c:cat>
          <c:val>
            <c:numRef>
              <c:f>'Monitoreo de Actividades'!$C$3:$G$3</c:f>
              <c:numCache>
                <c:formatCode>General</c:formatCode>
                <c:ptCount val="5"/>
              </c:numCache>
            </c:numRef>
          </c:val>
        </c:ser>
        <c:ser>
          <c:idx val="1"/>
          <c:order val="1"/>
          <c:tx>
            <c:strRef>
              <c:f>'Monitoreo de Actividades'!$B$4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'Monitoreo de Actividades'!$C$4:$G$4</c:f>
              <c:strCache>
                <c:ptCount val="5"/>
                <c:pt idx="0">
                  <c:v>Ventas</c:v>
                </c:pt>
                <c:pt idx="1">
                  <c:v>Soporte</c:v>
                </c:pt>
                <c:pt idx="2">
                  <c:v>Planeación Anual</c:v>
                </c:pt>
                <c:pt idx="3">
                  <c:v>Organizacionales</c:v>
                </c:pt>
                <c:pt idx="4">
                  <c:v>Compras</c:v>
                </c:pt>
              </c:strCache>
            </c:strRef>
          </c:cat>
          <c:val>
            <c:numRef>
              <c:f>'Monitoreo de Actividades'!$C$4:$G$4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'Monitoreo de Actividades'!$B$12</c:f>
              <c:strCache>
                <c:ptCount val="1"/>
                <c:pt idx="0">
                  <c:v>Agosto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'Monitoreo de Actividades'!$C$4:$G$4</c:f>
              <c:strCache>
                <c:ptCount val="5"/>
                <c:pt idx="0">
                  <c:v>Ventas</c:v>
                </c:pt>
                <c:pt idx="1">
                  <c:v>Soporte</c:v>
                </c:pt>
                <c:pt idx="2">
                  <c:v>Planeación Anual</c:v>
                </c:pt>
                <c:pt idx="3">
                  <c:v>Organizacionales</c:v>
                </c:pt>
                <c:pt idx="4">
                  <c:v>Compras</c:v>
                </c:pt>
              </c:strCache>
            </c:strRef>
          </c:cat>
          <c:val>
            <c:numRef>
              <c:f>'Monitoreo de Actividades'!$C$12:$G$12</c:f>
              <c:numCache>
                <c:formatCode>0.00%</c:formatCode>
                <c:ptCount val="5"/>
                <c:pt idx="0">
                  <c:v>0.75</c:v>
                </c:pt>
                <c:pt idx="1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1016800"/>
        <c:axId val="251020720"/>
      </c:barChart>
      <c:catAx>
        <c:axId val="25101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51020720"/>
        <c:crossesAt val="0"/>
        <c:auto val="1"/>
        <c:lblAlgn val="ctr"/>
        <c:lblOffset val="100"/>
        <c:noMultiLvlLbl val="0"/>
      </c:catAx>
      <c:valAx>
        <c:axId val="25102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51016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Área</a:t>
            </a:r>
            <a:r>
              <a:rPr lang="es-MX" baseline="0"/>
              <a:t> de Ventas</a:t>
            </a:r>
            <a:endParaRPr lang="es-MX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esfuerzo'!$C$6</c:f>
              <c:strCache>
                <c:ptCount val="1"/>
                <c:pt idx="0">
                  <c:v>Planeados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cat>
            <c:strRef>
              <c:f>'Desviacion de esfuerzo'!$B$8:$B$19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esfuerzo'!$C$8:$C$19</c:f>
              <c:numCache>
                <c:formatCode>General</c:formatCode>
                <c:ptCount val="12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'Desviacion de esfuerzo'!$D$6</c:f>
              <c:strCache>
                <c:ptCount val="1"/>
                <c:pt idx="0">
                  <c:v>Reales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'Desviacion de esfuerzo'!$B$8:$B$19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esfuerzo'!$D$8:$D$19</c:f>
              <c:numCache>
                <c:formatCode>General</c:formatCode>
                <c:ptCount val="12"/>
                <c:pt idx="0">
                  <c:v>54</c:v>
                </c:pt>
                <c:pt idx="1">
                  <c:v>47</c:v>
                </c:pt>
                <c:pt idx="2">
                  <c:v>41</c:v>
                </c:pt>
                <c:pt idx="3">
                  <c:v>43</c:v>
                </c:pt>
                <c:pt idx="4">
                  <c:v>53</c:v>
                </c:pt>
                <c:pt idx="5">
                  <c:v>54</c:v>
                </c:pt>
                <c:pt idx="6">
                  <c:v>81</c:v>
                </c:pt>
                <c:pt idx="7">
                  <c:v>51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66824096"/>
        <c:axId val="366826448"/>
      </c:barChart>
      <c:catAx>
        <c:axId val="366824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66826448"/>
        <c:crosses val="autoZero"/>
        <c:auto val="1"/>
        <c:lblAlgn val="ctr"/>
        <c:lblOffset val="100"/>
        <c:noMultiLvlLbl val="1"/>
      </c:catAx>
      <c:valAx>
        <c:axId val="36682644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66824096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 Área</a:t>
            </a:r>
            <a:r>
              <a:rPr lang="en-US" baseline="0"/>
              <a:t> de Ventas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esfuerzo'!$E$6</c:f>
              <c:strCache>
                <c:ptCount val="1"/>
                <c:pt idx="0">
                  <c:v>Desviación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'Desviacion de esfuerzo'!$B$8:$B$19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esfuerzo'!$E$8:$E$19</c:f>
              <c:numCache>
                <c:formatCode>0.00%</c:formatCode>
                <c:ptCount val="12"/>
                <c:pt idx="0">
                  <c:v>-0.32499999999999996</c:v>
                </c:pt>
                <c:pt idx="1">
                  <c:v>-0.41249999999999998</c:v>
                </c:pt>
                <c:pt idx="2">
                  <c:v>-0.48750000000000004</c:v>
                </c:pt>
                <c:pt idx="3">
                  <c:v>-0.46250000000000002</c:v>
                </c:pt>
                <c:pt idx="4">
                  <c:v>-0.33750000000000002</c:v>
                </c:pt>
                <c:pt idx="5">
                  <c:v>-0.32499999999999996</c:v>
                </c:pt>
                <c:pt idx="6">
                  <c:v>1.2499999999999956E-2</c:v>
                </c:pt>
                <c:pt idx="7">
                  <c:v>-0.36250000000000004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73404072"/>
        <c:axId val="373400152"/>
      </c:barChart>
      <c:catAx>
        <c:axId val="373404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73400152"/>
        <c:crosses val="autoZero"/>
        <c:auto val="1"/>
        <c:lblAlgn val="ctr"/>
        <c:lblOffset val="100"/>
        <c:noMultiLvlLbl val="1"/>
      </c:catAx>
      <c:valAx>
        <c:axId val="37340015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73404072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Área de Soporte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2766687725716876E-2"/>
          <c:y val="0.1161793604140829"/>
          <c:w val="0.69857827837549857"/>
          <c:h val="0.68669577479145782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'Desviacion de esfuerzo'!$F$6</c:f>
              <c:strCache>
                <c:ptCount val="1"/>
                <c:pt idx="0">
                  <c:v>Planeados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'Desviacion de esfuerzo'!$B$8:$B$19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esfuerzo'!$F$8:$F$19</c:f>
              <c:numCache>
                <c:formatCode>General</c:formatCode>
                <c:ptCount val="12"/>
                <c:pt idx="0">
                  <c:v>63</c:v>
                </c:pt>
                <c:pt idx="1">
                  <c:v>126</c:v>
                </c:pt>
                <c:pt idx="2">
                  <c:v>126</c:v>
                </c:pt>
                <c:pt idx="3">
                  <c:v>126</c:v>
                </c:pt>
                <c:pt idx="4">
                  <c:v>126</c:v>
                </c:pt>
                <c:pt idx="5">
                  <c:v>126</c:v>
                </c:pt>
                <c:pt idx="6">
                  <c:v>126</c:v>
                </c:pt>
                <c:pt idx="7">
                  <c:v>126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'Desviacion de esfuerzo'!$G$7</c:f>
              <c:strCache>
                <c:ptCount val="1"/>
                <c:pt idx="0">
                  <c:v>Soporte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'Desviacion de esfuerzo'!$B$8:$B$19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esfuerzo'!$G$8:$G$19</c:f>
              <c:numCache>
                <c:formatCode>General</c:formatCode>
                <c:ptCount val="12"/>
                <c:pt idx="0">
                  <c:v>76</c:v>
                </c:pt>
                <c:pt idx="1">
                  <c:v>128</c:v>
                </c:pt>
                <c:pt idx="2">
                  <c:v>74</c:v>
                </c:pt>
                <c:pt idx="3">
                  <c:v>121</c:v>
                </c:pt>
                <c:pt idx="4">
                  <c:v>144</c:v>
                </c:pt>
                <c:pt idx="5">
                  <c:v>143</c:v>
                </c:pt>
                <c:pt idx="6">
                  <c:v>186</c:v>
                </c:pt>
                <c:pt idx="7">
                  <c:v>171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2"/>
          <c:order val="2"/>
          <c:tx>
            <c:strRef>
              <c:f>'Desviacion de esfuerzo'!$H$7</c:f>
              <c:strCache>
                <c:ptCount val="1"/>
                <c:pt idx="0">
                  <c:v>Garantía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'Desviacion de esfuerzo'!$B$8:$B$19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esfuerzo'!$H$8:$H$19</c:f>
              <c:numCache>
                <c:formatCode>General</c:formatCode>
                <c:ptCount val="12"/>
                <c:pt idx="7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73417400"/>
        <c:axId val="373415048"/>
      </c:barChart>
      <c:catAx>
        <c:axId val="373417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73415048"/>
        <c:crosses val="autoZero"/>
        <c:auto val="1"/>
        <c:lblAlgn val="ctr"/>
        <c:lblOffset val="100"/>
        <c:noMultiLvlLbl val="1"/>
      </c:catAx>
      <c:valAx>
        <c:axId val="37341504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73417400"/>
        <c:crosses val="autoZero"/>
        <c:crossBetween val="between"/>
        <c:majorUnit val="10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 Área de Soporte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esfuerzo'!$I$6</c:f>
              <c:strCache>
                <c:ptCount val="1"/>
                <c:pt idx="0">
                  <c:v>Desviación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'Desviacion de esfuerzo'!$B$8:$B$19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esfuerzo'!$I$8:$I$19</c:f>
              <c:numCache>
                <c:formatCode>0.00%</c:formatCode>
                <c:ptCount val="12"/>
                <c:pt idx="0">
                  <c:v>0.20634920634920628</c:v>
                </c:pt>
                <c:pt idx="1">
                  <c:v>1.5873015873015817E-2</c:v>
                </c:pt>
                <c:pt idx="2">
                  <c:v>-0.41269841269841268</c:v>
                </c:pt>
                <c:pt idx="3">
                  <c:v>-3.9682539682539653E-2</c:v>
                </c:pt>
                <c:pt idx="4">
                  <c:v>0.14285714285714279</c:v>
                </c:pt>
                <c:pt idx="5">
                  <c:v>0.13492063492063489</c:v>
                </c:pt>
                <c:pt idx="6">
                  <c:v>0.47619047619047628</c:v>
                </c:pt>
                <c:pt idx="7">
                  <c:v>0.35714285714285721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52444416"/>
        <c:axId val="252441672"/>
      </c:barChart>
      <c:catAx>
        <c:axId val="252444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2441672"/>
        <c:crosses val="autoZero"/>
        <c:auto val="1"/>
        <c:lblAlgn val="ctr"/>
        <c:lblOffset val="100"/>
        <c:noMultiLvlLbl val="1"/>
      </c:catAx>
      <c:valAx>
        <c:axId val="25244167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2444416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Física!$C$14</c:f>
              <c:strCache>
                <c:ptCount val="1"/>
                <c:pt idx="0">
                  <c:v>Agosto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Física!$D$6:$G$6</c:f>
              <c:strCache>
                <c:ptCount val="4"/>
                <c:pt idx="0">
                  <c:v>Elementos de configuración física</c:v>
                </c:pt>
                <c:pt idx="1">
                  <c:v>Control de cambios organizacional</c:v>
                </c:pt>
                <c:pt idx="2">
                  <c:v>Línea base</c:v>
                </c:pt>
                <c:pt idx="3">
                  <c:v>Elementos de Configuración</c:v>
                </c:pt>
              </c:strCache>
            </c:strRef>
          </c:cat>
          <c:val>
            <c:numRef>
              <c:f>Física!$D$14:$G$14</c:f>
              <c:numCache>
                <c:formatCode>0.00%</c:formatCode>
                <c:ptCount val="4"/>
                <c:pt idx="0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3402112"/>
        <c:axId val="373401328"/>
      </c:barChart>
      <c:catAx>
        <c:axId val="37340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73401328"/>
        <c:crosses val="autoZero"/>
        <c:auto val="1"/>
        <c:lblAlgn val="ctr"/>
        <c:lblOffset val="100"/>
        <c:noMultiLvlLbl val="0"/>
      </c:catAx>
      <c:valAx>
        <c:axId val="37340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7340211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Física!$D$6</c:f>
              <c:strCache>
                <c:ptCount val="1"/>
                <c:pt idx="0">
                  <c:v>Elementos de configuración física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Física!$D$6</c:f>
              <c:strCache>
                <c:ptCount val="1"/>
                <c:pt idx="0">
                  <c:v>Elementos de configuración física</c:v>
                </c:pt>
              </c:strCache>
            </c:strRef>
          </c:cat>
          <c:val>
            <c:numRef>
              <c:f>Física!$D$19</c:f>
              <c:numCache>
                <c:formatCode>0.00%</c:formatCode>
                <c:ptCount val="1"/>
                <c:pt idx="0">
                  <c:v>0.8125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73407600"/>
        <c:axId val="373411520"/>
      </c:barChart>
      <c:catAx>
        <c:axId val="373407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73411520"/>
        <c:crosses val="autoZero"/>
        <c:auto val="1"/>
        <c:lblAlgn val="ctr"/>
        <c:lblOffset val="100"/>
        <c:noMultiLvlLbl val="1"/>
      </c:catAx>
      <c:valAx>
        <c:axId val="37341152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73407600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Física!$E$4</c:f>
              <c:strCache>
                <c:ptCount val="1"/>
                <c:pt idx="0">
                  <c:v>Física Organizacional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Física!$E$6:$G$6</c:f>
              <c:strCache>
                <c:ptCount val="3"/>
                <c:pt idx="0">
                  <c:v>Control de cambios organizacional</c:v>
                </c:pt>
                <c:pt idx="1">
                  <c:v>Línea base</c:v>
                </c:pt>
                <c:pt idx="2">
                  <c:v>Elementos de Configuración</c:v>
                </c:pt>
              </c:strCache>
            </c:strRef>
          </c:cat>
          <c:val>
            <c:numRef>
              <c:f>Física!$E$19:$G$19</c:f>
              <c:numCache>
                <c:formatCode>0.00%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73407992"/>
        <c:axId val="373408776"/>
      </c:barChart>
      <c:catAx>
        <c:axId val="3734079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73408776"/>
        <c:crosses val="autoZero"/>
        <c:auto val="1"/>
        <c:lblAlgn val="ctr"/>
        <c:lblOffset val="100"/>
        <c:noMultiLvlLbl val="1"/>
      </c:catAx>
      <c:valAx>
        <c:axId val="37340877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73407992"/>
        <c:crosses val="autoZero"/>
        <c:crossBetween val="between"/>
        <c:majorUnit val="0.1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Imagen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Imagen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4" name="Imagen 7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Imagen 7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2" name="Imagen 11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Imagen 11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0" name="Imagen 14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1" name="Imagen 15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88" name="Imagen 18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9" name="Imagen 18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012680" y="2282760"/>
            <a:ext cx="776448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457200" y="501840"/>
            <a:ext cx="8026200" cy="11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Reporte de Monitoreo</a:t>
            </a:r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216000" y="1604520"/>
            <a:ext cx="6766200" cy="39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2600" strike="noStrike" dirty="0" smtClean="0">
                <a:solidFill>
                  <a:srgbClr val="8B8B8B"/>
                </a:solidFill>
                <a:latin typeface="Calibri"/>
                <a:ea typeface="DejaVu Sans"/>
              </a:rPr>
              <a:t>Versión </a:t>
            </a:r>
            <a:r>
              <a:rPr lang="es-MX" sz="2600" strike="noStrike" dirty="0">
                <a:solidFill>
                  <a:srgbClr val="8B8B8B"/>
                </a:solidFill>
                <a:latin typeface="Calibri"/>
                <a:ea typeface="DejaVu Sans"/>
              </a:rPr>
              <a:t>1.0		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2600" strike="noStrike" dirty="0">
                <a:solidFill>
                  <a:srgbClr val="8B8B8B"/>
                </a:solidFill>
                <a:latin typeface="Calibri"/>
                <a:ea typeface="DejaVu Sans"/>
              </a:rPr>
              <a:t>Enero – </a:t>
            </a:r>
            <a:r>
              <a:rPr lang="es-MX" sz="2600" dirty="0" smtClean="0">
                <a:solidFill>
                  <a:srgbClr val="8B8B8B"/>
                </a:solidFill>
                <a:latin typeface="Calibri"/>
                <a:ea typeface="DejaVu Sans"/>
              </a:rPr>
              <a:t>Agosto</a:t>
            </a:r>
            <a:r>
              <a:rPr lang="es-MX" sz="2600" strike="noStrike" dirty="0" smtClean="0">
                <a:solidFill>
                  <a:srgbClr val="8B8B8B"/>
                </a:solidFill>
                <a:latin typeface="Calibri"/>
                <a:ea typeface="DejaVu Sans"/>
              </a:rPr>
              <a:t> </a:t>
            </a:r>
            <a:r>
              <a:rPr lang="es-MX" sz="2600" strike="noStrike" dirty="0" smtClean="0">
                <a:solidFill>
                  <a:srgbClr val="8B8B8B"/>
                </a:solidFill>
                <a:latin typeface="Calibri"/>
                <a:ea typeface="DejaVu Sans"/>
              </a:rPr>
              <a:t>2016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2600" strike="noStrike" dirty="0">
                <a:solidFill>
                  <a:srgbClr val="8B8B8B"/>
                </a:solidFill>
                <a:latin typeface="Calibri"/>
                <a:ea typeface="DejaVu Sans"/>
              </a:rPr>
              <a:t>Fecha de elaboración: </a:t>
            </a:r>
            <a:r>
              <a:rPr lang="es-MX" sz="2600" strike="noStrike" dirty="0" smtClean="0">
                <a:solidFill>
                  <a:srgbClr val="8B8B8B"/>
                </a:solidFill>
                <a:latin typeface="Calibri"/>
                <a:ea typeface="DejaVu Sans"/>
              </a:rPr>
              <a:t>06/09/2016</a:t>
            </a:r>
            <a:endParaRPr dirty="0"/>
          </a:p>
        </p:txBody>
      </p:sp>
      <p:pic>
        <p:nvPicPr>
          <p:cNvPr id="193" name="Picture 2"/>
          <p:cNvPicPr/>
          <p:nvPr/>
        </p:nvPicPr>
        <p:blipFill>
          <a:blip r:embed="rId2"/>
          <a:stretch/>
        </p:blipFill>
        <p:spPr>
          <a:xfrm>
            <a:off x="6948360" y="1196640"/>
            <a:ext cx="1908000" cy="188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46512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Auditorías </a:t>
            </a:r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funcionales</a:t>
            </a:r>
          </a:p>
          <a:p>
            <a:pPr algn="ctr">
              <a:lnSpc>
                <a:spcPct val="100000"/>
              </a:lnSpc>
            </a:pPr>
            <a:r>
              <a:rPr lang="es-MX" dirty="0" smtClean="0">
                <a:solidFill>
                  <a:srgbClr val="000000"/>
                </a:solidFill>
                <a:latin typeface="Calibri"/>
                <a:ea typeface="DejaVu Sans"/>
              </a:rPr>
              <a:t>Resultado mensual</a:t>
            </a:r>
            <a:endParaRPr lang="es-MX" strike="noStrike" dirty="0" smtClean="0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5093194" y="2303345"/>
            <a:ext cx="3926880" cy="282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Análisis: Las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auditorías funcionales internas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en el mes de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agosto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fueron de 100 porciento.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823258"/>
              </p:ext>
            </p:extLst>
          </p:nvPr>
        </p:nvGraphicFramePr>
        <p:xfrm>
          <a:off x="457200" y="20301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Auditorías </a:t>
            </a:r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funcionales</a:t>
            </a:r>
          </a:p>
          <a:p>
            <a:pPr algn="ctr">
              <a:lnSpc>
                <a:spcPct val="100000"/>
              </a:lnSpc>
            </a:pPr>
            <a:r>
              <a:rPr lang="es-MX" dirty="0">
                <a:solidFill>
                  <a:srgbClr val="000000"/>
                </a:solidFill>
                <a:latin typeface="+mj-lt"/>
              </a:rPr>
              <a:t>Ene/16 – </a:t>
            </a:r>
            <a:r>
              <a:rPr lang="es-MX" dirty="0" err="1" smtClean="0">
                <a:solidFill>
                  <a:srgbClr val="000000"/>
                </a:solidFill>
                <a:latin typeface="+mj-lt"/>
              </a:rPr>
              <a:t>Ago</a:t>
            </a:r>
            <a:r>
              <a:rPr lang="es-MX" dirty="0" smtClean="0">
                <a:solidFill>
                  <a:srgbClr val="000000"/>
                </a:solidFill>
                <a:latin typeface="+mj-lt"/>
              </a:rPr>
              <a:t>/16</a:t>
            </a:r>
            <a:endParaRPr lang="es-MX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ángulo 1"/>
          <p:cNvSpPr/>
          <p:nvPr/>
        </p:nvSpPr>
        <p:spPr>
          <a:xfrm>
            <a:off x="4694830" y="1727411"/>
            <a:ext cx="4445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solidFill>
                  <a:srgbClr val="000000"/>
                </a:solidFill>
                <a:latin typeface="Times New Roman"/>
              </a:rPr>
              <a:t>Se logra un </a:t>
            </a:r>
            <a:r>
              <a:rPr lang="es-MX" dirty="0">
                <a:solidFill>
                  <a:srgbClr val="000000"/>
                </a:solidFill>
                <a:latin typeface="Times New Roman"/>
              </a:rPr>
              <a:t>puntaje promedio superior </a:t>
            </a:r>
            <a:r>
              <a:rPr lang="es-MX" dirty="0" smtClean="0">
                <a:solidFill>
                  <a:srgbClr val="000000"/>
                </a:solidFill>
                <a:latin typeface="Times New Roman"/>
              </a:rPr>
              <a:t>al 95 porciento. </a:t>
            </a:r>
            <a:endParaRPr lang="es-MX"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749230"/>
              </p:ext>
            </p:extLst>
          </p:nvPr>
        </p:nvGraphicFramePr>
        <p:xfrm>
          <a:off x="273965" y="1600200"/>
          <a:ext cx="4174195" cy="3269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208927"/>
              </p:ext>
            </p:extLst>
          </p:nvPr>
        </p:nvGraphicFramePr>
        <p:xfrm>
          <a:off x="4694830" y="3247020"/>
          <a:ext cx="4212715" cy="3284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71862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Auditorías a </a:t>
            </a:r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productos</a:t>
            </a:r>
          </a:p>
          <a:p>
            <a:pPr algn="ctr"/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err="1" smtClean="0">
                <a:solidFill>
                  <a:srgbClr val="000000"/>
                </a:solidFill>
              </a:rPr>
              <a:t>Ago</a:t>
            </a:r>
            <a:r>
              <a:rPr lang="es-MX" dirty="0" smtClean="0">
                <a:solidFill>
                  <a:srgbClr val="000000"/>
                </a:solidFill>
              </a:rPr>
              <a:t>/16</a:t>
            </a:r>
            <a:endParaRPr lang="es-MX" dirty="0"/>
          </a:p>
        </p:txBody>
      </p:sp>
      <p:sp>
        <p:nvSpPr>
          <p:cNvPr id="232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3"/>
          <p:cNvSpPr/>
          <p:nvPr/>
        </p:nvSpPr>
        <p:spPr>
          <a:xfrm>
            <a:off x="5117911" y="1416240"/>
            <a:ext cx="3848668" cy="31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Se logro un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resultado al 100 porciento en el mes de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agosto, lo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que aporta al aumento en la calificación global. </a:t>
            </a:r>
            <a:r>
              <a:rPr lang="es-MX" dirty="0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el 87.5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porciento en Carta de Agradecimiento, y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97.5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porciento en Tickets de servicio.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784856"/>
              </p:ext>
            </p:extLst>
          </p:nvPr>
        </p:nvGraphicFramePr>
        <p:xfrm>
          <a:off x="229192" y="1416240"/>
          <a:ext cx="4400220" cy="323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873184"/>
              </p:ext>
            </p:extLst>
          </p:nvPr>
        </p:nvGraphicFramePr>
        <p:xfrm>
          <a:off x="4237630" y="38179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492555"/>
            <a:ext cx="822528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Arial"/>
                <a:ea typeface="DejaVu Sans"/>
              </a:rPr>
              <a:t>Auditoría  a productos </a:t>
            </a:r>
            <a:r>
              <a:rPr lang="es-MX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organizacionales</a:t>
            </a:r>
          </a:p>
          <a:p>
            <a:pPr algn="ctr"/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err="1" smtClean="0">
                <a:solidFill>
                  <a:srgbClr val="000000"/>
                </a:solidFill>
              </a:rPr>
              <a:t>Ago</a:t>
            </a:r>
            <a:r>
              <a:rPr lang="es-MX" dirty="0" smtClean="0">
                <a:solidFill>
                  <a:srgbClr val="000000"/>
                </a:solidFill>
              </a:rPr>
              <a:t>/16</a:t>
            </a:r>
            <a:endParaRPr lang="es-MX" dirty="0"/>
          </a:p>
        </p:txBody>
      </p:sp>
      <p:sp>
        <p:nvSpPr>
          <p:cNvPr id="236" name="CustomShape 2"/>
          <p:cNvSpPr/>
          <p:nvPr/>
        </p:nvSpPr>
        <p:spPr>
          <a:xfrm>
            <a:off x="5773003" y="2150429"/>
            <a:ext cx="3086898" cy="1343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MX" sz="1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Análisis: </a:t>
            </a:r>
            <a:r>
              <a:rPr lang="es-MX" sz="1400" strike="noStrike" dirty="0">
                <a:solidFill>
                  <a:srgbClr val="000000"/>
                </a:solidFill>
                <a:latin typeface="Arial"/>
                <a:ea typeface="DejaVu Sans"/>
              </a:rPr>
              <a:t>No hay nada a destacar, salvo el aumento de puntaje en el producto reporte de </a:t>
            </a:r>
            <a:r>
              <a:rPr lang="es-MX" sz="1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monitoreo arriba del </a:t>
            </a:r>
            <a:r>
              <a:rPr lang="es-MX" sz="1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98.61 </a:t>
            </a:r>
            <a:r>
              <a:rPr lang="es-MX" sz="1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porciento.</a:t>
            </a:r>
            <a:endParaRPr dirty="0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455711"/>
              </p:ext>
            </p:extLst>
          </p:nvPr>
        </p:nvGraphicFramePr>
        <p:xfrm>
          <a:off x="1" y="1944960"/>
          <a:ext cx="4995080" cy="3828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660524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Auditorías a </a:t>
            </a:r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procesos</a:t>
            </a:r>
          </a:p>
          <a:p>
            <a:pPr algn="ctr"/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err="1" smtClean="0">
                <a:solidFill>
                  <a:srgbClr val="000000"/>
                </a:solidFill>
              </a:rPr>
              <a:t>Ago</a:t>
            </a:r>
            <a:r>
              <a:rPr lang="es-MX" dirty="0" smtClean="0">
                <a:solidFill>
                  <a:srgbClr val="000000"/>
                </a:solidFill>
              </a:rPr>
              <a:t>/16</a:t>
            </a:r>
            <a:endParaRPr lang="es-MX" dirty="0"/>
          </a:p>
        </p:txBody>
      </p:sp>
      <p:sp>
        <p:nvSpPr>
          <p:cNvPr id="239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3"/>
          <p:cNvSpPr/>
          <p:nvPr/>
        </p:nvSpPr>
        <p:spPr>
          <a:xfrm>
            <a:off x="5172501" y="1416240"/>
            <a:ext cx="3508899" cy="255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Análisis: Existe mejora en el proceso de implementación lo cual aumenta la calificación general del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proceso arriba del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91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porciento.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787172"/>
              </p:ext>
            </p:extLst>
          </p:nvPr>
        </p:nvGraphicFramePr>
        <p:xfrm>
          <a:off x="0" y="1409760"/>
          <a:ext cx="4450980" cy="3238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796335"/>
              </p:ext>
            </p:extLst>
          </p:nvPr>
        </p:nvGraphicFramePr>
        <p:xfrm>
          <a:off x="4572000" y="38452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29904" y="519851"/>
            <a:ext cx="822528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Arial"/>
                <a:ea typeface="DejaVu Sans"/>
              </a:rPr>
              <a:t>Auditoría a proceso </a:t>
            </a:r>
            <a:r>
              <a:rPr lang="es-MX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organizacionales</a:t>
            </a:r>
          </a:p>
          <a:p>
            <a:pPr algn="ctr"/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err="1" smtClean="0">
                <a:solidFill>
                  <a:srgbClr val="000000"/>
                </a:solidFill>
              </a:rPr>
              <a:t>Ago</a:t>
            </a:r>
            <a:r>
              <a:rPr lang="es-MX" dirty="0" smtClean="0">
                <a:solidFill>
                  <a:srgbClr val="000000"/>
                </a:solidFill>
              </a:rPr>
              <a:t>/16</a:t>
            </a:r>
            <a:endParaRPr lang="es-MX" dirty="0"/>
          </a:p>
        </p:txBody>
      </p:sp>
      <p:sp>
        <p:nvSpPr>
          <p:cNvPr id="243" name="CustomShape 2"/>
          <p:cNvSpPr/>
          <p:nvPr/>
        </p:nvSpPr>
        <p:spPr>
          <a:xfrm>
            <a:off x="6336000" y="1872000"/>
            <a:ext cx="2444040" cy="85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Analisís: No existe nada importante a destacar</a:t>
            </a:r>
            <a:endParaRPr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575068"/>
              </p:ext>
            </p:extLst>
          </p:nvPr>
        </p:nvGraphicFramePr>
        <p:xfrm>
          <a:off x="1504827" y="2355480"/>
          <a:ext cx="4250955" cy="3238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Ventas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3"/>
          <p:cNvSpPr/>
          <p:nvPr/>
        </p:nvSpPr>
        <p:spPr>
          <a:xfrm>
            <a:off x="185760" y="3414960"/>
            <a:ext cx="801828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33200"/>
            <a:ext cx="9112179" cy="209132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2" y="3287802"/>
            <a:ext cx="4712360" cy="232142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383" y="3414960"/>
            <a:ext cx="4310795" cy="2089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2016000" y="673657"/>
            <a:ext cx="4894560" cy="554642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Grafica de ventas mensuales vs 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planeadas</a:t>
            </a:r>
          </a:p>
          <a:p>
            <a:pPr algn="ctr"/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smtClean="0">
                <a:solidFill>
                  <a:srgbClr val="000000"/>
                </a:solidFill>
              </a:rPr>
              <a:t>Jul/16</a:t>
            </a:r>
            <a:endParaRPr lang="es-MX" dirty="0"/>
          </a:p>
        </p:txBody>
      </p:sp>
      <p:sp>
        <p:nvSpPr>
          <p:cNvPr id="254" name="CustomShape 2"/>
          <p:cNvSpPr/>
          <p:nvPr/>
        </p:nvSpPr>
        <p:spPr>
          <a:xfrm>
            <a:off x="1008000" y="4104000"/>
            <a:ext cx="5902560" cy="1628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Se </a:t>
            </a:r>
            <a:r>
              <a:rPr lang="es-MX" dirty="0" smtClean="0">
                <a:solidFill>
                  <a:srgbClr val="000000"/>
                </a:solidFill>
                <a:latin typeface="Arial"/>
                <a:ea typeface="DejaVu Sans"/>
              </a:rPr>
              <a:t>tiene un de</a:t>
            </a:r>
            <a:r>
              <a:rPr lang="es-MX" dirty="0" smtClean="0">
                <a:solidFill>
                  <a:srgbClr val="000000"/>
                </a:solidFill>
                <a:latin typeface="Arial"/>
                <a:ea typeface="DejaVu Sans"/>
              </a:rPr>
              <a:t>cremento con respecto al mes de julio pero es a las ventas registradas en meses anteriores.</a:t>
            </a:r>
            <a:endParaRPr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246992"/>
              </p:ext>
            </p:extLst>
          </p:nvPr>
        </p:nvGraphicFramePr>
        <p:xfrm>
          <a:off x="2167778" y="1363500"/>
          <a:ext cx="4590080" cy="274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Índice de Satisfacción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3"/>
          <p:cNvSpPr/>
          <p:nvPr/>
        </p:nvSpPr>
        <p:spPr>
          <a:xfrm>
            <a:off x="6428096" y="2545200"/>
            <a:ext cx="2494300" cy="22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Se recupera el nivel de satisfacción al 100 porciento en el mes de julio.</a:t>
            </a:r>
            <a:endParaRPr dirty="0"/>
          </a:p>
        </p:txBody>
      </p:sp>
      <p:sp>
        <p:nvSpPr>
          <p:cNvPr id="258" name="CustomShape 4"/>
          <p:cNvSpPr/>
          <p:nvPr/>
        </p:nvSpPr>
        <p:spPr>
          <a:xfrm>
            <a:off x="682560" y="5511133"/>
            <a:ext cx="3885480" cy="59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Análisis basado en un muestreo de tickets mensual</a:t>
            </a:r>
            <a:endParaRPr dirty="0"/>
          </a:p>
        </p:txBody>
      </p:sp>
      <p:sp>
        <p:nvSpPr>
          <p:cNvPr id="260" name="CustomShape 5"/>
          <p:cNvSpPr/>
          <p:nvPr/>
        </p:nvSpPr>
        <p:spPr>
          <a:xfrm>
            <a:off x="1741320" y="1409760"/>
            <a:ext cx="2662560" cy="58363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Índice </a:t>
            </a:r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satisfacción</a:t>
            </a:r>
          </a:p>
          <a:p>
            <a:pPr algn="ctr"/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err="1" smtClean="0">
                <a:solidFill>
                  <a:srgbClr val="000000"/>
                </a:solidFill>
              </a:rPr>
              <a:t>Ago</a:t>
            </a:r>
            <a:r>
              <a:rPr lang="es-MX" dirty="0" smtClean="0">
                <a:solidFill>
                  <a:srgbClr val="000000"/>
                </a:solidFill>
              </a:rPr>
              <a:t>/16</a:t>
            </a:r>
            <a:endParaRPr lang="es-MX" dirty="0"/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450031"/>
              </p:ext>
            </p:extLst>
          </p:nvPr>
        </p:nvGraphicFramePr>
        <p:xfrm>
          <a:off x="699244" y="2244351"/>
          <a:ext cx="5708097" cy="3171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273600"/>
            <a:ext cx="822384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Arial"/>
                <a:ea typeface="DejaVu Sans"/>
              </a:rPr>
              <a:t>Reporte de respaldos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457200" y="1604520"/>
            <a:ext cx="8223840" cy="39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3"/>
          <p:cNvSpPr/>
          <p:nvPr/>
        </p:nvSpPr>
        <p:spPr>
          <a:xfrm>
            <a:off x="1008000" y="1604520"/>
            <a:ext cx="733932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Se omite esta sección ya que todos los respaldos son realizados por los proveedores de los servicios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6" name="Table 3"/>
          <p:cNvGraphicFramePr/>
          <p:nvPr>
            <p:extLst>
              <p:ext uri="{D42A27DB-BD31-4B8C-83A1-F6EECF244321}">
                <p14:modId xmlns:p14="http://schemas.microsoft.com/office/powerpoint/2010/main" val="575543551"/>
              </p:ext>
            </p:extLst>
          </p:nvPr>
        </p:nvGraphicFramePr>
        <p:xfrm>
          <a:off x="1523880" y="1397160"/>
          <a:ext cx="6095520" cy="441336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4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b="1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/>
                        </a:rPr>
                        <a:t>Nombre de hito</a:t>
                      </a:r>
                      <a:endParaRPr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b="1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/>
                        </a:rPr>
                        <a:t>Fecha Planeada</a:t>
                      </a:r>
                      <a:endParaRPr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b="1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/>
                        </a:rPr>
                        <a:t>Fecha Real</a:t>
                      </a:r>
                      <a:endParaRPr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18760"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Arranque de proyecto anual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11/01/16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>
                          <a:latin typeface="+mn-lt"/>
                        </a:rPr>
                        <a:t>11/01/16</a:t>
                      </a:r>
                      <a:endParaRPr sz="1400">
                        <a:latin typeface="+mn-lt"/>
                      </a:endParaRPr>
                    </a:p>
                  </a:txBody>
                  <a:tcPr/>
                </a:tc>
              </a:tr>
              <a:tr h="347760"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Venta mensual de Enero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02/02/16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>
                          <a:latin typeface="+mn-lt"/>
                        </a:rPr>
                        <a:t>02/02/16</a:t>
                      </a:r>
                      <a:endParaRPr sz="1400">
                        <a:latin typeface="+mn-lt"/>
                      </a:endParaRPr>
                    </a:p>
                  </a:txBody>
                  <a:tcPr/>
                </a:tc>
              </a:tr>
              <a:tr h="431640"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Venta mensual Febrero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02/03/16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10/03/16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  <a:tr h="429840"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Venta Mensual Marzo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>
                          <a:latin typeface="+mn-lt"/>
                        </a:rPr>
                        <a:t>03/04/2016</a:t>
                      </a:r>
                      <a:endParaRPr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08/04/16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  <a:tr h="42984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Venta</a:t>
                      </a:r>
                      <a:r>
                        <a:rPr lang="es-MX" sz="1400" baseline="0" dirty="0" smtClean="0">
                          <a:latin typeface="+mn-lt"/>
                        </a:rPr>
                        <a:t> Mensual Abril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03/05/2016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23/05/16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  <a:tr h="42984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Venta Mensual Mayo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03/06/2016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06/06/2016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  <a:tr h="42984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Venta Mensual</a:t>
                      </a:r>
                      <a:r>
                        <a:rPr lang="es-MX" sz="1400" baseline="0" dirty="0" smtClean="0">
                          <a:latin typeface="+mn-lt"/>
                        </a:rPr>
                        <a:t> Junio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06/07/2016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07/07/2016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  <a:tr h="42984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Venta</a:t>
                      </a:r>
                      <a:r>
                        <a:rPr lang="es-MX" sz="1400" baseline="0" dirty="0" smtClean="0">
                          <a:latin typeface="+mn-lt"/>
                        </a:rPr>
                        <a:t> Mensual Julio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01/08/2016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11/08/2016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  <a:tr h="42984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Venta Mensual Agosto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02/09/2016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06/09/2016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Arial"/>
                <a:ea typeface="DejaVu Sans"/>
              </a:rPr>
              <a:t>Producto Mas Vendido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6101640"/>
            <a:ext cx="8227800" cy="7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Análisis: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se </a:t>
            </a: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muestra los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productos vendidos en el mes de </a:t>
            </a:r>
            <a:r>
              <a:rPr lang="es-MX" sz="2200" dirty="0" smtClean="0">
                <a:solidFill>
                  <a:srgbClr val="000000"/>
                </a:solidFill>
                <a:latin typeface="Arial"/>
                <a:ea typeface="DejaVu Sans"/>
              </a:rPr>
              <a:t>julio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556761"/>
              </p:ext>
            </p:extLst>
          </p:nvPr>
        </p:nvGraphicFramePr>
        <p:xfrm>
          <a:off x="0" y="1187354"/>
          <a:ext cx="9144000" cy="4914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361666" y="219009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Arial"/>
                <a:ea typeface="DejaVu Sans"/>
              </a:rPr>
              <a:t>Actividades en </a:t>
            </a:r>
            <a:r>
              <a:rPr lang="es-MX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Tiempo</a:t>
            </a:r>
          </a:p>
          <a:p>
            <a:pPr algn="ctr"/>
            <a:r>
              <a:rPr lang="es-MX" dirty="0" err="1" smtClean="0">
                <a:solidFill>
                  <a:srgbClr val="000000"/>
                </a:solidFill>
              </a:rPr>
              <a:t>Ago</a:t>
            </a:r>
            <a:r>
              <a:rPr lang="es-MX" dirty="0" smtClean="0">
                <a:solidFill>
                  <a:srgbClr val="000000"/>
                </a:solidFill>
              </a:rPr>
              <a:t>, </a:t>
            </a:r>
            <a:r>
              <a:rPr lang="es-MX" dirty="0" smtClean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68" name="CustomShape 2"/>
          <p:cNvSpPr/>
          <p:nvPr/>
        </p:nvSpPr>
        <p:spPr>
          <a:xfrm>
            <a:off x="720000" y="5522405"/>
            <a:ext cx="7965000" cy="97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Análisis: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Se nota un aumento en el cumplimiento en el área de compras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superior al 50 porciento.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En otras se mantiene el mismo incumplimiento.</a:t>
            </a:r>
            <a:endParaRPr dirty="0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865656"/>
              </p:ext>
            </p:extLst>
          </p:nvPr>
        </p:nvGraphicFramePr>
        <p:xfrm>
          <a:off x="0" y="2779205"/>
          <a:ext cx="46863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379746"/>
              </p:ext>
            </p:extLst>
          </p:nvPr>
        </p:nvGraphicFramePr>
        <p:xfrm>
          <a:off x="4883150" y="2779205"/>
          <a:ext cx="42608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59" y="1376017"/>
            <a:ext cx="7819651" cy="1326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04000" y="790603"/>
            <a:ext cx="763056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Auditoría Organizacional de Actividades 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Programadas</a:t>
            </a:r>
          </a:p>
          <a:p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err="1" smtClean="0">
                <a:solidFill>
                  <a:srgbClr val="000000"/>
                </a:solidFill>
              </a:rPr>
              <a:t>Ago</a:t>
            </a:r>
            <a:r>
              <a:rPr lang="es-MX" dirty="0" smtClean="0">
                <a:solidFill>
                  <a:srgbClr val="000000"/>
                </a:solidFill>
              </a:rPr>
              <a:t>/16</a:t>
            </a:r>
            <a:endParaRPr lang="es-MX" dirty="0"/>
          </a:p>
          <a:p>
            <a:endParaRPr dirty="0"/>
          </a:p>
        </p:txBody>
      </p:sp>
      <p:sp>
        <p:nvSpPr>
          <p:cNvPr id="273" name="CustomShape 2"/>
          <p:cNvSpPr/>
          <p:nvPr/>
        </p:nvSpPr>
        <p:spPr>
          <a:xfrm>
            <a:off x="5022376" y="1668681"/>
            <a:ext cx="3112183" cy="26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Análisis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: Se obtiene un 100 porciento en las 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áreas.  Ventas logro un incremento al 75 porciento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471388"/>
              </p:ext>
            </p:extLst>
          </p:nvPr>
        </p:nvGraphicFramePr>
        <p:xfrm>
          <a:off x="124664" y="1668681"/>
          <a:ext cx="4336320" cy="360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06702"/>
              </p:ext>
            </p:extLst>
          </p:nvPr>
        </p:nvGraphicFramePr>
        <p:xfrm>
          <a:off x="4469642" y="38725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3600"/>
            <a:ext cx="822384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Arial"/>
                <a:ea typeface="DejaVu Sans"/>
              </a:rPr>
              <a:t>Monitoreo de Riesgos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63" y="1776710"/>
            <a:ext cx="7685714" cy="24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Recursos humanos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Marisol Ornelas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Alma </a:t>
            </a:r>
            <a:r>
              <a:rPr lang="es-MX" strike="noStrike" dirty="0" err="1">
                <a:solidFill>
                  <a:srgbClr val="000000"/>
                </a:solidFill>
                <a:latin typeface="Times New Roman"/>
                <a:ea typeface="DejaVu Sans"/>
              </a:rPr>
              <a:t>Yesenia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García</a:t>
            </a:r>
            <a:endParaRPr dirty="0"/>
          </a:p>
          <a:p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Adriana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Jaramillo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Ricardo Novela</a:t>
            </a:r>
            <a:endParaRPr dirty="0"/>
          </a:p>
          <a:p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José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Francisco Llamas</a:t>
            </a:r>
            <a:endParaRPr dirty="0"/>
          </a:p>
          <a:p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Capacitaciones Requeridas: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Capacitación en procesos → 11 Enero 2016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Capacitación en procesos y catalogo de productos →25 Febrero 2016 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Calibri"/>
                <a:ea typeface="DejaVu Sans"/>
              </a:rPr>
              <a:t>Reporte de Gastos mensuales 2016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3"/>
          <p:cNvSpPr/>
          <p:nvPr/>
        </p:nvSpPr>
        <p:spPr>
          <a:xfrm>
            <a:off x="5576452" y="3278509"/>
            <a:ext cx="2993246" cy="3043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Análisis: Los gastos planeados mensuales siguen por debajo de lo planeado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lo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cual implica estabilidad en la empresa en cuanto a los gastos requeridos.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288"/>
            <a:ext cx="9151665" cy="1830333"/>
          </a:xfrm>
          <a:prstGeom prst="rect">
            <a:avLst/>
          </a:prstGeom>
        </p:spPr>
      </p:pic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765555"/>
              </p:ext>
            </p:extLst>
          </p:nvPr>
        </p:nvGraphicFramePr>
        <p:xfrm>
          <a:off x="457200" y="3111061"/>
          <a:ext cx="4988470" cy="2924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91056" y="892263"/>
            <a:ext cx="7846200" cy="4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Desviación de Gastos mensuales</a:t>
            </a:r>
            <a:endParaRPr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449588"/>
              </p:ext>
            </p:extLst>
          </p:nvPr>
        </p:nvGraphicFramePr>
        <p:xfrm>
          <a:off x="1392378" y="1835451"/>
          <a:ext cx="6482381" cy="3705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Esfuerzo área de ventas</a:t>
            </a:r>
            <a:endParaRPr dirty="0"/>
          </a:p>
        </p:txBody>
      </p:sp>
      <p:sp>
        <p:nvSpPr>
          <p:cNvPr id="209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3"/>
          <p:cNvSpPr/>
          <p:nvPr/>
        </p:nvSpPr>
        <p:spPr>
          <a:xfrm>
            <a:off x="6387152" y="1192202"/>
            <a:ext cx="2571415" cy="19029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El esfuerzo del área de ventas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bajo a 51 lo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que representa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una desviación del 35%</a:t>
            </a:r>
            <a:endParaRPr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56" y="1192202"/>
            <a:ext cx="5352381" cy="1790476"/>
          </a:xfrm>
          <a:prstGeom prst="rect">
            <a:avLst/>
          </a:prstGeom>
        </p:spPr>
      </p:pic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066591"/>
              </p:ext>
            </p:extLst>
          </p:nvPr>
        </p:nvGraphicFramePr>
        <p:xfrm>
          <a:off x="200446" y="3118293"/>
          <a:ext cx="4319240" cy="3516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864403"/>
              </p:ext>
            </p:extLst>
          </p:nvPr>
        </p:nvGraphicFramePr>
        <p:xfrm>
          <a:off x="4779347" y="3095133"/>
          <a:ext cx="4263924" cy="3500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92000" y="648000"/>
            <a:ext cx="683856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Gráfica representativa al cuadro de datos de Esfuerzo de soporte</a:t>
            </a:r>
            <a:endParaRPr/>
          </a:p>
        </p:txBody>
      </p:sp>
      <p:sp>
        <p:nvSpPr>
          <p:cNvPr id="8" name="CustomShape 3"/>
          <p:cNvSpPr/>
          <p:nvPr/>
        </p:nvSpPr>
        <p:spPr>
          <a:xfrm>
            <a:off x="792000" y="1192202"/>
            <a:ext cx="8166567" cy="19029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El esfuerzo del área de soporte se encuentra por encima del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35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porciento lo cual representa un nivel alto.</a:t>
            </a:r>
            <a:endParaRPr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123220"/>
              </p:ext>
            </p:extLst>
          </p:nvPr>
        </p:nvGraphicFramePr>
        <p:xfrm>
          <a:off x="0" y="2331911"/>
          <a:ext cx="4242040" cy="353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207790"/>
              </p:ext>
            </p:extLst>
          </p:nvPr>
        </p:nvGraphicFramePr>
        <p:xfrm>
          <a:off x="4435523" y="2334991"/>
          <a:ext cx="4708478" cy="3629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512044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Auditorías físicas</a:t>
            </a:r>
          </a:p>
          <a:p>
            <a:pPr algn="ctr"/>
            <a:r>
              <a:rPr lang="es-MX" sz="2000" dirty="0" smtClean="0">
                <a:solidFill>
                  <a:srgbClr val="000000"/>
                </a:solidFill>
                <a:latin typeface="Calibri"/>
              </a:rPr>
              <a:t>Resultado mensual</a:t>
            </a:r>
            <a:endParaRPr lang="es-MX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57200" y="1613848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3"/>
          <p:cNvSpPr/>
          <p:nvPr/>
        </p:nvSpPr>
        <p:spPr>
          <a:xfrm>
            <a:off x="5349923" y="2815480"/>
            <a:ext cx="3929459" cy="17550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:  Los resultados de configuración físicos de la empresa a nivel procesos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del mes de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agosto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muestran resultados </a:t>
            </a:r>
            <a:r>
              <a:rPr lang="es-MX" dirty="0" smtClean="0">
                <a:solidFill>
                  <a:srgbClr val="000000"/>
                </a:solidFill>
                <a:latin typeface="Times New Roman"/>
                <a:ea typeface="DejaVu Sans"/>
              </a:rPr>
              <a:t>del 100 porciento.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621666"/>
              </p:ext>
            </p:extLst>
          </p:nvPr>
        </p:nvGraphicFramePr>
        <p:xfrm>
          <a:off x="648268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457200" y="36990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Auditorías </a:t>
            </a:r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físicas</a:t>
            </a:r>
          </a:p>
          <a:p>
            <a:pPr algn="ctr"/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err="1" smtClean="0">
                <a:solidFill>
                  <a:srgbClr val="000000"/>
                </a:solidFill>
              </a:rPr>
              <a:t>Ago</a:t>
            </a:r>
            <a:r>
              <a:rPr lang="es-MX" dirty="0" smtClean="0">
                <a:solidFill>
                  <a:srgbClr val="000000"/>
                </a:solidFill>
              </a:rPr>
              <a:t>/16</a:t>
            </a:r>
            <a:endParaRPr lang="es-MX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812851"/>
              </p:ext>
            </p:extLst>
          </p:nvPr>
        </p:nvGraphicFramePr>
        <p:xfrm>
          <a:off x="353735" y="1263660"/>
          <a:ext cx="4233020" cy="3238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8941103"/>
              </p:ext>
            </p:extLst>
          </p:nvPr>
        </p:nvGraphicFramePr>
        <p:xfrm>
          <a:off x="3939328" y="3127766"/>
          <a:ext cx="4950240" cy="357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763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577</Words>
  <Application>Microsoft Office PowerPoint</Application>
  <PresentationFormat>Presentación en pantalla (4:3)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23</vt:i4>
      </vt:variant>
    </vt:vector>
  </HeadingPairs>
  <TitlesOfParts>
    <vt:vector size="33" baseType="lpstr">
      <vt:lpstr>Arial</vt:lpstr>
      <vt:lpstr>Calibri</vt:lpstr>
      <vt:lpstr>DejaVu Sans</vt:lpstr>
      <vt:lpstr>StarSymbol</vt:lpstr>
      <vt:lpstr>Times New Roman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Hp EliteBook</cp:lastModifiedBy>
  <cp:revision>102</cp:revision>
  <dcterms:modified xsi:type="dcterms:W3CDTF">2016-09-06T20:08:28Z</dcterms:modified>
  <dc:language>es-MX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