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'Desviacion de costos'!$G$4:$G$6</c:f>
              <c:strCache>
                <c:ptCount val="3"/>
                <c:pt idx="0">
                  <c:v>Gastos Totales planeados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costos'!$B$7:$B$18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costos'!$G$7:$G$18</c:f>
              <c:numCache>
                <c:formatCode>"$"#,##0.00</c:formatCode>
                <c:ptCount val="12"/>
                <c:pt idx="0">
                  <c:v>140990.82</c:v>
                </c:pt>
                <c:pt idx="1">
                  <c:v>140990.82</c:v>
                </c:pt>
                <c:pt idx="2">
                  <c:v>154239.88</c:v>
                </c:pt>
                <c:pt idx="3">
                  <c:v>154239.88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1"/>
          <c:order val="1"/>
          <c:tx>
            <c:strRef>
              <c:f>'Desviacion de costos'!$H$4:$H$6</c:f>
              <c:strCache>
                <c:ptCount val="3"/>
                <c:pt idx="0">
                  <c:v>Gastos Reales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costos'!$B$7:$B$18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costos'!$H$7:$H$18</c:f>
              <c:numCache>
                <c:formatCode>[$$-80A]#,##0.00;[Red]\-[$$-80A]#,##0.00</c:formatCode>
                <c:ptCount val="12"/>
                <c:pt idx="0">
                  <c:v>91828.107000000004</c:v>
                </c:pt>
                <c:pt idx="1">
                  <c:v>81057.95</c:v>
                </c:pt>
                <c:pt idx="2">
                  <c:v>71919.820000000007</c:v>
                </c:pt>
                <c:pt idx="3" formatCode="#,##0.00">
                  <c:v>77603.08</c:v>
                </c:pt>
                <c:pt idx="4" formatCode="#,##0.00">
                  <c:v>0</c:v>
                </c:pt>
                <c:pt idx="5" formatCode="#,##0.00">
                  <c:v>0</c:v>
                </c:pt>
                <c:pt idx="6" formatCode="#,##0.00">
                  <c:v>0</c:v>
                </c:pt>
                <c:pt idx="7" formatCode="#,##0.00">
                  <c:v>0</c:v>
                </c:pt>
                <c:pt idx="8" formatCode="#,##0.00">
                  <c:v>0</c:v>
                </c:pt>
                <c:pt idx="9" formatCode="#,##0.00">
                  <c:v>0</c:v>
                </c:pt>
                <c:pt idx="10" formatCode="#,##0.00">
                  <c:v>0</c:v>
                </c:pt>
                <c:pt idx="11" formatCode="#,##0.00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9828376"/>
        <c:axId val="218765512"/>
      </c:barChart>
      <c:catAx>
        <c:axId val="2198283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218765512"/>
        <c:crosses val="autoZero"/>
        <c:auto val="1"/>
        <c:lblAlgn val="ctr"/>
        <c:lblOffset val="100"/>
        <c:noMultiLvlLbl val="1"/>
      </c:catAx>
      <c:valAx>
        <c:axId val="218765512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&quot;$&quot;#,##0.00" sourceLinked="1"/>
        <c:majorTickMark val="none"/>
        <c:minorTickMark val="none"/>
        <c:tickLblPos val="nextTo"/>
        <c:spPr>
          <a:ln w="6480">
            <a:noFill/>
          </a:ln>
        </c:spPr>
        <c:crossAx val="219828376"/>
        <c:crosses val="autoZero"/>
        <c:crossBetween val="between"/>
      </c:val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 w="9360">
      <a:solidFill>
        <a:srgbClr val="D9D9D9"/>
      </a:solidFill>
      <a:round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Funcional!$E$2</c:f>
              <c:strCache>
                <c:ptCount val="1"/>
                <c:pt idx="0">
                  <c:v>Funcional Organizacional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Funcional!$E$4:$F$4</c:f>
              <c:strCache>
                <c:ptCount val="2"/>
                <c:pt idx="0">
                  <c:v>Control de cambios</c:v>
                </c:pt>
                <c:pt idx="1">
                  <c:v>Línea base</c:v>
                </c:pt>
              </c:strCache>
            </c:strRef>
          </c:cat>
          <c:val>
            <c:numRef>
              <c:f>Funcional!$E$17:$F$17</c:f>
              <c:numCache>
                <c:formatCode>0.00%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20066344"/>
        <c:axId val="220067128"/>
      </c:barChart>
      <c:catAx>
        <c:axId val="220066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20067128"/>
        <c:crosses val="autoZero"/>
        <c:auto val="1"/>
        <c:lblAlgn val="ctr"/>
        <c:lblOffset val="100"/>
        <c:noMultiLvlLbl val="1"/>
      </c:catAx>
      <c:valAx>
        <c:axId val="22006712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20066344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'Apego a Productos'!$D$2</c:f>
              <c:strCache>
                <c:ptCount val="1"/>
                <c:pt idx="0">
                  <c:v>Productos de proceso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'Apego a Productos'!$D$4:$G$4</c:f>
              <c:strCache>
                <c:ptCount val="4"/>
                <c:pt idx="0">
                  <c:v>Cotización</c:v>
                </c:pt>
                <c:pt idx="1">
                  <c:v>Solicitud de compra</c:v>
                </c:pt>
                <c:pt idx="2">
                  <c:v>Carta de aceptación</c:v>
                </c:pt>
                <c:pt idx="3">
                  <c:v>Tickets de servicio</c:v>
                </c:pt>
              </c:strCache>
            </c:strRef>
          </c:cat>
          <c:val>
            <c:numRef>
              <c:f>'Apego a Productos'!$D$17:$G$17</c:f>
              <c:numCache>
                <c:formatCode>0.00%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0.75</c:v>
                </c:pt>
                <c:pt idx="3">
                  <c:v>0.95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20067520"/>
        <c:axId val="220067912"/>
      </c:barChart>
      <c:catAx>
        <c:axId val="2200675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20067912"/>
        <c:crosses val="autoZero"/>
        <c:auto val="1"/>
        <c:lblAlgn val="ctr"/>
        <c:lblOffset val="100"/>
        <c:noMultiLvlLbl val="1"/>
      </c:catAx>
      <c:valAx>
        <c:axId val="22006791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20067520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'Apego a Productos'!$D$24</c:f>
              <c:strCache>
                <c:ptCount val="1"/>
                <c:pt idx="0">
                  <c:v>Productos Organizacionales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'Apego a Productos'!$D$26:$I$26</c:f>
              <c:strCache>
                <c:ptCount val="6"/>
                <c:pt idx="0">
                  <c:v>Catalogo de servicios</c:v>
                </c:pt>
                <c:pt idx="1">
                  <c:v>Plan de calidad</c:v>
                </c:pt>
                <c:pt idx="2">
                  <c:v>Plan de Métricas</c:v>
                </c:pt>
                <c:pt idx="3">
                  <c:v>Plan de Configuración</c:v>
                </c:pt>
                <c:pt idx="4">
                  <c:v>Plan de proyecto</c:v>
                </c:pt>
                <c:pt idx="5">
                  <c:v>Reporte de Monitoreo</c:v>
                </c:pt>
              </c:strCache>
            </c:strRef>
          </c:cat>
          <c:val>
            <c:numRef>
              <c:f>'Apego a Productos'!$D$39:$I$39</c:f>
              <c:numCache>
                <c:formatCode>0.00%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0.96300000000000008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20068696"/>
        <c:axId val="220070656"/>
      </c:barChart>
      <c:catAx>
        <c:axId val="2200686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20070656"/>
        <c:crosses val="autoZero"/>
        <c:auto val="1"/>
        <c:lblAlgn val="ctr"/>
        <c:lblOffset val="100"/>
        <c:noMultiLvlLbl val="1"/>
      </c:catAx>
      <c:valAx>
        <c:axId val="22007065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20068696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'Apego a Procesos'!$D$2</c:f>
              <c:strCache>
                <c:ptCount val="1"/>
                <c:pt idx="0">
                  <c:v>Procesos Internos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'Apego a Procesos'!$D$4:$G$4</c:f>
              <c:strCache>
                <c:ptCount val="4"/>
                <c:pt idx="0">
                  <c:v>Prospectación</c:v>
                </c:pt>
                <c:pt idx="1">
                  <c:v>Ventas</c:v>
                </c:pt>
                <c:pt idx="2">
                  <c:v>Implementación</c:v>
                </c:pt>
                <c:pt idx="3">
                  <c:v>Garantía</c:v>
                </c:pt>
              </c:strCache>
            </c:strRef>
          </c:cat>
          <c:val>
            <c:numRef>
              <c:f>'Apego a Procesos'!$D$17:$G$17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 formatCode="0.00%">
                  <c:v>0.82140000000000002</c:v>
                </c:pt>
                <c:pt idx="3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20069872"/>
        <c:axId val="220071048"/>
      </c:barChart>
      <c:catAx>
        <c:axId val="2200698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20071048"/>
        <c:crosses val="autoZero"/>
        <c:auto val="1"/>
        <c:lblAlgn val="ctr"/>
        <c:lblOffset val="100"/>
        <c:noMultiLvlLbl val="1"/>
      </c:catAx>
      <c:valAx>
        <c:axId val="22007104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20069872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'Apego a Procesos'!$D$25:$G$25</c:f>
              <c:strCache>
                <c:ptCount val="4"/>
                <c:pt idx="0">
                  <c:v>Calidad</c:v>
                </c:pt>
                <c:pt idx="1">
                  <c:v>Planeación anual</c:v>
                </c:pt>
                <c:pt idx="2">
                  <c:v>Seguimiento</c:v>
                </c:pt>
                <c:pt idx="3">
                  <c:v>Cambios</c:v>
                </c:pt>
              </c:strCache>
            </c:strRef>
          </c:cat>
          <c:val>
            <c:numRef>
              <c:f>'Apego a Procesos'!$D$38:$G$38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20072616"/>
        <c:axId val="220066736"/>
      </c:barChart>
      <c:catAx>
        <c:axId val="2200726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20066736"/>
        <c:crosses val="autoZero"/>
        <c:auto val="1"/>
        <c:lblAlgn val="ctr"/>
        <c:lblOffset val="100"/>
        <c:noMultiLvlLbl val="1"/>
      </c:catAx>
      <c:valAx>
        <c:axId val="22006673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20072616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'Crecimiento anual de ventas'!$H$1:$H$3</c:f>
              <c:strCache>
                <c:ptCount val="3"/>
                <c:pt idx="0">
                  <c:v>Ventas  planeadas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'Crecimiento anual de ventas'!$A$4:$A$15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'Crecimiento anual de ventas'!$H$4:$H$15</c:f>
              <c:numCache>
                <c:formatCode>[$$-80A]#,##0.00;[Red]\-[$$-80A]#,##0.00</c:formatCode>
                <c:ptCount val="12"/>
                <c:pt idx="0">
                  <c:v>275000</c:v>
                </c:pt>
                <c:pt idx="1">
                  <c:v>275000.01</c:v>
                </c:pt>
                <c:pt idx="2">
                  <c:v>275000.01</c:v>
                </c:pt>
                <c:pt idx="3">
                  <c:v>275000.01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1"/>
          <c:order val="1"/>
          <c:tx>
            <c:v>Ingresos Reales</c:v>
          </c:tx>
          <c:spPr>
            <a:solidFill>
              <a:srgbClr val="ED7D31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'Crecimiento anual de ventas'!$A$4:$A$15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'Crecimiento anual de ventas'!$J$4:$J$15</c:f>
              <c:numCache>
                <c:formatCode>[$$-80A]#,##0.00;[Red]\-[$$-80A]#,##0.00</c:formatCode>
                <c:ptCount val="12"/>
                <c:pt idx="0">
                  <c:v>179572.48000000001</c:v>
                </c:pt>
                <c:pt idx="1">
                  <c:v>134033.44</c:v>
                </c:pt>
                <c:pt idx="2">
                  <c:v>110127.63</c:v>
                </c:pt>
                <c:pt idx="3">
                  <c:v>145519.6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0761440"/>
        <c:axId val="220761048"/>
      </c:barChart>
      <c:catAx>
        <c:axId val="2207614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220761048"/>
        <c:crosses val="autoZero"/>
        <c:auto val="1"/>
        <c:lblAlgn val="ctr"/>
        <c:lblOffset val="100"/>
        <c:noMultiLvlLbl val="1"/>
      </c:catAx>
      <c:valAx>
        <c:axId val="220761048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[$$-80A]#,##0.00;[Red]\-[$$-80A]#,##0.00" sourceLinked="1"/>
        <c:majorTickMark val="none"/>
        <c:minorTickMark val="none"/>
        <c:tickLblPos val="nextTo"/>
        <c:spPr>
          <a:ln w="6480">
            <a:noFill/>
          </a:ln>
        </c:spPr>
        <c:crossAx val="220761440"/>
        <c:crosses val="autoZero"/>
        <c:crossBetween val="between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 w="9360">
      <a:solidFill>
        <a:srgbClr val="D9D9D9"/>
      </a:solidFill>
      <a:round/>
    </a:ln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roundedCorners val="1"/>
  <c:style val="2"/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Columna 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0.98799999999999999</c:v>
                </c:pt>
                <c:pt idx="1">
                  <c:v>0.92569999999999997</c:v>
                </c:pt>
                <c:pt idx="2">
                  <c:v>0.97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8011336"/>
        <c:axId val="308011728"/>
      </c:barChart>
      <c:catAx>
        <c:axId val="3080113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308011728"/>
        <c:crosses val="autoZero"/>
        <c:auto val="1"/>
        <c:lblAlgn val="ctr"/>
        <c:lblOffset val="100"/>
        <c:noMultiLvlLbl val="1"/>
      </c:catAx>
      <c:valAx>
        <c:axId val="308011728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6480">
            <a:noFill/>
          </a:ln>
        </c:spPr>
        <c:crossAx val="308011336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1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5B9BD5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Actividades!$B$2:$C$2</c:f>
              <c:strCache>
                <c:ptCount val="2"/>
                <c:pt idx="0">
                  <c:v>Actividades en tiempo</c:v>
                </c:pt>
                <c:pt idx="1">
                  <c:v>Actividades fuera de tiempo</c:v>
                </c:pt>
              </c:strCache>
            </c:strRef>
          </c:cat>
          <c:val>
            <c:numRef>
              <c:f>Actividades!$B$3:$C$3</c:f>
              <c:numCache>
                <c:formatCode>General</c:formatCode>
                <c:ptCount val="2"/>
                <c:pt idx="0">
                  <c:v>12</c:v>
                </c:pt>
                <c:pt idx="1">
                  <c:v>13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0757128"/>
        <c:axId val="220763400"/>
      </c:barChart>
      <c:catAx>
        <c:axId val="2207571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220763400"/>
        <c:crosses val="autoZero"/>
        <c:auto val="1"/>
        <c:lblAlgn val="ctr"/>
        <c:lblOffset val="100"/>
        <c:noMultiLvlLbl val="1"/>
      </c:catAx>
      <c:valAx>
        <c:axId val="220763400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6480">
            <a:noFill/>
          </a:ln>
        </c:spPr>
        <c:crossAx val="220757128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1"/>
  </c:chart>
  <c:spPr>
    <a:solidFill>
      <a:srgbClr val="FFFFFF"/>
    </a:solidFill>
    <a:ln w="9360">
      <a:solidFill>
        <a:srgbClr val="D9D9D9"/>
      </a:solidFill>
      <a:round/>
    </a:ln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'Monitoreo de Actividades'!$B$3:$E$3</c:f>
              <c:strCache>
                <c:ptCount val="4"/>
                <c:pt idx="0">
                  <c:v>Ventas</c:v>
                </c:pt>
                <c:pt idx="1">
                  <c:v>Planeación Anual</c:v>
                </c:pt>
                <c:pt idx="2">
                  <c:v>Organizacionales</c:v>
                </c:pt>
                <c:pt idx="3">
                  <c:v>Compras</c:v>
                </c:pt>
              </c:strCache>
            </c:strRef>
          </c:cat>
          <c:val>
            <c:numRef>
              <c:f>'Monitoreo de Actividades'!$B$16:$E$16</c:f>
              <c:numCache>
                <c:formatCode>0.00%</c:formatCode>
                <c:ptCount val="4"/>
                <c:pt idx="0">
                  <c:v>0.42499999999999999</c:v>
                </c:pt>
                <c:pt idx="1">
                  <c:v>1</c:v>
                </c:pt>
                <c:pt idx="2">
                  <c:v>0.66664999999999996</c:v>
                </c:pt>
                <c:pt idx="3">
                  <c:v>0.72499999999999998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20762224"/>
        <c:axId val="220759872"/>
      </c:barChart>
      <c:catAx>
        <c:axId val="22076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20759872"/>
        <c:crosses val="autoZero"/>
        <c:auto val="1"/>
        <c:lblAlgn val="ctr"/>
        <c:lblOffset val="100"/>
        <c:noMultiLvlLbl val="1"/>
      </c:catAx>
      <c:valAx>
        <c:axId val="22075987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20762224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5B9BD5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costos'!$B$7:$B$18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costos'!$I$7:$I$18</c:f>
              <c:numCache>
                <c:formatCode>0.00%</c:formatCode>
                <c:ptCount val="12"/>
                <c:pt idx="0">
                  <c:v>-0.34869442563707342</c:v>
                </c:pt>
                <c:pt idx="1">
                  <c:v>-0.42508349125141631</c:v>
                </c:pt>
                <c:pt idx="2">
                  <c:v>-0.53371449718451536</c:v>
                </c:pt>
                <c:pt idx="3">
                  <c:v>-0.49686760648413364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9578512"/>
        <c:axId val="219150696"/>
      </c:barChart>
      <c:catAx>
        <c:axId val="2195785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219150696"/>
        <c:crosses val="autoZero"/>
        <c:auto val="1"/>
        <c:lblAlgn val="ctr"/>
        <c:lblOffset val="100"/>
        <c:noMultiLvlLbl val="1"/>
      </c:catAx>
      <c:valAx>
        <c:axId val="219150696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1"/>
        <c:majorTickMark val="none"/>
        <c:minorTickMark val="none"/>
        <c:tickLblPos val="nextTo"/>
        <c:spPr>
          <a:ln w="6480">
            <a:noFill/>
          </a:ln>
        </c:spPr>
        <c:crossAx val="219578512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1"/>
  </c:chart>
  <c:spPr>
    <a:solidFill>
      <a:srgbClr val="FFFFFF"/>
    </a:solidFill>
    <a:ln w="9360">
      <a:solidFill>
        <a:srgbClr val="D9D9D9"/>
      </a:solidFill>
      <a:round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'Desviacion de esfuerzo'!$C$6</c:f>
              <c:strCache>
                <c:ptCount val="1"/>
                <c:pt idx="0">
                  <c:v>Planeados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esfuerzo'!$B$7:$B$18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esfuerzo'!$C$7:$C$18</c:f>
              <c:numCache>
                <c:formatCode>General</c:formatCode>
                <c:ptCount val="12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1"/>
          <c:order val="1"/>
          <c:tx>
            <c:strRef>
              <c:f>'Desviacion de esfuerzo'!$D$6</c:f>
              <c:strCache>
                <c:ptCount val="1"/>
                <c:pt idx="0">
                  <c:v>Reales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esfuerzo'!$B$7:$B$18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esfuerzo'!$D$7:$D$18</c:f>
              <c:numCache>
                <c:formatCode>General</c:formatCode>
                <c:ptCount val="12"/>
                <c:pt idx="0">
                  <c:v>54</c:v>
                </c:pt>
                <c:pt idx="1">
                  <c:v>47</c:v>
                </c:pt>
                <c:pt idx="2">
                  <c:v>41</c:v>
                </c:pt>
                <c:pt idx="3">
                  <c:v>43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9148344"/>
        <c:axId val="219152656"/>
      </c:barChart>
      <c:catAx>
        <c:axId val="219148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19152656"/>
        <c:crosses val="autoZero"/>
        <c:auto val="1"/>
        <c:lblAlgn val="ctr"/>
        <c:lblOffset val="100"/>
        <c:noMultiLvlLbl val="1"/>
      </c:catAx>
      <c:valAx>
        <c:axId val="21915265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19148344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'Desviacion de esfuerzo'!$E$6</c:f>
              <c:strCache>
                <c:ptCount val="1"/>
                <c:pt idx="0">
                  <c:v>Desviación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esfuerzo'!$B$7:$B$18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esfuerzo'!$E$7:$E$18</c:f>
              <c:numCache>
                <c:formatCode>0.00%</c:formatCode>
                <c:ptCount val="12"/>
                <c:pt idx="0">
                  <c:v>-0.32499999999999996</c:v>
                </c:pt>
                <c:pt idx="1">
                  <c:v>-0.41249999999999998</c:v>
                </c:pt>
                <c:pt idx="2">
                  <c:v>-0.48750000000000004</c:v>
                </c:pt>
                <c:pt idx="3">
                  <c:v>-0.46250000000000002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9153048"/>
        <c:axId val="219148736"/>
      </c:barChart>
      <c:catAx>
        <c:axId val="2191530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19148736"/>
        <c:crosses val="autoZero"/>
        <c:auto val="1"/>
        <c:lblAlgn val="ctr"/>
        <c:lblOffset val="100"/>
        <c:noMultiLvlLbl val="1"/>
      </c:catAx>
      <c:valAx>
        <c:axId val="21914873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19153048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'Desviacion de esfuerzo'!$F$6</c:f>
              <c:strCache>
                <c:ptCount val="1"/>
                <c:pt idx="0">
                  <c:v>Planeados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esfuerzo'!$B$7:$B$18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esfuerzo'!$F$7:$F$18</c:f>
              <c:numCache>
                <c:formatCode>General</c:formatCode>
                <c:ptCount val="12"/>
                <c:pt idx="0">
                  <c:v>63</c:v>
                </c:pt>
                <c:pt idx="1">
                  <c:v>126</c:v>
                </c:pt>
                <c:pt idx="2">
                  <c:v>126</c:v>
                </c:pt>
                <c:pt idx="3">
                  <c:v>126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1"/>
          <c:order val="1"/>
          <c:tx>
            <c:strRef>
              <c:f>'Desviacion de esfuerzo'!$G$6</c:f>
              <c:strCache>
                <c:ptCount val="1"/>
                <c:pt idx="0">
                  <c:v>Reales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esfuerzo'!$B$7:$B$18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esfuerzo'!$G$7:$G$18</c:f>
              <c:numCache>
                <c:formatCode>General</c:formatCode>
                <c:ptCount val="12"/>
                <c:pt idx="0">
                  <c:v>76</c:v>
                </c:pt>
                <c:pt idx="1">
                  <c:v>128</c:v>
                </c:pt>
                <c:pt idx="2">
                  <c:v>74</c:v>
                </c:pt>
                <c:pt idx="3">
                  <c:v>121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9151088"/>
        <c:axId val="219146776"/>
      </c:barChart>
      <c:catAx>
        <c:axId val="2191510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19146776"/>
        <c:crosses val="autoZero"/>
        <c:auto val="1"/>
        <c:lblAlgn val="ctr"/>
        <c:lblOffset val="100"/>
        <c:noMultiLvlLbl val="1"/>
      </c:catAx>
      <c:valAx>
        <c:axId val="21914677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19151088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'Desviacion de esfuerzo'!$H$6</c:f>
              <c:strCache>
                <c:ptCount val="1"/>
                <c:pt idx="0">
                  <c:v>Desviación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esfuerzo'!$B$7:$B$18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esfuerzo'!$H$7:$H$18</c:f>
              <c:numCache>
                <c:formatCode>0.00%</c:formatCode>
                <c:ptCount val="12"/>
                <c:pt idx="0">
                  <c:v>0.20634920634920628</c:v>
                </c:pt>
                <c:pt idx="1">
                  <c:v>1.5873015873015817E-2</c:v>
                </c:pt>
                <c:pt idx="2">
                  <c:v>-0.41269841269841268</c:v>
                </c:pt>
                <c:pt idx="3">
                  <c:v>-3.9682539682539653E-2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9149912"/>
        <c:axId val="219153440"/>
      </c:barChart>
      <c:catAx>
        <c:axId val="2191499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19153440"/>
        <c:crosses val="autoZero"/>
        <c:auto val="1"/>
        <c:lblAlgn val="ctr"/>
        <c:lblOffset val="100"/>
        <c:noMultiLvlLbl val="1"/>
      </c:catAx>
      <c:valAx>
        <c:axId val="21915344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19149912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Física!$E$4</c:f>
              <c:strCache>
                <c:ptCount val="1"/>
                <c:pt idx="0">
                  <c:v>Física Organizacional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Física!$E$6:$G$6</c:f>
              <c:strCache>
                <c:ptCount val="3"/>
                <c:pt idx="0">
                  <c:v>Control de cambios organizacional</c:v>
                </c:pt>
                <c:pt idx="1">
                  <c:v>Línea base</c:v>
                </c:pt>
                <c:pt idx="2">
                  <c:v>Elementos de Configuración</c:v>
                </c:pt>
              </c:strCache>
            </c:strRef>
          </c:cat>
          <c:val>
            <c:numRef>
              <c:f>Física!$E$19:$G$19</c:f>
              <c:numCache>
                <c:formatCode>0.00%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9146384"/>
        <c:axId val="219145992"/>
      </c:barChart>
      <c:catAx>
        <c:axId val="2191463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19145992"/>
        <c:crosses val="autoZero"/>
        <c:auto val="1"/>
        <c:lblAlgn val="ctr"/>
        <c:lblOffset val="100"/>
        <c:noMultiLvlLbl val="1"/>
      </c:catAx>
      <c:valAx>
        <c:axId val="21914599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19146384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Física!$D$6</c:f>
              <c:strCache>
                <c:ptCount val="1"/>
                <c:pt idx="0">
                  <c:v>Elementos de configuración física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Física!$D$6</c:f>
              <c:strCache>
                <c:ptCount val="1"/>
                <c:pt idx="0">
                  <c:v>Elementos de configuración física</c:v>
                </c:pt>
              </c:strCache>
            </c:strRef>
          </c:cat>
          <c:val>
            <c:numRef>
              <c:f>Física!$D$19</c:f>
              <c:numCache>
                <c:formatCode>0.00%</c:formatCode>
                <c:ptCount val="1"/>
                <c:pt idx="0">
                  <c:v>0.625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9151872"/>
        <c:axId val="220071832"/>
      </c:barChart>
      <c:catAx>
        <c:axId val="2191518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20071832"/>
        <c:crosses val="autoZero"/>
        <c:auto val="1"/>
        <c:lblAlgn val="ctr"/>
        <c:lblOffset val="100"/>
        <c:noMultiLvlLbl val="1"/>
      </c:catAx>
      <c:valAx>
        <c:axId val="22007183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19151872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Funcional!$D$2</c:f>
              <c:strCache>
                <c:ptCount val="1"/>
                <c:pt idx="0">
                  <c:v>Funcional Ejecución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Funcional!$D$4</c:f>
              <c:strCache>
                <c:ptCount val="1"/>
                <c:pt idx="0">
                  <c:v>Entregables</c:v>
                </c:pt>
              </c:strCache>
            </c:strRef>
          </c:cat>
          <c:val>
            <c:numRef>
              <c:f>Funcional!$D$17</c:f>
              <c:numCache>
                <c:formatCode>0.00%</c:formatCode>
                <c:ptCount val="1"/>
                <c:pt idx="0">
                  <c:v>0.91749999999999998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20069088"/>
        <c:axId val="220072224"/>
      </c:barChart>
      <c:catAx>
        <c:axId val="2200690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20072224"/>
        <c:crosses val="autoZero"/>
        <c:auto val="1"/>
        <c:lblAlgn val="ctr"/>
        <c:lblOffset val="100"/>
        <c:noMultiLvlLbl val="1"/>
      </c:catAx>
      <c:valAx>
        <c:axId val="22007222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20069088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Imagen 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Imagen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4" name="Imagen 7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Imagen 7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2" name="Imagen 11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3" name="Imagen 11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0" name="Imagen 14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1" name="Imagen 15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88" name="Imagen 18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9" name="Imagen 18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777240" y="0"/>
            <a:ext cx="7537320" cy="37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777240" y="6172200"/>
            <a:ext cx="7537320" cy="20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77240" y="0"/>
            <a:ext cx="7537320" cy="37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777240" y="6172200"/>
            <a:ext cx="7537320" cy="20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77240" y="0"/>
            <a:ext cx="7537320" cy="37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>
            <a:off x="777240" y="6172200"/>
            <a:ext cx="7537320" cy="20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77240" y="0"/>
            <a:ext cx="7537320" cy="37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777240" y="6172200"/>
            <a:ext cx="7537320" cy="20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77240" y="0"/>
            <a:ext cx="7537320" cy="37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777240" y="6172200"/>
            <a:ext cx="7537320" cy="20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012680" y="2282760"/>
            <a:ext cx="776448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2"/>
          <p:cNvSpPr/>
          <p:nvPr/>
        </p:nvSpPr>
        <p:spPr>
          <a:xfrm>
            <a:off x="457200" y="501840"/>
            <a:ext cx="8026200" cy="11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Reporte de Monitoreo</a:t>
            </a:r>
            <a:endParaRPr/>
          </a:p>
        </p:txBody>
      </p:sp>
      <p:sp>
        <p:nvSpPr>
          <p:cNvPr id="192" name="CustomShape 3"/>
          <p:cNvSpPr/>
          <p:nvPr/>
        </p:nvSpPr>
        <p:spPr>
          <a:xfrm>
            <a:off x="216000" y="1604520"/>
            <a:ext cx="6766200" cy="397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z="2600" strike="noStrike" dirty="0" smtClean="0">
                <a:solidFill>
                  <a:srgbClr val="8B8B8B"/>
                </a:solidFill>
                <a:latin typeface="Calibri"/>
                <a:ea typeface="DejaVu Sans"/>
              </a:rPr>
              <a:t>Versión </a:t>
            </a:r>
            <a:r>
              <a:rPr lang="es-MX" sz="2600" strike="noStrike" dirty="0">
                <a:solidFill>
                  <a:srgbClr val="8B8B8B"/>
                </a:solidFill>
                <a:latin typeface="Calibri"/>
                <a:ea typeface="DejaVu Sans"/>
              </a:rPr>
              <a:t>1.0		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2600" strike="noStrike" dirty="0">
                <a:solidFill>
                  <a:srgbClr val="8B8B8B"/>
                </a:solidFill>
                <a:latin typeface="Calibri"/>
                <a:ea typeface="DejaVu Sans"/>
              </a:rPr>
              <a:t>Enero – </a:t>
            </a:r>
            <a:r>
              <a:rPr lang="es-MX" sz="2600" strike="noStrike" dirty="0" smtClean="0">
                <a:solidFill>
                  <a:srgbClr val="8B8B8B"/>
                </a:solidFill>
                <a:latin typeface="Calibri"/>
                <a:ea typeface="DejaVu Sans"/>
              </a:rPr>
              <a:t>Mayo </a:t>
            </a:r>
            <a:r>
              <a:rPr lang="es-MX" sz="2600" strike="noStrike" dirty="0">
                <a:solidFill>
                  <a:srgbClr val="8B8B8B"/>
                </a:solidFill>
                <a:latin typeface="Calibri"/>
                <a:ea typeface="DejaVu Sans"/>
              </a:rPr>
              <a:t>2016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2600" strike="noStrike" dirty="0">
                <a:solidFill>
                  <a:srgbClr val="8B8B8B"/>
                </a:solidFill>
                <a:latin typeface="Calibri"/>
                <a:ea typeface="DejaVu Sans"/>
              </a:rPr>
              <a:t>Fecha de elaboración: </a:t>
            </a:r>
            <a:r>
              <a:rPr lang="es-MX" sz="2600" strike="noStrike" dirty="0" smtClean="0">
                <a:solidFill>
                  <a:srgbClr val="8B8B8B"/>
                </a:solidFill>
                <a:latin typeface="Calibri"/>
                <a:ea typeface="DejaVu Sans"/>
              </a:rPr>
              <a:t>23/05/2016</a:t>
            </a:r>
            <a:endParaRPr dirty="0"/>
          </a:p>
        </p:txBody>
      </p:sp>
      <p:pic>
        <p:nvPicPr>
          <p:cNvPr id="193" name="Picture 2"/>
          <p:cNvPicPr/>
          <p:nvPr/>
        </p:nvPicPr>
        <p:blipFill>
          <a:blip r:embed="rId2"/>
          <a:stretch/>
        </p:blipFill>
        <p:spPr>
          <a:xfrm>
            <a:off x="6948360" y="1196640"/>
            <a:ext cx="1908000" cy="188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físicas</a:t>
            </a:r>
            <a:endParaRPr/>
          </a:p>
        </p:txBody>
      </p:sp>
      <p:sp>
        <p:nvSpPr>
          <p:cNvPr id="222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3"/>
          <p:cNvSpPr/>
          <p:nvPr/>
        </p:nvSpPr>
        <p:spPr>
          <a:xfrm>
            <a:off x="5356107" y="1409760"/>
            <a:ext cx="3322773" cy="17550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Análisis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:  Los resultados de configuración físicos de la empresa a nivel procesos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muestran resultados positivos.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820167"/>
              </p:ext>
            </p:extLst>
          </p:nvPr>
        </p:nvGraphicFramePr>
        <p:xfrm>
          <a:off x="240785" y="1124640"/>
          <a:ext cx="4950240" cy="3577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3563302"/>
              </p:ext>
            </p:extLst>
          </p:nvPr>
        </p:nvGraphicFramePr>
        <p:xfrm>
          <a:off x="4445860" y="3619140"/>
          <a:ext cx="4233020" cy="3238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funcionales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3"/>
          <p:cNvSpPr/>
          <p:nvPr/>
        </p:nvSpPr>
        <p:spPr>
          <a:xfrm>
            <a:off x="4752000" y="1416240"/>
            <a:ext cx="3926880" cy="282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Análisis: Las 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auditorías funcionales internas mejoraron notablemente y salieron de una calificación critica logrando un puntaje promedio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superior a los 90 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pts.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85467"/>
              </p:ext>
            </p:extLst>
          </p:nvPr>
        </p:nvGraphicFramePr>
        <p:xfrm>
          <a:off x="355851" y="1234772"/>
          <a:ext cx="4174195" cy="3269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9090553"/>
              </p:ext>
            </p:extLst>
          </p:nvPr>
        </p:nvGraphicFramePr>
        <p:xfrm>
          <a:off x="4608341" y="3219725"/>
          <a:ext cx="4212715" cy="3284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a productos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3"/>
          <p:cNvSpPr/>
          <p:nvPr/>
        </p:nvSpPr>
        <p:spPr>
          <a:xfrm>
            <a:off x="6375960" y="1416240"/>
            <a:ext cx="2280240" cy="31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Análisis: Existe 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mejora en el producto de carta de aceptación lo cual mejora la calificación global por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95 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pts.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332430"/>
              </p:ext>
            </p:extLst>
          </p:nvPr>
        </p:nvGraphicFramePr>
        <p:xfrm>
          <a:off x="1266422" y="1600200"/>
          <a:ext cx="4400220" cy="3239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57200" y="219600"/>
            <a:ext cx="8225280" cy="12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Arial"/>
                <a:ea typeface="DejaVu Sans"/>
              </a:rPr>
              <a:t>Auditoría  a productos organizacionales</a:t>
            </a:r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6523630" y="2150430"/>
            <a:ext cx="2158850" cy="105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MX" sz="1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Análisis: </a:t>
            </a:r>
            <a:r>
              <a:rPr lang="es-MX" sz="1400" strike="noStrike" dirty="0">
                <a:solidFill>
                  <a:srgbClr val="000000"/>
                </a:solidFill>
                <a:latin typeface="Arial"/>
                <a:ea typeface="DejaVu Sans"/>
              </a:rPr>
              <a:t>No hay nada a destacar, salvo el aumento de puntaje en el producto reporte de monitoreo.</a:t>
            </a:r>
            <a:endParaRPr dirty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586850"/>
              </p:ext>
            </p:extLst>
          </p:nvPr>
        </p:nvGraphicFramePr>
        <p:xfrm>
          <a:off x="909694" y="1740244"/>
          <a:ext cx="5468515" cy="405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a procesos</a:t>
            </a:r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3"/>
          <p:cNvSpPr/>
          <p:nvPr/>
        </p:nvSpPr>
        <p:spPr>
          <a:xfrm>
            <a:off x="6041880" y="1416240"/>
            <a:ext cx="2639520" cy="255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Existe mejora en el proceso de implementación lo cual aumenta la calificación general del proceso.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3789944"/>
              </p:ext>
            </p:extLst>
          </p:nvPr>
        </p:nvGraphicFramePr>
        <p:xfrm>
          <a:off x="1200098" y="1836925"/>
          <a:ext cx="4450980" cy="3238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29904" y="519851"/>
            <a:ext cx="8225280" cy="12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>
                <a:solidFill>
                  <a:srgbClr val="000000"/>
                </a:solidFill>
                <a:latin typeface="Arial"/>
                <a:ea typeface="DejaVu Sans"/>
              </a:rPr>
              <a:t>Auditoría a proceso organizacionales</a:t>
            </a:r>
            <a:endParaRPr dirty="0"/>
          </a:p>
        </p:txBody>
      </p:sp>
      <p:sp>
        <p:nvSpPr>
          <p:cNvPr id="243" name="CustomShape 2"/>
          <p:cNvSpPr/>
          <p:nvPr/>
        </p:nvSpPr>
        <p:spPr>
          <a:xfrm>
            <a:off x="6336000" y="1872000"/>
            <a:ext cx="2444040" cy="85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Analisís: No existe nada importante a destacar</a:t>
            </a:r>
            <a:endParaRPr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944104"/>
              </p:ext>
            </p:extLst>
          </p:nvPr>
        </p:nvGraphicFramePr>
        <p:xfrm>
          <a:off x="1614009" y="2014286"/>
          <a:ext cx="4250955" cy="3238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Ventas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3"/>
          <p:cNvSpPr/>
          <p:nvPr/>
        </p:nvSpPr>
        <p:spPr>
          <a:xfrm>
            <a:off x="185760" y="3414960"/>
            <a:ext cx="8018280" cy="45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4" y="1170720"/>
            <a:ext cx="9039733" cy="13268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" y="2687979"/>
            <a:ext cx="4196884" cy="13517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077" y="4307074"/>
            <a:ext cx="3470963" cy="1381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1296000" y="714600"/>
            <a:ext cx="4894560" cy="363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Grafica de ventas mensuales vs planeadas</a:t>
            </a:r>
            <a:endParaRPr/>
          </a:p>
        </p:txBody>
      </p:sp>
      <p:sp>
        <p:nvSpPr>
          <p:cNvPr id="254" name="CustomShape 2"/>
          <p:cNvSpPr/>
          <p:nvPr/>
        </p:nvSpPr>
        <p:spPr>
          <a:xfrm>
            <a:off x="1008000" y="4104000"/>
            <a:ext cx="5902560" cy="1628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Se nota un incremento en ventas </a:t>
            </a:r>
            <a:r>
              <a:rPr lang="es-MX" dirty="0" smtClean="0">
                <a:solidFill>
                  <a:srgbClr val="000000"/>
                </a:solidFill>
                <a:latin typeface="Arial"/>
                <a:ea typeface="DejaVu Sans"/>
              </a:rPr>
              <a:t>con respecto al mes anterior, pero n</a:t>
            </a: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uevamente </a:t>
            </a:r>
            <a:r>
              <a:rPr lang="es-MX" strike="noStrike" dirty="0">
                <a:solidFill>
                  <a:srgbClr val="000000"/>
                </a:solidFill>
                <a:latin typeface="Arial"/>
                <a:ea typeface="DejaVu Sans"/>
              </a:rPr>
              <a:t>se presenta la desviación al no conseguir el objetivo especificado, se recomienda cambiar la meta establecida o bien negociar términos para motivar a vendedores y alcanzar la </a:t>
            </a: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meta.</a:t>
            </a:r>
            <a:endParaRPr dirty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555238"/>
              </p:ext>
            </p:extLst>
          </p:nvPr>
        </p:nvGraphicFramePr>
        <p:xfrm>
          <a:off x="1417151" y="1212589"/>
          <a:ext cx="4590080" cy="274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Índice de Satisfacción</a:t>
            </a:r>
            <a:endParaRPr/>
          </a:p>
        </p:txBody>
      </p:sp>
      <p:sp>
        <p:nvSpPr>
          <p:cNvPr id="256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3"/>
          <p:cNvSpPr/>
          <p:nvPr/>
        </p:nvSpPr>
        <p:spPr>
          <a:xfrm>
            <a:off x="5688000" y="1412640"/>
            <a:ext cx="3452760" cy="22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Sin nada importante a destacar, el promedio general de las encuestas se encuentra sobre 96 pts</a:t>
            </a:r>
            <a:endParaRPr/>
          </a:p>
        </p:txBody>
      </p:sp>
      <p:sp>
        <p:nvSpPr>
          <p:cNvPr id="258" name="CustomShape 4"/>
          <p:cNvSpPr/>
          <p:nvPr/>
        </p:nvSpPr>
        <p:spPr>
          <a:xfrm>
            <a:off x="720000" y="4824000"/>
            <a:ext cx="3885480" cy="59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Análisis basado en un muestreo de tickets mensual</a:t>
            </a:r>
            <a:endParaRPr/>
          </a:p>
        </p:txBody>
      </p:sp>
      <p:graphicFrame>
        <p:nvGraphicFramePr>
          <p:cNvPr id="259" name="Gráfico 258"/>
          <p:cNvGraphicFramePr/>
          <p:nvPr/>
        </p:nvGraphicFramePr>
        <p:xfrm>
          <a:off x="150840" y="1362240"/>
          <a:ext cx="5463720" cy="274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0" name="CustomShape 5"/>
          <p:cNvSpPr/>
          <p:nvPr/>
        </p:nvSpPr>
        <p:spPr>
          <a:xfrm>
            <a:off x="2448000" y="1368000"/>
            <a:ext cx="2662560" cy="502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Indice de satisfacción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57200" y="273600"/>
            <a:ext cx="822384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Arial"/>
                <a:ea typeface="DejaVu Sans"/>
              </a:rPr>
              <a:t>Reporte de respaldos</a:t>
            </a:r>
            <a:endParaRPr/>
          </a:p>
        </p:txBody>
      </p:sp>
      <p:sp>
        <p:nvSpPr>
          <p:cNvPr id="262" name="CustomShape 2"/>
          <p:cNvSpPr/>
          <p:nvPr/>
        </p:nvSpPr>
        <p:spPr>
          <a:xfrm>
            <a:off x="457200" y="1604520"/>
            <a:ext cx="8223840" cy="397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3"/>
          <p:cNvSpPr/>
          <p:nvPr/>
        </p:nvSpPr>
        <p:spPr>
          <a:xfrm>
            <a:off x="1008000" y="1604520"/>
            <a:ext cx="733932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Se omite esta sección ya que todos los respaldos son realizados por los proveedores de los servicios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Hitos 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96" name="Table 3"/>
          <p:cNvGraphicFramePr/>
          <p:nvPr>
            <p:extLst>
              <p:ext uri="{D42A27DB-BD31-4B8C-83A1-F6EECF244321}">
                <p14:modId xmlns:p14="http://schemas.microsoft.com/office/powerpoint/2010/main" val="2189937179"/>
              </p:ext>
            </p:extLst>
          </p:nvPr>
        </p:nvGraphicFramePr>
        <p:xfrm>
          <a:off x="1523880" y="1397160"/>
          <a:ext cx="6095520" cy="269400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346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b="1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/>
                        </a:rPr>
                        <a:t>Nombre de hito</a:t>
                      </a:r>
                      <a:endParaRPr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b="1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/>
                        </a:rPr>
                        <a:t>Fecha Planeada</a:t>
                      </a:r>
                      <a:endParaRPr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b="1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/>
                        </a:rPr>
                        <a:t>Fecha Real</a:t>
                      </a:r>
                      <a:endParaRPr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18760"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Arranque de proyecto anual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11/01/16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>
                          <a:latin typeface="+mn-lt"/>
                        </a:rPr>
                        <a:t>11/01/16</a:t>
                      </a:r>
                      <a:endParaRPr sz="1400">
                        <a:latin typeface="+mn-lt"/>
                      </a:endParaRPr>
                    </a:p>
                  </a:txBody>
                  <a:tcPr/>
                </a:tc>
              </a:tr>
              <a:tr h="347760"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Venta mensual de Enero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02/02/16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>
                          <a:latin typeface="+mn-lt"/>
                        </a:rPr>
                        <a:t>02/02/16</a:t>
                      </a:r>
                      <a:endParaRPr sz="1400">
                        <a:latin typeface="+mn-lt"/>
                      </a:endParaRPr>
                    </a:p>
                  </a:txBody>
                  <a:tcPr/>
                </a:tc>
              </a:tr>
              <a:tr h="431640"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Venta mensual Febrero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02/03/16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10/03/16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</a:tr>
              <a:tr h="429840"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Venta Mensual Marzo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>
                          <a:latin typeface="+mn-lt"/>
                        </a:rPr>
                        <a:t>03/04/2016</a:t>
                      </a:r>
                      <a:endParaRPr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08/04/16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</a:tr>
              <a:tr h="42984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Venta</a:t>
                      </a:r>
                      <a:r>
                        <a:rPr lang="es-MX" sz="1400" baseline="0" dirty="0" smtClean="0">
                          <a:latin typeface="+mn-lt"/>
                        </a:rPr>
                        <a:t> Mensual Abril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03/05/2016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23/05/16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Arial"/>
                <a:ea typeface="DejaVu Sans"/>
              </a:rPr>
              <a:t>Producto Mas Vendido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457200" y="4824000"/>
            <a:ext cx="8227800" cy="75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2200" strike="noStrike" dirty="0">
                <a:solidFill>
                  <a:srgbClr val="000000"/>
                </a:solidFill>
                <a:latin typeface="Arial"/>
                <a:ea typeface="DejaVu Sans"/>
              </a:rPr>
              <a:t>Análisis: 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se </a:t>
            </a:r>
            <a:r>
              <a:rPr lang="es-MX" sz="2200" strike="noStrike" dirty="0">
                <a:solidFill>
                  <a:srgbClr val="000000"/>
                </a:solidFill>
                <a:latin typeface="Arial"/>
                <a:ea typeface="DejaVu Sans"/>
              </a:rPr>
              <a:t>muestra los 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productos vendidos en el mes de abril.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40" y="1230709"/>
            <a:ext cx="4235320" cy="3593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Arial"/>
                <a:ea typeface="DejaVu Sans"/>
              </a:rPr>
              <a:t>Actividades en Tiempo</a:t>
            </a:r>
            <a:endParaRPr/>
          </a:p>
        </p:txBody>
      </p:sp>
      <p:sp>
        <p:nvSpPr>
          <p:cNvPr id="268" name="CustomShape 2"/>
          <p:cNvSpPr/>
          <p:nvPr/>
        </p:nvSpPr>
        <p:spPr>
          <a:xfrm>
            <a:off x="720000" y="4608000"/>
            <a:ext cx="7965000" cy="97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2200" strike="noStrike" dirty="0">
                <a:solidFill>
                  <a:srgbClr val="000000"/>
                </a:solidFill>
                <a:latin typeface="Arial"/>
                <a:ea typeface="DejaVu Sans"/>
              </a:rPr>
              <a:t>Análisis: 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Menos de la mitad de las </a:t>
            </a:r>
            <a:r>
              <a:rPr lang="es-MX" sz="2200" strike="noStrike" dirty="0">
                <a:solidFill>
                  <a:srgbClr val="000000"/>
                </a:solidFill>
                <a:latin typeface="Arial"/>
                <a:ea typeface="DejaVu Sans"/>
              </a:rPr>
              <a:t>actividades del mes no fueron realizadas en tiempo en su mayoría, 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se </a:t>
            </a:r>
            <a:r>
              <a:rPr lang="es-MX" sz="2200" strike="noStrike" dirty="0">
                <a:solidFill>
                  <a:srgbClr val="000000"/>
                </a:solidFill>
                <a:latin typeface="Arial"/>
                <a:ea typeface="DejaVu Sans"/>
              </a:rPr>
              <a:t>espera 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una mejora </a:t>
            </a:r>
            <a:r>
              <a:rPr lang="es-MX" sz="2200" strike="noStrike" dirty="0">
                <a:solidFill>
                  <a:srgbClr val="000000"/>
                </a:solidFill>
                <a:latin typeface="Arial"/>
                <a:ea typeface="DejaVu Sans"/>
              </a:rPr>
              <a:t>en esta área en futuros 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análisis.</a:t>
            </a:r>
            <a:endParaRPr dirty="0"/>
          </a:p>
        </p:txBody>
      </p:sp>
      <p:sp>
        <p:nvSpPr>
          <p:cNvPr id="270" name="CustomShape 3"/>
          <p:cNvSpPr/>
          <p:nvPr/>
        </p:nvSpPr>
        <p:spPr>
          <a:xfrm>
            <a:off x="2592000" y="1512000"/>
            <a:ext cx="1942560" cy="502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Actividades</a:t>
            </a:r>
            <a:endParaRPr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0848327"/>
              </p:ext>
            </p:extLst>
          </p:nvPr>
        </p:nvGraphicFramePr>
        <p:xfrm>
          <a:off x="2071707" y="1512000"/>
          <a:ext cx="4673040" cy="275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504000" y="790603"/>
            <a:ext cx="763056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 dirty="0">
                <a:solidFill>
                  <a:srgbClr val="000000"/>
                </a:solidFill>
                <a:latin typeface="Arial"/>
                <a:ea typeface="DejaVu Sans"/>
              </a:rPr>
              <a:t>Auditoría Organizacional de Actividades Programadas</a:t>
            </a:r>
            <a:endParaRPr dirty="0"/>
          </a:p>
        </p:txBody>
      </p:sp>
      <p:sp>
        <p:nvSpPr>
          <p:cNvPr id="273" name="CustomShape 2"/>
          <p:cNvSpPr/>
          <p:nvPr/>
        </p:nvSpPr>
        <p:spPr>
          <a:xfrm>
            <a:off x="6114197" y="2160000"/>
            <a:ext cx="2452363" cy="264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 dirty="0">
                <a:solidFill>
                  <a:srgbClr val="000000"/>
                </a:solidFill>
                <a:latin typeface="Arial"/>
                <a:ea typeface="DejaVu Sans"/>
              </a:rPr>
              <a:t>Análisis: se recomienda poner atención en las áreas de ventas y </a:t>
            </a: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compras ya que son actividades mensuales, las </a:t>
            </a:r>
            <a:r>
              <a:rPr lang="es-MX" strike="noStrike" dirty="0">
                <a:solidFill>
                  <a:srgbClr val="000000"/>
                </a:solidFill>
                <a:latin typeface="Arial"/>
                <a:ea typeface="DejaVu Sans"/>
              </a:rPr>
              <a:t>cuales tienen un apego </a:t>
            </a: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bajo.</a:t>
            </a:r>
          </a:p>
          <a:p>
            <a:endParaRPr dirty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5050057"/>
              </p:ext>
            </p:extLst>
          </p:nvPr>
        </p:nvGraphicFramePr>
        <p:xfrm>
          <a:off x="1475792" y="1722165"/>
          <a:ext cx="4336320" cy="3604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3600"/>
            <a:ext cx="822384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Arial"/>
                <a:ea typeface="DejaVu Sans"/>
              </a:rPr>
              <a:t>Monitoreo de Riesgos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52" y="2186143"/>
            <a:ext cx="7238095" cy="248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Recursos humanos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Marisol Ornelas</a:t>
            </a:r>
            <a:endParaRPr dirty="0"/>
          </a:p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Alma </a:t>
            </a:r>
            <a:r>
              <a:rPr lang="es-MX" strike="noStrike" dirty="0" err="1">
                <a:solidFill>
                  <a:srgbClr val="000000"/>
                </a:solidFill>
                <a:latin typeface="Times New Roman"/>
                <a:ea typeface="DejaVu Sans"/>
              </a:rPr>
              <a:t>Yesenia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García</a:t>
            </a:r>
            <a:endParaRPr dirty="0"/>
          </a:p>
          <a:p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Adriana 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Jaramillo</a:t>
            </a:r>
            <a:endParaRPr dirty="0"/>
          </a:p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Ricardo Novela</a:t>
            </a:r>
            <a:endParaRPr dirty="0"/>
          </a:p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Francisco González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Sánchez</a:t>
            </a:r>
            <a:endParaRPr dirty="0"/>
          </a:p>
          <a:p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José 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Francisco Llamas</a:t>
            </a:r>
            <a:endParaRPr dirty="0"/>
          </a:p>
          <a:p>
            <a:endParaRPr dirty="0"/>
          </a:p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Capacitaciones Requeridas:</a:t>
            </a:r>
            <a:endParaRPr dirty="0"/>
          </a:p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Capacitación en procesos → 11 Enero 2016</a:t>
            </a:r>
            <a:endParaRPr dirty="0"/>
          </a:p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Capacitación en procesos y catalogo de productos →25 Febrero 2016 </a:t>
            </a:r>
            <a:endParaRPr dirty="0"/>
          </a:p>
          <a:p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Calibri"/>
                <a:ea typeface="DejaVu Sans"/>
              </a:rPr>
              <a:t>Reporte de Gastos mensuales 2016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3"/>
          <p:cNvSpPr/>
          <p:nvPr/>
        </p:nvSpPr>
        <p:spPr>
          <a:xfrm>
            <a:off x="5904000" y="2770167"/>
            <a:ext cx="2993246" cy="30437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Análisis: Los gastos planeados mensuales siguen por debajo de lo planeado por tercera vez consecutiva lo cual implica estabilidad en la empresa en cuanto a los gastos requeridos.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03" name="CustomShape 4"/>
          <p:cNvSpPr/>
          <p:nvPr/>
        </p:nvSpPr>
        <p:spPr>
          <a:xfrm>
            <a:off x="2016000" y="2360880"/>
            <a:ext cx="2014560" cy="373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Gastos Mensuales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66" y="1076390"/>
            <a:ext cx="8678880" cy="1106230"/>
          </a:xfrm>
          <a:prstGeom prst="rect">
            <a:avLst/>
          </a:prstGeom>
        </p:spPr>
      </p:pic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338697"/>
              </p:ext>
            </p:extLst>
          </p:nvPr>
        </p:nvGraphicFramePr>
        <p:xfrm>
          <a:off x="600890" y="2984330"/>
          <a:ext cx="4988470" cy="2924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32000" y="360000"/>
            <a:ext cx="7846200" cy="43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Desviación de Gastos mensuales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2808000" y="1577160"/>
            <a:ext cx="352656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Desviación de Gastos Mensual</a:t>
            </a:r>
            <a:endParaRPr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918109"/>
              </p:ext>
            </p:extLst>
          </p:nvPr>
        </p:nvGraphicFramePr>
        <p:xfrm>
          <a:off x="1883697" y="2326769"/>
          <a:ext cx="5403900" cy="3023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Esfuerzo área de ventas</a:t>
            </a:r>
            <a:endParaRPr dirty="0"/>
          </a:p>
        </p:txBody>
      </p:sp>
      <p:sp>
        <p:nvSpPr>
          <p:cNvPr id="209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3"/>
          <p:cNvSpPr/>
          <p:nvPr/>
        </p:nvSpPr>
        <p:spPr>
          <a:xfrm>
            <a:off x="5607360" y="2457867"/>
            <a:ext cx="3071520" cy="2782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Análisis: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El esfuerzo del área de ventas se encuentra arriba del 50 porciento lo cual representa un nivel bajo en ventas. Soporte esta casi por llegar a su meta.</a:t>
            </a:r>
            <a:endParaRPr dirty="0"/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048225"/>
              </p:ext>
            </p:extLst>
          </p:nvPr>
        </p:nvGraphicFramePr>
        <p:xfrm>
          <a:off x="1192789" y="2963499"/>
          <a:ext cx="4319240" cy="3516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89" y="1215816"/>
            <a:ext cx="6832095" cy="1504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800000" y="576000"/>
            <a:ext cx="482220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2"/>
          <p:cNvSpPr/>
          <p:nvPr/>
        </p:nvSpPr>
        <p:spPr>
          <a:xfrm>
            <a:off x="1080000" y="936000"/>
            <a:ext cx="4679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Desviación de esfuerzo de ventas</a:t>
            </a:r>
            <a:endParaRPr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9067197"/>
              </p:ext>
            </p:extLst>
          </p:nvPr>
        </p:nvGraphicFramePr>
        <p:xfrm>
          <a:off x="922794" y="1637494"/>
          <a:ext cx="4323200" cy="3528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792000" y="648000"/>
            <a:ext cx="683856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Gráfica representativa al cuadro de datos de Esfuerzo de soporte</a:t>
            </a:r>
            <a:endParaRPr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028822"/>
              </p:ext>
            </p:extLst>
          </p:nvPr>
        </p:nvGraphicFramePr>
        <p:xfrm>
          <a:off x="792000" y="1745056"/>
          <a:ext cx="4242040" cy="3531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800000" y="936000"/>
            <a:ext cx="4751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Desviación de esfuerzo de soporte</a:t>
            </a:r>
            <a:endParaRPr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8416926"/>
              </p:ext>
            </p:extLst>
          </p:nvPr>
        </p:nvGraphicFramePr>
        <p:xfrm>
          <a:off x="2417957" y="1679330"/>
          <a:ext cx="4308085" cy="3499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494</Words>
  <Application>Microsoft Office PowerPoint</Application>
  <PresentationFormat>Presentación en pantalla (4:3)</PresentationFormat>
  <Paragraphs>87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23</vt:i4>
      </vt:variant>
    </vt:vector>
  </HeadingPairs>
  <TitlesOfParts>
    <vt:vector size="33" baseType="lpstr">
      <vt:lpstr>Arial</vt:lpstr>
      <vt:lpstr>Calibri</vt:lpstr>
      <vt:lpstr>DejaVu Sans</vt:lpstr>
      <vt:lpstr>StarSymbol</vt:lpstr>
      <vt:lpstr>Times New Roman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Ariana Sosa</dc:creator>
  <cp:lastModifiedBy>Hp EliteBook</cp:lastModifiedBy>
  <cp:revision>66</cp:revision>
  <dcterms:modified xsi:type="dcterms:W3CDTF">2016-05-24T15:53:31Z</dcterms:modified>
  <dc:language>es-MX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