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charts/chart3.xml" ContentType="application/vnd.openxmlformats-officedocument.drawingml.chart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wmf" ContentType="image/x-wmf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0.846153846153846</c:v>
                </c:pt>
                <c:pt idx="1">
                  <c:v>0.769230769230769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47789600"/>
        <c:axId val="82451311"/>
      </c:barChart>
      <c:catAx>
        <c:axId val="4778960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2451311"/>
        <c:crosses val="autoZero"/>
        <c:auto val="1"/>
        <c:lblAlgn val="ctr"/>
        <c:lblOffset val="100"/>
      </c:catAx>
      <c:valAx>
        <c:axId val="8245131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47789600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0.794615384615385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12519622"/>
        <c:axId val="66607402"/>
      </c:barChart>
      <c:catAx>
        <c:axId val="1251962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66607402"/>
        <c:crosses val="autoZero"/>
        <c:auto val="1"/>
        <c:lblAlgn val="ctr"/>
        <c:lblOffset val="100"/>
      </c:catAx>
      <c:valAx>
        <c:axId val="6660740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12519622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R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Plan de métricas</c:v>
                </c:pt>
                <c:pt idx="1">
                  <c:v>Plan de configuración</c:v>
                </c:pt>
                <c:pt idx="2">
                  <c:v>Plan de Calidad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0.8571</c:v>
                </c:pt>
                <c:pt idx="2">
                  <c:v>1</c:v>
                </c:pt>
              </c:numCache>
            </c:numRef>
          </c:val>
        </c:ser>
        <c:gapWidth val="100"/>
        <c:overlap val="0"/>
        <c:axId val="90330028"/>
        <c:axId val="55024222"/>
      </c:barChart>
      <c:catAx>
        <c:axId val="9033002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55024222"/>
        <c:crosses val="autoZero"/>
        <c:auto val="1"/>
        <c:lblAlgn val="ctr"/>
        <c:lblOffset val="100"/>
      </c:catAx>
      <c:valAx>
        <c:axId val="55024222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0330028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Q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Metricas</c:v>
                </c:pt>
                <c:pt idx="1">
                  <c:v>Calidad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00"/>
        <c:overlap val="0"/>
        <c:axId val="26525931"/>
        <c:axId val="38313808"/>
      </c:barChart>
      <c:catAx>
        <c:axId val="265259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38313808"/>
        <c:crosses val="autoZero"/>
        <c:auto val="1"/>
        <c:lblAlgn val="ctr"/>
        <c:lblOffset val="100"/>
      </c:catAx>
      <c:valAx>
        <c:axId val="38313808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26525931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spPr>
            <a:solidFill>
              <a:srgbClr val="004586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1"/>
                <c:pt idx="0">
                  <c:v>Resultados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</c:ser>
        <c:gapWidth val="100"/>
        <c:overlap val="0"/>
        <c:axId val="80553289"/>
        <c:axId val="92014207"/>
      </c:barChart>
      <c:catAx>
        <c:axId val="80553289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92014207"/>
        <c:crosses val="autoZero"/>
        <c:auto val="1"/>
        <c:lblAlgn val="ctr"/>
        <c:lblOffset val="100"/>
      </c:catAx>
      <c:valAx>
        <c:axId val="9201420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crossAx val="80553289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39480" cy="37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39480" cy="2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777240" y="0"/>
            <a:ext cx="7539480" cy="37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77240" y="6172200"/>
            <a:ext cx="7539480" cy="2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12680" y="2282760"/>
            <a:ext cx="7766640" cy="14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457200" y="501840"/>
            <a:ext cx="8028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78" name="CustomShape 3"/>
          <p:cNvSpPr/>
          <p:nvPr/>
        </p:nvSpPr>
        <p:spPr>
          <a:xfrm>
            <a:off x="457200" y="1604520"/>
            <a:ext cx="3921120" cy="397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Enero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24/01/2016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0160" cy="189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365160" y="1124640"/>
            <a:ext cx="2282400" cy="31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los últimos proyectos se han presentado grandes desviaciones en el correcto nombramiento de archivos o creación de lineas bases.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07" name=""/>
          <p:cNvGraphicFramePr/>
          <p:nvPr/>
        </p:nvGraphicFramePr>
        <p:xfrm>
          <a:off x="504720" y="1224000"/>
          <a:ext cx="575856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27" dur="indefinite" restart="never" nodeType="tmRoot">
          <p:childTnLst>
            <p:seq>
              <p:cTn id="28" nodeType="mainSeq">
                <p:childTnLst>
                  <p:par>
                    <p:cTn id="2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183360" y="1416240"/>
            <a:ext cx="2497680" cy="28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al igual que en la sección física, la linea base se vio afectada.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1" name=""/>
          <p:cNvGraphicFramePr/>
          <p:nvPr/>
        </p:nvGraphicFramePr>
        <p:xfrm>
          <a:off x="288000" y="1440720"/>
          <a:ext cx="575856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30" dur="indefinite" restart="never" nodeType="tmRoot">
          <p:childTnLst>
            <p:seq>
              <p:cTn id="31" nodeType="mainSeq">
                <p:childTnLst>
                  <p:par>
                    <p:cTn id="3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6647040" y="1357920"/>
            <a:ext cx="2282400" cy="310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presentan inconvenientes mayores salvo en la organizacional del plan de configuración por no integrar un elemento de referencia.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15" name=""/>
          <p:cNvGraphicFramePr/>
          <p:nvPr/>
        </p:nvGraphicFramePr>
        <p:xfrm>
          <a:off x="3672000" y="4104000"/>
          <a:ext cx="5471280" cy="287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72000" y="1152000"/>
            <a:ext cx="5903280" cy="356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>
                <p:childTnLst>
                  <p:par>
                    <p:cTn id="3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163080" y="1113480"/>
            <a:ext cx="8761680" cy="255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Análisis:Se presentan grandes desviaciones en el proceso de cierre ya que la mayor parte de las ocasiones no se enviaba la carta de aceptación.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72000" y="1929240"/>
            <a:ext cx="4638600" cy="3182040"/>
          </a:xfrm>
          <a:prstGeom prst="rect">
            <a:avLst/>
          </a:prstGeom>
          <a:ln>
            <a:noFill/>
          </a:ln>
        </p:spPr>
      </p:pic>
      <p:graphicFrame>
        <p:nvGraphicFramePr>
          <p:cNvPr id="121" name=""/>
          <p:cNvGraphicFramePr/>
          <p:nvPr/>
        </p:nvGraphicFramePr>
        <p:xfrm>
          <a:off x="4824000" y="4608000"/>
          <a:ext cx="4247280" cy="223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timing>
    <p:tnLst>
      <p:par>
        <p:cTn id="36" dur="indefinite" restart="never" nodeType="tmRoot">
          <p:childTnLst>
            <p:seq>
              <p:cTn id="37" nodeType="mainSeq">
                <p:childTnLst>
                  <p:par>
                    <p:cTn id="3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6890760" y="1124640"/>
            <a:ext cx="1849680" cy="337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en este momento no se integra la sección de ventas ya que se integrara en el siguiente reporte de forma mensual.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>
                <p:childTnLst>
                  <p:par>
                    <p:cTn id="4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5751360" y="1412640"/>
            <a:ext cx="292968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muestra el resultado global de todas las encuestas realizadas con un promedio de 99 pts.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"/>
          <p:cNvGraphicFramePr/>
          <p:nvPr/>
        </p:nvGraphicFramePr>
        <p:xfrm>
          <a:off x="432000" y="2952720"/>
          <a:ext cx="575856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2" dur="indefinite" restart="never" nodeType="tmRoot">
          <p:childTnLst>
            <p:seq>
              <p:cTn id="43" nodeType="mainSeq">
                <p:childTnLst>
                  <p:par>
                    <p:cTn id="4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3600"/>
            <a:ext cx="8227080" cy="11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Arial"/>
                <a:ea typeface="DejaVu Sans"/>
              </a:rPr>
              <a:t>Respaldos</a:t>
            </a:r>
            <a:endParaRPr/>
          </a:p>
        </p:txBody>
      </p:sp>
      <p:graphicFrame>
        <p:nvGraphicFramePr>
          <p:cNvPr id="130" name="Table 2"/>
          <p:cNvGraphicFramePr/>
          <p:nvPr/>
        </p:nvGraphicFramePr>
        <p:xfrm>
          <a:off x="1249920" y="1542600"/>
          <a:ext cx="3434040" cy="1558440"/>
        </p:xfrm>
        <a:graphic>
          <a:graphicData uri="http://schemas.openxmlformats.org/drawingml/2006/table">
            <a:tbl>
              <a:tblPr/>
              <a:tblGrid>
                <a:gridCol w="1463400"/>
                <a:gridCol w="1971000"/>
              </a:tblGrid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11/01/16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cPr/>
                </a:tc>
                <a:tc>
                  <a:tcPr/>
                </a:tc>
              </a:tr>
            </a:tbl>
          </a:graphicData>
        </a:graphic>
      </p:graphicFrame>
      <p:sp>
        <p:nvSpPr>
          <p:cNvPr id="131" name="CustomShape 3"/>
          <p:cNvSpPr/>
          <p:nvPr/>
        </p:nvSpPr>
        <p:spPr>
          <a:xfrm>
            <a:off x="1152000" y="3960000"/>
            <a:ext cx="3093840" cy="60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Respaldos realizados el día 11 sin ningún problema.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32000" y="1260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2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20/07/2015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P1351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P1351 -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P1378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P1381 -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P1382 -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32000" y="1260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5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P1387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16/12/2015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P1387 -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P1393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P1377 -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32000" y="1260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8" name="Table 3"/>
          <p:cNvGraphicFramePr/>
          <p:nvPr/>
        </p:nvGraphicFramePr>
        <p:xfrm>
          <a:off x="1522080" y="830160"/>
          <a:ext cx="6093720" cy="451908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P1398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22/12/2015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P1398 -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P1399 –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03/02/2016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 -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30/11/2015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14/12/2015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P1363 -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10/12/2015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28/12/2015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P1404 -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29/12/2015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32000" y="1260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1" name="Table 3"/>
          <p:cNvGraphicFramePr/>
          <p:nvPr/>
        </p:nvGraphicFramePr>
        <p:xfrm>
          <a:off x="1522080" y="830160"/>
          <a:ext cx="6093720" cy="13892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040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08/12/2015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21/12/2015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Arial"/>
                        </a:rPr>
                        <a:t>P1390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04/01/2016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z="1500" strike="noStrike">
                          <a:latin typeface="Times New Roman"/>
                        </a:rPr>
                        <a:t>P1390 -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31/12/2015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b="1" lang="es-MX" strike="noStrike">
                          <a:latin typeface="Arial"/>
                        </a:rPr>
                        <a:t>19/01/2016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4" name="Table 3"/>
          <p:cNvGraphicFramePr/>
          <p:nvPr/>
        </p:nvGraphicFramePr>
        <p:xfrm>
          <a:off x="36360" y="1579680"/>
          <a:ext cx="9078120" cy="446184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3535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491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Times New Roman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Jose Arturo Moctezuma Tejeda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strike="noStrike">
                          <a:latin typeface="Arial"/>
                        </a:rPr>
                        <a:t>	</a:t>
                      </a:r>
                      <a:r>
                        <a:rPr lang="es-MX" sz="1400" strike="noStrike">
                          <a:latin typeface="Arial"/>
                        </a:rPr>
                        <a:t>33 12 23 31 55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400" strike="noStrike">
                          <a:latin typeface="Arial"/>
                        </a:rPr>
                        <a:t>arturo.moctezuma@sos-soft.com</a:t>
                      </a:r>
                      <a:endParaRPr/>
                    </a:p>
                  </a:txBody>
                  <a:tcPr/>
                </a:tc>
              </a:tr>
              <a:tr h="549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 </a:t>
                      </a:r>
                      <a:r>
                        <a:rPr lang="es-MX" sz="1600" strike="noStrike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613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612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600" strike="noStrike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600" strike="noStrike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76000" y="1080000"/>
            <a:ext cx="79887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s-MX" strike="noStrike">
                <a:solidFill>
                  <a:srgbClr val="000000"/>
                </a:solidFill>
                <a:latin typeface="Arial"/>
                <a:ea typeface="DejaVu Sans"/>
              </a:rPr>
              <a:t>Ningún proyecto requirió capacitación alguna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"/>
          <p:cNvSpPr/>
          <p:nvPr/>
        </p:nvSpPr>
        <p:spPr>
          <a:xfrm>
            <a:off x="792000" y="3990240"/>
            <a:ext cx="7988040" cy="228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obtienen resultados positivos puesto que se estan empezando a contabilizar tiempos en todas las actividades, se presentan desviaciones sin embargo por durar mucho menos de lo planeado en varias actividades.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99" name="Table 4"/>
          <p:cNvGraphicFramePr/>
          <p:nvPr/>
        </p:nvGraphicFramePr>
        <p:xfrm>
          <a:off x="569880" y="1117800"/>
          <a:ext cx="8285760" cy="2689920"/>
        </p:xfrm>
        <a:graphic>
          <a:graphicData uri="http://schemas.openxmlformats.org/drawingml/2006/table">
            <a:tbl>
              <a:tblPr/>
              <a:tblGrid>
                <a:gridCol w="4168800"/>
                <a:gridCol w="1469160"/>
                <a:gridCol w="1348920"/>
                <a:gridCol w="129924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$290.29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$539.24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-85%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$51.48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$157.7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-206%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$252.2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$176.67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$71.5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$54.43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$377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$292.5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 </a:t>
                      </a:r>
                      <a:r>
                        <a:rPr lang="es-MX" strike="noStrike">
                          <a:latin typeface="Arial"/>
                        </a:rPr>
                        <a:t>$31.58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89%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3840" cy="113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384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864000" y="4388040"/>
            <a:ext cx="5974200" cy="173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Se obtienen resultados similares a la sección de costos. </a:t>
            </a:r>
            <a:endParaRPr/>
          </a:p>
        </p:txBody>
      </p:sp>
      <p:graphicFrame>
        <p:nvGraphicFramePr>
          <p:cNvPr id="103" name="Table 4"/>
          <p:cNvGraphicFramePr/>
          <p:nvPr/>
        </p:nvGraphicFramePr>
        <p:xfrm>
          <a:off x="160920" y="1185120"/>
          <a:ext cx="8521560" cy="2689920"/>
        </p:xfrm>
        <a:graphic>
          <a:graphicData uri="http://schemas.openxmlformats.org/drawingml/2006/table">
            <a:tbl>
              <a:tblPr/>
              <a:tblGrid>
                <a:gridCol w="4554000"/>
                <a:gridCol w="1340640"/>
                <a:gridCol w="1284480"/>
                <a:gridCol w="1342800"/>
              </a:tblGrid>
              <a:tr h="6037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latin typeface="Arial"/>
                        </a:rPr>
                        <a:t>dic-11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Planeado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Total Real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2219min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-234%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455min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649min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-42%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1010min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730min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28%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322min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236min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27%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1170min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0min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Soporte CMMI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1846min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463min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s-MX" strike="noStrike">
                          <a:latin typeface="Arial"/>
                        </a:rPr>
                        <a:t>75%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4" dur="indefinite" restart="never" nodeType="tmRoot">
          <p:childTnLst>
            <p:seq>
              <p:cTn id="25" nodeType="mainSeq">
                <p:childTnLst>
                  <p:par>
                    <p:cTn id="2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Application>LibreOffice/4.4.6.3$Linux_X86_64 LibreOffice_project/40m0$Build-3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2016-01-24T11:09:41Z</dcterms:modified>
  <cp:revision>47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