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costos'!$G$4:$G$6</c:f>
              <c:strCache>
                <c:ptCount val="3"/>
                <c:pt idx="0">
                  <c:v>Gastos Totales planeados</c:v>
                </c:pt>
              </c:strCache>
            </c:strRef>
          </c:tx>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costos'!$G$7:$G$18</c:f>
              <c:numCache>
                <c:formatCode>"$"#,##0.00</c:formatCode>
                <c:ptCount val="12"/>
                <c:pt idx="0">
                  <c:v>140990.82</c:v>
                </c:pt>
                <c:pt idx="1">
                  <c:v>140990.82</c:v>
                </c:pt>
                <c:pt idx="2">
                  <c:v>154239.88</c:v>
                </c:pt>
                <c:pt idx="3">
                  <c:v>154239.88</c:v>
                </c:pt>
                <c:pt idx="4">
                  <c:v>154239.88</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costos'!$H$4:$H$6</c:f>
              <c:strCache>
                <c:ptCount val="3"/>
                <c:pt idx="0">
                  <c:v>Gastos Reales</c:v>
                </c:pt>
              </c:strCache>
            </c:strRef>
          </c:tx>
          <c:spPr>
            <a:solidFill>
              <a:srgbClr val="ED7D31"/>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costos'!$H$7:$H$18</c:f>
              <c:numCache>
                <c:formatCode>[$$-80A]#,##0.00;[Red]\-[$$-80A]#,##0.00</c:formatCode>
                <c:ptCount val="12"/>
                <c:pt idx="0">
                  <c:v>91828.107000000004</c:v>
                </c:pt>
                <c:pt idx="1">
                  <c:v>81057.95</c:v>
                </c:pt>
                <c:pt idx="2">
                  <c:v>71919.820000000007</c:v>
                </c:pt>
                <c:pt idx="3" formatCode="#,##0.00">
                  <c:v>77603.08</c:v>
                </c:pt>
                <c:pt idx="4" formatCode="#,##0.00">
                  <c:v>82510.92</c:v>
                </c:pt>
                <c:pt idx="5" formatCode="#,##0.00">
                  <c:v>0</c:v>
                </c:pt>
                <c:pt idx="6" formatCode="#,##0.00">
                  <c:v>0</c:v>
                </c:pt>
                <c:pt idx="7" formatCode="#,##0.00">
                  <c:v>0</c:v>
                </c:pt>
                <c:pt idx="8" formatCode="#,##0.00">
                  <c:v>0</c:v>
                </c:pt>
                <c:pt idx="9" formatCode="#,##0.00">
                  <c:v>0</c:v>
                </c:pt>
                <c:pt idx="10" formatCode="#,##0.00">
                  <c:v>0</c:v>
                </c:pt>
                <c:pt idx="11" formatCode="#,##0.00">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15910696"/>
        <c:axId val="215912656"/>
      </c:barChart>
      <c:catAx>
        <c:axId val="215910696"/>
        <c:scaling>
          <c:orientation val="minMax"/>
        </c:scaling>
        <c:delete val="0"/>
        <c:axPos val="b"/>
        <c:numFmt formatCode="General" sourceLinked="0"/>
        <c:majorTickMark val="none"/>
        <c:minorTickMark val="none"/>
        <c:tickLblPos val="nextTo"/>
        <c:spPr>
          <a:ln w="9360">
            <a:solidFill>
              <a:srgbClr val="D9D9D9"/>
            </a:solidFill>
            <a:round/>
          </a:ln>
        </c:spPr>
        <c:crossAx val="215912656"/>
        <c:crosses val="autoZero"/>
        <c:auto val="1"/>
        <c:lblAlgn val="ctr"/>
        <c:lblOffset val="100"/>
        <c:noMultiLvlLbl val="1"/>
      </c:catAx>
      <c:valAx>
        <c:axId val="215912656"/>
        <c:scaling>
          <c:orientation val="minMax"/>
        </c:scaling>
        <c:delete val="0"/>
        <c:axPos val="l"/>
        <c:majorGridlines>
          <c:spPr>
            <a:ln w="9360">
              <a:solidFill>
                <a:srgbClr val="D9D9D9"/>
              </a:solidFill>
              <a:round/>
            </a:ln>
          </c:spPr>
        </c:majorGridlines>
        <c:numFmt formatCode="&quot;$&quot;#,##0.00" sourceLinked="1"/>
        <c:majorTickMark val="none"/>
        <c:minorTickMark val="none"/>
        <c:tickLblPos val="nextTo"/>
        <c:spPr>
          <a:ln w="6480">
            <a:noFill/>
          </a:ln>
        </c:spPr>
        <c:crossAx val="215910696"/>
        <c:crosses val="autoZero"/>
        <c:crossBetween val="between"/>
      </c:valAx>
      <c:spPr>
        <a:noFill/>
        <a:ln>
          <a:noFill/>
        </a:ln>
      </c:spPr>
    </c:plotArea>
    <c:legend>
      <c:legendPos val="b"/>
      <c:layout/>
      <c:overlay val="0"/>
      <c:spPr>
        <a:noFill/>
        <a:ln>
          <a:noFill/>
        </a:ln>
      </c:spPr>
    </c:legend>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Funcional!$E$2</c:f>
              <c:strCache>
                <c:ptCount val="1"/>
                <c:pt idx="0">
                  <c:v>Funcional Organizacional</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Funcional!$E$4:$F$4</c:f>
              <c:strCache>
                <c:ptCount val="2"/>
                <c:pt idx="0">
                  <c:v>Control de cambios</c:v>
                </c:pt>
                <c:pt idx="1">
                  <c:v>Línea base</c:v>
                </c:pt>
              </c:strCache>
            </c:strRef>
          </c:cat>
          <c:val>
            <c:numRef>
              <c:f>Funcional!$E$17:$F$17</c:f>
              <c:numCache>
                <c:formatCode>0.00%</c:formatCode>
                <c:ptCount val="2"/>
                <c:pt idx="0">
                  <c:v>1</c:v>
                </c:pt>
                <c:pt idx="1">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38264"/>
        <c:axId val="216236696"/>
      </c:barChart>
      <c:catAx>
        <c:axId val="216238264"/>
        <c:scaling>
          <c:orientation val="minMax"/>
        </c:scaling>
        <c:delete val="0"/>
        <c:axPos val="b"/>
        <c:numFmt formatCode="General" sourceLinked="0"/>
        <c:majorTickMark val="out"/>
        <c:minorTickMark val="none"/>
        <c:tickLblPos val="nextTo"/>
        <c:spPr>
          <a:ln>
            <a:solidFill>
              <a:srgbClr val="B3B3B3"/>
            </a:solidFill>
          </a:ln>
        </c:spPr>
        <c:crossAx val="216236696"/>
        <c:crosses val="autoZero"/>
        <c:auto val="1"/>
        <c:lblAlgn val="ctr"/>
        <c:lblOffset val="100"/>
        <c:noMultiLvlLbl val="1"/>
      </c:catAx>
      <c:valAx>
        <c:axId val="216236696"/>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23826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Productos'!$D$2</c:f>
              <c:strCache>
                <c:ptCount val="1"/>
                <c:pt idx="0">
                  <c:v>Productos de proceso</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Productos'!$D$4:$G$4</c:f>
              <c:strCache>
                <c:ptCount val="4"/>
                <c:pt idx="0">
                  <c:v>Cotización</c:v>
                </c:pt>
                <c:pt idx="1">
                  <c:v>Solicitud de compra</c:v>
                </c:pt>
                <c:pt idx="2">
                  <c:v>Carta de agradecimiento</c:v>
                </c:pt>
                <c:pt idx="3">
                  <c:v>Tickets de
servicio</c:v>
                </c:pt>
              </c:strCache>
            </c:strRef>
          </c:cat>
          <c:val>
            <c:numRef>
              <c:f>'Apego a Productos'!$D$17:$G$17</c:f>
              <c:numCache>
                <c:formatCode>0.00%</c:formatCode>
                <c:ptCount val="4"/>
                <c:pt idx="0">
                  <c:v>1</c:v>
                </c:pt>
                <c:pt idx="1">
                  <c:v>1</c:v>
                </c:pt>
                <c:pt idx="2">
                  <c:v>0.75</c:v>
                </c:pt>
                <c:pt idx="3">
                  <c:v>0.95</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42184"/>
        <c:axId val="216237872"/>
      </c:barChart>
      <c:catAx>
        <c:axId val="216242184"/>
        <c:scaling>
          <c:orientation val="minMax"/>
        </c:scaling>
        <c:delete val="0"/>
        <c:axPos val="b"/>
        <c:numFmt formatCode="General" sourceLinked="0"/>
        <c:majorTickMark val="out"/>
        <c:minorTickMark val="none"/>
        <c:tickLblPos val="nextTo"/>
        <c:spPr>
          <a:ln>
            <a:solidFill>
              <a:srgbClr val="B3B3B3"/>
            </a:solidFill>
          </a:ln>
        </c:spPr>
        <c:crossAx val="216237872"/>
        <c:crosses val="autoZero"/>
        <c:auto val="1"/>
        <c:lblAlgn val="ctr"/>
        <c:lblOffset val="100"/>
        <c:noMultiLvlLbl val="1"/>
      </c:catAx>
      <c:valAx>
        <c:axId val="216237872"/>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24218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Productos'!$D$24</c:f>
              <c:strCache>
                <c:ptCount val="1"/>
                <c:pt idx="0">
                  <c:v>Productos Organizacionales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Productos'!$D$26:$I$26</c:f>
              <c:strCache>
                <c:ptCount val="6"/>
                <c:pt idx="0">
                  <c:v>Catálogo de servicios</c:v>
                </c:pt>
                <c:pt idx="1">
                  <c:v>Plan de calidad</c:v>
                </c:pt>
                <c:pt idx="2">
                  <c:v>Plan de
Métricas</c:v>
                </c:pt>
                <c:pt idx="3">
                  <c:v>Plan de
Configuración</c:v>
                </c:pt>
                <c:pt idx="4">
                  <c:v>Plan de proyecto</c:v>
                </c:pt>
                <c:pt idx="5">
                  <c:v>Reporte de Monitoreo</c:v>
                </c:pt>
              </c:strCache>
            </c:strRef>
          </c:cat>
          <c:val>
            <c:numRef>
              <c:f>'Apego a Productos'!$D$39:$I$39</c:f>
              <c:numCache>
                <c:formatCode>0.00%</c:formatCode>
                <c:ptCount val="6"/>
                <c:pt idx="0">
                  <c:v>1</c:v>
                </c:pt>
                <c:pt idx="1">
                  <c:v>1</c:v>
                </c:pt>
                <c:pt idx="2">
                  <c:v>1</c:v>
                </c:pt>
                <c:pt idx="3">
                  <c:v>1</c:v>
                </c:pt>
                <c:pt idx="4">
                  <c:v>1</c:v>
                </c:pt>
                <c:pt idx="5">
                  <c:v>0.97225000000000006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36304"/>
        <c:axId val="216237480"/>
      </c:barChart>
      <c:catAx>
        <c:axId val="216236304"/>
        <c:scaling>
          <c:orientation val="minMax"/>
        </c:scaling>
        <c:delete val="0"/>
        <c:axPos val="b"/>
        <c:numFmt formatCode="General" sourceLinked="0"/>
        <c:majorTickMark val="out"/>
        <c:minorTickMark val="none"/>
        <c:tickLblPos val="nextTo"/>
        <c:spPr>
          <a:ln>
            <a:solidFill>
              <a:srgbClr val="B3B3B3"/>
            </a:solidFill>
          </a:ln>
        </c:spPr>
        <c:crossAx val="216237480"/>
        <c:crosses val="autoZero"/>
        <c:auto val="1"/>
        <c:lblAlgn val="ctr"/>
        <c:lblOffset val="100"/>
        <c:noMultiLvlLbl val="1"/>
      </c:catAx>
      <c:valAx>
        <c:axId val="216237480"/>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23630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Procesos'!$D$2</c:f>
              <c:strCache>
                <c:ptCount val="1"/>
                <c:pt idx="0">
                  <c:v>Procesos Internos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Procesos'!$D$4:$G$4</c:f>
              <c:strCache>
                <c:ptCount val="4"/>
                <c:pt idx="0">
                  <c:v>Prospectación</c:v>
                </c:pt>
                <c:pt idx="1">
                  <c:v>Ventas</c:v>
                </c:pt>
                <c:pt idx="2">
                  <c:v>Implementación</c:v>
                </c:pt>
                <c:pt idx="3">
                  <c:v>Garantía</c:v>
                </c:pt>
              </c:strCache>
            </c:strRef>
          </c:cat>
          <c:val>
            <c:numRef>
              <c:f>'Apego a Procesos'!$D$17:$G$17</c:f>
              <c:numCache>
                <c:formatCode>0%</c:formatCode>
                <c:ptCount val="4"/>
                <c:pt idx="0">
                  <c:v>1</c:v>
                </c:pt>
                <c:pt idx="1">
                  <c:v>1</c:v>
                </c:pt>
                <c:pt idx="2" formatCode="0.00%">
                  <c:v>0.8571200000000001</c:v>
                </c:pt>
                <c:pt idx="3">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39048"/>
        <c:axId val="216238656"/>
      </c:barChart>
      <c:catAx>
        <c:axId val="216239048"/>
        <c:scaling>
          <c:orientation val="minMax"/>
        </c:scaling>
        <c:delete val="0"/>
        <c:axPos val="b"/>
        <c:numFmt formatCode="General" sourceLinked="0"/>
        <c:majorTickMark val="out"/>
        <c:minorTickMark val="none"/>
        <c:tickLblPos val="nextTo"/>
        <c:spPr>
          <a:ln>
            <a:solidFill>
              <a:srgbClr val="B3B3B3"/>
            </a:solidFill>
          </a:ln>
        </c:spPr>
        <c:crossAx val="216238656"/>
        <c:crosses val="autoZero"/>
        <c:auto val="1"/>
        <c:lblAlgn val="ctr"/>
        <c:lblOffset val="100"/>
        <c:noMultiLvlLbl val="1"/>
      </c:catAx>
      <c:valAx>
        <c:axId val="216238656"/>
        <c:scaling>
          <c:orientation val="minMax"/>
        </c:scaling>
        <c:delete val="0"/>
        <c:axPos val="l"/>
        <c:majorGridlines>
          <c:spPr>
            <a:ln>
              <a:solidFill>
                <a:srgbClr val="B3B3B3"/>
              </a:solidFill>
            </a:ln>
          </c:spPr>
        </c:majorGridlines>
        <c:numFmt formatCode="0%" sourceLinked="1"/>
        <c:majorTickMark val="out"/>
        <c:minorTickMark val="none"/>
        <c:tickLblPos val="nextTo"/>
        <c:spPr>
          <a:ln>
            <a:solidFill>
              <a:srgbClr val="B3B3B3"/>
            </a:solidFill>
          </a:ln>
        </c:spPr>
        <c:crossAx val="216239048"/>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Procesos'!$D$25:$G$25</c:f>
              <c:strCache>
                <c:ptCount val="4"/>
                <c:pt idx="0">
                  <c:v>Calidad</c:v>
                </c:pt>
                <c:pt idx="1">
                  <c:v>Planeación anual</c:v>
                </c:pt>
                <c:pt idx="2">
                  <c:v>Seguimiento</c:v>
                </c:pt>
                <c:pt idx="3">
                  <c:v>Cambios</c:v>
                </c:pt>
              </c:strCache>
            </c:strRef>
          </c:cat>
          <c:val>
            <c:numRef>
              <c:f>'Apego a Procesos'!$D$38:$G$38</c:f>
              <c:numCache>
                <c:formatCode>0%</c:formatCode>
                <c:ptCount val="4"/>
                <c:pt idx="0">
                  <c:v>1</c:v>
                </c:pt>
                <c:pt idx="1">
                  <c:v>1</c:v>
                </c:pt>
                <c:pt idx="2">
                  <c:v>1</c:v>
                </c:pt>
                <c:pt idx="3">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39440"/>
        <c:axId val="216240224"/>
      </c:barChart>
      <c:catAx>
        <c:axId val="216239440"/>
        <c:scaling>
          <c:orientation val="minMax"/>
        </c:scaling>
        <c:delete val="0"/>
        <c:axPos val="b"/>
        <c:numFmt formatCode="General" sourceLinked="0"/>
        <c:majorTickMark val="out"/>
        <c:minorTickMark val="none"/>
        <c:tickLblPos val="nextTo"/>
        <c:spPr>
          <a:ln>
            <a:solidFill>
              <a:srgbClr val="B3B3B3"/>
            </a:solidFill>
          </a:ln>
        </c:spPr>
        <c:crossAx val="216240224"/>
        <c:crosses val="autoZero"/>
        <c:auto val="1"/>
        <c:lblAlgn val="ctr"/>
        <c:lblOffset val="100"/>
        <c:noMultiLvlLbl val="1"/>
      </c:catAx>
      <c:valAx>
        <c:axId val="216240224"/>
        <c:scaling>
          <c:orientation val="minMax"/>
        </c:scaling>
        <c:delete val="0"/>
        <c:axPos val="l"/>
        <c:majorGridlines>
          <c:spPr>
            <a:ln>
              <a:solidFill>
                <a:srgbClr val="B3B3B3"/>
              </a:solidFill>
            </a:ln>
          </c:spPr>
        </c:majorGridlines>
        <c:numFmt formatCode="0%" sourceLinked="1"/>
        <c:majorTickMark val="out"/>
        <c:minorTickMark val="none"/>
        <c:tickLblPos val="nextTo"/>
        <c:spPr>
          <a:ln>
            <a:solidFill>
              <a:srgbClr val="B3B3B3"/>
            </a:solidFill>
          </a:ln>
        </c:spPr>
        <c:crossAx val="216239440"/>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'Crecimiento anual de ventas'!$H$1:$H$3</c:f>
              <c:strCache>
                <c:ptCount val="3"/>
                <c:pt idx="0">
                  <c:v>Ventas  planeadas</c:v>
                </c:pt>
              </c:strCache>
            </c:strRef>
          </c:tx>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'Crecimiento anual de ventas'!$A$4:$A$15</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'Crecimiento anual de ventas'!$H$4:$H$15</c:f>
              <c:numCache>
                <c:formatCode>[$$-80A]#,##0.00;[Red]\-[$$-80A]#,##0.00</c:formatCode>
                <c:ptCount val="12"/>
                <c:pt idx="0">
                  <c:v>275000</c:v>
                </c:pt>
                <c:pt idx="1">
                  <c:v>275000.01</c:v>
                </c:pt>
                <c:pt idx="2">
                  <c:v>275000.01</c:v>
                </c:pt>
                <c:pt idx="3">
                  <c:v>275000.01</c:v>
                </c:pt>
                <c:pt idx="4">
                  <c:v>275000.01</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v>Ingresos Reales</c:v>
          </c:tx>
          <c:spPr>
            <a:solidFill>
              <a:srgbClr val="ED7D31"/>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'Crecimiento anual de ventas'!$A$4:$A$15</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'Crecimiento anual de ventas'!$J$4:$J$15</c:f>
              <c:numCache>
                <c:formatCode>[$$-80A]#,##0.00;[Red]\-[$$-80A]#,##0.00</c:formatCode>
                <c:ptCount val="12"/>
                <c:pt idx="0">
                  <c:v>179572.48000000001</c:v>
                </c:pt>
                <c:pt idx="1">
                  <c:v>134033.44</c:v>
                </c:pt>
                <c:pt idx="2">
                  <c:v>110127.63</c:v>
                </c:pt>
                <c:pt idx="3">
                  <c:v>145519.6</c:v>
                </c:pt>
                <c:pt idx="4">
                  <c:v>133306.70000000001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16241400"/>
        <c:axId val="217567320"/>
      </c:barChart>
      <c:catAx>
        <c:axId val="216241400"/>
        <c:scaling>
          <c:orientation val="minMax"/>
        </c:scaling>
        <c:delete val="0"/>
        <c:axPos val="b"/>
        <c:numFmt formatCode="General" sourceLinked="0"/>
        <c:majorTickMark val="none"/>
        <c:minorTickMark val="none"/>
        <c:tickLblPos val="nextTo"/>
        <c:spPr>
          <a:ln w="9360">
            <a:solidFill>
              <a:srgbClr val="D9D9D9"/>
            </a:solidFill>
            <a:round/>
          </a:ln>
        </c:spPr>
        <c:crossAx val="217567320"/>
        <c:crosses val="autoZero"/>
        <c:auto val="1"/>
        <c:lblAlgn val="ctr"/>
        <c:lblOffset val="100"/>
        <c:noMultiLvlLbl val="1"/>
      </c:catAx>
      <c:valAx>
        <c:axId val="217567320"/>
        <c:scaling>
          <c:orientation val="minMax"/>
        </c:scaling>
        <c:delete val="0"/>
        <c:axPos val="l"/>
        <c:majorGridlines>
          <c:spPr>
            <a:ln w="9360">
              <a:solidFill>
                <a:srgbClr val="D9D9D9"/>
              </a:solidFill>
              <a:round/>
            </a:ln>
          </c:spPr>
        </c:majorGridlines>
        <c:numFmt formatCode="[$$-80A]#,##0.00;[Red]\-[$$-80A]#,##0.00" sourceLinked="1"/>
        <c:majorTickMark val="none"/>
        <c:minorTickMark val="none"/>
        <c:tickLblPos val="nextTo"/>
        <c:spPr>
          <a:ln w="6480">
            <a:noFill/>
          </a:ln>
        </c:spPr>
        <c:crossAx val="216241400"/>
        <c:crosses val="autoZero"/>
        <c:crossBetween val="between"/>
      </c:valAx>
      <c:spPr>
        <a:noFill/>
        <a:ln>
          <a:noFill/>
        </a:ln>
      </c:spPr>
    </c:plotArea>
    <c:legend>
      <c:legendPos val="b"/>
      <c:layout/>
      <c:overlay val="0"/>
      <c:spPr>
        <a:noFill/>
        <a:ln>
          <a:noFill/>
        </a:ln>
      </c:spPr>
    </c:legend>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'Indice de Satisfacción'!$C$5:$C$16</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'Indice de Satisfacción'!$D$5:$D$16</c:f>
              <c:numCache>
                <c:formatCode>0.00%</c:formatCode>
                <c:ptCount val="12"/>
                <c:pt idx="0">
                  <c:v>0.98799999999999999</c:v>
                </c:pt>
                <c:pt idx="1">
                  <c:v>0.92569999999999997</c:v>
                </c:pt>
                <c:pt idx="2" formatCode="0%">
                  <c:v>0.97</c:v>
                </c:pt>
                <c:pt idx="3" formatCode="0%">
                  <c:v>0</c:v>
                </c:pt>
                <c:pt idx="4" formatCode="0%">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17562616"/>
        <c:axId val="217565752"/>
      </c:barChart>
      <c:catAx>
        <c:axId val="217562616"/>
        <c:scaling>
          <c:orientation val="minMax"/>
        </c:scaling>
        <c:delete val="0"/>
        <c:axPos val="b"/>
        <c:numFmt formatCode="General" sourceLinked="0"/>
        <c:majorTickMark val="none"/>
        <c:minorTickMark val="none"/>
        <c:tickLblPos val="nextTo"/>
        <c:spPr>
          <a:ln w="9360">
            <a:solidFill>
              <a:srgbClr val="D9D9D9"/>
            </a:solidFill>
            <a:round/>
          </a:ln>
        </c:spPr>
        <c:crossAx val="217565752"/>
        <c:crosses val="autoZero"/>
        <c:auto val="1"/>
        <c:lblAlgn val="ctr"/>
        <c:lblOffset val="100"/>
        <c:noMultiLvlLbl val="1"/>
      </c:catAx>
      <c:valAx>
        <c:axId val="217565752"/>
        <c:scaling>
          <c:orientation val="minMax"/>
          <c:max val="1"/>
          <c:min val="0"/>
        </c:scaling>
        <c:delete val="0"/>
        <c:axPos val="l"/>
        <c:majorGridlines>
          <c:spPr>
            <a:ln w="9360">
              <a:solidFill>
                <a:srgbClr val="D9D9D9"/>
              </a:solidFill>
              <a:round/>
            </a:ln>
          </c:spPr>
        </c:majorGridlines>
        <c:numFmt formatCode="0.00%" sourceLinked="1"/>
        <c:majorTickMark val="none"/>
        <c:minorTickMark val="none"/>
        <c:tickLblPos val="nextTo"/>
        <c:spPr>
          <a:ln w="6480">
            <a:noFill/>
          </a:ln>
        </c:spPr>
        <c:crossAx val="217562616"/>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Actividades!$B$2:$C$2</c:f>
              <c:strCache>
                <c:ptCount val="2"/>
                <c:pt idx="0">
                  <c:v>Actividades en tiempo</c:v>
                </c:pt>
                <c:pt idx="1">
                  <c:v>Actividades fuera de tiempo</c:v>
                </c:pt>
              </c:strCache>
            </c:strRef>
          </c:cat>
          <c:val>
            <c:numRef>
              <c:f>Actividades!$B$3:$C$3</c:f>
              <c:numCache>
                <c:formatCode>General</c:formatCode>
                <c:ptCount val="2"/>
                <c:pt idx="0">
                  <c:v>1</c:v>
                </c:pt>
                <c:pt idx="1">
                  <c:v>16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17567712"/>
        <c:axId val="217563008"/>
      </c:barChart>
      <c:catAx>
        <c:axId val="217567712"/>
        <c:scaling>
          <c:orientation val="minMax"/>
        </c:scaling>
        <c:delete val="0"/>
        <c:axPos val="b"/>
        <c:numFmt formatCode="General" sourceLinked="0"/>
        <c:majorTickMark val="none"/>
        <c:minorTickMark val="none"/>
        <c:tickLblPos val="nextTo"/>
        <c:spPr>
          <a:ln w="9360">
            <a:solidFill>
              <a:srgbClr val="D9D9D9"/>
            </a:solidFill>
            <a:round/>
          </a:ln>
        </c:spPr>
        <c:crossAx val="217563008"/>
        <c:crosses val="autoZero"/>
        <c:auto val="1"/>
        <c:lblAlgn val="ctr"/>
        <c:lblOffset val="100"/>
        <c:noMultiLvlLbl val="1"/>
      </c:catAx>
      <c:valAx>
        <c:axId val="217563008"/>
        <c:scaling>
          <c:orientation val="minMax"/>
        </c:scaling>
        <c:delete val="0"/>
        <c:axPos val="l"/>
        <c:majorGridlines>
          <c:spPr>
            <a:ln w="9360">
              <a:solidFill>
                <a:srgbClr val="D9D9D9"/>
              </a:solidFill>
              <a:round/>
            </a:ln>
          </c:spPr>
        </c:majorGridlines>
        <c:numFmt formatCode="General" sourceLinked="1"/>
        <c:majorTickMark val="none"/>
        <c:minorTickMark val="none"/>
        <c:tickLblPos val="nextTo"/>
        <c:spPr>
          <a:ln w="6480">
            <a:noFill/>
          </a:ln>
        </c:spPr>
        <c:crossAx val="217567712"/>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'Monitoreo de Actividades'!$B$3:$E$3</c:f>
              <c:strCache>
                <c:ptCount val="4"/>
                <c:pt idx="0">
                  <c:v>Ventas</c:v>
                </c:pt>
                <c:pt idx="1">
                  <c:v>Planeación Anual</c:v>
                </c:pt>
                <c:pt idx="2">
                  <c:v>Organizacionales</c:v>
                </c:pt>
                <c:pt idx="3">
                  <c:v>Compras</c:v>
                </c:pt>
              </c:strCache>
            </c:strRef>
          </c:cat>
          <c:val>
            <c:numRef>
              <c:f>'Monitoreo de Actividades'!$B$16:$E$16</c:f>
              <c:numCache>
                <c:formatCode>0.00%</c:formatCode>
                <c:ptCount val="4"/>
                <c:pt idx="0">
                  <c:v>0.53333333333333333</c:v>
                </c:pt>
                <c:pt idx="1">
                  <c:v>1</c:v>
                </c:pt>
                <c:pt idx="2">
                  <c:v>0.77776666666666661</c:v>
                </c:pt>
                <c:pt idx="3">
                  <c:v>0.56666666666666665</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7566536"/>
        <c:axId val="217568888"/>
      </c:barChart>
      <c:catAx>
        <c:axId val="217566536"/>
        <c:scaling>
          <c:orientation val="minMax"/>
        </c:scaling>
        <c:delete val="0"/>
        <c:axPos val="b"/>
        <c:numFmt formatCode="General" sourceLinked="0"/>
        <c:majorTickMark val="out"/>
        <c:minorTickMark val="none"/>
        <c:tickLblPos val="nextTo"/>
        <c:spPr>
          <a:ln>
            <a:solidFill>
              <a:srgbClr val="B3B3B3"/>
            </a:solidFill>
          </a:ln>
        </c:spPr>
        <c:crossAx val="217568888"/>
        <c:crosses val="autoZero"/>
        <c:auto val="1"/>
        <c:lblAlgn val="ctr"/>
        <c:lblOffset val="100"/>
        <c:noMultiLvlLbl val="1"/>
      </c:catAx>
      <c:valAx>
        <c:axId val="217568888"/>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7566536"/>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costos'!$I$7:$I$18</c:f>
              <c:numCache>
                <c:formatCode>0.00%</c:formatCode>
                <c:ptCount val="12"/>
                <c:pt idx="0">
                  <c:v>-0.34869442563707342</c:v>
                </c:pt>
                <c:pt idx="1">
                  <c:v>-0.42508349125141631</c:v>
                </c:pt>
                <c:pt idx="2">
                  <c:v>-0.53371449718451536</c:v>
                </c:pt>
                <c:pt idx="3">
                  <c:v>-0.49686760648413364</c:v>
                </c:pt>
                <c:pt idx="4">
                  <c:v>-0.46504807965358896</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16713288"/>
        <c:axId val="216712112"/>
      </c:barChart>
      <c:catAx>
        <c:axId val="216713288"/>
        <c:scaling>
          <c:orientation val="minMax"/>
        </c:scaling>
        <c:delete val="0"/>
        <c:axPos val="b"/>
        <c:numFmt formatCode="General" sourceLinked="0"/>
        <c:majorTickMark val="none"/>
        <c:minorTickMark val="none"/>
        <c:tickLblPos val="nextTo"/>
        <c:spPr>
          <a:ln w="9360">
            <a:solidFill>
              <a:srgbClr val="D9D9D9"/>
            </a:solidFill>
            <a:round/>
          </a:ln>
        </c:spPr>
        <c:crossAx val="216712112"/>
        <c:crosses val="autoZero"/>
        <c:auto val="1"/>
        <c:lblAlgn val="ctr"/>
        <c:lblOffset val="100"/>
        <c:noMultiLvlLbl val="1"/>
      </c:catAx>
      <c:valAx>
        <c:axId val="216712112"/>
        <c:scaling>
          <c:orientation val="minMax"/>
        </c:scaling>
        <c:delete val="0"/>
        <c:axPos val="l"/>
        <c:majorGridlines>
          <c:spPr>
            <a:ln w="9360">
              <a:solidFill>
                <a:srgbClr val="D9D9D9"/>
              </a:solidFill>
              <a:round/>
            </a:ln>
          </c:spPr>
        </c:majorGridlines>
        <c:numFmt formatCode="0.00%" sourceLinked="1"/>
        <c:majorTickMark val="none"/>
        <c:minorTickMark val="none"/>
        <c:tickLblPos val="nextTo"/>
        <c:spPr>
          <a:ln w="6480">
            <a:noFill/>
          </a:ln>
        </c:spPr>
        <c:crossAx val="216713288"/>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esfuerzo'!$C$6</c:f>
              <c:strCache>
                <c:ptCount val="1"/>
                <c:pt idx="0">
                  <c:v>Planeados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esfuerzo'!$C$7:$C$18</c:f>
              <c:numCache>
                <c:formatCode>General</c:formatCode>
                <c:ptCount val="12"/>
                <c:pt idx="0">
                  <c:v>80</c:v>
                </c:pt>
                <c:pt idx="1">
                  <c:v>80</c:v>
                </c:pt>
                <c:pt idx="2">
                  <c:v>80</c:v>
                </c:pt>
                <c:pt idx="3">
                  <c:v>80</c:v>
                </c:pt>
                <c:pt idx="4">
                  <c:v>80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esfuerzo'!$D$6</c:f>
              <c:strCache>
                <c:ptCount val="1"/>
                <c:pt idx="0">
                  <c:v>Reales</c:v>
                </c:pt>
              </c:strCache>
            </c:strRef>
          </c:tx>
          <c:spPr>
            <a:solidFill>
              <a:srgbClr val="FF420E"/>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esfuerzo'!$D$7:$D$18</c:f>
              <c:numCache>
                <c:formatCode>General</c:formatCode>
                <c:ptCount val="12"/>
                <c:pt idx="0">
                  <c:v>54</c:v>
                </c:pt>
                <c:pt idx="1">
                  <c:v>47</c:v>
                </c:pt>
                <c:pt idx="2">
                  <c:v>41</c:v>
                </c:pt>
                <c:pt idx="3">
                  <c:v>43</c:v>
                </c:pt>
                <c:pt idx="4">
                  <c:v>53</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07800"/>
        <c:axId val="216708976"/>
      </c:barChart>
      <c:catAx>
        <c:axId val="216707800"/>
        <c:scaling>
          <c:orientation val="minMax"/>
        </c:scaling>
        <c:delete val="0"/>
        <c:axPos val="b"/>
        <c:numFmt formatCode="General" sourceLinked="0"/>
        <c:majorTickMark val="out"/>
        <c:minorTickMark val="none"/>
        <c:tickLblPos val="nextTo"/>
        <c:spPr>
          <a:ln>
            <a:solidFill>
              <a:srgbClr val="B3B3B3"/>
            </a:solidFill>
          </a:ln>
        </c:spPr>
        <c:crossAx val="216708976"/>
        <c:crosses val="autoZero"/>
        <c:auto val="1"/>
        <c:lblAlgn val="ctr"/>
        <c:lblOffset val="100"/>
        <c:noMultiLvlLbl val="1"/>
      </c:catAx>
      <c:valAx>
        <c:axId val="216708976"/>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crossAx val="216707800"/>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esfuerzo'!$E$6</c:f>
              <c:strCache>
                <c:ptCount val="1"/>
                <c:pt idx="0">
                  <c:v>Desviación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esfuerzo'!$E$7:$E$18</c:f>
              <c:numCache>
                <c:formatCode>0.00%</c:formatCode>
                <c:ptCount val="12"/>
                <c:pt idx="0">
                  <c:v>-0.32499999999999996</c:v>
                </c:pt>
                <c:pt idx="1">
                  <c:v>-0.41249999999999998</c:v>
                </c:pt>
                <c:pt idx="2">
                  <c:v>-0.48750000000000004</c:v>
                </c:pt>
                <c:pt idx="3">
                  <c:v>-0.46250000000000002</c:v>
                </c:pt>
                <c:pt idx="4">
                  <c:v>-0.33750000000000002</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09368"/>
        <c:axId val="216710152"/>
      </c:barChart>
      <c:catAx>
        <c:axId val="216709368"/>
        <c:scaling>
          <c:orientation val="minMax"/>
        </c:scaling>
        <c:delete val="0"/>
        <c:axPos val="b"/>
        <c:numFmt formatCode="General" sourceLinked="0"/>
        <c:majorTickMark val="out"/>
        <c:minorTickMark val="none"/>
        <c:tickLblPos val="nextTo"/>
        <c:spPr>
          <a:ln>
            <a:solidFill>
              <a:srgbClr val="B3B3B3"/>
            </a:solidFill>
          </a:ln>
        </c:spPr>
        <c:crossAx val="216710152"/>
        <c:crosses val="autoZero"/>
        <c:auto val="1"/>
        <c:lblAlgn val="ctr"/>
        <c:lblOffset val="100"/>
        <c:noMultiLvlLbl val="1"/>
      </c:catAx>
      <c:valAx>
        <c:axId val="216710152"/>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709368"/>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esfuerzo'!$F$6</c:f>
              <c:strCache>
                <c:ptCount val="1"/>
                <c:pt idx="0">
                  <c:v>Planeados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esfuerzo'!$F$7:$F$18</c:f>
              <c:numCache>
                <c:formatCode>General</c:formatCode>
                <c:ptCount val="12"/>
                <c:pt idx="0">
                  <c:v>63</c:v>
                </c:pt>
                <c:pt idx="1">
                  <c:v>126</c:v>
                </c:pt>
                <c:pt idx="2">
                  <c:v>126</c:v>
                </c:pt>
                <c:pt idx="3">
                  <c:v>126</c:v>
                </c:pt>
                <c:pt idx="4">
                  <c:v>126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esfuerzo'!$G$6</c:f>
              <c:strCache>
                <c:ptCount val="1"/>
                <c:pt idx="0">
                  <c:v>Reales</c:v>
                </c:pt>
              </c:strCache>
            </c:strRef>
          </c:tx>
          <c:spPr>
            <a:solidFill>
              <a:srgbClr val="FF420E"/>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esfuerzo'!$G$7:$G$18</c:f>
              <c:numCache>
                <c:formatCode>General</c:formatCode>
                <c:ptCount val="12"/>
                <c:pt idx="0">
                  <c:v>76</c:v>
                </c:pt>
                <c:pt idx="1">
                  <c:v>128</c:v>
                </c:pt>
                <c:pt idx="2">
                  <c:v>74</c:v>
                </c:pt>
                <c:pt idx="3">
                  <c:v>121</c:v>
                </c:pt>
                <c:pt idx="4">
                  <c:v>144</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08584"/>
        <c:axId val="216710936"/>
      </c:barChart>
      <c:catAx>
        <c:axId val="216708584"/>
        <c:scaling>
          <c:orientation val="minMax"/>
        </c:scaling>
        <c:delete val="0"/>
        <c:axPos val="b"/>
        <c:numFmt formatCode="General" sourceLinked="0"/>
        <c:majorTickMark val="out"/>
        <c:minorTickMark val="none"/>
        <c:tickLblPos val="nextTo"/>
        <c:spPr>
          <a:ln>
            <a:solidFill>
              <a:srgbClr val="B3B3B3"/>
            </a:solidFill>
          </a:ln>
        </c:spPr>
        <c:crossAx val="216710936"/>
        <c:crosses val="autoZero"/>
        <c:auto val="1"/>
        <c:lblAlgn val="ctr"/>
        <c:lblOffset val="100"/>
        <c:noMultiLvlLbl val="1"/>
      </c:catAx>
      <c:valAx>
        <c:axId val="216710936"/>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crossAx val="21670858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esfuerzo'!$H$6</c:f>
              <c:strCache>
                <c:ptCount val="1"/>
                <c:pt idx="0">
                  <c:v>Desviación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esfuerzo'!$H$7:$H$18</c:f>
              <c:numCache>
                <c:formatCode>0.00%</c:formatCode>
                <c:ptCount val="12"/>
                <c:pt idx="0">
                  <c:v>0.20634920634920628</c:v>
                </c:pt>
                <c:pt idx="1">
                  <c:v>1.5873015873015817E-2</c:v>
                </c:pt>
                <c:pt idx="2">
                  <c:v>-0.41269841269841268</c:v>
                </c:pt>
                <c:pt idx="3">
                  <c:v>-3.9682539682539653E-2</c:v>
                </c:pt>
                <c:pt idx="4">
                  <c:v>0.14285714285714279</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12504"/>
        <c:axId val="216711720"/>
      </c:barChart>
      <c:catAx>
        <c:axId val="216712504"/>
        <c:scaling>
          <c:orientation val="minMax"/>
        </c:scaling>
        <c:delete val="0"/>
        <c:axPos val="b"/>
        <c:numFmt formatCode="General" sourceLinked="0"/>
        <c:majorTickMark val="out"/>
        <c:minorTickMark val="none"/>
        <c:tickLblPos val="nextTo"/>
        <c:spPr>
          <a:ln>
            <a:solidFill>
              <a:srgbClr val="B3B3B3"/>
            </a:solidFill>
          </a:ln>
        </c:spPr>
        <c:crossAx val="216711720"/>
        <c:crosses val="autoZero"/>
        <c:auto val="1"/>
        <c:lblAlgn val="ctr"/>
        <c:lblOffset val="100"/>
        <c:noMultiLvlLbl val="1"/>
      </c:catAx>
      <c:valAx>
        <c:axId val="216711720"/>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71250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Física!$D$6</c:f>
              <c:strCache>
                <c:ptCount val="1"/>
                <c:pt idx="0">
                  <c:v>Elementos de configuración física</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Física!$D$6</c:f>
              <c:strCache>
                <c:ptCount val="1"/>
                <c:pt idx="0">
                  <c:v>Elementos de configuración física</c:v>
                </c:pt>
              </c:strCache>
            </c:strRef>
          </c:cat>
          <c:val>
            <c:numRef>
              <c:f>Física!$D$19</c:f>
              <c:numCache>
                <c:formatCode>0.00%</c:formatCode>
                <c:ptCount val="1"/>
                <c:pt idx="0">
                  <c:v>0.7</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12896"/>
        <c:axId val="216713680"/>
      </c:barChart>
      <c:catAx>
        <c:axId val="216712896"/>
        <c:scaling>
          <c:orientation val="minMax"/>
        </c:scaling>
        <c:delete val="0"/>
        <c:axPos val="b"/>
        <c:numFmt formatCode="General" sourceLinked="0"/>
        <c:majorTickMark val="out"/>
        <c:minorTickMark val="none"/>
        <c:tickLblPos val="nextTo"/>
        <c:spPr>
          <a:ln>
            <a:solidFill>
              <a:srgbClr val="B3B3B3"/>
            </a:solidFill>
          </a:ln>
        </c:spPr>
        <c:crossAx val="216713680"/>
        <c:crosses val="autoZero"/>
        <c:auto val="1"/>
        <c:lblAlgn val="ctr"/>
        <c:lblOffset val="100"/>
        <c:noMultiLvlLbl val="1"/>
      </c:catAx>
      <c:valAx>
        <c:axId val="216713680"/>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712896"/>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Física!$E$4</c:f>
              <c:strCache>
                <c:ptCount val="1"/>
                <c:pt idx="0">
                  <c:v>Física Organizacional</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Física!$E$6:$G$6</c:f>
              <c:strCache>
                <c:ptCount val="3"/>
                <c:pt idx="0">
                  <c:v>Control de cambios organizacional</c:v>
                </c:pt>
                <c:pt idx="1">
                  <c:v>Línea base</c:v>
                </c:pt>
                <c:pt idx="2">
                  <c:v>Elementos de Configuración</c:v>
                </c:pt>
              </c:strCache>
            </c:strRef>
          </c:cat>
          <c:val>
            <c:numRef>
              <c:f>Física!$E$19:$G$19</c:f>
              <c:numCache>
                <c:formatCode>0.00%</c:formatCode>
                <c:ptCount val="3"/>
                <c:pt idx="0">
                  <c:v>1</c:v>
                </c:pt>
                <c:pt idx="1">
                  <c:v>1</c:v>
                </c:pt>
                <c:pt idx="2">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714464"/>
        <c:axId val="216708192"/>
      </c:barChart>
      <c:catAx>
        <c:axId val="216714464"/>
        <c:scaling>
          <c:orientation val="minMax"/>
        </c:scaling>
        <c:delete val="0"/>
        <c:axPos val="b"/>
        <c:numFmt formatCode="General" sourceLinked="0"/>
        <c:majorTickMark val="out"/>
        <c:minorTickMark val="none"/>
        <c:tickLblPos val="nextTo"/>
        <c:spPr>
          <a:ln>
            <a:solidFill>
              <a:srgbClr val="B3B3B3"/>
            </a:solidFill>
          </a:ln>
        </c:spPr>
        <c:crossAx val="216708192"/>
        <c:crosses val="autoZero"/>
        <c:auto val="1"/>
        <c:lblAlgn val="ctr"/>
        <c:lblOffset val="100"/>
        <c:noMultiLvlLbl val="1"/>
      </c:catAx>
      <c:valAx>
        <c:axId val="216708192"/>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71446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Funcional!$D$2</c:f>
              <c:strCache>
                <c:ptCount val="1"/>
                <c:pt idx="0">
                  <c:v>Funcional Ejecución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Funcional!$D$4</c:f>
              <c:strCache>
                <c:ptCount val="1"/>
                <c:pt idx="0">
                  <c:v>Entregables</c:v>
                </c:pt>
              </c:strCache>
            </c:strRef>
          </c:cat>
          <c:val>
            <c:numRef>
              <c:f>Funcional!$D$17</c:f>
              <c:numCache>
                <c:formatCode>0.00%</c:formatCode>
                <c:ptCount val="1"/>
                <c:pt idx="0">
                  <c:v>0.93399999999999994</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16239832"/>
        <c:axId val="216242968"/>
      </c:barChart>
      <c:catAx>
        <c:axId val="216239832"/>
        <c:scaling>
          <c:orientation val="minMax"/>
        </c:scaling>
        <c:delete val="0"/>
        <c:axPos val="b"/>
        <c:numFmt formatCode="General" sourceLinked="0"/>
        <c:majorTickMark val="out"/>
        <c:minorTickMark val="none"/>
        <c:tickLblPos val="nextTo"/>
        <c:spPr>
          <a:ln>
            <a:solidFill>
              <a:srgbClr val="B3B3B3"/>
            </a:solidFill>
          </a:ln>
        </c:spPr>
        <c:crossAx val="216242968"/>
        <c:crosses val="autoZero"/>
        <c:auto val="1"/>
        <c:lblAlgn val="ctr"/>
        <c:lblOffset val="100"/>
        <c:noMultiLvlLbl val="1"/>
      </c:catAx>
      <c:valAx>
        <c:axId val="216242968"/>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16239832"/>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6" name="Imagen 35"/>
          <p:cNvPicPr/>
          <p:nvPr/>
        </p:nvPicPr>
        <p:blipFill>
          <a:blip r:embed="rId2"/>
          <a:stretch/>
        </p:blipFill>
        <p:spPr>
          <a:xfrm>
            <a:off x="2079000" y="1604520"/>
            <a:ext cx="4984920" cy="3977280"/>
          </a:xfrm>
          <a:prstGeom prst="rect">
            <a:avLst/>
          </a:prstGeom>
          <a:ln>
            <a:noFill/>
          </a:ln>
        </p:spPr>
      </p:pic>
      <p:pic>
        <p:nvPicPr>
          <p:cNvPr id="37" name="Imagen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4" name="Imagen 73"/>
          <p:cNvPicPr/>
          <p:nvPr/>
        </p:nvPicPr>
        <p:blipFill>
          <a:blip r:embed="rId2"/>
          <a:stretch/>
        </p:blipFill>
        <p:spPr>
          <a:xfrm>
            <a:off x="2079000" y="1604520"/>
            <a:ext cx="4984920" cy="3977280"/>
          </a:xfrm>
          <a:prstGeom prst="rect">
            <a:avLst/>
          </a:prstGeom>
          <a:ln>
            <a:noFill/>
          </a:ln>
        </p:spPr>
      </p:pic>
      <p:pic>
        <p:nvPicPr>
          <p:cNvPr id="75" name="Imagen 7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2" name="Imagen 111"/>
          <p:cNvPicPr/>
          <p:nvPr/>
        </p:nvPicPr>
        <p:blipFill>
          <a:blip r:embed="rId2"/>
          <a:stretch/>
        </p:blipFill>
        <p:spPr>
          <a:xfrm>
            <a:off x="2079000" y="1604520"/>
            <a:ext cx="4984920" cy="3977280"/>
          </a:xfrm>
          <a:prstGeom prst="rect">
            <a:avLst/>
          </a:prstGeom>
          <a:ln>
            <a:noFill/>
          </a:ln>
        </p:spPr>
      </p:pic>
      <p:pic>
        <p:nvPicPr>
          <p:cNvPr id="113" name="Imagen 112"/>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3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50" name="Imagen 149"/>
          <p:cNvPicPr/>
          <p:nvPr/>
        </p:nvPicPr>
        <p:blipFill>
          <a:blip r:embed="rId2"/>
          <a:stretch/>
        </p:blipFill>
        <p:spPr>
          <a:xfrm>
            <a:off x="2079000" y="1604520"/>
            <a:ext cx="4984920" cy="3977280"/>
          </a:xfrm>
          <a:prstGeom prst="rect">
            <a:avLst/>
          </a:prstGeom>
          <a:ln>
            <a:noFill/>
          </a:ln>
        </p:spPr>
      </p:pic>
      <p:pic>
        <p:nvPicPr>
          <p:cNvPr id="151" name="Imagen 15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7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8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8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88" name="Imagen 187"/>
          <p:cNvPicPr/>
          <p:nvPr/>
        </p:nvPicPr>
        <p:blipFill>
          <a:blip r:embed="rId2"/>
          <a:stretch/>
        </p:blipFill>
        <p:spPr>
          <a:xfrm>
            <a:off x="2079000" y="1604520"/>
            <a:ext cx="4984920" cy="3977280"/>
          </a:xfrm>
          <a:prstGeom prst="rect">
            <a:avLst/>
          </a:prstGeom>
          <a:ln>
            <a:noFill/>
          </a:ln>
        </p:spPr>
      </p:pic>
      <p:pic>
        <p:nvPicPr>
          <p:cNvPr id="189" name="Imagen 18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8"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6"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8"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79"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14"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6"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117"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155"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1012680" y="2282760"/>
            <a:ext cx="7764480" cy="1461960"/>
          </a:xfrm>
          <a:prstGeom prst="rect">
            <a:avLst/>
          </a:prstGeom>
          <a:noFill/>
          <a:ln>
            <a:noFill/>
          </a:ln>
        </p:spPr>
        <p:style>
          <a:lnRef idx="0">
            <a:scrgbClr r="0" g="0" b="0"/>
          </a:lnRef>
          <a:fillRef idx="0">
            <a:scrgbClr r="0" g="0" b="0"/>
          </a:fillRef>
          <a:effectRef idx="0">
            <a:scrgbClr r="0" g="0" b="0"/>
          </a:effectRef>
          <a:fontRef idx="minor"/>
        </p:style>
      </p:sp>
      <p:sp>
        <p:nvSpPr>
          <p:cNvPr id="191" name="CustomShape 2"/>
          <p:cNvSpPr/>
          <p:nvPr/>
        </p:nvSpPr>
        <p:spPr>
          <a:xfrm>
            <a:off x="457200" y="501840"/>
            <a:ext cx="8026200" cy="11376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s-MX" sz="4400" strike="noStrike">
                <a:solidFill>
                  <a:srgbClr val="000000"/>
                </a:solidFill>
                <a:latin typeface="Calibri"/>
                <a:ea typeface="DejaVu Sans"/>
              </a:rPr>
              <a:t>Reporte de Monitoreo</a:t>
            </a:r>
            <a:endParaRPr/>
          </a:p>
        </p:txBody>
      </p:sp>
      <p:sp>
        <p:nvSpPr>
          <p:cNvPr id="192" name="CustomShape 3"/>
          <p:cNvSpPr/>
          <p:nvPr/>
        </p:nvSpPr>
        <p:spPr>
          <a:xfrm>
            <a:off x="216000" y="1604520"/>
            <a:ext cx="6766200" cy="39700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endParaRPr dirty="0"/>
          </a:p>
          <a:p>
            <a:pPr>
              <a:lnSpc>
                <a:spcPct val="100000"/>
              </a:lnSpc>
            </a:pPr>
            <a:r>
              <a:rPr lang="es-MX" sz="2600" strike="noStrike" dirty="0" smtClean="0">
                <a:solidFill>
                  <a:srgbClr val="8B8B8B"/>
                </a:solidFill>
                <a:latin typeface="Calibri"/>
                <a:ea typeface="DejaVu Sans"/>
              </a:rPr>
              <a:t>Versión </a:t>
            </a:r>
            <a:r>
              <a:rPr lang="es-MX" sz="2600" strike="noStrike" dirty="0">
                <a:solidFill>
                  <a:srgbClr val="8B8B8B"/>
                </a:solidFill>
                <a:latin typeface="Calibri"/>
                <a:ea typeface="DejaVu Sans"/>
              </a:rPr>
              <a:t>1.0		</a:t>
            </a:r>
            <a:endParaRPr dirty="0"/>
          </a:p>
          <a:p>
            <a:pPr>
              <a:lnSpc>
                <a:spcPct val="100000"/>
              </a:lnSpc>
            </a:pPr>
            <a:r>
              <a:rPr lang="es-MX" sz="2600" strike="noStrike" dirty="0">
                <a:solidFill>
                  <a:srgbClr val="8B8B8B"/>
                </a:solidFill>
                <a:latin typeface="Calibri"/>
                <a:ea typeface="DejaVu Sans"/>
              </a:rPr>
              <a:t>Enero – </a:t>
            </a:r>
            <a:r>
              <a:rPr lang="es-MX" sz="2600" strike="noStrike" dirty="0" smtClean="0">
                <a:solidFill>
                  <a:srgbClr val="8B8B8B"/>
                </a:solidFill>
                <a:latin typeface="Calibri"/>
                <a:ea typeface="DejaVu Sans"/>
              </a:rPr>
              <a:t>Junio </a:t>
            </a:r>
            <a:r>
              <a:rPr lang="es-MX" sz="2600" strike="noStrike" dirty="0">
                <a:solidFill>
                  <a:srgbClr val="8B8B8B"/>
                </a:solidFill>
                <a:latin typeface="Calibri"/>
                <a:ea typeface="DejaVu Sans"/>
              </a:rPr>
              <a:t>2016</a:t>
            </a:r>
            <a:endParaRPr dirty="0"/>
          </a:p>
          <a:p>
            <a:pPr>
              <a:lnSpc>
                <a:spcPct val="100000"/>
              </a:lnSpc>
            </a:pPr>
            <a:r>
              <a:rPr lang="es-MX" sz="2600" strike="noStrike" dirty="0">
                <a:solidFill>
                  <a:srgbClr val="8B8B8B"/>
                </a:solidFill>
                <a:latin typeface="Calibri"/>
                <a:ea typeface="DejaVu Sans"/>
              </a:rPr>
              <a:t>Fecha de elaboración: </a:t>
            </a:r>
            <a:r>
              <a:rPr lang="es-MX" sz="2600" strike="noStrike" dirty="0" smtClean="0">
                <a:solidFill>
                  <a:srgbClr val="8B8B8B"/>
                </a:solidFill>
                <a:latin typeface="Calibri"/>
                <a:ea typeface="DejaVu Sans"/>
              </a:rPr>
              <a:t>06/06/2016</a:t>
            </a:r>
            <a:endParaRPr dirty="0"/>
          </a:p>
        </p:txBody>
      </p:sp>
      <p:pic>
        <p:nvPicPr>
          <p:cNvPr id="193" name="Picture 2"/>
          <p:cNvPicPr/>
          <p:nvPr/>
        </p:nvPicPr>
        <p:blipFill>
          <a:blip r:embed="rId2"/>
          <a:stretch/>
        </p:blipFill>
        <p:spPr>
          <a:xfrm>
            <a:off x="6948360" y="1196640"/>
            <a:ext cx="1908000" cy="188892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físicas</a:t>
            </a:r>
            <a:endParaRPr/>
          </a:p>
        </p:txBody>
      </p:sp>
      <p:sp>
        <p:nvSpPr>
          <p:cNvPr id="222"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23" name="CustomShape 3"/>
          <p:cNvSpPr/>
          <p:nvPr/>
        </p:nvSpPr>
        <p:spPr>
          <a:xfrm>
            <a:off x="5356107" y="1409760"/>
            <a:ext cx="3322773" cy="17550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trike="noStrike" dirty="0" smtClean="0">
                <a:solidFill>
                  <a:srgbClr val="000000"/>
                </a:solidFill>
                <a:latin typeface="Times New Roman"/>
                <a:ea typeface="DejaVu Sans"/>
              </a:rPr>
              <a:t>Análisis</a:t>
            </a:r>
            <a:r>
              <a:rPr lang="es-MX" strike="noStrike" dirty="0">
                <a:solidFill>
                  <a:srgbClr val="000000"/>
                </a:solidFill>
                <a:latin typeface="Times New Roman"/>
                <a:ea typeface="DejaVu Sans"/>
              </a:rPr>
              <a:t>:  Los resultados de configuración físicos de la empresa a nivel procesos </a:t>
            </a:r>
            <a:r>
              <a:rPr lang="es-MX" strike="noStrike" dirty="0" smtClean="0">
                <a:solidFill>
                  <a:srgbClr val="000000"/>
                </a:solidFill>
                <a:latin typeface="Times New Roman"/>
                <a:ea typeface="DejaVu Sans"/>
              </a:rPr>
              <a:t>muestran resultados positivos.</a:t>
            </a:r>
            <a:endParaRPr dirty="0"/>
          </a:p>
          <a:p>
            <a:pPr>
              <a:lnSpc>
                <a:spcPct val="100000"/>
              </a:lnSpc>
            </a:pPr>
            <a:endParaRPr dirty="0"/>
          </a:p>
        </p:txBody>
      </p:sp>
      <p:graphicFrame>
        <p:nvGraphicFramePr>
          <p:cNvPr id="7" name="Gráfico 6"/>
          <p:cNvGraphicFramePr>
            <a:graphicFrameLocks/>
          </p:cNvGraphicFramePr>
          <p:nvPr>
            <p:extLst>
              <p:ext uri="{D42A27DB-BD31-4B8C-83A1-F6EECF244321}">
                <p14:modId xmlns:p14="http://schemas.microsoft.com/office/powerpoint/2010/main" val="998203045"/>
              </p:ext>
            </p:extLst>
          </p:nvPr>
        </p:nvGraphicFramePr>
        <p:xfrm>
          <a:off x="457200" y="1209069"/>
          <a:ext cx="4233020" cy="32388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3829887754"/>
              </p:ext>
            </p:extLst>
          </p:nvPr>
        </p:nvGraphicFramePr>
        <p:xfrm>
          <a:off x="3952975" y="3164798"/>
          <a:ext cx="4950240" cy="35776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funcionales</a:t>
            </a:r>
            <a:endParaRPr/>
          </a:p>
        </p:txBody>
      </p:sp>
      <p:sp>
        <p:nvSpPr>
          <p:cNvPr id="227"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28" name="CustomShape 3"/>
          <p:cNvSpPr/>
          <p:nvPr/>
        </p:nvSpPr>
        <p:spPr>
          <a:xfrm>
            <a:off x="4752000" y="1416240"/>
            <a:ext cx="3926880" cy="282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r>
              <a:rPr lang="es-MX" strike="noStrike" dirty="0" smtClean="0">
                <a:solidFill>
                  <a:srgbClr val="000000"/>
                </a:solidFill>
                <a:latin typeface="Times New Roman"/>
                <a:ea typeface="DejaVu Sans"/>
              </a:rPr>
              <a:t>Análisis: Las </a:t>
            </a:r>
            <a:r>
              <a:rPr lang="es-MX" strike="noStrike" dirty="0">
                <a:solidFill>
                  <a:srgbClr val="000000"/>
                </a:solidFill>
                <a:latin typeface="Times New Roman"/>
                <a:ea typeface="DejaVu Sans"/>
              </a:rPr>
              <a:t>auditorías funcionales internas mejoraron notablemente y salieron de una calificación critica logrando un puntaje promedio </a:t>
            </a:r>
            <a:r>
              <a:rPr lang="es-MX" strike="noStrike" dirty="0" smtClean="0">
                <a:solidFill>
                  <a:srgbClr val="000000"/>
                </a:solidFill>
                <a:latin typeface="Times New Roman"/>
                <a:ea typeface="DejaVu Sans"/>
              </a:rPr>
              <a:t>superior a los 90 </a:t>
            </a:r>
            <a:r>
              <a:rPr lang="es-MX" strike="noStrike" dirty="0">
                <a:solidFill>
                  <a:srgbClr val="000000"/>
                </a:solidFill>
                <a:latin typeface="Times New Roman"/>
                <a:ea typeface="DejaVu Sans"/>
              </a:rPr>
              <a:t>pts. </a:t>
            </a:r>
            <a:endParaRPr dirty="0"/>
          </a:p>
          <a:p>
            <a:pPr>
              <a:lnSpc>
                <a:spcPct val="100000"/>
              </a:lnSpc>
            </a:pPr>
            <a:endParaRPr dirty="0"/>
          </a:p>
          <a:p>
            <a:pPr>
              <a:lnSpc>
                <a:spcPct val="100000"/>
              </a:lnSpc>
            </a:pPr>
            <a:endParaRPr dirty="0"/>
          </a:p>
          <a:p>
            <a:pPr>
              <a:lnSpc>
                <a:spcPct val="100000"/>
              </a:lnSpc>
            </a:pPr>
            <a:endParaRPr dirty="0"/>
          </a:p>
        </p:txBody>
      </p:sp>
      <p:graphicFrame>
        <p:nvGraphicFramePr>
          <p:cNvPr id="9" name="Gráfico 8"/>
          <p:cNvGraphicFramePr>
            <a:graphicFrameLocks/>
          </p:cNvGraphicFramePr>
          <p:nvPr>
            <p:extLst>
              <p:ext uri="{D42A27DB-BD31-4B8C-83A1-F6EECF244321}">
                <p14:modId xmlns:p14="http://schemas.microsoft.com/office/powerpoint/2010/main" val="1346851606"/>
              </p:ext>
            </p:extLst>
          </p:nvPr>
        </p:nvGraphicFramePr>
        <p:xfrm>
          <a:off x="246669" y="1600200"/>
          <a:ext cx="4174195" cy="32693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3179048219"/>
              </p:ext>
            </p:extLst>
          </p:nvPr>
        </p:nvGraphicFramePr>
        <p:xfrm>
          <a:off x="4594693" y="3342555"/>
          <a:ext cx="4212715" cy="32845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a productos</a:t>
            </a:r>
            <a:endParaRPr/>
          </a:p>
        </p:txBody>
      </p:sp>
      <p:sp>
        <p:nvSpPr>
          <p:cNvPr id="232"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33" name="CustomShape 3"/>
          <p:cNvSpPr/>
          <p:nvPr/>
        </p:nvSpPr>
        <p:spPr>
          <a:xfrm>
            <a:off x="6375960" y="1416240"/>
            <a:ext cx="2280240" cy="310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r>
              <a:rPr lang="es-MX" strike="noStrike" dirty="0" smtClean="0">
                <a:solidFill>
                  <a:srgbClr val="000000"/>
                </a:solidFill>
                <a:latin typeface="Times New Roman"/>
                <a:ea typeface="DejaVu Sans"/>
              </a:rPr>
              <a:t>Análisis: Existe </a:t>
            </a:r>
            <a:r>
              <a:rPr lang="es-MX" strike="noStrike" dirty="0">
                <a:solidFill>
                  <a:srgbClr val="000000"/>
                </a:solidFill>
                <a:latin typeface="Times New Roman"/>
                <a:ea typeface="DejaVu Sans"/>
              </a:rPr>
              <a:t>mejora en el producto de carta de aceptación lo cual mejora la calificación global por </a:t>
            </a:r>
            <a:r>
              <a:rPr lang="es-MX" strike="noStrike" dirty="0" smtClean="0">
                <a:solidFill>
                  <a:srgbClr val="000000"/>
                </a:solidFill>
                <a:latin typeface="Times New Roman"/>
                <a:ea typeface="DejaVu Sans"/>
              </a:rPr>
              <a:t>95 </a:t>
            </a:r>
            <a:r>
              <a:rPr lang="es-MX" strike="noStrike" dirty="0">
                <a:solidFill>
                  <a:srgbClr val="000000"/>
                </a:solidFill>
                <a:latin typeface="Times New Roman"/>
                <a:ea typeface="DejaVu Sans"/>
              </a:rPr>
              <a:t>pts.</a:t>
            </a:r>
            <a:endParaRPr dirty="0"/>
          </a:p>
          <a:p>
            <a:pPr>
              <a:lnSpc>
                <a:spcPct val="100000"/>
              </a:lnSpc>
            </a:pPr>
            <a:endParaRPr dirty="0"/>
          </a:p>
        </p:txBody>
      </p:sp>
      <p:graphicFrame>
        <p:nvGraphicFramePr>
          <p:cNvPr id="8" name="Gráfico 7"/>
          <p:cNvGraphicFramePr>
            <a:graphicFrameLocks/>
          </p:cNvGraphicFramePr>
          <p:nvPr>
            <p:extLst>
              <p:ext uri="{D42A27DB-BD31-4B8C-83A1-F6EECF244321}">
                <p14:modId xmlns:p14="http://schemas.microsoft.com/office/powerpoint/2010/main" val="2510390213"/>
              </p:ext>
            </p:extLst>
          </p:nvPr>
        </p:nvGraphicFramePr>
        <p:xfrm>
          <a:off x="1566672" y="1600200"/>
          <a:ext cx="4400220" cy="32390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219600"/>
            <a:ext cx="8225280" cy="124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Auditoría  a productos organizacionales</a:t>
            </a:r>
            <a:endParaRPr/>
          </a:p>
        </p:txBody>
      </p:sp>
      <p:sp>
        <p:nvSpPr>
          <p:cNvPr id="236" name="CustomShape 2"/>
          <p:cNvSpPr/>
          <p:nvPr/>
        </p:nvSpPr>
        <p:spPr>
          <a:xfrm>
            <a:off x="6523630" y="2150430"/>
            <a:ext cx="2158850" cy="105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MX" sz="1400" strike="noStrike" dirty="0" smtClean="0">
                <a:solidFill>
                  <a:srgbClr val="000000"/>
                </a:solidFill>
                <a:latin typeface="Arial"/>
                <a:ea typeface="DejaVu Sans"/>
              </a:rPr>
              <a:t>Análisis: </a:t>
            </a:r>
            <a:r>
              <a:rPr lang="es-MX" sz="1400" strike="noStrike" dirty="0">
                <a:solidFill>
                  <a:srgbClr val="000000"/>
                </a:solidFill>
                <a:latin typeface="Arial"/>
                <a:ea typeface="DejaVu Sans"/>
              </a:rPr>
              <a:t>No hay nada a destacar, salvo el aumento de puntaje en el producto reporte de monitoreo.</a:t>
            </a:r>
            <a:endParaRPr dirty="0"/>
          </a:p>
        </p:txBody>
      </p:sp>
      <p:graphicFrame>
        <p:nvGraphicFramePr>
          <p:cNvPr id="6" name="Gráfico 5"/>
          <p:cNvGraphicFramePr>
            <a:graphicFrameLocks/>
          </p:cNvGraphicFramePr>
          <p:nvPr>
            <p:extLst>
              <p:ext uri="{D42A27DB-BD31-4B8C-83A1-F6EECF244321}">
                <p14:modId xmlns:p14="http://schemas.microsoft.com/office/powerpoint/2010/main" val="859124720"/>
              </p:ext>
            </p:extLst>
          </p:nvPr>
        </p:nvGraphicFramePr>
        <p:xfrm>
          <a:off x="664034" y="1849426"/>
          <a:ext cx="5468515" cy="4059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a procesos</a:t>
            </a:r>
            <a:endParaRPr/>
          </a:p>
        </p:txBody>
      </p:sp>
      <p:sp>
        <p:nvSpPr>
          <p:cNvPr id="239"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40" name="CustomShape 3"/>
          <p:cNvSpPr/>
          <p:nvPr/>
        </p:nvSpPr>
        <p:spPr>
          <a:xfrm>
            <a:off x="6041880" y="1416240"/>
            <a:ext cx="2639520" cy="25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Existe mejora en el proceso de implementación lo cual aumenta la calificación general del proceso.</a:t>
            </a:r>
            <a:endParaRPr/>
          </a:p>
          <a:p>
            <a:pPr>
              <a:lnSpc>
                <a:spcPct val="100000"/>
              </a:lnSpc>
            </a:pPr>
            <a:endParaRPr/>
          </a:p>
        </p:txBody>
      </p:sp>
      <p:graphicFrame>
        <p:nvGraphicFramePr>
          <p:cNvPr id="7" name="Gráfico 6"/>
          <p:cNvGraphicFramePr>
            <a:graphicFrameLocks/>
          </p:cNvGraphicFramePr>
          <p:nvPr>
            <p:extLst>
              <p:ext uri="{D42A27DB-BD31-4B8C-83A1-F6EECF244321}">
                <p14:modId xmlns:p14="http://schemas.microsoft.com/office/powerpoint/2010/main" val="1512659741"/>
              </p:ext>
            </p:extLst>
          </p:nvPr>
        </p:nvGraphicFramePr>
        <p:xfrm>
          <a:off x="1104564" y="1864221"/>
          <a:ext cx="4450980" cy="3238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29904" y="519851"/>
            <a:ext cx="8225280" cy="124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dirty="0">
                <a:solidFill>
                  <a:srgbClr val="000000"/>
                </a:solidFill>
                <a:latin typeface="Arial"/>
                <a:ea typeface="DejaVu Sans"/>
              </a:rPr>
              <a:t>Auditoría a proceso organizacionales</a:t>
            </a:r>
            <a:endParaRPr dirty="0"/>
          </a:p>
        </p:txBody>
      </p:sp>
      <p:sp>
        <p:nvSpPr>
          <p:cNvPr id="243" name="CustomShape 2"/>
          <p:cNvSpPr/>
          <p:nvPr/>
        </p:nvSpPr>
        <p:spPr>
          <a:xfrm>
            <a:off x="6336000" y="1872000"/>
            <a:ext cx="2444040" cy="85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Analisís: No existe nada importante a destacar</a:t>
            </a:r>
            <a:endParaRPr/>
          </a:p>
        </p:txBody>
      </p:sp>
      <p:graphicFrame>
        <p:nvGraphicFramePr>
          <p:cNvPr id="6" name="Gráfico 5"/>
          <p:cNvGraphicFramePr>
            <a:graphicFrameLocks/>
          </p:cNvGraphicFramePr>
          <p:nvPr>
            <p:extLst>
              <p:ext uri="{D42A27DB-BD31-4B8C-83A1-F6EECF244321}">
                <p14:modId xmlns:p14="http://schemas.microsoft.com/office/powerpoint/2010/main" val="945592026"/>
              </p:ext>
            </p:extLst>
          </p:nvPr>
        </p:nvGraphicFramePr>
        <p:xfrm>
          <a:off x="1586713" y="2178059"/>
          <a:ext cx="4250955" cy="32388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Ventas</a:t>
            </a:r>
            <a:endParaRPr/>
          </a:p>
        </p:txBody>
      </p:sp>
      <p:sp>
        <p:nvSpPr>
          <p:cNvPr id="246"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47" name="CustomShape 3"/>
          <p:cNvSpPr/>
          <p:nvPr/>
        </p:nvSpPr>
        <p:spPr>
          <a:xfrm>
            <a:off x="185760" y="3414960"/>
            <a:ext cx="8018280" cy="459000"/>
          </a:xfrm>
          <a:prstGeom prst="rect">
            <a:avLst/>
          </a:prstGeom>
          <a:noFill/>
          <a:ln>
            <a:noFill/>
          </a:ln>
        </p:spPr>
        <p:style>
          <a:lnRef idx="0">
            <a:scrgbClr r="0" g="0" b="0"/>
          </a:lnRef>
          <a:fillRef idx="0">
            <a:scrgbClr r="0" g="0" b="0"/>
          </a:fillRef>
          <a:effectRef idx="0">
            <a:scrgbClr r="0" g="0" b="0"/>
          </a:effectRef>
          <a:fontRef idx="minor"/>
        </p:style>
      </p:sp>
      <p:pic>
        <p:nvPicPr>
          <p:cNvPr id="2" name="Imagen 1"/>
          <p:cNvPicPr>
            <a:picLocks noChangeAspect="1"/>
          </p:cNvPicPr>
          <p:nvPr/>
        </p:nvPicPr>
        <p:blipFill>
          <a:blip r:embed="rId2"/>
          <a:stretch>
            <a:fillRect/>
          </a:stretch>
        </p:blipFill>
        <p:spPr>
          <a:xfrm>
            <a:off x="122832" y="1131055"/>
            <a:ext cx="8935715" cy="1448372"/>
          </a:xfrm>
          <a:prstGeom prst="rect">
            <a:avLst/>
          </a:prstGeom>
        </p:spPr>
      </p:pic>
      <p:pic>
        <p:nvPicPr>
          <p:cNvPr id="7" name="Imagen 6"/>
          <p:cNvPicPr>
            <a:picLocks noChangeAspect="1"/>
          </p:cNvPicPr>
          <p:nvPr/>
        </p:nvPicPr>
        <p:blipFill>
          <a:blip r:embed="rId3"/>
          <a:stretch>
            <a:fillRect/>
          </a:stretch>
        </p:blipFill>
        <p:spPr>
          <a:xfrm>
            <a:off x="4885374" y="4253222"/>
            <a:ext cx="3287663" cy="1315065"/>
          </a:xfrm>
          <a:prstGeom prst="rect">
            <a:avLst/>
          </a:prstGeom>
        </p:spPr>
      </p:pic>
      <p:pic>
        <p:nvPicPr>
          <p:cNvPr id="3" name="Imagen 2"/>
          <p:cNvPicPr>
            <a:picLocks noChangeAspect="1"/>
          </p:cNvPicPr>
          <p:nvPr/>
        </p:nvPicPr>
        <p:blipFill>
          <a:blip r:embed="rId4"/>
          <a:stretch>
            <a:fillRect/>
          </a:stretch>
        </p:blipFill>
        <p:spPr>
          <a:xfrm>
            <a:off x="122832" y="2864373"/>
            <a:ext cx="4585646" cy="1637731"/>
          </a:xfrm>
          <a:prstGeom prst="rect">
            <a:avLst/>
          </a:prstGeom>
        </p:spPr>
      </p:pic>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96000" y="714600"/>
            <a:ext cx="4894560" cy="3639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Grafica de ventas mensuales vs planeadas</a:t>
            </a:r>
            <a:endParaRPr/>
          </a:p>
        </p:txBody>
      </p:sp>
      <p:sp>
        <p:nvSpPr>
          <p:cNvPr id="254" name="CustomShape 2"/>
          <p:cNvSpPr/>
          <p:nvPr/>
        </p:nvSpPr>
        <p:spPr>
          <a:xfrm>
            <a:off x="1008000" y="4104000"/>
            <a:ext cx="5902560" cy="16280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smtClean="0">
                <a:solidFill>
                  <a:srgbClr val="000000"/>
                </a:solidFill>
                <a:latin typeface="Arial"/>
                <a:ea typeface="DejaVu Sans"/>
              </a:rPr>
              <a:t>Se nota un </a:t>
            </a:r>
            <a:r>
              <a:rPr lang="es-MX" dirty="0" smtClean="0">
                <a:solidFill>
                  <a:srgbClr val="000000"/>
                </a:solidFill>
                <a:latin typeface="Arial"/>
                <a:ea typeface="DejaVu Sans"/>
              </a:rPr>
              <a:t>de</a:t>
            </a:r>
            <a:r>
              <a:rPr lang="es-MX" strike="noStrike" dirty="0" smtClean="0">
                <a:solidFill>
                  <a:srgbClr val="000000"/>
                </a:solidFill>
                <a:latin typeface="Arial"/>
                <a:ea typeface="DejaVu Sans"/>
              </a:rPr>
              <a:t>cremento en ventas </a:t>
            </a:r>
            <a:r>
              <a:rPr lang="es-MX" dirty="0" smtClean="0">
                <a:solidFill>
                  <a:srgbClr val="000000"/>
                </a:solidFill>
                <a:latin typeface="Arial"/>
                <a:ea typeface="DejaVu Sans"/>
              </a:rPr>
              <a:t>con respecto al mes anterior, pero n</a:t>
            </a:r>
            <a:r>
              <a:rPr lang="es-MX" strike="noStrike" dirty="0" smtClean="0">
                <a:solidFill>
                  <a:srgbClr val="000000"/>
                </a:solidFill>
                <a:latin typeface="Arial"/>
                <a:ea typeface="DejaVu Sans"/>
              </a:rPr>
              <a:t>uevamente </a:t>
            </a:r>
            <a:r>
              <a:rPr lang="es-MX" strike="noStrike" dirty="0">
                <a:solidFill>
                  <a:srgbClr val="000000"/>
                </a:solidFill>
                <a:latin typeface="Arial"/>
                <a:ea typeface="DejaVu Sans"/>
              </a:rPr>
              <a:t>se presenta la desviación al no conseguir el objetivo especificado, se recomienda cambiar la meta establecida o bien negociar términos para motivar a vendedores y alcanzar la </a:t>
            </a:r>
            <a:r>
              <a:rPr lang="es-MX" strike="noStrike" dirty="0" smtClean="0">
                <a:solidFill>
                  <a:srgbClr val="000000"/>
                </a:solidFill>
                <a:latin typeface="Arial"/>
                <a:ea typeface="DejaVu Sans"/>
              </a:rPr>
              <a:t>meta.</a:t>
            </a:r>
            <a:endParaRPr dirty="0"/>
          </a:p>
        </p:txBody>
      </p:sp>
      <p:graphicFrame>
        <p:nvGraphicFramePr>
          <p:cNvPr id="6" name="Gráfico 5"/>
          <p:cNvGraphicFramePr>
            <a:graphicFrameLocks/>
          </p:cNvGraphicFramePr>
          <p:nvPr>
            <p:extLst>
              <p:ext uri="{D42A27DB-BD31-4B8C-83A1-F6EECF244321}">
                <p14:modId xmlns:p14="http://schemas.microsoft.com/office/powerpoint/2010/main" val="3652080644"/>
              </p:ext>
            </p:extLst>
          </p:nvPr>
        </p:nvGraphicFramePr>
        <p:xfrm>
          <a:off x="1395764" y="1363500"/>
          <a:ext cx="4590080" cy="2740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Índice de Satisfacción</a:t>
            </a:r>
            <a:endParaRPr/>
          </a:p>
        </p:txBody>
      </p:sp>
      <p:sp>
        <p:nvSpPr>
          <p:cNvPr id="256"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57" name="CustomShape 3"/>
          <p:cNvSpPr/>
          <p:nvPr/>
        </p:nvSpPr>
        <p:spPr>
          <a:xfrm>
            <a:off x="5688000" y="1412640"/>
            <a:ext cx="3452760" cy="227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s-MX" strike="noStrike" dirty="0">
                <a:solidFill>
                  <a:srgbClr val="000000"/>
                </a:solidFill>
                <a:latin typeface="Times New Roman"/>
                <a:ea typeface="DejaVu Sans"/>
              </a:rPr>
              <a:t>Análisis: Sin nada importante a destacar, el promedio general de las encuestas se encuentra sobre </a:t>
            </a:r>
            <a:r>
              <a:rPr lang="es-MX" strike="noStrike" dirty="0" smtClean="0">
                <a:solidFill>
                  <a:srgbClr val="000000"/>
                </a:solidFill>
                <a:latin typeface="Times New Roman"/>
                <a:ea typeface="DejaVu Sans"/>
              </a:rPr>
              <a:t>97 </a:t>
            </a:r>
            <a:r>
              <a:rPr lang="es-MX" strike="noStrike" dirty="0" err="1">
                <a:solidFill>
                  <a:srgbClr val="000000"/>
                </a:solidFill>
                <a:latin typeface="Times New Roman"/>
                <a:ea typeface="DejaVu Sans"/>
              </a:rPr>
              <a:t>pts</a:t>
            </a:r>
            <a:endParaRPr dirty="0"/>
          </a:p>
        </p:txBody>
      </p:sp>
      <p:sp>
        <p:nvSpPr>
          <p:cNvPr id="258" name="CustomShape 4"/>
          <p:cNvSpPr/>
          <p:nvPr/>
        </p:nvSpPr>
        <p:spPr>
          <a:xfrm>
            <a:off x="720000" y="4824000"/>
            <a:ext cx="3885480" cy="59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Análisis basado en un muestreo de tickets mensual</a:t>
            </a:r>
            <a:endParaRPr dirty="0"/>
          </a:p>
        </p:txBody>
      </p:sp>
      <p:sp>
        <p:nvSpPr>
          <p:cNvPr id="260" name="CustomShape 5"/>
          <p:cNvSpPr/>
          <p:nvPr/>
        </p:nvSpPr>
        <p:spPr>
          <a:xfrm>
            <a:off x="2448000" y="1368000"/>
            <a:ext cx="2662560" cy="5025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Indice de satisfacción</a:t>
            </a:r>
            <a:endParaRPr/>
          </a:p>
        </p:txBody>
      </p:sp>
      <p:graphicFrame>
        <p:nvGraphicFramePr>
          <p:cNvPr id="8" name="Gráfico 7"/>
          <p:cNvGraphicFramePr>
            <a:graphicFrameLocks/>
          </p:cNvGraphicFramePr>
          <p:nvPr>
            <p:extLst>
              <p:ext uri="{D42A27DB-BD31-4B8C-83A1-F6EECF244321}">
                <p14:modId xmlns:p14="http://schemas.microsoft.com/office/powerpoint/2010/main" val="2149711875"/>
              </p:ext>
            </p:extLst>
          </p:nvPr>
        </p:nvGraphicFramePr>
        <p:xfrm>
          <a:off x="872060" y="2083140"/>
          <a:ext cx="4588440" cy="27408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73600"/>
            <a:ext cx="82238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Reporte de respaldos</a:t>
            </a:r>
            <a:endParaRPr/>
          </a:p>
        </p:txBody>
      </p:sp>
      <p:sp>
        <p:nvSpPr>
          <p:cNvPr id="262" name="CustomShape 2"/>
          <p:cNvSpPr/>
          <p:nvPr/>
        </p:nvSpPr>
        <p:spPr>
          <a:xfrm>
            <a:off x="457200" y="1604520"/>
            <a:ext cx="8223840" cy="3971880"/>
          </a:xfrm>
          <a:prstGeom prst="rect">
            <a:avLst/>
          </a:prstGeom>
          <a:noFill/>
          <a:ln>
            <a:noFill/>
          </a:ln>
        </p:spPr>
        <p:style>
          <a:lnRef idx="0">
            <a:scrgbClr r="0" g="0" b="0"/>
          </a:lnRef>
          <a:fillRef idx="0">
            <a:scrgbClr r="0" g="0" b="0"/>
          </a:fillRef>
          <a:effectRef idx="0">
            <a:scrgbClr r="0" g="0" b="0"/>
          </a:effectRef>
          <a:fontRef idx="minor"/>
        </p:style>
      </p:sp>
      <p:sp>
        <p:nvSpPr>
          <p:cNvPr id="263" name="CustomShape 3"/>
          <p:cNvSpPr/>
          <p:nvPr/>
        </p:nvSpPr>
        <p:spPr>
          <a:xfrm>
            <a:off x="1008000" y="1604520"/>
            <a:ext cx="7339320" cy="59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Se omite esta sección ya que todos los respaldos son realizados por los proveedores de los servicios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Hitos </a:t>
            </a:r>
            <a:endParaRPr/>
          </a:p>
        </p:txBody>
      </p:sp>
      <p:sp>
        <p:nvSpPr>
          <p:cNvPr id="195"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graphicFrame>
        <p:nvGraphicFramePr>
          <p:cNvPr id="196" name="Table 3"/>
          <p:cNvGraphicFramePr/>
          <p:nvPr>
            <p:extLst>
              <p:ext uri="{D42A27DB-BD31-4B8C-83A1-F6EECF244321}">
                <p14:modId xmlns:p14="http://schemas.microsoft.com/office/powerpoint/2010/main" val="3512181373"/>
              </p:ext>
            </p:extLst>
          </p:nvPr>
        </p:nvGraphicFramePr>
        <p:xfrm>
          <a:off x="1523880" y="1397160"/>
          <a:ext cx="6095520" cy="3123840"/>
        </p:xfrm>
        <a:graphic>
          <a:graphicData uri="http://schemas.openxmlformats.org/drawingml/2006/table">
            <a:tbl>
              <a:tblPr/>
              <a:tblGrid>
                <a:gridCol w="2031840"/>
                <a:gridCol w="2031840"/>
                <a:gridCol w="2031840"/>
              </a:tblGrid>
              <a:tr h="346320">
                <a:tc>
                  <a:txBody>
                    <a:bodyPr/>
                    <a:lstStyle/>
                    <a:p>
                      <a:pPr algn="ctr">
                        <a:lnSpc>
                          <a:spcPct val="100000"/>
                        </a:lnSpc>
                      </a:pPr>
                      <a:r>
                        <a:rPr lang="es-MX" b="1" strike="noStrike" dirty="0">
                          <a:solidFill>
                            <a:schemeClr val="bg1">
                              <a:lumMod val="50000"/>
                            </a:schemeClr>
                          </a:solidFill>
                          <a:latin typeface="Times New Roman"/>
                        </a:rPr>
                        <a:t>Nombre de hito</a:t>
                      </a:r>
                      <a:endParaRPr dirty="0">
                        <a:solidFill>
                          <a:schemeClr val="bg1">
                            <a:lumMod val="50000"/>
                          </a:schemeClr>
                        </a:solidFill>
                      </a:endParaRPr>
                    </a:p>
                  </a:txBody>
                  <a:tcPr/>
                </a:tc>
                <a:tc>
                  <a:txBody>
                    <a:bodyPr/>
                    <a:lstStyle/>
                    <a:p>
                      <a:pPr algn="ctr">
                        <a:lnSpc>
                          <a:spcPct val="100000"/>
                        </a:lnSpc>
                      </a:pPr>
                      <a:r>
                        <a:rPr lang="es-MX" b="1" strike="noStrike" dirty="0">
                          <a:solidFill>
                            <a:schemeClr val="bg1">
                              <a:lumMod val="50000"/>
                            </a:schemeClr>
                          </a:solidFill>
                          <a:latin typeface="Times New Roman"/>
                        </a:rPr>
                        <a:t>Fecha Planeada</a:t>
                      </a:r>
                      <a:endParaRPr dirty="0">
                        <a:solidFill>
                          <a:schemeClr val="bg1">
                            <a:lumMod val="50000"/>
                          </a:schemeClr>
                        </a:solidFill>
                      </a:endParaRPr>
                    </a:p>
                  </a:txBody>
                  <a:tcPr/>
                </a:tc>
                <a:tc>
                  <a:txBody>
                    <a:bodyPr/>
                    <a:lstStyle/>
                    <a:p>
                      <a:pPr algn="ctr">
                        <a:lnSpc>
                          <a:spcPct val="100000"/>
                        </a:lnSpc>
                      </a:pPr>
                      <a:r>
                        <a:rPr lang="es-MX" b="1" strike="noStrike" dirty="0">
                          <a:solidFill>
                            <a:schemeClr val="bg1">
                              <a:lumMod val="50000"/>
                            </a:schemeClr>
                          </a:solidFill>
                          <a:latin typeface="Times New Roman"/>
                        </a:rPr>
                        <a:t>Fecha Real</a:t>
                      </a:r>
                      <a:endParaRPr dirty="0">
                        <a:solidFill>
                          <a:schemeClr val="bg1">
                            <a:lumMod val="50000"/>
                          </a:schemeClr>
                        </a:solidFill>
                      </a:endParaRPr>
                    </a:p>
                  </a:txBody>
                  <a:tcPr/>
                </a:tc>
              </a:tr>
              <a:tr h="518760">
                <a:tc>
                  <a:txBody>
                    <a:bodyPr/>
                    <a:lstStyle/>
                    <a:p>
                      <a:r>
                        <a:rPr lang="es-MX" sz="1400" strike="noStrike" dirty="0">
                          <a:latin typeface="+mn-lt"/>
                        </a:rPr>
                        <a:t>Arranque de proyecto anual</a:t>
                      </a:r>
                      <a:endParaRPr sz="1400" dirty="0">
                        <a:latin typeface="+mn-lt"/>
                      </a:endParaRPr>
                    </a:p>
                  </a:txBody>
                  <a:tcPr/>
                </a:tc>
                <a:tc>
                  <a:txBody>
                    <a:bodyPr/>
                    <a:lstStyle/>
                    <a:p>
                      <a:r>
                        <a:rPr lang="es-MX" sz="1400" strike="noStrike" dirty="0">
                          <a:latin typeface="+mn-lt"/>
                        </a:rPr>
                        <a:t>11/01/16</a:t>
                      </a:r>
                      <a:endParaRPr sz="1400" dirty="0">
                        <a:latin typeface="+mn-lt"/>
                      </a:endParaRPr>
                    </a:p>
                  </a:txBody>
                  <a:tcPr/>
                </a:tc>
                <a:tc>
                  <a:txBody>
                    <a:bodyPr/>
                    <a:lstStyle/>
                    <a:p>
                      <a:r>
                        <a:rPr lang="es-MX" sz="1400" strike="noStrike">
                          <a:latin typeface="+mn-lt"/>
                        </a:rPr>
                        <a:t>11/01/16</a:t>
                      </a:r>
                      <a:endParaRPr sz="1400">
                        <a:latin typeface="+mn-lt"/>
                      </a:endParaRPr>
                    </a:p>
                  </a:txBody>
                  <a:tcPr/>
                </a:tc>
              </a:tr>
              <a:tr h="347760">
                <a:tc>
                  <a:txBody>
                    <a:bodyPr/>
                    <a:lstStyle/>
                    <a:p>
                      <a:r>
                        <a:rPr lang="es-MX" sz="1400" strike="noStrike" dirty="0">
                          <a:latin typeface="+mn-lt"/>
                        </a:rPr>
                        <a:t>Venta mensual de Enero</a:t>
                      </a:r>
                      <a:endParaRPr sz="1400" dirty="0">
                        <a:latin typeface="+mn-lt"/>
                      </a:endParaRPr>
                    </a:p>
                  </a:txBody>
                  <a:tcPr/>
                </a:tc>
                <a:tc>
                  <a:txBody>
                    <a:bodyPr/>
                    <a:lstStyle/>
                    <a:p>
                      <a:r>
                        <a:rPr lang="es-MX" sz="1400" strike="noStrike" dirty="0">
                          <a:latin typeface="+mn-lt"/>
                        </a:rPr>
                        <a:t>02/02/16</a:t>
                      </a:r>
                      <a:endParaRPr sz="1400" dirty="0">
                        <a:latin typeface="+mn-lt"/>
                      </a:endParaRPr>
                    </a:p>
                  </a:txBody>
                  <a:tcPr/>
                </a:tc>
                <a:tc>
                  <a:txBody>
                    <a:bodyPr/>
                    <a:lstStyle/>
                    <a:p>
                      <a:r>
                        <a:rPr lang="es-MX" sz="1400" strike="noStrike">
                          <a:latin typeface="+mn-lt"/>
                        </a:rPr>
                        <a:t>02/02/16</a:t>
                      </a:r>
                      <a:endParaRPr sz="1400">
                        <a:latin typeface="+mn-lt"/>
                      </a:endParaRPr>
                    </a:p>
                  </a:txBody>
                  <a:tcPr/>
                </a:tc>
              </a:tr>
              <a:tr h="431640">
                <a:tc>
                  <a:txBody>
                    <a:bodyPr/>
                    <a:lstStyle/>
                    <a:p>
                      <a:r>
                        <a:rPr lang="es-MX" sz="1400" strike="noStrike" dirty="0">
                          <a:latin typeface="+mn-lt"/>
                        </a:rPr>
                        <a:t>Venta mensual Febrero</a:t>
                      </a:r>
                      <a:endParaRPr sz="1400" dirty="0">
                        <a:latin typeface="+mn-lt"/>
                      </a:endParaRPr>
                    </a:p>
                  </a:txBody>
                  <a:tcPr/>
                </a:tc>
                <a:tc>
                  <a:txBody>
                    <a:bodyPr/>
                    <a:lstStyle/>
                    <a:p>
                      <a:r>
                        <a:rPr lang="es-MX" sz="1400" strike="noStrike" dirty="0">
                          <a:latin typeface="+mn-lt"/>
                        </a:rPr>
                        <a:t>02/03/16</a:t>
                      </a:r>
                      <a:endParaRPr sz="1400" dirty="0">
                        <a:latin typeface="+mn-lt"/>
                      </a:endParaRPr>
                    </a:p>
                  </a:txBody>
                  <a:tcPr/>
                </a:tc>
                <a:tc>
                  <a:txBody>
                    <a:bodyPr/>
                    <a:lstStyle/>
                    <a:p>
                      <a:r>
                        <a:rPr lang="es-MX" sz="1400" strike="noStrike" dirty="0">
                          <a:latin typeface="+mn-lt"/>
                        </a:rPr>
                        <a:t>10/03/16</a:t>
                      </a:r>
                      <a:endParaRPr sz="1400" dirty="0">
                        <a:latin typeface="+mn-lt"/>
                      </a:endParaRPr>
                    </a:p>
                  </a:txBody>
                  <a:tcPr/>
                </a:tc>
              </a:tr>
              <a:tr h="429840">
                <a:tc>
                  <a:txBody>
                    <a:bodyPr/>
                    <a:lstStyle/>
                    <a:p>
                      <a:r>
                        <a:rPr lang="es-MX" sz="1400" strike="noStrike" dirty="0">
                          <a:latin typeface="+mn-lt"/>
                        </a:rPr>
                        <a:t>Venta Mensual Marzo</a:t>
                      </a:r>
                      <a:endParaRPr sz="1400" dirty="0">
                        <a:latin typeface="+mn-lt"/>
                      </a:endParaRPr>
                    </a:p>
                  </a:txBody>
                  <a:tcPr/>
                </a:tc>
                <a:tc>
                  <a:txBody>
                    <a:bodyPr/>
                    <a:lstStyle/>
                    <a:p>
                      <a:r>
                        <a:rPr lang="es-MX" sz="1400" strike="noStrike">
                          <a:latin typeface="+mn-lt"/>
                        </a:rPr>
                        <a:t>03/04/2016</a:t>
                      </a:r>
                      <a:endParaRPr sz="1400">
                        <a:latin typeface="+mn-lt"/>
                      </a:endParaRPr>
                    </a:p>
                  </a:txBody>
                  <a:tcPr/>
                </a:tc>
                <a:tc>
                  <a:txBody>
                    <a:bodyPr/>
                    <a:lstStyle/>
                    <a:p>
                      <a:r>
                        <a:rPr lang="es-MX" sz="1400" strike="noStrike" dirty="0">
                          <a:latin typeface="+mn-lt"/>
                        </a:rPr>
                        <a:t>08/04/16</a:t>
                      </a:r>
                      <a:endParaRPr sz="1400" dirty="0">
                        <a:latin typeface="+mn-lt"/>
                      </a:endParaRPr>
                    </a:p>
                  </a:txBody>
                  <a:tcPr/>
                </a:tc>
              </a:tr>
              <a:tr h="429840">
                <a:tc>
                  <a:txBody>
                    <a:bodyPr/>
                    <a:lstStyle/>
                    <a:p>
                      <a:r>
                        <a:rPr lang="es-MX" sz="1400" dirty="0" smtClean="0">
                          <a:latin typeface="+mn-lt"/>
                        </a:rPr>
                        <a:t>Venta</a:t>
                      </a:r>
                      <a:r>
                        <a:rPr lang="es-MX" sz="1400" baseline="0" dirty="0" smtClean="0">
                          <a:latin typeface="+mn-lt"/>
                        </a:rPr>
                        <a:t> Mensual Abril</a:t>
                      </a:r>
                      <a:endParaRPr sz="1400" dirty="0">
                        <a:latin typeface="+mn-lt"/>
                      </a:endParaRPr>
                    </a:p>
                  </a:txBody>
                  <a:tcPr/>
                </a:tc>
                <a:tc>
                  <a:txBody>
                    <a:bodyPr/>
                    <a:lstStyle/>
                    <a:p>
                      <a:r>
                        <a:rPr lang="es-MX" sz="1400" dirty="0" smtClean="0">
                          <a:latin typeface="+mn-lt"/>
                        </a:rPr>
                        <a:t>03/05/2016</a:t>
                      </a:r>
                      <a:endParaRPr sz="1400" dirty="0">
                        <a:latin typeface="+mn-lt"/>
                      </a:endParaRPr>
                    </a:p>
                  </a:txBody>
                  <a:tcPr/>
                </a:tc>
                <a:tc>
                  <a:txBody>
                    <a:bodyPr/>
                    <a:lstStyle/>
                    <a:p>
                      <a:r>
                        <a:rPr lang="es-MX" sz="1400" dirty="0" smtClean="0">
                          <a:latin typeface="+mn-lt"/>
                        </a:rPr>
                        <a:t>23/05/16</a:t>
                      </a:r>
                      <a:endParaRPr sz="1400" dirty="0">
                        <a:latin typeface="+mn-lt"/>
                      </a:endParaRPr>
                    </a:p>
                  </a:txBody>
                  <a:tcPr/>
                </a:tc>
              </a:tr>
              <a:tr h="429840">
                <a:tc>
                  <a:txBody>
                    <a:bodyPr/>
                    <a:lstStyle/>
                    <a:p>
                      <a:r>
                        <a:rPr lang="es-MX" sz="1400" dirty="0" smtClean="0">
                          <a:latin typeface="+mn-lt"/>
                        </a:rPr>
                        <a:t>Venta Mensual Mayo</a:t>
                      </a:r>
                      <a:endParaRPr sz="1400" dirty="0">
                        <a:latin typeface="+mn-lt"/>
                      </a:endParaRPr>
                    </a:p>
                  </a:txBody>
                  <a:tcPr/>
                </a:tc>
                <a:tc>
                  <a:txBody>
                    <a:bodyPr/>
                    <a:lstStyle/>
                    <a:p>
                      <a:r>
                        <a:rPr lang="es-MX" sz="1400" dirty="0" smtClean="0">
                          <a:latin typeface="+mn-lt"/>
                        </a:rPr>
                        <a:t>03/06/2016</a:t>
                      </a:r>
                      <a:endParaRPr sz="1400" dirty="0">
                        <a:latin typeface="+mn-lt"/>
                      </a:endParaRPr>
                    </a:p>
                  </a:txBody>
                  <a:tcPr/>
                </a:tc>
                <a:tc>
                  <a:txBody>
                    <a:bodyPr/>
                    <a:lstStyle/>
                    <a:p>
                      <a:r>
                        <a:rPr lang="es-MX" sz="1400" dirty="0" smtClean="0">
                          <a:latin typeface="+mn-lt"/>
                        </a:rPr>
                        <a:t>06/06/2016</a:t>
                      </a:r>
                      <a:endParaRPr sz="1400" dirty="0">
                        <a:latin typeface="+mn-lt"/>
                      </a:endParaRPr>
                    </a:p>
                  </a:txBody>
                  <a:tcPr/>
                </a:tc>
              </a:tr>
            </a:tbl>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273600"/>
            <a:ext cx="82278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Producto Mas Vendido</a:t>
            </a:r>
            <a:endParaRPr/>
          </a:p>
        </p:txBody>
      </p:sp>
      <p:sp>
        <p:nvSpPr>
          <p:cNvPr id="265" name="CustomShape 2"/>
          <p:cNvSpPr/>
          <p:nvPr/>
        </p:nvSpPr>
        <p:spPr>
          <a:xfrm>
            <a:off x="457200" y="4824000"/>
            <a:ext cx="8227800" cy="756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2200" strike="noStrike" dirty="0">
                <a:solidFill>
                  <a:srgbClr val="000000"/>
                </a:solidFill>
                <a:latin typeface="Arial"/>
                <a:ea typeface="DejaVu Sans"/>
              </a:rPr>
              <a:t>Análisis: </a:t>
            </a:r>
            <a:r>
              <a:rPr lang="es-MX" sz="2200" strike="noStrike" dirty="0" smtClean="0">
                <a:solidFill>
                  <a:srgbClr val="000000"/>
                </a:solidFill>
                <a:latin typeface="Arial"/>
                <a:ea typeface="DejaVu Sans"/>
              </a:rPr>
              <a:t>se </a:t>
            </a:r>
            <a:r>
              <a:rPr lang="es-MX" sz="2200" strike="noStrike" dirty="0">
                <a:solidFill>
                  <a:srgbClr val="000000"/>
                </a:solidFill>
                <a:latin typeface="Arial"/>
                <a:ea typeface="DejaVu Sans"/>
              </a:rPr>
              <a:t>muestra los </a:t>
            </a:r>
            <a:r>
              <a:rPr lang="es-MX" sz="2200" strike="noStrike" dirty="0" smtClean="0">
                <a:solidFill>
                  <a:srgbClr val="000000"/>
                </a:solidFill>
                <a:latin typeface="Arial"/>
                <a:ea typeface="DejaVu Sans"/>
              </a:rPr>
              <a:t>productos vendidos en el mes de mayo.</a:t>
            </a:r>
            <a:endParaRPr dirty="0"/>
          </a:p>
        </p:txBody>
      </p:sp>
      <p:pic>
        <p:nvPicPr>
          <p:cNvPr id="3" name="Imagen 2"/>
          <p:cNvPicPr>
            <a:picLocks noChangeAspect="1"/>
          </p:cNvPicPr>
          <p:nvPr/>
        </p:nvPicPr>
        <p:blipFill>
          <a:blip r:embed="rId2"/>
          <a:stretch>
            <a:fillRect/>
          </a:stretch>
        </p:blipFill>
        <p:spPr>
          <a:xfrm>
            <a:off x="2104443" y="1416959"/>
            <a:ext cx="5087927" cy="352155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57200" y="273600"/>
            <a:ext cx="82278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Actividades en Tiempo</a:t>
            </a:r>
            <a:endParaRPr/>
          </a:p>
        </p:txBody>
      </p:sp>
      <p:sp>
        <p:nvSpPr>
          <p:cNvPr id="268" name="CustomShape 2"/>
          <p:cNvSpPr/>
          <p:nvPr/>
        </p:nvSpPr>
        <p:spPr>
          <a:xfrm>
            <a:off x="720000" y="4608000"/>
            <a:ext cx="7965000" cy="97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2200" strike="noStrike" dirty="0">
                <a:solidFill>
                  <a:srgbClr val="000000"/>
                </a:solidFill>
                <a:latin typeface="Arial"/>
                <a:ea typeface="DejaVu Sans"/>
              </a:rPr>
              <a:t>Análisis: </a:t>
            </a:r>
            <a:r>
              <a:rPr lang="es-MX" sz="2200" strike="noStrike" dirty="0" smtClean="0">
                <a:solidFill>
                  <a:srgbClr val="000000"/>
                </a:solidFill>
                <a:latin typeface="Arial"/>
                <a:ea typeface="DejaVu Sans"/>
              </a:rPr>
              <a:t>Solo una de las </a:t>
            </a:r>
            <a:r>
              <a:rPr lang="es-MX" sz="2200" strike="noStrike" dirty="0">
                <a:solidFill>
                  <a:srgbClr val="000000"/>
                </a:solidFill>
                <a:latin typeface="Arial"/>
                <a:ea typeface="DejaVu Sans"/>
              </a:rPr>
              <a:t>actividades del mes </a:t>
            </a:r>
            <a:r>
              <a:rPr lang="es-MX" sz="2200" strike="noStrike" dirty="0" smtClean="0">
                <a:solidFill>
                  <a:srgbClr val="000000"/>
                </a:solidFill>
                <a:latin typeface="Arial"/>
                <a:ea typeface="DejaVu Sans"/>
              </a:rPr>
              <a:t>fue realizada </a:t>
            </a:r>
            <a:r>
              <a:rPr lang="es-MX" sz="2200" dirty="0" smtClean="0">
                <a:solidFill>
                  <a:srgbClr val="000000"/>
                </a:solidFill>
                <a:latin typeface="Arial"/>
                <a:ea typeface="DejaVu Sans"/>
              </a:rPr>
              <a:t>a </a:t>
            </a:r>
            <a:r>
              <a:rPr lang="es-MX" sz="2200" strike="noStrike" dirty="0" smtClean="0">
                <a:solidFill>
                  <a:srgbClr val="000000"/>
                </a:solidFill>
                <a:latin typeface="Arial"/>
                <a:ea typeface="DejaVu Sans"/>
              </a:rPr>
              <a:t>tiempo, se </a:t>
            </a:r>
            <a:r>
              <a:rPr lang="es-MX" sz="2200" strike="noStrike" dirty="0">
                <a:solidFill>
                  <a:srgbClr val="000000"/>
                </a:solidFill>
                <a:latin typeface="Arial"/>
                <a:ea typeface="DejaVu Sans"/>
              </a:rPr>
              <a:t>espera </a:t>
            </a:r>
            <a:r>
              <a:rPr lang="es-MX" sz="2200" strike="noStrike" dirty="0" smtClean="0">
                <a:solidFill>
                  <a:srgbClr val="000000"/>
                </a:solidFill>
                <a:latin typeface="Arial"/>
                <a:ea typeface="DejaVu Sans"/>
              </a:rPr>
              <a:t>una mejora </a:t>
            </a:r>
            <a:r>
              <a:rPr lang="es-MX" sz="2200" strike="noStrike" dirty="0">
                <a:solidFill>
                  <a:srgbClr val="000000"/>
                </a:solidFill>
                <a:latin typeface="Arial"/>
                <a:ea typeface="DejaVu Sans"/>
              </a:rPr>
              <a:t>en esta área en futuros </a:t>
            </a:r>
            <a:r>
              <a:rPr lang="es-MX" sz="2200" strike="noStrike" dirty="0" smtClean="0">
                <a:solidFill>
                  <a:srgbClr val="000000"/>
                </a:solidFill>
                <a:latin typeface="Arial"/>
                <a:ea typeface="DejaVu Sans"/>
              </a:rPr>
              <a:t>análisis.</a:t>
            </a:r>
            <a:endParaRPr dirty="0"/>
          </a:p>
        </p:txBody>
      </p:sp>
      <p:sp>
        <p:nvSpPr>
          <p:cNvPr id="270" name="CustomShape 3"/>
          <p:cNvSpPr/>
          <p:nvPr/>
        </p:nvSpPr>
        <p:spPr>
          <a:xfrm>
            <a:off x="2592000" y="1512000"/>
            <a:ext cx="1942560" cy="5025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Actividades</a:t>
            </a:r>
            <a:endParaRPr/>
          </a:p>
        </p:txBody>
      </p:sp>
      <p:graphicFrame>
        <p:nvGraphicFramePr>
          <p:cNvPr id="7" name="Gráfico 6"/>
          <p:cNvGraphicFramePr>
            <a:graphicFrameLocks/>
          </p:cNvGraphicFramePr>
          <p:nvPr>
            <p:extLst>
              <p:ext uri="{D42A27DB-BD31-4B8C-83A1-F6EECF244321}">
                <p14:modId xmlns:p14="http://schemas.microsoft.com/office/powerpoint/2010/main" val="2947010970"/>
              </p:ext>
            </p:extLst>
          </p:nvPr>
        </p:nvGraphicFramePr>
        <p:xfrm>
          <a:off x="2198040" y="1512000"/>
          <a:ext cx="4673040" cy="27555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04000" y="790603"/>
            <a:ext cx="7630560" cy="3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Auditoría Organizacional de Actividades Programadas</a:t>
            </a:r>
            <a:endParaRPr dirty="0"/>
          </a:p>
        </p:txBody>
      </p:sp>
      <p:sp>
        <p:nvSpPr>
          <p:cNvPr id="273" name="CustomShape 2"/>
          <p:cNvSpPr/>
          <p:nvPr/>
        </p:nvSpPr>
        <p:spPr>
          <a:xfrm>
            <a:off x="6114197" y="2160000"/>
            <a:ext cx="2452363" cy="264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Análisis: se recomienda poner atención en las áreas de ventas y </a:t>
            </a:r>
            <a:r>
              <a:rPr lang="es-MX" strike="noStrike" dirty="0" smtClean="0">
                <a:solidFill>
                  <a:srgbClr val="000000"/>
                </a:solidFill>
                <a:latin typeface="Arial"/>
                <a:ea typeface="DejaVu Sans"/>
              </a:rPr>
              <a:t>compras ya que son actividades mensuales, las </a:t>
            </a:r>
            <a:r>
              <a:rPr lang="es-MX" strike="noStrike" dirty="0">
                <a:solidFill>
                  <a:srgbClr val="000000"/>
                </a:solidFill>
                <a:latin typeface="Arial"/>
                <a:ea typeface="DejaVu Sans"/>
              </a:rPr>
              <a:t>cuales tienen un apego </a:t>
            </a:r>
            <a:r>
              <a:rPr lang="es-MX" strike="noStrike" dirty="0" smtClean="0">
                <a:solidFill>
                  <a:srgbClr val="000000"/>
                </a:solidFill>
                <a:latin typeface="Arial"/>
                <a:ea typeface="DejaVu Sans"/>
              </a:rPr>
              <a:t>bajo.</a:t>
            </a:r>
          </a:p>
          <a:p>
            <a:endParaRPr dirty="0"/>
          </a:p>
        </p:txBody>
      </p:sp>
      <p:graphicFrame>
        <p:nvGraphicFramePr>
          <p:cNvPr id="6" name="Gráfico 5"/>
          <p:cNvGraphicFramePr>
            <a:graphicFrameLocks/>
          </p:cNvGraphicFramePr>
          <p:nvPr>
            <p:extLst>
              <p:ext uri="{D42A27DB-BD31-4B8C-83A1-F6EECF244321}">
                <p14:modId xmlns:p14="http://schemas.microsoft.com/office/powerpoint/2010/main" val="3343505160"/>
              </p:ext>
            </p:extLst>
          </p:nvPr>
        </p:nvGraphicFramePr>
        <p:xfrm>
          <a:off x="1325667" y="1572039"/>
          <a:ext cx="4336320" cy="3604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3600"/>
            <a:ext cx="82238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Monitoreo de Riesgos</a:t>
            </a:r>
            <a:endParaRPr/>
          </a:p>
        </p:txBody>
      </p:sp>
      <p:pic>
        <p:nvPicPr>
          <p:cNvPr id="4" name="Imagen 3"/>
          <p:cNvPicPr>
            <a:picLocks noChangeAspect="1"/>
          </p:cNvPicPr>
          <p:nvPr/>
        </p:nvPicPr>
        <p:blipFill>
          <a:blip r:embed="rId2"/>
          <a:stretch>
            <a:fillRect/>
          </a:stretch>
        </p:blipFill>
        <p:spPr>
          <a:xfrm>
            <a:off x="694205" y="1563062"/>
            <a:ext cx="7695238" cy="288571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Recursos humanos</a:t>
            </a:r>
            <a:endParaRPr/>
          </a:p>
        </p:txBody>
      </p:sp>
      <p:sp>
        <p:nvSpPr>
          <p:cNvPr id="198"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Times New Roman"/>
                <a:ea typeface="DejaVu Sans"/>
              </a:rPr>
              <a:t>Marisol Ornelas</a:t>
            </a:r>
            <a:endParaRPr dirty="0"/>
          </a:p>
          <a:p>
            <a:r>
              <a:rPr lang="es-MX" strike="noStrike" dirty="0">
                <a:solidFill>
                  <a:srgbClr val="000000"/>
                </a:solidFill>
                <a:latin typeface="Times New Roman"/>
                <a:ea typeface="DejaVu Sans"/>
              </a:rPr>
              <a:t>Alma </a:t>
            </a:r>
            <a:r>
              <a:rPr lang="es-MX" strike="noStrike" dirty="0" err="1">
                <a:solidFill>
                  <a:srgbClr val="000000"/>
                </a:solidFill>
                <a:latin typeface="Times New Roman"/>
                <a:ea typeface="DejaVu Sans"/>
              </a:rPr>
              <a:t>Yesenia</a:t>
            </a:r>
            <a:r>
              <a:rPr lang="es-MX" strike="noStrike" dirty="0">
                <a:solidFill>
                  <a:srgbClr val="000000"/>
                </a:solidFill>
                <a:latin typeface="Times New Roman"/>
                <a:ea typeface="DejaVu Sans"/>
              </a:rPr>
              <a:t> </a:t>
            </a:r>
            <a:r>
              <a:rPr lang="es-MX" strike="noStrike" dirty="0" smtClean="0">
                <a:solidFill>
                  <a:srgbClr val="000000"/>
                </a:solidFill>
                <a:latin typeface="Times New Roman"/>
                <a:ea typeface="DejaVu Sans"/>
              </a:rPr>
              <a:t>García</a:t>
            </a:r>
            <a:endParaRPr dirty="0"/>
          </a:p>
          <a:p>
            <a:r>
              <a:rPr lang="es-MX" strike="noStrike" dirty="0" smtClean="0">
                <a:solidFill>
                  <a:srgbClr val="000000"/>
                </a:solidFill>
                <a:latin typeface="Times New Roman"/>
                <a:ea typeface="DejaVu Sans"/>
              </a:rPr>
              <a:t>Adriana </a:t>
            </a:r>
            <a:r>
              <a:rPr lang="es-MX" strike="noStrike" dirty="0">
                <a:solidFill>
                  <a:srgbClr val="000000"/>
                </a:solidFill>
                <a:latin typeface="Times New Roman"/>
                <a:ea typeface="DejaVu Sans"/>
              </a:rPr>
              <a:t>Jaramillo</a:t>
            </a:r>
            <a:endParaRPr dirty="0"/>
          </a:p>
          <a:p>
            <a:r>
              <a:rPr lang="es-MX" strike="noStrike" dirty="0">
                <a:solidFill>
                  <a:srgbClr val="000000"/>
                </a:solidFill>
                <a:latin typeface="Times New Roman"/>
                <a:ea typeface="DejaVu Sans"/>
              </a:rPr>
              <a:t>Ricardo Novela</a:t>
            </a:r>
            <a:endParaRPr dirty="0"/>
          </a:p>
          <a:p>
            <a:r>
              <a:rPr lang="es-MX" strike="noStrike" dirty="0">
                <a:solidFill>
                  <a:srgbClr val="000000"/>
                </a:solidFill>
                <a:latin typeface="Times New Roman"/>
                <a:ea typeface="DejaVu Sans"/>
              </a:rPr>
              <a:t>Francisco González </a:t>
            </a:r>
            <a:r>
              <a:rPr lang="es-MX" strike="noStrike" dirty="0" smtClean="0">
                <a:solidFill>
                  <a:srgbClr val="000000"/>
                </a:solidFill>
                <a:latin typeface="Times New Roman"/>
                <a:ea typeface="DejaVu Sans"/>
              </a:rPr>
              <a:t>Sánchez</a:t>
            </a:r>
            <a:endParaRPr dirty="0"/>
          </a:p>
          <a:p>
            <a:r>
              <a:rPr lang="es-MX" strike="noStrike" dirty="0" smtClean="0">
                <a:solidFill>
                  <a:srgbClr val="000000"/>
                </a:solidFill>
                <a:latin typeface="Times New Roman"/>
                <a:ea typeface="DejaVu Sans"/>
              </a:rPr>
              <a:t>José </a:t>
            </a:r>
            <a:r>
              <a:rPr lang="es-MX" strike="noStrike" dirty="0">
                <a:solidFill>
                  <a:srgbClr val="000000"/>
                </a:solidFill>
                <a:latin typeface="Times New Roman"/>
                <a:ea typeface="DejaVu Sans"/>
              </a:rPr>
              <a:t>Francisco Llamas</a:t>
            </a:r>
            <a:endParaRPr dirty="0"/>
          </a:p>
          <a:p>
            <a:endParaRPr dirty="0"/>
          </a:p>
          <a:p>
            <a:r>
              <a:rPr lang="es-MX" strike="noStrike" dirty="0">
                <a:solidFill>
                  <a:srgbClr val="000000"/>
                </a:solidFill>
                <a:latin typeface="Times New Roman"/>
                <a:ea typeface="DejaVu Sans"/>
              </a:rPr>
              <a:t>Capacitaciones Requeridas:</a:t>
            </a:r>
            <a:endParaRPr dirty="0"/>
          </a:p>
          <a:p>
            <a:r>
              <a:rPr lang="es-MX" strike="noStrike" dirty="0">
                <a:solidFill>
                  <a:srgbClr val="000000"/>
                </a:solidFill>
                <a:latin typeface="Times New Roman"/>
                <a:ea typeface="DejaVu Sans"/>
              </a:rPr>
              <a:t>Capacitación en procesos → 11 Enero 2016</a:t>
            </a:r>
            <a:endParaRPr dirty="0"/>
          </a:p>
          <a:p>
            <a:r>
              <a:rPr lang="es-MX" strike="noStrike" dirty="0">
                <a:solidFill>
                  <a:srgbClr val="000000"/>
                </a:solidFill>
                <a:latin typeface="Times New Roman"/>
                <a:ea typeface="DejaVu Sans"/>
              </a:rPr>
              <a:t>Capacitación en procesos y catalogo de productos →25 Febrero 2016 </a:t>
            </a:r>
            <a:endParaRPr dirty="0"/>
          </a:p>
          <a:p>
            <a:endParaRPr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2800" strike="noStrike">
                <a:solidFill>
                  <a:srgbClr val="000000"/>
                </a:solidFill>
                <a:latin typeface="Calibri"/>
                <a:ea typeface="DejaVu Sans"/>
              </a:rPr>
              <a:t>Reporte de Gastos mensuales 2016</a:t>
            </a:r>
            <a:endParaRPr/>
          </a:p>
        </p:txBody>
      </p:sp>
      <p:sp>
        <p:nvSpPr>
          <p:cNvPr id="200"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01" name="CustomShape 3"/>
          <p:cNvSpPr/>
          <p:nvPr/>
        </p:nvSpPr>
        <p:spPr>
          <a:xfrm>
            <a:off x="5904000" y="2770167"/>
            <a:ext cx="2993246" cy="30437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trike="noStrike" dirty="0">
                <a:solidFill>
                  <a:srgbClr val="000000"/>
                </a:solidFill>
                <a:latin typeface="Times New Roman"/>
                <a:ea typeface="DejaVu Sans"/>
              </a:rPr>
              <a:t>Análisis: Los gastos planeados mensuales siguen por debajo de lo planeado </a:t>
            </a:r>
            <a:r>
              <a:rPr lang="es-MX" strike="noStrike" dirty="0" smtClean="0">
                <a:solidFill>
                  <a:srgbClr val="000000"/>
                </a:solidFill>
                <a:latin typeface="Times New Roman"/>
                <a:ea typeface="DejaVu Sans"/>
              </a:rPr>
              <a:t>lo </a:t>
            </a:r>
            <a:r>
              <a:rPr lang="es-MX" strike="noStrike" dirty="0">
                <a:solidFill>
                  <a:srgbClr val="000000"/>
                </a:solidFill>
                <a:latin typeface="Times New Roman"/>
                <a:ea typeface="DejaVu Sans"/>
              </a:rPr>
              <a:t>cual implica estabilidad en la empresa en cuanto a los gastos requeridos.</a:t>
            </a:r>
            <a:endParaRPr dirty="0"/>
          </a:p>
          <a:p>
            <a:pPr>
              <a:lnSpc>
                <a:spcPct val="100000"/>
              </a:lnSpc>
            </a:pPr>
            <a:endParaRPr dirty="0"/>
          </a:p>
        </p:txBody>
      </p:sp>
      <p:sp>
        <p:nvSpPr>
          <p:cNvPr id="203" name="CustomShape 4"/>
          <p:cNvSpPr/>
          <p:nvPr/>
        </p:nvSpPr>
        <p:spPr>
          <a:xfrm>
            <a:off x="1947761" y="2437102"/>
            <a:ext cx="2014560" cy="3736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dirty="0">
                <a:solidFill>
                  <a:srgbClr val="000000"/>
                </a:solidFill>
                <a:latin typeface="Arial"/>
                <a:ea typeface="DejaVu Sans"/>
              </a:rPr>
              <a:t>Gastos Mensuales</a:t>
            </a:r>
            <a:endParaRPr dirty="0"/>
          </a:p>
        </p:txBody>
      </p:sp>
      <p:pic>
        <p:nvPicPr>
          <p:cNvPr id="3" name="Imagen 2"/>
          <p:cNvPicPr>
            <a:picLocks noChangeAspect="1"/>
          </p:cNvPicPr>
          <p:nvPr/>
        </p:nvPicPr>
        <p:blipFill>
          <a:blip r:embed="rId2"/>
          <a:stretch>
            <a:fillRect/>
          </a:stretch>
        </p:blipFill>
        <p:spPr>
          <a:xfrm>
            <a:off x="238834" y="1092974"/>
            <a:ext cx="8338782" cy="1225724"/>
          </a:xfrm>
          <a:prstGeom prst="rect">
            <a:avLst/>
          </a:prstGeom>
        </p:spPr>
      </p:pic>
      <p:graphicFrame>
        <p:nvGraphicFramePr>
          <p:cNvPr id="10" name="Gráfico 9"/>
          <p:cNvGraphicFramePr>
            <a:graphicFrameLocks/>
          </p:cNvGraphicFramePr>
          <p:nvPr>
            <p:extLst>
              <p:ext uri="{D42A27DB-BD31-4B8C-83A1-F6EECF244321}">
                <p14:modId xmlns:p14="http://schemas.microsoft.com/office/powerpoint/2010/main" val="1076322171"/>
              </p:ext>
            </p:extLst>
          </p:nvPr>
        </p:nvGraphicFramePr>
        <p:xfrm>
          <a:off x="686365" y="3041553"/>
          <a:ext cx="4988470" cy="2924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32000" y="360000"/>
            <a:ext cx="7846200" cy="43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MX" strike="noStrike">
                <a:solidFill>
                  <a:srgbClr val="000000"/>
                </a:solidFill>
                <a:latin typeface="Arial"/>
                <a:ea typeface="DejaVu Sans"/>
              </a:rPr>
              <a:t>Desviación de Gastos mensuales</a:t>
            </a:r>
            <a:endParaRPr/>
          </a:p>
        </p:txBody>
      </p:sp>
      <p:sp>
        <p:nvSpPr>
          <p:cNvPr id="207" name="CustomShape 2"/>
          <p:cNvSpPr/>
          <p:nvPr/>
        </p:nvSpPr>
        <p:spPr>
          <a:xfrm>
            <a:off x="2808000" y="1577160"/>
            <a:ext cx="3526560" cy="36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Desviación de Gastos Mensual</a:t>
            </a:r>
            <a:endParaRPr/>
          </a:p>
        </p:txBody>
      </p:sp>
      <p:graphicFrame>
        <p:nvGraphicFramePr>
          <p:cNvPr id="7" name="Gráfico 6"/>
          <p:cNvGraphicFramePr>
            <a:graphicFrameLocks/>
          </p:cNvGraphicFramePr>
          <p:nvPr>
            <p:extLst>
              <p:ext uri="{D42A27DB-BD31-4B8C-83A1-F6EECF244321}">
                <p14:modId xmlns:p14="http://schemas.microsoft.com/office/powerpoint/2010/main" val="518010983"/>
              </p:ext>
            </p:extLst>
          </p:nvPr>
        </p:nvGraphicFramePr>
        <p:xfrm>
          <a:off x="1845029" y="2438226"/>
          <a:ext cx="5403900" cy="30233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dirty="0" smtClean="0">
                <a:solidFill>
                  <a:srgbClr val="000000"/>
                </a:solidFill>
                <a:latin typeface="Calibri"/>
                <a:ea typeface="DejaVu Sans"/>
              </a:rPr>
              <a:t>Esfuerzo área de ventas</a:t>
            </a:r>
            <a:endParaRPr dirty="0"/>
          </a:p>
        </p:txBody>
      </p:sp>
      <p:sp>
        <p:nvSpPr>
          <p:cNvPr id="209"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10" name="CustomShape 3"/>
          <p:cNvSpPr/>
          <p:nvPr/>
        </p:nvSpPr>
        <p:spPr>
          <a:xfrm>
            <a:off x="5607360" y="2457867"/>
            <a:ext cx="3071520" cy="2782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r>
              <a:rPr lang="es-MX" strike="noStrike" dirty="0">
                <a:solidFill>
                  <a:srgbClr val="000000"/>
                </a:solidFill>
                <a:latin typeface="Times New Roman"/>
                <a:ea typeface="DejaVu Sans"/>
              </a:rPr>
              <a:t>Análisis: </a:t>
            </a:r>
            <a:r>
              <a:rPr lang="es-MX" strike="noStrike" dirty="0" smtClean="0">
                <a:solidFill>
                  <a:srgbClr val="000000"/>
                </a:solidFill>
                <a:latin typeface="Times New Roman"/>
                <a:ea typeface="DejaVu Sans"/>
              </a:rPr>
              <a:t>El esfuerzo del área de ventas se encuentra arriba del 50 porciento lo cual representa un nivel bajo en ventas. Soporte esta por encima de lo planeado lo que indica una sobrecarga en el mes de mayo.</a:t>
            </a:r>
            <a:endParaRPr dirty="0"/>
          </a:p>
        </p:txBody>
      </p:sp>
      <p:pic>
        <p:nvPicPr>
          <p:cNvPr id="4" name="Imagen 3"/>
          <p:cNvPicPr>
            <a:picLocks noChangeAspect="1"/>
          </p:cNvPicPr>
          <p:nvPr/>
        </p:nvPicPr>
        <p:blipFill>
          <a:blip r:embed="rId2"/>
          <a:stretch>
            <a:fillRect/>
          </a:stretch>
        </p:blipFill>
        <p:spPr>
          <a:xfrm>
            <a:off x="150216" y="1127152"/>
            <a:ext cx="6859693" cy="1711581"/>
          </a:xfrm>
          <a:prstGeom prst="rect">
            <a:avLst/>
          </a:prstGeom>
        </p:spPr>
      </p:pic>
      <p:graphicFrame>
        <p:nvGraphicFramePr>
          <p:cNvPr id="9" name="Gráfico 8"/>
          <p:cNvGraphicFramePr>
            <a:graphicFrameLocks/>
          </p:cNvGraphicFramePr>
          <p:nvPr>
            <p:extLst>
              <p:ext uri="{D42A27DB-BD31-4B8C-83A1-F6EECF244321}">
                <p14:modId xmlns:p14="http://schemas.microsoft.com/office/powerpoint/2010/main" val="2581884793"/>
              </p:ext>
            </p:extLst>
          </p:nvPr>
        </p:nvGraphicFramePr>
        <p:xfrm>
          <a:off x="993013" y="3029173"/>
          <a:ext cx="4319240" cy="35168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800000" y="576000"/>
            <a:ext cx="4822200" cy="344520"/>
          </a:xfrm>
          <a:prstGeom prst="rect">
            <a:avLst/>
          </a:prstGeom>
          <a:noFill/>
          <a:ln>
            <a:noFill/>
          </a:ln>
        </p:spPr>
        <p:style>
          <a:lnRef idx="0">
            <a:scrgbClr r="0" g="0" b="0"/>
          </a:lnRef>
          <a:fillRef idx="0">
            <a:scrgbClr r="0" g="0" b="0"/>
          </a:fillRef>
          <a:effectRef idx="0">
            <a:scrgbClr r="0" g="0" b="0"/>
          </a:effectRef>
          <a:fontRef idx="minor"/>
        </p:style>
      </p:sp>
      <p:sp>
        <p:nvSpPr>
          <p:cNvPr id="216" name="CustomShape 2"/>
          <p:cNvSpPr/>
          <p:nvPr/>
        </p:nvSpPr>
        <p:spPr>
          <a:xfrm>
            <a:off x="1080000" y="936000"/>
            <a:ext cx="4679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Desviación de esfuerzo de ventas</a:t>
            </a:r>
            <a:endParaRPr/>
          </a:p>
        </p:txBody>
      </p:sp>
      <p:graphicFrame>
        <p:nvGraphicFramePr>
          <p:cNvPr id="6" name="Gráfico 5"/>
          <p:cNvGraphicFramePr>
            <a:graphicFrameLocks/>
          </p:cNvGraphicFramePr>
          <p:nvPr>
            <p:extLst>
              <p:ext uri="{D42A27DB-BD31-4B8C-83A1-F6EECF244321}">
                <p14:modId xmlns:p14="http://schemas.microsoft.com/office/powerpoint/2010/main" val="464803700"/>
              </p:ext>
            </p:extLst>
          </p:nvPr>
        </p:nvGraphicFramePr>
        <p:xfrm>
          <a:off x="2410400" y="1664790"/>
          <a:ext cx="4323200" cy="35284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792000" y="648000"/>
            <a:ext cx="6838560" cy="3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Gráfica representativa al cuadro de datos de Esfuerzo de soporte</a:t>
            </a:r>
            <a:endParaRPr/>
          </a:p>
        </p:txBody>
      </p:sp>
      <p:graphicFrame>
        <p:nvGraphicFramePr>
          <p:cNvPr id="5" name="Gráfico 4"/>
          <p:cNvGraphicFramePr>
            <a:graphicFrameLocks/>
          </p:cNvGraphicFramePr>
          <p:nvPr>
            <p:extLst>
              <p:ext uri="{D42A27DB-BD31-4B8C-83A1-F6EECF244321}">
                <p14:modId xmlns:p14="http://schemas.microsoft.com/office/powerpoint/2010/main" val="810989908"/>
              </p:ext>
            </p:extLst>
          </p:nvPr>
        </p:nvGraphicFramePr>
        <p:xfrm>
          <a:off x="2450980" y="1663170"/>
          <a:ext cx="4242040" cy="3531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800000" y="936000"/>
            <a:ext cx="4751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Desviación de esfuerzo de soporte</a:t>
            </a:r>
            <a:endParaRPr/>
          </a:p>
        </p:txBody>
      </p:sp>
      <p:graphicFrame>
        <p:nvGraphicFramePr>
          <p:cNvPr id="5" name="Gráfico 4"/>
          <p:cNvGraphicFramePr>
            <a:graphicFrameLocks/>
          </p:cNvGraphicFramePr>
          <p:nvPr>
            <p:extLst>
              <p:ext uri="{D42A27DB-BD31-4B8C-83A1-F6EECF244321}">
                <p14:modId xmlns:p14="http://schemas.microsoft.com/office/powerpoint/2010/main" val="2654136772"/>
              </p:ext>
            </p:extLst>
          </p:nvPr>
        </p:nvGraphicFramePr>
        <p:xfrm>
          <a:off x="2417957" y="1679330"/>
          <a:ext cx="4308085" cy="34993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498</Words>
  <Application>Microsoft Office PowerPoint</Application>
  <PresentationFormat>Presentación en pantalla (4:3)</PresentationFormat>
  <Paragraphs>90</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5</vt:i4>
      </vt:variant>
      <vt:variant>
        <vt:lpstr>Títulos de diapositiva</vt:lpstr>
      </vt:variant>
      <vt:variant>
        <vt:i4>23</vt:i4>
      </vt:variant>
    </vt:vector>
  </HeadingPairs>
  <TitlesOfParts>
    <vt:vector size="33" baseType="lpstr">
      <vt:lpstr>Arial</vt:lpstr>
      <vt:lpstr>Calibri</vt:lpstr>
      <vt:lpstr>DejaVu Sans</vt:lpstr>
      <vt:lpstr>StarSymbol</vt:lpstr>
      <vt:lpstr>Times New Roman</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Hp EliteBook</cp:lastModifiedBy>
  <cp:revision>72</cp:revision>
  <dcterms:modified xsi:type="dcterms:W3CDTF">2016-06-07T14:45:28Z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