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charts/chart4.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charts/chart1.xml" ContentType="application/vnd.openxmlformats-officedocument.drawingml.chart+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8.wmf" ContentType="image/x-wmf"/>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3"/>
                <c:pt idx="0">
                  <c:v>Elementos de Configuración</c:v>
                </c:pt>
                <c:pt idx="1">
                  <c:v>Línea Base</c:v>
                </c:pt>
                <c:pt idx="2">
                  <c:v>Cambios</c:v>
                </c:pt>
              </c:strCache>
            </c:strRef>
          </c:cat>
          <c:val>
            <c:numRef>
              <c:f>0</c:f>
              <c:numCache>
                <c:formatCode>General</c:formatCode>
                <c:ptCount val="3"/>
                <c:pt idx="0">
                  <c:v>0.75</c:v>
                </c:pt>
                <c:pt idx="1">
                  <c:v>0.75125</c:v>
                </c:pt>
                <c:pt idx="2">
                  <c:v/>
                </c:pt>
              </c:numCache>
            </c:numRef>
          </c:val>
        </c:ser>
        <c:gapWidth val="150"/>
        <c:overlap val="0"/>
        <c:axId val="95682692"/>
        <c:axId val="43242571"/>
      </c:barChart>
      <c:catAx>
        <c:axId val="95682692"/>
        <c:scaling>
          <c:orientation val="minMax"/>
        </c:scaling>
        <c:delete val="0"/>
        <c:axPos val="b"/>
        <c:majorTickMark val="none"/>
        <c:minorTickMark val="none"/>
        <c:tickLblPos val="nextTo"/>
        <c:spPr>
          <a:ln w="9360">
            <a:solidFill>
              <a:srgbClr val="878787"/>
            </a:solidFill>
            <a:round/>
          </a:ln>
        </c:spPr>
        <c:crossAx val="43242571"/>
        <c:crosses val="autoZero"/>
        <c:auto val="1"/>
        <c:lblAlgn val="ctr"/>
        <c:lblOffset val="100"/>
      </c:catAx>
      <c:valAx>
        <c:axId val="43242571"/>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95682692"/>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3"/>
                <c:pt idx="0">
                  <c:v>Línea Base</c:v>
                </c:pt>
                <c:pt idx="1">
                  <c:v>Entregables</c:v>
                </c:pt>
                <c:pt idx="2">
                  <c:v>Control de Cambios</c:v>
                </c:pt>
              </c:strCache>
            </c:strRef>
          </c:cat>
          <c:val>
            <c:numRef>
              <c:f>0</c:f>
              <c:numCache>
                <c:formatCode>General</c:formatCode>
                <c:ptCount val="3"/>
                <c:pt idx="0">
                  <c:v>0.67</c:v>
                </c:pt>
                <c:pt idx="1">
                  <c:v>0.875</c:v>
                </c:pt>
                <c:pt idx="2">
                  <c:v/>
                </c:pt>
              </c:numCache>
            </c:numRef>
          </c:val>
        </c:ser>
        <c:gapWidth val="150"/>
        <c:overlap val="0"/>
        <c:axId val="43934652"/>
        <c:axId val="83258327"/>
      </c:barChart>
      <c:catAx>
        <c:axId val="43934652"/>
        <c:scaling>
          <c:orientation val="minMax"/>
        </c:scaling>
        <c:delete val="0"/>
        <c:axPos val="b"/>
        <c:majorTickMark val="none"/>
        <c:minorTickMark val="none"/>
        <c:tickLblPos val="nextTo"/>
        <c:spPr>
          <a:ln w="9360">
            <a:solidFill>
              <a:srgbClr val="878787"/>
            </a:solidFill>
            <a:round/>
          </a:ln>
        </c:spPr>
        <c:crossAx val="83258327"/>
        <c:crosses val="autoZero"/>
        <c:auto val="1"/>
        <c:lblAlgn val="ctr"/>
        <c:lblOffset val="100"/>
      </c:catAx>
      <c:valAx>
        <c:axId val="83258327"/>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43934652"/>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5"/>
                <c:pt idx="0">
                  <c:v>Plan de Proyecto</c:v>
                </c:pt>
                <c:pt idx="1">
                  <c:v>Estimación</c:v>
                </c:pt>
                <c:pt idx="2">
                  <c:v>Tickets de Servicio</c:v>
                </c:pt>
                <c:pt idx="3">
                  <c:v>Carta de aceptación</c:v>
                </c:pt>
                <c:pt idx="4">
                  <c:v>Reporte de Monitoreo</c:v>
                </c:pt>
              </c:strCache>
            </c:strRef>
          </c:cat>
          <c:val>
            <c:numRef>
              <c:f>0</c:f>
              <c:numCache>
                <c:formatCode>General</c:formatCode>
                <c:ptCount val="5"/>
                <c:pt idx="0">
                  <c:v>0.8623</c:v>
                </c:pt>
                <c:pt idx="1">
                  <c:v>0.775</c:v>
                </c:pt>
                <c:pt idx="2">
                  <c:v>1</c:v>
                </c:pt>
                <c:pt idx="3">
                  <c:v>0.8571</c:v>
                </c:pt>
                <c:pt idx="4">
                  <c:v/>
                </c:pt>
              </c:numCache>
            </c:numRef>
          </c:val>
        </c:ser>
        <c:gapWidth val="150"/>
        <c:overlap val="0"/>
        <c:axId val="90815564"/>
        <c:axId val="54652980"/>
      </c:barChart>
      <c:catAx>
        <c:axId val="90815564"/>
        <c:scaling>
          <c:orientation val="minMax"/>
        </c:scaling>
        <c:delete val="0"/>
        <c:axPos val="b"/>
        <c:majorTickMark val="none"/>
        <c:minorTickMark val="none"/>
        <c:tickLblPos val="nextTo"/>
        <c:spPr>
          <a:ln w="9360">
            <a:solidFill>
              <a:srgbClr val="878787"/>
            </a:solidFill>
            <a:round/>
          </a:ln>
        </c:spPr>
        <c:crossAx val="54652980"/>
        <c:crosses val="autoZero"/>
        <c:auto val="1"/>
        <c:lblAlgn val="ctr"/>
        <c:lblOffset val="100"/>
      </c:catAx>
      <c:valAx>
        <c:axId val="54652980"/>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90815564"/>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spPr>
            <a:solidFill>
              <a:srgbClr val="4f81bd"/>
            </a:solidFill>
            <a:ln>
              <a:noFill/>
            </a:ln>
          </c:spPr>
          <c:cat>
            <c:strRef>
              <c:f>categories</c:f>
              <c:strCache>
                <c:ptCount val="2"/>
                <c:pt idx="0">
                  <c:v>Noviembre</c:v>
                </c:pt>
                <c:pt idx="1">
                  <c:v>Diciembre</c:v>
                </c:pt>
              </c:strCache>
            </c:strRef>
          </c:cat>
        </c:ser>
        <c:ser>
          <c:idx val="1"/>
          <c:order val="1"/>
          <c:spPr>
            <a:solidFill>
              <a:srgbClr val="c0504d"/>
            </a:solidFill>
            <a:ln>
              <a:noFill/>
            </a:ln>
          </c:spPr>
          <c:cat>
            <c:strRef>
              <c:f>categories</c:f>
              <c:strCache>
                <c:ptCount val="2"/>
                <c:pt idx="0">
                  <c:v>Noviembre</c:v>
                </c:pt>
                <c:pt idx="1">
                  <c:v>Diciembre</c:v>
                </c:pt>
              </c:strCache>
            </c:strRef>
          </c:cat>
        </c:ser>
        <c:ser>
          <c:idx val="2"/>
          <c:order val="2"/>
          <c:spPr>
            <a:solidFill>
              <a:srgbClr val="9bbb59"/>
            </a:solidFill>
            <a:ln>
              <a:noFill/>
            </a:ln>
          </c:spPr>
          <c:dLbls>
            <c:dLblPos val="ctr"/>
            <c:showLegendKey val="0"/>
            <c:showVal val="0"/>
            <c:showCatName val="0"/>
            <c:showSerName val="0"/>
            <c:showPercent val="0"/>
          </c:dLbls>
          <c:cat>
            <c:strRef>
              <c:f>categories</c:f>
              <c:strCache>
                <c:ptCount val="2"/>
                <c:pt idx="0">
                  <c:v>Noviembre</c:v>
                </c:pt>
                <c:pt idx="1">
                  <c:v>Diciembre</c:v>
                </c:pt>
              </c:strCache>
            </c:strRef>
          </c:cat>
          <c:val>
            <c:numRef>
              <c:f>0</c:f>
              <c:numCache>
                <c:formatCode>General</c:formatCode>
                <c:ptCount val="2"/>
                <c:pt idx="0">
                  <c:v>1</c:v>
                </c:pt>
                <c:pt idx="1">
                  <c:v/>
                </c:pt>
              </c:numCache>
            </c:numRef>
          </c:val>
        </c:ser>
        <c:gapWidth val="150"/>
        <c:overlap val="0"/>
        <c:axId val="56896326"/>
        <c:axId val="44309919"/>
      </c:barChart>
      <c:catAx>
        <c:axId val="56896326"/>
        <c:scaling>
          <c:orientation val="minMax"/>
        </c:scaling>
        <c:delete val="0"/>
        <c:axPos val="b"/>
        <c:majorTickMark val="out"/>
        <c:minorTickMark val="none"/>
        <c:tickLblPos val="nextTo"/>
        <c:spPr>
          <a:ln w="9360">
            <a:solidFill>
              <a:srgbClr val="878787"/>
            </a:solidFill>
            <a:round/>
          </a:ln>
        </c:spPr>
        <c:crossAx val="44309919"/>
        <c:crosses val="autoZero"/>
        <c:auto val="1"/>
        <c:lblAlgn val="ctr"/>
        <c:lblOffset val="100"/>
      </c:catAx>
      <c:valAx>
        <c:axId val="44309919"/>
        <c:scaling>
          <c:orientation val="minMax"/>
        </c:scaling>
        <c:delete val="0"/>
        <c:axPos val="l"/>
        <c:majorGridlines>
          <c:spPr>
            <a:ln w="9360">
              <a:solidFill>
                <a:srgbClr val="878787"/>
              </a:solidFill>
              <a:round/>
            </a:ln>
          </c:spPr>
        </c:majorGridlines>
        <c:majorTickMark val="out"/>
        <c:minorTickMark val="none"/>
        <c:tickLblPos val="nextTo"/>
        <c:spPr>
          <a:ln w="9360">
            <a:solidFill>
              <a:srgbClr val="878787"/>
            </a:solidFill>
            <a:round/>
          </a:ln>
        </c:spPr>
        <c:crossAx val="56896326"/>
        <c:crosses val="autoZero"/>
      </c:valAx>
      <c:spPr>
        <a:solidFill>
          <a:srgbClr val="ffffff"/>
        </a:solidFill>
        <a:ln>
          <a:noFill/>
        </a:ln>
      </c:spPr>
    </c:plotArea>
    <c:legend>
      <c:legendPos val="r"/>
      <c:overlay val="0"/>
      <c:spPr>
        <a:noFill/>
        <a:ln>
          <a:noFill/>
        </a:ln>
      </c:spPr>
    </c:legend>
    <c:plotVisOnly val="1"/>
  </c:chart>
  <c:spPr>
    <a:solidFill>
      <a:srgbClr val="ffffff"/>
    </a:solid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26" name="PlaceHolder 2"/>
          <p:cNvSpPr>
            <a:spLocks noGrp="1"/>
          </p:cNvSpPr>
          <p:nvPr>
            <p:ph type="body"/>
          </p:nvPr>
        </p:nvSpPr>
        <p:spPr>
          <a:xfrm>
            <a:off x="457200" y="1604520"/>
            <a:ext cx="8228520" cy="1896480"/>
          </a:xfrm>
          <a:prstGeom prst="rect">
            <a:avLst/>
          </a:prstGeom>
        </p:spPr>
        <p:txBody>
          <a:bodyPr lIns="0" rIns="0" tIns="0" bIns="0"/>
          <a:p>
            <a:endParaRPr/>
          </a:p>
        </p:txBody>
      </p:sp>
      <p:sp>
        <p:nvSpPr>
          <p:cNvPr id="27" name="PlaceHolder 3"/>
          <p:cNvSpPr>
            <a:spLocks noGrp="1"/>
          </p:cNvSpPr>
          <p:nvPr>
            <p:ph type="body"/>
          </p:nvPr>
        </p:nvSpPr>
        <p:spPr>
          <a:xfrm>
            <a:off x="457200" y="3681720"/>
            <a:ext cx="8228520" cy="18964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30"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31" name="PlaceHolder 4"/>
          <p:cNvSpPr>
            <a:spLocks noGrp="1"/>
          </p:cNvSpPr>
          <p:nvPr>
            <p:ph type="body"/>
          </p:nvPr>
        </p:nvSpPr>
        <p:spPr>
          <a:xfrm>
            <a:off x="4673880" y="3681720"/>
            <a:ext cx="4015440" cy="1896480"/>
          </a:xfrm>
          <a:prstGeom prst="rect">
            <a:avLst/>
          </a:prstGeom>
        </p:spPr>
        <p:txBody>
          <a:bodyPr lIns="0" rIns="0" tIns="0" bIns="0"/>
          <a:p>
            <a:endParaRPr/>
          </a:p>
        </p:txBody>
      </p:sp>
      <p:sp>
        <p:nvSpPr>
          <p:cNvPr id="32" name="PlaceHolder 5"/>
          <p:cNvSpPr>
            <a:spLocks noGrp="1"/>
          </p:cNvSpPr>
          <p:nvPr>
            <p:ph type="body"/>
          </p:nvPr>
        </p:nvSpPr>
        <p:spPr>
          <a:xfrm>
            <a:off x="457200" y="3681720"/>
            <a:ext cx="4015440" cy="18964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8228520" cy="3976560"/>
          </a:xfrm>
          <a:prstGeom prst="rect">
            <a:avLst/>
          </a:prstGeom>
        </p:spPr>
        <p:txBody>
          <a:bodyPr lIns="0" rIns="0" tIns="0" bIns="0"/>
          <a:p>
            <a:endParaRPr/>
          </a:p>
        </p:txBody>
      </p:sp>
      <p:sp>
        <p:nvSpPr>
          <p:cNvPr id="35" name="PlaceHolder 3"/>
          <p:cNvSpPr>
            <a:spLocks noGrp="1"/>
          </p:cNvSpPr>
          <p:nvPr>
            <p:ph type="body"/>
          </p:nvPr>
        </p:nvSpPr>
        <p:spPr>
          <a:xfrm>
            <a:off x="457200" y="1604520"/>
            <a:ext cx="8228520" cy="3976560"/>
          </a:xfrm>
          <a:prstGeom prst="rect">
            <a:avLst/>
          </a:prstGeom>
        </p:spPr>
        <p:txBody>
          <a:bodyPr lIns="0" rIns="0" tIns="0" bIns="0"/>
          <a:p>
            <a:endParaRPr/>
          </a:p>
        </p:txBody>
      </p:sp>
      <p:pic>
        <p:nvPicPr>
          <p:cNvPr id="36" name="" descr=""/>
          <p:cNvPicPr/>
          <p:nvPr/>
        </p:nvPicPr>
        <p:blipFill>
          <a:blip r:embed="rId2"/>
          <a:stretch/>
        </p:blipFill>
        <p:spPr>
          <a:xfrm>
            <a:off x="2079360" y="1604520"/>
            <a:ext cx="4983840" cy="3976560"/>
          </a:xfrm>
          <a:prstGeom prst="rect">
            <a:avLst/>
          </a:prstGeom>
          <a:ln>
            <a:noFill/>
          </a:ln>
        </p:spPr>
      </p:pic>
      <p:pic>
        <p:nvPicPr>
          <p:cNvPr id="37" name="" descr=""/>
          <p:cNvPicPr/>
          <p:nvPr/>
        </p:nvPicPr>
        <p:blipFill>
          <a:blip r:embed="rId3"/>
          <a:stretch/>
        </p:blipFill>
        <p:spPr>
          <a:xfrm>
            <a:off x="2079360" y="1604520"/>
            <a:ext cx="4983840" cy="3976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43" name="PlaceHolder 2"/>
          <p:cNvSpPr>
            <a:spLocks noGrp="1"/>
          </p:cNvSpPr>
          <p:nvPr>
            <p:ph type="subTitle"/>
          </p:nvPr>
        </p:nvSpPr>
        <p:spPr>
          <a:xfrm>
            <a:off x="457200" y="1604520"/>
            <a:ext cx="8228520" cy="39765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45" name="PlaceHolder 2"/>
          <p:cNvSpPr>
            <a:spLocks noGrp="1"/>
          </p:cNvSpPr>
          <p:nvPr>
            <p:ph type="body"/>
          </p:nvPr>
        </p:nvSpPr>
        <p:spPr>
          <a:xfrm>
            <a:off x="457200" y="1604520"/>
            <a:ext cx="8228520" cy="3976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47" name="PlaceHolder 2"/>
          <p:cNvSpPr>
            <a:spLocks noGrp="1"/>
          </p:cNvSpPr>
          <p:nvPr>
            <p:ph type="body"/>
          </p:nvPr>
        </p:nvSpPr>
        <p:spPr>
          <a:xfrm>
            <a:off x="457200" y="1604520"/>
            <a:ext cx="4015440" cy="3976560"/>
          </a:xfrm>
          <a:prstGeom prst="rect">
            <a:avLst/>
          </a:prstGeom>
        </p:spPr>
        <p:txBody>
          <a:bodyPr lIns="0" rIns="0" tIns="0" bIns="0"/>
          <a:p>
            <a:endParaRPr/>
          </a:p>
        </p:txBody>
      </p:sp>
      <p:sp>
        <p:nvSpPr>
          <p:cNvPr id="48" name="PlaceHolder 3"/>
          <p:cNvSpPr>
            <a:spLocks noGrp="1"/>
          </p:cNvSpPr>
          <p:nvPr>
            <p:ph type="body"/>
          </p:nvPr>
        </p:nvSpPr>
        <p:spPr>
          <a:xfrm>
            <a:off x="4673880" y="1604520"/>
            <a:ext cx="4015440" cy="3976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8520" cy="53046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53" name="PlaceHolder 3"/>
          <p:cNvSpPr>
            <a:spLocks noGrp="1"/>
          </p:cNvSpPr>
          <p:nvPr>
            <p:ph type="body"/>
          </p:nvPr>
        </p:nvSpPr>
        <p:spPr>
          <a:xfrm>
            <a:off x="457200" y="3681720"/>
            <a:ext cx="4015440" cy="1896480"/>
          </a:xfrm>
          <a:prstGeom prst="rect">
            <a:avLst/>
          </a:prstGeom>
        </p:spPr>
        <p:txBody>
          <a:bodyPr lIns="0" rIns="0" tIns="0" bIns="0"/>
          <a:p>
            <a:endParaRPr/>
          </a:p>
        </p:txBody>
      </p:sp>
      <p:sp>
        <p:nvSpPr>
          <p:cNvPr id="54" name="PlaceHolder 4"/>
          <p:cNvSpPr>
            <a:spLocks noGrp="1"/>
          </p:cNvSpPr>
          <p:nvPr>
            <p:ph type="body"/>
          </p:nvPr>
        </p:nvSpPr>
        <p:spPr>
          <a:xfrm>
            <a:off x="4673880" y="1604520"/>
            <a:ext cx="4015440" cy="3976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5" name="PlaceHolder 2"/>
          <p:cNvSpPr>
            <a:spLocks noGrp="1"/>
          </p:cNvSpPr>
          <p:nvPr>
            <p:ph type="subTitle"/>
          </p:nvPr>
        </p:nvSpPr>
        <p:spPr>
          <a:xfrm>
            <a:off x="457200" y="1604520"/>
            <a:ext cx="8228520" cy="39765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440" cy="3976560"/>
          </a:xfrm>
          <a:prstGeom prst="rect">
            <a:avLst/>
          </a:prstGeom>
        </p:spPr>
        <p:txBody>
          <a:bodyPr lIns="0" rIns="0" tIns="0" bIns="0"/>
          <a:p>
            <a:endParaRPr/>
          </a:p>
        </p:txBody>
      </p:sp>
      <p:sp>
        <p:nvSpPr>
          <p:cNvPr id="57"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58" name="PlaceHolder 4"/>
          <p:cNvSpPr>
            <a:spLocks noGrp="1"/>
          </p:cNvSpPr>
          <p:nvPr>
            <p:ph type="body"/>
          </p:nvPr>
        </p:nvSpPr>
        <p:spPr>
          <a:xfrm>
            <a:off x="4673880" y="3681720"/>
            <a:ext cx="4015440" cy="18964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61"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62" name="PlaceHolder 4"/>
          <p:cNvSpPr>
            <a:spLocks noGrp="1"/>
          </p:cNvSpPr>
          <p:nvPr>
            <p:ph type="body"/>
          </p:nvPr>
        </p:nvSpPr>
        <p:spPr>
          <a:xfrm>
            <a:off x="457200" y="3681720"/>
            <a:ext cx="8228520" cy="18964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8228520" cy="1896480"/>
          </a:xfrm>
          <a:prstGeom prst="rect">
            <a:avLst/>
          </a:prstGeom>
        </p:spPr>
        <p:txBody>
          <a:bodyPr lIns="0" rIns="0" tIns="0" bIns="0"/>
          <a:p>
            <a:endParaRPr/>
          </a:p>
        </p:txBody>
      </p:sp>
      <p:sp>
        <p:nvSpPr>
          <p:cNvPr id="65" name="PlaceHolder 3"/>
          <p:cNvSpPr>
            <a:spLocks noGrp="1"/>
          </p:cNvSpPr>
          <p:nvPr>
            <p:ph type="body"/>
          </p:nvPr>
        </p:nvSpPr>
        <p:spPr>
          <a:xfrm>
            <a:off x="457200" y="3681720"/>
            <a:ext cx="8228520" cy="18964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67"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68"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69" name="PlaceHolder 4"/>
          <p:cNvSpPr>
            <a:spLocks noGrp="1"/>
          </p:cNvSpPr>
          <p:nvPr>
            <p:ph type="body"/>
          </p:nvPr>
        </p:nvSpPr>
        <p:spPr>
          <a:xfrm>
            <a:off x="4673880" y="3681720"/>
            <a:ext cx="4015440" cy="1896480"/>
          </a:xfrm>
          <a:prstGeom prst="rect">
            <a:avLst/>
          </a:prstGeom>
        </p:spPr>
        <p:txBody>
          <a:bodyPr lIns="0" rIns="0" tIns="0" bIns="0"/>
          <a:p>
            <a:endParaRPr/>
          </a:p>
        </p:txBody>
      </p:sp>
      <p:sp>
        <p:nvSpPr>
          <p:cNvPr id="70" name="PlaceHolder 5"/>
          <p:cNvSpPr>
            <a:spLocks noGrp="1"/>
          </p:cNvSpPr>
          <p:nvPr>
            <p:ph type="body"/>
          </p:nvPr>
        </p:nvSpPr>
        <p:spPr>
          <a:xfrm>
            <a:off x="457200" y="3681720"/>
            <a:ext cx="4015440" cy="18964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8228520" cy="3976560"/>
          </a:xfrm>
          <a:prstGeom prst="rect">
            <a:avLst/>
          </a:prstGeom>
        </p:spPr>
        <p:txBody>
          <a:bodyPr lIns="0" rIns="0" tIns="0" bIns="0"/>
          <a:p>
            <a:endParaRPr/>
          </a:p>
        </p:txBody>
      </p:sp>
      <p:sp>
        <p:nvSpPr>
          <p:cNvPr id="73" name="PlaceHolder 3"/>
          <p:cNvSpPr>
            <a:spLocks noGrp="1"/>
          </p:cNvSpPr>
          <p:nvPr>
            <p:ph type="body"/>
          </p:nvPr>
        </p:nvSpPr>
        <p:spPr>
          <a:xfrm>
            <a:off x="457200" y="1604520"/>
            <a:ext cx="8228520" cy="3976560"/>
          </a:xfrm>
          <a:prstGeom prst="rect">
            <a:avLst/>
          </a:prstGeom>
        </p:spPr>
        <p:txBody>
          <a:bodyPr lIns="0" rIns="0" tIns="0" bIns="0"/>
          <a:p>
            <a:endParaRPr/>
          </a:p>
        </p:txBody>
      </p:sp>
      <p:pic>
        <p:nvPicPr>
          <p:cNvPr id="74" name="" descr=""/>
          <p:cNvPicPr/>
          <p:nvPr/>
        </p:nvPicPr>
        <p:blipFill>
          <a:blip r:embed="rId2"/>
          <a:stretch/>
        </p:blipFill>
        <p:spPr>
          <a:xfrm>
            <a:off x="2079360" y="1604520"/>
            <a:ext cx="4983840" cy="3976560"/>
          </a:xfrm>
          <a:prstGeom prst="rect">
            <a:avLst/>
          </a:prstGeom>
          <a:ln>
            <a:noFill/>
          </a:ln>
        </p:spPr>
      </p:pic>
      <p:pic>
        <p:nvPicPr>
          <p:cNvPr id="75" name="" descr=""/>
          <p:cNvPicPr/>
          <p:nvPr/>
        </p:nvPicPr>
        <p:blipFill>
          <a:blip r:embed="rId3"/>
          <a:stretch/>
        </p:blipFill>
        <p:spPr>
          <a:xfrm>
            <a:off x="2079360" y="1604520"/>
            <a:ext cx="4983840" cy="3976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8228520" cy="3976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4015440" cy="3976560"/>
          </a:xfrm>
          <a:prstGeom prst="rect">
            <a:avLst/>
          </a:prstGeom>
        </p:spPr>
        <p:txBody>
          <a:bodyPr lIns="0" rIns="0" tIns="0" bIns="0"/>
          <a:p>
            <a:endParaRPr/>
          </a:p>
        </p:txBody>
      </p:sp>
      <p:sp>
        <p:nvSpPr>
          <p:cNvPr id="10" name="PlaceHolder 3"/>
          <p:cNvSpPr>
            <a:spLocks noGrp="1"/>
          </p:cNvSpPr>
          <p:nvPr>
            <p:ph type="body"/>
          </p:nvPr>
        </p:nvSpPr>
        <p:spPr>
          <a:xfrm>
            <a:off x="4673880" y="1604520"/>
            <a:ext cx="4015440" cy="3976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8520" cy="53046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15" name="PlaceHolder 3"/>
          <p:cNvSpPr>
            <a:spLocks noGrp="1"/>
          </p:cNvSpPr>
          <p:nvPr>
            <p:ph type="body"/>
          </p:nvPr>
        </p:nvSpPr>
        <p:spPr>
          <a:xfrm>
            <a:off x="457200" y="3681720"/>
            <a:ext cx="4015440" cy="1896480"/>
          </a:xfrm>
          <a:prstGeom prst="rect">
            <a:avLst/>
          </a:prstGeom>
        </p:spPr>
        <p:txBody>
          <a:bodyPr lIns="0" rIns="0" tIns="0" bIns="0"/>
          <a:p>
            <a:endParaRPr/>
          </a:p>
        </p:txBody>
      </p:sp>
      <p:sp>
        <p:nvSpPr>
          <p:cNvPr id="16" name="PlaceHolder 4"/>
          <p:cNvSpPr>
            <a:spLocks noGrp="1"/>
          </p:cNvSpPr>
          <p:nvPr>
            <p:ph type="body"/>
          </p:nvPr>
        </p:nvSpPr>
        <p:spPr>
          <a:xfrm>
            <a:off x="4673880" y="1604520"/>
            <a:ext cx="4015440" cy="3976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18" name="PlaceHolder 2"/>
          <p:cNvSpPr>
            <a:spLocks noGrp="1"/>
          </p:cNvSpPr>
          <p:nvPr>
            <p:ph type="body"/>
          </p:nvPr>
        </p:nvSpPr>
        <p:spPr>
          <a:xfrm>
            <a:off x="457200" y="1604520"/>
            <a:ext cx="4015440" cy="3976560"/>
          </a:xfrm>
          <a:prstGeom prst="rect">
            <a:avLst/>
          </a:prstGeom>
        </p:spPr>
        <p:txBody>
          <a:bodyPr lIns="0" rIns="0" tIns="0" bIns="0"/>
          <a:p>
            <a:endParaRPr/>
          </a:p>
        </p:txBody>
      </p:sp>
      <p:sp>
        <p:nvSpPr>
          <p:cNvPr id="19"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20" name="PlaceHolder 4"/>
          <p:cNvSpPr>
            <a:spLocks noGrp="1"/>
          </p:cNvSpPr>
          <p:nvPr>
            <p:ph type="body"/>
          </p:nvPr>
        </p:nvSpPr>
        <p:spPr>
          <a:xfrm>
            <a:off x="4673880" y="3681720"/>
            <a:ext cx="4015440" cy="18964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22"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23"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24" name="PlaceHolder 4"/>
          <p:cNvSpPr>
            <a:spLocks noGrp="1"/>
          </p:cNvSpPr>
          <p:nvPr>
            <p:ph type="body"/>
          </p:nvPr>
        </p:nvSpPr>
        <p:spPr>
          <a:xfrm>
            <a:off x="457200" y="3681720"/>
            <a:ext cx="8228520" cy="18964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777240" y="0"/>
            <a:ext cx="7540920" cy="378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777240" y="6172200"/>
            <a:ext cx="7540920" cy="244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457200" y="273600"/>
            <a:ext cx="8229240" cy="1144800"/>
          </a:xfrm>
          <a:prstGeom prst="rect">
            <a:avLst/>
          </a:prstGeom>
        </p:spPr>
        <p:txBody>
          <a:bodyPr lIns="0" rIns="0" tIns="0" bIns="0" anchor="ctr"/>
          <a:p>
            <a:pPr algn="ctr"/>
            <a:r>
              <a:rPr lang="es-MX" sz="4400">
                <a:latin typeface="Arial"/>
              </a:rPr>
              <a:t>Click to edit the title text format</a:t>
            </a:r>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8" name="CustomShape 1"/>
          <p:cNvSpPr/>
          <p:nvPr/>
        </p:nvSpPr>
        <p:spPr>
          <a:xfrm>
            <a:off x="777240" y="0"/>
            <a:ext cx="7540920" cy="378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777240" y="6172200"/>
            <a:ext cx="7540920" cy="244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0" name="PlaceHolder 3"/>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41" name="PlaceHolder 4"/>
          <p:cNvSpPr>
            <a:spLocks noGrp="1"/>
          </p:cNvSpPr>
          <p:nvPr>
            <p:ph type="body"/>
          </p:nvPr>
        </p:nvSpPr>
        <p:spPr>
          <a:xfrm>
            <a:off x="457200" y="1604520"/>
            <a:ext cx="8228520" cy="3976560"/>
          </a:xfrm>
          <a:prstGeom prst="rect">
            <a:avLst/>
          </a:prstGeom>
        </p:spPr>
        <p:txBody>
          <a:bodyPr lIns="0" rIns="0" tIns="0" bIns="0"/>
          <a:p>
            <a:pPr>
              <a:buSzPct val="45000"/>
              <a:buFont typeface="StarSymbol"/>
              <a:buChar char=""/>
            </a:pPr>
            <a:r>
              <a:rPr lang="es-MX">
                <a:latin typeface="Arial"/>
              </a:rPr>
              <a:t>Click to edit the outline text format</a:t>
            </a:r>
            <a:endParaRPr/>
          </a:p>
          <a:p>
            <a:pPr lvl="1">
              <a:buSzPct val="75000"/>
              <a:buFont typeface="StarSymbol"/>
              <a:buChar char=""/>
            </a:pPr>
            <a:r>
              <a:rPr lang="es-MX">
                <a:latin typeface="Arial"/>
              </a:rPr>
              <a:t>Second Outline Level</a:t>
            </a:r>
            <a:endParaRPr/>
          </a:p>
          <a:p>
            <a:pPr lvl="2">
              <a:buSzPct val="45000"/>
              <a:buFont typeface="StarSymbol"/>
              <a:buChar char=""/>
            </a:pPr>
            <a:r>
              <a:rPr lang="es-MX">
                <a:latin typeface="Arial"/>
              </a:rPr>
              <a:t>Third Outline Level</a:t>
            </a:r>
            <a:endParaRPr/>
          </a:p>
          <a:p>
            <a:pPr lvl="3">
              <a:buSzPct val="75000"/>
              <a:buFont typeface="StarSymbol"/>
              <a:buChar char=""/>
            </a:pPr>
            <a:r>
              <a:rPr lang="es-MX">
                <a:latin typeface="Arial"/>
              </a:rPr>
              <a:t>Fourth Outline Level</a:t>
            </a:r>
            <a:endParaRPr/>
          </a:p>
          <a:p>
            <a:pPr lvl="4">
              <a:buSzPct val="45000"/>
              <a:buFont typeface="StarSymbol"/>
              <a:buChar char=""/>
            </a:pPr>
            <a:r>
              <a:rPr lang="es-MX">
                <a:latin typeface="Arial"/>
              </a:rPr>
              <a:t>Fifth Outline Level</a:t>
            </a:r>
            <a:endParaRPr/>
          </a:p>
          <a:p>
            <a:pPr lvl="5">
              <a:buSzPct val="45000"/>
              <a:buFont typeface="StarSymbol"/>
              <a:buChar char=""/>
            </a:pPr>
            <a:r>
              <a:rPr lang="es-MX">
                <a:latin typeface="Arial"/>
              </a:rPr>
              <a:t>Sixth Outline Level</a:t>
            </a:r>
            <a:endParaRPr/>
          </a:p>
          <a:p>
            <a:pPr lvl="6">
              <a:buSzPct val="45000"/>
              <a:buFont typeface="StarSymbol"/>
              <a:buChar char=""/>
            </a:pPr>
            <a:r>
              <a:rPr lang="es-MX">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chart" Target="../charts/chart4.xml"/><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1012680" y="2282760"/>
            <a:ext cx="7768080" cy="1465560"/>
          </a:xfrm>
          <a:prstGeom prst="rect">
            <a:avLst/>
          </a:prstGeom>
          <a:noFill/>
          <a:ln>
            <a:noFill/>
          </a:ln>
        </p:spPr>
        <p:style>
          <a:lnRef idx="0"/>
          <a:fillRef idx="0"/>
          <a:effectRef idx="0"/>
          <a:fontRef idx="minor"/>
        </p:style>
      </p:sp>
      <p:sp>
        <p:nvSpPr>
          <p:cNvPr id="77" name="CustomShape 2"/>
          <p:cNvSpPr/>
          <p:nvPr/>
        </p:nvSpPr>
        <p:spPr>
          <a:xfrm>
            <a:off x="457200" y="501840"/>
            <a:ext cx="8029800" cy="1141200"/>
          </a:xfrm>
          <a:prstGeom prst="rect">
            <a:avLst/>
          </a:prstGeom>
          <a:noFill/>
          <a:ln>
            <a:noFill/>
          </a:ln>
        </p:spPr>
        <p:style>
          <a:lnRef idx="0"/>
          <a:fillRef idx="0"/>
          <a:effectRef idx="0"/>
          <a:fontRef idx="minor"/>
        </p:style>
        <p:txBody>
          <a:bodyPr wrap="none" lIns="0" rIns="0" tIns="0" bIns="0" anchor="ctr"/>
          <a:p>
            <a:pPr algn="ctr">
              <a:lnSpc>
                <a:spcPct val="100000"/>
              </a:lnSpc>
            </a:pPr>
            <a:r>
              <a:rPr lang="es-MX" sz="4400" strike="noStrike">
                <a:solidFill>
                  <a:srgbClr val="000000"/>
                </a:solidFill>
                <a:latin typeface="Calibri"/>
                <a:ea typeface="DejaVu Sans"/>
              </a:rPr>
              <a:t>Reporte de Monitoreo</a:t>
            </a:r>
            <a:endParaRPr/>
          </a:p>
        </p:txBody>
      </p:sp>
      <p:sp>
        <p:nvSpPr>
          <p:cNvPr id="78" name="CustomShape 3"/>
          <p:cNvSpPr/>
          <p:nvPr/>
        </p:nvSpPr>
        <p:spPr>
          <a:xfrm>
            <a:off x="457200" y="1604520"/>
            <a:ext cx="3922560" cy="3973680"/>
          </a:xfrm>
          <a:prstGeom prst="rect">
            <a:avLst/>
          </a:prstGeom>
          <a:noFill/>
          <a:ln>
            <a:noFill/>
          </a:ln>
        </p:spPr>
        <p:style>
          <a:lnRef idx="0"/>
          <a:fillRef idx="0"/>
          <a:effectRef idx="0"/>
          <a:fontRef idx="minor"/>
        </p:style>
        <p:txBody>
          <a:bodyPr wrap="none" lIns="0" rIns="0" tIns="0" bIns="0"/>
          <a:p>
            <a:pPr>
              <a:lnSpc>
                <a:spcPct val="100000"/>
              </a:lnSpc>
            </a:pPr>
            <a:endParaRPr/>
          </a:p>
          <a:p>
            <a:pPr>
              <a:lnSpc>
                <a:spcPct val="100000"/>
              </a:lnSpc>
            </a:pPr>
            <a:r>
              <a:rPr lang="es-MX" sz="3200" strike="noStrike">
                <a:solidFill>
                  <a:srgbClr val="8b8b8b"/>
                </a:solidFill>
                <a:latin typeface="Calibri"/>
                <a:ea typeface="DejaVu Sans"/>
              </a:rPr>
              <a:t>Version 1.0</a:t>
            </a:r>
            <a:r>
              <a:rPr lang="es-MX" sz="3200" strike="noStrike">
                <a:solidFill>
                  <a:srgbClr val="8b8b8b"/>
                </a:solidFill>
                <a:latin typeface="Calibri"/>
                <a:ea typeface="DejaVu Sans"/>
              </a:rPr>
              <a:t>	</a:t>
            </a:r>
            <a:r>
              <a:rPr lang="es-MX" sz="3200" strike="noStrike">
                <a:solidFill>
                  <a:srgbClr val="8b8b8b"/>
                </a:solidFill>
                <a:latin typeface="Calibri"/>
                <a:ea typeface="DejaVu Sans"/>
              </a:rPr>
              <a:t>	</a:t>
            </a:r>
            <a:endParaRPr/>
          </a:p>
          <a:p>
            <a:pPr>
              <a:lnSpc>
                <a:spcPct val="100000"/>
              </a:lnSpc>
            </a:pPr>
            <a:r>
              <a:rPr lang="es-MX" sz="3200" strike="noStrike">
                <a:solidFill>
                  <a:srgbClr val="8b8b8b"/>
                </a:solidFill>
                <a:latin typeface="Calibri"/>
                <a:ea typeface="DejaVu Sans"/>
              </a:rPr>
              <a:t>Enero</a:t>
            </a:r>
            <a:endParaRPr/>
          </a:p>
          <a:p>
            <a:pPr>
              <a:lnSpc>
                <a:spcPct val="100000"/>
              </a:lnSpc>
            </a:pPr>
            <a:r>
              <a:rPr lang="es-MX" sz="3200" strike="noStrike">
                <a:solidFill>
                  <a:srgbClr val="8b8b8b"/>
                </a:solidFill>
                <a:latin typeface="Calibri"/>
                <a:ea typeface="DejaVu Sans"/>
              </a:rPr>
              <a:t>05/01/2016</a:t>
            </a:r>
            <a:endParaRPr/>
          </a:p>
        </p:txBody>
      </p:sp>
      <p:pic>
        <p:nvPicPr>
          <p:cNvPr id="79" name="Picture 2" descr=""/>
          <p:cNvPicPr/>
          <p:nvPr/>
        </p:nvPicPr>
        <p:blipFill>
          <a:blip r:embed="rId1"/>
          <a:stretch/>
        </p:blipFill>
        <p:spPr>
          <a:xfrm>
            <a:off x="6948360" y="1196640"/>
            <a:ext cx="1911600" cy="1892520"/>
          </a:xfrm>
          <a:prstGeom prst="rect">
            <a:avLst/>
          </a:prstGeom>
          <a:ln>
            <a:noFill/>
          </a:ln>
        </p:spPr>
      </p:pic>
    </p:spTree>
  </p:cSld>
  <p:timing>
    <p:tnLst>
      <p:par>
        <p:cTn id="1" dur="indefinite" restart="never" nodeType="tmRoot">
          <p:childTnLst>
            <p:seq>
              <p:cTn id="2" nodeType="mainSeq">
                <p:childTnLst>
                  <p:par>
                    <p:cTn id="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105"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106" name="Table 3"/>
          <p:cNvGraphicFramePr/>
          <p:nvPr/>
        </p:nvGraphicFramePr>
        <p:xfrm>
          <a:off x="1522080" y="830160"/>
          <a:ext cx="6093720" cy="59572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P1379 – Venta</a:t>
                      </a:r>
                      <a:endParaRPr/>
                    </a:p>
                  </a:txBody>
                  <a:tcPr/>
                </a:tc>
                <a:tc>
                  <a:tcPr/>
                </a:tc>
                <a:tc>
                  <a:tcPr/>
                </a:tc>
              </a:tr>
              <a:tr h="306720">
                <a:tc>
                  <a:txBody>
                    <a:bodyPr/>
                    <a:p>
                      <a:r>
                        <a:rPr lang="es-MX" sz="1500" strike="noStrike">
                          <a:latin typeface="Arial"/>
                        </a:rPr>
                        <a:t>P1379 Planeación </a:t>
                      </a:r>
                      <a:endParaRPr/>
                    </a:p>
                  </a:txBody>
                  <a:tcPr/>
                </a:tc>
                <a:tc>
                  <a:tcPr/>
                </a:tc>
                <a:tc>
                  <a:tcPr/>
                </a:tc>
              </a:tr>
              <a:tr h="315720">
                <a:tc>
                  <a:txBody>
                    <a:bodyPr/>
                    <a:p>
                      <a:r>
                        <a:rPr lang="es-MX" sz="1500" strike="noStrike">
                          <a:latin typeface="Times New Roman"/>
                        </a:rPr>
                        <a:t>P1379 - Cierre</a:t>
                      </a:r>
                      <a:endParaRPr/>
                    </a:p>
                  </a:txBody>
                  <a:tcPr/>
                </a:tc>
                <a:tc>
                  <a:tcPr/>
                </a:tc>
                <a:tc>
                  <a:tcPr/>
                </a:tc>
              </a:tr>
              <a:tr h="306720">
                <a:tc>
                  <a:txBody>
                    <a:bodyPr/>
                    <a:p>
                      <a:r>
                        <a:rPr lang="es-MX" sz="1500" strike="noStrike">
                          <a:latin typeface="Times New Roman"/>
                        </a:rPr>
                        <a:t>P1391 - Ventas</a:t>
                      </a:r>
                      <a:endParaRPr/>
                    </a:p>
                  </a:txBody>
                  <a:tcPr/>
                </a:tc>
                <a:tc>
                  <a:tcPr/>
                </a:tc>
                <a:tc>
                  <a:tcPr/>
                </a:tc>
              </a:tr>
              <a:tr h="347760">
                <a:tc>
                  <a:txBody>
                    <a:bodyPr/>
                    <a:p>
                      <a:r>
                        <a:rPr lang="es-MX" sz="1500" strike="noStrike">
                          <a:latin typeface="Times New Roman"/>
                        </a:rPr>
                        <a:t>P1391 – Planeación</a:t>
                      </a:r>
                      <a:endParaRPr/>
                    </a:p>
                  </a:txBody>
                  <a:tcPr/>
                </a:tc>
                <a:tc>
                  <a:tcPr/>
                </a:tc>
                <a:tc>
                  <a:tcPr/>
                </a:tc>
              </a:tr>
              <a:tr h="431640">
                <a:tc>
                  <a:txBody>
                    <a:bodyPr/>
                    <a:p>
                      <a:r>
                        <a:rPr lang="es-MX" sz="1500">
                          <a:latin typeface="Times New Roman"/>
                        </a:rPr>
                        <a:t>P1391 - Cierre</a:t>
                      </a:r>
                      <a:endParaRPr/>
                    </a:p>
                  </a:txBody>
                  <a:tcPr/>
                </a:tc>
                <a:tc>
                  <a:tcPr/>
                </a:tc>
                <a:tc>
                  <a:tcPr/>
                </a:tc>
              </a:tr>
              <a:tr h="347760">
                <a:tc>
                  <a:txBody>
                    <a:bodyPr/>
                    <a:p>
                      <a:r>
                        <a:rPr lang="es-MX" sz="1500" strike="noStrike">
                          <a:latin typeface="Times New Roman"/>
                        </a:rPr>
                        <a:t>P1375  - Ventas</a:t>
                      </a:r>
                      <a:endParaRPr/>
                    </a:p>
                  </a:txBody>
                  <a:tcPr/>
                </a:tc>
                <a:tc>
                  <a:tcPr/>
                </a:tc>
                <a:tc>
                  <a:tcPr/>
                </a:tc>
              </a:tr>
              <a:tr h="347760">
                <a:tc>
                  <a:txBody>
                    <a:bodyPr/>
                    <a:p>
                      <a:r>
                        <a:rPr lang="es-MX" sz="1500" strike="noStrike">
                          <a:latin typeface="Times New Roman"/>
                        </a:rPr>
                        <a:t>P1375 - Planeación</a:t>
                      </a:r>
                      <a:endParaRPr/>
                    </a:p>
                  </a:txBody>
                  <a:tcPr/>
                </a:tc>
                <a:tc>
                  <a:tcPr/>
                </a:tc>
                <a:tc>
                  <a:tcPr/>
                </a:tc>
              </a:tr>
              <a:tr h="347760">
                <a:tc>
                  <a:txBody>
                    <a:bodyPr/>
                    <a:p>
                      <a:r>
                        <a:rPr lang="es-MX" sz="1500" strike="noStrike">
                          <a:latin typeface="Times New Roman"/>
                        </a:rPr>
                        <a:t>P1375 - Cierre</a:t>
                      </a:r>
                      <a:endParaRPr/>
                    </a:p>
                  </a:txBody>
                  <a:tcPr/>
                </a:tc>
                <a:tc>
                  <a:tcPr/>
                </a:tc>
                <a:tc>
                  <a:tcPr/>
                </a:tc>
              </a:tr>
            </a:tbl>
          </a:graphicData>
        </a:graphic>
      </p:graphicFrame>
    </p:spTree>
  </p:cSld>
  <p:timing>
    <p:tnLst>
      <p:par>
        <p:cTn id="28" dur="indefinite" restart="never" nodeType="tmRoot">
          <p:childTnLst>
            <p:seq>
              <p:cTn id="29" nodeType="mainSeq">
                <p:childTnLst>
                  <p:par>
                    <p:cTn id="30"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Recursos humanos</a:t>
            </a:r>
            <a:endParaRPr/>
          </a:p>
        </p:txBody>
      </p:sp>
      <p:sp>
        <p:nvSpPr>
          <p:cNvPr id="108"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p:txBody>
      </p:sp>
      <p:graphicFrame>
        <p:nvGraphicFramePr>
          <p:cNvPr id="109" name="Table 3"/>
          <p:cNvGraphicFramePr/>
          <p:nvPr/>
        </p:nvGraphicFramePr>
        <p:xfrm>
          <a:off x="36360" y="1579680"/>
          <a:ext cx="9078120" cy="4463280"/>
        </p:xfrm>
        <a:graphic>
          <a:graphicData uri="http://schemas.openxmlformats.org/drawingml/2006/table">
            <a:tbl>
              <a:tblPr/>
              <a:tblGrid>
                <a:gridCol w="1819800"/>
                <a:gridCol w="3035520"/>
                <a:gridCol w="2271960"/>
                <a:gridCol w="1951200"/>
              </a:tblGrid>
              <a:tr h="353520">
                <a:tc>
                  <a:txBody>
                    <a:bodyPr/>
                    <a:p>
                      <a:pPr algn="ctr">
                        <a:lnSpc>
                          <a:spcPct val="100000"/>
                        </a:lnSpc>
                      </a:pPr>
                      <a:r>
                        <a:rPr b="1" lang="es-MX" strike="noStrike">
                          <a:latin typeface="Arial"/>
                        </a:rPr>
                        <a:t>Rol</a:t>
                      </a:r>
                      <a:endParaRPr/>
                    </a:p>
                  </a:txBody>
                  <a:tcPr/>
                </a:tc>
                <a:tc>
                  <a:txBody>
                    <a:bodyPr/>
                    <a:p>
                      <a:pPr algn="ctr">
                        <a:lnSpc>
                          <a:spcPct val="100000"/>
                        </a:lnSpc>
                      </a:pPr>
                      <a:r>
                        <a:rPr b="1" lang="es-MX" strike="noStrike">
                          <a:latin typeface="Arial"/>
                        </a:rPr>
                        <a:t>Nombre</a:t>
                      </a:r>
                      <a:endParaRPr/>
                    </a:p>
                  </a:txBody>
                  <a:tcPr/>
                </a:tc>
                <a:tc>
                  <a:txBody>
                    <a:bodyPr/>
                    <a:p>
                      <a:pPr algn="ctr">
                        <a:lnSpc>
                          <a:spcPct val="100000"/>
                        </a:lnSpc>
                      </a:pPr>
                      <a:r>
                        <a:rPr b="1" lang="es-MX" strike="noStrike">
                          <a:latin typeface="Arial"/>
                        </a:rPr>
                        <a:t>Teléfono</a:t>
                      </a:r>
                      <a:endParaRPr/>
                    </a:p>
                  </a:txBody>
                  <a:tcPr/>
                </a:tc>
                <a:tc>
                  <a:txBody>
                    <a:bodyPr/>
                    <a:p>
                      <a:pPr algn="ctr">
                        <a:lnSpc>
                          <a:spcPct val="100000"/>
                        </a:lnSpc>
                      </a:pPr>
                      <a:r>
                        <a:rPr b="1" lang="es-MX" strike="noStrike">
                          <a:latin typeface="Arial"/>
                        </a:rPr>
                        <a:t>Correo</a:t>
                      </a:r>
                      <a:endParaRPr/>
                    </a:p>
                  </a:txBody>
                  <a:tcPr/>
                </a:tc>
              </a:tr>
              <a:tr h="613800">
                <a:tc>
                  <a:txBody>
                    <a:bodyPr/>
                    <a:p>
                      <a:pPr algn="ctr">
                        <a:lnSpc>
                          <a:spcPct val="100000"/>
                        </a:lnSpc>
                      </a:pPr>
                      <a:r>
                        <a:rPr lang="es-MX" sz="1600" strike="noStrike">
                          <a:latin typeface="Arial"/>
                        </a:rPr>
                        <a:t>Líder de ventas</a:t>
                      </a:r>
                      <a:endParaRPr/>
                    </a:p>
                  </a:txBody>
                  <a:tcPr/>
                </a:tc>
                <a:tc>
                  <a:txBody>
                    <a:bodyPr/>
                    <a:p>
                      <a:pPr algn="ctr">
                        <a:lnSpc>
                          <a:spcPct val="100000"/>
                        </a:lnSpc>
                      </a:pPr>
                      <a:r>
                        <a:rPr lang="es-MX" sz="1600" strike="noStrike">
                          <a:latin typeface="Arial"/>
                        </a:rPr>
                        <a:t>Oriana Osiris de la Cruz</a:t>
                      </a:r>
                      <a:endParaRPr/>
                    </a:p>
                  </a:txBody>
                  <a:tcPr/>
                </a:tc>
                <a:tc>
                  <a:txBody>
                    <a:bodyPr/>
                    <a:p>
                      <a:pPr algn="ctr">
                        <a:lnSpc>
                          <a:spcPct val="100000"/>
                        </a:lnSpc>
                      </a:pPr>
                      <a:r>
                        <a:rPr lang="es-MX" sz="1600" strike="noStrike">
                          <a:latin typeface="Arial"/>
                        </a:rPr>
                        <a:t>33 14 21 95 20</a:t>
                      </a:r>
                      <a:endParaRPr/>
                    </a:p>
                  </a:txBody>
                  <a:tcPr/>
                </a:tc>
                <a:tc>
                  <a:txBody>
                    <a:bodyPr/>
                    <a:p>
                      <a:r>
                        <a:rPr lang="es-MX" sz="1600" strike="noStrike">
                          <a:latin typeface="Arial"/>
                        </a:rPr>
                        <a:t>oriana.campos@sos-soft.com</a:t>
                      </a:r>
                      <a:endParaRPr/>
                    </a:p>
                  </a:txBody>
                  <a:tcPr/>
                </a:tc>
              </a:tr>
              <a:tr h="613800">
                <a:tc>
                  <a:txBody>
                    <a:bodyPr/>
                    <a:p>
                      <a:pPr algn="ctr">
                        <a:lnSpc>
                          <a:spcPct val="100000"/>
                        </a:lnSpc>
                      </a:pPr>
                      <a:r>
                        <a:rPr lang="es-MX" sz="1600" strike="noStrike">
                          <a:latin typeface="Arial"/>
                        </a:rPr>
                        <a:t>Vendedor</a:t>
                      </a:r>
                      <a:endParaRPr/>
                    </a:p>
                  </a:txBody>
                  <a:tcPr/>
                </a:tc>
                <a:tc>
                  <a:txBody>
                    <a:bodyPr/>
                    <a:p>
                      <a:pPr algn="ctr">
                        <a:lnSpc>
                          <a:spcPct val="100000"/>
                        </a:lnSpc>
                      </a:pPr>
                      <a:r>
                        <a:rPr lang="es-MX" sz="1600" strike="noStrike">
                          <a:latin typeface="Arial"/>
                        </a:rPr>
                        <a:t>Marisol Ornelas</a:t>
                      </a:r>
                      <a:endParaRPr/>
                    </a:p>
                  </a:txBody>
                  <a:tcPr/>
                </a:tc>
                <a:tc>
                  <a:txBody>
                    <a:bodyPr/>
                    <a:p>
                      <a:pPr algn="ctr">
                        <a:lnSpc>
                          <a:spcPct val="100000"/>
                        </a:lnSpc>
                      </a:pPr>
                      <a:r>
                        <a:rPr lang="es-MX" sz="1600" strike="noStrike">
                          <a:latin typeface="Arial"/>
                        </a:rPr>
                        <a:t>3313482553</a:t>
                      </a:r>
                      <a:endParaRPr/>
                    </a:p>
                  </a:txBody>
                  <a:tcPr/>
                </a:tc>
                <a:tc>
                  <a:txBody>
                    <a:bodyPr/>
                    <a:p>
                      <a:r>
                        <a:rPr lang="es-MX" sz="1600" strike="noStrike">
                          <a:latin typeface="Arial"/>
                        </a:rPr>
                        <a:t>marisol.ornelas@sos-soft.com</a:t>
                      </a:r>
                      <a:endParaRPr/>
                    </a:p>
                  </a:txBody>
                  <a:tcPr/>
                </a:tc>
              </a:tr>
              <a:tr h="491400">
                <a:tc>
                  <a:txBody>
                    <a:bodyPr/>
                    <a:p>
                      <a:pPr algn="ctr">
                        <a:lnSpc>
                          <a:spcPct val="100000"/>
                        </a:lnSpc>
                      </a:pPr>
                      <a:r>
                        <a:rPr lang="es-MX" sz="1600" strike="noStrike">
                          <a:latin typeface="Times New Roman"/>
                        </a:rPr>
                        <a:t>Soporte</a:t>
                      </a:r>
                      <a:endParaRPr/>
                    </a:p>
                  </a:txBody>
                  <a:tcPr/>
                </a:tc>
                <a:tc>
                  <a:txBody>
                    <a:bodyPr/>
                    <a:p>
                      <a:r>
                        <a:rPr lang="es-MX" sz="1400" strike="noStrike">
                          <a:latin typeface="Arial"/>
                        </a:rPr>
                        <a:t>Jose Arturo Moctezuma Tejeda</a:t>
                      </a:r>
                      <a:endParaRPr/>
                    </a:p>
                  </a:txBody>
                  <a:tcPr/>
                </a:tc>
                <a:tc>
                  <a:txBody>
                    <a:bodyPr/>
                    <a:p>
                      <a:pPr algn="ctr">
                        <a:lnSpc>
                          <a:spcPct val="100000"/>
                        </a:lnSpc>
                      </a:pPr>
                      <a:r>
                        <a:rPr lang="es-MX" sz="1400" strike="noStrike">
                          <a:latin typeface="Arial"/>
                        </a:rPr>
                        <a:t>	</a:t>
                      </a:r>
                      <a:r>
                        <a:rPr lang="es-MX" sz="1400" strike="noStrike">
                          <a:latin typeface="Arial"/>
                        </a:rPr>
                        <a:t>33 12 23 31 55</a:t>
                      </a:r>
                      <a:endParaRPr/>
                    </a:p>
                  </a:txBody>
                  <a:tcPr/>
                </a:tc>
                <a:tc>
                  <a:txBody>
                    <a:bodyPr/>
                    <a:p>
                      <a:r>
                        <a:rPr lang="es-MX" sz="1400" strike="noStrike">
                          <a:latin typeface="Arial"/>
                        </a:rPr>
                        <a:t>arturo.moctezuma@sos-soft.com</a:t>
                      </a:r>
                      <a:endParaRPr/>
                    </a:p>
                  </a:txBody>
                  <a:tcPr/>
                </a:tc>
              </a:tr>
              <a:tr h="549000">
                <a:tc>
                  <a:txBody>
                    <a:bodyPr/>
                    <a:p>
                      <a:pPr algn="ctr">
                        <a:lnSpc>
                          <a:spcPct val="100000"/>
                        </a:lnSpc>
                      </a:pPr>
                      <a:r>
                        <a:rPr lang="es-MX" sz="1600" strike="noStrike">
                          <a:latin typeface="Arial"/>
                        </a:rPr>
                        <a:t>Soporte </a:t>
                      </a:r>
                      <a:endParaRPr/>
                    </a:p>
                  </a:txBody>
                  <a:tcPr/>
                </a:tc>
                <a:tc>
                  <a:txBody>
                    <a:bodyPr/>
                    <a:p>
                      <a:pPr algn="ctr">
                        <a:lnSpc>
                          <a:spcPct val="100000"/>
                        </a:lnSpc>
                      </a:pPr>
                      <a:r>
                        <a:rPr lang="es-MX" sz="1600" strike="noStrike">
                          <a:latin typeface="Arial"/>
                        </a:rPr>
                        <a:t>Jose Francisco Llamas Díaz</a:t>
                      </a:r>
                      <a:endParaRPr/>
                    </a:p>
                  </a:txBody>
                  <a:tcPr/>
                </a:tc>
                <a:tc>
                  <a:txBody>
                    <a:bodyPr/>
                    <a:p>
                      <a:pPr algn="ctr">
                        <a:lnSpc>
                          <a:spcPct val="100000"/>
                        </a:lnSpc>
                      </a:pPr>
                      <a:r>
                        <a:rPr lang="es-MX" sz="1600" strike="noStrike">
                          <a:latin typeface="Arial"/>
                        </a:rPr>
                        <a:t> </a:t>
                      </a:r>
                      <a:r>
                        <a:rPr lang="es-MX" sz="1600" strike="noStrike">
                          <a:latin typeface="Arial"/>
                        </a:rPr>
                        <a:t>33 16 36 73 65</a:t>
                      </a:r>
                      <a:endParaRPr/>
                    </a:p>
                  </a:txBody>
                  <a:tcPr/>
                </a:tc>
                <a:tc>
                  <a:txBody>
                    <a:bodyPr/>
                    <a:p>
                      <a:r>
                        <a:rPr lang="es-MX" sz="1600" strike="noStrike">
                          <a:latin typeface="Arial"/>
                        </a:rPr>
                        <a:t>francisco.llamas@sos-soft.com</a:t>
                      </a:r>
                      <a:endParaRPr/>
                    </a:p>
                  </a:txBody>
                  <a:tcPr/>
                </a:tc>
              </a:tr>
              <a:tr h="613800">
                <a:tc>
                  <a:txBody>
                    <a:bodyPr/>
                    <a:p>
                      <a:pPr algn="ctr">
                        <a:lnSpc>
                          <a:spcPct val="100000"/>
                        </a:lnSpc>
                      </a:pPr>
                      <a:r>
                        <a:rPr lang="es-MX" sz="1600" strike="noStrike">
                          <a:latin typeface="Arial"/>
                        </a:rPr>
                        <a:t>Calidad</a:t>
                      </a:r>
                      <a:endParaRPr/>
                    </a:p>
                  </a:txBody>
                  <a:tcPr/>
                </a:tc>
                <a:tc>
                  <a:txBody>
                    <a:bodyPr/>
                    <a:p>
                      <a:pPr algn="ctr">
                        <a:lnSpc>
                          <a:spcPct val="100000"/>
                        </a:lnSpc>
                      </a:pPr>
                      <a:r>
                        <a:rPr lang="es-MX" sz="1600" strike="noStrike">
                          <a:latin typeface="Arial"/>
                        </a:rPr>
                        <a:t>Jovanny Zepeda</a:t>
                      </a:r>
                      <a:endParaRPr/>
                    </a:p>
                  </a:txBody>
                  <a:tcPr/>
                </a:tc>
                <a:tc>
                  <a:txBody>
                    <a:bodyPr/>
                    <a:p>
                      <a:pPr algn="ctr">
                        <a:lnSpc>
                          <a:spcPct val="100000"/>
                        </a:lnSpc>
                      </a:pPr>
                      <a:r>
                        <a:rPr lang="es-MX" sz="1600" strike="noStrike">
                          <a:latin typeface="Arial"/>
                        </a:rPr>
                        <a:t>3318039095</a:t>
                      </a:r>
                      <a:endParaRPr/>
                    </a:p>
                  </a:txBody>
                  <a:tcPr/>
                </a:tc>
                <a:tc>
                  <a:txBody>
                    <a:bodyPr/>
                    <a:p>
                      <a:r>
                        <a:rPr lang="es-MX" sz="1600" strike="noStrike">
                          <a:latin typeface="Arial"/>
                        </a:rPr>
                        <a:t>zepeda.roque32@gmail.com</a:t>
                      </a:r>
                      <a:endParaRPr/>
                    </a:p>
                  </a:txBody>
                  <a:tcPr/>
                </a:tc>
              </a:tr>
              <a:tr h="613800">
                <a:tc>
                  <a:txBody>
                    <a:bodyPr/>
                    <a:p>
                      <a:pPr algn="ctr">
                        <a:lnSpc>
                          <a:spcPct val="100000"/>
                        </a:lnSpc>
                      </a:pPr>
                      <a:r>
                        <a:rPr lang="es-MX" sz="1600" strike="noStrike">
                          <a:latin typeface="Arial"/>
                        </a:rPr>
                        <a:t>Administración</a:t>
                      </a:r>
                      <a:endParaRPr/>
                    </a:p>
                  </a:txBody>
                  <a:tcPr/>
                </a:tc>
                <a:tc>
                  <a:txBody>
                    <a:bodyPr/>
                    <a:p>
                      <a:pPr algn="ctr">
                        <a:lnSpc>
                          <a:spcPct val="100000"/>
                        </a:lnSpc>
                      </a:pPr>
                      <a:r>
                        <a:rPr lang="es-MX" sz="1600" strike="noStrike">
                          <a:latin typeface="Arial"/>
                        </a:rPr>
                        <a:t>Adriana Jaramillo</a:t>
                      </a:r>
                      <a:endParaRPr/>
                    </a:p>
                  </a:txBody>
                  <a:tcPr/>
                </a:tc>
                <a:tc>
                  <a:txBody>
                    <a:bodyPr/>
                    <a:p>
                      <a:pPr algn="ctr">
                        <a:lnSpc>
                          <a:spcPct val="100000"/>
                        </a:lnSpc>
                      </a:pPr>
                      <a:r>
                        <a:rPr lang="es-MX" sz="1600" strike="noStrike">
                          <a:latin typeface="Arial"/>
                        </a:rPr>
                        <a:t>33 13 32 75 63</a:t>
                      </a:r>
                      <a:endParaRPr/>
                    </a:p>
                  </a:txBody>
                  <a:tcPr/>
                </a:tc>
                <a:tc>
                  <a:txBody>
                    <a:bodyPr/>
                    <a:p>
                      <a:r>
                        <a:rPr lang="es-MX" sz="1600" strike="noStrike">
                          <a:latin typeface="Arial"/>
                        </a:rPr>
                        <a:t>adriana.jaramillo@sos-soft.com</a:t>
                      </a:r>
                      <a:endParaRPr/>
                    </a:p>
                  </a:txBody>
                  <a:tcPr/>
                </a:tc>
              </a:tr>
              <a:tr h="614160">
                <a:tc>
                  <a:txBody>
                    <a:bodyPr/>
                    <a:p>
                      <a:pPr algn="ctr">
                        <a:lnSpc>
                          <a:spcPct val="100000"/>
                        </a:lnSpc>
                      </a:pPr>
                      <a:r>
                        <a:rPr lang="es-MX" sz="1600" strike="noStrike">
                          <a:latin typeface="Arial"/>
                        </a:rPr>
                        <a:t>Dirección</a:t>
                      </a:r>
                      <a:endParaRPr/>
                    </a:p>
                  </a:txBody>
                  <a:tcPr/>
                </a:tc>
                <a:tc>
                  <a:txBody>
                    <a:bodyPr/>
                    <a:p>
                      <a:pPr algn="ctr">
                        <a:lnSpc>
                          <a:spcPct val="100000"/>
                        </a:lnSpc>
                      </a:pPr>
                      <a:r>
                        <a:rPr lang="es-MX" sz="1600" strike="noStrike">
                          <a:latin typeface="Arial"/>
                        </a:rPr>
                        <a:t>Ricardo Novela</a:t>
                      </a:r>
                      <a:endParaRPr/>
                    </a:p>
                  </a:txBody>
                  <a:tcPr/>
                </a:tc>
                <a:tc>
                  <a:txBody>
                    <a:bodyPr/>
                    <a:p>
                      <a:pPr algn="ctr">
                        <a:lnSpc>
                          <a:spcPct val="100000"/>
                        </a:lnSpc>
                      </a:pPr>
                      <a:r>
                        <a:rPr lang="es-MX" sz="1600" strike="noStrike">
                          <a:latin typeface="Arial"/>
                        </a:rPr>
                        <a:t>3312448000</a:t>
                      </a:r>
                      <a:endParaRPr/>
                    </a:p>
                  </a:txBody>
                  <a:tcPr/>
                </a:tc>
                <a:tc>
                  <a:txBody>
                    <a:bodyPr/>
                    <a:p>
                      <a:r>
                        <a:rPr lang="es-MX" sz="1600" strike="noStrike">
                          <a:latin typeface="Arial"/>
                        </a:rPr>
                        <a:t>r.novela@sos-soft.com</a:t>
                      </a:r>
                      <a:endParaRPr/>
                    </a:p>
                  </a:txBody>
                  <a:tcPr/>
                </a:tc>
              </a:tr>
            </a:tbl>
          </a:graphicData>
        </a:graphic>
      </p:graphicFrame>
    </p:spTree>
  </p:cSld>
  <p:timing>
    <p:tnLst>
      <p:par>
        <p:cTn id="33" dur="indefinite" restart="never" nodeType="tmRoot">
          <p:childTnLst>
            <p:seq>
              <p:cTn id="34" nodeType="mainSeq">
                <p:childTnLst>
                  <p:par>
                    <p:cTn id="35"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576000" y="1080000"/>
            <a:ext cx="7990200" cy="600480"/>
          </a:xfrm>
          <a:prstGeom prst="rect">
            <a:avLst/>
          </a:prstGeom>
          <a:noFill/>
          <a:ln>
            <a:noFill/>
          </a:ln>
        </p:spPr>
        <p:style>
          <a:lnRef idx="0"/>
          <a:fillRef idx="0"/>
          <a:effectRef idx="0"/>
          <a:fontRef idx="minor"/>
        </p:style>
        <p:txBody>
          <a:bodyPr lIns="90000" rIns="90000" tIns="45000" bIns="45000"/>
          <a:p>
            <a:r>
              <a:rPr lang="es-MX" strike="noStrike">
                <a:solidFill>
                  <a:srgbClr val="000000"/>
                </a:solidFill>
                <a:latin typeface="Arial"/>
                <a:ea typeface="DejaVu Sans"/>
              </a:rPr>
              <a:t>En el proyecto P1344 se requirió una capacitación para el cliente en el uso del sistema instalado, en los demás proyectos no fue requerido realizar dicho proceso</a:t>
            </a:r>
            <a:endParaRPr/>
          </a:p>
        </p:txBody>
      </p:sp>
    </p:spTree>
  </p:cSld>
  <p:timing>
    <p:tnLst>
      <p:par>
        <p:cTn id="36" dur="indefinite" restart="never" nodeType="tmRoot">
          <p:childTnLst>
            <p:seq>
              <p:cTn id="37"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Costos</a:t>
            </a:r>
            <a:endParaRPr/>
          </a:p>
        </p:txBody>
      </p:sp>
      <p:sp>
        <p:nvSpPr>
          <p:cNvPr id="112" name="CustomShape 2"/>
          <p:cNvSpPr/>
          <p:nvPr/>
        </p:nvSpPr>
        <p:spPr>
          <a:xfrm>
            <a:off x="457200" y="1600200"/>
            <a:ext cx="8225280" cy="4521600"/>
          </a:xfrm>
          <a:prstGeom prst="rect">
            <a:avLst/>
          </a:prstGeom>
          <a:noFill/>
          <a:ln>
            <a:noFill/>
          </a:ln>
        </p:spPr>
        <p:style>
          <a:lnRef idx="0"/>
          <a:fillRef idx="0"/>
          <a:effectRef idx="0"/>
          <a:fontRef idx="minor"/>
        </p:style>
      </p:sp>
      <p:sp>
        <p:nvSpPr>
          <p:cNvPr id="113" name="CustomShape 3"/>
          <p:cNvSpPr/>
          <p:nvPr/>
        </p:nvSpPr>
        <p:spPr>
          <a:xfrm>
            <a:off x="792000" y="3990240"/>
            <a:ext cx="7989480" cy="228240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r>
              <a:rPr lang="es-MX" strike="noStrike">
                <a:solidFill>
                  <a:srgbClr val="000000"/>
                </a:solidFill>
                <a:latin typeface="Times New Roman"/>
                <a:ea typeface="DejaVu Sans"/>
              </a:rPr>
              <a:t>Análisis: No se miden correctamente los tiempos de proceso por lo que no se obtienen valores reales, sin embargo en los datos obtenidos existe un apego mayor al que se había obtenido en la recolección pasada.</a:t>
            </a:r>
            <a:endParaRPr/>
          </a:p>
          <a:p>
            <a:pPr>
              <a:lnSpc>
                <a:spcPct val="100000"/>
              </a:lnSpc>
            </a:pPr>
            <a:endParaRPr/>
          </a:p>
        </p:txBody>
      </p:sp>
      <p:graphicFrame>
        <p:nvGraphicFramePr>
          <p:cNvPr id="114" name="Table 4"/>
          <p:cNvGraphicFramePr/>
          <p:nvPr/>
        </p:nvGraphicFramePr>
        <p:xfrm>
          <a:off x="569880" y="1117800"/>
          <a:ext cx="8285760" cy="2689920"/>
        </p:xfrm>
        <a:graphic>
          <a:graphicData uri="http://schemas.openxmlformats.org/drawingml/2006/table">
            <a:tbl>
              <a:tblPr/>
              <a:tblGrid>
                <a:gridCol w="4168800"/>
                <a:gridCol w="1469160"/>
                <a:gridCol w="1348920"/>
                <a:gridCol w="1299240"/>
              </a:tblGrid>
              <a:tr h="603720">
                <a:tc>
                  <a:txBody>
                    <a:bodyPr/>
                    <a:p>
                      <a:pPr algn="ctr">
                        <a:lnSpc>
                          <a:spcPct val="100000"/>
                        </a:lnSpc>
                      </a:pPr>
                      <a:r>
                        <a:rPr b="1" lang="es-MX" strike="noStrike">
                          <a:latin typeface="Arial"/>
                        </a:rPr>
                        <a:t>dic-11</a:t>
                      </a:r>
                      <a:endParaRPr/>
                    </a:p>
                  </a:txBody>
                  <a:tcPr/>
                </a:tc>
                <a:tc>
                  <a:txBody>
                    <a:bodyPr/>
                    <a:p>
                      <a:pPr algn="ctr">
                        <a:lnSpc>
                          <a:spcPct val="100000"/>
                        </a:lnSpc>
                      </a:pPr>
                      <a:r>
                        <a:rPr lang="es-MX" strike="noStrike">
                          <a:latin typeface="Arial"/>
                        </a:rPr>
                        <a:t>Total Planeado</a:t>
                      </a:r>
                      <a:endParaRPr/>
                    </a:p>
                  </a:txBody>
                  <a:tcPr/>
                </a:tc>
                <a:tc>
                  <a:txBody>
                    <a:bodyPr/>
                    <a:p>
                      <a:pPr algn="ctr">
                        <a:lnSpc>
                          <a:spcPct val="100000"/>
                        </a:lnSpc>
                      </a:pPr>
                      <a:r>
                        <a:rPr lang="es-MX" strike="noStrike">
                          <a:latin typeface="Arial"/>
                        </a:rPr>
                        <a:t>Total Real</a:t>
                      </a:r>
                      <a:endParaRPr/>
                    </a:p>
                  </a:txBody>
                  <a:tcPr/>
                </a:tc>
                <a:tc>
                  <a:txBody>
                    <a:bodyPr/>
                    <a:p>
                      <a:pPr algn="ctr">
                        <a:lnSpc>
                          <a:spcPct val="100000"/>
                        </a:lnSpc>
                      </a:pPr>
                      <a:r>
                        <a:rPr lang="es-MX" strike="noStrike">
                          <a:latin typeface="Arial"/>
                        </a:rPr>
                        <a:t>Desviación</a:t>
                      </a:r>
                      <a:endParaRPr/>
                    </a:p>
                  </a:txBody>
                  <a:tcPr/>
                </a:tc>
              </a:tr>
              <a:tr h="347760">
                <a:tc>
                  <a:txBody>
                    <a:bodyPr/>
                    <a:p>
                      <a:r>
                        <a:rPr lang="es-MX" strike="noStrike">
                          <a:latin typeface="Arial"/>
                        </a:rPr>
                        <a:t>Ventas</a:t>
                      </a:r>
                      <a:endParaRPr/>
                    </a:p>
                  </a:txBody>
                  <a:tcPr/>
                </a:tc>
                <a:tc>
                  <a:txBody>
                    <a:bodyPr/>
                    <a:p>
                      <a:pPr algn="ctr">
                        <a:lnSpc>
                          <a:spcPct val="100000"/>
                        </a:lnSpc>
                      </a:pPr>
                      <a:r>
                        <a:rPr lang="es-MX" strike="noStrike">
                          <a:latin typeface="Arial"/>
                        </a:rPr>
                        <a:t> </a:t>
                      </a:r>
                      <a:r>
                        <a:rPr lang="es-MX" strike="noStrike">
                          <a:latin typeface="Arial"/>
                        </a:rPr>
                        <a:t>$89.32 </a:t>
                      </a:r>
                      <a:endParaRPr/>
                    </a:p>
                  </a:txBody>
                  <a:tcPr/>
                </a:tc>
                <a:tc>
                  <a:txBody>
                    <a:bodyPr/>
                    <a:p>
                      <a:pPr algn="ctr">
                        <a:lnSpc>
                          <a:spcPct val="100000"/>
                        </a:lnSpc>
                      </a:pPr>
                      <a:r>
                        <a:rPr lang="es-MX" strike="noStrike">
                          <a:latin typeface="Arial"/>
                        </a:rPr>
                        <a:t> </a:t>
                      </a:r>
                      <a:r>
                        <a:rPr lang="es-MX" strike="noStrike">
                          <a:latin typeface="Arial"/>
                        </a:rPr>
                        <a:t>$17.93 </a:t>
                      </a:r>
                      <a:endParaRPr/>
                    </a:p>
                  </a:txBody>
                  <a:tcPr/>
                </a:tc>
                <a:tc>
                  <a:txBody>
                    <a:bodyPr/>
                    <a:p>
                      <a:pPr algn="ctr">
                        <a:lnSpc>
                          <a:spcPct val="100000"/>
                        </a:lnSpc>
                      </a:pPr>
                      <a:r>
                        <a:rPr lang="es-MX" strike="noStrike">
                          <a:latin typeface="Arial"/>
                        </a:rPr>
                        <a:t>80%</a:t>
                      </a:r>
                      <a:endParaRPr/>
                    </a:p>
                  </a:txBody>
                  <a:tcPr/>
                </a:tc>
              </a:tr>
              <a:tr h="347760">
                <a:tc>
                  <a:txBody>
                    <a:bodyPr/>
                    <a:p>
                      <a:r>
                        <a:rPr lang="es-MX" strike="noStrike">
                          <a:latin typeface="Arial"/>
                        </a:rPr>
                        <a:t>Planeación</a:t>
                      </a:r>
                      <a:endParaRPr/>
                    </a:p>
                  </a:txBody>
                  <a:tcPr/>
                </a:tc>
                <a:tc>
                  <a:txBody>
                    <a:bodyPr/>
                    <a:p>
                      <a:pPr algn="ctr">
                        <a:lnSpc>
                          <a:spcPct val="100000"/>
                        </a:lnSpc>
                      </a:pPr>
                      <a:r>
                        <a:rPr lang="es-MX" strike="noStrike">
                          <a:latin typeface="Arial"/>
                        </a:rPr>
                        <a:t> </a:t>
                      </a:r>
                      <a:r>
                        <a:rPr lang="es-MX" strike="noStrike">
                          <a:latin typeface="Arial"/>
                        </a:rPr>
                        <a:t>$15.84 </a:t>
                      </a:r>
                      <a:endParaRPr/>
                    </a:p>
                  </a:txBody>
                  <a:tcPr/>
                </a:tc>
                <a:tc>
                  <a:txBody>
                    <a:bodyPr/>
                    <a:p>
                      <a:pPr algn="ctr">
                        <a:lnSpc>
                          <a:spcPct val="100000"/>
                        </a:lnSpc>
                      </a:pPr>
                      <a:r>
                        <a:rPr lang="es-MX" strike="noStrike">
                          <a:latin typeface="Arial"/>
                        </a:rPr>
                        <a:t> </a:t>
                      </a:r>
                      <a:r>
                        <a:rPr lang="es-MX" strike="noStrike">
                          <a:latin typeface="Arial"/>
                        </a:rPr>
                        <a:t>$13.12 </a:t>
                      </a:r>
                      <a:endParaRPr/>
                    </a:p>
                  </a:txBody>
                  <a:tcPr/>
                </a:tc>
                <a:tc>
                  <a:txBody>
                    <a:bodyPr/>
                    <a:p>
                      <a:pPr algn="ctr">
                        <a:lnSpc>
                          <a:spcPct val="100000"/>
                        </a:lnSpc>
                      </a:pPr>
                      <a:r>
                        <a:rPr lang="es-MX" strike="noStrike">
                          <a:latin typeface="Arial"/>
                        </a:rPr>
                        <a:t>17%</a:t>
                      </a:r>
                      <a:endParaRPr/>
                    </a:p>
                  </a:txBody>
                  <a:tcPr/>
                </a:tc>
              </a:tr>
              <a:tr h="347760">
                <a:tc>
                  <a:txBody>
                    <a:bodyPr/>
                    <a:p>
                      <a:r>
                        <a:rPr lang="es-MX" strike="noStrike">
                          <a:latin typeface="Arial"/>
                        </a:rPr>
                        <a:t>Implementación</a:t>
                      </a:r>
                      <a:endParaRPr/>
                    </a:p>
                  </a:txBody>
                  <a:tcPr/>
                </a:tc>
                <a:tc>
                  <a:txBody>
                    <a:bodyPr/>
                    <a:p>
                      <a:pPr algn="ctr">
                        <a:lnSpc>
                          <a:spcPct val="100000"/>
                        </a:lnSpc>
                      </a:pPr>
                      <a:r>
                        <a:rPr lang="es-MX" strike="noStrike">
                          <a:latin typeface="Arial"/>
                        </a:rPr>
                        <a:t> </a:t>
                      </a:r>
                      <a:r>
                        <a:rPr lang="es-MX" strike="noStrike">
                          <a:latin typeface="Arial"/>
                        </a:rPr>
                        <a:t>$19.40 </a:t>
                      </a:r>
                      <a:endParaRPr/>
                    </a:p>
                  </a:txBody>
                  <a:tcPr/>
                </a:tc>
                <a:tc>
                  <a:txBody>
                    <a:bodyPr/>
                    <a:p>
                      <a:pPr algn="ctr">
                        <a:lnSpc>
                          <a:spcPct val="100000"/>
                        </a:lnSpc>
                      </a:pPr>
                      <a:r>
                        <a:rPr lang="es-MX" strike="noStrike">
                          <a:latin typeface="Arial"/>
                        </a:rPr>
                        <a:t> </a:t>
                      </a:r>
                      <a:r>
                        <a:rPr lang="es-MX" strike="noStrike">
                          <a:latin typeface="Arial"/>
                        </a:rPr>
                        <a:t>$9.77 </a:t>
                      </a:r>
                      <a:endParaRPr/>
                    </a:p>
                  </a:txBody>
                  <a:tcPr/>
                </a:tc>
                <a:tc>
                  <a:txBody>
                    <a:bodyPr/>
                    <a:p>
                      <a:pPr algn="ctr">
                        <a:lnSpc>
                          <a:spcPct val="100000"/>
                        </a:lnSpc>
                      </a:pPr>
                      <a:r>
                        <a:rPr lang="es-MX" strike="noStrike">
                          <a:latin typeface="Arial"/>
                        </a:rPr>
                        <a:t>50%</a:t>
                      </a:r>
                      <a:endParaRPr/>
                    </a:p>
                  </a:txBody>
                  <a:tcPr/>
                </a:tc>
              </a:tr>
              <a:tr h="347760">
                <a:tc>
                  <a:txBody>
                    <a:bodyPr/>
                    <a:p>
                      <a:r>
                        <a:rPr lang="es-MX" strike="noStrike">
                          <a:latin typeface="Arial"/>
                        </a:rPr>
                        <a:t>Cierre</a:t>
                      </a:r>
                      <a:endParaRPr/>
                    </a:p>
                  </a:txBody>
                  <a:tcPr/>
                </a:tc>
                <a:tc>
                  <a:txBody>
                    <a:bodyPr/>
                    <a:p>
                      <a:pPr algn="ctr">
                        <a:lnSpc>
                          <a:spcPct val="100000"/>
                        </a:lnSpc>
                      </a:pPr>
                      <a:r>
                        <a:rPr lang="es-MX" strike="noStrike">
                          <a:latin typeface="Arial"/>
                        </a:rPr>
                        <a:t> </a:t>
                      </a:r>
                      <a:r>
                        <a:rPr lang="es-MX" strike="noStrike">
                          <a:latin typeface="Arial"/>
                        </a:rPr>
                        <a:t>$22.00 </a:t>
                      </a:r>
                      <a:endParaRPr/>
                    </a:p>
                  </a:txBody>
                  <a:tcPr/>
                </a:tc>
                <a:tc>
                  <a:txBody>
                    <a:bodyPr/>
                    <a:p>
                      <a:pPr algn="ctr">
                        <a:lnSpc>
                          <a:spcPct val="100000"/>
                        </a:lnSpc>
                      </a:pPr>
                      <a:r>
                        <a:rPr lang="es-MX" strike="noStrike">
                          <a:latin typeface="Arial"/>
                        </a:rPr>
                        <a:t> </a:t>
                      </a:r>
                      <a:r>
                        <a:rPr lang="es-MX" strike="noStrike">
                          <a:latin typeface="Arial"/>
                        </a:rPr>
                        <a:t>$10.94 </a:t>
                      </a:r>
                      <a:endParaRPr/>
                    </a:p>
                  </a:txBody>
                  <a:tcPr/>
                </a:tc>
                <a:tc>
                  <a:txBody>
                    <a:bodyPr/>
                    <a:p>
                      <a:pPr algn="ctr">
                        <a:lnSpc>
                          <a:spcPct val="100000"/>
                        </a:lnSpc>
                      </a:pPr>
                      <a:r>
                        <a:rPr lang="es-MX" strike="noStrike">
                          <a:latin typeface="Arial"/>
                        </a:rPr>
                        <a:t>50%</a:t>
                      </a:r>
                      <a:endParaRPr/>
                    </a:p>
                  </a:txBody>
                  <a:tcPr/>
                </a:tc>
              </a:tr>
              <a:tr h="347760">
                <a:tc>
                  <a:txBody>
                    <a:bodyPr/>
                    <a:p>
                      <a:r>
                        <a:rPr lang="es-MX" strike="noStrike">
                          <a:latin typeface="Arial"/>
                        </a:rPr>
                        <a:t>Garantia</a:t>
                      </a:r>
                      <a:endParaRPr/>
                    </a:p>
                  </a:txBody>
                  <a:tcPr/>
                </a:tc>
                <a:tc>
                  <a:txBody>
                    <a:bodyPr/>
                    <a:p>
                      <a:pPr algn="ctr">
                        <a:lnSpc>
                          <a:spcPct val="100000"/>
                        </a:lnSpc>
                      </a:pPr>
                      <a:r>
                        <a:rPr lang="es-MX" strike="noStrike">
                          <a:latin typeface="Arial"/>
                        </a:rPr>
                        <a:t> </a:t>
                      </a:r>
                      <a:r>
                        <a:rPr lang="es-MX" strike="noStrike">
                          <a:latin typeface="Arial"/>
                        </a:rPr>
                        <a:t>$29.00 </a:t>
                      </a:r>
                      <a:endParaRPr/>
                    </a:p>
                  </a:txBody>
                  <a:tcPr/>
                </a:tc>
                <a:tc>
                  <a:txBody>
                    <a:bodyPr/>
                    <a:p>
                      <a:pPr algn="ctr">
                        <a:lnSpc>
                          <a:spcPct val="100000"/>
                        </a:lnSpc>
                      </a:pPr>
                      <a:r>
                        <a:rPr lang="es-MX" strike="noStrike">
                          <a:latin typeface="Arial"/>
                        </a:rPr>
                        <a:t> </a:t>
                      </a:r>
                      <a:r>
                        <a:rPr lang="es-MX" strike="noStrike">
                          <a:latin typeface="Arial"/>
                        </a:rPr>
                        <a:t>$45.49 </a:t>
                      </a:r>
                      <a:endParaRPr/>
                    </a:p>
                  </a:txBody>
                  <a:tcPr/>
                </a:tc>
                <a:tc>
                  <a:txBody>
                    <a:bodyPr/>
                    <a:p>
                      <a:pPr algn="ctr">
                        <a:lnSpc>
                          <a:spcPct val="100000"/>
                        </a:lnSpc>
                      </a:pPr>
                      <a:r>
                        <a:rPr lang="es-MX" strike="noStrike">
                          <a:latin typeface="Arial"/>
                        </a:rPr>
                        <a:t>-57%</a:t>
                      </a:r>
                      <a:endParaRPr/>
                    </a:p>
                  </a:txBody>
                  <a:tcPr/>
                </a:tc>
              </a:tr>
              <a:tr h="347760">
                <a:tc>
                  <a:txBody>
                    <a:bodyPr/>
                    <a:p>
                      <a:r>
                        <a:rPr lang="es-MX" strike="noStrike">
                          <a:latin typeface="Arial"/>
                        </a:rPr>
                        <a:t>Soporte CMMI</a:t>
                      </a:r>
                      <a:endParaRPr/>
                    </a:p>
                  </a:txBody>
                  <a:tcPr/>
                </a:tc>
                <a:tc>
                  <a:txBody>
                    <a:bodyPr/>
                    <a:p>
                      <a:pPr algn="ctr">
                        <a:lnSpc>
                          <a:spcPct val="100000"/>
                        </a:lnSpc>
                      </a:pPr>
                      <a:r>
                        <a:rPr lang="es-MX" strike="noStrike">
                          <a:latin typeface="Arial"/>
                        </a:rPr>
                        <a:t> </a:t>
                      </a:r>
                      <a:r>
                        <a:rPr lang="es-MX" strike="noStrike">
                          <a:latin typeface="Arial"/>
                        </a:rPr>
                        <a:t>$90.00 </a:t>
                      </a:r>
                      <a:endParaRPr/>
                    </a:p>
                  </a:txBody>
                  <a:tcPr/>
                </a:tc>
                <a:tc>
                  <a:txBody>
                    <a:bodyPr/>
                    <a:p>
                      <a:pPr algn="ctr">
                        <a:lnSpc>
                          <a:spcPct val="100000"/>
                        </a:lnSpc>
                      </a:pPr>
                      <a:r>
                        <a:rPr lang="es-MX" strike="noStrike">
                          <a:latin typeface="Arial"/>
                        </a:rPr>
                        <a:t> </a:t>
                      </a:r>
                      <a:r>
                        <a:rPr lang="es-MX" strike="noStrike">
                          <a:latin typeface="Arial"/>
                        </a:rPr>
                        <a:t>$105.40 </a:t>
                      </a:r>
                      <a:endParaRPr/>
                    </a:p>
                  </a:txBody>
                  <a:tcPr/>
                </a:tc>
                <a:tc>
                  <a:txBody>
                    <a:bodyPr/>
                    <a:p>
                      <a:pPr algn="ctr">
                        <a:lnSpc>
                          <a:spcPct val="100000"/>
                        </a:lnSpc>
                      </a:pPr>
                      <a:r>
                        <a:rPr lang="es-MX" strike="noStrike">
                          <a:latin typeface="Arial"/>
                        </a:rPr>
                        <a:t>-17%</a:t>
                      </a:r>
                      <a:endParaRPr/>
                    </a:p>
                  </a:txBody>
                  <a:tcPr/>
                </a:tc>
              </a:tr>
            </a:tbl>
          </a:graphicData>
        </a:graphic>
      </p:graphicFrame>
    </p:spTree>
  </p:cSld>
  <p:timing>
    <p:tnLst>
      <p:par>
        <p:cTn id="38" dur="indefinite" restart="never" nodeType="tmRoot">
          <p:childTnLst>
            <p:seq>
              <p:cTn id="39" nodeType="mainSeq">
                <p:childTnLst>
                  <p:par>
                    <p:cTn id="40"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Esfuerzo</a:t>
            </a:r>
            <a:endParaRPr/>
          </a:p>
        </p:txBody>
      </p:sp>
      <p:sp>
        <p:nvSpPr>
          <p:cNvPr id="116" name="CustomShape 2"/>
          <p:cNvSpPr/>
          <p:nvPr/>
        </p:nvSpPr>
        <p:spPr>
          <a:xfrm>
            <a:off x="457200" y="1600200"/>
            <a:ext cx="8225280" cy="4521600"/>
          </a:xfrm>
          <a:prstGeom prst="rect">
            <a:avLst/>
          </a:prstGeom>
          <a:noFill/>
          <a:ln>
            <a:noFill/>
          </a:ln>
        </p:spPr>
        <p:style>
          <a:lnRef idx="0"/>
          <a:fillRef idx="0"/>
          <a:effectRef idx="0"/>
          <a:fontRef idx="minor"/>
        </p:style>
      </p:sp>
      <p:sp>
        <p:nvSpPr>
          <p:cNvPr id="117" name="CustomShape 3"/>
          <p:cNvSpPr/>
          <p:nvPr/>
        </p:nvSpPr>
        <p:spPr>
          <a:xfrm>
            <a:off x="864000" y="4388040"/>
            <a:ext cx="5975640" cy="173376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Salvo el área de garantía se muestra una apego cada vez mayor a lo planeado, sin embargo garantía se muestra con una desviación mayor al 100% por lo que se sugiere prestar atención a esta area. </a:t>
            </a:r>
            <a:endParaRPr/>
          </a:p>
        </p:txBody>
      </p:sp>
      <p:graphicFrame>
        <p:nvGraphicFramePr>
          <p:cNvPr id="118" name="Table 4"/>
          <p:cNvGraphicFramePr/>
          <p:nvPr/>
        </p:nvGraphicFramePr>
        <p:xfrm>
          <a:off x="160920" y="1185120"/>
          <a:ext cx="8521560" cy="2689920"/>
        </p:xfrm>
        <a:graphic>
          <a:graphicData uri="http://schemas.openxmlformats.org/drawingml/2006/table">
            <a:tbl>
              <a:tblPr/>
              <a:tblGrid>
                <a:gridCol w="4554000"/>
                <a:gridCol w="1340640"/>
                <a:gridCol w="1284480"/>
                <a:gridCol w="1342800"/>
              </a:tblGrid>
              <a:tr h="603720">
                <a:tc>
                  <a:txBody>
                    <a:bodyPr/>
                    <a:p>
                      <a:pPr algn="ctr">
                        <a:lnSpc>
                          <a:spcPct val="100000"/>
                        </a:lnSpc>
                      </a:pPr>
                      <a:r>
                        <a:rPr b="1" lang="es-MX" strike="noStrike">
                          <a:latin typeface="Arial"/>
                        </a:rPr>
                        <a:t>dic-11</a:t>
                      </a:r>
                      <a:endParaRPr/>
                    </a:p>
                  </a:txBody>
                  <a:tcPr/>
                </a:tc>
                <a:tc>
                  <a:txBody>
                    <a:bodyPr/>
                    <a:p>
                      <a:r>
                        <a:rPr lang="es-MX" strike="noStrike">
                          <a:latin typeface="Arial"/>
                        </a:rPr>
                        <a:t>Total Planeado</a:t>
                      </a:r>
                      <a:endParaRPr/>
                    </a:p>
                  </a:txBody>
                  <a:tcPr/>
                </a:tc>
                <a:tc>
                  <a:txBody>
                    <a:bodyPr/>
                    <a:p>
                      <a:r>
                        <a:rPr lang="es-MX" strike="noStrike">
                          <a:latin typeface="Arial"/>
                        </a:rPr>
                        <a:t>Total Real</a:t>
                      </a:r>
                      <a:endParaRPr/>
                    </a:p>
                  </a:txBody>
                  <a:tcPr/>
                </a:tc>
                <a:tc>
                  <a:txBody>
                    <a:bodyPr/>
                    <a:p>
                      <a:r>
                        <a:rPr lang="es-MX" strike="noStrike">
                          <a:latin typeface="Arial"/>
                        </a:rPr>
                        <a:t>Desviación</a:t>
                      </a:r>
                      <a:endParaRPr/>
                    </a:p>
                  </a:txBody>
                  <a:tcPr/>
                </a:tc>
              </a:tr>
              <a:tr h="347760">
                <a:tc>
                  <a:txBody>
                    <a:bodyPr/>
                    <a:p>
                      <a:r>
                        <a:rPr lang="es-MX" strike="noStrike">
                          <a:latin typeface="Arial"/>
                        </a:rPr>
                        <a:t>Ventas</a:t>
                      </a:r>
                      <a:endParaRPr/>
                    </a:p>
                  </a:txBody>
                  <a:tcPr/>
                </a:tc>
                <a:tc>
                  <a:txBody>
                    <a:bodyPr/>
                    <a:p>
                      <a:pPr algn="ctr">
                        <a:lnSpc>
                          <a:spcPct val="100000"/>
                        </a:lnSpc>
                      </a:pPr>
                      <a:r>
                        <a:rPr lang="es-MX" strike="noStrike">
                          <a:latin typeface="Arial"/>
                        </a:rPr>
                        <a:t>204min</a:t>
                      </a:r>
                      <a:endParaRPr/>
                    </a:p>
                  </a:txBody>
                  <a:tcPr/>
                </a:tc>
                <a:tc>
                  <a:txBody>
                    <a:bodyPr/>
                    <a:p>
                      <a:pPr algn="ctr">
                        <a:lnSpc>
                          <a:spcPct val="100000"/>
                        </a:lnSpc>
                      </a:pPr>
                      <a:r>
                        <a:rPr lang="es-MX" strike="noStrike">
                          <a:latin typeface="Arial"/>
                        </a:rPr>
                        <a:t>74min</a:t>
                      </a:r>
                      <a:endParaRPr/>
                    </a:p>
                  </a:txBody>
                  <a:tcPr/>
                </a:tc>
                <a:tc>
                  <a:txBody>
                    <a:bodyPr/>
                    <a:p>
                      <a:pPr algn="r">
                        <a:lnSpc>
                          <a:spcPct val="100000"/>
                        </a:lnSpc>
                      </a:pPr>
                      <a:r>
                        <a:rPr lang="es-MX" strike="noStrike">
                          <a:latin typeface="Arial"/>
                        </a:rPr>
                        <a:t>64%</a:t>
                      </a:r>
                      <a:endParaRPr/>
                    </a:p>
                  </a:txBody>
                  <a:tcPr/>
                </a:tc>
              </a:tr>
              <a:tr h="347760">
                <a:tc>
                  <a:txBody>
                    <a:bodyPr/>
                    <a:p>
                      <a:r>
                        <a:rPr lang="es-MX" strike="noStrike">
                          <a:latin typeface="Arial"/>
                        </a:rPr>
                        <a:t>Planeación</a:t>
                      </a:r>
                      <a:endParaRPr/>
                    </a:p>
                  </a:txBody>
                  <a:tcPr/>
                </a:tc>
                <a:tc>
                  <a:txBody>
                    <a:bodyPr/>
                    <a:p>
                      <a:pPr algn="ctr">
                        <a:lnSpc>
                          <a:spcPct val="100000"/>
                        </a:lnSpc>
                      </a:pPr>
                      <a:r>
                        <a:rPr lang="es-MX" strike="noStrike">
                          <a:latin typeface="Arial"/>
                        </a:rPr>
                        <a:t>140min</a:t>
                      </a:r>
                      <a:endParaRPr/>
                    </a:p>
                  </a:txBody>
                  <a:tcPr/>
                </a:tc>
                <a:tc>
                  <a:txBody>
                    <a:bodyPr/>
                    <a:p>
                      <a:pPr algn="ctr">
                        <a:lnSpc>
                          <a:spcPct val="100000"/>
                        </a:lnSpc>
                      </a:pPr>
                      <a:r>
                        <a:rPr lang="es-MX" strike="noStrike">
                          <a:latin typeface="Arial"/>
                        </a:rPr>
                        <a:t>54min</a:t>
                      </a:r>
                      <a:endParaRPr/>
                    </a:p>
                  </a:txBody>
                  <a:tcPr/>
                </a:tc>
                <a:tc>
                  <a:txBody>
                    <a:bodyPr/>
                    <a:p>
                      <a:pPr algn="r">
                        <a:lnSpc>
                          <a:spcPct val="100000"/>
                        </a:lnSpc>
                      </a:pPr>
                      <a:r>
                        <a:rPr lang="es-MX" strike="noStrike">
                          <a:latin typeface="Arial"/>
                        </a:rPr>
                        <a:t>61%</a:t>
                      </a:r>
                      <a:endParaRPr/>
                    </a:p>
                  </a:txBody>
                  <a:tcPr/>
                </a:tc>
              </a:tr>
              <a:tr h="347760">
                <a:tc>
                  <a:txBody>
                    <a:bodyPr/>
                    <a:p>
                      <a:r>
                        <a:rPr lang="es-MX" strike="noStrike">
                          <a:latin typeface="Arial"/>
                        </a:rPr>
                        <a:t>Implementación</a:t>
                      </a:r>
                      <a:endParaRPr/>
                    </a:p>
                  </a:txBody>
                  <a:tcPr/>
                </a:tc>
                <a:tc>
                  <a:txBody>
                    <a:bodyPr/>
                    <a:p>
                      <a:pPr algn="ctr">
                        <a:lnSpc>
                          <a:spcPct val="100000"/>
                        </a:lnSpc>
                      </a:pPr>
                      <a:r>
                        <a:rPr lang="es-MX" strike="noStrike">
                          <a:latin typeface="Arial"/>
                        </a:rPr>
                        <a:t>80min</a:t>
                      </a:r>
                      <a:endParaRPr/>
                    </a:p>
                  </a:txBody>
                  <a:tcPr/>
                </a:tc>
                <a:tc>
                  <a:txBody>
                    <a:bodyPr/>
                    <a:p>
                      <a:pPr algn="ctr">
                        <a:lnSpc>
                          <a:spcPct val="100000"/>
                        </a:lnSpc>
                      </a:pPr>
                      <a:r>
                        <a:rPr lang="es-MX" strike="noStrike">
                          <a:latin typeface="Arial"/>
                        </a:rPr>
                        <a:t>40min</a:t>
                      </a:r>
                      <a:endParaRPr/>
                    </a:p>
                  </a:txBody>
                  <a:tcPr/>
                </a:tc>
                <a:tc>
                  <a:txBody>
                    <a:bodyPr/>
                    <a:p>
                      <a:pPr algn="r">
                        <a:lnSpc>
                          <a:spcPct val="100000"/>
                        </a:lnSpc>
                      </a:pPr>
                      <a:r>
                        <a:rPr lang="es-MX" strike="noStrike">
                          <a:latin typeface="Arial"/>
                        </a:rPr>
                        <a:t>50%</a:t>
                      </a:r>
                      <a:endParaRPr/>
                    </a:p>
                  </a:txBody>
                  <a:tcPr/>
                </a:tc>
              </a:tr>
              <a:tr h="347760">
                <a:tc>
                  <a:txBody>
                    <a:bodyPr/>
                    <a:p>
                      <a:r>
                        <a:rPr lang="es-MX" strike="noStrike">
                          <a:latin typeface="Arial"/>
                        </a:rPr>
                        <a:t>Cierre</a:t>
                      </a:r>
                      <a:endParaRPr/>
                    </a:p>
                  </a:txBody>
                  <a:tcPr/>
                </a:tc>
                <a:tc>
                  <a:txBody>
                    <a:bodyPr/>
                    <a:p>
                      <a:pPr algn="ctr">
                        <a:lnSpc>
                          <a:spcPct val="100000"/>
                        </a:lnSpc>
                      </a:pPr>
                      <a:r>
                        <a:rPr lang="es-MX" strike="noStrike">
                          <a:latin typeface="Arial"/>
                        </a:rPr>
                        <a:t>92min</a:t>
                      </a:r>
                      <a:endParaRPr/>
                    </a:p>
                  </a:txBody>
                  <a:tcPr/>
                </a:tc>
                <a:tc>
                  <a:txBody>
                    <a:bodyPr/>
                    <a:p>
                      <a:pPr algn="ctr">
                        <a:lnSpc>
                          <a:spcPct val="100000"/>
                        </a:lnSpc>
                      </a:pPr>
                      <a:r>
                        <a:rPr lang="es-MX" strike="noStrike">
                          <a:latin typeface="Arial"/>
                        </a:rPr>
                        <a:t>45min</a:t>
                      </a:r>
                      <a:endParaRPr/>
                    </a:p>
                  </a:txBody>
                  <a:tcPr/>
                </a:tc>
                <a:tc>
                  <a:txBody>
                    <a:bodyPr/>
                    <a:p>
                      <a:pPr algn="r">
                        <a:lnSpc>
                          <a:spcPct val="100000"/>
                        </a:lnSpc>
                      </a:pPr>
                      <a:r>
                        <a:rPr lang="es-MX" strike="noStrike">
                          <a:latin typeface="Arial"/>
                        </a:rPr>
                        <a:t>51%</a:t>
                      </a:r>
                      <a:endParaRPr/>
                    </a:p>
                  </a:txBody>
                  <a:tcPr/>
                </a:tc>
              </a:tr>
              <a:tr h="347760">
                <a:tc>
                  <a:txBody>
                    <a:bodyPr/>
                    <a:p>
                      <a:r>
                        <a:rPr lang="es-MX" strike="noStrike">
                          <a:latin typeface="Arial"/>
                        </a:rPr>
                        <a:t>Garantia</a:t>
                      </a:r>
                      <a:endParaRPr/>
                    </a:p>
                  </a:txBody>
                  <a:tcPr/>
                </a:tc>
                <a:tc>
                  <a:txBody>
                    <a:bodyPr/>
                    <a:p>
                      <a:pPr algn="ctr">
                        <a:lnSpc>
                          <a:spcPct val="100000"/>
                        </a:lnSpc>
                      </a:pPr>
                      <a:r>
                        <a:rPr lang="es-MX" strike="noStrike">
                          <a:latin typeface="Arial"/>
                        </a:rPr>
                        <a:t>90min</a:t>
                      </a:r>
                      <a:endParaRPr/>
                    </a:p>
                  </a:txBody>
                  <a:tcPr/>
                </a:tc>
                <a:tc>
                  <a:txBody>
                    <a:bodyPr/>
                    <a:p>
                      <a:pPr algn="ctr">
                        <a:lnSpc>
                          <a:spcPct val="100000"/>
                        </a:lnSpc>
                      </a:pPr>
                      <a:r>
                        <a:rPr lang="es-MX" strike="noStrike">
                          <a:latin typeface="Arial"/>
                        </a:rPr>
                        <a:t>187min</a:t>
                      </a:r>
                      <a:endParaRPr/>
                    </a:p>
                  </a:txBody>
                  <a:tcPr/>
                </a:tc>
                <a:tc>
                  <a:txBody>
                    <a:bodyPr/>
                    <a:p>
                      <a:pPr algn="r">
                        <a:lnSpc>
                          <a:spcPct val="100000"/>
                        </a:lnSpc>
                      </a:pPr>
                      <a:r>
                        <a:rPr lang="es-MX" strike="noStrike">
                          <a:latin typeface="Arial"/>
                        </a:rPr>
                        <a:t>-108%</a:t>
                      </a:r>
                      <a:endParaRPr/>
                    </a:p>
                  </a:txBody>
                  <a:tcPr/>
                </a:tc>
              </a:tr>
              <a:tr h="347760">
                <a:tc>
                  <a:txBody>
                    <a:bodyPr/>
                    <a:p>
                      <a:r>
                        <a:rPr lang="es-MX" strike="noStrike">
                          <a:latin typeface="Arial"/>
                        </a:rPr>
                        <a:t>Soporte CMMI</a:t>
                      </a:r>
                      <a:endParaRPr/>
                    </a:p>
                  </a:txBody>
                  <a:tcPr/>
                </a:tc>
                <a:tc>
                  <a:txBody>
                    <a:bodyPr/>
                    <a:p>
                      <a:pPr algn="ctr">
                        <a:lnSpc>
                          <a:spcPct val="100000"/>
                        </a:lnSpc>
                      </a:pPr>
                      <a:r>
                        <a:rPr lang="es-MX" strike="noStrike">
                          <a:latin typeface="Arial"/>
                        </a:rPr>
                        <a:t>568min</a:t>
                      </a:r>
                      <a:endParaRPr/>
                    </a:p>
                  </a:txBody>
                  <a:tcPr/>
                </a:tc>
                <a:tc>
                  <a:txBody>
                    <a:bodyPr/>
                    <a:p>
                      <a:pPr algn="ctr">
                        <a:lnSpc>
                          <a:spcPct val="100000"/>
                        </a:lnSpc>
                      </a:pPr>
                      <a:r>
                        <a:rPr lang="es-MX" strike="noStrike">
                          <a:latin typeface="Arial"/>
                        </a:rPr>
                        <a:t>463min</a:t>
                      </a:r>
                      <a:endParaRPr/>
                    </a:p>
                  </a:txBody>
                  <a:tcPr/>
                </a:tc>
                <a:tc>
                  <a:txBody>
                    <a:bodyPr/>
                    <a:p>
                      <a:pPr algn="r">
                        <a:lnSpc>
                          <a:spcPct val="100000"/>
                        </a:lnSpc>
                      </a:pPr>
                      <a:r>
                        <a:rPr lang="es-MX" strike="noStrike">
                          <a:latin typeface="Arial"/>
                        </a:rPr>
                        <a:t>18%</a:t>
                      </a:r>
                      <a:endParaRPr/>
                    </a:p>
                  </a:txBody>
                  <a:tcPr/>
                </a:tc>
              </a:tr>
            </a:tbl>
          </a:graphicData>
        </a:graphic>
      </p:graphicFrame>
    </p:spTree>
  </p:cSld>
  <p:timing>
    <p:tnLst>
      <p:par>
        <p:cTn id="41" dur="indefinite" restart="never" nodeType="tmRoot">
          <p:childTnLst>
            <p:seq>
              <p:cTn id="42" nodeType="mainSeq">
                <p:childTnLst>
                  <p:par>
                    <p:cTn id="4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físicas</a:t>
            </a:r>
            <a:endParaRPr/>
          </a:p>
        </p:txBody>
      </p:sp>
      <p:sp>
        <p:nvSpPr>
          <p:cNvPr id="120" name="CustomShape 2"/>
          <p:cNvSpPr/>
          <p:nvPr/>
        </p:nvSpPr>
        <p:spPr>
          <a:xfrm>
            <a:off x="457200" y="1600200"/>
            <a:ext cx="8225280" cy="4521600"/>
          </a:xfrm>
          <a:prstGeom prst="rect">
            <a:avLst/>
          </a:prstGeom>
          <a:noFill/>
          <a:ln>
            <a:noFill/>
          </a:ln>
        </p:spPr>
        <p:style>
          <a:lnRef idx="0"/>
          <a:fillRef idx="0"/>
          <a:effectRef idx="0"/>
          <a:fontRef idx="minor"/>
        </p:style>
      </p:sp>
      <p:sp>
        <p:nvSpPr>
          <p:cNvPr id="121" name="CustomShape 3"/>
          <p:cNvSpPr/>
          <p:nvPr/>
        </p:nvSpPr>
        <p:spPr>
          <a:xfrm>
            <a:off x="6365160" y="1124640"/>
            <a:ext cx="2283840" cy="310536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presenta una mejora en el apego a la línea base, sin embargo se presenta un incumplimiento en las reglas de configuración lo cual provoca resultados negativos 50%. </a:t>
            </a:r>
            <a:endParaRPr/>
          </a:p>
          <a:p>
            <a:pPr>
              <a:lnSpc>
                <a:spcPct val="100000"/>
              </a:lnSpc>
            </a:pPr>
            <a:endParaRPr/>
          </a:p>
        </p:txBody>
      </p:sp>
      <p:graphicFrame>
        <p:nvGraphicFramePr>
          <p:cNvPr id="122" name=""/>
          <p:cNvGraphicFramePr/>
          <p:nvPr/>
        </p:nvGraphicFramePr>
        <p:xfrm>
          <a:off x="360000" y="1248480"/>
          <a:ext cx="5789520" cy="285480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44" dur="indefinite" restart="never" nodeType="tmRoot">
          <p:childTnLst>
            <p:seq>
              <p:cTn id="45" nodeType="mainSeq">
                <p:childTnLst>
                  <p:par>
                    <p:cTn id="4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funcionales</a:t>
            </a:r>
            <a:endParaRPr/>
          </a:p>
        </p:txBody>
      </p:sp>
      <p:sp>
        <p:nvSpPr>
          <p:cNvPr id="124" name="CustomShape 2"/>
          <p:cNvSpPr/>
          <p:nvPr/>
        </p:nvSpPr>
        <p:spPr>
          <a:xfrm>
            <a:off x="457200" y="1600200"/>
            <a:ext cx="8225280" cy="4521600"/>
          </a:xfrm>
          <a:prstGeom prst="rect">
            <a:avLst/>
          </a:prstGeom>
          <a:noFill/>
          <a:ln>
            <a:noFill/>
          </a:ln>
        </p:spPr>
        <p:style>
          <a:lnRef idx="0"/>
          <a:fillRef idx="0"/>
          <a:effectRef idx="0"/>
          <a:fontRef idx="minor"/>
        </p:style>
      </p:sp>
      <p:sp>
        <p:nvSpPr>
          <p:cNvPr id="125" name="CustomShape 3"/>
          <p:cNvSpPr/>
          <p:nvPr/>
        </p:nvSpPr>
        <p:spPr>
          <a:xfrm>
            <a:off x="6183360" y="1416240"/>
            <a:ext cx="2499120" cy="283104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No se presenta mejoría en los resultados de la línea base y se pierden puntos dentro de los entregables ya que no existía coherencia entre registro y entregables.</a:t>
            </a:r>
            <a:endParaRPr/>
          </a:p>
          <a:p>
            <a:pPr>
              <a:lnSpc>
                <a:spcPct val="100000"/>
              </a:lnSpc>
            </a:pPr>
            <a:endParaRPr/>
          </a:p>
          <a:p>
            <a:pPr>
              <a:lnSpc>
                <a:spcPct val="100000"/>
              </a:lnSpc>
            </a:pPr>
            <a:endParaRPr/>
          </a:p>
          <a:p>
            <a:pPr>
              <a:lnSpc>
                <a:spcPct val="100000"/>
              </a:lnSpc>
            </a:pPr>
            <a:endParaRPr/>
          </a:p>
        </p:txBody>
      </p:sp>
      <p:graphicFrame>
        <p:nvGraphicFramePr>
          <p:cNvPr id="126" name=""/>
          <p:cNvGraphicFramePr/>
          <p:nvPr/>
        </p:nvGraphicFramePr>
        <p:xfrm>
          <a:off x="216000" y="1368000"/>
          <a:ext cx="5857920" cy="285480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47" dur="indefinite" restart="never" nodeType="tmRoot">
          <p:childTnLst>
            <p:seq>
              <p:cTn id="48" nodeType="mainSeq">
                <p:childTnLst>
                  <p:par>
                    <p:cTn id="4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productos</a:t>
            </a:r>
            <a:endParaRPr/>
          </a:p>
        </p:txBody>
      </p:sp>
      <p:sp>
        <p:nvSpPr>
          <p:cNvPr id="128" name="CustomShape 2"/>
          <p:cNvSpPr/>
          <p:nvPr/>
        </p:nvSpPr>
        <p:spPr>
          <a:xfrm>
            <a:off x="457200" y="1600200"/>
            <a:ext cx="8225280" cy="4521600"/>
          </a:xfrm>
          <a:prstGeom prst="rect">
            <a:avLst/>
          </a:prstGeom>
          <a:noFill/>
          <a:ln>
            <a:noFill/>
          </a:ln>
        </p:spPr>
        <p:style>
          <a:lnRef idx="0"/>
          <a:fillRef idx="0"/>
          <a:effectRef idx="0"/>
          <a:fontRef idx="minor"/>
        </p:style>
      </p:sp>
      <p:sp>
        <p:nvSpPr>
          <p:cNvPr id="129" name="CustomShape 3"/>
          <p:cNvSpPr/>
          <p:nvPr/>
        </p:nvSpPr>
        <p:spPr>
          <a:xfrm>
            <a:off x="6647040" y="1357920"/>
            <a:ext cx="2283840" cy="310536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obtienen mejoras en los resultados de productos tras agregar los componentes adecuados en cada uno de ellos.</a:t>
            </a:r>
            <a:endParaRPr/>
          </a:p>
          <a:p>
            <a:pPr>
              <a:lnSpc>
                <a:spcPct val="100000"/>
              </a:lnSpc>
            </a:pPr>
            <a:endParaRPr/>
          </a:p>
        </p:txBody>
      </p:sp>
      <p:graphicFrame>
        <p:nvGraphicFramePr>
          <p:cNvPr id="130" name=""/>
          <p:cNvGraphicFramePr/>
          <p:nvPr/>
        </p:nvGraphicFramePr>
        <p:xfrm>
          <a:off x="0" y="1320120"/>
          <a:ext cx="6646320" cy="285516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50" dur="indefinite" restart="never" nodeType="tmRoot">
          <p:childTnLst>
            <p:seq>
              <p:cTn id="51" nodeType="mainSeq">
                <p:childTnLst>
                  <p:par>
                    <p:cTn id="52"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procesos</a:t>
            </a:r>
            <a:endParaRPr/>
          </a:p>
        </p:txBody>
      </p:sp>
      <p:sp>
        <p:nvSpPr>
          <p:cNvPr id="132" name="CustomShape 2"/>
          <p:cNvSpPr/>
          <p:nvPr/>
        </p:nvSpPr>
        <p:spPr>
          <a:xfrm>
            <a:off x="457200" y="1600200"/>
            <a:ext cx="8225280" cy="4521600"/>
          </a:xfrm>
          <a:prstGeom prst="rect">
            <a:avLst/>
          </a:prstGeom>
          <a:noFill/>
          <a:ln>
            <a:noFill/>
          </a:ln>
        </p:spPr>
        <p:style>
          <a:lnRef idx="0"/>
          <a:fillRef idx="0"/>
          <a:effectRef idx="0"/>
          <a:fontRef idx="minor"/>
        </p:style>
      </p:sp>
      <p:sp>
        <p:nvSpPr>
          <p:cNvPr id="133" name="CustomShape 3"/>
          <p:cNvSpPr/>
          <p:nvPr/>
        </p:nvSpPr>
        <p:spPr>
          <a:xfrm>
            <a:off x="163080" y="1113480"/>
            <a:ext cx="8763120" cy="255672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Obtienen resultados negativos en el proceso de implementación, sin embargo logran apegarse mas al proceso de cierre.</a:t>
            </a:r>
            <a:endParaRPr/>
          </a:p>
          <a:p>
            <a:pPr>
              <a:lnSpc>
                <a:spcPct val="100000"/>
              </a:lnSpc>
            </a:pPr>
            <a:endParaRPr/>
          </a:p>
        </p:txBody>
      </p:sp>
      <p:pic>
        <p:nvPicPr>
          <p:cNvPr id="134" name="" descr=""/>
          <p:cNvPicPr/>
          <p:nvPr/>
        </p:nvPicPr>
        <p:blipFill>
          <a:blip r:embed="rId1"/>
          <a:stretch/>
        </p:blipFill>
        <p:spPr>
          <a:xfrm>
            <a:off x="8280" y="3214440"/>
            <a:ext cx="9142920" cy="2688840"/>
          </a:xfrm>
          <a:prstGeom prst="rect">
            <a:avLst/>
          </a:prstGeom>
          <a:ln>
            <a:noFill/>
          </a:ln>
        </p:spPr>
      </p:pic>
    </p:spTree>
  </p:cSld>
  <p:timing>
    <p:tnLst>
      <p:par>
        <p:cTn id="53" dur="indefinite" restart="never" nodeType="tmRoot">
          <p:childTnLst>
            <p:seq>
              <p:cTn id="54" nodeType="mainSeq">
                <p:childTnLst>
                  <p:par>
                    <p:cTn id="55"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Hitos </a:t>
            </a:r>
            <a:endParaRPr/>
          </a:p>
        </p:txBody>
      </p:sp>
      <p:sp>
        <p:nvSpPr>
          <p:cNvPr id="81"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82" name="Table 3"/>
          <p:cNvGraphicFramePr/>
          <p:nvPr/>
        </p:nvGraphicFramePr>
        <p:xfrm>
          <a:off x="1522080" y="830160"/>
          <a:ext cx="6093720" cy="59572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P1345 – Venta</a:t>
                      </a:r>
                      <a:endParaRPr/>
                    </a:p>
                  </a:txBody>
                  <a:tcPr/>
                </a:tc>
                <a:tc>
                  <a:tcPr/>
                </a:tc>
                <a:tc>
                  <a:tcPr/>
                </a:tc>
              </a:tr>
              <a:tr h="306720">
                <a:tc>
                  <a:txBody>
                    <a:bodyPr/>
                    <a:p>
                      <a:r>
                        <a:rPr lang="es-MX" sz="1500" strike="noStrike">
                          <a:latin typeface="Arial"/>
                        </a:rPr>
                        <a:t>P1345 – Planeación </a:t>
                      </a:r>
                      <a:endParaRPr/>
                    </a:p>
                  </a:txBody>
                  <a:tcPr/>
                </a:tc>
                <a:tc>
                  <a:tcPr/>
                </a:tc>
                <a:tc>
                  <a:tcPr/>
                </a:tc>
              </a:tr>
              <a:tr h="315720">
                <a:tc>
                  <a:txBody>
                    <a:bodyPr/>
                    <a:p>
                      <a:r>
                        <a:rPr lang="es-MX" sz="1500" strike="noStrike">
                          <a:latin typeface="Times New Roman"/>
                        </a:rPr>
                        <a:t>P1345 - Cierre</a:t>
                      </a:r>
                      <a:endParaRPr/>
                    </a:p>
                  </a:txBody>
                  <a:tcPr/>
                </a:tc>
                <a:tc>
                  <a:tcPr/>
                </a:tc>
                <a:tc>
                  <a:tcPr/>
                </a:tc>
              </a:tr>
              <a:tr h="306720">
                <a:tc>
                  <a:txBody>
                    <a:bodyPr/>
                    <a:p>
                      <a:r>
                        <a:rPr lang="es-MX" sz="1500" strike="noStrike">
                          <a:latin typeface="Times New Roman"/>
                        </a:rPr>
                        <a:t>P1347 - Ventas</a:t>
                      </a:r>
                      <a:endParaRPr/>
                    </a:p>
                  </a:txBody>
                  <a:tcPr/>
                </a:tc>
                <a:tc>
                  <a:tcPr/>
                </a:tc>
                <a:tc>
                  <a:tcPr/>
                </a:tc>
              </a:tr>
              <a:tr h="347760">
                <a:tc>
                  <a:txBody>
                    <a:bodyPr/>
                    <a:p>
                      <a:r>
                        <a:rPr lang="es-MX" sz="1500" strike="noStrike">
                          <a:latin typeface="Times New Roman"/>
                        </a:rPr>
                        <a:t>P1347 – Planeación</a:t>
                      </a:r>
                      <a:endParaRPr/>
                    </a:p>
                  </a:txBody>
                  <a:tcPr/>
                </a:tc>
                <a:tc>
                  <a:tcPr/>
                </a:tc>
                <a:tc>
                  <a:tcPr/>
                </a:tc>
              </a:tr>
              <a:tr h="431640">
                <a:tc>
                  <a:txBody>
                    <a:bodyPr/>
                    <a:p>
                      <a:r>
                        <a:rPr lang="es-MX" sz="1500">
                          <a:latin typeface="Times New Roman"/>
                        </a:rPr>
                        <a:t>P1347 - Cierre</a:t>
                      </a:r>
                      <a:endParaRPr/>
                    </a:p>
                  </a:txBody>
                  <a:tcPr/>
                </a:tc>
                <a:tc>
                  <a:tcPr/>
                </a:tc>
                <a:tc>
                  <a:tcPr/>
                </a:tc>
              </a:tr>
              <a:tr h="347760">
                <a:tc>
                  <a:txBody>
                    <a:bodyPr/>
                    <a:p>
                      <a:r>
                        <a:rPr lang="es-MX" sz="1500" strike="noStrike">
                          <a:latin typeface="Times New Roman"/>
                        </a:rPr>
                        <a:t>P1356  - Ventas</a:t>
                      </a:r>
                      <a:endParaRPr/>
                    </a:p>
                  </a:txBody>
                  <a:tcPr/>
                </a:tc>
                <a:tc>
                  <a:tcPr/>
                </a:tc>
                <a:tc>
                  <a:tcPr/>
                </a:tc>
              </a:tr>
              <a:tr h="347760">
                <a:tc>
                  <a:txBody>
                    <a:bodyPr/>
                    <a:p>
                      <a:r>
                        <a:rPr lang="es-MX" sz="1500" strike="noStrike">
                          <a:latin typeface="Times New Roman"/>
                        </a:rPr>
                        <a:t>P1356 - Planeación</a:t>
                      </a:r>
                      <a:endParaRPr/>
                    </a:p>
                  </a:txBody>
                  <a:tcPr/>
                </a:tc>
                <a:tc>
                  <a:tcPr/>
                </a:tc>
                <a:tc>
                  <a:tcPr/>
                </a:tc>
              </a:tr>
              <a:tr h="347760">
                <a:tc>
                  <a:txBody>
                    <a:bodyPr/>
                    <a:p>
                      <a:r>
                        <a:rPr lang="es-MX" sz="1500" strike="noStrike">
                          <a:latin typeface="Times New Roman"/>
                        </a:rPr>
                        <a:t>P1356 - Cierre</a:t>
                      </a:r>
                      <a:endParaRPr/>
                    </a:p>
                  </a:txBody>
                  <a:tcPr/>
                </a:tc>
                <a:tc>
                  <a:tcPr/>
                </a:tc>
                <a:tc>
                  <a:tcPr/>
                </a:tc>
              </a:tr>
              <a:tr h="347760">
                <a:tc>
                  <a:txBody>
                    <a:bodyPr/>
                    <a:p>
                      <a:r>
                        <a:rPr lang="es-MX" sz="1500" strike="noStrike">
                          <a:latin typeface="Times New Roman"/>
                        </a:rPr>
                        <a:t>P1334 - Venta</a:t>
                      </a:r>
                      <a:endParaRPr/>
                    </a:p>
                  </a:txBody>
                  <a:tcPr/>
                </a:tc>
                <a:tc>
                  <a:tcPr/>
                </a:tc>
                <a:tc>
                  <a:tcPr/>
                </a:tc>
              </a:tr>
              <a:tr h="347760">
                <a:tc>
                  <a:txBody>
                    <a:bodyPr/>
                    <a:p>
                      <a:r>
                        <a:rPr lang="es-MX" sz="1500" strike="noStrike">
                          <a:latin typeface="Times New Roman"/>
                        </a:rPr>
                        <a:t>P1334 - Planeación</a:t>
                      </a:r>
                      <a:endParaRPr/>
                    </a:p>
                  </a:txBody>
                  <a:tcPr/>
                </a:tc>
                <a:tc>
                  <a:tcPr/>
                </a:tc>
                <a:tc>
                  <a:tcPr/>
                </a:tc>
              </a:tr>
              <a:tr h="347760">
                <a:tc>
                  <a:txBody>
                    <a:bodyPr/>
                    <a:p>
                      <a:r>
                        <a:rPr lang="es-MX" sz="1500" strike="noStrike">
                          <a:latin typeface="Times New Roman"/>
                        </a:rPr>
                        <a:t>P1334 - Cierre</a:t>
                      </a:r>
                      <a:endParaRPr/>
                    </a:p>
                  </a:txBody>
                  <a:tcPr/>
                </a:tc>
                <a:tc>
                  <a:tcPr/>
                </a:tc>
                <a:tc>
                  <a:tcPr/>
                </a:tc>
              </a:tr>
            </a:tbl>
          </a:graphicData>
        </a:graphic>
      </p:graphicFrame>
    </p:spTree>
  </p:cSld>
  <p:timing>
    <p:tnLst>
      <p:par>
        <p:cTn id="4" dur="indefinite" restart="never" nodeType="tmRoot">
          <p:childTnLst>
            <p:seq>
              <p:cTn id="5" nodeType="mainSeq">
                <p:childTnLst>
                  <p:par>
                    <p:cTn id="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Ventas</a:t>
            </a:r>
            <a:endParaRPr/>
          </a:p>
        </p:txBody>
      </p:sp>
      <p:sp>
        <p:nvSpPr>
          <p:cNvPr id="136" name="CustomShape 2"/>
          <p:cNvSpPr/>
          <p:nvPr/>
        </p:nvSpPr>
        <p:spPr>
          <a:xfrm>
            <a:off x="457200" y="1600200"/>
            <a:ext cx="8225280" cy="4521600"/>
          </a:xfrm>
          <a:prstGeom prst="rect">
            <a:avLst/>
          </a:prstGeom>
          <a:noFill/>
          <a:ln>
            <a:noFill/>
          </a:ln>
        </p:spPr>
        <p:style>
          <a:lnRef idx="0"/>
          <a:fillRef idx="0"/>
          <a:effectRef idx="0"/>
          <a:fontRef idx="minor"/>
        </p:style>
      </p:sp>
      <p:sp>
        <p:nvSpPr>
          <p:cNvPr id="137" name="CustomShape 3"/>
          <p:cNvSpPr/>
          <p:nvPr/>
        </p:nvSpPr>
        <p:spPr>
          <a:xfrm>
            <a:off x="6890760" y="1124640"/>
            <a:ext cx="1851120" cy="337968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toma el valor vendido hasta la primer quincena de diciembre por lo que hay un apegó pequeño en la sección de ventas, por otra parte se mueve y adapta el monto total hasta la fecha y se muestra un apego significativo.</a:t>
            </a:r>
            <a:endParaRPr/>
          </a:p>
          <a:p>
            <a:pPr>
              <a:lnSpc>
                <a:spcPct val="100000"/>
              </a:lnSpc>
            </a:pPr>
            <a:endParaRPr/>
          </a:p>
        </p:txBody>
      </p:sp>
      <p:graphicFrame>
        <p:nvGraphicFramePr>
          <p:cNvPr id="138" name="Table 4"/>
          <p:cNvGraphicFramePr/>
          <p:nvPr/>
        </p:nvGraphicFramePr>
        <p:xfrm>
          <a:off x="217800" y="1127520"/>
          <a:ext cx="6351120" cy="2926440"/>
        </p:xfrm>
        <a:graphic>
          <a:graphicData uri="http://schemas.openxmlformats.org/drawingml/2006/table">
            <a:tbl>
              <a:tblPr/>
              <a:tblGrid>
                <a:gridCol w="2096280"/>
                <a:gridCol w="1635840"/>
                <a:gridCol w="1358640"/>
                <a:gridCol w="1260720"/>
              </a:tblGrid>
              <a:tr h="347760">
                <a:tc>
                  <a:txBody>
                    <a:bodyPr/>
                    <a:p>
                      <a:pPr algn="ctr">
                        <a:lnSpc>
                          <a:spcPct val="100000"/>
                        </a:lnSpc>
                      </a:pPr>
                      <a:r>
                        <a:rPr b="1" lang="es-MX" strike="noStrike">
                          <a:latin typeface="Arial"/>
                        </a:rPr>
                        <a:t>Diciembre</a:t>
                      </a:r>
                      <a:endParaRPr/>
                    </a:p>
                  </a:txBody>
                  <a:tcPr/>
                </a:tc>
                <a:tc>
                  <a:txBody>
                    <a:bodyPr/>
                    <a:p>
                      <a:pPr algn="ctr">
                        <a:lnSpc>
                          <a:spcPct val="100000"/>
                        </a:lnSpc>
                      </a:pPr>
                      <a:r>
                        <a:rPr lang="es-MX" strike="noStrike">
                          <a:latin typeface="Arial"/>
                        </a:rPr>
                        <a:t>Planeado</a:t>
                      </a:r>
                      <a:endParaRPr/>
                    </a:p>
                  </a:txBody>
                  <a:tcPr/>
                </a:tc>
                <a:tc>
                  <a:txBody>
                    <a:bodyPr/>
                    <a:p>
                      <a:pPr algn="ctr">
                        <a:lnSpc>
                          <a:spcPct val="100000"/>
                        </a:lnSpc>
                      </a:pPr>
                      <a:r>
                        <a:rPr lang="es-MX" strike="noStrike">
                          <a:latin typeface="Arial"/>
                        </a:rPr>
                        <a:t>Real</a:t>
                      </a:r>
                      <a:endParaRPr/>
                    </a:p>
                  </a:txBody>
                  <a:tcPr/>
                </a:tc>
                <a:tc>
                  <a:txBody>
                    <a:bodyPr/>
                    <a:p>
                      <a:pPr algn="ctr">
                        <a:lnSpc>
                          <a:spcPct val="100000"/>
                        </a:lnSpc>
                      </a:pPr>
                      <a:r>
                        <a:rPr lang="es-MX" strike="noStrike">
                          <a:latin typeface="Arial"/>
                        </a:rPr>
                        <a:t>Apegó</a:t>
                      </a:r>
                      <a:endParaRPr/>
                    </a:p>
                  </a:txBody>
                  <a:tcPr/>
                </a:tc>
              </a:tr>
              <a:tr h="859680">
                <a:tc>
                  <a:txBody>
                    <a:bodyPr/>
                    <a:p>
                      <a:r>
                        <a:rPr lang="es-MX" strike="noStrike">
                          <a:latin typeface="Arial"/>
                        </a:rPr>
                        <a:t>Periodo</a:t>
                      </a:r>
                      <a:endParaRPr/>
                    </a:p>
                  </a:txBody>
                  <a:tcPr/>
                </a:tc>
                <a:tc>
                  <a:txBody>
                    <a:bodyPr/>
                    <a:p>
                      <a:pPr algn="ctr">
                        <a:lnSpc>
                          <a:spcPct val="100000"/>
                        </a:lnSpc>
                      </a:pPr>
                      <a:r>
                        <a:rPr lang="es-MX" strike="noStrike">
                          <a:latin typeface="Arial"/>
                        </a:rPr>
                        <a:t> </a:t>
                      </a:r>
                      <a:r>
                        <a:rPr lang="es-MX" strike="noStrike">
                          <a:latin typeface="Arial"/>
                        </a:rPr>
                        <a:t>$202,000.00 </a:t>
                      </a:r>
                      <a:endParaRPr/>
                    </a:p>
                  </a:txBody>
                  <a:tcPr/>
                </a:tc>
                <a:tc>
                  <a:txBody>
                    <a:bodyPr/>
                    <a:p>
                      <a:pPr algn="ctr">
                        <a:lnSpc>
                          <a:spcPct val="100000"/>
                        </a:lnSpc>
                      </a:pPr>
                      <a:r>
                        <a:rPr lang="es-MX" strike="noStrike">
                          <a:latin typeface="Arial"/>
                        </a:rPr>
                        <a:t> </a:t>
                      </a:r>
                      <a:r>
                        <a:rPr lang="es-MX" strike="noStrike">
                          <a:latin typeface="Arial"/>
                        </a:rPr>
                        <a:t>$32,780.00 </a:t>
                      </a:r>
                      <a:endParaRPr/>
                    </a:p>
                  </a:txBody>
                  <a:tcPr/>
                </a:tc>
                <a:tc>
                  <a:txBody>
                    <a:bodyPr/>
                    <a:p>
                      <a:pPr algn="ctr">
                        <a:lnSpc>
                          <a:spcPct val="100000"/>
                        </a:lnSpc>
                      </a:pPr>
                      <a:r>
                        <a:rPr lang="es-MX" strike="noStrike">
                          <a:latin typeface="Arial"/>
                        </a:rPr>
                        <a:t>16.23</a:t>
                      </a:r>
                      <a:endParaRPr/>
                    </a:p>
                  </a:txBody>
                  <a:tcPr/>
                </a:tc>
              </a:tr>
              <a:tr h="859680">
                <a:tc>
                  <a:txBody>
                    <a:bodyPr/>
                    <a:p>
                      <a:r>
                        <a:rPr lang="es-MX" strike="noStrike">
                          <a:latin typeface="Arial"/>
                        </a:rPr>
                        <a:t>Oriana</a:t>
                      </a:r>
                      <a:endParaRPr/>
                    </a:p>
                  </a:txBody>
                  <a:tcPr/>
                </a:tc>
                <a:tc>
                  <a:txBody>
                    <a:bodyPr/>
                    <a:p>
                      <a:pPr algn="ctr">
                        <a:lnSpc>
                          <a:spcPct val="100000"/>
                        </a:lnSpc>
                      </a:pPr>
                      <a:r>
                        <a:rPr lang="es-MX" strike="noStrike">
                          <a:latin typeface="Arial"/>
                        </a:rPr>
                        <a:t> </a:t>
                      </a:r>
                      <a:r>
                        <a:rPr lang="es-MX" strike="noStrike">
                          <a:latin typeface="Arial"/>
                        </a:rPr>
                        <a:t>$101,000.00 </a:t>
                      </a:r>
                      <a:endParaRPr/>
                    </a:p>
                  </a:txBody>
                  <a:tcPr/>
                </a:tc>
                <a:tc>
                  <a:txBody>
                    <a:bodyPr/>
                    <a:p>
                      <a:pPr algn="r">
                        <a:lnSpc>
                          <a:spcPct val="100000"/>
                        </a:lnSpc>
                      </a:pPr>
                      <a:r>
                        <a:rPr lang="es-MX" strike="noStrike">
                          <a:latin typeface="Arial"/>
                        </a:rPr>
                        <a:t>$10,775.00</a:t>
                      </a:r>
                      <a:endParaRPr/>
                    </a:p>
                  </a:txBody>
                  <a:tcPr/>
                </a:tc>
                <a:tc>
                  <a:txBody>
                    <a:bodyPr/>
                    <a:p>
                      <a:pPr algn="ctr">
                        <a:lnSpc>
                          <a:spcPct val="100000"/>
                        </a:lnSpc>
                      </a:pPr>
                      <a:r>
                        <a:rPr lang="es-MX" strike="noStrike">
                          <a:latin typeface="Arial"/>
                        </a:rPr>
                        <a:t>10.67</a:t>
                      </a:r>
                      <a:endParaRPr/>
                    </a:p>
                  </a:txBody>
                  <a:tcPr/>
                </a:tc>
              </a:tr>
              <a:tr h="859320">
                <a:tc>
                  <a:txBody>
                    <a:bodyPr/>
                    <a:p>
                      <a:r>
                        <a:rPr lang="es-MX" strike="noStrike">
                          <a:latin typeface="Arial"/>
                        </a:rPr>
                        <a:t>Marisol</a:t>
                      </a:r>
                      <a:endParaRPr/>
                    </a:p>
                  </a:txBody>
                  <a:tcPr/>
                </a:tc>
                <a:tc>
                  <a:txBody>
                    <a:bodyPr/>
                    <a:p>
                      <a:pPr algn="ctr">
                        <a:lnSpc>
                          <a:spcPct val="100000"/>
                        </a:lnSpc>
                      </a:pPr>
                      <a:r>
                        <a:rPr lang="es-MX" strike="noStrike">
                          <a:latin typeface="Arial"/>
                        </a:rPr>
                        <a:t> </a:t>
                      </a:r>
                      <a:r>
                        <a:rPr lang="es-MX" strike="noStrike">
                          <a:latin typeface="Arial"/>
                        </a:rPr>
                        <a:t>$101,000.00 </a:t>
                      </a:r>
                      <a:endParaRPr/>
                    </a:p>
                  </a:txBody>
                  <a:tcPr/>
                </a:tc>
                <a:tc>
                  <a:txBody>
                    <a:bodyPr/>
                    <a:p>
                      <a:pPr algn="r">
                        <a:lnSpc>
                          <a:spcPct val="100000"/>
                        </a:lnSpc>
                      </a:pPr>
                      <a:r>
                        <a:rPr lang="es-MX" strike="noStrike">
                          <a:latin typeface="Arial"/>
                        </a:rPr>
                        <a:t>$22,005.00</a:t>
                      </a:r>
                      <a:endParaRPr/>
                    </a:p>
                  </a:txBody>
                  <a:tcPr/>
                </a:tc>
                <a:tc>
                  <a:txBody>
                    <a:bodyPr/>
                    <a:p>
                      <a:pPr algn="ctr">
                        <a:lnSpc>
                          <a:spcPct val="100000"/>
                        </a:lnSpc>
                      </a:pPr>
                      <a:r>
                        <a:rPr lang="es-MX" strike="noStrike">
                          <a:latin typeface="Arial"/>
                        </a:rPr>
                        <a:t>21.79</a:t>
                      </a:r>
                      <a:endParaRPr/>
                    </a:p>
                  </a:txBody>
                  <a:tcPr/>
                </a:tc>
              </a:tr>
            </a:tbl>
          </a:graphicData>
        </a:graphic>
      </p:graphicFrame>
      <p:graphicFrame>
        <p:nvGraphicFramePr>
          <p:cNvPr id="139" name="Table 5"/>
          <p:cNvGraphicFramePr/>
          <p:nvPr/>
        </p:nvGraphicFramePr>
        <p:xfrm>
          <a:off x="582480" y="4300920"/>
          <a:ext cx="5753160" cy="1638720"/>
        </p:xfrm>
        <a:graphic>
          <a:graphicData uri="http://schemas.openxmlformats.org/drawingml/2006/table">
            <a:tbl>
              <a:tblPr/>
              <a:tblGrid>
                <a:gridCol w="1982880"/>
                <a:gridCol w="1911240"/>
                <a:gridCol w="1859400"/>
              </a:tblGrid>
              <a:tr h="431640">
                <a:tc>
                  <a:txBody>
                    <a:bodyPr/>
                    <a:p>
                      <a:pPr algn="ctr">
                        <a:lnSpc>
                          <a:spcPct val="100000"/>
                        </a:lnSpc>
                      </a:pPr>
                      <a:r>
                        <a:rPr b="1" lang="es-MX" strike="noStrike">
                          <a:latin typeface="Arial"/>
                        </a:rPr>
                        <a:t>Monto Total</a:t>
                      </a:r>
                      <a:endParaRPr/>
                    </a:p>
                  </a:txBody>
                  <a:tcPr/>
                </a:tc>
                <a:tc>
                  <a:tcPr/>
                </a:tc>
                <a:tc>
                  <a:tcPr/>
                </a:tc>
              </a:tr>
              <a:tr h="859680">
                <a:tc>
                  <a:txBody>
                    <a:bodyPr/>
                    <a:p>
                      <a:pPr algn="ctr">
                        <a:lnSpc>
                          <a:spcPct val="100000"/>
                        </a:lnSpc>
                      </a:pPr>
                      <a:endParaRPr/>
                    </a:p>
                    <a:p>
                      <a:pPr algn="ctr">
                        <a:lnSpc>
                          <a:spcPct val="100000"/>
                        </a:lnSpc>
                      </a:pPr>
                      <a:endParaRPr/>
                    </a:p>
                    <a:p>
                      <a:pPr algn="ctr">
                        <a:lnSpc>
                          <a:spcPct val="100000"/>
                        </a:lnSpc>
                      </a:pPr>
                      <a:r>
                        <a:rPr lang="es-MX" strike="noStrike">
                          <a:latin typeface="Arial"/>
                        </a:rPr>
                        <a:t>Planeado</a:t>
                      </a:r>
                      <a:endParaRPr/>
                    </a:p>
                  </a:txBody>
                  <a:tcPr/>
                </a:tc>
                <a:tc>
                  <a:txBody>
                    <a:bodyPr/>
                    <a:p>
                      <a:pPr algn="ctr">
                        <a:lnSpc>
                          <a:spcPct val="100000"/>
                        </a:lnSpc>
                      </a:pPr>
                      <a:r>
                        <a:rPr lang="es-MX" strike="noStrike">
                          <a:latin typeface="Arial"/>
                        </a:rPr>
                        <a:t>Real</a:t>
                      </a:r>
                      <a:endParaRPr/>
                    </a:p>
                  </a:txBody>
                  <a:tcPr/>
                </a:tc>
                <a:tc>
                  <a:txBody>
                    <a:bodyPr/>
                    <a:p>
                      <a:pPr algn="ctr">
                        <a:lnSpc>
                          <a:spcPct val="100000"/>
                        </a:lnSpc>
                      </a:pPr>
                      <a:r>
                        <a:rPr lang="es-MX" strike="noStrike">
                          <a:latin typeface="Arial"/>
                        </a:rPr>
                        <a:t>Apegó</a:t>
                      </a:r>
                      <a:endParaRPr/>
                    </a:p>
                  </a:txBody>
                  <a:tcPr/>
                </a:tc>
              </a:tr>
              <a:tr h="347760">
                <a:tc>
                  <a:txBody>
                    <a:bodyPr/>
                    <a:p>
                      <a:pPr algn="ctr">
                        <a:lnSpc>
                          <a:spcPct val="100000"/>
                        </a:lnSpc>
                      </a:pPr>
                      <a:r>
                        <a:rPr lang="es-MX" strike="noStrike">
                          <a:latin typeface="Arial"/>
                        </a:rPr>
                        <a:t> </a:t>
                      </a:r>
                      <a:r>
                        <a:rPr lang="es-MX" strike="noStrike">
                          <a:latin typeface="Arial"/>
                        </a:rPr>
                        <a:t>$2,424,000.00 </a:t>
                      </a:r>
                      <a:endParaRPr/>
                    </a:p>
                  </a:txBody>
                  <a:tcPr/>
                </a:tc>
                <a:tc>
                  <a:txBody>
                    <a:bodyPr/>
                    <a:p>
                      <a:pPr algn="ctr">
                        <a:lnSpc>
                          <a:spcPct val="100000"/>
                        </a:lnSpc>
                      </a:pPr>
                      <a:r>
                        <a:rPr lang="es-MX" strike="noStrike">
                          <a:latin typeface="Arial"/>
                        </a:rPr>
                        <a:t> </a:t>
                      </a:r>
                      <a:r>
                        <a:rPr lang="es-MX" strike="noStrike">
                          <a:latin typeface="Arial"/>
                        </a:rPr>
                        <a:t>$2,220,588.20 </a:t>
                      </a:r>
                      <a:endParaRPr/>
                    </a:p>
                  </a:txBody>
                  <a:tcPr/>
                </a:tc>
                <a:tc>
                  <a:txBody>
                    <a:bodyPr/>
                    <a:p>
                      <a:pPr algn="ctr">
                        <a:lnSpc>
                          <a:spcPct val="100000"/>
                        </a:lnSpc>
                      </a:pPr>
                      <a:r>
                        <a:rPr lang="es-MX" strike="noStrike">
                          <a:latin typeface="Arial"/>
                        </a:rPr>
                        <a:t>91.61</a:t>
                      </a:r>
                      <a:endParaRPr/>
                    </a:p>
                  </a:txBody>
                  <a:tcPr/>
                </a:tc>
              </a:tr>
            </a:tbl>
          </a:graphicData>
        </a:graphic>
      </p:graphicFrame>
    </p:spTree>
  </p:cSld>
  <p:timing>
    <p:tnLst>
      <p:par>
        <p:cTn id="56" dur="indefinite" restart="never" nodeType="tmRoot">
          <p:childTnLst>
            <p:seq>
              <p:cTn id="57" nodeType="mainSeq">
                <p:childTnLst>
                  <p:par>
                    <p:cTn id="58"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Índice de Satisfacción</a:t>
            </a:r>
            <a:endParaRPr/>
          </a:p>
        </p:txBody>
      </p:sp>
      <p:sp>
        <p:nvSpPr>
          <p:cNvPr id="141" name="CustomShape 2"/>
          <p:cNvSpPr/>
          <p:nvPr/>
        </p:nvSpPr>
        <p:spPr>
          <a:xfrm>
            <a:off x="457200" y="1600200"/>
            <a:ext cx="8225280" cy="4521600"/>
          </a:xfrm>
          <a:prstGeom prst="rect">
            <a:avLst/>
          </a:prstGeom>
          <a:noFill/>
          <a:ln>
            <a:noFill/>
          </a:ln>
        </p:spPr>
        <p:style>
          <a:lnRef idx="0"/>
          <a:fillRef idx="0"/>
          <a:effectRef idx="0"/>
          <a:fontRef idx="minor"/>
        </p:style>
      </p:sp>
      <p:sp>
        <p:nvSpPr>
          <p:cNvPr id="142" name="CustomShape 3"/>
          <p:cNvSpPr/>
          <p:nvPr/>
        </p:nvSpPr>
        <p:spPr>
          <a:xfrm>
            <a:off x="5751360" y="1412640"/>
            <a:ext cx="2931120" cy="228240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La primer encuesta de satisfacción realizada arroja un resultado positivo de 100 pts.</a:t>
            </a:r>
            <a:endParaRPr/>
          </a:p>
          <a:p>
            <a:pPr>
              <a:lnSpc>
                <a:spcPct val="100000"/>
              </a:lnSpc>
            </a:pPr>
            <a:endParaRPr/>
          </a:p>
        </p:txBody>
      </p:sp>
      <p:graphicFrame>
        <p:nvGraphicFramePr>
          <p:cNvPr id="143" name=""/>
          <p:cNvGraphicFramePr/>
          <p:nvPr/>
        </p:nvGraphicFramePr>
        <p:xfrm>
          <a:off x="720000" y="1576800"/>
          <a:ext cx="4917240" cy="274248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59" dur="indefinite" restart="never" nodeType="tmRoot">
          <p:childTnLst>
            <p:seq>
              <p:cTn id="60" nodeType="mainSeq">
                <p:childTnLst>
                  <p:par>
                    <p:cTn id="61"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lang="es-MX" sz="4400" strike="noStrike">
                <a:solidFill>
                  <a:srgbClr val="000000"/>
                </a:solidFill>
                <a:latin typeface="Arial"/>
                <a:ea typeface="DejaVu Sans"/>
              </a:rPr>
              <a:t>Respaldos</a:t>
            </a:r>
            <a:endParaRPr/>
          </a:p>
        </p:txBody>
      </p:sp>
      <p:graphicFrame>
        <p:nvGraphicFramePr>
          <p:cNvPr id="145" name="Table 2"/>
          <p:cNvGraphicFramePr/>
          <p:nvPr/>
        </p:nvGraphicFramePr>
        <p:xfrm>
          <a:off x="3007800" y="1833840"/>
          <a:ext cx="3382920" cy="695160"/>
        </p:xfrm>
        <a:graphic>
          <a:graphicData uri="http://schemas.openxmlformats.org/drawingml/2006/table">
            <a:tbl>
              <a:tblPr/>
              <a:tblGrid>
                <a:gridCol w="1691640"/>
                <a:gridCol w="1691640"/>
              </a:tblGrid>
              <a:tr h="347760">
                <a:tc>
                  <a:txBody>
                    <a:bodyPr/>
                    <a:p>
                      <a:r>
                        <a:rPr lang="es-MX" strike="noStrike">
                          <a:latin typeface="Arial"/>
                        </a:rPr>
                        <a:t>Fecha</a:t>
                      </a:r>
                      <a:endParaRPr/>
                    </a:p>
                  </a:txBody>
                  <a:tcPr/>
                </a:tc>
                <a:tc>
                  <a:txBody>
                    <a:bodyPr/>
                    <a:p>
                      <a:r>
                        <a:rPr lang="es-MX" strike="noStrike">
                          <a:latin typeface="Arial"/>
                        </a:rPr>
                        <a:t>Fecha real</a:t>
                      </a:r>
                      <a:endParaRPr/>
                    </a:p>
                  </a:txBody>
                  <a:tcPr/>
                </a:tc>
              </a:tr>
              <a:tr h="347760">
                <a:tc>
                  <a:txBody>
                    <a:bodyPr/>
                    <a:p>
                      <a:r>
                        <a:rPr lang="es-MX" strike="noStrike">
                          <a:latin typeface="Arial"/>
                        </a:rPr>
                        <a:t>11/12/2015</a:t>
                      </a:r>
                      <a:endParaRPr/>
                    </a:p>
                  </a:txBody>
                  <a:tcPr/>
                </a:tc>
                <a:tc>
                  <a:txBody>
                    <a:bodyPr/>
                    <a:p>
                      <a:r>
                        <a:rPr lang="es-MX" strike="noStrike">
                          <a:latin typeface="Arial"/>
                        </a:rPr>
                        <a:t>11/12/2015</a:t>
                      </a:r>
                      <a:endParaRPr/>
                    </a:p>
                  </a:txBody>
                  <a:tcPr/>
                </a:tc>
              </a:tr>
            </a:tbl>
          </a:graphicData>
        </a:graphic>
      </p:graphicFrame>
      <p:sp>
        <p:nvSpPr>
          <p:cNvPr id="146" name="CustomShape 3"/>
          <p:cNvSpPr/>
          <p:nvPr/>
        </p:nvSpPr>
        <p:spPr>
          <a:xfrm>
            <a:off x="1152000" y="3960000"/>
            <a:ext cx="3095280" cy="601560"/>
          </a:xfrm>
          <a:prstGeom prst="rect">
            <a:avLst/>
          </a:prstGeom>
          <a:noFill/>
          <a:ln>
            <a:noFill/>
          </a:ln>
        </p:spPr>
        <p:style>
          <a:lnRef idx="0"/>
          <a:fillRef idx="0"/>
          <a:effectRef idx="0"/>
          <a:fontRef idx="minor"/>
        </p:style>
        <p:txBody>
          <a:bodyPr lIns="90000" rIns="90000" tIns="45000" bIns="45000"/>
          <a:p>
            <a:r>
              <a:rPr lang="es-MX" strike="noStrike">
                <a:solidFill>
                  <a:srgbClr val="000000"/>
                </a:solidFill>
                <a:latin typeface="Arial"/>
                <a:ea typeface="DejaVu Sans"/>
              </a:rPr>
              <a:t>Respaldos realizados el día 11 sin ningún problema.</a:t>
            </a:r>
            <a:endParaRPr/>
          </a:p>
        </p:txBody>
      </p:sp>
    </p:spTree>
  </p:cSld>
  <p:timing>
    <p:tnLst>
      <p:par>
        <p:cTn id="62" dur="indefinite" restart="never" nodeType="tmRoot">
          <p:childTnLst>
            <p:seq>
              <p:cTn id="63"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84"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85" name="Table 3"/>
          <p:cNvGraphicFramePr/>
          <p:nvPr/>
        </p:nvGraphicFramePr>
        <p:xfrm>
          <a:off x="1522080" y="830160"/>
          <a:ext cx="6093720" cy="59572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P1346 – Venta</a:t>
                      </a:r>
                      <a:endParaRPr/>
                    </a:p>
                  </a:txBody>
                  <a:tcPr/>
                </a:tc>
                <a:tc>
                  <a:tcPr/>
                </a:tc>
                <a:tc>
                  <a:tcPr/>
                </a:tc>
              </a:tr>
              <a:tr h="306720">
                <a:tc>
                  <a:txBody>
                    <a:bodyPr/>
                    <a:p>
                      <a:r>
                        <a:rPr lang="es-MX" sz="1500" strike="noStrike">
                          <a:latin typeface="Arial"/>
                        </a:rPr>
                        <a:t>P1346 – Planeación </a:t>
                      </a:r>
                      <a:endParaRPr/>
                    </a:p>
                  </a:txBody>
                  <a:tcPr/>
                </a:tc>
                <a:tc>
                  <a:tcPr/>
                </a:tc>
                <a:tc>
                  <a:tcPr/>
                </a:tc>
              </a:tr>
              <a:tr h="315720">
                <a:tc>
                  <a:txBody>
                    <a:bodyPr/>
                    <a:p>
                      <a:r>
                        <a:rPr lang="es-MX" sz="1500" strike="noStrike">
                          <a:latin typeface="Times New Roman"/>
                        </a:rPr>
                        <a:t>P1346 - Cierre</a:t>
                      </a:r>
                      <a:endParaRPr/>
                    </a:p>
                  </a:txBody>
                  <a:tcPr/>
                </a:tc>
                <a:tc>
                  <a:tcPr/>
                </a:tc>
                <a:tc>
                  <a:tcPr/>
                </a:tc>
              </a:tr>
              <a:tr h="306720">
                <a:tc>
                  <a:txBody>
                    <a:bodyPr/>
                    <a:p>
                      <a:r>
                        <a:rPr lang="es-MX" sz="1500" strike="noStrike">
                          <a:latin typeface="Times New Roman"/>
                        </a:rPr>
                        <a:t>P1358 - Ventas</a:t>
                      </a:r>
                      <a:endParaRPr/>
                    </a:p>
                  </a:txBody>
                  <a:tcPr/>
                </a:tc>
                <a:tc>
                  <a:tcPr/>
                </a:tc>
                <a:tc>
                  <a:tcPr/>
                </a:tc>
              </a:tr>
              <a:tr h="347760">
                <a:tc>
                  <a:txBody>
                    <a:bodyPr/>
                    <a:p>
                      <a:r>
                        <a:rPr lang="es-MX" sz="1500" strike="noStrike">
                          <a:latin typeface="Times New Roman"/>
                        </a:rPr>
                        <a:t>P1358 – Planeación</a:t>
                      </a:r>
                      <a:endParaRPr/>
                    </a:p>
                  </a:txBody>
                  <a:tcPr/>
                </a:tc>
                <a:tc>
                  <a:tcPr/>
                </a:tc>
                <a:tc>
                  <a:tcPr/>
                </a:tc>
              </a:tr>
              <a:tr h="431640">
                <a:tc>
                  <a:txBody>
                    <a:bodyPr/>
                    <a:p>
                      <a:r>
                        <a:rPr lang="es-MX" sz="1500">
                          <a:latin typeface="Times New Roman"/>
                        </a:rPr>
                        <a:t>P1358 - Cierre</a:t>
                      </a:r>
                      <a:endParaRPr/>
                    </a:p>
                  </a:txBody>
                  <a:tcPr/>
                </a:tc>
                <a:tc>
                  <a:tcPr/>
                </a:tc>
                <a:tc>
                  <a:tcPr/>
                </a:tc>
              </a:tr>
              <a:tr h="347760">
                <a:tc>
                  <a:txBody>
                    <a:bodyPr/>
                    <a:p>
                      <a:r>
                        <a:rPr lang="es-MX" sz="1500" strike="noStrike">
                          <a:latin typeface="Times New Roman"/>
                        </a:rPr>
                        <a:t>P1336  - Ventas</a:t>
                      </a:r>
                      <a:endParaRPr/>
                    </a:p>
                  </a:txBody>
                  <a:tcPr/>
                </a:tc>
                <a:tc>
                  <a:tcPr/>
                </a:tc>
                <a:tc>
                  <a:tcPr/>
                </a:tc>
              </a:tr>
              <a:tr h="347760">
                <a:tc>
                  <a:txBody>
                    <a:bodyPr/>
                    <a:p>
                      <a:r>
                        <a:rPr lang="es-MX" sz="1500" strike="noStrike">
                          <a:latin typeface="Times New Roman"/>
                        </a:rPr>
                        <a:t>P1336 - Planeación</a:t>
                      </a:r>
                      <a:endParaRPr/>
                    </a:p>
                  </a:txBody>
                  <a:tcPr/>
                </a:tc>
                <a:tc>
                  <a:tcPr/>
                </a:tc>
                <a:tc>
                  <a:tcPr/>
                </a:tc>
              </a:tr>
              <a:tr h="347760">
                <a:tc>
                  <a:txBody>
                    <a:bodyPr/>
                    <a:p>
                      <a:r>
                        <a:rPr lang="es-MX" sz="1500" strike="noStrike">
                          <a:latin typeface="Times New Roman"/>
                        </a:rPr>
                        <a:t>P1336 - Cierre</a:t>
                      </a:r>
                      <a:endParaRPr/>
                    </a:p>
                  </a:txBody>
                  <a:tcPr/>
                </a:tc>
                <a:tc>
                  <a:tcPr/>
                </a:tc>
                <a:tc>
                  <a:tcPr/>
                </a:tc>
              </a:tr>
              <a:tr h="347760">
                <a:tc>
                  <a:txBody>
                    <a:bodyPr/>
                    <a:p>
                      <a:r>
                        <a:rPr lang="es-MX" sz="1500" strike="noStrike">
                          <a:latin typeface="Times New Roman"/>
                        </a:rPr>
                        <a:t>P1366 - Venta</a:t>
                      </a:r>
                      <a:endParaRPr/>
                    </a:p>
                  </a:txBody>
                  <a:tcPr/>
                </a:tc>
                <a:tc>
                  <a:tcPr/>
                </a:tc>
                <a:tc>
                  <a:tcPr/>
                </a:tc>
              </a:tr>
              <a:tr h="347760">
                <a:tc>
                  <a:txBody>
                    <a:bodyPr/>
                    <a:p>
                      <a:r>
                        <a:rPr lang="es-MX" sz="1500" strike="noStrike">
                          <a:latin typeface="Times New Roman"/>
                        </a:rPr>
                        <a:t>P1366 - Planeación</a:t>
                      </a:r>
                      <a:endParaRPr/>
                    </a:p>
                  </a:txBody>
                  <a:tcPr/>
                </a:tc>
                <a:tc>
                  <a:tcPr/>
                </a:tc>
                <a:tc>
                  <a:tcPr/>
                </a:tc>
              </a:tr>
              <a:tr h="347760">
                <a:tc>
                  <a:txBody>
                    <a:bodyPr/>
                    <a:p>
                      <a:r>
                        <a:rPr lang="es-MX" sz="1500" strike="noStrike">
                          <a:latin typeface="Times New Roman"/>
                        </a:rPr>
                        <a:t>P1366 - Cierre</a:t>
                      </a:r>
                      <a:endParaRPr/>
                    </a:p>
                  </a:txBody>
                  <a:tcPr/>
                </a:tc>
                <a:tc>
                  <a:tcPr/>
                </a:tc>
                <a:tc>
                  <a:tcPr/>
                </a:tc>
              </a:tr>
            </a:tbl>
          </a:graphicData>
        </a:graphic>
      </p:graphicFrame>
    </p:spTree>
  </p:cSld>
  <p:timing>
    <p:tnLst>
      <p:par>
        <p:cTn id="7" dur="indefinite" restart="never" nodeType="tmRoot">
          <p:childTnLst>
            <p:seq>
              <p:cTn id="8" nodeType="mainSeq">
                <p:childTnLst>
                  <p:par>
                    <p:cTn id="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87"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88" name="Table 3"/>
          <p:cNvGraphicFramePr/>
          <p:nvPr/>
        </p:nvGraphicFramePr>
        <p:xfrm>
          <a:off x="1522080" y="830160"/>
          <a:ext cx="6093720" cy="59572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P1370 – Venta</a:t>
                      </a:r>
                      <a:endParaRPr/>
                    </a:p>
                  </a:txBody>
                  <a:tcPr/>
                </a:tc>
                <a:tc>
                  <a:tcPr/>
                </a:tc>
                <a:tc>
                  <a:tcPr/>
                </a:tc>
              </a:tr>
              <a:tr h="306720">
                <a:tc>
                  <a:txBody>
                    <a:bodyPr/>
                    <a:p>
                      <a:r>
                        <a:rPr lang="es-MX" sz="1500" strike="noStrike">
                          <a:latin typeface="Arial"/>
                        </a:rPr>
                        <a:t>P1370 – Planeación </a:t>
                      </a:r>
                      <a:endParaRPr/>
                    </a:p>
                  </a:txBody>
                  <a:tcPr/>
                </a:tc>
                <a:tc>
                  <a:tcPr/>
                </a:tc>
                <a:tc>
                  <a:tcPr/>
                </a:tc>
              </a:tr>
              <a:tr h="315720">
                <a:tc>
                  <a:txBody>
                    <a:bodyPr/>
                    <a:p>
                      <a:r>
                        <a:rPr lang="es-MX" sz="1500" strike="noStrike">
                          <a:latin typeface="Times New Roman"/>
                        </a:rPr>
                        <a:t>P1370 - Cierre</a:t>
                      </a:r>
                      <a:endParaRPr/>
                    </a:p>
                  </a:txBody>
                  <a:tcPr/>
                </a:tc>
                <a:tc>
                  <a:tcPr/>
                </a:tc>
                <a:tc>
                  <a:tcPr/>
                </a:tc>
              </a:tr>
              <a:tr h="306720">
                <a:tc>
                  <a:txBody>
                    <a:bodyPr/>
                    <a:p>
                      <a:r>
                        <a:rPr lang="es-MX" sz="1500" strike="noStrike">
                          <a:latin typeface="Times New Roman"/>
                        </a:rPr>
                        <a:t>P1371 - Ventas</a:t>
                      </a:r>
                      <a:endParaRPr/>
                    </a:p>
                  </a:txBody>
                  <a:tcPr/>
                </a:tc>
                <a:tc>
                  <a:tcPr/>
                </a:tc>
                <a:tc>
                  <a:tcPr/>
                </a:tc>
              </a:tr>
              <a:tr h="347760">
                <a:tc>
                  <a:txBody>
                    <a:bodyPr/>
                    <a:p>
                      <a:r>
                        <a:rPr lang="es-MX" sz="1500" strike="noStrike">
                          <a:latin typeface="Times New Roman"/>
                        </a:rPr>
                        <a:t>P1371 – Planeación</a:t>
                      </a:r>
                      <a:endParaRPr/>
                    </a:p>
                  </a:txBody>
                  <a:tcPr/>
                </a:tc>
                <a:tc>
                  <a:tcPr/>
                </a:tc>
                <a:tc>
                  <a:tcPr/>
                </a:tc>
              </a:tr>
              <a:tr h="431640">
                <a:tc>
                  <a:txBody>
                    <a:bodyPr/>
                    <a:p>
                      <a:r>
                        <a:rPr lang="es-MX" sz="1500">
                          <a:latin typeface="Times New Roman"/>
                        </a:rPr>
                        <a:t>P1371 - Cierre</a:t>
                      </a:r>
                      <a:endParaRPr/>
                    </a:p>
                  </a:txBody>
                  <a:tcPr/>
                </a:tc>
                <a:tc>
                  <a:tcPr/>
                </a:tc>
                <a:tc>
                  <a:tcPr/>
                </a:tc>
              </a:tr>
              <a:tr h="347760">
                <a:tc>
                  <a:txBody>
                    <a:bodyPr/>
                    <a:p>
                      <a:r>
                        <a:rPr lang="es-MX" sz="1500" strike="noStrike">
                          <a:latin typeface="Times New Roman"/>
                        </a:rPr>
                        <a:t>P1367  - Ventas</a:t>
                      </a:r>
                      <a:endParaRPr/>
                    </a:p>
                  </a:txBody>
                  <a:tcPr/>
                </a:tc>
                <a:tc>
                  <a:tcPr/>
                </a:tc>
                <a:tc>
                  <a:tcPr/>
                </a:tc>
              </a:tr>
              <a:tr h="347760">
                <a:tc>
                  <a:txBody>
                    <a:bodyPr/>
                    <a:p>
                      <a:r>
                        <a:rPr lang="es-MX" sz="1500" strike="noStrike">
                          <a:latin typeface="Times New Roman"/>
                        </a:rPr>
                        <a:t>P1367 - Planeación</a:t>
                      </a:r>
                      <a:endParaRPr/>
                    </a:p>
                  </a:txBody>
                  <a:tcPr/>
                </a:tc>
                <a:tc>
                  <a:tcPr/>
                </a:tc>
                <a:tc>
                  <a:tcPr/>
                </a:tc>
              </a:tr>
              <a:tr h="347760">
                <a:tc>
                  <a:txBody>
                    <a:bodyPr/>
                    <a:p>
                      <a:r>
                        <a:rPr lang="es-MX" sz="1500" strike="noStrike">
                          <a:latin typeface="Times New Roman"/>
                        </a:rPr>
                        <a:t>P1367 - Cierre</a:t>
                      </a:r>
                      <a:endParaRPr/>
                    </a:p>
                  </a:txBody>
                  <a:tcPr/>
                </a:tc>
                <a:tc>
                  <a:tcPr/>
                </a:tc>
                <a:tc>
                  <a:tcPr/>
                </a:tc>
              </a:tr>
              <a:tr h="347760">
                <a:tc>
                  <a:txBody>
                    <a:bodyPr/>
                    <a:p>
                      <a:r>
                        <a:rPr lang="es-MX" sz="1500" strike="noStrike">
                          <a:latin typeface="Times New Roman"/>
                        </a:rPr>
                        <a:t>P1365 - Venta</a:t>
                      </a:r>
                      <a:endParaRPr/>
                    </a:p>
                  </a:txBody>
                  <a:tcPr/>
                </a:tc>
                <a:tc>
                  <a:tcPr/>
                </a:tc>
                <a:tc>
                  <a:tcPr/>
                </a:tc>
              </a:tr>
              <a:tr h="347760">
                <a:tc>
                  <a:txBody>
                    <a:bodyPr/>
                    <a:p>
                      <a:r>
                        <a:rPr lang="es-MX" sz="1500" strike="noStrike">
                          <a:latin typeface="Times New Roman"/>
                        </a:rPr>
                        <a:t>P1365 - Planeación</a:t>
                      </a:r>
                      <a:endParaRPr/>
                    </a:p>
                  </a:txBody>
                  <a:tcPr/>
                </a:tc>
                <a:tc>
                  <a:tcPr/>
                </a:tc>
                <a:tc>
                  <a:tcPr/>
                </a:tc>
              </a:tr>
              <a:tr h="347760">
                <a:tc>
                  <a:txBody>
                    <a:bodyPr/>
                    <a:p>
                      <a:r>
                        <a:rPr lang="es-MX" sz="1500" strike="noStrike">
                          <a:latin typeface="Times New Roman"/>
                        </a:rPr>
                        <a:t>P1365 - Cierre</a:t>
                      </a:r>
                      <a:endParaRPr/>
                    </a:p>
                  </a:txBody>
                  <a:tcPr/>
                </a:tc>
                <a:tc>
                  <a:tcPr/>
                </a:tc>
                <a:tc>
                  <a:tcPr/>
                </a:tc>
              </a:tr>
            </a:tbl>
          </a:graphicData>
        </a:graphic>
      </p:graphicFrame>
    </p:spTree>
  </p:cSld>
  <p:timing>
    <p:tnLst>
      <p:par>
        <p:cTn id="10" dur="indefinite" restart="never" nodeType="tmRoot">
          <p:childTnLst>
            <p:seq>
              <p:cTn id="11" nodeType="mainSeq">
                <p:childTnLst>
                  <p:par>
                    <p:cTn id="12"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90"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91" name="Table 3"/>
          <p:cNvGraphicFramePr/>
          <p:nvPr/>
        </p:nvGraphicFramePr>
        <p:xfrm>
          <a:off x="1522080" y="830160"/>
          <a:ext cx="6093720" cy="59572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P1364 – Venta</a:t>
                      </a:r>
                      <a:endParaRPr/>
                    </a:p>
                  </a:txBody>
                  <a:tcPr/>
                </a:tc>
                <a:tc>
                  <a:tcPr/>
                </a:tc>
                <a:tc>
                  <a:tcPr/>
                </a:tc>
              </a:tr>
              <a:tr h="306720">
                <a:tc>
                  <a:txBody>
                    <a:bodyPr/>
                    <a:p>
                      <a:r>
                        <a:rPr lang="es-MX" sz="1500" strike="noStrike">
                          <a:latin typeface="Arial"/>
                        </a:rPr>
                        <a:t>P1364 – Planeación </a:t>
                      </a:r>
                      <a:endParaRPr/>
                    </a:p>
                  </a:txBody>
                  <a:tcPr/>
                </a:tc>
                <a:tc>
                  <a:tcPr/>
                </a:tc>
                <a:tc>
                  <a:tcPr/>
                </a:tc>
              </a:tr>
              <a:tr h="315720">
                <a:tc>
                  <a:txBody>
                    <a:bodyPr/>
                    <a:p>
                      <a:r>
                        <a:rPr lang="es-MX" sz="1500" strike="noStrike">
                          <a:latin typeface="Times New Roman"/>
                        </a:rPr>
                        <a:t>P1364 - Cierre</a:t>
                      </a:r>
                      <a:endParaRPr/>
                    </a:p>
                  </a:txBody>
                  <a:tcPr/>
                </a:tc>
                <a:tc>
                  <a:tcPr/>
                </a:tc>
                <a:tc>
                  <a:tcPr/>
                </a:tc>
              </a:tr>
              <a:tr h="306720">
                <a:tc>
                  <a:txBody>
                    <a:bodyPr/>
                    <a:p>
                      <a:r>
                        <a:rPr lang="es-MX" sz="1500" strike="noStrike">
                          <a:latin typeface="Times New Roman"/>
                        </a:rPr>
                        <a:t>P1343 - Ventas</a:t>
                      </a:r>
                      <a:endParaRPr/>
                    </a:p>
                  </a:txBody>
                  <a:tcPr/>
                </a:tc>
                <a:tc>
                  <a:tcPr/>
                </a:tc>
                <a:tc>
                  <a:tcPr/>
                </a:tc>
              </a:tr>
              <a:tr h="347760">
                <a:tc>
                  <a:txBody>
                    <a:bodyPr/>
                    <a:p>
                      <a:r>
                        <a:rPr lang="es-MX" sz="1500" strike="noStrike">
                          <a:latin typeface="Times New Roman"/>
                        </a:rPr>
                        <a:t>P1343 – Planeación</a:t>
                      </a:r>
                      <a:endParaRPr/>
                    </a:p>
                  </a:txBody>
                  <a:tcPr/>
                </a:tc>
                <a:tc>
                  <a:tcPr/>
                </a:tc>
                <a:tc>
                  <a:tcPr/>
                </a:tc>
              </a:tr>
              <a:tr h="431640">
                <a:tc>
                  <a:txBody>
                    <a:bodyPr/>
                    <a:p>
                      <a:r>
                        <a:rPr lang="es-MX" sz="1500">
                          <a:latin typeface="Times New Roman"/>
                        </a:rPr>
                        <a:t>P1343 - Cierre</a:t>
                      </a:r>
                      <a:endParaRPr/>
                    </a:p>
                  </a:txBody>
                  <a:tcPr/>
                </a:tc>
                <a:tc>
                  <a:tcPr/>
                </a:tc>
                <a:tc>
                  <a:tcPr/>
                </a:tc>
              </a:tr>
              <a:tr h="347760">
                <a:tc>
                  <a:txBody>
                    <a:bodyPr/>
                    <a:p>
                      <a:r>
                        <a:rPr lang="es-MX" sz="1500" strike="noStrike">
                          <a:latin typeface="Times New Roman"/>
                        </a:rPr>
                        <a:t>P1346  - Ventas</a:t>
                      </a:r>
                      <a:endParaRPr/>
                    </a:p>
                  </a:txBody>
                  <a:tcPr/>
                </a:tc>
                <a:tc>
                  <a:tcPr/>
                </a:tc>
                <a:tc>
                  <a:tcPr/>
                </a:tc>
              </a:tr>
              <a:tr h="347760">
                <a:tc>
                  <a:txBody>
                    <a:bodyPr/>
                    <a:p>
                      <a:r>
                        <a:rPr lang="es-MX" sz="1500" strike="noStrike">
                          <a:latin typeface="Times New Roman"/>
                        </a:rPr>
                        <a:t>P1346 - Planeación</a:t>
                      </a:r>
                      <a:endParaRPr/>
                    </a:p>
                  </a:txBody>
                  <a:tcPr/>
                </a:tc>
                <a:tc>
                  <a:tcPr/>
                </a:tc>
                <a:tc>
                  <a:tcPr/>
                </a:tc>
              </a:tr>
              <a:tr h="347760">
                <a:tc>
                  <a:txBody>
                    <a:bodyPr/>
                    <a:p>
                      <a:r>
                        <a:rPr lang="es-MX" sz="1500" strike="noStrike">
                          <a:latin typeface="Times New Roman"/>
                        </a:rPr>
                        <a:t>P1346 - Cierre</a:t>
                      </a:r>
                      <a:endParaRPr/>
                    </a:p>
                  </a:txBody>
                  <a:tcPr/>
                </a:tc>
                <a:tc>
                  <a:tcPr/>
                </a:tc>
                <a:tc>
                  <a:tcPr/>
                </a:tc>
              </a:tr>
              <a:tr h="347760">
                <a:tc>
                  <a:txBody>
                    <a:bodyPr/>
                    <a:p>
                      <a:r>
                        <a:rPr lang="es-MX" sz="1500" strike="noStrike">
                          <a:latin typeface="Times New Roman"/>
                        </a:rPr>
                        <a:t>P1361 - Venta</a:t>
                      </a:r>
                      <a:endParaRPr/>
                    </a:p>
                  </a:txBody>
                  <a:tcPr/>
                </a:tc>
                <a:tc>
                  <a:tcPr/>
                </a:tc>
                <a:tc>
                  <a:tcPr/>
                </a:tc>
              </a:tr>
              <a:tr h="347760">
                <a:tc>
                  <a:txBody>
                    <a:bodyPr/>
                    <a:p>
                      <a:r>
                        <a:rPr lang="es-MX" sz="1500" strike="noStrike">
                          <a:latin typeface="Times New Roman"/>
                        </a:rPr>
                        <a:t>P1361 - Planeación</a:t>
                      </a:r>
                      <a:endParaRPr/>
                    </a:p>
                  </a:txBody>
                  <a:tcPr/>
                </a:tc>
                <a:tc>
                  <a:tcPr/>
                </a:tc>
                <a:tc>
                  <a:tcPr/>
                </a:tc>
              </a:tr>
              <a:tr h="347760">
                <a:tc>
                  <a:txBody>
                    <a:bodyPr/>
                    <a:p>
                      <a:r>
                        <a:rPr lang="es-MX" sz="1500" strike="noStrike">
                          <a:latin typeface="Times New Roman"/>
                        </a:rPr>
                        <a:t>P1361 - Cierre</a:t>
                      </a:r>
                      <a:endParaRPr/>
                    </a:p>
                  </a:txBody>
                  <a:tcPr/>
                </a:tc>
                <a:tc>
                  <a:tcPr/>
                </a:tc>
                <a:tc>
                  <a:tcPr/>
                </a:tc>
              </a:tr>
            </a:tbl>
          </a:graphicData>
        </a:graphic>
      </p:graphicFrame>
    </p:spTree>
  </p:cSld>
  <p:timing>
    <p:tnLst>
      <p:par>
        <p:cTn id="13" dur="indefinite" restart="never" nodeType="tmRoot">
          <p:childTnLst>
            <p:seq>
              <p:cTn id="14" nodeType="mainSeq">
                <p:childTnLst>
                  <p:par>
                    <p:cTn id="15"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93"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94" name="Table 3"/>
          <p:cNvGraphicFramePr/>
          <p:nvPr/>
        </p:nvGraphicFramePr>
        <p:xfrm>
          <a:off x="1522080" y="830160"/>
          <a:ext cx="6093720" cy="59572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P1374 – Venta</a:t>
                      </a:r>
                      <a:endParaRPr/>
                    </a:p>
                  </a:txBody>
                  <a:tcPr/>
                </a:tc>
                <a:tc>
                  <a:tcPr/>
                </a:tc>
                <a:tc>
                  <a:tcPr/>
                </a:tc>
              </a:tr>
              <a:tr h="306720">
                <a:tc>
                  <a:txBody>
                    <a:bodyPr/>
                    <a:p>
                      <a:r>
                        <a:rPr lang="es-MX" sz="1500" strike="noStrike">
                          <a:latin typeface="Arial"/>
                        </a:rPr>
                        <a:t>P1374 Planeación </a:t>
                      </a:r>
                      <a:endParaRPr/>
                    </a:p>
                  </a:txBody>
                  <a:tcPr/>
                </a:tc>
                <a:tc>
                  <a:tcPr/>
                </a:tc>
                <a:tc>
                  <a:tcPr/>
                </a:tc>
              </a:tr>
              <a:tr h="315720">
                <a:tc>
                  <a:txBody>
                    <a:bodyPr/>
                    <a:p>
                      <a:r>
                        <a:rPr lang="es-MX" sz="1500" strike="noStrike">
                          <a:latin typeface="Times New Roman"/>
                        </a:rPr>
                        <a:t>P1374 - Cierre</a:t>
                      </a:r>
                      <a:endParaRPr/>
                    </a:p>
                  </a:txBody>
                  <a:tcPr/>
                </a:tc>
                <a:tc>
                  <a:tcPr/>
                </a:tc>
                <a:tc>
                  <a:tcPr/>
                </a:tc>
              </a:tr>
              <a:tr h="306720">
                <a:tc>
                  <a:txBody>
                    <a:bodyPr/>
                    <a:p>
                      <a:r>
                        <a:rPr lang="es-MX" sz="1500" strike="noStrike">
                          <a:latin typeface="Times New Roman"/>
                        </a:rPr>
                        <a:t>P1348 - Ventas</a:t>
                      </a:r>
                      <a:endParaRPr/>
                    </a:p>
                  </a:txBody>
                  <a:tcPr/>
                </a:tc>
                <a:tc>
                  <a:tcPr/>
                </a:tc>
                <a:tc>
                  <a:tcPr/>
                </a:tc>
              </a:tr>
              <a:tr h="347760">
                <a:tc>
                  <a:txBody>
                    <a:bodyPr/>
                    <a:p>
                      <a:r>
                        <a:rPr lang="es-MX" sz="1500" strike="noStrike">
                          <a:latin typeface="Times New Roman"/>
                        </a:rPr>
                        <a:t>P1348 – Planeación</a:t>
                      </a:r>
                      <a:endParaRPr/>
                    </a:p>
                  </a:txBody>
                  <a:tcPr/>
                </a:tc>
                <a:tc>
                  <a:tcPr/>
                </a:tc>
                <a:tc>
                  <a:tcPr/>
                </a:tc>
              </a:tr>
              <a:tr h="431640">
                <a:tc>
                  <a:txBody>
                    <a:bodyPr/>
                    <a:p>
                      <a:r>
                        <a:rPr lang="es-MX" sz="1500">
                          <a:latin typeface="Times New Roman"/>
                        </a:rPr>
                        <a:t>P1348 - Cierre</a:t>
                      </a:r>
                      <a:endParaRPr/>
                    </a:p>
                  </a:txBody>
                  <a:tcPr/>
                </a:tc>
                <a:tc>
                  <a:tcPr/>
                </a:tc>
                <a:tc>
                  <a:tcPr/>
                </a:tc>
              </a:tr>
              <a:tr h="347760">
                <a:tc>
                  <a:txBody>
                    <a:bodyPr/>
                    <a:p>
                      <a:r>
                        <a:rPr lang="es-MX" sz="1500" strike="noStrike">
                          <a:latin typeface="Times New Roman"/>
                        </a:rPr>
                        <a:t>P1349  - Ventas</a:t>
                      </a:r>
                      <a:endParaRPr/>
                    </a:p>
                  </a:txBody>
                  <a:tcPr/>
                </a:tc>
                <a:tc>
                  <a:tcPr/>
                </a:tc>
                <a:tc>
                  <a:tcPr/>
                </a:tc>
              </a:tr>
              <a:tr h="347760">
                <a:tc>
                  <a:txBody>
                    <a:bodyPr/>
                    <a:p>
                      <a:r>
                        <a:rPr lang="es-MX" sz="1500" strike="noStrike">
                          <a:latin typeface="Times New Roman"/>
                        </a:rPr>
                        <a:t>P1349 - Planeación</a:t>
                      </a:r>
                      <a:endParaRPr/>
                    </a:p>
                  </a:txBody>
                  <a:tcPr/>
                </a:tc>
                <a:tc>
                  <a:tcPr/>
                </a:tc>
                <a:tc>
                  <a:tcPr/>
                </a:tc>
              </a:tr>
              <a:tr h="347760">
                <a:tc>
                  <a:txBody>
                    <a:bodyPr/>
                    <a:p>
                      <a:r>
                        <a:rPr lang="es-MX" sz="1500" strike="noStrike">
                          <a:latin typeface="Times New Roman"/>
                        </a:rPr>
                        <a:t>P1349 - Cierre</a:t>
                      </a:r>
                      <a:endParaRPr/>
                    </a:p>
                  </a:txBody>
                  <a:tcPr/>
                </a:tc>
                <a:tc>
                  <a:tcPr/>
                </a:tc>
                <a:tc>
                  <a:tcPr/>
                </a:tc>
              </a:tr>
              <a:tr h="347760">
                <a:tc>
                  <a:txBody>
                    <a:bodyPr/>
                    <a:p>
                      <a:r>
                        <a:rPr lang="es-MX" sz="1500" strike="noStrike">
                          <a:latin typeface="Times New Roman"/>
                        </a:rPr>
                        <a:t>P1368 - Venta</a:t>
                      </a:r>
                      <a:endParaRPr/>
                    </a:p>
                  </a:txBody>
                  <a:tcPr/>
                </a:tc>
                <a:tc>
                  <a:tcPr/>
                </a:tc>
                <a:tc>
                  <a:tcPr/>
                </a:tc>
              </a:tr>
              <a:tr h="347760">
                <a:tc>
                  <a:txBody>
                    <a:bodyPr/>
                    <a:p>
                      <a:r>
                        <a:rPr lang="es-MX" sz="1500" strike="noStrike">
                          <a:latin typeface="Times New Roman"/>
                        </a:rPr>
                        <a:t>P1368 - Planeación</a:t>
                      </a:r>
                      <a:endParaRPr/>
                    </a:p>
                  </a:txBody>
                  <a:tcPr/>
                </a:tc>
                <a:tc>
                  <a:tcPr/>
                </a:tc>
                <a:tc>
                  <a:tcPr/>
                </a:tc>
              </a:tr>
              <a:tr h="347760">
                <a:tc>
                  <a:txBody>
                    <a:bodyPr/>
                    <a:p>
                      <a:r>
                        <a:rPr lang="es-MX" sz="1500" strike="noStrike">
                          <a:latin typeface="Times New Roman"/>
                        </a:rPr>
                        <a:t>P1368 - Cierre</a:t>
                      </a:r>
                      <a:endParaRPr/>
                    </a:p>
                  </a:txBody>
                  <a:tcPr/>
                </a:tc>
                <a:tc>
                  <a:tcPr/>
                </a:tc>
                <a:tc>
                  <a:tcPr/>
                </a:tc>
              </a:tr>
            </a:tbl>
          </a:graphicData>
        </a:graphic>
      </p:graphicFrame>
    </p:spTree>
  </p:cSld>
  <p:timing>
    <p:tnLst>
      <p:par>
        <p:cTn id="16" dur="indefinite" restart="never" nodeType="tmRoot">
          <p:childTnLst>
            <p:seq>
              <p:cTn id="17" nodeType="mainSeq">
                <p:childTnLst>
                  <p:par>
                    <p:cTn id="18"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96"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97" name="Table 3"/>
          <p:cNvGraphicFramePr/>
          <p:nvPr/>
        </p:nvGraphicFramePr>
        <p:xfrm>
          <a:off x="1522080" y="830160"/>
          <a:ext cx="6093720" cy="59572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P1376 – Venta</a:t>
                      </a:r>
                      <a:endParaRPr/>
                    </a:p>
                  </a:txBody>
                  <a:tcPr/>
                </a:tc>
                <a:tc>
                  <a:tcPr/>
                </a:tc>
                <a:tc>
                  <a:tcPr/>
                </a:tc>
              </a:tr>
              <a:tr h="306720">
                <a:tc>
                  <a:txBody>
                    <a:bodyPr/>
                    <a:p>
                      <a:r>
                        <a:rPr lang="es-MX" sz="1500" strike="noStrike">
                          <a:latin typeface="Arial"/>
                        </a:rPr>
                        <a:t>P1376 Planeación </a:t>
                      </a:r>
                      <a:endParaRPr/>
                    </a:p>
                  </a:txBody>
                  <a:tcPr/>
                </a:tc>
                <a:tc>
                  <a:tcPr/>
                </a:tc>
                <a:tc>
                  <a:tcPr/>
                </a:tc>
              </a:tr>
              <a:tr h="315720">
                <a:tc>
                  <a:txBody>
                    <a:bodyPr/>
                    <a:p>
                      <a:r>
                        <a:rPr lang="es-MX" sz="1500" strike="noStrike">
                          <a:latin typeface="Times New Roman"/>
                        </a:rPr>
                        <a:t>P1376 - Cierre</a:t>
                      </a:r>
                      <a:endParaRPr/>
                    </a:p>
                  </a:txBody>
                  <a:tcPr/>
                </a:tc>
                <a:tc>
                  <a:tcPr/>
                </a:tc>
                <a:tc>
                  <a:tcPr/>
                </a:tc>
              </a:tr>
              <a:tr h="306720">
                <a:tc>
                  <a:txBody>
                    <a:bodyPr/>
                    <a:p>
                      <a:r>
                        <a:rPr lang="es-MX" sz="1500" strike="noStrike">
                          <a:latin typeface="Times New Roman"/>
                        </a:rPr>
                        <a:t>P1350 - Ventas</a:t>
                      </a:r>
                      <a:endParaRPr/>
                    </a:p>
                  </a:txBody>
                  <a:tcPr/>
                </a:tc>
                <a:tc>
                  <a:tcPr/>
                </a:tc>
                <a:tc>
                  <a:tcPr/>
                </a:tc>
              </a:tr>
              <a:tr h="347760">
                <a:tc>
                  <a:txBody>
                    <a:bodyPr/>
                    <a:p>
                      <a:r>
                        <a:rPr lang="es-MX" sz="1500" strike="noStrike">
                          <a:latin typeface="Times New Roman"/>
                        </a:rPr>
                        <a:t>P1350 – Planeación</a:t>
                      </a:r>
                      <a:endParaRPr/>
                    </a:p>
                  </a:txBody>
                  <a:tcPr/>
                </a:tc>
                <a:tc>
                  <a:tcPr/>
                </a:tc>
                <a:tc>
                  <a:tcPr/>
                </a:tc>
              </a:tr>
              <a:tr h="431640">
                <a:tc>
                  <a:txBody>
                    <a:bodyPr/>
                    <a:p>
                      <a:r>
                        <a:rPr lang="es-MX" sz="1500">
                          <a:latin typeface="Times New Roman"/>
                        </a:rPr>
                        <a:t>P1350 - Cierre</a:t>
                      </a:r>
                      <a:endParaRPr/>
                    </a:p>
                  </a:txBody>
                  <a:tcPr/>
                </a:tc>
                <a:tc>
                  <a:tcPr/>
                </a:tc>
                <a:tc>
                  <a:tcPr/>
                </a:tc>
              </a:tr>
              <a:tr h="347760">
                <a:tc>
                  <a:txBody>
                    <a:bodyPr/>
                    <a:p>
                      <a:r>
                        <a:rPr lang="es-MX" sz="1500" strike="noStrike">
                          <a:latin typeface="Times New Roman"/>
                        </a:rPr>
                        <a:t>P1360  - Ventas</a:t>
                      </a:r>
                      <a:endParaRPr/>
                    </a:p>
                  </a:txBody>
                  <a:tcPr/>
                </a:tc>
                <a:tc>
                  <a:tcPr/>
                </a:tc>
                <a:tc>
                  <a:tcPr/>
                </a:tc>
              </a:tr>
              <a:tr h="347760">
                <a:tc>
                  <a:txBody>
                    <a:bodyPr/>
                    <a:p>
                      <a:r>
                        <a:rPr lang="es-MX" sz="1500" strike="noStrike">
                          <a:latin typeface="Times New Roman"/>
                        </a:rPr>
                        <a:t>P1360 - Planeación</a:t>
                      </a:r>
                      <a:endParaRPr/>
                    </a:p>
                  </a:txBody>
                  <a:tcPr/>
                </a:tc>
                <a:tc>
                  <a:tcPr/>
                </a:tc>
                <a:tc>
                  <a:tcPr/>
                </a:tc>
              </a:tr>
              <a:tr h="347760">
                <a:tc>
                  <a:txBody>
                    <a:bodyPr/>
                    <a:p>
                      <a:r>
                        <a:rPr lang="es-MX" sz="1500" strike="noStrike">
                          <a:latin typeface="Times New Roman"/>
                        </a:rPr>
                        <a:t>P1360 - Cierre</a:t>
                      </a:r>
                      <a:endParaRPr/>
                    </a:p>
                  </a:txBody>
                  <a:tcPr/>
                </a:tc>
                <a:tc>
                  <a:tcPr/>
                </a:tc>
                <a:tc>
                  <a:tcPr/>
                </a:tc>
              </a:tr>
              <a:tr h="347760">
                <a:tc>
                  <a:txBody>
                    <a:bodyPr/>
                    <a:p>
                      <a:r>
                        <a:rPr lang="es-MX" sz="1500" strike="noStrike">
                          <a:latin typeface="Times New Roman"/>
                        </a:rPr>
                        <a:t>P1402 - Venta</a:t>
                      </a:r>
                      <a:endParaRPr/>
                    </a:p>
                  </a:txBody>
                  <a:tcPr/>
                </a:tc>
                <a:tc>
                  <a:tcPr/>
                </a:tc>
                <a:tc>
                  <a:tcPr/>
                </a:tc>
              </a:tr>
              <a:tr h="347760">
                <a:tc>
                  <a:txBody>
                    <a:bodyPr/>
                    <a:p>
                      <a:r>
                        <a:rPr lang="es-MX" sz="1500" strike="noStrike">
                          <a:latin typeface="Times New Roman"/>
                        </a:rPr>
                        <a:t>P1402 - Planeación</a:t>
                      </a:r>
                      <a:endParaRPr/>
                    </a:p>
                  </a:txBody>
                  <a:tcPr/>
                </a:tc>
                <a:tc>
                  <a:tcPr/>
                </a:tc>
                <a:tc>
                  <a:tcPr/>
                </a:tc>
              </a:tr>
              <a:tr h="347760">
                <a:tc>
                  <a:txBody>
                    <a:bodyPr/>
                    <a:p>
                      <a:r>
                        <a:rPr lang="es-MX" sz="1500" strike="noStrike">
                          <a:latin typeface="Times New Roman"/>
                        </a:rPr>
                        <a:t>P1402 - Cierre</a:t>
                      </a:r>
                      <a:endParaRPr/>
                    </a:p>
                  </a:txBody>
                  <a:tcPr/>
                </a:tc>
                <a:tc>
                  <a:tcPr/>
                </a:tc>
                <a:tc>
                  <a:tcPr/>
                </a:tc>
              </a:tr>
            </a:tbl>
          </a:graphicData>
        </a:graphic>
      </p:graphicFrame>
    </p:spTree>
  </p:cSld>
  <p:timing>
    <p:tnLst>
      <p:par>
        <p:cTn id="19" dur="indefinite" restart="never" nodeType="tmRoot">
          <p:childTnLst>
            <p:seq>
              <p:cTn id="20" nodeType="mainSeq">
                <p:childTnLst>
                  <p:par>
                    <p:cTn id="21"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99"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100" name="Table 3"/>
          <p:cNvGraphicFramePr/>
          <p:nvPr/>
        </p:nvGraphicFramePr>
        <p:xfrm>
          <a:off x="1522080" y="830160"/>
          <a:ext cx="6093720" cy="59572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P1380 – Venta</a:t>
                      </a:r>
                      <a:endParaRPr/>
                    </a:p>
                  </a:txBody>
                  <a:tcPr/>
                </a:tc>
                <a:tc>
                  <a:tcPr/>
                </a:tc>
                <a:tc>
                  <a:tcPr/>
                </a:tc>
              </a:tr>
              <a:tr h="306720">
                <a:tc>
                  <a:txBody>
                    <a:bodyPr/>
                    <a:p>
                      <a:r>
                        <a:rPr lang="es-MX" sz="1500" strike="noStrike">
                          <a:latin typeface="Arial"/>
                        </a:rPr>
                        <a:t>P1380 Planeación </a:t>
                      </a:r>
                      <a:endParaRPr/>
                    </a:p>
                  </a:txBody>
                  <a:tcPr/>
                </a:tc>
                <a:tc>
                  <a:tcPr/>
                </a:tc>
                <a:tc>
                  <a:tcPr/>
                </a:tc>
              </a:tr>
              <a:tr h="315720">
                <a:tc>
                  <a:txBody>
                    <a:bodyPr/>
                    <a:p>
                      <a:r>
                        <a:rPr lang="es-MX" sz="1500" strike="noStrike">
                          <a:latin typeface="Times New Roman"/>
                        </a:rPr>
                        <a:t>P1380 - Cierre</a:t>
                      </a:r>
                      <a:endParaRPr/>
                    </a:p>
                  </a:txBody>
                  <a:tcPr/>
                </a:tc>
                <a:tc>
                  <a:tcPr/>
                </a:tc>
                <a:tc>
                  <a:tcPr/>
                </a:tc>
              </a:tr>
              <a:tr h="306720">
                <a:tc>
                  <a:txBody>
                    <a:bodyPr/>
                    <a:p>
                      <a:r>
                        <a:rPr lang="es-MX" sz="1500" strike="noStrike">
                          <a:latin typeface="Times New Roman"/>
                        </a:rPr>
                        <a:t>P1389 - Ventas</a:t>
                      </a:r>
                      <a:endParaRPr/>
                    </a:p>
                  </a:txBody>
                  <a:tcPr/>
                </a:tc>
                <a:tc>
                  <a:tcPr/>
                </a:tc>
                <a:tc>
                  <a:tcPr/>
                </a:tc>
              </a:tr>
              <a:tr h="347760">
                <a:tc>
                  <a:txBody>
                    <a:bodyPr/>
                    <a:p>
                      <a:r>
                        <a:rPr lang="es-MX" sz="1500" strike="noStrike">
                          <a:latin typeface="Times New Roman"/>
                        </a:rPr>
                        <a:t>P1389 – Planeación</a:t>
                      </a:r>
                      <a:endParaRPr/>
                    </a:p>
                  </a:txBody>
                  <a:tcPr/>
                </a:tc>
                <a:tc>
                  <a:tcPr/>
                </a:tc>
                <a:tc>
                  <a:tcPr/>
                </a:tc>
              </a:tr>
              <a:tr h="431640">
                <a:tc>
                  <a:txBody>
                    <a:bodyPr/>
                    <a:p>
                      <a:r>
                        <a:rPr lang="es-MX" sz="1500">
                          <a:latin typeface="Times New Roman"/>
                        </a:rPr>
                        <a:t>P1389 - Cierre</a:t>
                      </a:r>
                      <a:endParaRPr/>
                    </a:p>
                  </a:txBody>
                  <a:tcPr/>
                </a:tc>
                <a:tc>
                  <a:tcPr/>
                </a:tc>
                <a:tc>
                  <a:tcPr/>
                </a:tc>
              </a:tr>
              <a:tr h="347760">
                <a:tc>
                  <a:txBody>
                    <a:bodyPr/>
                    <a:p>
                      <a:r>
                        <a:rPr lang="es-MX" sz="1500" strike="noStrike">
                          <a:latin typeface="Times New Roman"/>
                        </a:rPr>
                        <a:t>P1392  - Ventas</a:t>
                      </a:r>
                      <a:endParaRPr/>
                    </a:p>
                  </a:txBody>
                  <a:tcPr/>
                </a:tc>
                <a:tc>
                  <a:tcPr/>
                </a:tc>
                <a:tc>
                  <a:tcPr/>
                </a:tc>
              </a:tr>
              <a:tr h="347760">
                <a:tc>
                  <a:txBody>
                    <a:bodyPr/>
                    <a:p>
                      <a:r>
                        <a:rPr lang="es-MX" sz="1500" strike="noStrike">
                          <a:latin typeface="Times New Roman"/>
                        </a:rPr>
                        <a:t>P1392 - Planeación</a:t>
                      </a:r>
                      <a:endParaRPr/>
                    </a:p>
                  </a:txBody>
                  <a:tcPr/>
                </a:tc>
                <a:tc>
                  <a:tcPr/>
                </a:tc>
                <a:tc>
                  <a:tcPr/>
                </a:tc>
              </a:tr>
              <a:tr h="347760">
                <a:tc>
                  <a:txBody>
                    <a:bodyPr/>
                    <a:p>
                      <a:r>
                        <a:rPr lang="es-MX" sz="1500" strike="noStrike">
                          <a:latin typeface="Times New Roman"/>
                        </a:rPr>
                        <a:t>P1392 - Cierre</a:t>
                      </a:r>
                      <a:endParaRPr/>
                    </a:p>
                  </a:txBody>
                  <a:tcPr/>
                </a:tc>
                <a:tc>
                  <a:tcPr/>
                </a:tc>
                <a:tc>
                  <a:tcPr/>
                </a:tc>
              </a:tr>
              <a:tr h="347760">
                <a:tc>
                  <a:txBody>
                    <a:bodyPr/>
                    <a:p>
                      <a:r>
                        <a:rPr lang="es-MX" sz="1500" strike="noStrike">
                          <a:latin typeface="Times New Roman"/>
                        </a:rPr>
                        <a:t>P1388 - Venta</a:t>
                      </a:r>
                      <a:endParaRPr/>
                    </a:p>
                  </a:txBody>
                  <a:tcPr/>
                </a:tc>
                <a:tc>
                  <a:tcPr/>
                </a:tc>
                <a:tc>
                  <a:tcPr/>
                </a:tc>
              </a:tr>
              <a:tr h="347760">
                <a:tc>
                  <a:txBody>
                    <a:bodyPr/>
                    <a:p>
                      <a:r>
                        <a:rPr lang="es-MX" sz="1500" strike="noStrike">
                          <a:latin typeface="Times New Roman"/>
                        </a:rPr>
                        <a:t>P1388 - Planeación</a:t>
                      </a:r>
                      <a:endParaRPr/>
                    </a:p>
                  </a:txBody>
                  <a:tcPr/>
                </a:tc>
                <a:tc>
                  <a:tcPr/>
                </a:tc>
                <a:tc>
                  <a:tcPr/>
                </a:tc>
              </a:tr>
              <a:tr h="347760">
                <a:tc>
                  <a:txBody>
                    <a:bodyPr/>
                    <a:p>
                      <a:r>
                        <a:rPr lang="es-MX" sz="1500" strike="noStrike">
                          <a:latin typeface="Times New Roman"/>
                        </a:rPr>
                        <a:t>P1388 - Cierre</a:t>
                      </a:r>
                      <a:endParaRPr/>
                    </a:p>
                  </a:txBody>
                  <a:tcPr/>
                </a:tc>
                <a:tc>
                  <a:tcPr/>
                </a:tc>
                <a:tc>
                  <a:tcPr/>
                </a:tc>
              </a:tr>
            </a:tbl>
          </a:graphicData>
        </a:graphic>
      </p:graphicFrame>
    </p:spTree>
  </p:cSld>
  <p:timing>
    <p:tnLst>
      <p:par>
        <p:cTn id="22" dur="indefinite" restart="never" nodeType="tmRoot">
          <p:childTnLst>
            <p:seq>
              <p:cTn id="23" nodeType="mainSeq">
                <p:childTnLst>
                  <p:par>
                    <p:cTn id="24"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a:p>
          <a:p>
            <a:pPr algn="ctr">
              <a:lnSpc>
                <a:spcPct val="100000"/>
              </a:lnSpc>
            </a:pPr>
            <a:r>
              <a:rPr lang="es-MX" sz="4400" strike="noStrike">
                <a:solidFill>
                  <a:srgbClr val="000000"/>
                </a:solidFill>
                <a:latin typeface="Calibri"/>
                <a:ea typeface="DejaVu Sans"/>
              </a:rPr>
              <a:t> </a:t>
            </a:r>
            <a:endParaRPr/>
          </a:p>
        </p:txBody>
      </p:sp>
      <p:sp>
        <p:nvSpPr>
          <p:cNvPr id="102"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103" name="Table 3"/>
          <p:cNvGraphicFramePr/>
          <p:nvPr/>
        </p:nvGraphicFramePr>
        <p:xfrm>
          <a:off x="1522080" y="830160"/>
          <a:ext cx="6093720" cy="5957280"/>
        </p:xfrm>
        <a:graphic>
          <a:graphicData uri="http://schemas.openxmlformats.org/drawingml/2006/table">
            <a:tbl>
              <a:tblPr/>
              <a:tblGrid>
                <a:gridCol w="1806480"/>
                <a:gridCol w="180648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P1386 – Venta</a:t>
                      </a:r>
                      <a:endParaRPr/>
                    </a:p>
                  </a:txBody>
                  <a:tcPr/>
                </a:tc>
                <a:tc>
                  <a:tcPr/>
                </a:tc>
                <a:tc>
                  <a:tcPr/>
                </a:tc>
              </a:tr>
              <a:tr h="306720">
                <a:tc>
                  <a:txBody>
                    <a:bodyPr/>
                    <a:p>
                      <a:r>
                        <a:rPr lang="es-MX" sz="1500" strike="noStrike">
                          <a:latin typeface="Arial"/>
                        </a:rPr>
                        <a:t>P1386 Planeación </a:t>
                      </a:r>
                      <a:endParaRPr/>
                    </a:p>
                  </a:txBody>
                  <a:tcPr/>
                </a:tc>
                <a:tc>
                  <a:tcPr/>
                </a:tc>
                <a:tc>
                  <a:tcPr/>
                </a:tc>
              </a:tr>
              <a:tr h="315720">
                <a:tc>
                  <a:txBody>
                    <a:bodyPr/>
                    <a:p>
                      <a:r>
                        <a:rPr lang="es-MX" sz="1500" strike="noStrike">
                          <a:latin typeface="Times New Roman"/>
                        </a:rPr>
                        <a:t>P1386 - Cierre</a:t>
                      </a:r>
                      <a:endParaRPr/>
                    </a:p>
                  </a:txBody>
                  <a:tcPr/>
                </a:tc>
                <a:tc>
                  <a:tcPr/>
                </a:tc>
                <a:tc>
                  <a:tcPr/>
                </a:tc>
              </a:tr>
              <a:tr h="306720">
                <a:tc>
                  <a:txBody>
                    <a:bodyPr/>
                    <a:p>
                      <a:r>
                        <a:rPr lang="es-MX" sz="1500" strike="noStrike">
                          <a:latin typeface="Times New Roman"/>
                        </a:rPr>
                        <a:t>P1394 - Ventas</a:t>
                      </a:r>
                      <a:endParaRPr/>
                    </a:p>
                  </a:txBody>
                  <a:tcPr/>
                </a:tc>
                <a:tc>
                  <a:tcPr/>
                </a:tc>
                <a:tc>
                  <a:tcPr/>
                </a:tc>
              </a:tr>
              <a:tr h="347760">
                <a:tc>
                  <a:txBody>
                    <a:bodyPr/>
                    <a:p>
                      <a:r>
                        <a:rPr lang="es-MX" sz="1500" strike="noStrike">
                          <a:latin typeface="Times New Roman"/>
                        </a:rPr>
                        <a:t>P1394 – Planeación</a:t>
                      </a:r>
                      <a:endParaRPr/>
                    </a:p>
                  </a:txBody>
                  <a:tcPr/>
                </a:tc>
                <a:tc>
                  <a:tcPr/>
                </a:tc>
                <a:tc>
                  <a:tcPr/>
                </a:tc>
              </a:tr>
              <a:tr h="431640">
                <a:tc>
                  <a:txBody>
                    <a:bodyPr/>
                    <a:p>
                      <a:r>
                        <a:rPr lang="es-MX" sz="1500">
                          <a:latin typeface="Times New Roman"/>
                        </a:rPr>
                        <a:t>P1394 - Cierre</a:t>
                      </a:r>
                      <a:endParaRPr/>
                    </a:p>
                  </a:txBody>
                  <a:tcPr/>
                </a:tc>
                <a:tc>
                  <a:tcPr/>
                </a:tc>
                <a:tc>
                  <a:tcPr/>
                </a:tc>
              </a:tr>
              <a:tr h="347760">
                <a:tc>
                  <a:txBody>
                    <a:bodyPr/>
                    <a:p>
                      <a:r>
                        <a:rPr lang="es-MX" sz="1500" strike="noStrike">
                          <a:latin typeface="Times New Roman"/>
                        </a:rPr>
                        <a:t>P1384  - Ventas</a:t>
                      </a:r>
                      <a:endParaRPr/>
                    </a:p>
                  </a:txBody>
                  <a:tcPr/>
                </a:tc>
                <a:tc>
                  <a:tcPr/>
                </a:tc>
                <a:tc>
                  <a:tcPr/>
                </a:tc>
              </a:tr>
              <a:tr h="347760">
                <a:tc>
                  <a:txBody>
                    <a:bodyPr/>
                    <a:p>
                      <a:r>
                        <a:rPr lang="es-MX" sz="1500" strike="noStrike">
                          <a:latin typeface="Times New Roman"/>
                        </a:rPr>
                        <a:t>P1384 - Planeación</a:t>
                      </a:r>
                      <a:endParaRPr/>
                    </a:p>
                  </a:txBody>
                  <a:tcPr/>
                </a:tc>
                <a:tc>
                  <a:tcPr/>
                </a:tc>
                <a:tc>
                  <a:tcPr/>
                </a:tc>
              </a:tr>
              <a:tr h="347760">
                <a:tc>
                  <a:txBody>
                    <a:bodyPr/>
                    <a:p>
                      <a:r>
                        <a:rPr lang="es-MX" sz="1500" strike="noStrike">
                          <a:latin typeface="Times New Roman"/>
                        </a:rPr>
                        <a:t>P1384 - Cierre</a:t>
                      </a:r>
                      <a:endParaRPr/>
                    </a:p>
                  </a:txBody>
                  <a:tcPr/>
                </a:tc>
                <a:tc>
                  <a:tcPr/>
                </a:tc>
                <a:tc>
                  <a:tcPr/>
                </a:tc>
              </a:tr>
              <a:tr h="347760">
                <a:tc>
                  <a:txBody>
                    <a:bodyPr/>
                    <a:p>
                      <a:r>
                        <a:rPr lang="es-MX" sz="1500" strike="noStrike">
                          <a:latin typeface="Times New Roman"/>
                        </a:rPr>
                        <a:t>P1396 - Venta</a:t>
                      </a:r>
                      <a:endParaRPr/>
                    </a:p>
                  </a:txBody>
                  <a:tcPr/>
                </a:tc>
                <a:tc>
                  <a:tcPr/>
                </a:tc>
                <a:tc>
                  <a:tcPr/>
                </a:tc>
              </a:tr>
              <a:tr h="347760">
                <a:tc>
                  <a:txBody>
                    <a:bodyPr/>
                    <a:p>
                      <a:r>
                        <a:rPr lang="es-MX" sz="1500" strike="noStrike">
                          <a:latin typeface="Times New Roman"/>
                        </a:rPr>
                        <a:t>P1396 - Planeación</a:t>
                      </a:r>
                      <a:endParaRPr/>
                    </a:p>
                  </a:txBody>
                  <a:tcPr/>
                </a:tc>
                <a:tc>
                  <a:tcPr/>
                </a:tc>
                <a:tc>
                  <a:tcPr/>
                </a:tc>
              </a:tr>
              <a:tr h="347760">
                <a:tc>
                  <a:txBody>
                    <a:bodyPr/>
                    <a:p>
                      <a:r>
                        <a:rPr lang="es-MX" sz="1500" strike="noStrike">
                          <a:latin typeface="Times New Roman"/>
                        </a:rPr>
                        <a:t>P1396 - Cierre</a:t>
                      </a:r>
                      <a:endParaRPr/>
                    </a:p>
                  </a:txBody>
                  <a:tcPr/>
                </a:tc>
                <a:tc>
                  <a:tcPr/>
                </a:tc>
                <a:tc>
                  <a:tcPr/>
                </a:tc>
              </a:tr>
            </a:tbl>
          </a:graphicData>
        </a:graphic>
      </p:graphicFrame>
    </p:spTree>
  </p:cSld>
  <p:timing>
    <p:tnLst>
      <p:par>
        <p:cTn id="25" dur="indefinite" restart="never" nodeType="tmRoot">
          <p:childTnLst>
            <p:seq>
              <p:cTn id="26" nodeType="mainSeq">
                <p:childTnLst>
                  <p:par>
                    <p:cTn id="27"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4</TotalTime>
  <Application>LibreOffice/4.4.6.3$Linux_X86_64 LibreOffice_project/40m0$Build-3</Application>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Ariana Sosa</dc:creator>
  <dc:language>es-MX</dc:language>
  <dcterms:modified xsi:type="dcterms:W3CDTF">2016-01-05T10:17:39Z</dcterms:modified>
  <cp:revision>40</cp:revision>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