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5.wmf" ContentType="image/x-wmf"/>
  <Override PartName="/ppt/media/image6.wmf" ContentType="image/x-wmf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Columna G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dLbls>
            <c:dLblPos val="ctr"/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3"/>
                <c:pt idx="0">
                  <c:v>Elementos de Configuración</c:v>
                </c:pt>
                <c:pt idx="1">
                  <c:v>Línea Base</c:v>
                </c:pt>
                <c:pt idx="2">
                  <c:v>Cambios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</c:v>
                </c:pt>
                <c:pt idx="1">
                  <c:v>0.67</c:v>
                </c:pt>
                <c:pt idx="2">
                  <c:v/>
                </c:pt>
              </c:numCache>
            </c:numRef>
          </c:val>
        </c:ser>
        <c:gapWidth val="150"/>
        <c:overlap val="0"/>
        <c:axId val="36694241"/>
        <c:axId val="83800548"/>
      </c:barChart>
      <c:catAx>
        <c:axId val="3669424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83800548"/>
        <c:crosses val="autoZero"/>
        <c:auto val="1"/>
        <c:lblAlgn val="ctr"/>
        <c:lblOffset val="100"/>
      </c:catAx>
      <c:valAx>
        <c:axId val="83800548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none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36694241"/>
        <c:crosses val="autoZero"/>
      </c:valAx>
      <c:dTable>
        <c:showHorzBorder val="1"/>
        <c:showVertBorder val="1"/>
        <c:showOutline val="1"/>
      </c:dTable>
      <c:spPr>
        <a:solidFill>
          <a:srgbClr val="ffffff"/>
        </a:solidFill>
        <a:ln>
          <a:noFill/>
        </a:ln>
      </c:spPr>
    </c:plotArea>
    <c:plotVisOnly val="1"/>
  </c:chart>
  <c:spPr>
    <a:solidFill>
      <a:srgbClr val="ffffff"/>
    </a:solidFill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Columna G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dLbls>
            <c:dLblPos val="ctr"/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3"/>
                <c:pt idx="0">
                  <c:v>Línea Base</c:v>
                </c:pt>
                <c:pt idx="1">
                  <c:v>Entregables</c:v>
                </c:pt>
                <c:pt idx="2">
                  <c:v>Control de Cambios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0.67</c:v>
                </c:pt>
                <c:pt idx="1">
                  <c:v>1</c:v>
                </c:pt>
                <c:pt idx="2">
                  <c:v/>
                </c:pt>
              </c:numCache>
            </c:numRef>
          </c:val>
        </c:ser>
        <c:gapWidth val="150"/>
        <c:overlap val="0"/>
        <c:axId val="51815141"/>
        <c:axId val="83681273"/>
      </c:barChart>
      <c:catAx>
        <c:axId val="5181514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83681273"/>
        <c:crosses val="autoZero"/>
        <c:auto val="1"/>
        <c:lblAlgn val="ctr"/>
        <c:lblOffset val="100"/>
      </c:catAx>
      <c:valAx>
        <c:axId val="83681273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none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51815141"/>
        <c:crosses val="autoZero"/>
      </c:valAx>
      <c:dTable>
        <c:showHorzBorder val="1"/>
        <c:showVertBorder val="1"/>
        <c:showOutline val="1"/>
      </c:dTable>
      <c:spPr>
        <a:solidFill>
          <a:srgbClr val="ffffff"/>
        </a:solidFill>
        <a:ln>
          <a:noFill/>
        </a:ln>
      </c:spPr>
    </c:plotArea>
    <c:plotVisOnly val="1"/>
  </c:chart>
  <c:spPr>
    <a:solidFill>
      <a:srgbClr val="ffffff"/>
    </a:solidFill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77240" y="0"/>
            <a:ext cx="7542360" cy="379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777240" y="6172200"/>
            <a:ext cx="7542360" cy="2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MX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012680" y="2282760"/>
            <a:ext cx="7769520" cy="14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457200" y="501840"/>
            <a:ext cx="8031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Reporte de Monitoreo</a:t>
            </a:r>
            <a:endParaRPr/>
          </a:p>
        </p:txBody>
      </p:sp>
      <p:sp>
        <p:nvSpPr>
          <p:cNvPr id="40" name="CustomShape 3"/>
          <p:cNvSpPr/>
          <p:nvPr/>
        </p:nvSpPr>
        <p:spPr>
          <a:xfrm>
            <a:off x="457200" y="1604520"/>
            <a:ext cx="3924000" cy="39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Version 1.0</a:t>
            </a: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	</a:t>
            </a: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Noviembre</a:t>
            </a:r>
            <a:endParaRPr/>
          </a:p>
          <a:p>
            <a:pPr>
              <a:lnSpc>
                <a:spcPct val="100000"/>
              </a:lnSpc>
            </a:pP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30/11/2015</a:t>
            </a:r>
            <a:endParaRPr/>
          </a:p>
        </p:txBody>
      </p:sp>
      <p:pic>
        <p:nvPicPr>
          <p:cNvPr id="41" name="Picture 2" descr=""/>
          <p:cNvPicPr/>
          <p:nvPr/>
        </p:nvPicPr>
        <p:blipFill>
          <a:blip r:embed="rId1"/>
          <a:stretch/>
        </p:blipFill>
        <p:spPr>
          <a:xfrm>
            <a:off x="6948360" y="1196640"/>
            <a:ext cx="1913040" cy="189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a procesos</a:t>
            </a:r>
            <a:endParaRPr/>
          </a:p>
        </p:txBody>
      </p:sp>
      <p:sp>
        <p:nvSpPr>
          <p:cNvPr id="71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"/>
          <p:cNvSpPr/>
          <p:nvPr/>
        </p:nvSpPr>
        <p:spPr>
          <a:xfrm>
            <a:off x="163080" y="1113480"/>
            <a:ext cx="8764560" cy="25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No se cumple con las actividades establecidas en proceso definido para la actividad  de cierre definido por la empresa.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-59400" y="3377160"/>
            <a:ext cx="9059040" cy="274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>
                <p:childTnLst>
                  <p:par>
                    <p:cTn id="29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Ventas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"/>
          <p:cNvSpPr/>
          <p:nvPr/>
        </p:nvSpPr>
        <p:spPr>
          <a:xfrm>
            <a:off x="6890760" y="1124640"/>
            <a:ext cx="1852560" cy="33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Se presenta  desviación en el área de ventas por parte de los vendedores en el mes de noviembre y en forma anual debido a que no se ha contabilizado las ventas de meses anteriores.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77" name="Table 4"/>
          <p:cNvGraphicFramePr/>
          <p:nvPr/>
        </p:nvGraphicFramePr>
        <p:xfrm>
          <a:off x="259560" y="1329480"/>
          <a:ext cx="6436080" cy="3190320"/>
        </p:xfrm>
        <a:graphic>
          <a:graphicData uri="http://schemas.openxmlformats.org/drawingml/2006/table">
            <a:tbl>
              <a:tblPr/>
              <a:tblGrid>
                <a:gridCol w="2386800"/>
                <a:gridCol w="1546920"/>
                <a:gridCol w="1479960"/>
                <a:gridCol w="1022760"/>
              </a:tblGrid>
              <a:tr h="673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latin typeface="Arial"/>
                        </a:rPr>
                        <a:t>Noviembre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Planeado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Real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Apegó</a:t>
                      </a:r>
                      <a:endParaRPr/>
                    </a:p>
                  </a:txBody>
                  <a:tcPr/>
                </a:tc>
              </a:tr>
              <a:tr h="116928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Periodo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$202,000.00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$130,775.30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64.74</a:t>
                      </a:r>
                      <a:endParaRPr/>
                    </a:p>
                  </a:txBody>
                  <a:tcPr/>
                </a:tc>
              </a:tr>
              <a:tr h="6735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Oriana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$101,000.00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$54,818.40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54.28</a:t>
                      </a:r>
                      <a:endParaRPr/>
                    </a:p>
                  </a:txBody>
                  <a:tcPr/>
                </a:tc>
              </a:tr>
              <a:tr h="67392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Marisol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$101,000.00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$75,956.90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75.20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8" name="Table 5"/>
          <p:cNvGraphicFramePr/>
          <p:nvPr/>
        </p:nvGraphicFramePr>
        <p:xfrm>
          <a:off x="272160" y="4576320"/>
          <a:ext cx="5559480" cy="1652760"/>
        </p:xfrm>
        <a:graphic>
          <a:graphicData uri="http://schemas.openxmlformats.org/drawingml/2006/table">
            <a:tbl>
              <a:tblPr/>
              <a:tblGrid>
                <a:gridCol w="1927080"/>
                <a:gridCol w="1891080"/>
                <a:gridCol w="1741680"/>
              </a:tblGrid>
              <a:tr h="433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latin typeface="Arial"/>
                        </a:rPr>
                        <a:t>Monto Total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86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Planeado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Real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Apegó</a:t>
                      </a:r>
                      <a:endParaRPr/>
                    </a:p>
                  </a:txBody>
                  <a:tcPr/>
                </a:tc>
              </a:tr>
              <a:tr h="35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$2,424,000.00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$130,775.30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5.40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30" dur="indefinite" restart="never" nodeType="tmRoot">
          <p:childTnLst>
            <p:seq>
              <p:cTn id="31" nodeType="mainSeq">
                <p:childTnLst>
                  <p:par>
                    <p:cTn id="32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Índice de Satisfacción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3"/>
          <p:cNvSpPr/>
          <p:nvPr/>
        </p:nvSpPr>
        <p:spPr>
          <a:xfrm>
            <a:off x="5751360" y="1412640"/>
            <a:ext cx="2932560" cy="22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No se ha generado encuestas de satisfacción hasta la fecha.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>
                <p:childTnLst>
                  <p:par>
                    <p:cTn id="35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Hitos </a:t>
            </a:r>
            <a:endParaRPr/>
          </a:p>
        </p:txBody>
      </p:sp>
      <p:sp>
        <p:nvSpPr>
          <p:cNvPr id="43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4" name="Table 3"/>
          <p:cNvGraphicFramePr/>
          <p:nvPr/>
        </p:nvGraphicFramePr>
        <p:xfrm>
          <a:off x="1523880" y="1397160"/>
          <a:ext cx="6094080" cy="181260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0400"/>
              </a:tblGrid>
              <a:tr h="346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Nombre de hito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Planeada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Real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P1319 – Venta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10/10/2015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13/11/2015</a:t>
                      </a:r>
                      <a:endParaRPr/>
                    </a:p>
                  </a:txBody>
                  <a:tcPr/>
                </a:tc>
              </a:tr>
              <a:tr h="60372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P1319 – Planeación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17/11/2015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17/11/2015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P1319 -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17/11/2015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1000" strike="noStrike">
                          <a:latin typeface="Calibri"/>
                        </a:rPr>
                        <a:t>24/11/2015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4" dur="indefinite" restart="never" nodeType="tmRoot">
          <p:childTnLst>
            <p:seq>
              <p:cTn id="5" nodeType="mainSeq">
                <p:childTnLst>
                  <p:par>
                    <p:cTn id="6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Recursos humanos</a:t>
            </a: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47" name="Table 3"/>
          <p:cNvGraphicFramePr/>
          <p:nvPr/>
        </p:nvGraphicFramePr>
        <p:xfrm>
          <a:off x="36360" y="1579680"/>
          <a:ext cx="9078120" cy="5264280"/>
        </p:xfrm>
        <a:graphic>
          <a:graphicData uri="http://schemas.openxmlformats.org/drawingml/2006/table">
            <a:tbl>
              <a:tblPr/>
              <a:tblGrid>
                <a:gridCol w="1819800"/>
                <a:gridCol w="3035520"/>
                <a:gridCol w="2271960"/>
                <a:gridCol w="1951200"/>
              </a:tblGrid>
              <a:tr h="46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latin typeface="Arial"/>
                        </a:rPr>
                        <a:t>Rol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latin typeface="Arial"/>
                        </a:rPr>
                        <a:t>Nombre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latin typeface="Arial"/>
                        </a:rPr>
                        <a:t>Teléfono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latin typeface="Arial"/>
                        </a:rPr>
                        <a:t>Correo</a:t>
                      </a:r>
                      <a:endParaRPr/>
                    </a:p>
                  </a:txBody>
                  <a:tcPr/>
                </a:tc>
              </a:tr>
              <a:tr h="800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Líder de 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Oriana Osiris de la Cruz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33 14 21 95 20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oriana.campos@sos-soft.com</a:t>
                      </a:r>
                      <a:endParaRPr/>
                    </a:p>
                  </a:txBody>
                  <a:tcPr/>
                </a:tc>
              </a:tr>
              <a:tr h="800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Vendedor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Marisol Ornelas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3313482553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marisol.ornelas@sos-soft.com</a:t>
                      </a:r>
                      <a:endParaRPr/>
                    </a:p>
                  </a:txBody>
                  <a:tcPr/>
                </a:tc>
              </a:tr>
              <a:tr h="800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Soporte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Jose Francisco Llamas Díaz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33 16 36 73 65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francisco.llamas@sos-soft.com</a:t>
                      </a:r>
                      <a:endParaRPr/>
                    </a:p>
                  </a:txBody>
                  <a:tcPr/>
                </a:tc>
              </a:tr>
              <a:tr h="800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Calidad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Jovanny Zepeda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3318039095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zepeda.roque32@gmail.com</a:t>
                      </a:r>
                      <a:endParaRPr/>
                    </a:p>
                  </a:txBody>
                  <a:tcPr/>
                </a:tc>
              </a:tr>
              <a:tr h="800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Administración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Adriana Jaramillo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33 13 32 75 63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adriana.jaramillo@sos-soft.com</a:t>
                      </a:r>
                      <a:endParaRPr/>
                    </a:p>
                  </a:txBody>
                  <a:tcPr/>
                </a:tc>
              </a:tr>
              <a:tr h="802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Dirección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Ricardo Novela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3312448000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r.novela@sos-soft.com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CustomShape 4"/>
          <p:cNvSpPr/>
          <p:nvPr/>
        </p:nvSpPr>
        <p:spPr>
          <a:xfrm>
            <a:off x="144000" y="1080000"/>
            <a:ext cx="151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s-MX" strike="noStrike">
                <a:latin typeface="Arial"/>
              </a:rPr>
              <a:t>P1319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>
                <p:childTnLst>
                  <p:par>
                    <p:cTn id="9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76000" y="1080000"/>
            <a:ext cx="7991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s-MX" strike="noStrike">
                <a:latin typeface="Arial"/>
              </a:rPr>
              <a:t>Para la realización del proyecto p1319 no se requirió capacitación en alguna de las áreas</a:t>
            </a:r>
            <a:endParaRPr/>
          </a:p>
        </p:txBody>
      </p:sp>
    </p:spTree>
  </p:cSld>
  <p:timing>
    <p:tnLst>
      <p:par>
        <p:cTn id="10" dur="indefinite" restart="never" nodeType="tmRoot">
          <p:childTnLst>
            <p:seq>
              <p:cTn id="1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Costos</a:t>
            </a:r>
            <a:endParaRPr/>
          </a:p>
        </p:txBody>
      </p:sp>
      <p:sp>
        <p:nvSpPr>
          <p:cNvPr id="51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3"/>
          <p:cNvSpPr/>
          <p:nvPr/>
        </p:nvSpPr>
        <p:spPr>
          <a:xfrm>
            <a:off x="792000" y="3990240"/>
            <a:ext cx="7990920" cy="22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Se presentan desviaciones considerables en todas las áreas del proceso con excepción del área de soporte que muestra una desviación del 20%(la cual aparece por no tomar en cuenta el tiempo invertido para generar el reporte de monitoreo y reunión de monitoreo).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53" name="Table 4"/>
          <p:cNvGraphicFramePr/>
          <p:nvPr/>
        </p:nvGraphicFramePr>
        <p:xfrm>
          <a:off x="273960" y="1285200"/>
          <a:ext cx="6078600" cy="2524320"/>
        </p:xfrm>
        <a:graphic>
          <a:graphicData uri="http://schemas.openxmlformats.org/drawingml/2006/table">
            <a:tbl>
              <a:tblPr/>
              <a:tblGrid>
                <a:gridCol w="3061440"/>
                <a:gridCol w="1079280"/>
                <a:gridCol w="990720"/>
                <a:gridCol w="947520"/>
              </a:tblGrid>
              <a:tr h="603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latin typeface="Arial"/>
                        </a:rPr>
                        <a:t>nov-27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Planeado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Real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Desviación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$22.33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$47.40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-112%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$3.96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$-  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100%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Implementación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$19.40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$10.94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44%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$5.50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$35.70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-549%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Garantia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$29.00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$-  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100%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Soporte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$22.50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$18.00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</a:rPr>
                        <a:t>20%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2" dur="indefinite" restart="never" nodeType="tmRoot">
          <p:childTnLst>
            <p:seq>
              <p:cTn id="13" nodeType="mainSeq">
                <p:childTnLst>
                  <p:par>
                    <p:cTn id="14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Esfuerzo</a:t>
            </a:r>
            <a:endParaRPr/>
          </a:p>
        </p:txBody>
      </p:sp>
      <p:sp>
        <p:nvSpPr>
          <p:cNvPr id="55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3"/>
          <p:cNvSpPr/>
          <p:nvPr/>
        </p:nvSpPr>
        <p:spPr>
          <a:xfrm>
            <a:off x="5868000" y="1340640"/>
            <a:ext cx="3076560" cy="17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Con excepción del área de soporte que se muestra en correcto estado todas las áreas se muestran en zona critica. </a:t>
            </a:r>
            <a:endParaRPr/>
          </a:p>
        </p:txBody>
      </p:sp>
      <p:graphicFrame>
        <p:nvGraphicFramePr>
          <p:cNvPr id="57" name="Table 4"/>
          <p:cNvGraphicFramePr/>
          <p:nvPr/>
        </p:nvGraphicFramePr>
        <p:xfrm>
          <a:off x="139320" y="1185120"/>
          <a:ext cx="5727960" cy="2524320"/>
        </p:xfrm>
        <a:graphic>
          <a:graphicData uri="http://schemas.openxmlformats.org/drawingml/2006/table">
            <a:tbl>
              <a:tblPr/>
              <a:tblGrid>
                <a:gridCol w="3061440"/>
                <a:gridCol w="901440"/>
                <a:gridCol w="863640"/>
                <a:gridCol w="901800"/>
              </a:tblGrid>
              <a:tr h="603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latin typeface="Arial"/>
                        </a:rPr>
                        <a:t>nov-27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Planeado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Real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Desviación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51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195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-282%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35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100%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Implementación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80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45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44%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23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147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-539%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Garantia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90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100%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Soporte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142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124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13%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>
                <p:childTnLst>
                  <p:par>
                    <p:cTn id="17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físicas</a:t>
            </a:r>
            <a:endParaRPr/>
          </a:p>
        </p:txBody>
      </p:sp>
      <p:sp>
        <p:nvSpPr>
          <p:cNvPr id="59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3"/>
          <p:cNvSpPr/>
          <p:nvPr/>
        </p:nvSpPr>
        <p:spPr>
          <a:xfrm>
            <a:off x="6365160" y="1124640"/>
            <a:ext cx="2285280" cy="31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se presenta un apego del 67% en linea base debido a que no se tiene identificada la versión de la linea base.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61" name=""/>
          <p:cNvGraphicFramePr/>
          <p:nvPr/>
        </p:nvGraphicFramePr>
        <p:xfrm>
          <a:off x="576000" y="1944000"/>
          <a:ext cx="5790600" cy="2855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8" dur="indefinite" restart="never" nodeType="tmRoot">
          <p:childTnLst>
            <p:seq>
              <p:cTn id="19" nodeType="mainSeq">
                <p:childTnLst>
                  <p:par>
                    <p:cTn id="20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funcionales</a:t>
            </a:r>
            <a:endParaRPr/>
          </a:p>
        </p:txBody>
      </p:sp>
      <p:sp>
        <p:nvSpPr>
          <p:cNvPr id="63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3"/>
          <p:cNvSpPr/>
          <p:nvPr/>
        </p:nvSpPr>
        <p:spPr>
          <a:xfrm>
            <a:off x="6183360" y="1416240"/>
            <a:ext cx="2500560" cy="283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Se presenta un apego de 67% en linea base por falta de notificación en la creación de la misma.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65" name=""/>
          <p:cNvGraphicFramePr/>
          <p:nvPr/>
        </p:nvGraphicFramePr>
        <p:xfrm>
          <a:off x="72000" y="1463760"/>
          <a:ext cx="5859000" cy="2855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>
                <p:childTnLst>
                  <p:par>
                    <p:cTn id="2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a productos</a:t>
            </a:r>
            <a:endParaRPr/>
          </a:p>
        </p:txBody>
      </p:sp>
      <p:sp>
        <p:nvSpPr>
          <p:cNvPr id="67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3"/>
          <p:cNvSpPr/>
          <p:nvPr/>
        </p:nvSpPr>
        <p:spPr>
          <a:xfrm>
            <a:off x="6375960" y="1416240"/>
            <a:ext cx="2285280" cy="31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los documentos de Plan de proyecto y estimación presentan inconvenientes en resultados debido a no  cumplir con los requerimientos mínimos en la evaluación interna.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92880" y="1296000"/>
            <a:ext cx="6386760" cy="282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4" dur="indefinite" restart="never" nodeType="tmRoot">
          <p:childTnLst>
            <p:seq>
              <p:cTn id="25" nodeType="mainSeq">
                <p:childTnLst>
                  <p:par>
                    <p:cTn id="26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4863</TotalTime>
  <Application>LibreOffice/4.4.2.2$Linux_X86_64 LibreOffice_project/40m0$Build-2</Application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Ariana Sosa</dc:creator>
  <dc:language>es-MX</dc:language>
  <dcterms:modified xsi:type="dcterms:W3CDTF">2015-11-30T11:35:37Z</dcterms:modified>
  <cp:revision>34</cp:revision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