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10.xml" ContentType="application/vnd.openxmlformats-officedocument.drawingml.chart+xml"/>
  <Override PartName="/ppt/charts/chart9.xml" ContentType="application/vnd.openxmlformats-officedocument.drawingml.chart+xml"/>
  <Override PartName="/ppt/charts/chart8.xml" ContentType="application/vnd.openxmlformats-officedocument.drawingml.chart+xml"/>
  <Override PartName="/ppt/charts/chart7.xml" ContentType="application/vnd.openxmlformats-officedocument.drawingml.chart+xml"/>
  <Override PartName="/ppt/charts/chart6.xml" ContentType="application/vnd.openxmlformats-officedocument.drawingml.chart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wmf" ContentType="image/x-wmf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spPr>
            <a:solidFill>
              <a:srgbClr val="004586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1"/>
                <c:pt idx="0">
                  <c:v>Resultados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"/>
                <c:pt idx="0">
                  <c:v>0.99</c:v>
                </c:pt>
              </c:numCache>
            </c:numRef>
          </c:val>
        </c:ser>
        <c:gapWidth val="100"/>
        <c:overlap val="0"/>
        <c:axId val="42726105"/>
        <c:axId val="59301226"/>
      </c:barChart>
      <c:catAx>
        <c:axId val="42726105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59301226"/>
        <c:crosses val="autoZero"/>
        <c:auto val="1"/>
        <c:lblAlgn val="ctr"/>
        <c:lblOffset val="100"/>
      </c:catAx>
      <c:valAx>
        <c:axId val="59301226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42726105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Q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3"/>
                <c:pt idx="0">
                  <c:v>Elementos de Configuración</c:v>
                </c:pt>
                <c:pt idx="1">
                  <c:v>Línea Base</c:v>
                </c:pt>
                <c:pt idx="2">
                  <c:v>Cambios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0.846153846153846</c:v>
                </c:pt>
                <c:pt idx="1">
                  <c:v>0.769230769230769</c:v>
                </c:pt>
                <c:pt idx="2">
                  <c:v/>
                </c:pt>
              </c:numCache>
            </c:numRef>
          </c:val>
        </c:ser>
        <c:gapWidth val="100"/>
        <c:overlap val="0"/>
        <c:axId val="98198517"/>
        <c:axId val="43749327"/>
      </c:barChart>
      <c:catAx>
        <c:axId val="9819851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43749327"/>
        <c:crosses val="autoZero"/>
        <c:auto val="1"/>
        <c:lblAlgn val="ctr"/>
        <c:lblOffset val="100"/>
      </c:catAx>
      <c:valAx>
        <c:axId val="43749327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98198517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Q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3"/>
                <c:pt idx="0">
                  <c:v>Línea Base</c:v>
                </c:pt>
                <c:pt idx="1">
                  <c:v>Entregables</c:v>
                </c:pt>
                <c:pt idx="2">
                  <c:v>Control de Cambios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0.794615384615385</c:v>
                </c:pt>
                <c:pt idx="1">
                  <c:v>1</c:v>
                </c:pt>
                <c:pt idx="2">
                  <c:v/>
                </c:pt>
              </c:numCache>
            </c:numRef>
          </c:val>
        </c:ser>
        <c:gapWidth val="100"/>
        <c:overlap val="0"/>
        <c:axId val="27868636"/>
        <c:axId val="38372078"/>
      </c:barChart>
      <c:catAx>
        <c:axId val="2786863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38372078"/>
        <c:crosses val="autoZero"/>
        <c:auto val="1"/>
        <c:lblAlgn val="ctr"/>
        <c:lblOffset val="100"/>
      </c:catAx>
      <c:valAx>
        <c:axId val="38372078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27868636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R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3"/>
                <c:pt idx="0">
                  <c:v>Plan de métricas</c:v>
                </c:pt>
                <c:pt idx="1">
                  <c:v>Plan de configuración</c:v>
                </c:pt>
                <c:pt idx="2">
                  <c:v>Plan de Calidad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0.8571</c:v>
                </c:pt>
                <c:pt idx="2">
                  <c:v>1</c:v>
                </c:pt>
              </c:numCache>
            </c:numRef>
          </c:val>
        </c:ser>
        <c:gapWidth val="100"/>
        <c:overlap val="0"/>
        <c:axId val="4364397"/>
        <c:axId val="19729533"/>
      </c:barChart>
      <c:catAx>
        <c:axId val="436439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19729533"/>
        <c:crosses val="autoZero"/>
        <c:auto val="1"/>
        <c:lblAlgn val="ctr"/>
        <c:lblOffset val="100"/>
      </c:catAx>
      <c:valAx>
        <c:axId val="19729533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4364397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Q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3"/>
                <c:pt idx="0">
                  <c:v>Metricas</c:v>
                </c:pt>
                <c:pt idx="1">
                  <c:v>Calidad</c:v>
                </c:pt>
                <c:pt idx="2">
                  <c:v>Cambios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/>
                </c:pt>
              </c:numCache>
            </c:numRef>
          </c:val>
        </c:ser>
        <c:gapWidth val="100"/>
        <c:overlap val="0"/>
        <c:axId val="8478426"/>
        <c:axId val="68361334"/>
      </c:barChart>
      <c:catAx>
        <c:axId val="847842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68361334"/>
        <c:crosses val="autoZero"/>
        <c:auto val="1"/>
        <c:lblAlgn val="ctr"/>
        <c:lblOffset val="100"/>
      </c:catAx>
      <c:valAx>
        <c:axId val="68361334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8478426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77240" y="0"/>
            <a:ext cx="7538760" cy="375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777240" y="6172200"/>
            <a:ext cx="7538760" cy="22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77240" y="0"/>
            <a:ext cx="7538760" cy="375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777240" y="6172200"/>
            <a:ext cx="7538760" cy="22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chart" Target="../charts/chart6.xml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chart" Target="../charts/chart7.xml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chart" Target="../charts/chart9.xml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chart" Target="../charts/chart10.xml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12680" y="2282760"/>
            <a:ext cx="776592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457200" y="501840"/>
            <a:ext cx="8027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Reporte de Monitoreo</a:t>
            </a: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457200" y="1604520"/>
            <a:ext cx="3920400" cy="39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Version 1.0</a:t>
            </a: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	</a:t>
            </a: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Enero</a:t>
            </a: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24/01/2016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9" name="Picture 2" descr=""/>
          <p:cNvPicPr/>
          <p:nvPr/>
        </p:nvPicPr>
        <p:blipFill>
          <a:blip r:embed="rId1"/>
          <a:stretch/>
        </p:blipFill>
        <p:spPr>
          <a:xfrm>
            <a:off x="6948360" y="1196640"/>
            <a:ext cx="1909440" cy="189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3120" cy="11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físicas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23120" cy="451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"/>
          <p:cNvSpPr/>
          <p:nvPr/>
        </p:nvSpPr>
        <p:spPr>
          <a:xfrm>
            <a:off x="6365160" y="1124640"/>
            <a:ext cx="2281680" cy="31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En los últimos proyectos se han presentado grandes desviaciones en el correcto nombramiento de archivos o creación de lineas bases.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07" name=""/>
          <p:cNvGraphicFramePr/>
          <p:nvPr/>
        </p:nvGraphicFramePr>
        <p:xfrm>
          <a:off x="504720" y="1224000"/>
          <a:ext cx="5757840" cy="323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>
                <p:childTnLst>
                  <p:par>
                    <p:cTn id="29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3120" cy="11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funcionales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57200" y="1600200"/>
            <a:ext cx="8223120" cy="451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6183360" y="1416240"/>
            <a:ext cx="2496960" cy="28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al igual que en la sección física, la linea base se vio afectada.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11" name=""/>
          <p:cNvGraphicFramePr/>
          <p:nvPr/>
        </p:nvGraphicFramePr>
        <p:xfrm>
          <a:off x="288000" y="1440720"/>
          <a:ext cx="5757840" cy="323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30" dur="indefinite" restart="never" nodeType="tmRoot">
          <p:childTnLst>
            <p:seq>
              <p:cTn id="31" nodeType="mainSeq">
                <p:childTnLst>
                  <p:par>
                    <p:cTn id="32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3120" cy="11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a productos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3120" cy="451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6647040" y="1357920"/>
            <a:ext cx="2281680" cy="31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no se presentan inconvenientes mayores salvo en la organizacional del plan de configuración por no integrar un elemento de referencia.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15" name=""/>
          <p:cNvGraphicFramePr/>
          <p:nvPr/>
        </p:nvGraphicFramePr>
        <p:xfrm>
          <a:off x="3672000" y="4104000"/>
          <a:ext cx="5470560" cy="2878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72000" y="1152000"/>
            <a:ext cx="5902560" cy="356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>
                <p:childTnLst>
                  <p:par>
                    <p:cTn id="35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3120" cy="11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a procesos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3120" cy="451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163080" y="1113480"/>
            <a:ext cx="8760960" cy="25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Análisis:Se presentan grandes desviaciones en el proceso de cierre ya que la mayor parte de las ocasiones no se enviaba la carta de aceptación.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72000" y="1929240"/>
            <a:ext cx="4637880" cy="3181320"/>
          </a:xfrm>
          <a:prstGeom prst="rect">
            <a:avLst/>
          </a:prstGeom>
          <a:ln>
            <a:noFill/>
          </a:ln>
        </p:spPr>
      </p:pic>
      <p:graphicFrame>
        <p:nvGraphicFramePr>
          <p:cNvPr id="121" name=""/>
          <p:cNvGraphicFramePr/>
          <p:nvPr/>
        </p:nvGraphicFramePr>
        <p:xfrm>
          <a:off x="4824000" y="4608000"/>
          <a:ext cx="4246560" cy="2229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36" dur="indefinite" restart="never" nodeType="tmRoot">
          <p:childTnLst>
            <p:seq>
              <p:cTn id="37" nodeType="mainSeq">
                <p:childTnLst>
                  <p:par>
                    <p:cTn id="38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3120" cy="11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Ventas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3120" cy="451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"/>
          <p:cNvSpPr/>
          <p:nvPr/>
        </p:nvSpPr>
        <p:spPr>
          <a:xfrm>
            <a:off x="6890760" y="1124640"/>
            <a:ext cx="1848960" cy="33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en este momento no se integra la sección de ventas ya que se integrara en el siguiente reporte de forma mensual.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>
                <p:childTnLst>
                  <p:par>
                    <p:cTn id="41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3120" cy="11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Índice de Satisfacción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457200" y="1600200"/>
            <a:ext cx="8223120" cy="451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5751360" y="1412640"/>
            <a:ext cx="2928960" cy="22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Se muestra el resultado global de todas las encuestas realizadas con un promedio de 99 pts.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28" name=""/>
          <p:cNvGraphicFramePr/>
          <p:nvPr/>
        </p:nvGraphicFramePr>
        <p:xfrm>
          <a:off x="432000" y="2952720"/>
          <a:ext cx="5757840" cy="323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42" dur="indefinite" restart="never" nodeType="tmRoot">
          <p:childTnLst>
            <p:seq>
              <p:cTn id="43" nodeType="mainSeq">
                <p:childTnLst>
                  <p:par>
                    <p:cTn id="44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3600"/>
            <a:ext cx="822636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Arial"/>
                <a:ea typeface="DejaVu Sans"/>
              </a:rPr>
              <a:t>Respaldos</a:t>
            </a:r>
            <a:endParaRPr/>
          </a:p>
        </p:txBody>
      </p:sp>
      <p:graphicFrame>
        <p:nvGraphicFramePr>
          <p:cNvPr id="130" name="Table 2"/>
          <p:cNvGraphicFramePr/>
          <p:nvPr/>
        </p:nvGraphicFramePr>
        <p:xfrm>
          <a:off x="1249920" y="1542600"/>
          <a:ext cx="3434040" cy="1558440"/>
        </p:xfrm>
        <a:graphic>
          <a:graphicData uri="http://schemas.openxmlformats.org/drawingml/2006/table">
            <a:tbl>
              <a:tblPr/>
              <a:tblGrid>
                <a:gridCol w="1463400"/>
                <a:gridCol w="1971000"/>
              </a:tblGrid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Fecha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11/12/2015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11/12/2015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11/01/16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11/01/16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131" name="CustomShape 3"/>
          <p:cNvSpPr/>
          <p:nvPr/>
        </p:nvSpPr>
        <p:spPr>
          <a:xfrm>
            <a:off x="1152000" y="3960000"/>
            <a:ext cx="3093120" cy="5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Respaldos realizados el día 11 sin ningún problema.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32000" y="12600"/>
            <a:ext cx="8223120" cy="11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3120" cy="451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2" name="Table 3"/>
          <p:cNvGraphicFramePr/>
          <p:nvPr/>
        </p:nvGraphicFramePr>
        <p:xfrm>
          <a:off x="1522080" y="830160"/>
          <a:ext cx="6093720" cy="451908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0400"/>
              </a:tblGrid>
              <a:tr h="346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Nombre de hito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P1351 –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20/07/2015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30/11/2015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Arial"/>
                        </a:rPr>
                        <a:t>P1351 – Planeación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30/11/2015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30/11/2015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P1351 -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01/12/2015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P1378 -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P1378 –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P1378 –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29/12/2015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P1381  -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14/12/2015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P1381 -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14/12/2015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P1381 -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28/12/2015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P1382 -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P1382 -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P1382 -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28/12/2015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4" dur="indefinite" restart="never" nodeType="tmRoot">
          <p:childTnLst>
            <p:seq>
              <p:cTn id="5" nodeType="mainSeq">
                <p:childTnLst>
                  <p:par>
                    <p:cTn id="6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32000" y="12600"/>
            <a:ext cx="8223120" cy="11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3120" cy="451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5" name="Table 3"/>
          <p:cNvGraphicFramePr/>
          <p:nvPr/>
        </p:nvGraphicFramePr>
        <p:xfrm>
          <a:off x="1522080" y="830160"/>
          <a:ext cx="6093720" cy="451908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0400"/>
              </a:tblGrid>
              <a:tr h="346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Nombre de hito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P1387 –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Arial"/>
                        </a:rPr>
                        <a:t>P1387 – Planeación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P1387 -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24/01/2016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P1393 -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18/12/2015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18/12/2015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P1393 –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18/12/2015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P1393 –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03/02/2016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P1397  -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22/12/2015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22/12/2015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P1397 -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22/12/2015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P1397 -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03/02/2016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P1377 -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11/12/2015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P1377 -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04/01/2015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04/01/2015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P1377 -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28/12/2015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28/12/2015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>
                <p:childTnLst>
                  <p:par>
                    <p:cTn id="9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32000" y="12600"/>
            <a:ext cx="8223120" cy="11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3120" cy="451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8" name="Table 3"/>
          <p:cNvGraphicFramePr/>
          <p:nvPr/>
        </p:nvGraphicFramePr>
        <p:xfrm>
          <a:off x="1522080" y="830160"/>
          <a:ext cx="6093720" cy="451908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0400"/>
              </a:tblGrid>
              <a:tr h="346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Nombre de hito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P1398 –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22/12/2015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22/12/2015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Arial"/>
                        </a:rPr>
                        <a:t>P1398 – Planeación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22/12/2015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P1398 -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03/02/2016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P1399 -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23/12/2015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23/12/2015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P1399 –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23/12/2015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P1399 –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03/02/2016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P1363  -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30/11/2015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P1363 -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14/12/2015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P1363 -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08/12/2015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10/12/2015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P1404 -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28/12/2015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P1404 -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04/01/2016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P1404 -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29/12/2015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0" dur="indefinite" restart="never" nodeType="tmRoot">
          <p:childTnLst>
            <p:seq>
              <p:cTn id="11" nodeType="mainSeq">
                <p:childTnLst>
                  <p:par>
                    <p:cTn id="12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32000" y="12600"/>
            <a:ext cx="8223120" cy="11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3120" cy="451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1" name="Table 3"/>
          <p:cNvGraphicFramePr/>
          <p:nvPr/>
        </p:nvGraphicFramePr>
        <p:xfrm>
          <a:off x="1522080" y="830160"/>
          <a:ext cx="6093720" cy="138924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0400"/>
              </a:tblGrid>
              <a:tr h="346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Nombre de hito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P1390 –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08/12/2015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Arial"/>
                        </a:rPr>
                        <a:t>P1390 – Planeación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04/01/2016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P1390 -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31/12/2015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>
                <p:childTnLst>
                  <p:par>
                    <p:cTn id="15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3120" cy="11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Recursos humanos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3120" cy="451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94" name="Table 3"/>
          <p:cNvGraphicFramePr/>
          <p:nvPr/>
        </p:nvGraphicFramePr>
        <p:xfrm>
          <a:off x="36360" y="1579680"/>
          <a:ext cx="9078120" cy="4461120"/>
        </p:xfrm>
        <a:graphic>
          <a:graphicData uri="http://schemas.openxmlformats.org/drawingml/2006/table">
            <a:tbl>
              <a:tblPr/>
              <a:tblGrid>
                <a:gridCol w="1819800"/>
                <a:gridCol w="3035520"/>
                <a:gridCol w="2271960"/>
                <a:gridCol w="1951200"/>
              </a:tblGrid>
              <a:tr h="353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Rol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Nombre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Teléfono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Correo</a:t>
                      </a:r>
                      <a:endParaRPr/>
                    </a:p>
                  </a:txBody>
                  <a:tcPr/>
                </a:tc>
              </a:tr>
              <a:tr h="613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Líder de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Oriana Osiris de la Cruz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33 14 21 95 20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600" strike="noStrike">
                          <a:latin typeface="Arial"/>
                        </a:rPr>
                        <a:t>oriana.campos@sos-soft.com</a:t>
                      </a:r>
                      <a:endParaRPr/>
                    </a:p>
                  </a:txBody>
                  <a:tcPr/>
                </a:tc>
              </a:tr>
              <a:tr h="613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Vendedor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Marisol Ornelas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3313482553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600" strike="noStrike">
                          <a:latin typeface="Arial"/>
                        </a:rPr>
                        <a:t>marisol.ornelas@sos-soft.com</a:t>
                      </a:r>
                      <a:endParaRPr/>
                    </a:p>
                  </a:txBody>
                  <a:tcPr/>
                </a:tc>
              </a:tr>
              <a:tr h="491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Times New Roman"/>
                        </a:rPr>
                        <a:t>Soporte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400" strike="noStrike">
                          <a:latin typeface="Arial"/>
                        </a:rPr>
                        <a:t>Jose Arturo Moctezuma Tejeda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400" strike="noStrike">
                          <a:latin typeface="Arial"/>
                        </a:rPr>
                        <a:t>	</a:t>
                      </a:r>
                      <a:r>
                        <a:rPr lang="es-MX" sz="1400" strike="noStrike">
                          <a:latin typeface="Arial"/>
                        </a:rPr>
                        <a:t>33 12 23 31 55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400" strike="noStrike">
                          <a:latin typeface="Arial"/>
                        </a:rPr>
                        <a:t>arturo.moctezuma@sos-soft.com</a:t>
                      </a:r>
                      <a:endParaRPr/>
                    </a:p>
                  </a:txBody>
                  <a:tcPr/>
                </a:tc>
              </a:tr>
              <a:tr h="549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Soporte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Jose Francisco Llamas Díaz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 </a:t>
                      </a:r>
                      <a:r>
                        <a:rPr lang="es-MX" sz="1600" strike="noStrike">
                          <a:latin typeface="Arial"/>
                        </a:rPr>
                        <a:t>33 16 36 73 65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600" strike="noStrike">
                          <a:latin typeface="Arial"/>
                        </a:rPr>
                        <a:t>francisco.llamas@sos-soft.com</a:t>
                      </a:r>
                      <a:endParaRPr/>
                    </a:p>
                  </a:txBody>
                  <a:tcPr/>
                </a:tc>
              </a:tr>
              <a:tr h="613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Calidad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3318039095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600" strike="noStrike">
                          <a:latin typeface="Arial"/>
                        </a:rPr>
                        <a:t>zepeda.roque32@gmail.com</a:t>
                      </a:r>
                      <a:endParaRPr/>
                    </a:p>
                  </a:txBody>
                  <a:tcPr/>
                </a:tc>
              </a:tr>
              <a:tr h="613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Administración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Adriana Jaramillo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33 13 32 75 63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600" strike="noStrike">
                          <a:latin typeface="Arial"/>
                        </a:rPr>
                        <a:t>adriana.jaramillo@sos-soft.com</a:t>
                      </a:r>
                      <a:endParaRPr/>
                    </a:p>
                  </a:txBody>
                  <a:tcPr/>
                </a:tc>
              </a:tr>
              <a:tr h="612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Dirección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Ricardo Novela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3312448000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600" strike="noStrike">
                          <a:latin typeface="Arial"/>
                        </a:rPr>
                        <a:t>r.novela@sos-soft.com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6" dur="indefinite" restart="never" nodeType="tmRoot">
          <p:childTnLst>
            <p:seq>
              <p:cTn id="17" nodeType="mainSeq">
                <p:childTnLst>
                  <p:par>
                    <p:cTn id="18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76000" y="1080000"/>
            <a:ext cx="798804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Ningún proyecto requirió capacitación alguna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3120" cy="11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Costos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57200" y="1600200"/>
            <a:ext cx="8223120" cy="451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792000" y="3990240"/>
            <a:ext cx="7987320" cy="22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Se obtienen resultados positivos puesto que se estan empezando a contabilizar tiempos en todas las actividades, se presentan desviaciones sin embargo por durar mucho menos de lo planeado en varias actividades.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99" name="Table 4"/>
          <p:cNvGraphicFramePr/>
          <p:nvPr/>
        </p:nvGraphicFramePr>
        <p:xfrm>
          <a:off x="569880" y="1117800"/>
          <a:ext cx="8285760" cy="3037680"/>
        </p:xfrm>
        <a:graphic>
          <a:graphicData uri="http://schemas.openxmlformats.org/drawingml/2006/table">
            <a:tbl>
              <a:tblPr/>
              <a:tblGrid>
                <a:gridCol w="4168800"/>
                <a:gridCol w="1469160"/>
                <a:gridCol w="1348920"/>
                <a:gridCol w="1299240"/>
              </a:tblGrid>
              <a:tr h="603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dic-11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Total Planeado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Total Real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Desviación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$290.29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$539.24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-85%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$51.48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$157.7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-206%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Implementación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$252.2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$176.67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30%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$71.5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$54.43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24%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Garantia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$377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100%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Soporte CMMI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$292.5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$31.58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89%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Totales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$1334.97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959.63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>
                <p:childTnLst>
                  <p:par>
                    <p:cTn id="2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3120" cy="11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Esfuerzo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3120" cy="451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864000" y="4388040"/>
            <a:ext cx="5973480" cy="173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Se obtienen resultados similares a la sección de costos. </a:t>
            </a:r>
            <a:endParaRPr/>
          </a:p>
        </p:txBody>
      </p:sp>
      <p:graphicFrame>
        <p:nvGraphicFramePr>
          <p:cNvPr id="103" name="Table 4"/>
          <p:cNvGraphicFramePr/>
          <p:nvPr/>
        </p:nvGraphicFramePr>
        <p:xfrm>
          <a:off x="160920" y="1185120"/>
          <a:ext cx="8521560" cy="3037680"/>
        </p:xfrm>
        <a:graphic>
          <a:graphicData uri="http://schemas.openxmlformats.org/drawingml/2006/table">
            <a:tbl>
              <a:tblPr/>
              <a:tblGrid>
                <a:gridCol w="4554000"/>
                <a:gridCol w="1340640"/>
                <a:gridCol w="1284480"/>
                <a:gridCol w="1342800"/>
              </a:tblGrid>
              <a:tr h="603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dic-11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Total Planeado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Total Real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Desviación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663min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2219min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-234%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455min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649min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-42%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Implementación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1010min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730min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28%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322min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236min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27%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Garantia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1170min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0min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100%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Soporte CMMI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1846min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463min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75%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Totales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5466min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4297min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id="24" dur="indefinite" restart="never" nodeType="tmRoot">
          <p:childTnLst>
            <p:seq>
              <p:cTn id="25" nodeType="mainSeq">
                <p:childTnLst>
                  <p:par>
                    <p:cTn id="26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Application>LibreOffice/4.4.6.3$Linux_X86_64 LibreOffice_project/40m0$Build-3</Application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Ariana Sosa</dc:creator>
  <dc:language>es-MX</dc:language>
  <dcterms:modified xsi:type="dcterms:W3CDTF">2016-01-26T09:25:02Z</dcterms:modified>
  <cp:revision>50</cp:revision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