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0.846153846153846</c:v>
                </c:pt>
                <c:pt idx="1">
                  <c:v>0.769230769230769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28237926"/>
        <c:axId val="60202836"/>
      </c:barChart>
      <c:catAx>
        <c:axId val="2823792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0202836"/>
        <c:crosses val="autoZero"/>
        <c:auto val="1"/>
        <c:lblAlgn val="ctr"/>
        <c:lblOffset val="100"/>
      </c:catAx>
      <c:valAx>
        <c:axId val="60202836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8237926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0.794615384615385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36428575"/>
        <c:axId val="22805167"/>
      </c:barChart>
      <c:catAx>
        <c:axId val="3642857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2805167"/>
        <c:crosses val="autoZero"/>
        <c:auto val="1"/>
        <c:lblAlgn val="ctr"/>
        <c:lblOffset val="100"/>
      </c:catAx>
      <c:valAx>
        <c:axId val="2280516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642857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R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0.8571</c:v>
                </c:pt>
                <c:pt idx="2">
                  <c:v>1</c:v>
                </c:pt>
              </c:numCache>
            </c:numRef>
          </c:val>
        </c:ser>
        <c:gapWidth val="100"/>
        <c:overlap val="0"/>
        <c:axId val="99700719"/>
        <c:axId val="4929912"/>
      </c:barChart>
      <c:catAx>
        <c:axId val="997007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929912"/>
        <c:crosses val="autoZero"/>
        <c:auto val="1"/>
        <c:lblAlgn val="ctr"/>
        <c:lblOffset val="100"/>
      </c:catAx>
      <c:valAx>
        <c:axId val="492991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970071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Metricas</c:v>
                </c:pt>
                <c:pt idx="1">
                  <c:v>Calidad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66788084"/>
        <c:axId val="77008262"/>
      </c:barChart>
      <c:catAx>
        <c:axId val="667880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77008262"/>
        <c:crosses val="autoZero"/>
        <c:auto val="1"/>
        <c:lblAlgn val="ctr"/>
        <c:lblOffset val="100"/>
      </c:catAx>
      <c:valAx>
        <c:axId val="7700826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6788084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Resultados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gapWidth val="100"/>
        <c:overlap val="0"/>
        <c:axId val="20748084"/>
        <c:axId val="95044158"/>
      </c:barChart>
      <c:catAx>
        <c:axId val="207480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5044158"/>
        <c:crosses val="autoZero"/>
        <c:auto val="1"/>
        <c:lblAlgn val="ctr"/>
        <c:lblOffset val="100"/>
      </c:catAx>
      <c:valAx>
        <c:axId val="9504415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0748084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57200" y="1604520"/>
            <a:ext cx="3918960" cy="39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Enero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24/01/2016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365160" y="1124640"/>
            <a:ext cx="2280240" cy="31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los últimos proyectos se han presentado grandes desviaciones en el correcto nombramiento de archivos o creación de lineas bases.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7" name=""/>
          <p:cNvGraphicFramePr/>
          <p:nvPr/>
        </p:nvGraphicFramePr>
        <p:xfrm>
          <a:off x="504720" y="1224000"/>
          <a:ext cx="5756400" cy="323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183360" y="1416240"/>
            <a:ext cx="2495520" cy="28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al igual que en la sección física, la linea base se vio afectada.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288000" y="1440720"/>
          <a:ext cx="5756400" cy="323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647040" y="1357920"/>
            <a:ext cx="2280240" cy="31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presentan inconvenientes mayores salvo en la organizacional del plan de configuración por no integrar un elemento de referencia.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5" name=""/>
          <p:cNvGraphicFramePr/>
          <p:nvPr/>
        </p:nvGraphicFramePr>
        <p:xfrm>
          <a:off x="3672000" y="4104000"/>
          <a:ext cx="5469120" cy="2877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 rot="4200">
            <a:off x="70200" y="1149840"/>
            <a:ext cx="4893120" cy="29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3080" y="1113480"/>
            <a:ext cx="8759520" cy="25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Análisis:Se presentan grandes desviaciones en el proceso de cierre ya que la mayor parte de las ocasiones no se enviaba la carta de aceptación.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" y="1929240"/>
            <a:ext cx="4636440" cy="317988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4824000" y="4608000"/>
          <a:ext cx="4245120" cy="22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890760" y="1124640"/>
            <a:ext cx="1847520" cy="33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este momento no se integra la sección de ventas ya que se integrara en el siguiente reporte de forma mensual.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751360" y="1412640"/>
            <a:ext cx="292752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muestra el resultado global de todas las encuestas realizadas con un promedio de 99 pts.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"/>
          <p:cNvGraphicFramePr/>
          <p:nvPr/>
        </p:nvGraphicFramePr>
        <p:xfrm>
          <a:off x="432000" y="2952720"/>
          <a:ext cx="5756400" cy="323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nodeType="mainSeq">
                <p:childTnLst>
                  <p:par>
                    <p:cTn id="4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600"/>
            <a:ext cx="82249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Respaldos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249920" y="1542600"/>
          <a:ext cx="3434040" cy="1558440"/>
        </p:xfrm>
        <a:graphic>
          <a:graphicData uri="http://schemas.openxmlformats.org/drawingml/2006/table">
            <a:tbl>
              <a:tblPr/>
              <a:tblGrid>
                <a:gridCol w="1463400"/>
                <a:gridCol w="1971000"/>
              </a:tblGrid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1152000" y="3960000"/>
            <a:ext cx="309168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Respaldos realizados el día 11 sin ningún problema.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2000" y="126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2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P1351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126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P1387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126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P1398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2000" y="126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1522080" y="830160"/>
          <a:ext cx="6093720" cy="138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P1390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360" y="1579680"/>
          <a:ext cx="9078120" cy="445968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35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49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Times New Roman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Jose Arturo Moctezuma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strike="noStrike">
                          <a:latin typeface="Arial"/>
                        </a:rPr>
                        <a:t>	</a:t>
                      </a:r>
                      <a:r>
                        <a:rPr lang="es-MX" sz="1400" strike="noStrike">
                          <a:latin typeface="Arial"/>
                        </a:rPr>
                        <a:t>33 12 23 31 55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arturo.moctezuma@sos-soft.com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 </a:t>
                      </a:r>
                      <a:r>
                        <a:rPr lang="es-MX" sz="1600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610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1080000"/>
            <a:ext cx="7986600" cy="5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Ningún proyecto requirió capacitación alguna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92000" y="3990240"/>
            <a:ext cx="7985880" cy="22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obtienen resultados positivos puesto que se estan empezando a contabilizar tiempos en todas las actividades, se presentan desviaciones sin embargo por durar mucho menos de lo planeado en varias actividades.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569880" y="1117800"/>
          <a:ext cx="8285760" cy="3037680"/>
        </p:xfrm>
        <a:graphic>
          <a:graphicData uri="http://schemas.openxmlformats.org/drawingml/2006/table">
            <a:tbl>
              <a:tblPr/>
              <a:tblGrid>
                <a:gridCol w="4168800"/>
                <a:gridCol w="1469160"/>
                <a:gridCol w="1348920"/>
                <a:gridCol w="129924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$290.29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$539.24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800000"/>
                          </a:solidFill>
                          <a:latin typeface="Arial"/>
                        </a:rPr>
                        <a:t>-85%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$51.48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$157.7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800000"/>
                          </a:solidFill>
                          <a:latin typeface="Arial"/>
                        </a:rPr>
                        <a:t>-206%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$252.2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$176.67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$71.5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$54.43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$31.58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$1334.97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959.63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64000" y="4388040"/>
            <a:ext cx="597204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Se obtienen resultados similares a la sección de costos. </a:t>
            </a:r>
            <a:endParaRPr/>
          </a:p>
        </p:txBody>
      </p:sp>
      <p:graphicFrame>
        <p:nvGraphicFramePr>
          <p:cNvPr id="103" name="Table 4"/>
          <p:cNvGraphicFramePr/>
          <p:nvPr/>
        </p:nvGraphicFramePr>
        <p:xfrm>
          <a:off x="160920" y="1185120"/>
          <a:ext cx="8521560" cy="3037680"/>
        </p:xfrm>
        <a:graphic>
          <a:graphicData uri="http://schemas.openxmlformats.org/drawingml/2006/table">
            <a:tbl>
              <a:tblPr/>
              <a:tblGrid>
                <a:gridCol w="4554000"/>
                <a:gridCol w="1340640"/>
                <a:gridCol w="1284480"/>
                <a:gridCol w="1342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2219min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-234%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455min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-42%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1010min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730min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28%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322min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27%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1170min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1846min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5466min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4297min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2016-01-26T12:17:59Z</dcterms:modified>
  <cp:revision>55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