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charts/chart8.xml" ContentType="application/vnd.openxmlformats-officedocument.drawingml.chart+xml"/>
  <Override PartName="/ppt/charts/chart7.xml" ContentType="application/vnd.openxmlformats-officedocument.drawingml.chart+xml"/>
  <Override PartName="/ppt/charts/chart6.xml" ContentType="application/vnd.openxmlformats-officedocument.drawingml.chart+xml"/>
  <Override PartName="/ppt/charts/chart5.xml" ContentType="application/vnd.openxmlformats-officedocument.drawingml.chart+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5.emf" ContentType="image/x-emf"/>
  <Override PartName="/ppt/media/image4.png" ContentType="image/png"/>
  <Override PartName="/ppt/media/image3.png" ContentType="image/pn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
</Relationships>
</file>

<file path=ppt/charts/chart5.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Column G</c:v>
                </c:pt>
              </c:strCache>
            </c:strRef>
          </c:tx>
          <c:spPr>
            <a:solidFill>
              <a:srgbClr val="4f81bd"/>
            </a:solidFill>
            <a:ln>
              <a:noFill/>
            </a:ln>
          </c:spPr>
          <c:dLbls>
            <c:dLblPos val="ctr"/>
            <c:showLegendKey val="0"/>
            <c:showVal val="0"/>
            <c:showCatName val="0"/>
            <c:showSerName val="0"/>
            <c:showPercent val="0"/>
          </c:dLbls>
          <c:cat>
            <c:strRef>
              <c:f>categories</c:f>
              <c:strCache>
                <c:ptCount val="3"/>
                <c:pt idx="0">
                  <c:v>Elementos de Configuración</c:v>
                </c:pt>
                <c:pt idx="1">
                  <c:v>Línea Base</c:v>
                </c:pt>
                <c:pt idx="2">
                  <c:v>Cambios</c:v>
                </c:pt>
              </c:strCache>
            </c:strRef>
          </c:cat>
          <c:val>
            <c:numRef>
              <c:f>0</c:f>
              <c:numCache>
                <c:formatCode>General</c:formatCode>
                <c:ptCount val="3"/>
                <c:pt idx="0">
                  <c:v>0.75</c:v>
                </c:pt>
                <c:pt idx="1">
                  <c:v>0.75125</c:v>
                </c:pt>
                <c:pt idx="2">
                  <c:v/>
                </c:pt>
              </c:numCache>
            </c:numRef>
          </c:val>
        </c:ser>
        <c:gapWidth val="150"/>
        <c:overlap val="0"/>
        <c:axId val="90438240"/>
        <c:axId val="99396684"/>
      </c:barChart>
      <c:catAx>
        <c:axId val="90438240"/>
        <c:scaling>
          <c:orientation val="minMax"/>
        </c:scaling>
        <c:delete val="0"/>
        <c:axPos val="b"/>
        <c:majorTickMark val="none"/>
        <c:minorTickMark val="none"/>
        <c:tickLblPos val="nextTo"/>
        <c:spPr>
          <a:ln w="9360">
            <a:solidFill>
              <a:srgbClr val="878787"/>
            </a:solidFill>
            <a:round/>
          </a:ln>
        </c:spPr>
        <c:crossAx val="99396684"/>
        <c:crosses val="autoZero"/>
        <c:auto val="1"/>
        <c:lblAlgn val="ctr"/>
        <c:lblOffset val="100"/>
      </c:catAx>
      <c:valAx>
        <c:axId val="99396684"/>
        <c:scaling>
          <c:orientation val="minMax"/>
          <c:max val="1"/>
        </c:scaling>
        <c:delete val="0"/>
        <c:axPos val="l"/>
        <c:majorGridlines>
          <c:spPr>
            <a:ln w="9360">
              <a:solidFill>
                <a:srgbClr val="878787"/>
              </a:solidFill>
              <a:round/>
            </a:ln>
          </c:spPr>
        </c:majorGridlines>
        <c:majorTickMark val="none"/>
        <c:minorTickMark val="none"/>
        <c:tickLblPos val="nextTo"/>
        <c:spPr>
          <a:ln w="9360">
            <a:solidFill>
              <a:srgbClr val="878787"/>
            </a:solidFill>
            <a:round/>
          </a:ln>
        </c:spPr>
        <c:crossAx val="90438240"/>
        <c:crosses val="autoZero"/>
      </c:valAx>
      <c:dTable>
        <c:showHorzBorder val="1"/>
        <c:showVertBorder val="1"/>
        <c:showOutline val="1"/>
      </c:dTable>
      <c:spPr>
        <a:solidFill>
          <a:srgbClr val="ffffff"/>
        </a:solidFill>
        <a:ln>
          <a:noFill/>
        </a:ln>
      </c:spPr>
    </c:plotArea>
    <c:plotVisOnly val="1"/>
  </c:chart>
  <c:spPr>
    <a:solidFill>
      <a:srgbClr val="ffffff"/>
    </a:solidFill>
    <a:ln>
      <a:noFill/>
    </a:ln>
  </c:spPr>
</c:chartSpace>
</file>

<file path=ppt/charts/chart6.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Column G</c:v>
                </c:pt>
              </c:strCache>
            </c:strRef>
          </c:tx>
          <c:spPr>
            <a:solidFill>
              <a:srgbClr val="4f81bd"/>
            </a:solidFill>
            <a:ln>
              <a:noFill/>
            </a:ln>
          </c:spPr>
          <c:dLbls>
            <c:dLblPos val="ctr"/>
            <c:showLegendKey val="0"/>
            <c:showVal val="0"/>
            <c:showCatName val="0"/>
            <c:showSerName val="0"/>
            <c:showPercent val="0"/>
          </c:dLbls>
          <c:cat>
            <c:strRef>
              <c:f>categories</c:f>
              <c:strCache>
                <c:ptCount val="3"/>
                <c:pt idx="0">
                  <c:v>Línea Base</c:v>
                </c:pt>
                <c:pt idx="1">
                  <c:v>Entregables</c:v>
                </c:pt>
                <c:pt idx="2">
                  <c:v>Control de Cambios</c:v>
                </c:pt>
              </c:strCache>
            </c:strRef>
          </c:cat>
          <c:val>
            <c:numRef>
              <c:f>0</c:f>
              <c:numCache>
                <c:formatCode>General</c:formatCode>
                <c:ptCount val="3"/>
                <c:pt idx="0">
                  <c:v>0.67</c:v>
                </c:pt>
                <c:pt idx="1">
                  <c:v>0.875</c:v>
                </c:pt>
                <c:pt idx="2">
                  <c:v/>
                </c:pt>
              </c:numCache>
            </c:numRef>
          </c:val>
        </c:ser>
        <c:gapWidth val="150"/>
        <c:overlap val="0"/>
        <c:axId val="95419796"/>
        <c:axId val="42216418"/>
      </c:barChart>
      <c:catAx>
        <c:axId val="95419796"/>
        <c:scaling>
          <c:orientation val="minMax"/>
        </c:scaling>
        <c:delete val="0"/>
        <c:axPos val="b"/>
        <c:majorTickMark val="none"/>
        <c:minorTickMark val="none"/>
        <c:tickLblPos val="nextTo"/>
        <c:spPr>
          <a:ln w="9360">
            <a:solidFill>
              <a:srgbClr val="878787"/>
            </a:solidFill>
            <a:round/>
          </a:ln>
        </c:spPr>
        <c:crossAx val="42216418"/>
        <c:crosses val="autoZero"/>
        <c:auto val="1"/>
        <c:lblAlgn val="ctr"/>
        <c:lblOffset val="100"/>
      </c:catAx>
      <c:valAx>
        <c:axId val="42216418"/>
        <c:scaling>
          <c:orientation val="minMax"/>
          <c:max val="1"/>
        </c:scaling>
        <c:delete val="0"/>
        <c:axPos val="l"/>
        <c:majorGridlines>
          <c:spPr>
            <a:ln w="9360">
              <a:solidFill>
                <a:srgbClr val="878787"/>
              </a:solidFill>
              <a:round/>
            </a:ln>
          </c:spPr>
        </c:majorGridlines>
        <c:majorTickMark val="none"/>
        <c:minorTickMark val="none"/>
        <c:tickLblPos val="nextTo"/>
        <c:spPr>
          <a:ln w="9360">
            <a:solidFill>
              <a:srgbClr val="878787"/>
            </a:solidFill>
            <a:round/>
          </a:ln>
        </c:spPr>
        <c:crossAx val="95419796"/>
        <c:crosses val="autoZero"/>
      </c:valAx>
      <c:dTable>
        <c:showHorzBorder val="1"/>
        <c:showVertBorder val="1"/>
        <c:showOutline val="1"/>
      </c:dTable>
      <c:spPr>
        <a:solidFill>
          <a:srgbClr val="ffffff"/>
        </a:solidFill>
        <a:ln>
          <a:noFill/>
        </a:ln>
      </c:spPr>
    </c:plotArea>
    <c:plotVisOnly val="1"/>
  </c:chart>
  <c:spPr>
    <a:solidFill>
      <a:srgbClr val="ffffff"/>
    </a:solidFill>
    <a:ln>
      <a:noFill/>
    </a:ln>
  </c:spPr>
</c:chartSpace>
</file>

<file path=ppt/charts/chart7.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Column G</c:v>
                </c:pt>
              </c:strCache>
            </c:strRef>
          </c:tx>
          <c:spPr>
            <a:solidFill>
              <a:srgbClr val="4f81bd"/>
            </a:solidFill>
            <a:ln>
              <a:noFill/>
            </a:ln>
          </c:spPr>
          <c:dLbls>
            <c:dLblPos val="ctr"/>
            <c:showLegendKey val="0"/>
            <c:showVal val="0"/>
            <c:showCatName val="0"/>
            <c:showSerName val="0"/>
            <c:showPercent val="0"/>
          </c:dLbls>
          <c:cat>
            <c:strRef>
              <c:f>categories</c:f>
              <c:strCache>
                <c:ptCount val="5"/>
                <c:pt idx="0">
                  <c:v>Plan de Proyecto</c:v>
                </c:pt>
                <c:pt idx="1">
                  <c:v>Estimación</c:v>
                </c:pt>
                <c:pt idx="2">
                  <c:v>Tickets de Servicio</c:v>
                </c:pt>
                <c:pt idx="3">
                  <c:v>Carta de aceptación</c:v>
                </c:pt>
                <c:pt idx="4">
                  <c:v>Reporte de Monitoreo</c:v>
                </c:pt>
              </c:strCache>
            </c:strRef>
          </c:cat>
          <c:val>
            <c:numRef>
              <c:f>0</c:f>
              <c:numCache>
                <c:formatCode>General</c:formatCode>
                <c:ptCount val="5"/>
                <c:pt idx="0">
                  <c:v>0.8623</c:v>
                </c:pt>
                <c:pt idx="1">
                  <c:v>0.775</c:v>
                </c:pt>
                <c:pt idx="2">
                  <c:v/>
                </c:pt>
                <c:pt idx="3">
                  <c:v>1</c:v>
                </c:pt>
                <c:pt idx="4">
                  <c:v>0.8571</c:v>
                </c:pt>
              </c:numCache>
            </c:numRef>
          </c:val>
        </c:ser>
        <c:gapWidth val="150"/>
        <c:overlap val="0"/>
        <c:axId val="40087164"/>
        <c:axId val="99811887"/>
      </c:barChart>
      <c:catAx>
        <c:axId val="40087164"/>
        <c:scaling>
          <c:orientation val="minMax"/>
        </c:scaling>
        <c:delete val="0"/>
        <c:axPos val="b"/>
        <c:majorTickMark val="none"/>
        <c:minorTickMark val="none"/>
        <c:tickLblPos val="nextTo"/>
        <c:spPr>
          <a:ln w="9360">
            <a:solidFill>
              <a:srgbClr val="878787"/>
            </a:solidFill>
            <a:round/>
          </a:ln>
        </c:spPr>
        <c:crossAx val="99811887"/>
        <c:crosses val="autoZero"/>
        <c:auto val="1"/>
        <c:lblAlgn val="ctr"/>
        <c:lblOffset val="100"/>
      </c:catAx>
      <c:valAx>
        <c:axId val="99811887"/>
        <c:scaling>
          <c:orientation val="minMax"/>
          <c:max val="1"/>
        </c:scaling>
        <c:delete val="0"/>
        <c:axPos val="l"/>
        <c:majorGridlines>
          <c:spPr>
            <a:ln w="9360">
              <a:solidFill>
                <a:srgbClr val="878787"/>
              </a:solidFill>
              <a:round/>
            </a:ln>
          </c:spPr>
        </c:majorGridlines>
        <c:majorTickMark val="none"/>
        <c:minorTickMark val="none"/>
        <c:tickLblPos val="nextTo"/>
        <c:spPr>
          <a:ln w="9360">
            <a:solidFill>
              <a:srgbClr val="878787"/>
            </a:solidFill>
            <a:round/>
          </a:ln>
        </c:spPr>
        <c:crossAx val="40087164"/>
        <c:crosses val="autoZero"/>
      </c:valAx>
      <c:dTable>
        <c:showHorzBorder val="1"/>
        <c:showVertBorder val="1"/>
        <c:showOutline val="1"/>
      </c:dTable>
      <c:spPr>
        <a:solidFill>
          <a:srgbClr val="ffffff"/>
        </a:solidFill>
        <a:ln>
          <a:noFill/>
        </a:ln>
      </c:spPr>
    </c:plotArea>
    <c:plotVisOnly val="1"/>
  </c:chart>
  <c:spPr>
    <a:solidFill>
      <a:srgbClr val="ffffff"/>
    </a:solidFill>
    <a:ln>
      <a:noFill/>
    </a:ln>
  </c:spPr>
</c:chartSpace>
</file>

<file path=ppt/charts/chart8.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
                </c:pt>
              </c:strCache>
            </c:strRef>
          </c:tx>
          <c:spPr>
            <a:solidFill>
              <a:srgbClr val="4f81bd"/>
            </a:solidFill>
            <a:ln>
              <a:noFill/>
            </a:ln>
          </c:spPr>
          <c:dLbls>
            <c:dLblPos val="ctr"/>
            <c:showLegendKey val="0"/>
            <c:showVal val="0"/>
            <c:showCatName val="0"/>
            <c:showSerName val="0"/>
            <c:showPercent val="0"/>
          </c:dLbls>
          <c:cat>
            <c:strRef>
              <c:f>categories</c:f>
              <c:strCache>
                <c:ptCount val="2"/>
                <c:pt idx="0">
                  <c:v>Noviembre</c:v>
                </c:pt>
                <c:pt idx="1">
                  <c:v>Diciembre</c:v>
                </c:pt>
              </c:strCache>
            </c:strRef>
          </c:cat>
          <c:val>
            <c:numRef>
              <c:f>0</c:f>
              <c:numCache>
                <c:formatCode>General</c:formatCode>
                <c:ptCount val="2"/>
                <c:pt idx="0">
                  <c:v/>
                </c:pt>
                <c:pt idx="1">
                  <c:v/>
                </c:pt>
              </c:numCache>
            </c:numRef>
          </c:val>
        </c:ser>
        <c:ser>
          <c:idx val="1"/>
          <c:order val="1"/>
          <c:tx>
            <c:strRef>
              <c:f>label 1</c:f>
              <c:strCache>
                <c:ptCount val="1"/>
                <c:pt idx="0">
                  <c:v/>
                </c:pt>
              </c:strCache>
            </c:strRef>
          </c:tx>
          <c:spPr>
            <a:solidFill>
              <a:srgbClr val="c0504d"/>
            </a:solidFill>
            <a:ln>
              <a:noFill/>
            </a:ln>
          </c:spPr>
          <c:dLbls>
            <c:dLblPos val="ctr"/>
            <c:showLegendKey val="0"/>
            <c:showVal val="0"/>
            <c:showCatName val="0"/>
            <c:showSerName val="0"/>
            <c:showPercent val="0"/>
          </c:dLbls>
          <c:cat>
            <c:strRef>
              <c:f>categories</c:f>
              <c:strCache>
                <c:ptCount val="2"/>
                <c:pt idx="0">
                  <c:v>Noviembre</c:v>
                </c:pt>
                <c:pt idx="1">
                  <c:v>Diciembre</c:v>
                </c:pt>
              </c:strCache>
            </c:strRef>
          </c:cat>
          <c:val>
            <c:numRef>
              <c:f>1</c:f>
              <c:numCache>
                <c:formatCode>General</c:formatCode>
                <c:ptCount val="2"/>
                <c:pt idx="0">
                  <c:v/>
                </c:pt>
                <c:pt idx="1">
                  <c:v/>
                </c:pt>
              </c:numCache>
            </c:numRef>
          </c:val>
        </c:ser>
        <c:ser>
          <c:idx val="2"/>
          <c:order val="2"/>
          <c:tx>
            <c:strRef>
              <c:f>label 2</c:f>
              <c:strCache>
                <c:ptCount val="1"/>
                <c:pt idx="0">
                  <c:v/>
                </c:pt>
              </c:strCache>
            </c:strRef>
          </c:tx>
          <c:spPr>
            <a:solidFill>
              <a:srgbClr val="9bbb59"/>
            </a:solidFill>
            <a:ln>
              <a:noFill/>
            </a:ln>
          </c:spPr>
          <c:dLbls>
            <c:dLblPos val="ctr"/>
            <c:showLegendKey val="0"/>
            <c:showVal val="0"/>
            <c:showCatName val="0"/>
            <c:showSerName val="0"/>
            <c:showPercent val="0"/>
          </c:dLbls>
          <c:cat>
            <c:strRef>
              <c:f>categories</c:f>
              <c:strCache>
                <c:ptCount val="2"/>
                <c:pt idx="0">
                  <c:v>Noviembre</c:v>
                </c:pt>
                <c:pt idx="1">
                  <c:v>Diciembre</c:v>
                </c:pt>
              </c:strCache>
            </c:strRef>
          </c:cat>
          <c:val>
            <c:numRef>
              <c:f>2</c:f>
              <c:numCache>
                <c:formatCode>General</c:formatCode>
                <c:ptCount val="2"/>
                <c:pt idx="0">
                  <c:v/>
                </c:pt>
                <c:pt idx="1">
                  <c:v>1</c:v>
                </c:pt>
              </c:numCache>
            </c:numRef>
          </c:val>
        </c:ser>
        <c:gapWidth val="150"/>
        <c:overlap val="0"/>
        <c:axId val="25837773"/>
        <c:axId val="35004959"/>
      </c:barChart>
      <c:catAx>
        <c:axId val="25837773"/>
        <c:scaling>
          <c:orientation val="minMax"/>
        </c:scaling>
        <c:delete val="0"/>
        <c:axPos val="b"/>
        <c:majorTickMark val="out"/>
        <c:minorTickMark val="none"/>
        <c:tickLblPos val="nextTo"/>
        <c:spPr>
          <a:ln w="9360">
            <a:solidFill>
              <a:srgbClr val="878787"/>
            </a:solidFill>
            <a:round/>
          </a:ln>
        </c:spPr>
        <c:crossAx val="35004959"/>
        <c:crosses val="autoZero"/>
        <c:auto val="1"/>
        <c:lblAlgn val="ctr"/>
        <c:lblOffset val="100"/>
      </c:catAx>
      <c:valAx>
        <c:axId val="35004959"/>
        <c:scaling>
          <c:orientation val="minMax"/>
        </c:scaling>
        <c:delete val="0"/>
        <c:axPos val="l"/>
        <c:majorGridlines>
          <c:spPr>
            <a:ln w="9360">
              <a:solidFill>
                <a:srgbClr val="878787"/>
              </a:solidFill>
              <a:round/>
            </a:ln>
          </c:spPr>
        </c:majorGridlines>
        <c:majorTickMark val="out"/>
        <c:minorTickMark val="none"/>
        <c:tickLblPos val="nextTo"/>
        <c:spPr>
          <a:ln w="9360">
            <a:solidFill>
              <a:srgbClr val="878787"/>
            </a:solidFill>
            <a:round/>
          </a:ln>
        </c:spPr>
        <c:crossAx val="25837773"/>
        <c:crosses val="autoZero"/>
      </c:valAx>
      <c:spPr>
        <a:solidFill>
          <a:srgbClr val="ffffff"/>
        </a:solidFill>
        <a:ln>
          <a:noFill/>
        </a:ln>
      </c:spPr>
    </c:plotArea>
    <c:legend>
      <c:legendPos val="r"/>
      <c:overlay val="0"/>
      <c:spPr>
        <a:noFill/>
        <a:ln>
          <a:noFill/>
        </a:ln>
      </c:spPr>
    </c:legend>
    <c:plotVisOnly val="1"/>
  </c:chart>
  <c:spPr>
    <a:solidFill>
      <a:srgbClr val="ffffff"/>
    </a:solidFill>
    <a:ln>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4"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5"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6" name="" descr=""/>
          <p:cNvPicPr/>
          <p:nvPr/>
        </p:nvPicPr>
        <p:blipFill>
          <a:blip r:embed="rId2"/>
          <a:stretch/>
        </p:blipFill>
        <p:spPr>
          <a:xfrm>
            <a:off x="2079000" y="1604520"/>
            <a:ext cx="4984920" cy="3977280"/>
          </a:xfrm>
          <a:prstGeom prst="rect">
            <a:avLst/>
          </a:prstGeom>
          <a:ln>
            <a:noFill/>
          </a:ln>
        </p:spPr>
      </p:pic>
      <p:pic>
        <p:nvPicPr>
          <p:cNvPr id="37" name="" descr=""/>
          <p:cNvPicPr/>
          <p:nvPr/>
        </p:nvPicPr>
        <p:blipFill>
          <a:blip r:embed="rId3"/>
          <a:stretch/>
        </p:blipFill>
        <p:spPr>
          <a:xfrm>
            <a:off x="2079000" y="1604520"/>
            <a:ext cx="498492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0"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6"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777240" y="0"/>
            <a:ext cx="7541640" cy="3787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777240" y="6172200"/>
            <a:ext cx="7541640" cy="252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457200" y="273600"/>
            <a:ext cx="8229240" cy="1144800"/>
          </a:xfrm>
          <a:prstGeom prst="rect">
            <a:avLst/>
          </a:prstGeom>
        </p:spPr>
        <p:txBody>
          <a:bodyPr lIns="0" rIns="0" tIns="0" bIns="0" anchor="ctr"/>
          <a:p>
            <a:pPr algn="ctr"/>
            <a:r>
              <a:rPr lang="es-MX" sz="4400">
                <a:latin typeface="Arial"/>
              </a:rPr>
              <a:t>Click to edit the title text format</a:t>
            </a:r>
            <a:endParaRPr/>
          </a:p>
        </p:txBody>
      </p:sp>
      <p:sp>
        <p:nvSpPr>
          <p:cNvPr id="3" name="PlaceHolder 4"/>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s-MX" sz="3200">
                <a:latin typeface="Arial"/>
              </a:rPr>
              <a:t>Click to edit the outline text format</a:t>
            </a:r>
            <a:endParaRPr/>
          </a:p>
          <a:p>
            <a:pPr lvl="1">
              <a:buSzPct val="75000"/>
              <a:buFont typeface="StarSymbol"/>
              <a:buChar char=""/>
            </a:pPr>
            <a:r>
              <a:rPr lang="es-MX" sz="2800">
                <a:latin typeface="Arial"/>
              </a:rPr>
              <a:t>Second Outline Level</a:t>
            </a:r>
            <a:endParaRPr/>
          </a:p>
          <a:p>
            <a:pPr lvl="2">
              <a:buSzPct val="45000"/>
              <a:buFont typeface="StarSymbol"/>
              <a:buChar char=""/>
            </a:pPr>
            <a:r>
              <a:rPr lang="es-MX" sz="2400">
                <a:latin typeface="Arial"/>
              </a:rPr>
              <a:t>Third Outline Level</a:t>
            </a:r>
            <a:endParaRPr/>
          </a:p>
          <a:p>
            <a:pPr lvl="3">
              <a:buSzPct val="75000"/>
              <a:buFont typeface="StarSymbol"/>
              <a:buChar char=""/>
            </a:pPr>
            <a:r>
              <a:rPr lang="es-MX" sz="2000">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emf"/><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chart" Target="../charts/chart8.xml"/><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chart" Target="../charts/chart5.xml"/><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chart" Target="../charts/chart6.xml"/><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chart" Target="../charts/chart7.xml"/><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 name="CustomShape 1"/>
          <p:cNvSpPr/>
          <p:nvPr/>
        </p:nvSpPr>
        <p:spPr>
          <a:xfrm>
            <a:off x="1012680" y="2282760"/>
            <a:ext cx="7768800" cy="1466280"/>
          </a:xfrm>
          <a:prstGeom prst="rect">
            <a:avLst/>
          </a:prstGeom>
          <a:noFill/>
          <a:ln>
            <a:noFill/>
          </a:ln>
        </p:spPr>
        <p:style>
          <a:lnRef idx="0"/>
          <a:fillRef idx="0"/>
          <a:effectRef idx="0"/>
          <a:fontRef idx="minor"/>
        </p:style>
      </p:sp>
      <p:sp>
        <p:nvSpPr>
          <p:cNvPr id="39" name="CustomShape 2"/>
          <p:cNvSpPr/>
          <p:nvPr/>
        </p:nvSpPr>
        <p:spPr>
          <a:xfrm>
            <a:off x="457200" y="501840"/>
            <a:ext cx="8030520" cy="1141920"/>
          </a:xfrm>
          <a:prstGeom prst="rect">
            <a:avLst/>
          </a:prstGeom>
          <a:noFill/>
          <a:ln>
            <a:noFill/>
          </a:ln>
        </p:spPr>
        <p:style>
          <a:lnRef idx="0"/>
          <a:fillRef idx="0"/>
          <a:effectRef idx="0"/>
          <a:fontRef idx="minor"/>
        </p:style>
        <p:txBody>
          <a:bodyPr wrap="none" lIns="0" rIns="0" tIns="0" bIns="0" anchor="ctr"/>
          <a:p>
            <a:pPr algn="ctr">
              <a:lnSpc>
                <a:spcPct val="100000"/>
              </a:lnSpc>
            </a:pPr>
            <a:r>
              <a:rPr lang="es-MX" sz="4400" strike="noStrike">
                <a:solidFill>
                  <a:srgbClr val="000000"/>
                </a:solidFill>
                <a:latin typeface="Calibri"/>
                <a:ea typeface="DejaVu Sans"/>
              </a:rPr>
              <a:t>Reporte de Monitoreo</a:t>
            </a:r>
            <a:endParaRPr/>
          </a:p>
        </p:txBody>
      </p:sp>
      <p:sp>
        <p:nvSpPr>
          <p:cNvPr id="40" name="CustomShape 3"/>
          <p:cNvSpPr/>
          <p:nvPr/>
        </p:nvSpPr>
        <p:spPr>
          <a:xfrm>
            <a:off x="457200" y="1604520"/>
            <a:ext cx="3923280" cy="3974400"/>
          </a:xfrm>
          <a:prstGeom prst="rect">
            <a:avLst/>
          </a:prstGeom>
          <a:noFill/>
          <a:ln>
            <a:noFill/>
          </a:ln>
        </p:spPr>
        <p:style>
          <a:lnRef idx="0"/>
          <a:fillRef idx="0"/>
          <a:effectRef idx="0"/>
          <a:fontRef idx="minor"/>
        </p:style>
        <p:txBody>
          <a:bodyPr wrap="none" lIns="0" rIns="0" tIns="0" bIns="0"/>
          <a:p>
            <a:pPr>
              <a:lnSpc>
                <a:spcPct val="100000"/>
              </a:lnSpc>
            </a:pPr>
            <a:endParaRPr/>
          </a:p>
          <a:p>
            <a:pPr>
              <a:lnSpc>
                <a:spcPct val="100000"/>
              </a:lnSpc>
            </a:pPr>
            <a:r>
              <a:rPr lang="es-MX" sz="3200" strike="noStrike">
                <a:solidFill>
                  <a:srgbClr val="8b8b8b"/>
                </a:solidFill>
                <a:latin typeface="Calibri"/>
                <a:ea typeface="DejaVu Sans"/>
              </a:rPr>
              <a:t>Version 1.0</a:t>
            </a:r>
            <a:r>
              <a:rPr lang="es-MX" sz="3200" strike="noStrike">
                <a:solidFill>
                  <a:srgbClr val="8b8b8b"/>
                </a:solidFill>
                <a:latin typeface="Calibri"/>
                <a:ea typeface="DejaVu Sans"/>
              </a:rPr>
              <a:t>	</a:t>
            </a:r>
            <a:r>
              <a:rPr lang="es-MX" sz="3200" strike="noStrike">
                <a:solidFill>
                  <a:srgbClr val="8b8b8b"/>
                </a:solidFill>
                <a:latin typeface="Calibri"/>
                <a:ea typeface="DejaVu Sans"/>
              </a:rPr>
              <a:t>	</a:t>
            </a:r>
            <a:endParaRPr/>
          </a:p>
          <a:p>
            <a:pPr>
              <a:lnSpc>
                <a:spcPct val="100000"/>
              </a:lnSpc>
            </a:pPr>
            <a:r>
              <a:rPr lang="es-MX" sz="3200" strike="noStrike">
                <a:solidFill>
                  <a:srgbClr val="8b8b8b"/>
                </a:solidFill>
                <a:latin typeface="Calibri"/>
                <a:ea typeface="DejaVu Sans"/>
              </a:rPr>
              <a:t>Noviembre</a:t>
            </a:r>
            <a:endParaRPr/>
          </a:p>
          <a:p>
            <a:pPr>
              <a:lnSpc>
                <a:spcPct val="100000"/>
              </a:lnSpc>
            </a:pPr>
            <a:r>
              <a:rPr lang="es-MX" sz="3200" strike="noStrike">
                <a:solidFill>
                  <a:srgbClr val="8b8b8b"/>
                </a:solidFill>
                <a:latin typeface="Calibri"/>
                <a:ea typeface="DejaVu Sans"/>
              </a:rPr>
              <a:t>14/12/2015</a:t>
            </a:r>
            <a:endParaRPr/>
          </a:p>
        </p:txBody>
      </p:sp>
      <p:pic>
        <p:nvPicPr>
          <p:cNvPr id="41" name="Picture 2" descr=""/>
          <p:cNvPicPr/>
          <p:nvPr/>
        </p:nvPicPr>
        <p:blipFill>
          <a:blip r:embed="rId1"/>
          <a:stretch/>
        </p:blipFill>
        <p:spPr>
          <a:xfrm>
            <a:off x="6948360" y="1196640"/>
            <a:ext cx="1912320" cy="1893240"/>
          </a:xfrm>
          <a:prstGeom prst="rect">
            <a:avLst/>
          </a:prstGeom>
          <a:ln>
            <a:noFill/>
          </a:ln>
        </p:spPr>
      </p:pic>
    </p:spTree>
  </p:cSld>
  <p:timing>
    <p:tnLst>
      <p:par>
        <p:cTn id="1" dur="indefinite" restart="never" nodeType="tmRoot">
          <p:childTnLst>
            <p:seq>
              <p:cTn id="2" nodeType="mainSeq">
                <p:childTnLst>
                  <p:par>
                    <p:cTn id="3"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a procesos</a:t>
            </a:r>
            <a:endParaRPr/>
          </a:p>
        </p:txBody>
      </p:sp>
      <p:sp>
        <p:nvSpPr>
          <p:cNvPr id="70" name="CustomShape 2"/>
          <p:cNvSpPr/>
          <p:nvPr/>
        </p:nvSpPr>
        <p:spPr>
          <a:xfrm>
            <a:off x="457200" y="1600200"/>
            <a:ext cx="8226000" cy="4522320"/>
          </a:xfrm>
          <a:prstGeom prst="rect">
            <a:avLst/>
          </a:prstGeom>
          <a:noFill/>
          <a:ln>
            <a:noFill/>
          </a:ln>
        </p:spPr>
        <p:style>
          <a:lnRef idx="0"/>
          <a:fillRef idx="0"/>
          <a:effectRef idx="0"/>
          <a:fontRef idx="minor"/>
        </p:style>
      </p:sp>
      <p:sp>
        <p:nvSpPr>
          <p:cNvPr id="71" name="CustomShape 3"/>
          <p:cNvSpPr/>
          <p:nvPr/>
        </p:nvSpPr>
        <p:spPr>
          <a:xfrm>
            <a:off x="163080" y="1113480"/>
            <a:ext cx="8763840" cy="255744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Obtienen resultados negativos en el proceso de implementación, sin embargo logran apegarse mas al proceso de cierre.</a:t>
            </a:r>
            <a:endParaRPr/>
          </a:p>
          <a:p>
            <a:pPr>
              <a:lnSpc>
                <a:spcPct val="100000"/>
              </a:lnSpc>
            </a:pPr>
            <a:endParaRPr/>
          </a:p>
        </p:txBody>
      </p:sp>
      <p:pic>
        <p:nvPicPr>
          <p:cNvPr id="72" name="" descr=""/>
          <p:cNvPicPr/>
          <p:nvPr/>
        </p:nvPicPr>
        <p:blipFill>
          <a:blip r:embed="rId1"/>
          <a:stretch/>
        </p:blipFill>
        <p:spPr>
          <a:xfrm>
            <a:off x="8280" y="3214440"/>
            <a:ext cx="9143640" cy="2689560"/>
          </a:xfrm>
          <a:prstGeom prst="rect">
            <a:avLst/>
          </a:prstGeom>
          <a:ln>
            <a:noFill/>
          </a:ln>
        </p:spPr>
      </p:pic>
    </p:spTree>
  </p:cSld>
  <p:timing>
    <p:tnLst>
      <p:par>
        <p:cTn id="27" dur="indefinite" restart="never" nodeType="tmRoot">
          <p:childTnLst>
            <p:seq>
              <p:cTn id="28" nodeType="mainSeq">
                <p:childTnLst>
                  <p:par>
                    <p:cTn id="29"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Ventas</a:t>
            </a:r>
            <a:endParaRPr/>
          </a:p>
        </p:txBody>
      </p:sp>
      <p:sp>
        <p:nvSpPr>
          <p:cNvPr id="74" name="CustomShape 2"/>
          <p:cNvSpPr/>
          <p:nvPr/>
        </p:nvSpPr>
        <p:spPr>
          <a:xfrm>
            <a:off x="457200" y="1600200"/>
            <a:ext cx="8226000" cy="4522320"/>
          </a:xfrm>
          <a:prstGeom prst="rect">
            <a:avLst/>
          </a:prstGeom>
          <a:noFill/>
          <a:ln>
            <a:noFill/>
          </a:ln>
        </p:spPr>
        <p:style>
          <a:lnRef idx="0"/>
          <a:fillRef idx="0"/>
          <a:effectRef idx="0"/>
          <a:fontRef idx="minor"/>
        </p:style>
      </p:sp>
      <p:sp>
        <p:nvSpPr>
          <p:cNvPr id="75" name="CustomShape 3"/>
          <p:cNvSpPr/>
          <p:nvPr/>
        </p:nvSpPr>
        <p:spPr>
          <a:xfrm>
            <a:off x="6890760" y="1124640"/>
            <a:ext cx="1851840" cy="338040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Se toma el valor vendido hasta la primer quincena de diciembre por lo que hay un apegó pequeño en la sección de ventas, por otra parte se mueve y adapta el monto total hasta la fecha y se muestra un apego significativo.</a:t>
            </a:r>
            <a:endParaRPr/>
          </a:p>
          <a:p>
            <a:pPr>
              <a:lnSpc>
                <a:spcPct val="100000"/>
              </a:lnSpc>
            </a:pPr>
            <a:endParaRPr/>
          </a:p>
        </p:txBody>
      </p:sp>
      <p:graphicFrame>
        <p:nvGraphicFramePr>
          <p:cNvPr id="76" name="Table 4"/>
          <p:cNvGraphicFramePr/>
          <p:nvPr/>
        </p:nvGraphicFramePr>
        <p:xfrm>
          <a:off x="217800" y="1127520"/>
          <a:ext cx="5652000" cy="1442520"/>
        </p:xfrm>
        <a:graphic>
          <a:graphicData uri="http://schemas.openxmlformats.org/drawingml/2006/table">
            <a:tbl>
              <a:tblPr/>
              <a:tblGrid>
                <a:gridCol w="2096280"/>
                <a:gridCol w="1358640"/>
                <a:gridCol w="1257480"/>
                <a:gridCol w="939600"/>
              </a:tblGrid>
              <a:tr h="349920">
                <a:tc>
                  <a:txBody>
                    <a:bodyPr lIns="90000" rIns="90000" tIns="46800" bIns="46800"/>
                    <a:p>
                      <a:pPr algn="ctr"/>
                      <a:r>
                        <a:rPr b="1" lang="es-MX">
                          <a:latin typeface="Arial"/>
                        </a:rPr>
                        <a:t>Diciembre</a:t>
                      </a:r>
                      <a:endParaRPr/>
                    </a:p>
                  </a:txBody>
                  <a:tcPr/>
                </a:tc>
                <a:tc>
                  <a:txBody>
                    <a:bodyPr lIns="90000" rIns="90000" tIns="46800" bIns="46800"/>
                    <a:p>
                      <a:pPr algn="ctr"/>
                      <a:r>
                        <a:rPr lang="es-MX">
                          <a:latin typeface="Arial"/>
                        </a:rPr>
                        <a:t>Planeado</a:t>
                      </a:r>
                      <a:endParaRPr/>
                    </a:p>
                  </a:txBody>
                  <a:tcPr/>
                </a:tc>
                <a:tc>
                  <a:txBody>
                    <a:bodyPr lIns="90000" rIns="90000" tIns="46800" bIns="46800"/>
                    <a:p>
                      <a:pPr algn="ctr"/>
                      <a:r>
                        <a:rPr lang="es-MX">
                          <a:latin typeface="Arial"/>
                        </a:rPr>
                        <a:t>Real</a:t>
                      </a:r>
                      <a:endParaRPr/>
                    </a:p>
                  </a:txBody>
                  <a:tcPr/>
                </a:tc>
                <a:tc>
                  <a:txBody>
                    <a:bodyPr lIns="90000" rIns="90000" tIns="46800" bIns="46800"/>
                    <a:p>
                      <a:pPr algn="ctr"/>
                      <a:r>
                        <a:rPr lang="es-MX">
                          <a:latin typeface="Arial"/>
                        </a:rPr>
                        <a:t>Apegó</a:t>
                      </a:r>
                      <a:endParaRPr/>
                    </a:p>
                  </a:txBody>
                  <a:tcPr/>
                </a:tc>
              </a:tr>
              <a:tr h="0">
                <a:tc>
                  <a:txBody>
                    <a:bodyPr lIns="90000" rIns="90000" tIns="46800" bIns="46800"/>
                    <a:p>
                      <a:r>
                        <a:rPr lang="es-MX">
                          <a:latin typeface="Arial"/>
                        </a:rPr>
                        <a:t>Periodo</a:t>
                      </a:r>
                      <a:endParaRPr/>
                    </a:p>
                  </a:txBody>
                  <a:tcPr/>
                </a:tc>
                <a:tc>
                  <a:txBody>
                    <a:bodyPr lIns="90000" rIns="90000" tIns="46800" bIns="46800"/>
                    <a:p>
                      <a:pPr algn="ctr"/>
                      <a:r>
                        <a:rPr lang="es-MX">
                          <a:latin typeface="Arial"/>
                        </a:rPr>
                        <a:t> </a:t>
                      </a:r>
                      <a:r>
                        <a:rPr lang="es-MX">
                          <a:latin typeface="Arial"/>
                        </a:rPr>
                        <a:t>$202,000.00 </a:t>
                      </a:r>
                      <a:endParaRPr/>
                    </a:p>
                  </a:txBody>
                  <a:tcPr/>
                </a:tc>
                <a:tc>
                  <a:txBody>
                    <a:bodyPr lIns="90000" rIns="90000" tIns="46800" bIns="46800"/>
                    <a:p>
                      <a:pPr algn="ctr"/>
                      <a:r>
                        <a:rPr lang="es-MX">
                          <a:latin typeface="Arial"/>
                        </a:rPr>
                        <a:t> </a:t>
                      </a:r>
                      <a:r>
                        <a:rPr lang="es-MX">
                          <a:latin typeface="Arial"/>
                        </a:rPr>
                        <a:t>$32,780.00 </a:t>
                      </a:r>
                      <a:endParaRPr/>
                    </a:p>
                  </a:txBody>
                  <a:tcPr/>
                </a:tc>
                <a:tc>
                  <a:txBody>
                    <a:bodyPr lIns="90000" rIns="90000" tIns="46800" bIns="46800"/>
                    <a:p>
                      <a:pPr algn="ctr"/>
                      <a:r>
                        <a:rPr lang="es-MX">
                          <a:latin typeface="Arial"/>
                        </a:rPr>
                        <a:t>16.23</a:t>
                      </a:r>
                      <a:endParaRPr/>
                    </a:p>
                  </a:txBody>
                  <a:tcPr/>
                </a:tc>
              </a:tr>
              <a:tr h="0">
                <a:tc>
                  <a:txBody>
                    <a:bodyPr lIns="90000" rIns="90000" tIns="46800" bIns="46800"/>
                    <a:p>
                      <a:r>
                        <a:rPr lang="es-MX">
                          <a:latin typeface="Arial"/>
                        </a:rPr>
                        <a:t>Oriana</a:t>
                      </a:r>
                      <a:endParaRPr/>
                    </a:p>
                  </a:txBody>
                  <a:tcPr/>
                </a:tc>
                <a:tc>
                  <a:txBody>
                    <a:bodyPr lIns="90000" rIns="90000" tIns="46800" bIns="46800"/>
                    <a:p>
                      <a:pPr algn="ctr"/>
                      <a:r>
                        <a:rPr lang="es-MX">
                          <a:latin typeface="Arial"/>
                        </a:rPr>
                        <a:t> </a:t>
                      </a:r>
                      <a:r>
                        <a:rPr lang="es-MX">
                          <a:latin typeface="Arial"/>
                        </a:rPr>
                        <a:t>$101,000.00 </a:t>
                      </a:r>
                      <a:endParaRPr/>
                    </a:p>
                  </a:txBody>
                  <a:tcPr/>
                </a:tc>
                <a:tc>
                  <a:txBody>
                    <a:bodyPr lIns="90000" rIns="90000" tIns="46800" bIns="46800"/>
                    <a:p>
                      <a:pPr algn="r"/>
                      <a:r>
                        <a:rPr lang="es-MX">
                          <a:latin typeface="Arial"/>
                        </a:rPr>
                        <a:t>$10,775.00</a:t>
                      </a:r>
                      <a:endParaRPr/>
                    </a:p>
                  </a:txBody>
                  <a:tcPr/>
                </a:tc>
                <a:tc>
                  <a:txBody>
                    <a:bodyPr lIns="90000" rIns="90000" tIns="46800" bIns="46800"/>
                    <a:p>
                      <a:pPr algn="ctr"/>
                      <a:r>
                        <a:rPr lang="es-MX">
                          <a:latin typeface="Arial"/>
                        </a:rPr>
                        <a:t>10.67</a:t>
                      </a:r>
                      <a:endParaRPr/>
                    </a:p>
                  </a:txBody>
                  <a:tcPr/>
                </a:tc>
              </a:tr>
              <a:tr h="0">
                <a:tc>
                  <a:txBody>
                    <a:bodyPr lIns="90000" rIns="90000" tIns="46800" bIns="46800"/>
                    <a:p>
                      <a:r>
                        <a:rPr lang="es-MX">
                          <a:latin typeface="Arial"/>
                        </a:rPr>
                        <a:t>Marisol</a:t>
                      </a:r>
                      <a:endParaRPr/>
                    </a:p>
                  </a:txBody>
                  <a:tcPr/>
                </a:tc>
                <a:tc>
                  <a:txBody>
                    <a:bodyPr lIns="90000" rIns="90000" tIns="46800" bIns="46800"/>
                    <a:p>
                      <a:pPr algn="ctr"/>
                      <a:r>
                        <a:rPr lang="es-MX">
                          <a:latin typeface="Arial"/>
                        </a:rPr>
                        <a:t> </a:t>
                      </a:r>
                      <a:r>
                        <a:rPr lang="es-MX">
                          <a:latin typeface="Arial"/>
                        </a:rPr>
                        <a:t>$101,000.00 </a:t>
                      </a:r>
                      <a:endParaRPr/>
                    </a:p>
                  </a:txBody>
                  <a:tcPr/>
                </a:tc>
                <a:tc>
                  <a:txBody>
                    <a:bodyPr lIns="90000" rIns="90000" tIns="46800" bIns="46800"/>
                    <a:p>
                      <a:pPr algn="r"/>
                      <a:r>
                        <a:rPr lang="es-MX">
                          <a:latin typeface="Arial"/>
                        </a:rPr>
                        <a:t>$22,005.00</a:t>
                      </a:r>
                      <a:endParaRPr/>
                    </a:p>
                  </a:txBody>
                  <a:tcPr/>
                </a:tc>
                <a:tc>
                  <a:txBody>
                    <a:bodyPr lIns="90000" rIns="90000" tIns="46800" bIns="46800"/>
                    <a:p>
                      <a:pPr algn="ctr"/>
                      <a:r>
                        <a:rPr lang="es-MX">
                          <a:latin typeface="Arial"/>
                        </a:rPr>
                        <a:t>21.79</a:t>
                      </a:r>
                      <a:endParaRPr/>
                    </a:p>
                  </a:txBody>
                  <a:tcPr/>
                </a:tc>
              </a:tr>
            </a:tbl>
          </a:graphicData>
        </a:graphic>
      </p:graphicFrame>
      <p:graphicFrame>
        <p:nvGraphicFramePr>
          <p:cNvPr id="77" name="Table 5"/>
          <p:cNvGraphicFramePr/>
          <p:nvPr/>
        </p:nvGraphicFramePr>
        <p:xfrm>
          <a:off x="582480" y="4300920"/>
          <a:ext cx="5753520" cy="2475360"/>
        </p:xfrm>
        <a:graphic>
          <a:graphicData uri="http://schemas.openxmlformats.org/drawingml/2006/table">
            <a:tbl>
              <a:tblPr/>
              <a:tblGrid>
                <a:gridCol w="1982880"/>
                <a:gridCol w="1911240"/>
                <a:gridCol w="1859400"/>
              </a:tblGrid>
              <a:tr h="343440">
                <a:tc>
                  <a:txBody>
                    <a:bodyPr lIns="90000" rIns="90000" tIns="46800" bIns="46800"/>
                    <a:p>
                      <a:pPr algn="ctr"/>
                      <a:r>
                        <a:rPr b="1" lang="es-MX">
                          <a:latin typeface="Arial"/>
                        </a:rPr>
                        <a:t>Monto Total</a:t>
                      </a:r>
                      <a:endParaRPr/>
                    </a:p>
                  </a:txBody>
                  <a:tcPr/>
                </a:tc>
                <a:tc>
                  <a:tcPr/>
                </a:tc>
                <a:tc>
                  <a:tcPr/>
                </a:tc>
              </a:tr>
              <a:tr h="0">
                <a:tc>
                  <a:txBody>
                    <a:bodyPr lIns="90000" rIns="90000" tIns="46800" bIns="46800"/>
                    <a:p>
                      <a:pPr algn="ctr"/>
                      <a:endParaRPr/>
                    </a:p>
                    <a:p>
                      <a:pPr algn="ctr"/>
                      <a:endParaRPr/>
                    </a:p>
                    <a:p>
                      <a:pPr algn="ctr"/>
                      <a:r>
                        <a:rPr lang="es-MX">
                          <a:latin typeface="Arial"/>
                        </a:rPr>
                        <a:t>Planeado</a:t>
                      </a:r>
                      <a:endParaRPr/>
                    </a:p>
                  </a:txBody>
                  <a:tcPr/>
                </a:tc>
                <a:tc>
                  <a:txBody>
                    <a:bodyPr lIns="90000" rIns="90000" tIns="46800" bIns="46800"/>
                    <a:p>
                      <a:pPr algn="ctr"/>
                      <a:r>
                        <a:rPr lang="es-MX">
                          <a:latin typeface="Arial"/>
                        </a:rPr>
                        <a:t>Real</a:t>
                      </a:r>
                      <a:endParaRPr/>
                    </a:p>
                  </a:txBody>
                  <a:tcPr/>
                </a:tc>
                <a:tc>
                  <a:txBody>
                    <a:bodyPr lIns="90000" rIns="90000" tIns="46800" bIns="46800"/>
                    <a:p>
                      <a:pPr algn="ctr"/>
                      <a:r>
                        <a:rPr lang="es-MX">
                          <a:latin typeface="Arial"/>
                        </a:rPr>
                        <a:t>Apegó</a:t>
                      </a:r>
                      <a:endParaRPr/>
                    </a:p>
                  </a:txBody>
                  <a:tcPr/>
                </a:tc>
              </a:tr>
              <a:tr h="0">
                <a:tc>
                  <a:txBody>
                    <a:bodyPr lIns="90000" rIns="90000" tIns="46800" bIns="46800"/>
                    <a:p>
                      <a:pPr algn="ctr"/>
                      <a:r>
                        <a:rPr lang="es-MX">
                          <a:latin typeface="Arial"/>
                        </a:rPr>
                        <a:t> </a:t>
                      </a:r>
                      <a:r>
                        <a:rPr lang="es-MX">
                          <a:latin typeface="Arial"/>
                        </a:rPr>
                        <a:t>$2,424,000.00 </a:t>
                      </a:r>
                      <a:endParaRPr/>
                    </a:p>
                  </a:txBody>
                  <a:tcPr/>
                </a:tc>
                <a:tc>
                  <a:txBody>
                    <a:bodyPr lIns="90000" rIns="90000" tIns="46800" bIns="46800"/>
                    <a:p>
                      <a:pPr algn="ctr"/>
                      <a:r>
                        <a:rPr lang="es-MX">
                          <a:latin typeface="Arial"/>
                        </a:rPr>
                        <a:t> </a:t>
                      </a:r>
                      <a:r>
                        <a:rPr lang="es-MX">
                          <a:latin typeface="Arial"/>
                        </a:rPr>
                        <a:t>$2,220,588.20 </a:t>
                      </a:r>
                      <a:endParaRPr/>
                    </a:p>
                  </a:txBody>
                  <a:tcPr/>
                </a:tc>
                <a:tc>
                  <a:txBody>
                    <a:bodyPr lIns="90000" rIns="90000" tIns="46800" bIns="46800"/>
                    <a:p>
                      <a:pPr algn="ctr"/>
                      <a:r>
                        <a:rPr lang="es-MX">
                          <a:latin typeface="Arial"/>
                        </a:rPr>
                        <a:t>91.61</a:t>
                      </a:r>
                      <a:endParaRPr/>
                    </a:p>
                  </a:txBody>
                  <a:tcPr/>
                </a:tc>
              </a:tr>
            </a:tbl>
          </a:graphicData>
        </a:graphic>
      </p:graphicFrame>
    </p:spTree>
  </p:cSld>
  <p:timing>
    <p:tnLst>
      <p:par>
        <p:cTn id="30" dur="indefinite" restart="never" nodeType="tmRoot">
          <p:childTnLst>
            <p:seq>
              <p:cTn id="31" nodeType="mainSeq">
                <p:childTnLst>
                  <p:par>
                    <p:cTn id="32"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Índice de Satisfacción</a:t>
            </a:r>
            <a:endParaRPr/>
          </a:p>
        </p:txBody>
      </p:sp>
      <p:sp>
        <p:nvSpPr>
          <p:cNvPr id="79" name="CustomShape 2"/>
          <p:cNvSpPr/>
          <p:nvPr/>
        </p:nvSpPr>
        <p:spPr>
          <a:xfrm>
            <a:off x="457200" y="1600200"/>
            <a:ext cx="8226000" cy="4522320"/>
          </a:xfrm>
          <a:prstGeom prst="rect">
            <a:avLst/>
          </a:prstGeom>
          <a:noFill/>
          <a:ln>
            <a:noFill/>
          </a:ln>
        </p:spPr>
        <p:style>
          <a:lnRef idx="0"/>
          <a:fillRef idx="0"/>
          <a:effectRef idx="0"/>
          <a:fontRef idx="minor"/>
        </p:style>
      </p:sp>
      <p:sp>
        <p:nvSpPr>
          <p:cNvPr id="80" name="CustomShape 3"/>
          <p:cNvSpPr/>
          <p:nvPr/>
        </p:nvSpPr>
        <p:spPr>
          <a:xfrm>
            <a:off x="5751360" y="1412640"/>
            <a:ext cx="2931840" cy="228312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La primer encuesta de satisfacción realizada arroja un resultado positivo de 100 pts.</a:t>
            </a:r>
            <a:endParaRPr/>
          </a:p>
          <a:p>
            <a:pPr>
              <a:lnSpc>
                <a:spcPct val="100000"/>
              </a:lnSpc>
            </a:pPr>
            <a:endParaRPr/>
          </a:p>
        </p:txBody>
      </p:sp>
      <p:graphicFrame>
        <p:nvGraphicFramePr>
          <p:cNvPr id="81" name=""/>
          <p:cNvGraphicFramePr/>
          <p:nvPr/>
        </p:nvGraphicFramePr>
        <p:xfrm>
          <a:off x="720000" y="1576800"/>
          <a:ext cx="4917960" cy="274320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33" dur="indefinite" restart="never" nodeType="tmRoot">
          <p:childTnLst>
            <p:seq>
              <p:cTn id="34" nodeType="mainSeq">
                <p:childTnLst>
                  <p:par>
                    <p:cTn id="35"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TextShape 1"/>
          <p:cNvSpPr txBox="1"/>
          <p:nvPr/>
        </p:nvSpPr>
        <p:spPr>
          <a:xfrm>
            <a:off x="457200" y="273600"/>
            <a:ext cx="8229240" cy="1144800"/>
          </a:xfrm>
          <a:prstGeom prst="rect">
            <a:avLst/>
          </a:prstGeom>
          <a:noFill/>
          <a:ln>
            <a:noFill/>
          </a:ln>
        </p:spPr>
        <p:txBody>
          <a:bodyPr lIns="0" rIns="0" tIns="0" bIns="0" anchor="ctr"/>
          <a:p>
            <a:pPr algn="ctr"/>
            <a:r>
              <a:rPr lang="es-MX" sz="4400">
                <a:latin typeface="Arial"/>
              </a:rPr>
              <a:t>Respaldos</a:t>
            </a:r>
            <a:endParaRPr/>
          </a:p>
        </p:txBody>
      </p:sp>
      <p:graphicFrame>
        <p:nvGraphicFramePr>
          <p:cNvPr id="83" name="Table 2"/>
          <p:cNvGraphicFramePr/>
          <p:nvPr/>
        </p:nvGraphicFramePr>
        <p:xfrm>
          <a:off x="3007800" y="1833840"/>
          <a:ext cx="5075280" cy="680040"/>
        </p:xfrm>
        <a:graphic>
          <a:graphicData uri="http://schemas.openxmlformats.org/drawingml/2006/table">
            <a:tbl>
              <a:tblPr/>
              <a:tblGrid>
                <a:gridCol w="1691640"/>
                <a:gridCol w="1691640"/>
              </a:tblGrid>
              <a:tr h="340200">
                <a:tc>
                  <a:txBody>
                    <a:bodyPr lIns="90000" rIns="90000" tIns="46800" bIns="46800"/>
                    <a:p>
                      <a:r>
                        <a:rPr lang="es-MX">
                          <a:latin typeface="Arial"/>
                        </a:rPr>
                        <a:t>Fecha</a:t>
                      </a:r>
                      <a:endParaRPr/>
                    </a:p>
                  </a:txBody>
                  <a:tcPr/>
                </a:tc>
                <a:tc>
                  <a:txBody>
                    <a:bodyPr lIns="90000" rIns="90000" tIns="46800" bIns="46800"/>
                    <a:p>
                      <a:r>
                        <a:rPr lang="es-MX">
                          <a:latin typeface="Arial"/>
                        </a:rPr>
                        <a:t>Fecha real</a:t>
                      </a:r>
                      <a:endParaRPr/>
                    </a:p>
                  </a:txBody>
                  <a:tcPr/>
                </a:tc>
              </a:tr>
              <a:tr h="340200">
                <a:tc>
                  <a:txBody>
                    <a:bodyPr lIns="90000" rIns="90000" tIns="46800" bIns="46800"/>
                    <a:p>
                      <a:r>
                        <a:rPr lang="es-MX">
                          <a:latin typeface="Arial"/>
                        </a:rPr>
                        <a:t>11/12/2015</a:t>
                      </a:r>
                      <a:endParaRPr/>
                    </a:p>
                  </a:txBody>
                  <a:tcPr/>
                </a:tc>
                <a:tc>
                  <a:txBody>
                    <a:bodyPr lIns="90000" rIns="90000" tIns="46800" bIns="46800"/>
                    <a:p>
                      <a:r>
                        <a:rPr lang="es-MX">
                          <a:latin typeface="Arial"/>
                        </a:rPr>
                        <a:t>11/12/2015</a:t>
                      </a:r>
                      <a:endParaRPr/>
                    </a:p>
                  </a:txBody>
                  <a:tcPr/>
                </a:tc>
              </a:tr>
            </a:tbl>
          </a:graphicData>
        </a:graphic>
      </p:graphicFrame>
      <p:sp>
        <p:nvSpPr>
          <p:cNvPr id="84" name="TextShape 3"/>
          <p:cNvSpPr txBox="1"/>
          <p:nvPr/>
        </p:nvSpPr>
        <p:spPr>
          <a:xfrm>
            <a:off x="1152000" y="3960000"/>
            <a:ext cx="3096000" cy="602280"/>
          </a:xfrm>
          <a:prstGeom prst="rect">
            <a:avLst/>
          </a:prstGeom>
          <a:noFill/>
          <a:ln>
            <a:noFill/>
          </a:ln>
        </p:spPr>
        <p:txBody>
          <a:bodyPr lIns="90000" rIns="90000" tIns="45000" bIns="45000"/>
          <a:p>
            <a:r>
              <a:rPr lang="es-MX">
                <a:latin typeface="Arial"/>
              </a:rPr>
              <a:t>Respaldos realizados el día 11 sin ningún problema.</a:t>
            </a:r>
            <a:endParaRPr/>
          </a:p>
        </p:txBody>
      </p:sp>
    </p:spTree>
  </p:cSld>
  <p:timing>
    <p:tnLst>
      <p:par>
        <p:cTn id="36" dur="indefinite" restart="never" nodeType="tmRoot">
          <p:childTnLst>
            <p:seq>
              <p:cTn id="37"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 name="CustomShape 1"/>
          <p:cNvSpPr/>
          <p:nvPr/>
        </p:nvSpPr>
        <p:spPr>
          <a:xfrm>
            <a:off x="432000" y="1260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Hitos </a:t>
            </a:r>
            <a:endParaRPr/>
          </a:p>
        </p:txBody>
      </p:sp>
      <p:sp>
        <p:nvSpPr>
          <p:cNvPr id="43" name="CustomShape 2"/>
          <p:cNvSpPr/>
          <p:nvPr/>
        </p:nvSpPr>
        <p:spPr>
          <a:xfrm>
            <a:off x="457200" y="1600200"/>
            <a:ext cx="8226000" cy="4522320"/>
          </a:xfrm>
          <a:prstGeom prst="rect">
            <a:avLst/>
          </a:prstGeom>
          <a:noFill/>
          <a:ln>
            <a:noFill/>
          </a:ln>
        </p:spPr>
        <p:style>
          <a:lnRef idx="0"/>
          <a:fillRef idx="0"/>
          <a:effectRef idx="0"/>
          <a:fontRef idx="minor"/>
        </p:style>
      </p:sp>
      <p:graphicFrame>
        <p:nvGraphicFramePr>
          <p:cNvPr id="44" name="Table 3"/>
          <p:cNvGraphicFramePr/>
          <p:nvPr/>
        </p:nvGraphicFramePr>
        <p:xfrm>
          <a:off x="1522080" y="830160"/>
          <a:ext cx="6093720" cy="4744440"/>
        </p:xfrm>
        <a:graphic>
          <a:graphicData uri="http://schemas.openxmlformats.org/drawingml/2006/table">
            <a:tbl>
              <a:tblPr/>
              <a:tblGrid>
                <a:gridCol w="2031840"/>
                <a:gridCol w="2031840"/>
                <a:gridCol w="2030400"/>
              </a:tblGrid>
              <a:tr h="36252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451800">
                <a:tc>
                  <a:txBody>
                    <a:bodyPr/>
                    <a:p>
                      <a:r>
                        <a:rPr lang="es-MX" sz="1500" strike="noStrike">
                          <a:latin typeface="Times New Roman"/>
                        </a:rPr>
                        <a:t>P1344 – Venta</a:t>
                      </a:r>
                      <a:endParaRPr/>
                    </a:p>
                  </a:txBody>
                  <a:tcPr/>
                </a:tc>
                <a:tc>
                  <a:txBody>
                    <a:bodyPr/>
                    <a:p>
                      <a:r>
                        <a:rPr lang="es-MX" sz="1500" strike="noStrike">
                          <a:latin typeface="Arial"/>
                        </a:rPr>
                        <a:t>27/10/2015</a:t>
                      </a:r>
                      <a:endParaRPr/>
                    </a:p>
                  </a:txBody>
                  <a:tcPr/>
                </a:tc>
                <a:tc>
                  <a:txBody>
                    <a:bodyPr/>
                    <a:p>
                      <a:r>
                        <a:rPr lang="es-MX" sz="1500" strike="noStrike">
                          <a:latin typeface="Arial"/>
                        </a:rPr>
                        <a:t>27/11/2015</a:t>
                      </a:r>
                      <a:endParaRPr/>
                    </a:p>
                  </a:txBody>
                  <a:tcPr/>
                </a:tc>
              </a:tr>
              <a:tr h="631800">
                <a:tc>
                  <a:txBody>
                    <a:bodyPr/>
                    <a:p>
                      <a:r>
                        <a:rPr lang="es-MX" sz="1500" strike="noStrike">
                          <a:latin typeface="Arial"/>
                        </a:rPr>
                        <a:t>P1344 – Planeación </a:t>
                      </a:r>
                      <a:endParaRPr/>
                    </a:p>
                  </a:txBody>
                  <a:tcPr/>
                </a:tc>
                <a:tc>
                  <a:txBody>
                    <a:bodyPr/>
                    <a:p>
                      <a:r>
                        <a:rPr lang="es-MX" sz="1500" strike="noStrike">
                          <a:latin typeface="Arial"/>
                        </a:rPr>
                        <a:t>27/10/2015</a:t>
                      </a:r>
                      <a:endParaRPr/>
                    </a:p>
                  </a:txBody>
                  <a:tcPr/>
                </a:tc>
                <a:tc>
                  <a:txBody>
                    <a:bodyPr/>
                    <a:p>
                      <a:r>
                        <a:rPr lang="es-MX" sz="1500" strike="noStrike">
                          <a:latin typeface="Arial"/>
                        </a:rPr>
                        <a:t>27/10/2015</a:t>
                      </a:r>
                      <a:endParaRPr/>
                    </a:p>
                  </a:txBody>
                  <a:tcPr/>
                </a:tc>
              </a:tr>
              <a:tr h="330480">
                <a:tc>
                  <a:txBody>
                    <a:bodyPr/>
                    <a:p>
                      <a:r>
                        <a:rPr lang="es-MX" sz="1500" strike="noStrike">
                          <a:latin typeface="Times New Roman"/>
                        </a:rPr>
                        <a:t>P1344 - Cierre</a:t>
                      </a:r>
                      <a:endParaRPr/>
                    </a:p>
                  </a:txBody>
                  <a:tcPr/>
                </a:tc>
                <a:tc>
                  <a:txBody>
                    <a:bodyPr/>
                    <a:p>
                      <a:r>
                        <a:rPr lang="es-MX" sz="1500" strike="noStrike">
                          <a:latin typeface="Arial"/>
                        </a:rPr>
                        <a:t>30/10/2015</a:t>
                      </a:r>
                      <a:endParaRPr/>
                    </a:p>
                  </a:txBody>
                  <a:tcPr/>
                </a:tc>
                <a:tc>
                  <a:txBody>
                    <a:bodyPr/>
                    <a:p>
                      <a:r>
                        <a:rPr lang="es-MX" sz="1500" strike="noStrike">
                          <a:latin typeface="Calibri"/>
                        </a:rPr>
                        <a:t>02/12/2015</a:t>
                      </a:r>
                      <a:endParaRPr/>
                    </a:p>
                  </a:txBody>
                  <a:tcPr/>
                </a:tc>
              </a:tr>
              <a:tr h="321120">
                <a:tc>
                  <a:txBody>
                    <a:bodyPr/>
                    <a:p>
                      <a:r>
                        <a:rPr lang="es-MX" sz="1500">
                          <a:latin typeface="Times New Roman"/>
                        </a:rPr>
                        <a:t>P1339 - Ventas</a:t>
                      </a:r>
                      <a:endParaRPr/>
                    </a:p>
                  </a:txBody>
                  <a:tcPr/>
                </a:tc>
                <a:tc>
                  <a:txBody>
                    <a:bodyPr/>
                    <a:p>
                      <a:r>
                        <a:rPr lang="es-MX" sz="1500">
                          <a:latin typeface="Arial"/>
                        </a:rPr>
                        <a:t>26/11/2015</a:t>
                      </a:r>
                      <a:endParaRPr/>
                    </a:p>
                  </a:txBody>
                  <a:tcPr/>
                </a:tc>
                <a:tc>
                  <a:txBody>
                    <a:bodyPr/>
                    <a:p>
                      <a:r>
                        <a:rPr lang="es-MX" sz="1500">
                          <a:latin typeface="Arial"/>
                        </a:rPr>
                        <a:t>26/11/2015</a:t>
                      </a:r>
                      <a:endParaRPr/>
                    </a:p>
                  </a:txBody>
                  <a:tcPr/>
                </a:tc>
              </a:tr>
              <a:tr h="363960">
                <a:tc>
                  <a:txBody>
                    <a:bodyPr/>
                    <a:p>
                      <a:r>
                        <a:rPr lang="es-MX" sz="1500">
                          <a:latin typeface="Times New Roman"/>
                        </a:rPr>
                        <a:t>P1339 – Planeación</a:t>
                      </a:r>
                      <a:endParaRPr/>
                    </a:p>
                  </a:txBody>
                  <a:tcPr/>
                </a:tc>
                <a:tc>
                  <a:txBody>
                    <a:bodyPr/>
                    <a:p>
                      <a:r>
                        <a:rPr lang="es-MX">
                          <a:latin typeface="Arial"/>
                        </a:rPr>
                        <a:t>26/11/2015</a:t>
                      </a:r>
                      <a:endParaRPr/>
                    </a:p>
                  </a:txBody>
                  <a:tcPr/>
                </a:tc>
                <a:tc>
                  <a:txBody>
                    <a:bodyPr/>
                    <a:p>
                      <a:r>
                        <a:rPr lang="es-MX">
                          <a:latin typeface="Arial"/>
                        </a:rPr>
                        <a:t>30/11/2015</a:t>
                      </a:r>
                      <a:endParaRPr/>
                    </a:p>
                  </a:txBody>
                  <a:tcPr/>
                </a:tc>
              </a:tr>
              <a:tr h="363960">
                <a:tc>
                  <a:tcPr/>
                </a:tc>
                <a:tc>
                  <a:txBody>
                    <a:bodyPr/>
                    <a:p>
                      <a:r>
                        <a:rPr lang="es-MX">
                          <a:latin typeface="Arial"/>
                        </a:rPr>
                        <a:t>11/12/2015</a:t>
                      </a:r>
                      <a:endParaRPr/>
                    </a:p>
                  </a:txBody>
                  <a:tcPr/>
                </a:tc>
                <a:tc>
                  <a:txBody>
                    <a:bodyPr/>
                    <a:p>
                      <a:r>
                        <a:rPr lang="es-MX">
                          <a:latin typeface="Arial"/>
                        </a:rPr>
                        <a:t>08/12/2015</a:t>
                      </a:r>
                      <a:endParaRPr/>
                    </a:p>
                  </a:txBody>
                  <a:tcPr/>
                </a:tc>
              </a:tr>
              <a:tr h="319320">
                <a:tc>
                  <a:txBody>
                    <a:bodyPr/>
                    <a:p>
                      <a:r>
                        <a:rPr lang="es-MX" sz="1500">
                          <a:latin typeface="Times New Roman"/>
                        </a:rPr>
                        <a:t>P1319 – Cierre</a:t>
                      </a:r>
                      <a:endParaRPr/>
                    </a:p>
                  </a:txBody>
                  <a:tcPr/>
                </a:tc>
                <a:tc>
                  <a:tcPr/>
                </a:tc>
                <a:tc>
                  <a:tcPr/>
                </a:tc>
              </a:tr>
              <a:tr h="319320">
                <a:tc>
                  <a:txBody>
                    <a:bodyPr/>
                    <a:p>
                      <a:r>
                        <a:rPr lang="es-MX" sz="1500">
                          <a:latin typeface="Times New Roman"/>
                        </a:rPr>
                        <a:t>P1335  - Ventas</a:t>
                      </a:r>
                      <a:endParaRPr/>
                    </a:p>
                  </a:txBody>
                  <a:tcPr/>
                </a:tc>
                <a:tc>
                  <a:txBody>
                    <a:bodyPr/>
                    <a:p>
                      <a:r>
                        <a:rPr lang="es-MX">
                          <a:latin typeface="Arial"/>
                        </a:rPr>
                        <a:t>23/11/2015</a:t>
                      </a:r>
                      <a:endParaRPr/>
                    </a:p>
                  </a:txBody>
                  <a:tcPr/>
                </a:tc>
                <a:tc>
                  <a:txBody>
                    <a:bodyPr/>
                    <a:p>
                      <a:r>
                        <a:rPr lang="es-MX">
                          <a:latin typeface="Arial"/>
                        </a:rPr>
                        <a:t>23/11/2015</a:t>
                      </a:r>
                      <a:endParaRPr/>
                    </a:p>
                  </a:txBody>
                  <a:tcPr/>
                </a:tc>
              </a:tr>
              <a:tr h="319320">
                <a:tc>
                  <a:txBody>
                    <a:bodyPr/>
                    <a:p>
                      <a:r>
                        <a:rPr lang="es-MX" sz="1500">
                          <a:latin typeface="Times New Roman"/>
                        </a:rPr>
                        <a:t>P1335 - Planeación</a:t>
                      </a:r>
                      <a:endParaRPr/>
                    </a:p>
                  </a:txBody>
                  <a:tcPr/>
                </a:tc>
                <a:tc>
                  <a:txBody>
                    <a:bodyPr/>
                    <a:p>
                      <a:r>
                        <a:rPr lang="es-MX">
                          <a:latin typeface="Arial"/>
                        </a:rPr>
                        <a:t>23/11/2015</a:t>
                      </a:r>
                      <a:endParaRPr/>
                    </a:p>
                  </a:txBody>
                  <a:tcPr/>
                </a:tc>
                <a:tc>
                  <a:txBody>
                    <a:bodyPr/>
                    <a:p>
                      <a:r>
                        <a:rPr lang="es-MX">
                          <a:latin typeface="Arial"/>
                        </a:rPr>
                        <a:t>30/11/2015</a:t>
                      </a:r>
                      <a:endParaRPr/>
                    </a:p>
                  </a:txBody>
                  <a:tcPr/>
                </a:tc>
              </a:tr>
              <a:tr h="319320">
                <a:tc>
                  <a:txBody>
                    <a:bodyPr/>
                    <a:p>
                      <a:r>
                        <a:rPr lang="es-MX" sz="1500">
                          <a:latin typeface="Times New Roman"/>
                        </a:rPr>
                        <a:t>P1335 - Cierre</a:t>
                      </a:r>
                      <a:endParaRPr/>
                    </a:p>
                  </a:txBody>
                  <a:tcPr/>
                </a:tc>
                <a:tc>
                  <a:txBody>
                    <a:bodyPr/>
                    <a:p>
                      <a:r>
                        <a:rPr lang="es-MX">
                          <a:latin typeface="Arial"/>
                        </a:rPr>
                        <a:t>11/12/2015</a:t>
                      </a:r>
                      <a:endParaRPr/>
                    </a:p>
                  </a:txBody>
                  <a:tcPr/>
                </a:tc>
                <a:tc>
                  <a:txBody>
                    <a:bodyPr/>
                    <a:p>
                      <a:r>
                        <a:rPr lang="es-MX">
                          <a:latin typeface="Arial"/>
                        </a:rPr>
                        <a:t>08/11/2015</a:t>
                      </a:r>
                      <a:endParaRPr/>
                    </a:p>
                  </a:txBody>
                  <a:tcPr/>
                </a:tc>
              </a:tr>
              <a:tr h="319320">
                <a:tc>
                  <a:txBody>
                    <a:bodyPr/>
                    <a:p>
                      <a:r>
                        <a:rPr lang="es-MX" sz="1500">
                          <a:latin typeface="Times New Roman"/>
                        </a:rPr>
                        <a:t>P1342 - Venta</a:t>
                      </a:r>
                      <a:endParaRPr/>
                    </a:p>
                  </a:txBody>
                  <a:tcPr/>
                </a:tc>
                <a:tc>
                  <a:txBody>
                    <a:bodyPr/>
                    <a:p>
                      <a:r>
                        <a:rPr lang="es-MX">
                          <a:latin typeface="Arial"/>
                        </a:rPr>
                        <a:t>26/11/2015</a:t>
                      </a:r>
                      <a:endParaRPr/>
                    </a:p>
                  </a:txBody>
                  <a:tcPr/>
                </a:tc>
                <a:tc>
                  <a:txBody>
                    <a:bodyPr/>
                    <a:p>
                      <a:r>
                        <a:rPr lang="es-MX">
                          <a:latin typeface="Arial"/>
                        </a:rPr>
                        <a:t>26/11/2015</a:t>
                      </a:r>
                      <a:endParaRPr/>
                    </a:p>
                  </a:txBody>
                  <a:tcPr/>
                </a:tc>
              </a:tr>
              <a:tr h="0">
                <a:tc>
                  <a:txBody>
                    <a:bodyPr/>
                    <a:p>
                      <a:r>
                        <a:rPr lang="es-MX" sz="1500">
                          <a:latin typeface="Times New Roman"/>
                        </a:rPr>
                        <a:t>P1342 - Planeación</a:t>
                      </a:r>
                      <a:endParaRPr/>
                    </a:p>
                  </a:txBody>
                  <a:tcPr/>
                </a:tc>
                <a:tc>
                  <a:txBody>
                    <a:bodyPr/>
                    <a:p>
                      <a:r>
                        <a:rPr lang="es-MX">
                          <a:latin typeface="Arial"/>
                        </a:rPr>
                        <a:t>26/11/2015</a:t>
                      </a:r>
                      <a:endParaRPr/>
                    </a:p>
                  </a:txBody>
                  <a:tcPr/>
                </a:tc>
                <a:tc>
                  <a:txBody>
                    <a:bodyPr/>
                    <a:p>
                      <a:r>
                        <a:rPr lang="es-MX">
                          <a:latin typeface="Arial"/>
                        </a:rPr>
                        <a:t>30/11/2015</a:t>
                      </a:r>
                      <a:endParaRPr/>
                    </a:p>
                  </a:txBody>
                  <a:tcPr/>
                </a:tc>
              </a:tr>
              <a:tr h="0">
                <a:tc>
                  <a:txBody>
                    <a:bodyPr/>
                    <a:p>
                      <a:r>
                        <a:rPr lang="es-MX" sz="1500">
                          <a:latin typeface="Times New Roman"/>
                        </a:rPr>
                        <a:t>P1342 - Cierre</a:t>
                      </a:r>
                      <a:endParaRPr/>
                    </a:p>
                  </a:txBody>
                  <a:tcPr/>
                </a:tc>
                <a:tc>
                  <a:txBody>
                    <a:bodyPr/>
                    <a:p>
                      <a:r>
                        <a:rPr lang="es-MX">
                          <a:latin typeface="Arial"/>
                        </a:rPr>
                        <a:t>11/12/2015</a:t>
                      </a:r>
                      <a:endParaRPr/>
                    </a:p>
                  </a:txBody>
                  <a:tcPr/>
                </a:tc>
                <a:tc>
                  <a:txBody>
                    <a:bodyPr/>
                    <a:p>
                      <a:r>
                        <a:rPr lang="es-MX">
                          <a:latin typeface="Arial"/>
                        </a:rPr>
                        <a:t>09/12/2015</a:t>
                      </a:r>
                      <a:endParaRPr/>
                    </a:p>
                  </a:txBody>
                  <a:tcPr/>
                </a:tc>
              </a:tr>
            </a:tbl>
          </a:graphicData>
        </a:graphic>
      </p:graphicFrame>
    </p:spTree>
  </p:cSld>
  <p:timing>
    <p:tnLst>
      <p:par>
        <p:cTn id="4" dur="indefinite" restart="never" nodeType="tmRoot">
          <p:childTnLst>
            <p:seq>
              <p:cTn id="5" nodeType="mainSeq">
                <p:childTnLst>
                  <p:par>
                    <p:cTn id="6"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Recursos humanos</a:t>
            </a:r>
            <a:endParaRPr/>
          </a:p>
        </p:txBody>
      </p:sp>
      <p:sp>
        <p:nvSpPr>
          <p:cNvPr id="46"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endParaRPr/>
          </a:p>
        </p:txBody>
      </p:sp>
      <p:graphicFrame>
        <p:nvGraphicFramePr>
          <p:cNvPr id="47" name="Table 3"/>
          <p:cNvGraphicFramePr/>
          <p:nvPr/>
        </p:nvGraphicFramePr>
        <p:xfrm>
          <a:off x="36360" y="1579680"/>
          <a:ext cx="9078120" cy="5263920"/>
        </p:xfrm>
        <a:graphic>
          <a:graphicData uri="http://schemas.openxmlformats.org/drawingml/2006/table">
            <a:tbl>
              <a:tblPr/>
              <a:tblGrid>
                <a:gridCol w="1819800"/>
                <a:gridCol w="3035520"/>
                <a:gridCol w="2271960"/>
                <a:gridCol w="1951200"/>
              </a:tblGrid>
              <a:tr h="460800">
                <a:tc>
                  <a:txBody>
                    <a:bodyPr/>
                    <a:p>
                      <a:pPr algn="ctr">
                        <a:lnSpc>
                          <a:spcPct val="100000"/>
                        </a:lnSpc>
                      </a:pPr>
                      <a:r>
                        <a:rPr b="1" lang="es-MX" strike="noStrike">
                          <a:latin typeface="Arial"/>
                        </a:rPr>
                        <a:t>Rol</a:t>
                      </a:r>
                      <a:endParaRPr/>
                    </a:p>
                  </a:txBody>
                  <a:tcPr/>
                </a:tc>
                <a:tc>
                  <a:txBody>
                    <a:bodyPr/>
                    <a:p>
                      <a:pPr algn="ctr">
                        <a:lnSpc>
                          <a:spcPct val="100000"/>
                        </a:lnSpc>
                      </a:pPr>
                      <a:r>
                        <a:rPr b="1" lang="es-MX" strike="noStrike">
                          <a:latin typeface="Arial"/>
                        </a:rPr>
                        <a:t>Nombre</a:t>
                      </a:r>
                      <a:endParaRPr/>
                    </a:p>
                  </a:txBody>
                  <a:tcPr/>
                </a:tc>
                <a:tc>
                  <a:txBody>
                    <a:bodyPr/>
                    <a:p>
                      <a:pPr algn="ctr">
                        <a:lnSpc>
                          <a:spcPct val="100000"/>
                        </a:lnSpc>
                      </a:pPr>
                      <a:r>
                        <a:rPr b="1" lang="es-MX" strike="noStrike">
                          <a:latin typeface="Arial"/>
                        </a:rPr>
                        <a:t>Teléfono</a:t>
                      </a:r>
                      <a:endParaRPr/>
                    </a:p>
                  </a:txBody>
                  <a:tcPr/>
                </a:tc>
                <a:tc>
                  <a:txBody>
                    <a:bodyPr/>
                    <a:p>
                      <a:pPr algn="ctr">
                        <a:lnSpc>
                          <a:spcPct val="100000"/>
                        </a:lnSpc>
                      </a:pPr>
                      <a:r>
                        <a:rPr b="1" lang="es-MX" strike="noStrike">
                          <a:latin typeface="Arial"/>
                        </a:rPr>
                        <a:t>Correo</a:t>
                      </a:r>
                      <a:endParaRPr/>
                    </a:p>
                  </a:txBody>
                  <a:tcPr/>
                </a:tc>
              </a:tr>
              <a:tr h="800280">
                <a:tc>
                  <a:txBody>
                    <a:bodyPr/>
                    <a:p>
                      <a:pPr algn="ctr">
                        <a:lnSpc>
                          <a:spcPct val="100000"/>
                        </a:lnSpc>
                      </a:pPr>
                      <a:r>
                        <a:rPr lang="es-MX" sz="1600" strike="noStrike">
                          <a:latin typeface="Arial"/>
                        </a:rPr>
                        <a:t>Líder de ventas</a:t>
                      </a:r>
                      <a:endParaRPr/>
                    </a:p>
                  </a:txBody>
                  <a:tcPr/>
                </a:tc>
                <a:tc>
                  <a:txBody>
                    <a:bodyPr/>
                    <a:p>
                      <a:pPr algn="ctr">
                        <a:lnSpc>
                          <a:spcPct val="100000"/>
                        </a:lnSpc>
                      </a:pPr>
                      <a:r>
                        <a:rPr lang="es-MX" sz="1600" strike="noStrike">
                          <a:latin typeface="Arial"/>
                        </a:rPr>
                        <a:t>Oriana Osiris de la Cruz</a:t>
                      </a:r>
                      <a:endParaRPr/>
                    </a:p>
                  </a:txBody>
                  <a:tcPr/>
                </a:tc>
                <a:tc>
                  <a:txBody>
                    <a:bodyPr/>
                    <a:p>
                      <a:pPr algn="ctr">
                        <a:lnSpc>
                          <a:spcPct val="100000"/>
                        </a:lnSpc>
                      </a:pPr>
                      <a:r>
                        <a:rPr lang="es-MX" sz="1600" strike="noStrike">
                          <a:latin typeface="Arial"/>
                        </a:rPr>
                        <a:t>33 14 21 95 20</a:t>
                      </a:r>
                      <a:endParaRPr/>
                    </a:p>
                  </a:txBody>
                  <a:tcPr/>
                </a:tc>
                <a:tc>
                  <a:txBody>
                    <a:bodyPr/>
                    <a:p>
                      <a:r>
                        <a:rPr lang="es-MX" sz="1600" strike="noStrike">
                          <a:latin typeface="Arial"/>
                        </a:rPr>
                        <a:t>oriana.campos@sos-soft.com</a:t>
                      </a:r>
                      <a:endParaRPr/>
                    </a:p>
                  </a:txBody>
                  <a:tcPr/>
                </a:tc>
              </a:tr>
              <a:tr h="800280">
                <a:tc>
                  <a:txBody>
                    <a:bodyPr/>
                    <a:p>
                      <a:pPr algn="ctr">
                        <a:lnSpc>
                          <a:spcPct val="100000"/>
                        </a:lnSpc>
                      </a:pPr>
                      <a:r>
                        <a:rPr lang="es-MX" sz="1600" strike="noStrike">
                          <a:latin typeface="Arial"/>
                        </a:rPr>
                        <a:t>Vendedor</a:t>
                      </a:r>
                      <a:endParaRPr/>
                    </a:p>
                  </a:txBody>
                  <a:tcPr/>
                </a:tc>
                <a:tc>
                  <a:txBody>
                    <a:bodyPr/>
                    <a:p>
                      <a:pPr algn="ctr">
                        <a:lnSpc>
                          <a:spcPct val="100000"/>
                        </a:lnSpc>
                      </a:pPr>
                      <a:r>
                        <a:rPr lang="es-MX" sz="1600" strike="noStrike">
                          <a:latin typeface="Arial"/>
                        </a:rPr>
                        <a:t>Marisol Ornelas</a:t>
                      </a:r>
                      <a:endParaRPr/>
                    </a:p>
                  </a:txBody>
                  <a:tcPr/>
                </a:tc>
                <a:tc>
                  <a:txBody>
                    <a:bodyPr/>
                    <a:p>
                      <a:pPr algn="ctr">
                        <a:lnSpc>
                          <a:spcPct val="100000"/>
                        </a:lnSpc>
                      </a:pPr>
                      <a:r>
                        <a:rPr lang="es-MX" sz="1600" strike="noStrike">
                          <a:latin typeface="Arial"/>
                        </a:rPr>
                        <a:t>3313482553</a:t>
                      </a:r>
                      <a:endParaRPr/>
                    </a:p>
                  </a:txBody>
                  <a:tcPr/>
                </a:tc>
                <a:tc>
                  <a:txBody>
                    <a:bodyPr/>
                    <a:p>
                      <a:r>
                        <a:rPr lang="es-MX" sz="1600" strike="noStrike">
                          <a:latin typeface="Arial"/>
                        </a:rPr>
                        <a:t>marisol.ornelas@sos-soft.com</a:t>
                      </a:r>
                      <a:endParaRPr/>
                    </a:p>
                  </a:txBody>
                  <a:tcPr/>
                </a:tc>
              </a:tr>
              <a:tr h="0">
                <a:tc>
                  <a:txBody>
                    <a:bodyPr/>
                    <a:p>
                      <a:pPr algn="ctr">
                        <a:lnSpc>
                          <a:spcPct val="100000"/>
                        </a:lnSpc>
                      </a:pPr>
                      <a:r>
                        <a:rPr lang="es-MX" sz="1600">
                          <a:latin typeface="Times New Roman"/>
                        </a:rPr>
                        <a:t>Soporte</a:t>
                      </a:r>
                      <a:endParaRPr/>
                    </a:p>
                  </a:txBody>
                  <a:tcPr/>
                </a:tc>
                <a:tc>
                  <a:txBody>
                    <a:bodyPr/>
                    <a:p>
                      <a:r>
                        <a:rPr lang="es-MX" sz="1400">
                          <a:latin typeface="Arial"/>
                        </a:rPr>
                        <a:t>Jose Arturo Moctezuma Tejeda</a:t>
                      </a:r>
                      <a:endParaRPr/>
                    </a:p>
                  </a:txBody>
                  <a:tcPr/>
                </a:tc>
                <a:tc>
                  <a:txBody>
                    <a:bodyPr/>
                    <a:p>
                      <a:pPr algn="ctr"/>
                      <a:r>
                        <a:rPr lang="es-MX" sz="1400">
                          <a:latin typeface="Arial"/>
                        </a:rPr>
                        <a:t>	</a:t>
                      </a:r>
                      <a:r>
                        <a:rPr lang="es-MX" sz="1400">
                          <a:latin typeface="Arial"/>
                        </a:rPr>
                        <a:t>33 12 23 31 55</a:t>
                      </a:r>
                      <a:endParaRPr/>
                    </a:p>
                  </a:txBody>
                  <a:tcPr/>
                </a:tc>
                <a:tc>
                  <a:txBody>
                    <a:bodyPr/>
                    <a:p>
                      <a:r>
                        <a:rPr lang="es-MX" sz="1400">
                          <a:latin typeface="Arial"/>
                        </a:rPr>
                        <a:t>arturo.moctezuma@sos-soft.com</a:t>
                      </a:r>
                      <a:endParaRPr/>
                    </a:p>
                  </a:txBody>
                  <a:tcPr/>
                </a:tc>
              </a:tr>
              <a:tr h="0">
                <a:tc>
                  <a:txBody>
                    <a:bodyPr/>
                    <a:p>
                      <a:pPr algn="ctr">
                        <a:lnSpc>
                          <a:spcPct val="100000"/>
                        </a:lnSpc>
                      </a:pPr>
                      <a:r>
                        <a:rPr lang="es-MX" sz="1600" strike="noStrike">
                          <a:latin typeface="Arial"/>
                        </a:rPr>
                        <a:t>Soporte </a:t>
                      </a:r>
                      <a:endParaRPr/>
                    </a:p>
                  </a:txBody>
                  <a:tcPr/>
                </a:tc>
                <a:tc>
                  <a:txBody>
                    <a:bodyPr/>
                    <a:p>
                      <a:pPr algn="ctr">
                        <a:lnSpc>
                          <a:spcPct val="100000"/>
                        </a:lnSpc>
                      </a:pPr>
                      <a:r>
                        <a:rPr lang="es-MX" sz="1600" strike="noStrike">
                          <a:latin typeface="Arial"/>
                        </a:rPr>
                        <a:t>Jose Francisco Llamas Díaz</a:t>
                      </a:r>
                      <a:endParaRPr/>
                    </a:p>
                  </a:txBody>
                  <a:tcPr/>
                </a:tc>
                <a:tc>
                  <a:txBody>
                    <a:bodyPr/>
                    <a:p>
                      <a:pPr algn="ctr">
                        <a:lnSpc>
                          <a:spcPct val="100000"/>
                        </a:lnSpc>
                      </a:pPr>
                      <a:r>
                        <a:rPr lang="es-MX" sz="1600" strike="noStrike">
                          <a:latin typeface="Arial"/>
                        </a:rPr>
                        <a:t> </a:t>
                      </a:r>
                      <a:r>
                        <a:rPr lang="es-MX" sz="1600" strike="noStrike">
                          <a:latin typeface="Arial"/>
                        </a:rPr>
                        <a:t>33 16 36 73 65</a:t>
                      </a:r>
                      <a:endParaRPr/>
                    </a:p>
                  </a:txBody>
                  <a:tcPr/>
                </a:tc>
                <a:tc>
                  <a:txBody>
                    <a:bodyPr/>
                    <a:p>
                      <a:r>
                        <a:rPr lang="es-MX" sz="1600" strike="noStrike">
                          <a:latin typeface="Arial"/>
                        </a:rPr>
                        <a:t>francisco.llamas@sos-soft.com</a:t>
                      </a:r>
                      <a:endParaRPr/>
                    </a:p>
                  </a:txBody>
                  <a:tcPr/>
                </a:tc>
              </a:tr>
              <a:tr h="800280">
                <a:tc>
                  <a:txBody>
                    <a:bodyPr/>
                    <a:p>
                      <a:pPr algn="ctr">
                        <a:lnSpc>
                          <a:spcPct val="100000"/>
                        </a:lnSpc>
                      </a:pPr>
                      <a:r>
                        <a:rPr lang="es-MX" sz="1600" strike="noStrike">
                          <a:latin typeface="Arial"/>
                        </a:rPr>
                        <a:t>Calidad</a:t>
                      </a:r>
                      <a:endParaRPr/>
                    </a:p>
                  </a:txBody>
                  <a:tcPr/>
                </a:tc>
                <a:tc>
                  <a:txBody>
                    <a:bodyPr/>
                    <a:p>
                      <a:pPr algn="ctr">
                        <a:lnSpc>
                          <a:spcPct val="100000"/>
                        </a:lnSpc>
                      </a:pPr>
                      <a:r>
                        <a:rPr lang="es-MX" sz="1600" strike="noStrike">
                          <a:latin typeface="Arial"/>
                        </a:rPr>
                        <a:t>Jovanny Zepeda</a:t>
                      </a:r>
                      <a:endParaRPr/>
                    </a:p>
                  </a:txBody>
                  <a:tcPr/>
                </a:tc>
                <a:tc>
                  <a:txBody>
                    <a:bodyPr/>
                    <a:p>
                      <a:pPr algn="ctr">
                        <a:lnSpc>
                          <a:spcPct val="100000"/>
                        </a:lnSpc>
                      </a:pPr>
                      <a:r>
                        <a:rPr lang="es-MX" sz="1600" strike="noStrike">
                          <a:latin typeface="Arial"/>
                        </a:rPr>
                        <a:t>3318039095</a:t>
                      </a:r>
                      <a:endParaRPr/>
                    </a:p>
                  </a:txBody>
                  <a:tcPr/>
                </a:tc>
                <a:tc>
                  <a:txBody>
                    <a:bodyPr/>
                    <a:p>
                      <a:r>
                        <a:rPr lang="es-MX" sz="1600" strike="noStrike">
                          <a:latin typeface="Arial"/>
                        </a:rPr>
                        <a:t>zepeda.roque32@gmail.com</a:t>
                      </a:r>
                      <a:endParaRPr/>
                    </a:p>
                  </a:txBody>
                  <a:tcPr/>
                </a:tc>
              </a:tr>
              <a:tr h="800280">
                <a:tc>
                  <a:txBody>
                    <a:bodyPr/>
                    <a:p>
                      <a:pPr algn="ctr">
                        <a:lnSpc>
                          <a:spcPct val="100000"/>
                        </a:lnSpc>
                      </a:pPr>
                      <a:r>
                        <a:rPr lang="es-MX" sz="1600" strike="noStrike">
                          <a:latin typeface="Arial"/>
                        </a:rPr>
                        <a:t>Administración</a:t>
                      </a:r>
                      <a:endParaRPr/>
                    </a:p>
                  </a:txBody>
                  <a:tcPr/>
                </a:tc>
                <a:tc>
                  <a:txBody>
                    <a:bodyPr/>
                    <a:p>
                      <a:pPr algn="ctr">
                        <a:lnSpc>
                          <a:spcPct val="100000"/>
                        </a:lnSpc>
                      </a:pPr>
                      <a:r>
                        <a:rPr lang="es-MX" sz="1600" strike="noStrike">
                          <a:latin typeface="Arial"/>
                        </a:rPr>
                        <a:t>Adriana Jaramillo</a:t>
                      </a:r>
                      <a:endParaRPr/>
                    </a:p>
                  </a:txBody>
                  <a:tcPr/>
                </a:tc>
                <a:tc>
                  <a:txBody>
                    <a:bodyPr/>
                    <a:p>
                      <a:pPr algn="ctr">
                        <a:lnSpc>
                          <a:spcPct val="100000"/>
                        </a:lnSpc>
                      </a:pPr>
                      <a:r>
                        <a:rPr lang="es-MX" sz="1600" strike="noStrike">
                          <a:latin typeface="Arial"/>
                        </a:rPr>
                        <a:t>33 13 32 75 63</a:t>
                      </a:r>
                      <a:endParaRPr/>
                    </a:p>
                  </a:txBody>
                  <a:tcPr/>
                </a:tc>
                <a:tc>
                  <a:txBody>
                    <a:bodyPr/>
                    <a:p>
                      <a:r>
                        <a:rPr lang="es-MX" sz="1600" strike="noStrike">
                          <a:latin typeface="Arial"/>
                        </a:rPr>
                        <a:t>adriana.jaramillo@sos-soft.com</a:t>
                      </a:r>
                      <a:endParaRPr/>
                    </a:p>
                  </a:txBody>
                  <a:tcPr/>
                </a:tc>
              </a:tr>
              <a:tr h="802080">
                <a:tc>
                  <a:txBody>
                    <a:bodyPr/>
                    <a:p>
                      <a:pPr algn="ctr">
                        <a:lnSpc>
                          <a:spcPct val="100000"/>
                        </a:lnSpc>
                      </a:pPr>
                      <a:r>
                        <a:rPr lang="es-MX" sz="1600" strike="noStrike">
                          <a:latin typeface="Arial"/>
                        </a:rPr>
                        <a:t>Dirección</a:t>
                      </a:r>
                      <a:endParaRPr/>
                    </a:p>
                  </a:txBody>
                  <a:tcPr/>
                </a:tc>
                <a:tc>
                  <a:txBody>
                    <a:bodyPr/>
                    <a:p>
                      <a:pPr algn="ctr">
                        <a:lnSpc>
                          <a:spcPct val="100000"/>
                        </a:lnSpc>
                      </a:pPr>
                      <a:r>
                        <a:rPr lang="es-MX" sz="1600" strike="noStrike">
                          <a:latin typeface="Arial"/>
                        </a:rPr>
                        <a:t>Ricardo Novela</a:t>
                      </a:r>
                      <a:endParaRPr/>
                    </a:p>
                  </a:txBody>
                  <a:tcPr/>
                </a:tc>
                <a:tc>
                  <a:txBody>
                    <a:bodyPr/>
                    <a:p>
                      <a:pPr algn="ctr">
                        <a:lnSpc>
                          <a:spcPct val="100000"/>
                        </a:lnSpc>
                      </a:pPr>
                      <a:r>
                        <a:rPr lang="es-MX" sz="1600" strike="noStrike">
                          <a:latin typeface="Arial"/>
                        </a:rPr>
                        <a:t>3312448000</a:t>
                      </a:r>
                      <a:endParaRPr/>
                    </a:p>
                  </a:txBody>
                  <a:tcPr/>
                </a:tc>
                <a:tc>
                  <a:txBody>
                    <a:bodyPr/>
                    <a:p>
                      <a:r>
                        <a:rPr lang="es-MX" sz="1600" strike="noStrike">
                          <a:latin typeface="Arial"/>
                        </a:rPr>
                        <a:t>r.novela@sos-soft.com</a:t>
                      </a:r>
                      <a:endParaRPr/>
                    </a:p>
                  </a:txBody>
                  <a:tcPr/>
                </a:tc>
              </a:tr>
            </a:tbl>
          </a:graphicData>
        </a:graphic>
      </p:graphicFrame>
    </p:spTree>
  </p:cSld>
  <p:timing>
    <p:tnLst>
      <p:par>
        <p:cTn id="7" dur="indefinite" restart="never" nodeType="tmRoot">
          <p:childTnLst>
            <p:seq>
              <p:cTn id="8" nodeType="mainSeq">
                <p:childTnLst>
                  <p:par>
                    <p:cTn id="9"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 name="CustomShape 1"/>
          <p:cNvSpPr/>
          <p:nvPr/>
        </p:nvSpPr>
        <p:spPr>
          <a:xfrm>
            <a:off x="576000" y="1080000"/>
            <a:ext cx="7990920" cy="601200"/>
          </a:xfrm>
          <a:prstGeom prst="rect">
            <a:avLst/>
          </a:prstGeom>
          <a:noFill/>
          <a:ln>
            <a:noFill/>
          </a:ln>
        </p:spPr>
        <p:style>
          <a:lnRef idx="0"/>
          <a:fillRef idx="0"/>
          <a:effectRef idx="0"/>
          <a:fontRef idx="minor"/>
        </p:style>
        <p:txBody>
          <a:bodyPr lIns="90000" rIns="90000" tIns="45000" bIns="45000"/>
          <a:p>
            <a:r>
              <a:rPr lang="es-MX" strike="noStrike">
                <a:solidFill>
                  <a:srgbClr val="000000"/>
                </a:solidFill>
                <a:latin typeface="Arial"/>
                <a:ea typeface="DejaVu Sans"/>
              </a:rPr>
              <a:t>En el proyecto P1344 se requirió una capacitación para el cliente en el uso del sistema instalado, en los demás proyectos no fue requerido realizar dicho proceso</a:t>
            </a:r>
            <a:endParaRPr/>
          </a:p>
        </p:txBody>
      </p:sp>
    </p:spTree>
  </p:cSld>
  <p:timing>
    <p:tnLst>
      <p:par>
        <p:cTn id="10" dur="indefinite" restart="never" nodeType="tmRoot">
          <p:childTnLst>
            <p:seq>
              <p:cTn id="11"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Costos</a:t>
            </a:r>
            <a:endParaRPr/>
          </a:p>
        </p:txBody>
      </p:sp>
      <p:sp>
        <p:nvSpPr>
          <p:cNvPr id="50" name="CustomShape 2"/>
          <p:cNvSpPr/>
          <p:nvPr/>
        </p:nvSpPr>
        <p:spPr>
          <a:xfrm>
            <a:off x="457200" y="1600200"/>
            <a:ext cx="8226000" cy="4522320"/>
          </a:xfrm>
          <a:prstGeom prst="rect">
            <a:avLst/>
          </a:prstGeom>
          <a:noFill/>
          <a:ln>
            <a:noFill/>
          </a:ln>
        </p:spPr>
        <p:style>
          <a:lnRef idx="0"/>
          <a:fillRef idx="0"/>
          <a:effectRef idx="0"/>
          <a:fontRef idx="minor"/>
        </p:style>
      </p:sp>
      <p:sp>
        <p:nvSpPr>
          <p:cNvPr id="51" name="CustomShape 3"/>
          <p:cNvSpPr/>
          <p:nvPr/>
        </p:nvSpPr>
        <p:spPr>
          <a:xfrm>
            <a:off x="792000" y="3990240"/>
            <a:ext cx="7990200" cy="228312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endParaRPr/>
          </a:p>
          <a:p>
            <a:pPr>
              <a:lnSpc>
                <a:spcPct val="100000"/>
              </a:lnSpc>
            </a:pPr>
            <a:r>
              <a:rPr lang="es-MX" strike="noStrike">
                <a:solidFill>
                  <a:srgbClr val="000000"/>
                </a:solidFill>
                <a:latin typeface="Times New Roman"/>
                <a:ea typeface="DejaVu Sans"/>
              </a:rPr>
              <a:t>Análisis: No se miden correctamente los tiempos de proceso por lo que no se obtienen valores reales, sin embargo en los datos obtenidos existe un apego mayor al que se había obtenido en la recolección pasada.</a:t>
            </a:r>
            <a:endParaRPr/>
          </a:p>
          <a:p>
            <a:pPr>
              <a:lnSpc>
                <a:spcPct val="100000"/>
              </a:lnSpc>
            </a:pPr>
            <a:endParaRPr/>
          </a:p>
        </p:txBody>
      </p:sp>
      <p:graphicFrame>
        <p:nvGraphicFramePr>
          <p:cNvPr id="52" name="Table 4"/>
          <p:cNvGraphicFramePr/>
          <p:nvPr/>
        </p:nvGraphicFramePr>
        <p:xfrm>
          <a:off x="569880" y="1117800"/>
          <a:ext cx="7062120" cy="3216240"/>
        </p:xfrm>
        <a:graphic>
          <a:graphicData uri="http://schemas.openxmlformats.org/drawingml/2006/table">
            <a:tbl>
              <a:tblPr/>
              <a:tblGrid>
                <a:gridCol w="3553200"/>
                <a:gridCol w="1252440"/>
                <a:gridCol w="1149840"/>
                <a:gridCol w="1106640"/>
              </a:tblGrid>
              <a:tr h="343440">
                <a:tc>
                  <a:txBody>
                    <a:bodyPr lIns="90000" rIns="90000" tIns="46800" bIns="46800"/>
                    <a:p>
                      <a:pPr algn="ctr"/>
                      <a:r>
                        <a:rPr b="1" lang="es-MX">
                          <a:latin typeface="Arial"/>
                        </a:rPr>
                        <a:t>dic-11</a:t>
                      </a:r>
                      <a:endParaRPr/>
                    </a:p>
                  </a:txBody>
                  <a:tcPr/>
                </a:tc>
                <a:tc>
                  <a:txBody>
                    <a:bodyPr lIns="90000" rIns="90000" tIns="46800" bIns="46800"/>
                    <a:p>
                      <a:pPr algn="ctr"/>
                      <a:r>
                        <a:rPr lang="es-MX">
                          <a:latin typeface="Arial"/>
                        </a:rPr>
                        <a:t>Planeado</a:t>
                      </a:r>
                      <a:endParaRPr/>
                    </a:p>
                  </a:txBody>
                  <a:tcPr/>
                </a:tc>
                <a:tc>
                  <a:txBody>
                    <a:bodyPr lIns="90000" rIns="90000" tIns="46800" bIns="46800"/>
                    <a:p>
                      <a:pPr algn="ctr"/>
                      <a:r>
                        <a:rPr lang="es-MX">
                          <a:latin typeface="Arial"/>
                        </a:rPr>
                        <a:t>Real</a:t>
                      </a:r>
                      <a:endParaRPr/>
                    </a:p>
                  </a:txBody>
                  <a:tcPr/>
                </a:tc>
                <a:tc>
                  <a:txBody>
                    <a:bodyPr lIns="90000" rIns="90000" tIns="46800" bIns="46800"/>
                    <a:p>
                      <a:pPr algn="ctr"/>
                      <a:r>
                        <a:rPr lang="es-MX">
                          <a:latin typeface="Arial"/>
                        </a:rPr>
                        <a:t>Desviación</a:t>
                      </a:r>
                      <a:endParaRPr/>
                    </a:p>
                  </a:txBody>
                  <a:tcPr/>
                </a:tc>
              </a:tr>
              <a:tr h="0">
                <a:tc>
                  <a:txBody>
                    <a:bodyPr lIns="90000" rIns="90000" tIns="46800" bIns="46800"/>
                    <a:p>
                      <a:r>
                        <a:rPr lang="es-MX">
                          <a:latin typeface="Arial"/>
                        </a:rPr>
                        <a:t>Ventas</a:t>
                      </a:r>
                      <a:endParaRPr/>
                    </a:p>
                  </a:txBody>
                  <a:tcPr/>
                </a:tc>
                <a:tc>
                  <a:txBody>
                    <a:bodyPr lIns="90000" rIns="90000" tIns="46800" bIns="46800"/>
                    <a:p>
                      <a:pPr algn="ctr"/>
                      <a:r>
                        <a:rPr lang="es-MX">
                          <a:latin typeface="Arial"/>
                        </a:rPr>
                        <a:t> </a:t>
                      </a:r>
                      <a:r>
                        <a:rPr lang="es-MX">
                          <a:latin typeface="Arial"/>
                        </a:rPr>
                        <a:t>$89.32 </a:t>
                      </a:r>
                      <a:endParaRPr/>
                    </a:p>
                  </a:txBody>
                  <a:tcPr/>
                </a:tc>
                <a:tc>
                  <a:txBody>
                    <a:bodyPr lIns="90000" rIns="90000" tIns="46800" bIns="46800"/>
                    <a:p>
                      <a:pPr algn="ctr"/>
                      <a:r>
                        <a:rPr lang="es-MX">
                          <a:latin typeface="Arial"/>
                        </a:rPr>
                        <a:t> </a:t>
                      </a:r>
                      <a:r>
                        <a:rPr lang="es-MX">
                          <a:latin typeface="Arial"/>
                        </a:rPr>
                        <a:t>$17.93 </a:t>
                      </a:r>
                      <a:endParaRPr/>
                    </a:p>
                  </a:txBody>
                  <a:tcPr/>
                </a:tc>
                <a:tc>
                  <a:txBody>
                    <a:bodyPr lIns="90000" rIns="90000" tIns="46800" bIns="46800"/>
                    <a:p>
                      <a:pPr algn="ctr"/>
                      <a:r>
                        <a:rPr lang="es-MX">
                          <a:latin typeface="Arial"/>
                        </a:rPr>
                        <a:t>80%</a:t>
                      </a:r>
                      <a:endParaRPr/>
                    </a:p>
                  </a:txBody>
                  <a:tcPr/>
                </a:tc>
              </a:tr>
              <a:tr h="0">
                <a:tc>
                  <a:txBody>
                    <a:bodyPr lIns="90000" rIns="90000" tIns="46800" bIns="46800"/>
                    <a:p>
                      <a:r>
                        <a:rPr lang="es-MX">
                          <a:latin typeface="Arial"/>
                        </a:rPr>
                        <a:t>Planeación</a:t>
                      </a:r>
                      <a:endParaRPr/>
                    </a:p>
                  </a:txBody>
                  <a:tcPr/>
                </a:tc>
                <a:tc>
                  <a:txBody>
                    <a:bodyPr lIns="90000" rIns="90000" tIns="46800" bIns="46800"/>
                    <a:p>
                      <a:pPr algn="ctr"/>
                      <a:r>
                        <a:rPr lang="es-MX">
                          <a:latin typeface="Arial"/>
                        </a:rPr>
                        <a:t> </a:t>
                      </a:r>
                      <a:r>
                        <a:rPr lang="es-MX">
                          <a:latin typeface="Arial"/>
                        </a:rPr>
                        <a:t>$15.84 </a:t>
                      </a:r>
                      <a:endParaRPr/>
                    </a:p>
                  </a:txBody>
                  <a:tcPr/>
                </a:tc>
                <a:tc>
                  <a:txBody>
                    <a:bodyPr lIns="90000" rIns="90000" tIns="46800" bIns="46800"/>
                    <a:p>
                      <a:pPr algn="ctr"/>
                      <a:r>
                        <a:rPr lang="es-MX">
                          <a:latin typeface="Arial"/>
                        </a:rPr>
                        <a:t> </a:t>
                      </a:r>
                      <a:r>
                        <a:rPr lang="es-MX">
                          <a:latin typeface="Arial"/>
                        </a:rPr>
                        <a:t>$13.12 </a:t>
                      </a:r>
                      <a:endParaRPr/>
                    </a:p>
                  </a:txBody>
                  <a:tcPr/>
                </a:tc>
                <a:tc>
                  <a:txBody>
                    <a:bodyPr lIns="90000" rIns="90000" tIns="46800" bIns="46800"/>
                    <a:p>
                      <a:pPr algn="ctr"/>
                      <a:r>
                        <a:rPr lang="es-MX">
                          <a:latin typeface="Arial"/>
                        </a:rPr>
                        <a:t>17%</a:t>
                      </a:r>
                      <a:endParaRPr/>
                    </a:p>
                  </a:txBody>
                  <a:tcPr/>
                </a:tc>
              </a:tr>
              <a:tr h="0">
                <a:tc>
                  <a:txBody>
                    <a:bodyPr lIns="90000" rIns="90000" tIns="46800" bIns="46800"/>
                    <a:p>
                      <a:r>
                        <a:rPr lang="es-MX">
                          <a:latin typeface="Arial"/>
                        </a:rPr>
                        <a:t>Implementación</a:t>
                      </a:r>
                      <a:endParaRPr/>
                    </a:p>
                  </a:txBody>
                  <a:tcPr/>
                </a:tc>
                <a:tc>
                  <a:txBody>
                    <a:bodyPr lIns="90000" rIns="90000" tIns="46800" bIns="46800"/>
                    <a:p>
                      <a:pPr algn="ctr"/>
                      <a:r>
                        <a:rPr lang="es-MX">
                          <a:latin typeface="Arial"/>
                        </a:rPr>
                        <a:t> </a:t>
                      </a:r>
                      <a:r>
                        <a:rPr lang="es-MX">
                          <a:latin typeface="Arial"/>
                        </a:rPr>
                        <a:t>$19.40 </a:t>
                      </a:r>
                      <a:endParaRPr/>
                    </a:p>
                  </a:txBody>
                  <a:tcPr/>
                </a:tc>
                <a:tc>
                  <a:txBody>
                    <a:bodyPr lIns="90000" rIns="90000" tIns="46800" bIns="46800"/>
                    <a:p>
                      <a:pPr algn="ctr"/>
                      <a:r>
                        <a:rPr lang="es-MX">
                          <a:latin typeface="Arial"/>
                        </a:rPr>
                        <a:t> </a:t>
                      </a:r>
                      <a:r>
                        <a:rPr lang="es-MX">
                          <a:latin typeface="Arial"/>
                        </a:rPr>
                        <a:t>$9.77 </a:t>
                      </a:r>
                      <a:endParaRPr/>
                    </a:p>
                  </a:txBody>
                  <a:tcPr/>
                </a:tc>
                <a:tc>
                  <a:txBody>
                    <a:bodyPr lIns="90000" rIns="90000" tIns="46800" bIns="46800"/>
                    <a:p>
                      <a:pPr algn="ctr"/>
                      <a:r>
                        <a:rPr lang="es-MX">
                          <a:latin typeface="Arial"/>
                        </a:rPr>
                        <a:t>50%</a:t>
                      </a:r>
                      <a:endParaRPr/>
                    </a:p>
                  </a:txBody>
                  <a:tcPr/>
                </a:tc>
              </a:tr>
              <a:tr h="0">
                <a:tc>
                  <a:txBody>
                    <a:bodyPr lIns="90000" rIns="90000" tIns="46800" bIns="46800"/>
                    <a:p>
                      <a:r>
                        <a:rPr lang="es-MX">
                          <a:latin typeface="Arial"/>
                        </a:rPr>
                        <a:t>Cierre</a:t>
                      </a:r>
                      <a:endParaRPr/>
                    </a:p>
                  </a:txBody>
                  <a:tcPr/>
                </a:tc>
                <a:tc>
                  <a:txBody>
                    <a:bodyPr lIns="90000" rIns="90000" tIns="46800" bIns="46800"/>
                    <a:p>
                      <a:pPr algn="ctr"/>
                      <a:r>
                        <a:rPr lang="es-MX">
                          <a:latin typeface="Arial"/>
                        </a:rPr>
                        <a:t> </a:t>
                      </a:r>
                      <a:r>
                        <a:rPr lang="es-MX">
                          <a:latin typeface="Arial"/>
                        </a:rPr>
                        <a:t>$22.00 </a:t>
                      </a:r>
                      <a:endParaRPr/>
                    </a:p>
                  </a:txBody>
                  <a:tcPr/>
                </a:tc>
                <a:tc>
                  <a:txBody>
                    <a:bodyPr lIns="90000" rIns="90000" tIns="46800" bIns="46800"/>
                    <a:p>
                      <a:pPr algn="ctr"/>
                      <a:r>
                        <a:rPr lang="es-MX">
                          <a:latin typeface="Arial"/>
                        </a:rPr>
                        <a:t> </a:t>
                      </a:r>
                      <a:r>
                        <a:rPr lang="es-MX">
                          <a:latin typeface="Arial"/>
                        </a:rPr>
                        <a:t>$10.94 </a:t>
                      </a:r>
                      <a:endParaRPr/>
                    </a:p>
                  </a:txBody>
                  <a:tcPr/>
                </a:tc>
                <a:tc>
                  <a:txBody>
                    <a:bodyPr lIns="90000" rIns="90000" tIns="46800" bIns="46800"/>
                    <a:p>
                      <a:pPr algn="ctr"/>
                      <a:r>
                        <a:rPr lang="es-MX">
                          <a:latin typeface="Arial"/>
                        </a:rPr>
                        <a:t>50%</a:t>
                      </a:r>
                      <a:endParaRPr/>
                    </a:p>
                  </a:txBody>
                  <a:tcPr/>
                </a:tc>
              </a:tr>
              <a:tr h="0">
                <a:tc>
                  <a:txBody>
                    <a:bodyPr lIns="90000" rIns="90000" tIns="46800" bIns="46800"/>
                    <a:p>
                      <a:r>
                        <a:rPr lang="es-MX">
                          <a:latin typeface="Arial"/>
                        </a:rPr>
                        <a:t>Garantia</a:t>
                      </a:r>
                      <a:endParaRPr/>
                    </a:p>
                  </a:txBody>
                  <a:tcPr/>
                </a:tc>
                <a:tc>
                  <a:txBody>
                    <a:bodyPr lIns="90000" rIns="90000" tIns="46800" bIns="46800"/>
                    <a:p>
                      <a:pPr algn="ctr"/>
                      <a:r>
                        <a:rPr lang="es-MX">
                          <a:latin typeface="Arial"/>
                        </a:rPr>
                        <a:t> </a:t>
                      </a:r>
                      <a:r>
                        <a:rPr lang="es-MX">
                          <a:latin typeface="Arial"/>
                        </a:rPr>
                        <a:t>$29.00 </a:t>
                      </a:r>
                      <a:endParaRPr/>
                    </a:p>
                  </a:txBody>
                  <a:tcPr/>
                </a:tc>
                <a:tc>
                  <a:txBody>
                    <a:bodyPr lIns="90000" rIns="90000" tIns="46800" bIns="46800"/>
                    <a:p>
                      <a:pPr algn="ctr"/>
                      <a:r>
                        <a:rPr lang="es-MX">
                          <a:latin typeface="Arial"/>
                        </a:rPr>
                        <a:t> </a:t>
                      </a:r>
                      <a:r>
                        <a:rPr lang="es-MX">
                          <a:latin typeface="Arial"/>
                        </a:rPr>
                        <a:t>$45.49 </a:t>
                      </a:r>
                      <a:endParaRPr/>
                    </a:p>
                  </a:txBody>
                  <a:tcPr/>
                </a:tc>
                <a:tc>
                  <a:txBody>
                    <a:bodyPr lIns="90000" rIns="90000" tIns="46800" bIns="46800"/>
                    <a:p>
                      <a:pPr algn="ctr"/>
                      <a:r>
                        <a:rPr lang="es-MX">
                          <a:latin typeface="Arial"/>
                        </a:rPr>
                        <a:t>-57%</a:t>
                      </a:r>
                      <a:endParaRPr/>
                    </a:p>
                  </a:txBody>
                  <a:tcPr/>
                </a:tc>
              </a:tr>
              <a:tr h="0">
                <a:tc>
                  <a:txBody>
                    <a:bodyPr lIns="90000" rIns="90000" tIns="46800" bIns="46800"/>
                    <a:p>
                      <a:r>
                        <a:rPr lang="es-MX">
                          <a:latin typeface="Arial"/>
                        </a:rPr>
                        <a:t>Soporte</a:t>
                      </a:r>
                      <a:endParaRPr/>
                    </a:p>
                  </a:txBody>
                  <a:tcPr/>
                </a:tc>
                <a:tc>
                  <a:txBody>
                    <a:bodyPr lIns="90000" rIns="90000" tIns="46800" bIns="46800"/>
                    <a:p>
                      <a:pPr algn="ctr"/>
                      <a:r>
                        <a:rPr lang="es-MX">
                          <a:latin typeface="Arial"/>
                        </a:rPr>
                        <a:t> </a:t>
                      </a:r>
                      <a:r>
                        <a:rPr lang="es-MX">
                          <a:latin typeface="Arial"/>
                        </a:rPr>
                        <a:t>$90.00 </a:t>
                      </a:r>
                      <a:endParaRPr/>
                    </a:p>
                  </a:txBody>
                  <a:tcPr/>
                </a:tc>
                <a:tc>
                  <a:txBody>
                    <a:bodyPr lIns="90000" rIns="90000" tIns="46800" bIns="46800"/>
                    <a:p>
                      <a:pPr algn="ctr"/>
                      <a:r>
                        <a:rPr lang="es-MX">
                          <a:latin typeface="Arial"/>
                        </a:rPr>
                        <a:t> </a:t>
                      </a:r>
                      <a:r>
                        <a:rPr lang="es-MX">
                          <a:latin typeface="Arial"/>
                        </a:rPr>
                        <a:t>$105.40 </a:t>
                      </a:r>
                      <a:endParaRPr/>
                    </a:p>
                  </a:txBody>
                  <a:tcPr/>
                </a:tc>
                <a:tc>
                  <a:txBody>
                    <a:bodyPr lIns="90000" rIns="90000" tIns="46800" bIns="46800"/>
                    <a:p>
                      <a:pPr algn="ctr"/>
                      <a:r>
                        <a:rPr lang="es-MX">
                          <a:latin typeface="Arial"/>
                        </a:rPr>
                        <a:t>-17%</a:t>
                      </a:r>
                      <a:endParaRPr/>
                    </a:p>
                  </a:txBody>
                  <a:tcPr/>
                </a:tc>
              </a:tr>
            </a:tbl>
          </a:graphicData>
        </a:graphic>
      </p:graphicFrame>
    </p:spTree>
  </p:cSld>
  <p:timing>
    <p:tnLst>
      <p:par>
        <p:cTn id="12" dur="indefinite" restart="never" nodeType="tmRoot">
          <p:childTnLst>
            <p:seq>
              <p:cTn id="13" nodeType="mainSeq">
                <p:childTnLst>
                  <p:par>
                    <p:cTn id="14"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Esfuerzo</a:t>
            </a:r>
            <a:endParaRPr/>
          </a:p>
        </p:txBody>
      </p:sp>
      <p:sp>
        <p:nvSpPr>
          <p:cNvPr id="54" name="CustomShape 2"/>
          <p:cNvSpPr/>
          <p:nvPr/>
        </p:nvSpPr>
        <p:spPr>
          <a:xfrm>
            <a:off x="457200" y="1600200"/>
            <a:ext cx="8226000" cy="4522320"/>
          </a:xfrm>
          <a:prstGeom prst="rect">
            <a:avLst/>
          </a:prstGeom>
          <a:noFill/>
          <a:ln>
            <a:noFill/>
          </a:ln>
        </p:spPr>
        <p:style>
          <a:lnRef idx="0"/>
          <a:fillRef idx="0"/>
          <a:effectRef idx="0"/>
          <a:fontRef idx="minor"/>
        </p:style>
      </p:sp>
      <p:sp>
        <p:nvSpPr>
          <p:cNvPr id="55" name="CustomShape 3"/>
          <p:cNvSpPr/>
          <p:nvPr/>
        </p:nvSpPr>
        <p:spPr>
          <a:xfrm>
            <a:off x="5868000" y="1340640"/>
            <a:ext cx="3075840" cy="173448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Salvo el área de garantía se muestra una apego cada vez mayor a lo planeado, sin embargo garantía se muestra con una desviación mayor al 100% por lo que se sugiere prestar atención a esta area. </a:t>
            </a:r>
            <a:endParaRPr/>
          </a:p>
        </p:txBody>
      </p:sp>
      <p:graphicFrame>
        <p:nvGraphicFramePr>
          <p:cNvPr id="56" name="Table 4"/>
          <p:cNvGraphicFramePr/>
          <p:nvPr/>
        </p:nvGraphicFramePr>
        <p:xfrm>
          <a:off x="160920" y="1185120"/>
          <a:ext cx="5728320" cy="2524680"/>
        </p:xfrm>
        <a:graphic>
          <a:graphicData uri="http://schemas.openxmlformats.org/drawingml/2006/table">
            <a:tbl>
              <a:tblPr/>
              <a:tblGrid>
                <a:gridCol w="3061440"/>
                <a:gridCol w="901440"/>
                <a:gridCol w="863640"/>
                <a:gridCol w="901800"/>
              </a:tblGrid>
              <a:tr h="343440">
                <a:tc>
                  <a:txBody>
                    <a:bodyPr lIns="90000" rIns="90000" tIns="46800" bIns="46800"/>
                    <a:p>
                      <a:pPr algn="ctr"/>
                      <a:r>
                        <a:rPr b="1" lang="es-MX">
                          <a:latin typeface="Arial"/>
                        </a:rPr>
                        <a:t>dic-11</a:t>
                      </a:r>
                      <a:endParaRPr/>
                    </a:p>
                  </a:txBody>
                  <a:tcPr/>
                </a:tc>
                <a:tc>
                  <a:txBody>
                    <a:bodyPr lIns="90000" rIns="90000" tIns="46800" bIns="46800"/>
                    <a:p>
                      <a:r>
                        <a:rPr lang="es-MX">
                          <a:latin typeface="Arial"/>
                        </a:rPr>
                        <a:t>Planeado</a:t>
                      </a:r>
                      <a:endParaRPr/>
                    </a:p>
                  </a:txBody>
                  <a:tcPr/>
                </a:tc>
                <a:tc>
                  <a:txBody>
                    <a:bodyPr lIns="90000" rIns="90000" tIns="46800" bIns="46800"/>
                    <a:p>
                      <a:r>
                        <a:rPr lang="es-MX">
                          <a:latin typeface="Arial"/>
                        </a:rPr>
                        <a:t>Real</a:t>
                      </a:r>
                      <a:endParaRPr/>
                    </a:p>
                  </a:txBody>
                  <a:tcPr/>
                </a:tc>
                <a:tc>
                  <a:txBody>
                    <a:bodyPr lIns="90000" rIns="90000" tIns="46800" bIns="46800"/>
                    <a:p>
                      <a:r>
                        <a:rPr lang="es-MX">
                          <a:latin typeface="Arial"/>
                        </a:rPr>
                        <a:t>Desviación</a:t>
                      </a:r>
                      <a:endParaRPr/>
                    </a:p>
                  </a:txBody>
                  <a:tcPr/>
                </a:tc>
              </a:tr>
              <a:tr h="0">
                <a:tc>
                  <a:txBody>
                    <a:bodyPr lIns="90000" rIns="90000" tIns="46800" bIns="46800"/>
                    <a:p>
                      <a:r>
                        <a:rPr lang="es-MX">
                          <a:latin typeface="Arial"/>
                        </a:rPr>
                        <a:t>Ventas</a:t>
                      </a:r>
                      <a:endParaRPr/>
                    </a:p>
                  </a:txBody>
                  <a:tcPr/>
                </a:tc>
                <a:tc>
                  <a:txBody>
                    <a:bodyPr lIns="90000" rIns="90000" tIns="46800" bIns="46800"/>
                    <a:p>
                      <a:pPr algn="ctr"/>
                      <a:r>
                        <a:rPr lang="es-MX">
                          <a:latin typeface="Arial"/>
                        </a:rPr>
                        <a:t>204</a:t>
                      </a:r>
                      <a:endParaRPr/>
                    </a:p>
                  </a:txBody>
                  <a:tcPr/>
                </a:tc>
                <a:tc>
                  <a:txBody>
                    <a:bodyPr lIns="90000" rIns="90000" tIns="46800" bIns="46800"/>
                    <a:p>
                      <a:pPr algn="ctr"/>
                      <a:r>
                        <a:rPr lang="es-MX">
                          <a:latin typeface="Arial"/>
                        </a:rPr>
                        <a:t>74</a:t>
                      </a:r>
                      <a:endParaRPr/>
                    </a:p>
                  </a:txBody>
                  <a:tcPr/>
                </a:tc>
                <a:tc>
                  <a:txBody>
                    <a:bodyPr lIns="90000" rIns="90000" tIns="46800" bIns="46800"/>
                    <a:p>
                      <a:pPr algn="r"/>
                      <a:r>
                        <a:rPr lang="es-MX">
                          <a:latin typeface="Arial"/>
                        </a:rPr>
                        <a:t>64%</a:t>
                      </a:r>
                      <a:endParaRPr/>
                    </a:p>
                  </a:txBody>
                  <a:tcPr/>
                </a:tc>
              </a:tr>
              <a:tr h="0">
                <a:tc>
                  <a:txBody>
                    <a:bodyPr lIns="90000" rIns="90000" tIns="46800" bIns="46800"/>
                    <a:p>
                      <a:r>
                        <a:rPr lang="es-MX">
                          <a:latin typeface="Arial"/>
                        </a:rPr>
                        <a:t>Planeación</a:t>
                      </a:r>
                      <a:endParaRPr/>
                    </a:p>
                  </a:txBody>
                  <a:tcPr/>
                </a:tc>
                <a:tc>
                  <a:txBody>
                    <a:bodyPr lIns="90000" rIns="90000" tIns="46800" bIns="46800"/>
                    <a:p>
                      <a:pPr algn="ctr"/>
                      <a:r>
                        <a:rPr lang="es-MX">
                          <a:latin typeface="Arial"/>
                        </a:rPr>
                        <a:t>140</a:t>
                      </a:r>
                      <a:endParaRPr/>
                    </a:p>
                  </a:txBody>
                  <a:tcPr/>
                </a:tc>
                <a:tc>
                  <a:txBody>
                    <a:bodyPr lIns="90000" rIns="90000" tIns="46800" bIns="46800"/>
                    <a:p>
                      <a:pPr algn="ctr"/>
                      <a:r>
                        <a:rPr lang="es-MX">
                          <a:latin typeface="Arial"/>
                        </a:rPr>
                        <a:t>54</a:t>
                      </a:r>
                      <a:endParaRPr/>
                    </a:p>
                  </a:txBody>
                  <a:tcPr/>
                </a:tc>
                <a:tc>
                  <a:txBody>
                    <a:bodyPr lIns="90000" rIns="90000" tIns="46800" bIns="46800"/>
                    <a:p>
                      <a:pPr algn="r"/>
                      <a:r>
                        <a:rPr lang="es-MX">
                          <a:latin typeface="Arial"/>
                        </a:rPr>
                        <a:t>61%</a:t>
                      </a:r>
                      <a:endParaRPr/>
                    </a:p>
                  </a:txBody>
                  <a:tcPr/>
                </a:tc>
              </a:tr>
              <a:tr h="0">
                <a:tc>
                  <a:txBody>
                    <a:bodyPr lIns="90000" rIns="90000" tIns="46800" bIns="46800"/>
                    <a:p>
                      <a:r>
                        <a:rPr lang="es-MX">
                          <a:latin typeface="Arial"/>
                        </a:rPr>
                        <a:t>Implementación</a:t>
                      </a:r>
                      <a:endParaRPr/>
                    </a:p>
                  </a:txBody>
                  <a:tcPr/>
                </a:tc>
                <a:tc>
                  <a:txBody>
                    <a:bodyPr lIns="90000" rIns="90000" tIns="46800" bIns="46800"/>
                    <a:p>
                      <a:pPr algn="ctr"/>
                      <a:r>
                        <a:rPr lang="es-MX">
                          <a:latin typeface="Arial"/>
                        </a:rPr>
                        <a:t>80</a:t>
                      </a:r>
                      <a:endParaRPr/>
                    </a:p>
                  </a:txBody>
                  <a:tcPr/>
                </a:tc>
                <a:tc>
                  <a:txBody>
                    <a:bodyPr lIns="90000" rIns="90000" tIns="46800" bIns="46800"/>
                    <a:p>
                      <a:pPr algn="ctr"/>
                      <a:r>
                        <a:rPr lang="es-MX">
                          <a:latin typeface="Arial"/>
                        </a:rPr>
                        <a:t>40</a:t>
                      </a:r>
                      <a:endParaRPr/>
                    </a:p>
                  </a:txBody>
                  <a:tcPr/>
                </a:tc>
                <a:tc>
                  <a:txBody>
                    <a:bodyPr lIns="90000" rIns="90000" tIns="46800" bIns="46800"/>
                    <a:p>
                      <a:pPr algn="r"/>
                      <a:r>
                        <a:rPr lang="es-MX">
                          <a:latin typeface="Arial"/>
                        </a:rPr>
                        <a:t>50%</a:t>
                      </a:r>
                      <a:endParaRPr/>
                    </a:p>
                  </a:txBody>
                  <a:tcPr/>
                </a:tc>
              </a:tr>
              <a:tr h="0">
                <a:tc>
                  <a:txBody>
                    <a:bodyPr lIns="90000" rIns="90000" tIns="46800" bIns="46800"/>
                    <a:p>
                      <a:r>
                        <a:rPr lang="es-MX">
                          <a:latin typeface="Arial"/>
                        </a:rPr>
                        <a:t>Cierre</a:t>
                      </a:r>
                      <a:endParaRPr/>
                    </a:p>
                  </a:txBody>
                  <a:tcPr/>
                </a:tc>
                <a:tc>
                  <a:txBody>
                    <a:bodyPr lIns="90000" rIns="90000" tIns="46800" bIns="46800"/>
                    <a:p>
                      <a:pPr algn="ctr"/>
                      <a:r>
                        <a:rPr lang="es-MX">
                          <a:latin typeface="Arial"/>
                        </a:rPr>
                        <a:t>92</a:t>
                      </a:r>
                      <a:endParaRPr/>
                    </a:p>
                  </a:txBody>
                  <a:tcPr/>
                </a:tc>
                <a:tc>
                  <a:txBody>
                    <a:bodyPr lIns="90000" rIns="90000" tIns="46800" bIns="46800"/>
                    <a:p>
                      <a:pPr algn="ctr"/>
                      <a:r>
                        <a:rPr lang="es-MX">
                          <a:latin typeface="Arial"/>
                        </a:rPr>
                        <a:t>45</a:t>
                      </a:r>
                      <a:endParaRPr/>
                    </a:p>
                  </a:txBody>
                  <a:tcPr/>
                </a:tc>
                <a:tc>
                  <a:txBody>
                    <a:bodyPr lIns="90000" rIns="90000" tIns="46800" bIns="46800"/>
                    <a:p>
                      <a:pPr algn="r"/>
                      <a:r>
                        <a:rPr lang="es-MX">
                          <a:latin typeface="Arial"/>
                        </a:rPr>
                        <a:t>51%</a:t>
                      </a:r>
                      <a:endParaRPr/>
                    </a:p>
                  </a:txBody>
                  <a:tcPr/>
                </a:tc>
              </a:tr>
              <a:tr h="0">
                <a:tc>
                  <a:txBody>
                    <a:bodyPr lIns="90000" rIns="90000" tIns="46800" bIns="46800"/>
                    <a:p>
                      <a:r>
                        <a:rPr lang="es-MX">
                          <a:latin typeface="Arial"/>
                        </a:rPr>
                        <a:t>Garantia</a:t>
                      </a:r>
                      <a:endParaRPr/>
                    </a:p>
                  </a:txBody>
                  <a:tcPr/>
                </a:tc>
                <a:tc>
                  <a:txBody>
                    <a:bodyPr lIns="90000" rIns="90000" tIns="46800" bIns="46800"/>
                    <a:p>
                      <a:pPr algn="ctr"/>
                      <a:r>
                        <a:rPr lang="es-MX">
                          <a:latin typeface="Arial"/>
                        </a:rPr>
                        <a:t>90</a:t>
                      </a:r>
                      <a:endParaRPr/>
                    </a:p>
                  </a:txBody>
                  <a:tcPr/>
                </a:tc>
                <a:tc>
                  <a:txBody>
                    <a:bodyPr lIns="90000" rIns="90000" tIns="46800" bIns="46800"/>
                    <a:p>
                      <a:pPr algn="ctr"/>
                      <a:r>
                        <a:rPr lang="es-MX">
                          <a:latin typeface="Arial"/>
                        </a:rPr>
                        <a:t>187</a:t>
                      </a:r>
                      <a:endParaRPr/>
                    </a:p>
                  </a:txBody>
                  <a:tcPr/>
                </a:tc>
                <a:tc>
                  <a:txBody>
                    <a:bodyPr lIns="90000" rIns="90000" tIns="46800" bIns="46800"/>
                    <a:p>
                      <a:pPr algn="r"/>
                      <a:r>
                        <a:rPr lang="es-MX">
                          <a:latin typeface="Arial"/>
                        </a:rPr>
                        <a:t>-108%</a:t>
                      </a:r>
                      <a:endParaRPr/>
                    </a:p>
                  </a:txBody>
                  <a:tcPr/>
                </a:tc>
              </a:tr>
              <a:tr h="0">
                <a:tc>
                  <a:txBody>
                    <a:bodyPr lIns="90000" rIns="90000" tIns="46800" bIns="46800"/>
                    <a:p>
                      <a:r>
                        <a:rPr lang="es-MX">
                          <a:latin typeface="Arial"/>
                        </a:rPr>
                        <a:t>Soporte</a:t>
                      </a:r>
                      <a:endParaRPr/>
                    </a:p>
                  </a:txBody>
                  <a:tcPr/>
                </a:tc>
                <a:tc>
                  <a:txBody>
                    <a:bodyPr lIns="90000" rIns="90000" tIns="46800" bIns="46800"/>
                    <a:p>
                      <a:pPr algn="ctr"/>
                      <a:r>
                        <a:rPr lang="es-MX">
                          <a:latin typeface="Arial"/>
                        </a:rPr>
                        <a:t>568</a:t>
                      </a:r>
                      <a:endParaRPr/>
                    </a:p>
                  </a:txBody>
                  <a:tcPr/>
                </a:tc>
                <a:tc>
                  <a:txBody>
                    <a:bodyPr lIns="90000" rIns="90000" tIns="46800" bIns="46800"/>
                    <a:p>
                      <a:pPr algn="ctr"/>
                      <a:r>
                        <a:rPr lang="es-MX">
                          <a:latin typeface="Arial"/>
                        </a:rPr>
                        <a:t>463</a:t>
                      </a:r>
                      <a:endParaRPr/>
                    </a:p>
                  </a:txBody>
                  <a:tcPr/>
                </a:tc>
                <a:tc>
                  <a:txBody>
                    <a:bodyPr lIns="90000" rIns="90000" tIns="46800" bIns="46800"/>
                    <a:p>
                      <a:pPr algn="r"/>
                      <a:r>
                        <a:rPr lang="es-MX">
                          <a:latin typeface="Arial"/>
                        </a:rPr>
                        <a:t>18%</a:t>
                      </a:r>
                      <a:endParaRPr/>
                    </a:p>
                  </a:txBody>
                  <a:tcPr/>
                </a:tc>
              </a:tr>
            </a:tbl>
          </a:graphicData>
        </a:graphic>
      </p:graphicFrame>
    </p:spTree>
  </p:cSld>
  <p:timing>
    <p:tnLst>
      <p:par>
        <p:cTn id="15" dur="indefinite" restart="never" nodeType="tmRoot">
          <p:childTnLst>
            <p:seq>
              <p:cTn id="16" nodeType="mainSeq">
                <p:childTnLst>
                  <p:par>
                    <p:cTn id="17"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físicas</a:t>
            </a:r>
            <a:endParaRPr/>
          </a:p>
        </p:txBody>
      </p:sp>
      <p:sp>
        <p:nvSpPr>
          <p:cNvPr id="58" name="CustomShape 2"/>
          <p:cNvSpPr/>
          <p:nvPr/>
        </p:nvSpPr>
        <p:spPr>
          <a:xfrm>
            <a:off x="457200" y="1600200"/>
            <a:ext cx="8226000" cy="4522320"/>
          </a:xfrm>
          <a:prstGeom prst="rect">
            <a:avLst/>
          </a:prstGeom>
          <a:noFill/>
          <a:ln>
            <a:noFill/>
          </a:ln>
        </p:spPr>
        <p:style>
          <a:lnRef idx="0"/>
          <a:fillRef idx="0"/>
          <a:effectRef idx="0"/>
          <a:fontRef idx="minor"/>
        </p:style>
      </p:sp>
      <p:sp>
        <p:nvSpPr>
          <p:cNvPr id="59" name="CustomShape 3"/>
          <p:cNvSpPr/>
          <p:nvPr/>
        </p:nvSpPr>
        <p:spPr>
          <a:xfrm>
            <a:off x="6365160" y="1124640"/>
            <a:ext cx="2284560" cy="310608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Se presenta una mejora en el apego a la línea base, sin embargo se presenta un incumplimiento en las reglas de configuración lo cual provoca resultados negativos 50%. </a:t>
            </a:r>
            <a:endParaRPr/>
          </a:p>
          <a:p>
            <a:pPr>
              <a:lnSpc>
                <a:spcPct val="100000"/>
              </a:lnSpc>
            </a:pPr>
            <a:endParaRPr/>
          </a:p>
        </p:txBody>
      </p:sp>
      <p:graphicFrame>
        <p:nvGraphicFramePr>
          <p:cNvPr id="60" name=""/>
          <p:cNvGraphicFramePr/>
          <p:nvPr/>
        </p:nvGraphicFramePr>
        <p:xfrm>
          <a:off x="360000" y="1248480"/>
          <a:ext cx="5790240" cy="285552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18" dur="indefinite" restart="never" nodeType="tmRoot">
          <p:childTnLst>
            <p:seq>
              <p:cTn id="19" nodeType="mainSeq">
                <p:childTnLst>
                  <p:par>
                    <p:cTn id="20"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funcionales</a:t>
            </a:r>
            <a:endParaRPr/>
          </a:p>
        </p:txBody>
      </p:sp>
      <p:sp>
        <p:nvSpPr>
          <p:cNvPr id="62" name="CustomShape 2"/>
          <p:cNvSpPr/>
          <p:nvPr/>
        </p:nvSpPr>
        <p:spPr>
          <a:xfrm>
            <a:off x="457200" y="1600200"/>
            <a:ext cx="8226000" cy="4522320"/>
          </a:xfrm>
          <a:prstGeom prst="rect">
            <a:avLst/>
          </a:prstGeom>
          <a:noFill/>
          <a:ln>
            <a:noFill/>
          </a:ln>
        </p:spPr>
        <p:style>
          <a:lnRef idx="0"/>
          <a:fillRef idx="0"/>
          <a:effectRef idx="0"/>
          <a:fontRef idx="minor"/>
        </p:style>
      </p:sp>
      <p:sp>
        <p:nvSpPr>
          <p:cNvPr id="63" name="CustomShape 3"/>
          <p:cNvSpPr/>
          <p:nvPr/>
        </p:nvSpPr>
        <p:spPr>
          <a:xfrm>
            <a:off x="6183360" y="1416240"/>
            <a:ext cx="2499840" cy="283176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No se presenta mejoría en los resultados de la línea base y se pierden puntos dentro de los entregables ya que no existía coherencia entre registro y entregables.</a:t>
            </a:r>
            <a:endParaRPr/>
          </a:p>
          <a:p>
            <a:pPr>
              <a:lnSpc>
                <a:spcPct val="100000"/>
              </a:lnSpc>
            </a:pPr>
            <a:endParaRPr/>
          </a:p>
          <a:p>
            <a:pPr>
              <a:lnSpc>
                <a:spcPct val="100000"/>
              </a:lnSpc>
            </a:pPr>
            <a:endParaRPr/>
          </a:p>
          <a:p>
            <a:pPr>
              <a:lnSpc>
                <a:spcPct val="100000"/>
              </a:lnSpc>
            </a:pPr>
            <a:endParaRPr/>
          </a:p>
        </p:txBody>
      </p:sp>
      <p:graphicFrame>
        <p:nvGraphicFramePr>
          <p:cNvPr id="64" name=""/>
          <p:cNvGraphicFramePr/>
          <p:nvPr/>
        </p:nvGraphicFramePr>
        <p:xfrm>
          <a:off x="216000" y="1368000"/>
          <a:ext cx="5858640" cy="285552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21" dur="indefinite" restart="never" nodeType="tmRoot">
          <p:childTnLst>
            <p:seq>
              <p:cTn id="22" nodeType="mainSeq">
                <p:childTnLst>
                  <p:par>
                    <p:cTn id="23"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a productos</a:t>
            </a:r>
            <a:endParaRPr/>
          </a:p>
        </p:txBody>
      </p:sp>
      <p:sp>
        <p:nvSpPr>
          <p:cNvPr id="66" name="CustomShape 2"/>
          <p:cNvSpPr/>
          <p:nvPr/>
        </p:nvSpPr>
        <p:spPr>
          <a:xfrm>
            <a:off x="457200" y="1600200"/>
            <a:ext cx="8226000" cy="4522320"/>
          </a:xfrm>
          <a:prstGeom prst="rect">
            <a:avLst/>
          </a:prstGeom>
          <a:noFill/>
          <a:ln>
            <a:noFill/>
          </a:ln>
        </p:spPr>
        <p:style>
          <a:lnRef idx="0"/>
          <a:fillRef idx="0"/>
          <a:effectRef idx="0"/>
          <a:fontRef idx="minor"/>
        </p:style>
      </p:sp>
      <p:sp>
        <p:nvSpPr>
          <p:cNvPr id="67" name="CustomShape 3"/>
          <p:cNvSpPr/>
          <p:nvPr/>
        </p:nvSpPr>
        <p:spPr>
          <a:xfrm>
            <a:off x="6647040" y="1357920"/>
            <a:ext cx="2284560" cy="310608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Se obtienen mejoras en los resultados de productos tras agregar los componentes adecuados en cada uno de ellos.</a:t>
            </a:r>
            <a:endParaRPr/>
          </a:p>
          <a:p>
            <a:pPr>
              <a:lnSpc>
                <a:spcPct val="100000"/>
              </a:lnSpc>
            </a:pPr>
            <a:endParaRPr/>
          </a:p>
        </p:txBody>
      </p:sp>
      <p:graphicFrame>
        <p:nvGraphicFramePr>
          <p:cNvPr id="68" name=""/>
          <p:cNvGraphicFramePr/>
          <p:nvPr/>
        </p:nvGraphicFramePr>
        <p:xfrm>
          <a:off x="0" y="1320120"/>
          <a:ext cx="6647040" cy="285588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24" dur="indefinite" restart="never" nodeType="tmRoot">
          <p:childTnLst>
            <p:seq>
              <p:cTn id="25" nodeType="mainSeq">
                <p:childTnLst>
                  <p:par>
                    <p:cTn id="26"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59</TotalTime>
  <Application>LibreOffice/4.4.6.3$Linux_X86_64 LibreOffice_project/40m0$Build-3</Application>
  <Paragraphs>43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Ariana Sosa</dc:creator>
  <dc:language>es-MX</dc:language>
  <dcterms:modified xsi:type="dcterms:W3CDTF">2015-12-14T10:01:37Z</dcterms:modified>
  <cp:revision>38</cp:revision>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