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A1346AB-6443-4B6C-98C4-E1AE617AE1E4}">
  <a:tblStyle styleId="{FA1346AB-6443-4B6C-98C4-E1AE617AE1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29"/>
            <a:ext cx="12192000" cy="68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8052549" y="1795523"/>
            <a:ext cx="40646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Área Metropolitana de Monterrey: fuentes de abasto de agua.</a:t>
            </a:r>
            <a:endParaRPr sz="2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13"/>
          <p:cNvGraphicFramePr/>
          <p:nvPr/>
        </p:nvGraphicFramePr>
        <p:xfrm>
          <a:off x="9010650" y="359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{FA1346AB-6443-4B6C-98C4-E1AE617AE1E4}</a:tableStyleId>
              </a:tblPr>
              <a:tblGrid>
                <a:gridCol w="681725"/>
                <a:gridCol w="2499625"/>
              </a:tblGrid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Clave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1906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Área Metropolitana de Monterrey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1907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Buenos Aires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1908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Mina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1909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Durazno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1910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Topo Chico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1911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Cañón del Huajuco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1912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Citrícola Norte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1919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Cerritos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1920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Campo Papagayos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  <a:tr h="183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1924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889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Carmen - Salinas Victoria</a:t>
                      </a:r>
                      <a:endParaRPr/>
                    </a:p>
                  </a:txBody>
                  <a:tcPr marT="4200" marB="0" marR="4200" marL="4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>
                        <a:alpha val="8196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7" name="Google Shape;87;p13"/>
          <p:cNvGrpSpPr/>
          <p:nvPr/>
        </p:nvGrpSpPr>
        <p:grpSpPr>
          <a:xfrm>
            <a:off x="1575488" y="1016024"/>
            <a:ext cx="6000902" cy="5010456"/>
            <a:chOff x="1575488" y="1016024"/>
            <a:chExt cx="6000902" cy="5010456"/>
          </a:xfrm>
        </p:grpSpPr>
        <p:cxnSp>
          <p:nvCxnSpPr>
            <p:cNvPr id="88" name="Google Shape;88;p13"/>
            <p:cNvCxnSpPr/>
            <p:nvPr/>
          </p:nvCxnSpPr>
          <p:spPr>
            <a:xfrm flipH="1">
              <a:off x="3857067" y="2433918"/>
              <a:ext cx="2861233" cy="694924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89" name="Google Shape;89;p13"/>
            <p:cNvCxnSpPr/>
            <p:nvPr/>
          </p:nvCxnSpPr>
          <p:spPr>
            <a:xfrm rot="10800000">
              <a:off x="3857067" y="3137647"/>
              <a:ext cx="2661678" cy="2255292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90" name="Google Shape;90;p13"/>
            <p:cNvCxnSpPr>
              <a:endCxn id="91" idx="2"/>
            </p:cNvCxnSpPr>
            <p:nvPr/>
          </p:nvCxnSpPr>
          <p:spPr>
            <a:xfrm rot="10800000">
              <a:off x="3524367" y="3019352"/>
              <a:ext cx="332700" cy="5373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92" name="Google Shape;92;p13"/>
            <p:cNvSpPr/>
            <p:nvPr/>
          </p:nvSpPr>
          <p:spPr>
            <a:xfrm>
              <a:off x="3666566" y="3283148"/>
              <a:ext cx="528916" cy="573742"/>
            </a:xfrm>
            <a:prstGeom prst="ellipse">
              <a:avLst/>
            </a:prstGeom>
            <a:noFill/>
            <a:ln cap="flat" cmpd="sng" w="190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204790" y="2086535"/>
              <a:ext cx="1371600" cy="1304365"/>
            </a:xfrm>
            <a:prstGeom prst="ellipse">
              <a:avLst/>
            </a:prstGeom>
            <a:noFill/>
            <a:ln cap="flat" cmpd="sng" w="190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781862" y="5091117"/>
              <a:ext cx="1048870" cy="935363"/>
            </a:xfrm>
            <a:prstGeom prst="ellipse">
              <a:avLst/>
            </a:prstGeom>
            <a:noFill/>
            <a:ln cap="flat" cmpd="sng" w="1905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614488" y="1381126"/>
              <a:ext cx="3138488" cy="2490788"/>
            </a:xfrm>
            <a:custGeom>
              <a:rect b="b" l="l" r="r" t="t"/>
              <a:pathLst>
                <a:path extrusionOk="0" h="2490788" w="3138488">
                  <a:moveTo>
                    <a:pt x="2443162" y="2490788"/>
                  </a:moveTo>
                  <a:lnTo>
                    <a:pt x="2224087" y="2185988"/>
                  </a:lnTo>
                  <a:lnTo>
                    <a:pt x="1909762" y="1638300"/>
                  </a:lnTo>
                  <a:lnTo>
                    <a:pt x="1833562" y="1695450"/>
                  </a:lnTo>
                  <a:lnTo>
                    <a:pt x="1778000" y="1533525"/>
                  </a:lnTo>
                  <a:lnTo>
                    <a:pt x="1319212" y="1376363"/>
                  </a:lnTo>
                  <a:lnTo>
                    <a:pt x="1181100" y="1509713"/>
                  </a:lnTo>
                  <a:lnTo>
                    <a:pt x="919162" y="1247775"/>
                  </a:lnTo>
                  <a:lnTo>
                    <a:pt x="757237" y="1066800"/>
                  </a:lnTo>
                  <a:lnTo>
                    <a:pt x="642937" y="909638"/>
                  </a:lnTo>
                  <a:lnTo>
                    <a:pt x="338137" y="942975"/>
                  </a:lnTo>
                  <a:lnTo>
                    <a:pt x="147637" y="790575"/>
                  </a:lnTo>
                  <a:lnTo>
                    <a:pt x="0" y="633413"/>
                  </a:lnTo>
                  <a:lnTo>
                    <a:pt x="185737" y="500063"/>
                  </a:lnTo>
                  <a:lnTo>
                    <a:pt x="323850" y="509588"/>
                  </a:lnTo>
                  <a:lnTo>
                    <a:pt x="519112" y="519113"/>
                  </a:lnTo>
                  <a:lnTo>
                    <a:pt x="595312" y="614363"/>
                  </a:lnTo>
                  <a:lnTo>
                    <a:pt x="1033463" y="804862"/>
                  </a:lnTo>
                  <a:lnTo>
                    <a:pt x="1233487" y="752475"/>
                  </a:lnTo>
                  <a:lnTo>
                    <a:pt x="1114425" y="471488"/>
                  </a:lnTo>
                  <a:lnTo>
                    <a:pt x="1328738" y="438151"/>
                  </a:lnTo>
                  <a:lnTo>
                    <a:pt x="1447800" y="223838"/>
                  </a:lnTo>
                  <a:lnTo>
                    <a:pt x="1414462" y="90488"/>
                  </a:lnTo>
                  <a:lnTo>
                    <a:pt x="1414462" y="90488"/>
                  </a:lnTo>
                  <a:lnTo>
                    <a:pt x="1604963" y="209550"/>
                  </a:lnTo>
                  <a:lnTo>
                    <a:pt x="1824037" y="0"/>
                  </a:lnTo>
                  <a:lnTo>
                    <a:pt x="2233612" y="19050"/>
                  </a:lnTo>
                  <a:lnTo>
                    <a:pt x="2466975" y="200026"/>
                  </a:lnTo>
                  <a:lnTo>
                    <a:pt x="2528887" y="595313"/>
                  </a:lnTo>
                  <a:lnTo>
                    <a:pt x="2833687" y="804863"/>
                  </a:lnTo>
                  <a:lnTo>
                    <a:pt x="3014662" y="1009650"/>
                  </a:lnTo>
                  <a:lnTo>
                    <a:pt x="2862262" y="1095375"/>
                  </a:lnTo>
                  <a:lnTo>
                    <a:pt x="2686050" y="1228725"/>
                  </a:lnTo>
                  <a:lnTo>
                    <a:pt x="2847975" y="1404938"/>
                  </a:lnTo>
                  <a:lnTo>
                    <a:pt x="3033712" y="1514475"/>
                  </a:lnTo>
                  <a:lnTo>
                    <a:pt x="3138488" y="1709738"/>
                  </a:lnTo>
                  <a:lnTo>
                    <a:pt x="3014663" y="1871663"/>
                  </a:lnTo>
                  <a:lnTo>
                    <a:pt x="2790824" y="1943100"/>
                  </a:lnTo>
                  <a:lnTo>
                    <a:pt x="2547937" y="1990725"/>
                  </a:lnTo>
                  <a:lnTo>
                    <a:pt x="2357437" y="1995488"/>
                  </a:lnTo>
                  <a:lnTo>
                    <a:pt x="2238375" y="1838325"/>
                  </a:lnTo>
                  <a:lnTo>
                    <a:pt x="2228850" y="1549400"/>
                  </a:lnTo>
                  <a:lnTo>
                    <a:pt x="1998662" y="1349374"/>
                  </a:lnTo>
                  <a:lnTo>
                    <a:pt x="1906587" y="1397000"/>
                  </a:lnTo>
                  <a:lnTo>
                    <a:pt x="2228850" y="1981200"/>
                  </a:lnTo>
                  <a:lnTo>
                    <a:pt x="2476500" y="2433638"/>
                  </a:lnTo>
                  <a:lnTo>
                    <a:pt x="2443162" y="2490788"/>
                  </a:lnTo>
                  <a:close/>
                </a:path>
              </a:pathLst>
            </a:custGeom>
            <a:noFill/>
            <a:ln cap="flat" cmpd="sng" w="12700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3068110" y="3230342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1911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134832" y="3745050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1912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3258610" y="2301233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1906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2992971" y="198470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1910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1575488" y="2301233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1909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3"/>
            <p:cNvSpPr txBox="1"/>
            <p:nvPr/>
          </p:nvSpPr>
          <p:spPr>
            <a:xfrm>
              <a:off x="2466605" y="3098481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1907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3123156" y="1509916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1924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3"/>
            <p:cNvSpPr txBox="1"/>
            <p:nvPr/>
          </p:nvSpPr>
          <p:spPr>
            <a:xfrm>
              <a:off x="1925960" y="1371602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1908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3753036" y="1016024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1919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4900638" y="1998244"/>
              <a:ext cx="8640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MX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1920</a:t>
              </a:r>
              <a:endParaRPr b="1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3"/>
          <p:cNvSpPr txBox="1"/>
          <p:nvPr/>
        </p:nvSpPr>
        <p:spPr>
          <a:xfrm>
            <a:off x="6648450" y="5091117"/>
            <a:ext cx="1404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Cerro Prieto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919956" y="2514858"/>
            <a:ext cx="1404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Cuchillo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618156" y="3681029"/>
            <a:ext cx="14040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Boca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2126457" y="552772"/>
            <a:ext cx="7396211" cy="461665"/>
          </a:xfrm>
          <a:prstGeom prst="rect">
            <a:avLst/>
          </a:prstGeom>
          <a:noFill/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-MX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Derechos de agua del Subsuelo, por uso. 2019</a:t>
            </a:r>
            <a:endParaRPr b="0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113;p14"/>
          <p:cNvGraphicFramePr/>
          <p:nvPr/>
        </p:nvGraphicFramePr>
        <p:xfrm>
          <a:off x="2491246" y="17754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{FA1346AB-6443-4B6C-98C4-E1AE617AE1E4}</a:tableStyleId>
              </a:tblPr>
              <a:tblGrid>
                <a:gridCol w="2238825"/>
                <a:gridCol w="1121125"/>
                <a:gridCol w="1215600"/>
                <a:gridCol w="1416525"/>
                <a:gridCol w="1039350"/>
              </a:tblGrid>
              <a:tr h="61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Uso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Títulos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Pozos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Volumen (Mm</a:t>
                      </a:r>
                      <a:r>
                        <a:rPr b="1" baseline="3000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/año)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Volumen %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Agrícola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3,016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3,961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244.9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48.9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Pecuario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545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680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5.2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Público urbano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312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154.9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25.2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72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Doméstico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1,039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1,052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Servicios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355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427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10.3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1.9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Industrial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614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854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76.6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Otros usos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808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1,162 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39.9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M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7.8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6,397 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8,448 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532.3</a:t>
                      </a:r>
                      <a:endParaRPr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MX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100.0</a:t>
                      </a:r>
                      <a:endParaRPr b="1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