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7102475" cy="9037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F2F4E-FB7C-4D7F-8D95-33612BED001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96376-5986-4F11-BCC4-CE8548247FC5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i="1" dirty="0"/>
            <a:t>Contexto</a:t>
          </a:r>
          <a:endParaRPr lang="en-US" dirty="0"/>
        </a:p>
      </dgm:t>
    </dgm:pt>
    <dgm:pt modelId="{54FF5891-F6AE-46D8-AFCA-1A6B1076E9D2}" type="parTrans" cxnId="{44F39547-4F29-4D8C-AE8E-D115CE003B72}">
      <dgm:prSet/>
      <dgm:spPr/>
      <dgm:t>
        <a:bodyPr/>
        <a:lstStyle/>
        <a:p>
          <a:endParaRPr lang="en-US"/>
        </a:p>
      </dgm:t>
    </dgm:pt>
    <dgm:pt modelId="{60EE41C6-491E-4740-AD61-BD50FC49706F}" type="sibTrans" cxnId="{44F39547-4F29-4D8C-AE8E-D115CE003B72}">
      <dgm:prSet/>
      <dgm:spPr/>
      <dgm:t>
        <a:bodyPr/>
        <a:lstStyle/>
        <a:p>
          <a:endParaRPr lang="en-US"/>
        </a:p>
      </dgm:t>
    </dgm:pt>
    <dgm:pt modelId="{8360C19B-7DAE-42DC-A179-46F36041E90A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i="1" dirty="0"/>
            <a:t>Audiencia</a:t>
          </a:r>
          <a:endParaRPr lang="en-US" dirty="0"/>
        </a:p>
      </dgm:t>
    </dgm:pt>
    <dgm:pt modelId="{2A282BFA-924B-449C-AF01-DAA331709A6D}" type="parTrans" cxnId="{A78C10A9-19FB-4830-B0B1-D76CE1286BB8}">
      <dgm:prSet/>
      <dgm:spPr/>
      <dgm:t>
        <a:bodyPr/>
        <a:lstStyle/>
        <a:p>
          <a:endParaRPr lang="en-US"/>
        </a:p>
      </dgm:t>
    </dgm:pt>
    <dgm:pt modelId="{2CD33E7F-27AB-400C-8B11-E03051B1E82D}" type="sibTrans" cxnId="{A78C10A9-19FB-4830-B0B1-D76CE1286BB8}">
      <dgm:prSet/>
      <dgm:spPr/>
      <dgm:t>
        <a:bodyPr/>
        <a:lstStyle/>
        <a:p>
          <a:endParaRPr lang="en-US"/>
        </a:p>
      </dgm:t>
    </dgm:pt>
    <dgm:pt modelId="{701605B5-DBCF-45F9-8E49-0C83C6337387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i="1" dirty="0"/>
            <a:t>Recopilación y preparación de datos</a:t>
          </a:r>
          <a:endParaRPr lang="en-US" dirty="0"/>
        </a:p>
      </dgm:t>
    </dgm:pt>
    <dgm:pt modelId="{F78E2834-9DDC-4E1C-AA8A-819A143818F0}" type="parTrans" cxnId="{CDE5F541-8D2F-4B63-B7D1-653C4B3F102A}">
      <dgm:prSet/>
      <dgm:spPr/>
      <dgm:t>
        <a:bodyPr/>
        <a:lstStyle/>
        <a:p>
          <a:endParaRPr lang="en-US"/>
        </a:p>
      </dgm:t>
    </dgm:pt>
    <dgm:pt modelId="{A66919C7-6BAF-4EF2-A1DF-690A0DEA0F10}" type="sibTrans" cxnId="{CDE5F541-8D2F-4B63-B7D1-653C4B3F102A}">
      <dgm:prSet/>
      <dgm:spPr/>
      <dgm:t>
        <a:bodyPr/>
        <a:lstStyle/>
        <a:p>
          <a:endParaRPr lang="en-US"/>
        </a:p>
      </dgm:t>
    </dgm:pt>
    <dgm:pt modelId="{F0443E96-7A6D-431F-8869-5A23EDE7650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i="1"/>
            <a:t>Comunicación</a:t>
          </a:r>
          <a:endParaRPr lang="en-US"/>
        </a:p>
      </dgm:t>
    </dgm:pt>
    <dgm:pt modelId="{CE535420-B391-408B-AEC7-FE72EB09C063}" type="parTrans" cxnId="{774F1A26-E11E-4D43-8828-643D4B117AC0}">
      <dgm:prSet/>
      <dgm:spPr/>
      <dgm:t>
        <a:bodyPr/>
        <a:lstStyle/>
        <a:p>
          <a:endParaRPr lang="en-US"/>
        </a:p>
      </dgm:t>
    </dgm:pt>
    <dgm:pt modelId="{CD882C31-A2F1-4BC8-93F0-944C05E630AA}" type="sibTrans" cxnId="{774F1A26-E11E-4D43-8828-643D4B117AC0}">
      <dgm:prSet/>
      <dgm:spPr/>
      <dgm:t>
        <a:bodyPr/>
        <a:lstStyle/>
        <a:p>
          <a:endParaRPr lang="en-US"/>
        </a:p>
      </dgm:t>
    </dgm:pt>
    <dgm:pt modelId="{BF655B16-5C0A-4D6D-961E-07B1C93618C7}" type="pres">
      <dgm:prSet presAssocID="{BFFF2F4E-FB7C-4D7F-8D95-33612BED001C}" presName="root" presStyleCnt="0">
        <dgm:presLayoutVars>
          <dgm:dir/>
          <dgm:resizeHandles val="exact"/>
        </dgm:presLayoutVars>
      </dgm:prSet>
      <dgm:spPr/>
    </dgm:pt>
    <dgm:pt modelId="{D4CAD947-AB10-4852-A311-47A7007C4E71}" type="pres">
      <dgm:prSet presAssocID="{C7F96376-5986-4F11-BCC4-CE8548247FC5}" presName="compNode" presStyleCnt="0"/>
      <dgm:spPr/>
    </dgm:pt>
    <dgm:pt modelId="{B65F6D54-CA02-43EB-8B69-8DC108B1C5DA}" type="pres">
      <dgm:prSet presAssocID="{C7F96376-5986-4F11-BCC4-CE8548247FC5}" presName="iconRect" presStyleLbl="node1" presStyleIdx="0" presStyleCnt="4" custLinFactNeighborX="1256" custLinFactNeighborY="-66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985FB4A4-F026-4619-B9D4-EFA98710BC4D}" type="pres">
      <dgm:prSet presAssocID="{C7F96376-5986-4F11-BCC4-CE8548247FC5}" presName="spaceRect" presStyleCnt="0"/>
      <dgm:spPr/>
    </dgm:pt>
    <dgm:pt modelId="{E060BD79-C893-4EDD-95AC-50BB77476D94}" type="pres">
      <dgm:prSet presAssocID="{C7F96376-5986-4F11-BCC4-CE8548247FC5}" presName="textRect" presStyleLbl="revTx" presStyleIdx="0" presStyleCnt="4">
        <dgm:presLayoutVars>
          <dgm:chMax val="1"/>
          <dgm:chPref val="1"/>
        </dgm:presLayoutVars>
      </dgm:prSet>
      <dgm:spPr/>
    </dgm:pt>
    <dgm:pt modelId="{E6DDA7B6-C1B6-4A15-892A-F318586DC5A9}" type="pres">
      <dgm:prSet presAssocID="{60EE41C6-491E-4740-AD61-BD50FC49706F}" presName="sibTrans" presStyleCnt="0"/>
      <dgm:spPr/>
    </dgm:pt>
    <dgm:pt modelId="{398B84E4-A567-41B6-8754-EC3823AB6CA9}" type="pres">
      <dgm:prSet presAssocID="{8360C19B-7DAE-42DC-A179-46F36041E90A}" presName="compNode" presStyleCnt="0"/>
      <dgm:spPr/>
    </dgm:pt>
    <dgm:pt modelId="{7241C451-46A7-4C08-96FB-E8B7041AE9F7}" type="pres">
      <dgm:prSet presAssocID="{8360C19B-7DAE-42DC-A179-46F36041E9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1EC58CD-3413-4004-9D91-7C9130347AFC}" type="pres">
      <dgm:prSet presAssocID="{8360C19B-7DAE-42DC-A179-46F36041E90A}" presName="spaceRect" presStyleCnt="0"/>
      <dgm:spPr/>
    </dgm:pt>
    <dgm:pt modelId="{E6D54C85-D810-4349-AFE3-4CC0B7345F0D}" type="pres">
      <dgm:prSet presAssocID="{8360C19B-7DAE-42DC-A179-46F36041E90A}" presName="textRect" presStyleLbl="revTx" presStyleIdx="1" presStyleCnt="4">
        <dgm:presLayoutVars>
          <dgm:chMax val="1"/>
          <dgm:chPref val="1"/>
        </dgm:presLayoutVars>
      </dgm:prSet>
      <dgm:spPr/>
    </dgm:pt>
    <dgm:pt modelId="{794F9488-E454-4085-B470-CC0093E31505}" type="pres">
      <dgm:prSet presAssocID="{2CD33E7F-27AB-400C-8B11-E03051B1E82D}" presName="sibTrans" presStyleCnt="0"/>
      <dgm:spPr/>
    </dgm:pt>
    <dgm:pt modelId="{9FBDB26F-D49C-4450-B7CE-426E3B30DA6E}" type="pres">
      <dgm:prSet presAssocID="{701605B5-DBCF-45F9-8E49-0C83C6337387}" presName="compNode" presStyleCnt="0"/>
      <dgm:spPr/>
    </dgm:pt>
    <dgm:pt modelId="{7570D051-FB04-4362-BCAC-7C1D7538D99C}" type="pres">
      <dgm:prSet presAssocID="{701605B5-DBCF-45F9-8E49-0C83C63373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 Stick with solid fill"/>
        </a:ext>
      </dgm:extLst>
    </dgm:pt>
    <dgm:pt modelId="{86D80DCF-7DEE-42E9-8C08-E9D20CBF6499}" type="pres">
      <dgm:prSet presAssocID="{701605B5-DBCF-45F9-8E49-0C83C6337387}" presName="spaceRect" presStyleCnt="0"/>
      <dgm:spPr/>
    </dgm:pt>
    <dgm:pt modelId="{F6D1437D-483E-4B26-A38D-EDA3994EAECE}" type="pres">
      <dgm:prSet presAssocID="{701605B5-DBCF-45F9-8E49-0C83C6337387}" presName="textRect" presStyleLbl="revTx" presStyleIdx="2" presStyleCnt="4">
        <dgm:presLayoutVars>
          <dgm:chMax val="1"/>
          <dgm:chPref val="1"/>
        </dgm:presLayoutVars>
      </dgm:prSet>
      <dgm:spPr/>
    </dgm:pt>
    <dgm:pt modelId="{CBD59073-0AFB-4DC0-80EE-907246C12CB3}" type="pres">
      <dgm:prSet presAssocID="{A66919C7-6BAF-4EF2-A1DF-690A0DEA0F10}" presName="sibTrans" presStyleCnt="0"/>
      <dgm:spPr/>
    </dgm:pt>
    <dgm:pt modelId="{8B380824-9585-49A9-B941-66C5AEF4206D}" type="pres">
      <dgm:prSet presAssocID="{F0443E96-7A6D-431F-8869-5A23EDE76500}" presName="compNode" presStyleCnt="0"/>
      <dgm:spPr/>
    </dgm:pt>
    <dgm:pt modelId="{6BBD157F-67E5-40C9-8156-4CDD41F6A80D}" type="pres">
      <dgm:prSet presAssocID="{F0443E96-7A6D-431F-8869-5A23EDE765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C9D37FE-5F59-4273-8D6F-F1E739ECCA74}" type="pres">
      <dgm:prSet presAssocID="{F0443E96-7A6D-431F-8869-5A23EDE76500}" presName="spaceRect" presStyleCnt="0"/>
      <dgm:spPr/>
    </dgm:pt>
    <dgm:pt modelId="{0FBB38A4-6DF8-4576-9D76-97CD1D29B875}" type="pres">
      <dgm:prSet presAssocID="{F0443E96-7A6D-431F-8869-5A23EDE765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4F1A26-E11E-4D43-8828-643D4B117AC0}" srcId="{BFFF2F4E-FB7C-4D7F-8D95-33612BED001C}" destId="{F0443E96-7A6D-431F-8869-5A23EDE76500}" srcOrd="3" destOrd="0" parTransId="{CE535420-B391-408B-AEC7-FE72EB09C063}" sibTransId="{CD882C31-A2F1-4BC8-93F0-944C05E630AA}"/>
    <dgm:cxn modelId="{8AFDC031-4CE9-4C7A-9ED9-263CD77E9FA8}" type="presOf" srcId="{F0443E96-7A6D-431F-8869-5A23EDE76500}" destId="{0FBB38A4-6DF8-4576-9D76-97CD1D29B875}" srcOrd="0" destOrd="0" presId="urn:microsoft.com/office/officeart/2018/2/layout/IconLabelList"/>
    <dgm:cxn modelId="{42E71132-3BF4-4556-A924-D7C984C3924D}" type="presOf" srcId="{701605B5-DBCF-45F9-8E49-0C83C6337387}" destId="{F6D1437D-483E-4B26-A38D-EDA3994EAECE}" srcOrd="0" destOrd="0" presId="urn:microsoft.com/office/officeart/2018/2/layout/IconLabelList"/>
    <dgm:cxn modelId="{D4EAAE40-EC2F-4651-9063-78EF27A4D23C}" type="presOf" srcId="{8360C19B-7DAE-42DC-A179-46F36041E90A}" destId="{E6D54C85-D810-4349-AFE3-4CC0B7345F0D}" srcOrd="0" destOrd="0" presId="urn:microsoft.com/office/officeart/2018/2/layout/IconLabelList"/>
    <dgm:cxn modelId="{CDE5F541-8D2F-4B63-B7D1-653C4B3F102A}" srcId="{BFFF2F4E-FB7C-4D7F-8D95-33612BED001C}" destId="{701605B5-DBCF-45F9-8E49-0C83C6337387}" srcOrd="2" destOrd="0" parTransId="{F78E2834-9DDC-4E1C-AA8A-819A143818F0}" sibTransId="{A66919C7-6BAF-4EF2-A1DF-690A0DEA0F10}"/>
    <dgm:cxn modelId="{44F39547-4F29-4D8C-AE8E-D115CE003B72}" srcId="{BFFF2F4E-FB7C-4D7F-8D95-33612BED001C}" destId="{C7F96376-5986-4F11-BCC4-CE8548247FC5}" srcOrd="0" destOrd="0" parTransId="{54FF5891-F6AE-46D8-AFCA-1A6B1076E9D2}" sibTransId="{60EE41C6-491E-4740-AD61-BD50FC49706F}"/>
    <dgm:cxn modelId="{E6599F58-2F54-4F87-B8B2-BA62790B66A1}" type="presOf" srcId="{BFFF2F4E-FB7C-4D7F-8D95-33612BED001C}" destId="{BF655B16-5C0A-4D6D-961E-07B1C93618C7}" srcOrd="0" destOrd="0" presId="urn:microsoft.com/office/officeart/2018/2/layout/IconLabelList"/>
    <dgm:cxn modelId="{A78C10A9-19FB-4830-B0B1-D76CE1286BB8}" srcId="{BFFF2F4E-FB7C-4D7F-8D95-33612BED001C}" destId="{8360C19B-7DAE-42DC-A179-46F36041E90A}" srcOrd="1" destOrd="0" parTransId="{2A282BFA-924B-449C-AF01-DAA331709A6D}" sibTransId="{2CD33E7F-27AB-400C-8B11-E03051B1E82D}"/>
    <dgm:cxn modelId="{48A587BA-DB86-4FE3-8AAD-E8ED1CD5A148}" type="presOf" srcId="{C7F96376-5986-4F11-BCC4-CE8548247FC5}" destId="{E060BD79-C893-4EDD-95AC-50BB77476D94}" srcOrd="0" destOrd="0" presId="urn:microsoft.com/office/officeart/2018/2/layout/IconLabelList"/>
    <dgm:cxn modelId="{1338F7E6-605C-4F3F-A714-23C3CFDBD482}" type="presParOf" srcId="{BF655B16-5C0A-4D6D-961E-07B1C93618C7}" destId="{D4CAD947-AB10-4852-A311-47A7007C4E71}" srcOrd="0" destOrd="0" presId="urn:microsoft.com/office/officeart/2018/2/layout/IconLabelList"/>
    <dgm:cxn modelId="{A157B149-1489-4DB9-8294-4A26FD909B44}" type="presParOf" srcId="{D4CAD947-AB10-4852-A311-47A7007C4E71}" destId="{B65F6D54-CA02-43EB-8B69-8DC108B1C5DA}" srcOrd="0" destOrd="0" presId="urn:microsoft.com/office/officeart/2018/2/layout/IconLabelList"/>
    <dgm:cxn modelId="{447CB943-F632-4735-9CEF-7E18A910217C}" type="presParOf" srcId="{D4CAD947-AB10-4852-A311-47A7007C4E71}" destId="{985FB4A4-F026-4619-B9D4-EFA98710BC4D}" srcOrd="1" destOrd="0" presId="urn:microsoft.com/office/officeart/2018/2/layout/IconLabelList"/>
    <dgm:cxn modelId="{9BD6889F-FC2B-4A70-A7E9-432E53B6F6DD}" type="presParOf" srcId="{D4CAD947-AB10-4852-A311-47A7007C4E71}" destId="{E060BD79-C893-4EDD-95AC-50BB77476D94}" srcOrd="2" destOrd="0" presId="urn:microsoft.com/office/officeart/2018/2/layout/IconLabelList"/>
    <dgm:cxn modelId="{5518679B-9021-443B-ADBB-889E6B64D36D}" type="presParOf" srcId="{BF655B16-5C0A-4D6D-961E-07B1C93618C7}" destId="{E6DDA7B6-C1B6-4A15-892A-F318586DC5A9}" srcOrd="1" destOrd="0" presId="urn:microsoft.com/office/officeart/2018/2/layout/IconLabelList"/>
    <dgm:cxn modelId="{842D7C07-FA5D-48F5-B6B0-EF9E1C95AE84}" type="presParOf" srcId="{BF655B16-5C0A-4D6D-961E-07B1C93618C7}" destId="{398B84E4-A567-41B6-8754-EC3823AB6CA9}" srcOrd="2" destOrd="0" presId="urn:microsoft.com/office/officeart/2018/2/layout/IconLabelList"/>
    <dgm:cxn modelId="{2DBB0561-6745-4BAF-AF12-8A5345922E1A}" type="presParOf" srcId="{398B84E4-A567-41B6-8754-EC3823AB6CA9}" destId="{7241C451-46A7-4C08-96FB-E8B7041AE9F7}" srcOrd="0" destOrd="0" presId="urn:microsoft.com/office/officeart/2018/2/layout/IconLabelList"/>
    <dgm:cxn modelId="{53B713F6-2298-4FC8-88AE-F627C740D734}" type="presParOf" srcId="{398B84E4-A567-41B6-8754-EC3823AB6CA9}" destId="{01EC58CD-3413-4004-9D91-7C9130347AFC}" srcOrd="1" destOrd="0" presId="urn:microsoft.com/office/officeart/2018/2/layout/IconLabelList"/>
    <dgm:cxn modelId="{7D05C6E8-0A7D-46E4-BFA9-8E88C1C11D06}" type="presParOf" srcId="{398B84E4-A567-41B6-8754-EC3823AB6CA9}" destId="{E6D54C85-D810-4349-AFE3-4CC0B7345F0D}" srcOrd="2" destOrd="0" presId="urn:microsoft.com/office/officeart/2018/2/layout/IconLabelList"/>
    <dgm:cxn modelId="{8DDD828B-6366-4E56-AA01-35CD63A6E04D}" type="presParOf" srcId="{BF655B16-5C0A-4D6D-961E-07B1C93618C7}" destId="{794F9488-E454-4085-B470-CC0093E31505}" srcOrd="3" destOrd="0" presId="urn:microsoft.com/office/officeart/2018/2/layout/IconLabelList"/>
    <dgm:cxn modelId="{0EAA5381-2577-4713-A677-74E7F575B729}" type="presParOf" srcId="{BF655B16-5C0A-4D6D-961E-07B1C93618C7}" destId="{9FBDB26F-D49C-4450-B7CE-426E3B30DA6E}" srcOrd="4" destOrd="0" presId="urn:microsoft.com/office/officeart/2018/2/layout/IconLabelList"/>
    <dgm:cxn modelId="{B80A33B0-5C2D-4D65-9044-7496410518FE}" type="presParOf" srcId="{9FBDB26F-D49C-4450-B7CE-426E3B30DA6E}" destId="{7570D051-FB04-4362-BCAC-7C1D7538D99C}" srcOrd="0" destOrd="0" presId="urn:microsoft.com/office/officeart/2018/2/layout/IconLabelList"/>
    <dgm:cxn modelId="{4FF1CAF9-8934-4C3E-A6E4-FD504356C956}" type="presParOf" srcId="{9FBDB26F-D49C-4450-B7CE-426E3B30DA6E}" destId="{86D80DCF-7DEE-42E9-8C08-E9D20CBF6499}" srcOrd="1" destOrd="0" presId="urn:microsoft.com/office/officeart/2018/2/layout/IconLabelList"/>
    <dgm:cxn modelId="{2C134851-4977-4AAC-921A-C01D07BAC5B4}" type="presParOf" srcId="{9FBDB26F-D49C-4450-B7CE-426E3B30DA6E}" destId="{F6D1437D-483E-4B26-A38D-EDA3994EAECE}" srcOrd="2" destOrd="0" presId="urn:microsoft.com/office/officeart/2018/2/layout/IconLabelList"/>
    <dgm:cxn modelId="{D6D5533B-A39F-44D8-B8CE-7268C8ABB195}" type="presParOf" srcId="{BF655B16-5C0A-4D6D-961E-07B1C93618C7}" destId="{CBD59073-0AFB-4DC0-80EE-907246C12CB3}" srcOrd="5" destOrd="0" presId="urn:microsoft.com/office/officeart/2018/2/layout/IconLabelList"/>
    <dgm:cxn modelId="{15C99A22-C64B-4097-A5F9-43FB9293A508}" type="presParOf" srcId="{BF655B16-5C0A-4D6D-961E-07B1C93618C7}" destId="{8B380824-9585-49A9-B941-66C5AEF4206D}" srcOrd="6" destOrd="0" presId="urn:microsoft.com/office/officeart/2018/2/layout/IconLabelList"/>
    <dgm:cxn modelId="{9386164A-E960-4E7B-B143-099641741F6D}" type="presParOf" srcId="{8B380824-9585-49A9-B941-66C5AEF4206D}" destId="{6BBD157F-67E5-40C9-8156-4CDD41F6A80D}" srcOrd="0" destOrd="0" presId="urn:microsoft.com/office/officeart/2018/2/layout/IconLabelList"/>
    <dgm:cxn modelId="{D9452922-8666-4440-B4EE-3F2BAFA30F00}" type="presParOf" srcId="{8B380824-9585-49A9-B941-66C5AEF4206D}" destId="{9C9D37FE-5F59-4273-8D6F-F1E739ECCA74}" srcOrd="1" destOrd="0" presId="urn:microsoft.com/office/officeart/2018/2/layout/IconLabelList"/>
    <dgm:cxn modelId="{82D78D25-C4AE-4B12-B7BB-1B017F22FED7}" type="presParOf" srcId="{8B380824-9585-49A9-B941-66C5AEF4206D}" destId="{0FBB38A4-6DF8-4576-9D76-97CD1D29B8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F6D54-CA02-43EB-8B69-8DC108B1C5DA}">
      <dsp:nvSpPr>
        <dsp:cNvPr id="0" name=""/>
        <dsp:cNvSpPr/>
      </dsp:nvSpPr>
      <dsp:spPr>
        <a:xfrm>
          <a:off x="846400" y="1617033"/>
          <a:ext cx="1072734" cy="1072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0BD79-C893-4EDD-95AC-50BB77476D94}">
      <dsp:nvSpPr>
        <dsp:cNvPr id="0" name=""/>
        <dsp:cNvSpPr/>
      </dsp:nvSpPr>
      <dsp:spPr>
        <a:xfrm>
          <a:off x="177367" y="3090708"/>
          <a:ext cx="2383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 dirty="0"/>
            <a:t>Contexto</a:t>
          </a:r>
          <a:endParaRPr lang="en-US" sz="1900" kern="1200" dirty="0"/>
        </a:p>
      </dsp:txBody>
      <dsp:txXfrm>
        <a:off x="177367" y="3090708"/>
        <a:ext cx="2383854" cy="720000"/>
      </dsp:txXfrm>
    </dsp:sp>
    <dsp:sp modelId="{7241C451-46A7-4C08-96FB-E8B7041AE9F7}">
      <dsp:nvSpPr>
        <dsp:cNvPr id="0" name=""/>
        <dsp:cNvSpPr/>
      </dsp:nvSpPr>
      <dsp:spPr>
        <a:xfrm>
          <a:off x="3633956" y="1688048"/>
          <a:ext cx="1072734" cy="1072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54C85-D810-4349-AFE3-4CC0B7345F0D}">
      <dsp:nvSpPr>
        <dsp:cNvPr id="0" name=""/>
        <dsp:cNvSpPr/>
      </dsp:nvSpPr>
      <dsp:spPr>
        <a:xfrm>
          <a:off x="2978396" y="3090708"/>
          <a:ext cx="2383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 dirty="0"/>
            <a:t>Audiencia</a:t>
          </a:r>
          <a:endParaRPr lang="en-US" sz="1900" kern="1200" dirty="0"/>
        </a:p>
      </dsp:txBody>
      <dsp:txXfrm>
        <a:off x="2978396" y="3090708"/>
        <a:ext cx="2383854" cy="720000"/>
      </dsp:txXfrm>
    </dsp:sp>
    <dsp:sp modelId="{7570D051-FB04-4362-BCAC-7C1D7538D99C}">
      <dsp:nvSpPr>
        <dsp:cNvPr id="0" name=""/>
        <dsp:cNvSpPr/>
      </dsp:nvSpPr>
      <dsp:spPr>
        <a:xfrm>
          <a:off x="6434986" y="1688048"/>
          <a:ext cx="1072734" cy="1072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437D-483E-4B26-A38D-EDA3994EAECE}">
      <dsp:nvSpPr>
        <dsp:cNvPr id="0" name=""/>
        <dsp:cNvSpPr/>
      </dsp:nvSpPr>
      <dsp:spPr>
        <a:xfrm>
          <a:off x="5779426" y="3090708"/>
          <a:ext cx="2383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 dirty="0"/>
            <a:t>Recopilación y preparación de datos</a:t>
          </a:r>
          <a:endParaRPr lang="en-US" sz="1900" kern="1200" dirty="0"/>
        </a:p>
      </dsp:txBody>
      <dsp:txXfrm>
        <a:off x="5779426" y="3090708"/>
        <a:ext cx="2383854" cy="720000"/>
      </dsp:txXfrm>
    </dsp:sp>
    <dsp:sp modelId="{6BBD157F-67E5-40C9-8156-4CDD41F6A80D}">
      <dsp:nvSpPr>
        <dsp:cNvPr id="0" name=""/>
        <dsp:cNvSpPr/>
      </dsp:nvSpPr>
      <dsp:spPr>
        <a:xfrm>
          <a:off x="9236015" y="1688048"/>
          <a:ext cx="1072734" cy="1072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B38A4-6DF8-4576-9D76-97CD1D29B875}">
      <dsp:nvSpPr>
        <dsp:cNvPr id="0" name=""/>
        <dsp:cNvSpPr/>
      </dsp:nvSpPr>
      <dsp:spPr>
        <a:xfrm>
          <a:off x="8580455" y="3090708"/>
          <a:ext cx="2383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/>
            <a:t>Comunicación</a:t>
          </a:r>
          <a:endParaRPr lang="en-US" sz="1900" kern="1200"/>
        </a:p>
      </dsp:txBody>
      <dsp:txXfrm>
        <a:off x="8580455" y="3090708"/>
        <a:ext cx="23838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1931-D638-7E34-6CE2-DEEB7FD0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C569-B3ED-0504-1C81-008820D58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42F4-9CCD-4D17-E369-9BE4A429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8B22-99CF-34EC-C9EC-81D57A05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BB03-88B5-672D-ECDD-46A6665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BABD-5121-E536-11DB-47C202B4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C8C5-F3B5-4EF2-E5AE-1258D8AA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4DC9-F5D6-C673-5D58-AB6FFB1F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0964-79A7-4E54-8292-4E636BF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53EE-87D8-F912-BD84-C56A21E8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65C74-6D06-A4FC-F0A5-B0A7B852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90F34-963F-3267-6C10-9F4C6A25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FDFA-1A51-CC62-7998-9D5C908E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14-578F-393D-1DE5-651A70A8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D50B-44EA-D338-D1B8-28AD030E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E8FA-8581-6931-F5FE-BFC2250C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BBBE-8840-C547-EAE8-D4BDF5B0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D3527-D2D8-73C8-241D-19560D9D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B143-6B11-7F90-3C20-6F8BE245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13EB-0540-E030-F875-E8DE54DE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09BC-2E66-C0B2-9056-EE0123C7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86E9-629D-BEBD-EF29-69F875E0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B6C5-8A45-82CD-EA70-7A3C18DA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8CA9-1212-5D6D-7F61-6EDA6827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D11A-6207-0CC5-8BD1-17DF322A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640-3127-D0BD-E9D2-BE59880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7894-BB53-2886-2B43-5B15D033F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EC0B5-4072-EDEC-2CA1-D038BD97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1CF8-0E79-76C9-C105-835B3465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35DF-4AB6-7240-3F27-84E0D99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A84F-13DE-9861-9592-08940148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8567-3A81-FD98-5459-22069367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3160-4653-B85F-B9EC-F9A9A365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9208-1508-41B0-9288-D3CD8144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24948-C169-B639-4F19-D0FC1F2A4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A8596-8394-DBEB-2012-4431816E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62D1-3C35-D7C0-F979-4E8EBC7C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011B1-BF53-D969-CFE8-FCCD2B8E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4413B-9042-955A-CEED-502198C9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769A-CF80-656B-A2B3-3899ADB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EEAA-8C6B-B827-CE1F-D09D8E47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D4D60-DCC2-549B-A229-62BBD0D1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2464E-2E90-49B8-61C9-4DA9717C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EE958-43C7-5B50-E0CB-53D03194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AA98-9970-72D4-3AB5-4BD109E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4CF1-C426-CA77-BACD-29E26D9A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8D97-8EF7-A2D6-D916-4CE5D1C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F401-C14E-BF6A-4E96-141C4A6F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8AED5-1A29-A386-810B-1528DCB5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BF92-9207-F648-F57C-B176B37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DA3A-6792-8E7E-F36C-79C70213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25809-90C4-DE9F-2FCB-DE470AB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DFE2-42F9-A347-8126-F582CF96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89408-2D2A-F7E5-9F75-1E7D24F06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16DF-2C1F-2B9B-2DBC-605AA834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059B6-95BA-0B35-4DBE-4DA47E6A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B1DF-816C-C883-86C4-C57BADEA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B357-5FDA-F90B-8F2D-C65FE84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3E3AC-CA1A-A980-1054-70DF0616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76D8-B564-3923-099A-B7ABE56C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A174-16DF-0EF1-2FA1-4FC08EBE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80B1F-E5F2-4B1D-B11C-CB87D34C709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D375-AB18-0D8C-39D0-289843B61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8F65-3646-855C-73EB-E213957F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2F5A9-0DBD-411C-AB54-1FA90E4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54C1E-C82B-D16E-44C4-F56DEA51AD65}"/>
              </a:ext>
            </a:extLst>
          </p:cNvPr>
          <p:cNvSpPr txBox="1"/>
          <p:nvPr/>
        </p:nvSpPr>
        <p:spPr>
          <a:xfrm>
            <a:off x="2274216" y="2782669"/>
            <a:ext cx="764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/>
              <a:t>¿Por qué estamos en PowerPoint? 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085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54C1E-C82B-D16E-44C4-F56DEA51AD65}"/>
              </a:ext>
            </a:extLst>
          </p:cNvPr>
          <p:cNvSpPr txBox="1"/>
          <p:nvPr/>
        </p:nvSpPr>
        <p:spPr>
          <a:xfrm>
            <a:off x="2049657" y="2424323"/>
            <a:ext cx="784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600" dirty="0"/>
              <a:t>¿Por qué esta presentación es tan fea?</a:t>
            </a:r>
          </a:p>
          <a:p>
            <a:pPr algn="ctr"/>
            <a:endParaRPr lang="es-AR" sz="3600" dirty="0"/>
          </a:p>
          <a:p>
            <a:pPr algn="ctr"/>
            <a:r>
              <a:rPr lang="es-AR" sz="3600" dirty="0"/>
              <a:t>😖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9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54C1E-C82B-D16E-44C4-F56DEA51AD65}"/>
              </a:ext>
            </a:extLst>
          </p:cNvPr>
          <p:cNvSpPr txBox="1"/>
          <p:nvPr/>
        </p:nvSpPr>
        <p:spPr>
          <a:xfrm>
            <a:off x="1005316" y="1295052"/>
            <a:ext cx="10568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>
                <a:effectLst/>
                <a:latin typeface="Rubik"/>
              </a:rPr>
              <a:t>Cliente</a:t>
            </a:r>
            <a:r>
              <a:rPr lang="es-AR" sz="2400" i="1" dirty="0">
                <a:effectLst/>
                <a:latin typeface="Rubik"/>
              </a:rPr>
              <a:t>: Empresa de venta de electrodomésticos en el mercado minorista en Japón.</a:t>
            </a:r>
          </a:p>
          <a:p>
            <a:endParaRPr lang="es-AR" sz="2400" i="1" dirty="0">
              <a:latin typeface="Rubik"/>
            </a:endParaRPr>
          </a:p>
          <a:p>
            <a:r>
              <a:rPr lang="es-AR" sz="2400" b="1" i="1" dirty="0">
                <a:effectLst/>
                <a:latin typeface="Rubik"/>
              </a:rPr>
              <a:t>Situación</a:t>
            </a:r>
            <a:r>
              <a:rPr lang="es-AR" sz="2400" i="1" dirty="0">
                <a:effectLst/>
                <a:latin typeface="Rubik"/>
              </a:rPr>
              <a:t>: El nuevo CEO y quiere conocer el status de las operaciones.</a:t>
            </a:r>
          </a:p>
          <a:p>
            <a:endParaRPr lang="es-AR" sz="2400" i="1" dirty="0">
              <a:latin typeface="Rubik"/>
            </a:endParaRPr>
          </a:p>
          <a:p>
            <a:r>
              <a:rPr lang="es-AR" sz="2400" b="1" i="1" dirty="0">
                <a:latin typeface="Rubik"/>
              </a:rPr>
              <a:t>Qué quiere saber</a:t>
            </a:r>
            <a:r>
              <a:rPr lang="es-AR" sz="2400" i="1" dirty="0">
                <a:latin typeface="Rubi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i="1" dirty="0">
                <a:effectLst/>
                <a:latin typeface="Rubik"/>
              </a:rPr>
              <a:t>Cuántas unidades se venden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i="1" dirty="0">
                <a:latin typeface="Rubik"/>
              </a:rPr>
              <a:t>C</a:t>
            </a:r>
            <a:r>
              <a:rPr lang="es-AR" sz="2400" i="1" dirty="0">
                <a:effectLst/>
                <a:latin typeface="Rubik"/>
              </a:rPr>
              <a:t>uántos ingresos generan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i="1" dirty="0">
                <a:latin typeface="Rubik"/>
              </a:rPr>
              <a:t>C</a:t>
            </a:r>
            <a:r>
              <a:rPr lang="es-AR" sz="2400" i="1" dirty="0">
                <a:effectLst/>
                <a:latin typeface="Rubik"/>
              </a:rPr>
              <a:t>ómo son los márgenes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i="1" dirty="0">
                <a:latin typeface="Rubik"/>
              </a:rPr>
              <a:t>Cómo </a:t>
            </a:r>
            <a:r>
              <a:rPr lang="es-AR" sz="2400" i="1" dirty="0">
                <a:effectLst/>
                <a:latin typeface="Rubik"/>
              </a:rPr>
              <a:t>se comportan los diferentes canales de ventas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11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heckbox Checked outline">
            <a:extLst>
              <a:ext uri="{FF2B5EF4-FFF2-40B4-BE49-F238E27FC236}">
                <a16:creationId xmlns:a16="http://schemas.microsoft.com/office/drawing/2014/main" id="{BDEC4979-13A0-C794-8256-3559D3A3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256" y="2498130"/>
            <a:ext cx="1139798" cy="1139798"/>
          </a:xfrm>
          <a:prstGeom prst="rect">
            <a:avLst/>
          </a:prstGeom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8E74E89-8625-EB47-6ED2-63C9D182D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418905"/>
              </p:ext>
            </p:extLst>
          </p:nvPr>
        </p:nvGraphicFramePr>
        <p:xfrm>
          <a:off x="0" y="-1272749"/>
          <a:ext cx="11141678" cy="549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Graphic 4" descr="Checkbox Checked outline">
            <a:extLst>
              <a:ext uri="{FF2B5EF4-FFF2-40B4-BE49-F238E27FC236}">
                <a16:creationId xmlns:a16="http://schemas.microsoft.com/office/drawing/2014/main" id="{34F286EB-912B-A91F-91BF-D9FFA142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1070" y="2498130"/>
            <a:ext cx="1139798" cy="1139798"/>
          </a:xfrm>
          <a:prstGeom prst="rect">
            <a:avLst/>
          </a:prstGeom>
        </p:spPr>
      </p:pic>
      <p:pic>
        <p:nvPicPr>
          <p:cNvPr id="7" name="Graphic 6" descr="Checkbox Checked outline">
            <a:extLst>
              <a:ext uri="{FF2B5EF4-FFF2-40B4-BE49-F238E27FC236}">
                <a16:creationId xmlns:a16="http://schemas.microsoft.com/office/drawing/2014/main" id="{8D79111E-71DB-4E06-C362-36AAD05A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607" y="2498130"/>
            <a:ext cx="1139798" cy="1139798"/>
          </a:xfrm>
          <a:prstGeom prst="rect">
            <a:avLst/>
          </a:prstGeom>
        </p:spPr>
      </p:pic>
      <p:pic>
        <p:nvPicPr>
          <p:cNvPr id="8" name="Graphic 7" descr="Checkbox Checked outline">
            <a:extLst>
              <a:ext uri="{FF2B5EF4-FFF2-40B4-BE49-F238E27FC236}">
                <a16:creationId xmlns:a16="http://schemas.microsoft.com/office/drawing/2014/main" id="{A633E9B9-090A-8850-6C8D-6F5BCA38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348" y="2498130"/>
            <a:ext cx="1139798" cy="1139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2FD261-0FCB-8E1D-34ED-718322E6787B}"/>
              </a:ext>
            </a:extLst>
          </p:cNvPr>
          <p:cNvSpPr/>
          <p:nvPr/>
        </p:nvSpPr>
        <p:spPr>
          <a:xfrm>
            <a:off x="257998" y="3572654"/>
            <a:ext cx="2261285" cy="3010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1600" dirty="0"/>
              <a:t>Ventas de los últimos 5 años</a:t>
            </a:r>
          </a:p>
          <a:p>
            <a:endParaRPr lang="es-AR" sz="1600" dirty="0"/>
          </a:p>
          <a:p>
            <a:r>
              <a:rPr lang="es-AR" sz="1600" dirty="0"/>
              <a:t>Discriminadas por día y por canal, por agente</a:t>
            </a:r>
          </a:p>
          <a:p>
            <a:endParaRPr lang="es-AR" sz="1600" dirty="0"/>
          </a:p>
          <a:p>
            <a:r>
              <a:rPr lang="es-AR" sz="1600" dirty="0"/>
              <a:t>Costos por producto</a:t>
            </a:r>
          </a:p>
          <a:p>
            <a:endParaRPr lang="es-AR" sz="1600" dirty="0"/>
          </a:p>
          <a:p>
            <a:r>
              <a:rPr lang="es-AR" sz="1600" dirty="0"/>
              <a:t>Facturación</a:t>
            </a:r>
          </a:p>
          <a:p>
            <a:endParaRPr lang="es-AR" sz="1600" dirty="0"/>
          </a:p>
          <a:p>
            <a:r>
              <a:rPr lang="es-AR" sz="1600" dirty="0"/>
              <a:t>No consulta por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87F1C-0089-99EF-E415-18A25256A6B9}"/>
              </a:ext>
            </a:extLst>
          </p:cNvPr>
          <p:cNvSpPr/>
          <p:nvPr/>
        </p:nvSpPr>
        <p:spPr>
          <a:xfrm>
            <a:off x="3132130" y="3572655"/>
            <a:ext cx="2261285" cy="3010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1600" dirty="0"/>
              <a:t>Nuevo CEO</a:t>
            </a:r>
          </a:p>
          <a:p>
            <a:endParaRPr lang="es-AR" sz="1600" dirty="0"/>
          </a:p>
          <a:p>
            <a:r>
              <a:rPr lang="es-AR" sz="1600" dirty="0"/>
              <a:t>Familiarizarse con el negocio</a:t>
            </a:r>
          </a:p>
          <a:p>
            <a:endParaRPr lang="es-AR" sz="1600" dirty="0"/>
          </a:p>
          <a:p>
            <a:r>
              <a:rPr lang="es-AR" sz="1600" dirty="0"/>
              <a:t>Basado en costos y ganancias</a:t>
            </a:r>
          </a:p>
          <a:p>
            <a:endParaRPr lang="es-AR" sz="1600" dirty="0"/>
          </a:p>
          <a:p>
            <a:r>
              <a:rPr lang="es-AR" sz="1600" dirty="0"/>
              <a:t>Bajo nivel de detalle</a:t>
            </a:r>
          </a:p>
          <a:p>
            <a:endParaRPr lang="es-AR" sz="1600" dirty="0"/>
          </a:p>
          <a:p>
            <a:r>
              <a:rPr lang="es-AR" sz="1600" dirty="0"/>
              <a:t>Tendencias por canal y por producto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C32B5-6F96-E474-5D3C-2069DFC3D38B}"/>
              </a:ext>
            </a:extLst>
          </p:cNvPr>
          <p:cNvSpPr/>
          <p:nvPr/>
        </p:nvSpPr>
        <p:spPr>
          <a:xfrm>
            <a:off x="6006262" y="3572656"/>
            <a:ext cx="2261285" cy="3010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1600" dirty="0"/>
              <a:t>CSV y Excel</a:t>
            </a:r>
          </a:p>
          <a:p>
            <a:endParaRPr lang="es-AR" sz="1600" dirty="0"/>
          </a:p>
          <a:p>
            <a:r>
              <a:rPr lang="es-AR" sz="1600" dirty="0"/>
              <a:t>Solicitar acceso a bases de datos</a:t>
            </a:r>
          </a:p>
          <a:p>
            <a:endParaRPr lang="es-AR" sz="1600" dirty="0"/>
          </a:p>
          <a:p>
            <a:r>
              <a:rPr lang="es-AR" sz="1600" dirty="0"/>
              <a:t>Unificar monedas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EF337-C2EC-D869-04F3-F2AFE9964986}"/>
              </a:ext>
            </a:extLst>
          </p:cNvPr>
          <p:cNvSpPr/>
          <p:nvPr/>
        </p:nvSpPr>
        <p:spPr>
          <a:xfrm>
            <a:off x="8880393" y="3572655"/>
            <a:ext cx="2261285" cy="3010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1600" dirty="0"/>
              <a:t>P1 – canales y puntos de venta</a:t>
            </a:r>
          </a:p>
          <a:p>
            <a:r>
              <a:rPr lang="es-AR" sz="1600" dirty="0"/>
              <a:t>P2 – Productos, costos, ganancias</a:t>
            </a:r>
          </a:p>
          <a:p>
            <a:endParaRPr lang="es-AR" sz="1600" dirty="0"/>
          </a:p>
          <a:p>
            <a:r>
              <a:rPr lang="es-AR" sz="1600" dirty="0"/>
              <a:t>Secuencia que vaya desde la estructura del negocio hasta la medición de la eficiencia de cada canal / producto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EE19150-0DE6-AE78-CD74-3CDEDD15655E}"/>
              </a:ext>
            </a:extLst>
          </p:cNvPr>
          <p:cNvSpPr txBox="1"/>
          <p:nvPr/>
        </p:nvSpPr>
        <p:spPr>
          <a:xfrm>
            <a:off x="160638" y="341871"/>
            <a:ext cx="670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Hoja de Estructura - TITULO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2D456A-5438-8A79-45F8-00EF4BFE073B}"/>
              </a:ext>
            </a:extLst>
          </p:cNvPr>
          <p:cNvSpPr/>
          <p:nvPr/>
        </p:nvSpPr>
        <p:spPr>
          <a:xfrm>
            <a:off x="7512908" y="160638"/>
            <a:ext cx="4324865" cy="679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D4D71-F616-129D-B27C-E1A8E1377B11}"/>
              </a:ext>
            </a:extLst>
          </p:cNvPr>
          <p:cNvSpPr/>
          <p:nvPr/>
        </p:nvSpPr>
        <p:spPr>
          <a:xfrm>
            <a:off x="160639" y="1237046"/>
            <a:ext cx="8625015" cy="305074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Canales por tiempo según costos y ganancias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6C32B6-3A3D-A2E7-5314-D905B3B2967A}"/>
              </a:ext>
            </a:extLst>
          </p:cNvPr>
          <p:cNvSpPr/>
          <p:nvPr/>
        </p:nvSpPr>
        <p:spPr>
          <a:xfrm>
            <a:off x="383059" y="1482811"/>
            <a:ext cx="1075038" cy="667265"/>
          </a:xfrm>
          <a:custGeom>
            <a:avLst/>
            <a:gdLst>
              <a:gd name="connsiteX0" fmla="*/ 0 w 1075038"/>
              <a:gd name="connsiteY0" fmla="*/ 407773 h 667265"/>
              <a:gd name="connsiteX1" fmla="*/ 111211 w 1075038"/>
              <a:gd name="connsiteY1" fmla="*/ 222421 h 667265"/>
              <a:gd name="connsiteX2" fmla="*/ 197708 w 1075038"/>
              <a:gd name="connsiteY2" fmla="*/ 395416 h 667265"/>
              <a:gd name="connsiteX3" fmla="*/ 234779 w 1075038"/>
              <a:gd name="connsiteY3" fmla="*/ 642551 h 667265"/>
              <a:gd name="connsiteX4" fmla="*/ 271849 w 1075038"/>
              <a:gd name="connsiteY4" fmla="*/ 667265 h 667265"/>
              <a:gd name="connsiteX5" fmla="*/ 420130 w 1075038"/>
              <a:gd name="connsiteY5" fmla="*/ 506627 h 667265"/>
              <a:gd name="connsiteX6" fmla="*/ 494270 w 1075038"/>
              <a:gd name="connsiteY6" fmla="*/ 321275 h 667265"/>
              <a:gd name="connsiteX7" fmla="*/ 568411 w 1075038"/>
              <a:gd name="connsiteY7" fmla="*/ 0 h 667265"/>
              <a:gd name="connsiteX8" fmla="*/ 630195 w 1075038"/>
              <a:gd name="connsiteY8" fmla="*/ 358346 h 667265"/>
              <a:gd name="connsiteX9" fmla="*/ 704335 w 1075038"/>
              <a:gd name="connsiteY9" fmla="*/ 605481 h 667265"/>
              <a:gd name="connsiteX10" fmla="*/ 840260 w 1075038"/>
              <a:gd name="connsiteY10" fmla="*/ 481913 h 667265"/>
              <a:gd name="connsiteX11" fmla="*/ 1013254 w 1075038"/>
              <a:gd name="connsiteY11" fmla="*/ 296562 h 667265"/>
              <a:gd name="connsiteX12" fmla="*/ 1025611 w 1075038"/>
              <a:gd name="connsiteY12" fmla="*/ 432486 h 667265"/>
              <a:gd name="connsiteX13" fmla="*/ 1050325 w 1075038"/>
              <a:gd name="connsiteY13" fmla="*/ 481913 h 667265"/>
              <a:gd name="connsiteX14" fmla="*/ 1075038 w 1075038"/>
              <a:gd name="connsiteY14" fmla="*/ 543697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5038" h="667265">
                <a:moveTo>
                  <a:pt x="0" y="407773"/>
                </a:moveTo>
                <a:cubicBezTo>
                  <a:pt x="37070" y="345989"/>
                  <a:pt x="39299" y="226916"/>
                  <a:pt x="111211" y="222421"/>
                </a:cubicBezTo>
                <a:cubicBezTo>
                  <a:pt x="175557" y="218399"/>
                  <a:pt x="178059" y="334012"/>
                  <a:pt x="197708" y="395416"/>
                </a:cubicBezTo>
                <a:cubicBezTo>
                  <a:pt x="244955" y="543062"/>
                  <a:pt x="173943" y="508711"/>
                  <a:pt x="234779" y="642551"/>
                </a:cubicBezTo>
                <a:cubicBezTo>
                  <a:pt x="240924" y="656071"/>
                  <a:pt x="259492" y="659027"/>
                  <a:pt x="271849" y="667265"/>
                </a:cubicBezTo>
                <a:cubicBezTo>
                  <a:pt x="359548" y="638031"/>
                  <a:pt x="338977" y="652703"/>
                  <a:pt x="420130" y="506627"/>
                </a:cubicBezTo>
                <a:cubicBezTo>
                  <a:pt x="452446" y="448458"/>
                  <a:pt x="473227" y="384404"/>
                  <a:pt x="494270" y="321275"/>
                </a:cubicBezTo>
                <a:cubicBezTo>
                  <a:pt x="537178" y="192551"/>
                  <a:pt x="545501" y="126008"/>
                  <a:pt x="568411" y="0"/>
                </a:cubicBezTo>
                <a:cubicBezTo>
                  <a:pt x="590271" y="174879"/>
                  <a:pt x="586192" y="197001"/>
                  <a:pt x="630195" y="358346"/>
                </a:cubicBezTo>
                <a:cubicBezTo>
                  <a:pt x="652824" y="441321"/>
                  <a:pt x="704335" y="605481"/>
                  <a:pt x="704335" y="605481"/>
                </a:cubicBezTo>
                <a:cubicBezTo>
                  <a:pt x="749643" y="564292"/>
                  <a:pt x="796962" y="525211"/>
                  <a:pt x="840260" y="481913"/>
                </a:cubicBezTo>
                <a:cubicBezTo>
                  <a:pt x="900020" y="422153"/>
                  <a:pt x="931595" y="318338"/>
                  <a:pt x="1013254" y="296562"/>
                </a:cubicBezTo>
                <a:cubicBezTo>
                  <a:pt x="1057213" y="284840"/>
                  <a:pt x="1016689" y="387875"/>
                  <a:pt x="1025611" y="432486"/>
                </a:cubicBezTo>
                <a:cubicBezTo>
                  <a:pt x="1029224" y="450549"/>
                  <a:pt x="1043069" y="464982"/>
                  <a:pt x="1050325" y="481913"/>
                </a:cubicBezTo>
                <a:cubicBezTo>
                  <a:pt x="1096129" y="588790"/>
                  <a:pt x="1035265" y="464153"/>
                  <a:pt x="1075038" y="5436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DFCE1E-A016-5E74-D04E-67DE205267DA}"/>
              </a:ext>
            </a:extLst>
          </p:cNvPr>
          <p:cNvSpPr/>
          <p:nvPr/>
        </p:nvSpPr>
        <p:spPr>
          <a:xfrm>
            <a:off x="498388" y="1519882"/>
            <a:ext cx="1075038" cy="667265"/>
          </a:xfrm>
          <a:custGeom>
            <a:avLst/>
            <a:gdLst>
              <a:gd name="connsiteX0" fmla="*/ 0 w 1075038"/>
              <a:gd name="connsiteY0" fmla="*/ 407773 h 667265"/>
              <a:gd name="connsiteX1" fmla="*/ 111211 w 1075038"/>
              <a:gd name="connsiteY1" fmla="*/ 222421 h 667265"/>
              <a:gd name="connsiteX2" fmla="*/ 197708 w 1075038"/>
              <a:gd name="connsiteY2" fmla="*/ 395416 h 667265"/>
              <a:gd name="connsiteX3" fmla="*/ 234779 w 1075038"/>
              <a:gd name="connsiteY3" fmla="*/ 642551 h 667265"/>
              <a:gd name="connsiteX4" fmla="*/ 271849 w 1075038"/>
              <a:gd name="connsiteY4" fmla="*/ 667265 h 667265"/>
              <a:gd name="connsiteX5" fmla="*/ 420130 w 1075038"/>
              <a:gd name="connsiteY5" fmla="*/ 506627 h 667265"/>
              <a:gd name="connsiteX6" fmla="*/ 494270 w 1075038"/>
              <a:gd name="connsiteY6" fmla="*/ 321275 h 667265"/>
              <a:gd name="connsiteX7" fmla="*/ 568411 w 1075038"/>
              <a:gd name="connsiteY7" fmla="*/ 0 h 667265"/>
              <a:gd name="connsiteX8" fmla="*/ 630195 w 1075038"/>
              <a:gd name="connsiteY8" fmla="*/ 358346 h 667265"/>
              <a:gd name="connsiteX9" fmla="*/ 704335 w 1075038"/>
              <a:gd name="connsiteY9" fmla="*/ 605481 h 667265"/>
              <a:gd name="connsiteX10" fmla="*/ 840260 w 1075038"/>
              <a:gd name="connsiteY10" fmla="*/ 481913 h 667265"/>
              <a:gd name="connsiteX11" fmla="*/ 1013254 w 1075038"/>
              <a:gd name="connsiteY11" fmla="*/ 296562 h 667265"/>
              <a:gd name="connsiteX12" fmla="*/ 1025611 w 1075038"/>
              <a:gd name="connsiteY12" fmla="*/ 432486 h 667265"/>
              <a:gd name="connsiteX13" fmla="*/ 1050325 w 1075038"/>
              <a:gd name="connsiteY13" fmla="*/ 481913 h 667265"/>
              <a:gd name="connsiteX14" fmla="*/ 1075038 w 1075038"/>
              <a:gd name="connsiteY14" fmla="*/ 543697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5038" h="667265">
                <a:moveTo>
                  <a:pt x="0" y="407773"/>
                </a:moveTo>
                <a:cubicBezTo>
                  <a:pt x="37070" y="345989"/>
                  <a:pt x="39299" y="226916"/>
                  <a:pt x="111211" y="222421"/>
                </a:cubicBezTo>
                <a:cubicBezTo>
                  <a:pt x="175557" y="218399"/>
                  <a:pt x="178059" y="334012"/>
                  <a:pt x="197708" y="395416"/>
                </a:cubicBezTo>
                <a:cubicBezTo>
                  <a:pt x="244955" y="543062"/>
                  <a:pt x="173943" y="508711"/>
                  <a:pt x="234779" y="642551"/>
                </a:cubicBezTo>
                <a:cubicBezTo>
                  <a:pt x="240924" y="656071"/>
                  <a:pt x="259492" y="659027"/>
                  <a:pt x="271849" y="667265"/>
                </a:cubicBezTo>
                <a:cubicBezTo>
                  <a:pt x="359548" y="638031"/>
                  <a:pt x="338977" y="652703"/>
                  <a:pt x="420130" y="506627"/>
                </a:cubicBezTo>
                <a:cubicBezTo>
                  <a:pt x="452446" y="448458"/>
                  <a:pt x="473227" y="384404"/>
                  <a:pt x="494270" y="321275"/>
                </a:cubicBezTo>
                <a:cubicBezTo>
                  <a:pt x="537178" y="192551"/>
                  <a:pt x="545501" y="126008"/>
                  <a:pt x="568411" y="0"/>
                </a:cubicBezTo>
                <a:cubicBezTo>
                  <a:pt x="590271" y="174879"/>
                  <a:pt x="586192" y="197001"/>
                  <a:pt x="630195" y="358346"/>
                </a:cubicBezTo>
                <a:cubicBezTo>
                  <a:pt x="652824" y="441321"/>
                  <a:pt x="704335" y="605481"/>
                  <a:pt x="704335" y="605481"/>
                </a:cubicBezTo>
                <a:cubicBezTo>
                  <a:pt x="749643" y="564292"/>
                  <a:pt x="796962" y="525211"/>
                  <a:pt x="840260" y="481913"/>
                </a:cubicBezTo>
                <a:cubicBezTo>
                  <a:pt x="900020" y="422153"/>
                  <a:pt x="931595" y="318338"/>
                  <a:pt x="1013254" y="296562"/>
                </a:cubicBezTo>
                <a:cubicBezTo>
                  <a:pt x="1057213" y="284840"/>
                  <a:pt x="1016689" y="387875"/>
                  <a:pt x="1025611" y="432486"/>
                </a:cubicBezTo>
                <a:cubicBezTo>
                  <a:pt x="1029224" y="450549"/>
                  <a:pt x="1043069" y="464982"/>
                  <a:pt x="1050325" y="481913"/>
                </a:cubicBezTo>
                <a:cubicBezTo>
                  <a:pt x="1096129" y="588790"/>
                  <a:pt x="1035265" y="464153"/>
                  <a:pt x="1075038" y="5436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8AA22-FCBE-937D-9284-03C57576C2F7}"/>
              </a:ext>
            </a:extLst>
          </p:cNvPr>
          <p:cNvSpPr/>
          <p:nvPr/>
        </p:nvSpPr>
        <p:spPr>
          <a:xfrm>
            <a:off x="160639" y="4533559"/>
            <a:ext cx="4188940" cy="22420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Sucursales por ventas totales</a:t>
            </a:r>
            <a:endParaRPr lang="en-US" dirty="0"/>
          </a:p>
        </p:txBody>
      </p:sp>
      <p:pic>
        <p:nvPicPr>
          <p:cNvPr id="26" name="Graphic 25" descr="Earth globe: Asia and Australia with solid fill">
            <a:extLst>
              <a:ext uri="{FF2B5EF4-FFF2-40B4-BE49-F238E27FC236}">
                <a16:creationId xmlns:a16="http://schemas.microsoft.com/office/drawing/2014/main" id="{74342355-63D6-9994-688C-43125C48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638" y="4683211"/>
            <a:ext cx="914400" cy="9144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26F263D-AA10-8BAE-B411-547DDDFFBC96}"/>
              </a:ext>
            </a:extLst>
          </p:cNvPr>
          <p:cNvSpPr/>
          <p:nvPr/>
        </p:nvSpPr>
        <p:spPr>
          <a:xfrm>
            <a:off x="4584358" y="4551405"/>
            <a:ext cx="2483708" cy="222421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Canales online según ingresos / ganancias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A4B905-2410-790B-BB06-53C2F7CCCA11}"/>
              </a:ext>
            </a:extLst>
          </p:cNvPr>
          <p:cNvSpPr/>
          <p:nvPr/>
        </p:nvSpPr>
        <p:spPr>
          <a:xfrm>
            <a:off x="7302845" y="4551405"/>
            <a:ext cx="4534928" cy="22242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Sucursales según márgenes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C34C5F-7FC2-D804-1E48-59D13263AE47}"/>
              </a:ext>
            </a:extLst>
          </p:cNvPr>
          <p:cNvSpPr/>
          <p:nvPr/>
        </p:nvSpPr>
        <p:spPr>
          <a:xfrm>
            <a:off x="7747686" y="4683211"/>
            <a:ext cx="296563" cy="679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A07E4F-DCEC-4518-8405-BB873022F907}"/>
              </a:ext>
            </a:extLst>
          </p:cNvPr>
          <p:cNvSpPr/>
          <p:nvPr/>
        </p:nvSpPr>
        <p:spPr>
          <a:xfrm>
            <a:off x="8052486" y="4893276"/>
            <a:ext cx="296563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766F61-7BE5-DC55-DB05-2116B14E826E}"/>
              </a:ext>
            </a:extLst>
          </p:cNvPr>
          <p:cNvSpPr/>
          <p:nvPr/>
        </p:nvSpPr>
        <p:spPr>
          <a:xfrm>
            <a:off x="10552669" y="1237045"/>
            <a:ext cx="1256271" cy="3050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Segmentación por categorías de productos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1E14E7-CFAA-C464-3B75-79683E08216E}"/>
              </a:ext>
            </a:extLst>
          </p:cNvPr>
          <p:cNvSpPr/>
          <p:nvPr/>
        </p:nvSpPr>
        <p:spPr>
          <a:xfrm>
            <a:off x="9193427" y="1237045"/>
            <a:ext cx="1145060" cy="3050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Segmentación por jerarquía de fechas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EF52118-8D60-7A47-3A8E-36F07D3297F9}"/>
              </a:ext>
            </a:extLst>
          </p:cNvPr>
          <p:cNvSpPr txBox="1"/>
          <p:nvPr/>
        </p:nvSpPr>
        <p:spPr>
          <a:xfrm>
            <a:off x="160638" y="259492"/>
            <a:ext cx="670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Hoja de Producto - TITULO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5D0858-296A-804B-D98B-CAD400102D34}"/>
              </a:ext>
            </a:extLst>
          </p:cNvPr>
          <p:cNvSpPr/>
          <p:nvPr/>
        </p:nvSpPr>
        <p:spPr>
          <a:xfrm>
            <a:off x="7512908" y="160638"/>
            <a:ext cx="4324865" cy="679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A3FDE-ED5B-2BAC-269B-1CD87C5281EC}"/>
              </a:ext>
            </a:extLst>
          </p:cNvPr>
          <p:cNvSpPr/>
          <p:nvPr/>
        </p:nvSpPr>
        <p:spPr>
          <a:xfrm>
            <a:off x="247135" y="1222297"/>
            <a:ext cx="6833287" cy="44494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Distribución de productos según costo y facturación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B48B19-F6B1-2167-C725-52C7F8B18D4D}"/>
              </a:ext>
            </a:extLst>
          </p:cNvPr>
          <p:cNvCxnSpPr/>
          <p:nvPr/>
        </p:nvCxnSpPr>
        <p:spPr>
          <a:xfrm>
            <a:off x="531341" y="1359244"/>
            <a:ext cx="0" cy="741405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79BB28-83B6-FD14-CDD8-1CCCCA9D74A3}"/>
              </a:ext>
            </a:extLst>
          </p:cNvPr>
          <p:cNvCxnSpPr>
            <a:cxnSpLocks/>
          </p:cNvCxnSpPr>
          <p:nvPr/>
        </p:nvCxnSpPr>
        <p:spPr>
          <a:xfrm flipH="1">
            <a:off x="399536" y="1931773"/>
            <a:ext cx="762000" cy="0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FC09C4-7DF5-9A35-DD56-96B8AADFFDC8}"/>
              </a:ext>
            </a:extLst>
          </p:cNvPr>
          <p:cNvSpPr/>
          <p:nvPr/>
        </p:nvSpPr>
        <p:spPr>
          <a:xfrm>
            <a:off x="7274011" y="1222298"/>
            <a:ext cx="2335428" cy="20512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Top ten producto por márgenes de ganancia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473520-02E1-1B60-D205-09D622D65DF8}"/>
              </a:ext>
            </a:extLst>
          </p:cNvPr>
          <p:cNvSpPr/>
          <p:nvPr/>
        </p:nvSpPr>
        <p:spPr>
          <a:xfrm>
            <a:off x="7389340" y="1321154"/>
            <a:ext cx="790832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6B42E3-63CA-31CD-131D-6EAC4BF1DDB6}"/>
              </a:ext>
            </a:extLst>
          </p:cNvPr>
          <p:cNvSpPr/>
          <p:nvPr/>
        </p:nvSpPr>
        <p:spPr>
          <a:xfrm>
            <a:off x="7391398" y="1522982"/>
            <a:ext cx="516925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FF6ECA-BCD6-AD39-B427-0A00808E4D6C}"/>
              </a:ext>
            </a:extLst>
          </p:cNvPr>
          <p:cNvSpPr/>
          <p:nvPr/>
        </p:nvSpPr>
        <p:spPr>
          <a:xfrm>
            <a:off x="9848335" y="1181104"/>
            <a:ext cx="2069759" cy="209241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Porcentaje de participación en el total del negocio de cada producto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3BDDDC-B27C-A4E9-037E-9B5586AB81AF}"/>
              </a:ext>
            </a:extLst>
          </p:cNvPr>
          <p:cNvSpPr/>
          <p:nvPr/>
        </p:nvSpPr>
        <p:spPr>
          <a:xfrm>
            <a:off x="7274011" y="3429000"/>
            <a:ext cx="4563761" cy="326836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 por ventas totales en jerarquías de fecha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BC83EC-0590-D34B-2B8E-8B0819AD86A3}"/>
              </a:ext>
            </a:extLst>
          </p:cNvPr>
          <p:cNvSpPr/>
          <p:nvPr/>
        </p:nvSpPr>
        <p:spPr>
          <a:xfrm rot="16200000">
            <a:off x="7128816" y="4003591"/>
            <a:ext cx="790832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B9C89-6FCF-7500-8252-3D4BFD662818}"/>
              </a:ext>
            </a:extLst>
          </p:cNvPr>
          <p:cNvSpPr/>
          <p:nvPr/>
        </p:nvSpPr>
        <p:spPr>
          <a:xfrm rot="16200000">
            <a:off x="7451121" y="4143635"/>
            <a:ext cx="516925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9E1ABE-48BC-0551-DB6C-714377B240AE}"/>
              </a:ext>
            </a:extLst>
          </p:cNvPr>
          <p:cNvSpPr/>
          <p:nvPr/>
        </p:nvSpPr>
        <p:spPr>
          <a:xfrm rot="16200000">
            <a:off x="7685903" y="4003591"/>
            <a:ext cx="790832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9F6C52-98A3-A8FF-8105-053460BBFBEE}"/>
              </a:ext>
            </a:extLst>
          </p:cNvPr>
          <p:cNvSpPr/>
          <p:nvPr/>
        </p:nvSpPr>
        <p:spPr>
          <a:xfrm rot="16200000">
            <a:off x="8008208" y="4143635"/>
            <a:ext cx="516925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52BB12-1FF2-096F-0D2E-EAAA1D073933}"/>
              </a:ext>
            </a:extLst>
          </p:cNvPr>
          <p:cNvSpPr/>
          <p:nvPr/>
        </p:nvSpPr>
        <p:spPr>
          <a:xfrm rot="16200000">
            <a:off x="8224455" y="4003591"/>
            <a:ext cx="790832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62409-C8E0-BBD4-0806-C2FD69942DD7}"/>
              </a:ext>
            </a:extLst>
          </p:cNvPr>
          <p:cNvSpPr/>
          <p:nvPr/>
        </p:nvSpPr>
        <p:spPr>
          <a:xfrm rot="16200000">
            <a:off x="8546760" y="4143635"/>
            <a:ext cx="516925" cy="197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4650B3-74AD-A99C-7BA1-6B4FF735C07A}"/>
              </a:ext>
            </a:extLst>
          </p:cNvPr>
          <p:cNvSpPr/>
          <p:nvPr/>
        </p:nvSpPr>
        <p:spPr>
          <a:xfrm>
            <a:off x="3739979" y="5873578"/>
            <a:ext cx="3336325" cy="8237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Segmentación por canales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128C4E-71A4-8D83-86D3-6224B2373FDD}"/>
              </a:ext>
            </a:extLst>
          </p:cNvPr>
          <p:cNvSpPr/>
          <p:nvPr/>
        </p:nvSpPr>
        <p:spPr>
          <a:xfrm>
            <a:off x="296563" y="5873578"/>
            <a:ext cx="3249826" cy="8237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Segmentación por categorías de producto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248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Garay</dc:creator>
  <cp:lastModifiedBy>Federico Garay</cp:lastModifiedBy>
  <cp:revision>2</cp:revision>
  <cp:lastPrinted>2023-10-05T17:01:53Z</cp:lastPrinted>
  <dcterms:created xsi:type="dcterms:W3CDTF">2023-10-05T15:30:13Z</dcterms:created>
  <dcterms:modified xsi:type="dcterms:W3CDTF">2023-10-05T17:34:47Z</dcterms:modified>
</cp:coreProperties>
</file>