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lvl1pPr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2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096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192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8288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4384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0480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6576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2672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48768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486400" indent="-6096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ricardo2197.com" TargetMode="External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iOS Development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2387600" y="9004300"/>
            <a:ext cx="19621500" cy="158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iOS application + runtime execution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" grpId="2"/>
      <p:bldP build="whole" bldLvl="1" animBg="1" rev="0" advAuto="0" spid="3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body" idx="1"/>
          </p:nvPr>
        </p:nvSpPr>
        <p:spPr>
          <a:xfrm>
            <a:off x="1790700" y="323519"/>
            <a:ext cx="20815300" cy="12160581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-(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)getData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{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*url = 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URLWithString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@“http://ricardo2197.com/.”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NSURLRequest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 request = 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NSURLRequest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requestWithURL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:url];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NSURLConnection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*conn = [[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NSURLConnection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alloc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initWithRequest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:request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delegate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[conn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start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4CBF57"/>
                </a:solidFill>
                <a:latin typeface="Menlo"/>
                <a:ea typeface="Menlo"/>
                <a:cs typeface="Menlo"/>
                <a:sym typeface="Menlo"/>
              </a:rPr>
              <a:t>/* ........ */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4CBF57"/>
                </a:solidFill>
                <a:latin typeface="Menlo"/>
                <a:ea typeface="Menlo"/>
                <a:cs typeface="Menlo"/>
                <a:sym typeface="Menlo"/>
              </a:rPr>
              <a:t>/* ........ */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4CBF57"/>
                </a:solidFill>
                <a:latin typeface="Menlo"/>
                <a:ea typeface="Menlo"/>
                <a:cs typeface="Menlo"/>
                <a:sym typeface="Menlo"/>
              </a:rPr>
              <a:t>/* ........ */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-(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void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)connection:(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NSURLConnection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*)connection didReceiveData:(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NSData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*)data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{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ruta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NSMutableArray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detali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NSMutableArray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array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raspuns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= [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NSJSONSerialization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JSONObjectWithData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:data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options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NSJSONReadingMutableLeaves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error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for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NSDictionary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*lista 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in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raspuns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{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[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ruta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addObject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:[lista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objectForKey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@"ruta"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    [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detali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addObject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 [lista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objectForKey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@"detali"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NSLog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@"%@%@"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ruta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detali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tableView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tabel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numberOfRowsInSection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1900">
                <a:solidFill>
                  <a:srgbClr val="8B84C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</a:t>
            </a:r>
            <a:r>
              <a:rPr sz="19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19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tabel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reloadData</a:t>
            </a: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19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}</a:t>
            </a:r>
          </a:p>
        </p:txBody>
      </p:sp>
      <p:sp>
        <p:nvSpPr>
          <p:cNvPr id="67" name="Shape 67"/>
          <p:cNvSpPr/>
          <p:nvPr/>
        </p:nvSpPr>
        <p:spPr>
          <a:xfrm>
            <a:off x="1880065" y="317500"/>
            <a:ext cx="738200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Request la baza de date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creen Shot 2014-10-30 at 22.15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8" y="1141726"/>
            <a:ext cx="7591767" cy="12336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Screen Shot 2014-10-30 at 22.20.0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9286" y="972599"/>
            <a:ext cx="7799923" cy="12674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creen Shot 2014-10-30 at 22.20.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92625" y="972599"/>
            <a:ext cx="7799923" cy="12674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Server side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Baza de date 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Request POST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Raspuns in format JSON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Protectii impotriva sql injection si alte atacuri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1784349" y="1784350"/>
            <a:ext cx="20815301" cy="10147300"/>
          </a:xfrm>
          <a:prstGeom prst="rect">
            <a:avLst/>
          </a:prstGeom>
        </p:spPr>
        <p:txBody>
          <a:bodyPr numCol="2" spcCol="1040765"/>
          <a:lstStyle/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&lt;?php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$username = “xyz_user";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$database = “xyz__cont";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mysql_connect("mysql.hostinger.ro", $username,”…”);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@mysql_select_db($database) or die("NO DATABASE");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$query = "SELECT * FROM Controlori";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$result = mysql_query($query) or die(mysql_error());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$num = mysql_numrows($result);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mysql_close();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$rows = array();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while ($r = mysql_fetch_assoc($result))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{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    $rows[]=$r;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}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   echo json_encode($rows);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586104">
              <a:spcBef>
                <a:spcPts val="4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369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?&gt;</a:t>
            </a:r>
            <a:endParaRPr b="1" sz="3691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1040765"/>
          <a:lstStyle/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&lt;?php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$username = "xyz_user";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$database = "xyz_cont";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mysql_connect("mysql.hostinger.ro", $username,”…”);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@mysql_select_db($database) or die("NO DATABASE");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$traseu = $_GET["traseu"];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$detali = $_GET["detali"];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$date = date("Y-m-d H:i:s");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$traseu= trim($traseu, "&lt;&gt; &amp;?!+%=");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$detali = trim($detali, "&lt;&gt; &amp;?!+%=");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if ($traseu != "" AND $detali != ""){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$query = "INSERT INTO Controlori VALUES ('','$traseu','$detali','$date')";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mysql_query($query) or die (mysql_error());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    echo "Successful";}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mysql_close();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?&gt;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24">
                <a:solidFill>
                  <a:srgbClr val="FFFFFF"/>
                </a:solidFill>
              </a:rPr>
              <a:t>    </a:t>
            </a:r>
            <a:endParaRPr sz="3224">
              <a:solidFill>
                <a:srgbClr val="FFFFFF"/>
              </a:solidFill>
            </a:endParaRPr>
          </a:p>
          <a:p>
            <a:pPr lvl="0" marL="0" indent="0" defTabSz="511809">
              <a:spcBef>
                <a:spcPts val="3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224">
              <a:solidFill>
                <a:srgbClr val="FFFFFF"/>
              </a:solidFill>
            </a:endParaRPr>
          </a:p>
        </p:txBody>
      </p:sp>
      <p:pic>
        <p:nvPicPr>
          <p:cNvPr id="79" name="Screen Shot 2014-10-30 at 23.03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5477" y="8618074"/>
            <a:ext cx="9551090" cy="3209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Sandbox - runtime execution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Securitate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Interactiunile intre aplicatii sunt limitate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Plus pentru dezvoltatori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Imbunatatiri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Implementarea notificarilor remote cu ajutorul unui server dedicat si conexiune SSL (Apple push notification server)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Versiune de Android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Webapp pentru alte device-uri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Lansarea publica?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790700" y="571500"/>
            <a:ext cx="20815300" cy="12046347"/>
          </a:xfrm>
          <a:prstGeom prst="rect">
            <a:avLst/>
          </a:prstGeom>
        </p:spPr>
        <p:txBody>
          <a:bodyPr/>
          <a:lstStyle>
            <a:lvl1pPr>
              <a:defRPr sz="27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100">
                <a:solidFill>
                  <a:srgbClr val="FFFFFF"/>
                </a:solidFill>
              </a:rPr>
              <a:t>Q/A?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Introducere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78000" y="3275768"/>
            <a:ext cx="17512772" cy="8839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Ricardo Ungureanu - 17 ani (aka ricardo2197)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Computer addicted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iOS developer de 2 ani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SiriRO, FBMUnrestrictor, ChromeDisabler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Blogger in timpul liber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http://ricardo2197.com</a:t>
            </a:r>
          </a:p>
        </p:txBody>
      </p:sp>
      <p:pic>
        <p:nvPicPr>
          <p:cNvPr id="37" name="861023_518784921497905_800541509_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14237" y="3293071"/>
            <a:ext cx="6784192" cy="4322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axresdefaul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69573" y="8582436"/>
            <a:ext cx="7073521" cy="3978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" grpId="3"/>
      <p:bldP build="p" bldLvl="5" animBg="1" rev="0" advAuto="0" spid="36" grpId="1"/>
      <p:bldP build="whole" bldLvl="1" animBg="1" rev="0" advAuto="0" spid="3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Cuprins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Dezvoltarea unei aplicatii pe iOS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Securitatea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Sandbox si runtime execution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Executarea si distribuirea ei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Cerinte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OS X 10.9 + (VM sau Mac)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Nivel mediu de cunoastere Obj-C, PHP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Cateva notiune de securitate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Nopti nedormite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Controlori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Raporteaza un controlor pe un anumit traseu de autobuz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Toti cei care au instalata aplicatia vor primi o notificara atunci cand pe traseul lor de autobuz se afla un controlor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Client - Server</a:t>
            </a:r>
          </a:p>
        </p:txBody>
      </p:sp>
      <p:pic>
        <p:nvPicPr>
          <p:cNvPr id="48" name="icon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1606" y="833437"/>
            <a:ext cx="3180954" cy="3180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Phone_4S_No_shado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1175" y="7416612"/>
            <a:ext cx="3142238" cy="544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User Grou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2811" y="8031598"/>
            <a:ext cx="4218914" cy="4218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clou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82000" y="54967"/>
            <a:ext cx="7620000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 flipV="1">
            <a:off x="6299529" y="5147917"/>
            <a:ext cx="4893220" cy="4893220"/>
          </a:xfrm>
          <a:prstGeom prst="line">
            <a:avLst/>
          </a:prstGeom>
          <a:ln w="152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13447670" y="5359734"/>
            <a:ext cx="3077558" cy="4861914"/>
          </a:xfrm>
          <a:prstGeom prst="line">
            <a:avLst/>
          </a:prstGeom>
          <a:ln w="152400">
            <a:solidFill>
              <a:srgbClr val="FFFFFF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15219103" y="6413500"/>
            <a:ext cx="45799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Notificare Push</a:t>
            </a:r>
          </a:p>
        </p:txBody>
      </p:sp>
      <p:sp>
        <p:nvSpPr>
          <p:cNvPr id="56" name="Shape 56"/>
          <p:cNvSpPr/>
          <p:nvPr/>
        </p:nvSpPr>
        <p:spPr>
          <a:xfrm>
            <a:off x="11180902" y="2671233"/>
            <a:ext cx="20221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Server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Client side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O simpla aplicatie cu suport iPhone/iPad 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3 view-uri</a:t>
            </a:r>
            <a:endParaRPr sz="5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Conexiune catre baza de date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creen Shot 2014-10-30 at 21.44.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004" y="1109993"/>
            <a:ext cx="19964401" cy="1200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xfrm>
            <a:off x="1096433" y="1468966"/>
            <a:ext cx="20815301" cy="11252201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- (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IBAction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)raporteaza:(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id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)sender {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text_traseu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resignFirstResponder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text_detali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resignFirstResponder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NSMutableURLRequest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*request = [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NSMutableURLRequest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									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requestWithURL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:[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URLWithString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@"http://www.ricardo2197.com/"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*params = [[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NSString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alloc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initWithFormat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@"traseu=%@&amp;detali=%@"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text_traseu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rPr>
              <a:t>text_detali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text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[request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setHTTPMethod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@"POST"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[request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setHTTPBody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:[params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dataUsingEncoding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NSUTF8StringEncoding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NSURLConnection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*conn = [[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NSURLConnection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alloc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initWithRequest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:request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delegate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UIAlertView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*alerta = [[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UIAlertView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alloc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initWithTitle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@"Alerta"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message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@"Successful"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delegate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cancelButtonTitle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rPr>
              <a:t>@"ok"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otherButtonTitles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5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rPr>
              <a:t>nil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[alerta </a:t>
            </a:r>
            <a:r>
              <a: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rPr>
              <a:t>show</a:t>
            </a: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];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endParaRPr sz="250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30200" algn="l"/>
              </a:tabLst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64" name="Shape 64"/>
          <p:cNvSpPr/>
          <p:nvPr/>
        </p:nvSpPr>
        <p:spPr>
          <a:xfrm>
            <a:off x="2537155" y="1625600"/>
            <a:ext cx="63048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Adaugam controlorul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