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56" r:id="rId7"/>
    <p:sldId id="362" r:id="rId8"/>
    <p:sldId id="363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6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10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533423"/>
            <a:ext cx="5491571" cy="821687"/>
          </a:xfrm>
        </p:spPr>
        <p:txBody>
          <a:bodyPr rtlCol="0"/>
          <a:lstStyle/>
          <a:p>
            <a:pPr rtl="0"/>
            <a:r>
              <a:rPr lang="pt-BR" dirty="0"/>
              <a:t>APS - LogComp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37051"/>
          </a:xfrm>
        </p:spPr>
        <p:txBody>
          <a:bodyPr rtlCol="0"/>
          <a:lstStyle/>
          <a:p>
            <a:pPr rtl="0"/>
            <a:r>
              <a:rPr lang="pt-BR" sz="2000" dirty="0"/>
              <a:t>Ricardo Israel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78FFF9-E9A4-5260-DBDF-819B89C6B9D3}"/>
              </a:ext>
            </a:extLst>
          </p:cNvPr>
          <p:cNvSpPr txBox="1"/>
          <p:nvPr/>
        </p:nvSpPr>
        <p:spPr>
          <a:xfrm>
            <a:off x="6917094" y="1579044"/>
            <a:ext cx="416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Tradução de Golang para Português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Motivação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780523"/>
            <a:ext cx="4572001" cy="1828800"/>
          </a:xfrm>
        </p:spPr>
        <p:txBody>
          <a:bodyPr rtlCol="0"/>
          <a:lstStyle/>
          <a:p>
            <a:pPr rtl="0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motivação para traduzir a linguagem Go para o português é promover a inclusão e acessibilidade na programação. Essa tradução facilita o aprendizado para falantes nativos de português e enriquecendo a comunidade tecnológica com uma maior diversidade.</a:t>
            </a:r>
            <a:endParaRPr lang="pt-BR" dirty="0"/>
          </a:p>
        </p:txBody>
      </p:sp>
      <p:pic>
        <p:nvPicPr>
          <p:cNvPr id="53" name="Espaço Reservado para Imagem 52" descr="Lâmpadas Deslocada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264CDD-7DC8-CB1C-AB0E-35EBAE146403}"/>
              </a:ext>
            </a:extLst>
          </p:cNvPr>
          <p:cNvSpPr txBox="1"/>
          <p:nvPr/>
        </p:nvSpPr>
        <p:spPr>
          <a:xfrm>
            <a:off x="887184" y="2074993"/>
            <a:ext cx="405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Acessibilidade e Educação: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34937E8-F7CC-6F6C-6870-BB9F87DF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"/>
            <a:ext cx="6096000" cy="6096000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918AB39-9065-2F3D-E429-1F51699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Características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B483F77-997B-DFB6-2913-4BA6B266A8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4" y="2158735"/>
            <a:ext cx="4841148" cy="30664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Variáveis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Declaração com tipos 'inteiro' ou 'texto', inicialização opcional.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Estruturas de Controle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Instruções 'se' com blocos 'senão' opcionais, e loops 'para'.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Operações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Suporte a operações binárias incluindo aritméticas, lógicas e comparação.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Entrada/Saída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Comandos 'imprimir' para saída e 'entrada' para receber dados do usuário.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Comentários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Linhas iniciadas com "//" são ignoradas, seguindo o padrão de comentários de linha única.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F8B512C5-1BCB-30AE-ACE1-C9F68EC809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16425" y="251618"/>
            <a:ext cx="9075576" cy="6354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sz="1600" b="1" dirty="0"/>
              <a:t>&lt;programa&gt; </a:t>
            </a:r>
            <a:r>
              <a:rPr lang="pt-BR" sz="1600" dirty="0"/>
              <a:t>::= {&lt;declaração&gt;}*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&lt;declaração&gt; </a:t>
            </a:r>
            <a:r>
              <a:rPr lang="pt-BR" sz="1600" dirty="0"/>
              <a:t>::= &lt;</a:t>
            </a:r>
            <a:r>
              <a:rPr lang="pt-BR" sz="1600" dirty="0" err="1"/>
              <a:t>decl-var</a:t>
            </a:r>
            <a:r>
              <a:rPr lang="pt-BR" sz="1600" dirty="0"/>
              <a:t>&gt; | &lt;estrutura-controle&gt; | &lt;</a:t>
            </a:r>
            <a:r>
              <a:rPr lang="pt-BR" sz="1600" dirty="0" err="1"/>
              <a:t>decl</a:t>
            </a:r>
            <a:r>
              <a:rPr lang="pt-BR" sz="1600" dirty="0"/>
              <a:t>-imprimir&gt; | &lt;</a:t>
            </a:r>
            <a:r>
              <a:rPr lang="pt-BR" sz="1600" dirty="0" err="1"/>
              <a:t>decl</a:t>
            </a:r>
            <a:r>
              <a:rPr lang="pt-BR" sz="1600" dirty="0"/>
              <a:t>-entrada&gt; | &lt;atribuição&gt; &lt;comentário&gt;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</a:t>
            </a:r>
            <a:r>
              <a:rPr lang="pt-BR" sz="1600" b="1" dirty="0" err="1"/>
              <a:t>decl-var</a:t>
            </a:r>
            <a:r>
              <a:rPr lang="pt-BR" sz="1600" b="1" dirty="0"/>
              <a:t>&gt; </a:t>
            </a:r>
            <a:r>
              <a:rPr lang="pt-BR" sz="1600" dirty="0"/>
              <a:t>::= "var" &lt;identificador&gt; (":" "inteiro" | ":" "texto") ["=" &lt;expressão&gt;] ";"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</a:t>
            </a:r>
            <a:r>
              <a:rPr lang="pt-BR" sz="1600" b="1" dirty="0" err="1"/>
              <a:t>decl</a:t>
            </a:r>
            <a:r>
              <a:rPr lang="pt-BR" sz="1600" b="1" dirty="0"/>
              <a:t>-imprimir&gt; </a:t>
            </a:r>
            <a:r>
              <a:rPr lang="pt-BR" sz="1600" dirty="0"/>
              <a:t>::= "imprimir" &lt;expressão&gt; ";"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</a:t>
            </a:r>
            <a:r>
              <a:rPr lang="pt-BR" sz="1600" b="1" dirty="0" err="1"/>
              <a:t>decl</a:t>
            </a:r>
            <a:r>
              <a:rPr lang="pt-BR" sz="1600" b="1" dirty="0"/>
              <a:t>-entrada&gt; </a:t>
            </a:r>
            <a:r>
              <a:rPr lang="pt-BR" sz="1600" dirty="0"/>
              <a:t>::= "entrada" &lt;identificador&gt; ";"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&lt;atribuição&gt; </a:t>
            </a:r>
            <a:r>
              <a:rPr lang="pt-BR" sz="1600" dirty="0"/>
              <a:t>::= &lt;identificador&gt; "=" &lt;expressão&gt; ";"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&lt;comentário&gt; </a:t>
            </a:r>
            <a:r>
              <a:rPr lang="pt-BR" sz="1600" dirty="0"/>
              <a:t>::= "//" {&lt;caractere&gt;}* "\n"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&lt;estrutura-controle&gt;</a:t>
            </a:r>
            <a:r>
              <a:rPr lang="pt-BR" sz="1600" dirty="0"/>
              <a:t> ::= &lt;se&gt; | &lt;para&gt;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&lt;se&gt; </a:t>
            </a:r>
            <a:r>
              <a:rPr lang="pt-BR" sz="1600" dirty="0"/>
              <a:t>::= "se" "(" &lt;expressão&gt; ")" &lt;declaração&gt; ["senão" &lt;declaração&gt;]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&lt;para&gt; </a:t>
            </a:r>
            <a:r>
              <a:rPr lang="pt-BR" sz="1600" dirty="0"/>
              <a:t>::= "para" &lt;atribuição&gt; ";" &lt;expressão&gt; ";" &lt;atribuição&gt; &lt;declaração&gt;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&lt;expressão&gt; </a:t>
            </a:r>
            <a:r>
              <a:rPr lang="pt-BR" sz="1600" dirty="0"/>
              <a:t>::= &lt;expressão-bin&gt; | &lt;identificador&gt; | &lt;literal&gt;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&lt;expressão-bin&gt; </a:t>
            </a:r>
            <a:r>
              <a:rPr lang="pt-BR" sz="1600" dirty="0"/>
              <a:t>::= &lt;expressão&gt; &lt;operador&gt; &lt;expressão&gt;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&lt;operador&gt; </a:t>
            </a:r>
            <a:r>
              <a:rPr lang="pt-BR" sz="1600" dirty="0"/>
              <a:t>::= "+" | "-" | "*" | "/" | "." | "==" | "&gt;" | "&lt;" | "||" | "&amp;&amp;"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&lt;tipo&gt; </a:t>
            </a:r>
            <a:r>
              <a:rPr lang="pt-BR" sz="1600" dirty="0"/>
              <a:t>::= "inteiro" | "texto"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&lt;identificador&gt; </a:t>
            </a:r>
            <a:r>
              <a:rPr lang="pt-BR" sz="1600" dirty="0"/>
              <a:t>::= &lt;letra&gt; {&lt;letra&gt; | &lt;dígito&gt; | "_"}*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&lt;literal&gt; </a:t>
            </a:r>
            <a:r>
              <a:rPr lang="pt-BR" sz="1600" dirty="0"/>
              <a:t>::= &lt;literal-numérico&gt; | &lt;literal-texto&gt;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&lt;literal-numérico&gt; </a:t>
            </a:r>
            <a:r>
              <a:rPr lang="pt-BR" sz="1600" dirty="0"/>
              <a:t>::= &lt;dígito&gt; {&lt;dígito&gt;}* ;</a:t>
            </a:r>
          </a:p>
          <a:p>
            <a:pPr>
              <a:lnSpc>
                <a:spcPct val="110000"/>
              </a:lnSpc>
            </a:pPr>
            <a:r>
              <a:rPr lang="pt-BR" sz="1600" b="1" dirty="0"/>
              <a:t>&lt;literal-texto&gt; </a:t>
            </a:r>
            <a:r>
              <a:rPr lang="pt-BR" sz="1600" dirty="0"/>
              <a:t>::= '"' {&lt;caractere&gt;}* '"' 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B2E54-169D-C532-A9BD-F2480B74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52" y="475861"/>
            <a:ext cx="2028097" cy="625151"/>
          </a:xfrm>
        </p:spPr>
        <p:txBody>
          <a:bodyPr>
            <a:normAutofit/>
          </a:bodyPr>
          <a:lstStyle/>
          <a:p>
            <a:r>
              <a:rPr lang="pt-BR" dirty="0"/>
              <a:t>EBNF</a:t>
            </a:r>
          </a:p>
        </p:txBody>
      </p:sp>
    </p:spTree>
    <p:extLst>
      <p:ext uri="{BB962C8B-B14F-4D97-AF65-F5344CB8AC3E}">
        <p14:creationId xmlns:p14="http://schemas.microsoft.com/office/powerpoint/2010/main" val="14643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A0B670-65B4-56E2-9465-BB5CACD8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30" y="197327"/>
            <a:ext cx="2470739" cy="610863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7474A-327D-B076-8F06-FED75FAB95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10 de dezembro de 2023</a:t>
            </a:fld>
            <a:endParaRPr lang="pt-BR" noProof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D7957-A67A-3CCF-BF20-8F43E5DA19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AC5CD-09F4-FEDD-ACF0-A8A383133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5</a:t>
            </a:fld>
            <a:endParaRPr lang="pt-BR" noProof="0">
              <a:latin typeface="+mn-lt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5D5291F-9960-C0CC-F05F-2E5D6176B0C4}"/>
              </a:ext>
            </a:extLst>
          </p:cNvPr>
          <p:cNvCxnSpPr>
            <a:cxnSpLocks/>
          </p:cNvCxnSpPr>
          <p:nvPr/>
        </p:nvCxnSpPr>
        <p:spPr>
          <a:xfrm>
            <a:off x="6128905" y="1567543"/>
            <a:ext cx="0" cy="4482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AD488F-BE5E-2526-B4DA-1332F74D578C}"/>
              </a:ext>
            </a:extLst>
          </p:cNvPr>
          <p:cNvSpPr txBox="1"/>
          <p:nvPr/>
        </p:nvSpPr>
        <p:spPr>
          <a:xfrm>
            <a:off x="3078040" y="1195505"/>
            <a:ext cx="114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Golang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FF366E-A835-5D29-0EFA-963FA54C76AF}"/>
              </a:ext>
            </a:extLst>
          </p:cNvPr>
          <p:cNvSpPr txBox="1"/>
          <p:nvPr/>
        </p:nvSpPr>
        <p:spPr>
          <a:xfrm>
            <a:off x="7510737" y="1153719"/>
            <a:ext cx="316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Golang em </a:t>
            </a:r>
            <a:r>
              <a:rPr lang="pt-BR" sz="2400" b="1" dirty="0" err="1">
                <a:solidFill>
                  <a:schemeClr val="bg1"/>
                </a:solidFill>
              </a:rPr>
              <a:t>portugues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2E29EA-EE6B-8790-C5A5-B91A072B07E5}"/>
              </a:ext>
            </a:extLst>
          </p:cNvPr>
          <p:cNvSpPr txBox="1"/>
          <p:nvPr/>
        </p:nvSpPr>
        <p:spPr>
          <a:xfrm>
            <a:off x="1166327" y="1950098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Println</a:t>
            </a:r>
            <a:r>
              <a:rPr lang="pt-BR" dirty="0">
                <a:solidFill>
                  <a:schemeClr val="bg1"/>
                </a:solidFill>
              </a:rPr>
              <a:t>(“</a:t>
            </a:r>
            <a:r>
              <a:rPr lang="pt-BR" dirty="0" err="1">
                <a:solidFill>
                  <a:schemeClr val="bg1"/>
                </a:solidFill>
              </a:rPr>
              <a:t>Hellow</a:t>
            </a:r>
            <a:r>
              <a:rPr lang="pt-BR" dirty="0">
                <a:solidFill>
                  <a:schemeClr val="bg1"/>
                </a:solidFill>
              </a:rPr>
              <a:t> Word”)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7F7A8B-F516-E24E-1C1D-55347BAAE716}"/>
              </a:ext>
            </a:extLst>
          </p:cNvPr>
          <p:cNvSpPr txBox="1"/>
          <p:nvPr/>
        </p:nvSpPr>
        <p:spPr>
          <a:xfrm>
            <a:off x="6771411" y="1950098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imprimir(“</a:t>
            </a:r>
            <a:r>
              <a:rPr lang="pt-BR" dirty="0" err="1">
                <a:solidFill>
                  <a:schemeClr val="bg1"/>
                </a:solidFill>
              </a:rPr>
              <a:t>Hellow</a:t>
            </a:r>
            <a:r>
              <a:rPr lang="pt-BR" dirty="0">
                <a:solidFill>
                  <a:schemeClr val="bg1"/>
                </a:solidFill>
              </a:rPr>
              <a:t> Word”)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273C40-672C-2E41-BC7A-48D2677A567B}"/>
              </a:ext>
            </a:extLst>
          </p:cNvPr>
          <p:cNvSpPr txBox="1"/>
          <p:nvPr/>
        </p:nvSpPr>
        <p:spPr>
          <a:xfrm>
            <a:off x="1166327" y="2489381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var x 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= 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E7C15B-3D9D-5C56-D884-5C338F893651}"/>
              </a:ext>
            </a:extLst>
          </p:cNvPr>
          <p:cNvSpPr txBox="1"/>
          <p:nvPr/>
        </p:nvSpPr>
        <p:spPr>
          <a:xfrm>
            <a:off x="6771411" y="2489381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var x inteiro =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A4216D-FBFB-F9A1-4F28-C01F6FB1561E}"/>
              </a:ext>
            </a:extLst>
          </p:cNvPr>
          <p:cNvSpPr txBox="1"/>
          <p:nvPr/>
        </p:nvSpPr>
        <p:spPr>
          <a:xfrm>
            <a:off x="1166326" y="3028664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x &gt; 10 { ... } </a:t>
            </a:r>
            <a:r>
              <a:rPr lang="pt-BR" dirty="0" err="1">
                <a:solidFill>
                  <a:schemeClr val="bg1"/>
                </a:solidFill>
              </a:rPr>
              <a:t>else</a:t>
            </a:r>
            <a:r>
              <a:rPr lang="pt-BR" dirty="0">
                <a:solidFill>
                  <a:schemeClr val="bg1"/>
                </a:solidFill>
              </a:rPr>
              <a:t> { ... }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C89A3E-BB2A-B0A0-7482-B62A26B3403B}"/>
              </a:ext>
            </a:extLst>
          </p:cNvPr>
          <p:cNvSpPr txBox="1"/>
          <p:nvPr/>
        </p:nvSpPr>
        <p:spPr>
          <a:xfrm>
            <a:off x="6771410" y="3028664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 x &gt; 10 { ... } senão { ... }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4BEB8B-CEE9-33A6-5AFE-D0935AFA812A}"/>
              </a:ext>
            </a:extLst>
          </p:cNvPr>
          <p:cNvSpPr txBox="1"/>
          <p:nvPr/>
        </p:nvSpPr>
        <p:spPr>
          <a:xfrm>
            <a:off x="1166325" y="3567946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chemeClr val="bg1"/>
                </a:solidFill>
              </a:rPr>
              <a:t>for i := 0; i &lt; 10; i++ { ... 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4645BFA-88D8-C5ED-A708-BBA9094CAE98}"/>
              </a:ext>
            </a:extLst>
          </p:cNvPr>
          <p:cNvSpPr txBox="1"/>
          <p:nvPr/>
        </p:nvSpPr>
        <p:spPr>
          <a:xfrm>
            <a:off x="6771410" y="3567946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 i := 0; i &lt; 10; i++ { ... }}</a:t>
            </a:r>
          </a:p>
        </p:txBody>
      </p:sp>
    </p:spTree>
    <p:extLst>
      <p:ext uri="{BB962C8B-B14F-4D97-AF65-F5344CB8AC3E}">
        <p14:creationId xmlns:p14="http://schemas.microsoft.com/office/powerpoint/2010/main" val="400625494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{0DE0B5EB-5AD8-4FD2-AEB1-B2D96A70E173}tf78853419_win32</Template>
  <TotalTime>35</TotalTime>
  <Words>498</Words>
  <Application>Microsoft Office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Söhne</vt:lpstr>
      <vt:lpstr>Wingdings</vt:lpstr>
      <vt:lpstr>Personalizado</vt:lpstr>
      <vt:lpstr>APS - LogComp</vt:lpstr>
      <vt:lpstr>Motivação</vt:lpstr>
      <vt:lpstr>Características</vt:lpstr>
      <vt:lpstr>EBNF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- LogComp</dc:title>
  <dc:creator>Ricardo Israel</dc:creator>
  <cp:lastModifiedBy>Ricardo Israel</cp:lastModifiedBy>
  <cp:revision>1</cp:revision>
  <dcterms:created xsi:type="dcterms:W3CDTF">2023-12-10T20:08:08Z</dcterms:created>
  <dcterms:modified xsi:type="dcterms:W3CDTF">2023-12-10T20:44:05Z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