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9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4" r:id="rId4"/>
    <p:sldId id="272" r:id="rId5"/>
    <p:sldId id="262" r:id="rId6"/>
    <p:sldId id="261" r:id="rId7"/>
    <p:sldId id="273" r:id="rId8"/>
    <p:sldId id="265" r:id="rId9"/>
    <p:sldId id="267" r:id="rId10"/>
    <p:sldId id="269" r:id="rId11"/>
    <p:sldId id="270" r:id="rId12"/>
    <p:sldId id="271" r:id="rId13"/>
    <p:sldId id="274" r:id="rId14"/>
    <p:sldId id="258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63005-7227-44D3-A51B-E2788878CBC7}" v="114" dt="2021-10-24T19:28:30.276"/>
    <p1510:client id="{A0A2A4FF-EAE4-4AB0-B209-5D60232765C6}" v="390" dt="2021-10-23T02:24:36.610"/>
    <p1510:client id="{B65F9C61-EBA6-4177-A5EB-2C6505A49FA6}" v="434" dt="2021-10-24T00:32:42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CC4377C-6A01-406C-9E7A-B8360A191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F06597-B2E9-4D40-B772-351B3CED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04115-D3DC-49E7-88B5-4BCDB98C33A7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7BDFB4-56A0-403D-A5A2-14984C6B38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2DCD5-E812-47D0-8D59-A6735F8C27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EC9E-403C-44B6-BECF-C44208F22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19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3A87E-803F-4DDB-926C-89484ADC49C3}" type="datetimeFigureOut">
              <a:rPr lang="es-ES" noProof="0" smtClean="0"/>
              <a:t>24/10/2021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C456A-7529-4478-B76A-5BB528428C2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2752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C456A-7529-4478-B76A-5BB528428C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2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2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6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6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17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4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85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9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5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1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9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0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2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4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69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840" y="2377428"/>
            <a:ext cx="9441915" cy="2093785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/>
                <a:cs typeface="Calibri Light"/>
              </a:rPr>
              <a:t>GRADIENTE CONJUGADO</a:t>
            </a:r>
            <a:endParaRPr lang="es-ES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2332" y="1462115"/>
            <a:ext cx="8673427" cy="1322587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entury Gothic"/>
              </a:rPr>
              <a:t>Jacqueline Stephanie Ortiz </a:t>
            </a:r>
            <a:r>
              <a:rPr lang="es-ES" sz="2400" dirty="0" err="1">
                <a:solidFill>
                  <a:schemeClr val="bg1"/>
                </a:solidFill>
                <a:latin typeface="Century Gothic"/>
              </a:rPr>
              <a:t>Letechipia</a:t>
            </a:r>
            <a:endParaRPr lang="es-ES" sz="24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C27C55-194D-4837-9ACC-955A220D68C4}"/>
              </a:ext>
            </a:extLst>
          </p:cNvPr>
          <p:cNvSpPr txBox="1"/>
          <p:nvPr/>
        </p:nvSpPr>
        <p:spPr>
          <a:xfrm>
            <a:off x="8476890" y="4882551"/>
            <a:ext cx="298761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>
                <a:solidFill>
                  <a:schemeClr val="accent1"/>
                </a:solidFill>
                <a:latin typeface="Century Gothic"/>
              </a:rPr>
              <a:t>MCPI</a:t>
            </a:r>
          </a:p>
          <a:p>
            <a:pPr algn="just"/>
            <a:r>
              <a:rPr lang="es-ES">
                <a:solidFill>
                  <a:schemeClr val="accent1"/>
                </a:solidFill>
                <a:latin typeface="Century Gothic"/>
              </a:rPr>
              <a:t>MÉTODOS NUMÉRICOS Y DE OPTIMIZACIÓN</a:t>
            </a:r>
          </a:p>
          <a:p>
            <a:pPr algn="just"/>
            <a:r>
              <a:rPr lang="es-ES">
                <a:solidFill>
                  <a:schemeClr val="accent1"/>
                </a:solidFill>
                <a:latin typeface="Century Gothic"/>
              </a:rPr>
              <a:t>DR. GAMALIEL MORENO CHÁVEZ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29E71-212C-45ED-8862-6AD8E769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solidFill>
                  <a:schemeClr val="bg1"/>
                </a:solidFill>
                <a:ea typeface="+mj-lt"/>
                <a:cs typeface="+mj-lt"/>
              </a:rPr>
              <a:t>DIRECCIONES DE BÚSQUEDA</a:t>
            </a:r>
            <a:endParaRPr lang="es-ES"/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09E2A4-88B3-40C4-940D-476FE5E1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>
                <a:ea typeface="+mj-lt"/>
                <a:cs typeface="+mj-lt"/>
              </a:rPr>
              <a:t>Empezando por la dirección de búsqueda</a:t>
            </a:r>
          </a:p>
          <a:p>
            <a:endParaRPr lang="es-ES" sz="2400" dirty="0"/>
          </a:p>
          <a:p>
            <a:endParaRPr lang="es-ES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s-ES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s-ES" sz="2400">
                <a:ea typeface="+mj-lt"/>
                <a:cs typeface="+mj-lt"/>
              </a:rPr>
              <a:t>La</a:t>
            </a:r>
            <a:r>
              <a:rPr lang="es-ES" sz="2400" dirty="0">
                <a:ea typeface="+mj-lt"/>
                <a:cs typeface="+mj-lt"/>
              </a:rPr>
              <a:t> dirección de búsqueda subsiguiente se toma como una combinación lineal de S1 y ∇f (x2). Es decir:</a:t>
            </a:r>
            <a:endParaRPr lang="es-ES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7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A9AE1403-11ED-4095-B450-B1F73E1F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9259" r="4712" b="7973"/>
          <a:stretch/>
        </p:blipFill>
        <p:spPr>
          <a:xfrm>
            <a:off x="6607834" y="2585966"/>
            <a:ext cx="3693495" cy="1310505"/>
          </a:xfrm>
          <a:prstGeom prst="rect">
            <a:avLst/>
          </a:prstGeom>
        </p:spPr>
      </p:pic>
      <p:pic>
        <p:nvPicPr>
          <p:cNvPr id="8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8791C6F-C8C8-4BCA-B335-ED4F34DFA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3" t="33333" r="25131" b="28704"/>
          <a:stretch/>
        </p:blipFill>
        <p:spPr>
          <a:xfrm>
            <a:off x="7102441" y="4857589"/>
            <a:ext cx="3198879" cy="13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2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9C3E6-FFF8-404F-97E4-32D53D62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solidFill>
                  <a:schemeClr val="bg1"/>
                </a:solidFill>
                <a:ea typeface="+mj-lt"/>
                <a:cs typeface="+mj-lt"/>
              </a:rPr>
              <a:t>ALPHA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3CEDD-8FDA-468A-B8A0-44ABCEA1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>
                <a:ea typeface="+mj-lt"/>
                <a:cs typeface="+mj-lt"/>
              </a:rPr>
              <a:t>Usando la propiedad S HS 1 2 0 T = de direcciones conjugadas,</a:t>
            </a:r>
          </a:p>
          <a:p>
            <a:endParaRPr lang="es-ES" sz="2400" dirty="0">
              <a:ea typeface="+mj-lt"/>
              <a:cs typeface="+mj-lt"/>
            </a:endParaRPr>
          </a:p>
          <a:p>
            <a:r>
              <a:rPr lang="es-ES" sz="2400" err="1">
                <a:ea typeface="+mj-lt"/>
                <a:cs typeface="+mj-lt"/>
              </a:rPr>
              <a:t>alpha</a:t>
            </a:r>
            <a:r>
              <a:rPr lang="es-ES" sz="2400" dirty="0">
                <a:ea typeface="+mj-lt"/>
                <a:cs typeface="+mj-lt"/>
              </a:rPr>
              <a:t>  se puede evaluar como </a:t>
            </a:r>
            <a:endParaRPr lang="es-ES" sz="2400"/>
          </a:p>
        </p:txBody>
      </p:sp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D1C0448-6AD6-495E-8674-D9ABFC5C0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14" t="55311" r="17409" b="28623"/>
          <a:stretch/>
        </p:blipFill>
        <p:spPr>
          <a:xfrm>
            <a:off x="4753155" y="1977228"/>
            <a:ext cx="1741849" cy="668551"/>
          </a:xfrm>
          <a:prstGeom prst="rect">
            <a:avLst/>
          </a:prstGeom>
        </p:spPr>
      </p:pic>
      <p:pic>
        <p:nvPicPr>
          <p:cNvPr id="5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8F0E77D-78F2-4BD3-8BD9-FCBE4F479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73" t="37037" r="20419" b="11111"/>
          <a:stretch/>
        </p:blipFill>
        <p:spPr>
          <a:xfrm>
            <a:off x="4307456" y="3822417"/>
            <a:ext cx="4383878" cy="29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C3C5-22E2-406F-BAAD-F1E627A5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solidFill>
                  <a:schemeClr val="bg1"/>
                </a:solidFill>
                <a:ea typeface="+mj-lt"/>
                <a:cs typeface="+mj-lt"/>
              </a:rPr>
              <a:t>DIRECCIONES DE BÚSQUEDA</a:t>
            </a:r>
            <a:endParaRPr lang="es-ES"/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07B78-D1FB-4DB6-8197-E75FE59A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Comenzando con S1 = −∇f (x1), la dirección de búsqueda en cada iteración se calcula usando la ecuación</a:t>
            </a:r>
          </a:p>
          <a:p>
            <a:endParaRPr lang="es-ES" dirty="0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DA935965-5252-43D3-BCC4-7D2A4972B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3" t="37037" r="15707" b="14815"/>
          <a:stretch/>
        </p:blipFill>
        <p:spPr>
          <a:xfrm>
            <a:off x="3450037" y="2974154"/>
            <a:ext cx="5542670" cy="24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2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6425E-29D9-4774-B9EB-5DBEE1AD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</a:t>
            </a:r>
          </a:p>
        </p:txBody>
      </p:sp>
      <p:pic>
        <p:nvPicPr>
          <p:cNvPr id="4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6287033-ABBE-4016-AAB4-FFEF677D8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55" t="20205" r="4817" b="8219"/>
          <a:stretch/>
        </p:blipFill>
        <p:spPr>
          <a:xfrm>
            <a:off x="1126577" y="1204654"/>
            <a:ext cx="9949442" cy="5648369"/>
          </a:xfrm>
        </p:spPr>
      </p:pic>
    </p:spTree>
    <p:extLst>
      <p:ext uri="{BB962C8B-B14F-4D97-AF65-F5344CB8AC3E}">
        <p14:creationId xmlns:p14="http://schemas.microsoft.com/office/powerpoint/2010/main" val="167959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93BBD0D-95C9-4A0B-9297-E5F604EFA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48" t="26016" r="1316" b="7723"/>
          <a:stretch/>
        </p:blipFill>
        <p:spPr>
          <a:xfrm>
            <a:off x="108" y="381999"/>
            <a:ext cx="12565398" cy="6092691"/>
          </a:xfrm>
        </p:spPr>
      </p:pic>
    </p:spTree>
    <p:extLst>
      <p:ext uri="{BB962C8B-B14F-4D97-AF65-F5344CB8AC3E}">
        <p14:creationId xmlns:p14="http://schemas.microsoft.com/office/powerpoint/2010/main" val="346071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7D03D-544D-4A2F-8677-3A086587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67" y="2352026"/>
            <a:ext cx="3587461" cy="1582731"/>
          </a:xfrm>
        </p:spPr>
        <p:txBody>
          <a:bodyPr/>
          <a:lstStyle/>
          <a:p>
            <a:r>
              <a:rPr lang="es-ES">
                <a:latin typeface="Century Gothic"/>
                <a:cs typeface="Calibri Light"/>
              </a:rPr>
              <a:t>REFERENCIA</a:t>
            </a:r>
            <a:endParaRPr lang="es-ES">
              <a:latin typeface="Century Gothic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772B0-B076-44B8-97F9-4D4C2D03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err="1">
                <a:latin typeface="Century Gothic"/>
                <a:ea typeface="+mn-lt"/>
                <a:cs typeface="+mn-lt"/>
              </a:rPr>
              <a:t>Arora</a:t>
            </a:r>
            <a:r>
              <a:rPr lang="es-ES" sz="2400" dirty="0">
                <a:latin typeface="Century Gothic"/>
                <a:ea typeface="+mn-lt"/>
                <a:cs typeface="+mn-lt"/>
              </a:rPr>
              <a:t>, R. K. (2019). </a:t>
            </a:r>
            <a:r>
              <a:rPr lang="es-ES" sz="2400" i="1" dirty="0" err="1">
                <a:latin typeface="Century Gothic"/>
                <a:ea typeface="+mn-lt"/>
                <a:cs typeface="+mn-lt"/>
              </a:rPr>
              <a:t>Optimization</a:t>
            </a:r>
            <a:r>
              <a:rPr lang="es-ES" sz="2400" i="1" dirty="0">
                <a:latin typeface="Century Gothic"/>
                <a:ea typeface="+mn-lt"/>
                <a:cs typeface="+mn-lt"/>
              </a:rPr>
              <a:t>: </a:t>
            </a:r>
            <a:r>
              <a:rPr lang="es-ES" sz="2400" i="1" dirty="0" err="1">
                <a:latin typeface="Century Gothic"/>
                <a:ea typeface="+mn-lt"/>
                <a:cs typeface="+mn-lt"/>
              </a:rPr>
              <a:t>algorithms</a:t>
            </a:r>
            <a:r>
              <a:rPr lang="es-ES" sz="2400" i="1" dirty="0">
                <a:latin typeface="Century Gothic"/>
                <a:ea typeface="+mn-lt"/>
                <a:cs typeface="+mn-lt"/>
              </a:rPr>
              <a:t> and </a:t>
            </a:r>
            <a:r>
              <a:rPr lang="es-ES" sz="2400" i="1" dirty="0" err="1">
                <a:latin typeface="Century Gothic"/>
                <a:ea typeface="+mn-lt"/>
                <a:cs typeface="+mn-lt"/>
              </a:rPr>
              <a:t>applications</a:t>
            </a:r>
            <a:r>
              <a:rPr lang="es-ES" sz="2400" dirty="0">
                <a:latin typeface="Century Gothic"/>
                <a:ea typeface="+mn-lt"/>
                <a:cs typeface="+mn-lt"/>
              </a:rPr>
              <a:t>. Chapman and Hall/CRC.</a:t>
            </a:r>
          </a:p>
          <a:p>
            <a:r>
              <a:rPr lang="es-ES" sz="2400" dirty="0">
                <a:ea typeface="+mj-lt"/>
                <a:cs typeface="+mj-lt"/>
              </a:rPr>
              <a:t>Tarifa E. (2006) “Optimización y simulación de procesos. Métodos numéricos” Facultad de Ingeniería - Universidad Nacional de Jujuy </a:t>
            </a:r>
            <a:endParaRPr lang="es-ES" sz="240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56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6B275-7424-4127-BF68-54463D9F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GRADIENTE CONJUGADO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B1E8A0-F825-423D-89E2-24EB35D3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5231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3200" dirty="0">
                <a:ea typeface="+mj-lt"/>
                <a:cs typeface="+mj-lt"/>
              </a:rPr>
              <a:t>El método de </a:t>
            </a:r>
            <a:r>
              <a:rPr lang="es-ES" sz="3200" dirty="0" err="1">
                <a:ea typeface="+mj-lt"/>
                <a:cs typeface="+mj-lt"/>
              </a:rPr>
              <a:t>Levenberg</a:t>
            </a:r>
            <a:r>
              <a:rPr lang="es-ES" sz="3200" dirty="0">
                <a:ea typeface="+mj-lt"/>
                <a:cs typeface="+mj-lt"/>
              </a:rPr>
              <a:t>-Marquardt utiliza las fortalezas tanto del descenso más pronunciado como del método de Newton para acelerar la convergencia para alcanzar el mínimo de una función.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43798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C7C19-2FAD-46EC-8A02-5099E486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  <a:ea typeface="+mj-lt"/>
                <a:cs typeface="+mj-lt"/>
              </a:rPr>
              <a:t>GRADIENTE CONJUGADO</a:t>
            </a:r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EB2B3-952D-4A37-95EC-C40980E1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3200" dirty="0">
                <a:ea typeface="+mj-lt"/>
                <a:cs typeface="+mj-lt"/>
              </a:rPr>
              <a:t>El método de gradiente conjugado es un método de </a:t>
            </a:r>
            <a:r>
              <a:rPr lang="es-ES" sz="3200" b="1" u="sng" dirty="0">
                <a:ea typeface="+mj-lt"/>
                <a:cs typeface="+mj-lt"/>
              </a:rPr>
              <a:t>primer orden</a:t>
            </a:r>
            <a:r>
              <a:rPr lang="es-ES" sz="3200" dirty="0">
                <a:ea typeface="+mj-lt"/>
                <a:cs typeface="+mj-lt"/>
              </a:rPr>
              <a:t>, pero muestra la propiedad de convergencia cuadrática y, por lo tanto, tiene una </a:t>
            </a:r>
            <a:r>
              <a:rPr lang="es-ES" sz="3200" b="1" dirty="0">
                <a:ea typeface="+mj-lt"/>
                <a:cs typeface="+mj-lt"/>
              </a:rPr>
              <a:t>ventaja</a:t>
            </a:r>
            <a:r>
              <a:rPr lang="es-ES" sz="3200" dirty="0">
                <a:ea typeface="+mj-lt"/>
                <a:cs typeface="+mj-lt"/>
              </a:rPr>
              <a:t> significativa sobre los métodos de segundo orden.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0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039FF-F60A-40A4-A767-0EF52C7A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solidFill>
                  <a:schemeClr val="bg1"/>
                </a:solidFill>
              </a:rPr>
              <a:t>GRADIENTE CONJUGADO</a:t>
            </a:r>
            <a:endParaRPr lang="es-ES">
              <a:ea typeface="+mj-lt"/>
              <a:cs typeface="+mj-lt"/>
            </a:endParaRPr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B7989-71AD-4D26-97E5-B5470813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 dirty="0">
                <a:ea typeface="+mj-lt"/>
                <a:cs typeface="+mj-lt"/>
              </a:rPr>
              <a:t>Utiliza como dirección de búsqueda una combinación lineal del gradiente actual con el gradiente de la iteración anterior</a:t>
            </a:r>
            <a:endParaRPr lang="es-ES" sz="2800"/>
          </a:p>
          <a:p>
            <a:pPr algn="just"/>
            <a:r>
              <a:rPr lang="es-ES" sz="2800" dirty="0">
                <a:ea typeface="+mj-lt"/>
                <a:cs typeface="+mj-lt"/>
              </a:rPr>
              <a:t>Las direcciones no se especifican a priori, sino que se determinan en cada paso de la iteración</a:t>
            </a:r>
            <a:endParaRPr lang="es-ES" sz="2800"/>
          </a:p>
          <a:p>
            <a:pPr algn="just"/>
            <a:r>
              <a:rPr lang="es-ES" sz="2800" dirty="0">
                <a:ea typeface="+mj-lt"/>
                <a:cs typeface="+mj-lt"/>
              </a:rPr>
              <a:t>Las direcciones Q-ortogonales en cada punto se eligen de manera sencilla en función de ∇f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773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09782-AA4F-4197-B635-6F4A2293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12EF3-A843-4637-9DEF-45B42126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 dirty="0">
                <a:ea typeface="+mj-lt"/>
                <a:cs typeface="+mj-lt"/>
              </a:rPr>
              <a:t>Se compara con el método  </a:t>
            </a:r>
            <a:r>
              <a:rPr lang="es-ES" sz="2800" err="1">
                <a:ea typeface="+mj-lt"/>
                <a:cs typeface="+mj-lt"/>
              </a:rPr>
              <a:t>steepest</a:t>
            </a:r>
            <a:r>
              <a:rPr lang="es-ES" sz="2800" dirty="0">
                <a:ea typeface="+mj-lt"/>
                <a:cs typeface="+mj-lt"/>
              </a:rPr>
              <a:t> </a:t>
            </a:r>
            <a:r>
              <a:rPr lang="es-ES" sz="2800" err="1">
                <a:ea typeface="+mj-lt"/>
                <a:cs typeface="+mj-lt"/>
              </a:rPr>
              <a:t>descent</a:t>
            </a:r>
            <a:r>
              <a:rPr lang="es-ES" sz="2800" dirty="0">
                <a:ea typeface="+mj-lt"/>
                <a:cs typeface="+mj-lt"/>
              </a:rPr>
              <a:t>. </a:t>
            </a:r>
          </a:p>
          <a:p>
            <a:r>
              <a:rPr lang="es-ES" sz="2800" dirty="0">
                <a:ea typeface="+mj-lt"/>
                <a:cs typeface="+mj-lt"/>
              </a:rPr>
              <a:t>El método conjugado no muestra lentitud para alcanzar el punto mínimo.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928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F5707-B7D2-4611-B458-D55078BB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>
                <a:ea typeface="+mj-lt"/>
                <a:cs typeface="+mj-lt"/>
              </a:rPr>
              <a:t>Convergencia de gradiente conjugado / método de descenso más pronunciado (steepest descent)</a:t>
            </a:r>
            <a:endParaRPr lang="es-ES" sz="3200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FF64C234-4F98-4E55-88DE-F3FE0081F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43" t="23973" r="13295" b="24315"/>
          <a:stretch/>
        </p:blipFill>
        <p:spPr>
          <a:xfrm>
            <a:off x="1601086" y="2067016"/>
            <a:ext cx="8986382" cy="4657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659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B12D4-8FE3-4487-B43F-41F4EAA4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A6DBA-5E95-40D9-8816-6B7DC39E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707861"/>
            <a:ext cx="11060012" cy="4626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 dirty="0">
                <a:ea typeface="+mj-lt"/>
                <a:cs typeface="+mj-lt"/>
              </a:rPr>
              <a:t>A no ser que se alcance la solución en n pasos, el gradiente siempre es ≠ 0 y linealmente independiente de todos los vectores dirección anteriores. </a:t>
            </a:r>
            <a:endParaRPr lang="es-ES" sz="2800"/>
          </a:p>
          <a:p>
            <a:pPr algn="just"/>
            <a:r>
              <a:rPr lang="es-ES" sz="2800" dirty="0">
                <a:ea typeface="+mj-lt"/>
                <a:cs typeface="+mj-lt"/>
              </a:rPr>
              <a:t>Utiliza una fórmula sencilla para determinar el nuevo vector de dirección. </a:t>
            </a:r>
          </a:p>
          <a:p>
            <a:pPr algn="just"/>
            <a:r>
              <a:rPr lang="es-ES" sz="2800" dirty="0">
                <a:ea typeface="+mj-lt"/>
                <a:cs typeface="+mj-lt"/>
              </a:rPr>
              <a:t>Como las direcciones se basan en el gradiente, el proceso, tiene en cada paso un buen avance uniforme hacia la solución. </a:t>
            </a: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30796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DE6F-D9DD-4BC9-BEEC-43E61DCA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5C16D-87F5-4C43-8C2D-510B13CE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5867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j-lt"/>
                <a:cs typeface="+mj-lt"/>
              </a:rPr>
              <a:t>Se dice que dos direcciones, S1 y S2, son conjugadas si</a:t>
            </a:r>
          </a:p>
          <a:p>
            <a:endParaRPr lang="es-ES" dirty="0"/>
          </a:p>
        </p:txBody>
      </p:sp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D9C7810-4EEC-436E-B80E-790A93F17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68" t="64537" r="15441" b="9091"/>
          <a:stretch/>
        </p:blipFill>
        <p:spPr>
          <a:xfrm>
            <a:off x="4436855" y="2634669"/>
            <a:ext cx="2888871" cy="1256879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B05391-09D4-4F32-9613-5AD5B6E682DC}"/>
              </a:ext>
            </a:extLst>
          </p:cNvPr>
          <p:cNvSpPr txBox="1">
            <a:spLocks/>
          </p:cNvSpPr>
          <p:nvPr/>
        </p:nvSpPr>
        <p:spPr>
          <a:xfrm>
            <a:off x="3800504" y="4088751"/>
            <a:ext cx="8946541" cy="5867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Courier New" charset="2"/>
              <a:buChar char="o"/>
            </a:pPr>
            <a:r>
              <a:rPr lang="es-ES">
                <a:ea typeface="+mj-lt"/>
                <a:cs typeface="+mj-lt"/>
              </a:rPr>
              <a:t>H es una matríz simétrica </a:t>
            </a:r>
            <a:endParaRPr lang="es-ES"/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0E0E77D-27F7-4317-8516-19A52C121648}"/>
              </a:ext>
            </a:extLst>
          </p:cNvPr>
          <p:cNvSpPr txBox="1">
            <a:spLocks/>
          </p:cNvSpPr>
          <p:nvPr/>
        </p:nvSpPr>
        <p:spPr>
          <a:xfrm>
            <a:off x="1025674" y="5008903"/>
            <a:ext cx="8946541" cy="5867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>
                <a:ea typeface="+mj-lt"/>
                <a:cs typeface="+mj-lt"/>
              </a:rPr>
              <a:t>Las direcciones ortogonales son direcciones conjugadas.</a:t>
            </a:r>
          </a:p>
          <a:p>
            <a:pPr>
              <a:buClr>
                <a:srgbClr val="8AD0D6"/>
              </a:buClr>
            </a:pPr>
            <a:endParaRPr lang="es-ES" dirty="0">
              <a:ea typeface="+mj-lt"/>
              <a:cs typeface="+mj-lt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504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8FD32-DED5-4833-A744-21000C35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41815-0DD4-4BE0-979B-D97710E21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EACB4FD1-7CCD-41C2-B742-A60B5A695F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6601" t="21637" r="10131" b="7602"/>
          <a:stretch/>
        </p:blipFill>
        <p:spPr>
          <a:xfrm>
            <a:off x="-3744" y="1711867"/>
            <a:ext cx="6568783" cy="4969535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F86AB1-2B21-4FDE-8152-FADCB6036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33438" y="1651959"/>
            <a:ext cx="4396339" cy="4748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/>
              <a:t>A partir del punto X1a, la dirección de búsqueda S1 resulta en el punto mínimo </a:t>
            </a:r>
            <a:r>
              <a:rPr lang="es-ES" sz="2400" dirty="0" err="1"/>
              <a:t>Xa</a:t>
            </a:r>
            <a:r>
              <a:rPr lang="es-ES" sz="2400" dirty="0"/>
              <a:t>.</a:t>
            </a:r>
          </a:p>
          <a:p>
            <a:pPr algn="just"/>
            <a:r>
              <a:rPr lang="es-ES" sz="2400" dirty="0"/>
              <a:t>Del mismo modo, partiendo del punto X1b  la dirección de búsqueda S1 da como resultado el punto mínimo </a:t>
            </a:r>
            <a:r>
              <a:rPr lang="es-ES" sz="2400" dirty="0" err="1"/>
              <a:t>Xb</a:t>
            </a:r>
            <a:r>
              <a:rPr lang="es-ES" sz="2400" dirty="0"/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3851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Panorámica</PresentationFormat>
  <Paragraphs>1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Ion</vt:lpstr>
      <vt:lpstr>GRADIENTE CONJUGADO</vt:lpstr>
      <vt:lpstr>GRADIENTE CONJUGADO</vt:lpstr>
      <vt:lpstr>GRADIENTE CONJUGADO </vt:lpstr>
      <vt:lpstr>GRADIENTE CONJUGADO </vt:lpstr>
      <vt:lpstr>Comparación</vt:lpstr>
      <vt:lpstr>Convergencia de gradiente conjugado / método de descenso más pronunciado (steepest descent)</vt:lpstr>
      <vt:lpstr>Ventajas</vt:lpstr>
      <vt:lpstr>Presentación de PowerPoint</vt:lpstr>
      <vt:lpstr>Presentación de PowerPoint</vt:lpstr>
      <vt:lpstr>DIRECCIONES DE BÚSQUEDA </vt:lpstr>
      <vt:lpstr>ALPHA</vt:lpstr>
      <vt:lpstr>DIRECCIONES DE BÚSQUEDA </vt:lpstr>
      <vt:lpstr>Método</vt:lpstr>
      <vt:lpstr>Presentación de PowerPoint</vt:lpstr>
      <vt:lpstr>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368</cp:revision>
  <dcterms:created xsi:type="dcterms:W3CDTF">2021-10-23T00:58:15Z</dcterms:created>
  <dcterms:modified xsi:type="dcterms:W3CDTF">2021-10-24T19:35:39Z</dcterms:modified>
</cp:coreProperties>
</file>