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56" r:id="rId3"/>
    <p:sldId id="271" r:id="rId4"/>
    <p:sldId id="272" r:id="rId5"/>
    <p:sldId id="274" r:id="rId6"/>
    <p:sldId id="273" r:id="rId7"/>
    <p:sldId id="275" r:id="rId8"/>
    <p:sldId id="277" r:id="rId9"/>
    <p:sldId id="278" r:id="rId10"/>
    <p:sldId id="279" r:id="rId11"/>
    <p:sldId id="280" r:id="rId12"/>
    <p:sldId id="281" r:id="rId13"/>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83" autoAdjust="0"/>
    <p:restoredTop sz="94660"/>
  </p:normalViewPr>
  <p:slideViewPr>
    <p:cSldViewPr>
      <p:cViewPr>
        <p:scale>
          <a:sx n="80" d="100"/>
          <a:sy n="80" d="100"/>
        </p:scale>
        <p:origin x="-30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74949C91-9AB0-4EB9-9AC1-268E0A641F49}" type="datetimeFigureOut">
              <a:rPr lang="es-ES" smtClean="0"/>
              <a:t>12/01/2012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735C540-C60B-4FBD-8EC1-28F78DB1C3A4}" type="slidenum">
              <a:rPr lang="es-ES" smtClean="0"/>
              <a:t>‹Nº›</a:t>
            </a:fld>
            <a:endParaRPr lang="es-ES"/>
          </a:p>
        </p:txBody>
      </p:sp>
    </p:spTree>
    <p:extLst>
      <p:ext uri="{BB962C8B-B14F-4D97-AF65-F5344CB8AC3E}">
        <p14:creationId xmlns:p14="http://schemas.microsoft.com/office/powerpoint/2010/main" val="1486543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4949C91-9AB0-4EB9-9AC1-268E0A641F49}" type="datetimeFigureOut">
              <a:rPr lang="es-ES" smtClean="0"/>
              <a:t>12/01/2012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735C540-C60B-4FBD-8EC1-28F78DB1C3A4}" type="slidenum">
              <a:rPr lang="es-ES" smtClean="0"/>
              <a:t>‹Nº›</a:t>
            </a:fld>
            <a:endParaRPr lang="es-ES"/>
          </a:p>
        </p:txBody>
      </p:sp>
    </p:spTree>
    <p:extLst>
      <p:ext uri="{BB962C8B-B14F-4D97-AF65-F5344CB8AC3E}">
        <p14:creationId xmlns:p14="http://schemas.microsoft.com/office/powerpoint/2010/main" val="4292428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4949C91-9AB0-4EB9-9AC1-268E0A641F49}" type="datetimeFigureOut">
              <a:rPr lang="es-ES" smtClean="0"/>
              <a:t>12/01/2012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735C540-C60B-4FBD-8EC1-28F78DB1C3A4}" type="slidenum">
              <a:rPr lang="es-ES" smtClean="0"/>
              <a:t>‹Nº›</a:t>
            </a:fld>
            <a:endParaRPr lang="es-ES"/>
          </a:p>
        </p:txBody>
      </p:sp>
    </p:spTree>
    <p:extLst>
      <p:ext uri="{BB962C8B-B14F-4D97-AF65-F5344CB8AC3E}">
        <p14:creationId xmlns:p14="http://schemas.microsoft.com/office/powerpoint/2010/main" val="3478148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4949C91-9AB0-4EB9-9AC1-268E0A641F49}" type="datetimeFigureOut">
              <a:rPr lang="es-ES" smtClean="0"/>
              <a:t>12/01/2012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735C540-C60B-4FBD-8EC1-28F78DB1C3A4}" type="slidenum">
              <a:rPr lang="es-ES" smtClean="0"/>
              <a:t>‹Nº›</a:t>
            </a:fld>
            <a:endParaRPr lang="es-ES"/>
          </a:p>
        </p:txBody>
      </p:sp>
    </p:spTree>
    <p:extLst>
      <p:ext uri="{BB962C8B-B14F-4D97-AF65-F5344CB8AC3E}">
        <p14:creationId xmlns:p14="http://schemas.microsoft.com/office/powerpoint/2010/main" val="2528781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4949C91-9AB0-4EB9-9AC1-268E0A641F49}" type="datetimeFigureOut">
              <a:rPr lang="es-ES" smtClean="0"/>
              <a:t>12/01/2012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735C540-C60B-4FBD-8EC1-28F78DB1C3A4}" type="slidenum">
              <a:rPr lang="es-ES" smtClean="0"/>
              <a:t>‹Nº›</a:t>
            </a:fld>
            <a:endParaRPr lang="es-ES"/>
          </a:p>
        </p:txBody>
      </p:sp>
    </p:spTree>
    <p:extLst>
      <p:ext uri="{BB962C8B-B14F-4D97-AF65-F5344CB8AC3E}">
        <p14:creationId xmlns:p14="http://schemas.microsoft.com/office/powerpoint/2010/main" val="3583214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74949C91-9AB0-4EB9-9AC1-268E0A641F49}" type="datetimeFigureOut">
              <a:rPr lang="es-ES" smtClean="0"/>
              <a:t>12/01/2012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C735C540-C60B-4FBD-8EC1-28F78DB1C3A4}" type="slidenum">
              <a:rPr lang="es-ES" smtClean="0"/>
              <a:t>‹Nº›</a:t>
            </a:fld>
            <a:endParaRPr lang="es-ES"/>
          </a:p>
        </p:txBody>
      </p:sp>
    </p:spTree>
    <p:extLst>
      <p:ext uri="{BB962C8B-B14F-4D97-AF65-F5344CB8AC3E}">
        <p14:creationId xmlns:p14="http://schemas.microsoft.com/office/powerpoint/2010/main" val="127120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74949C91-9AB0-4EB9-9AC1-268E0A641F49}" type="datetimeFigureOut">
              <a:rPr lang="es-ES" smtClean="0"/>
              <a:t>12/01/2012</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C735C540-C60B-4FBD-8EC1-28F78DB1C3A4}" type="slidenum">
              <a:rPr lang="es-ES" smtClean="0"/>
              <a:t>‹Nº›</a:t>
            </a:fld>
            <a:endParaRPr lang="es-ES"/>
          </a:p>
        </p:txBody>
      </p:sp>
    </p:spTree>
    <p:extLst>
      <p:ext uri="{BB962C8B-B14F-4D97-AF65-F5344CB8AC3E}">
        <p14:creationId xmlns:p14="http://schemas.microsoft.com/office/powerpoint/2010/main" val="690779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74949C91-9AB0-4EB9-9AC1-268E0A641F49}" type="datetimeFigureOut">
              <a:rPr lang="es-ES" smtClean="0"/>
              <a:t>12/01/2012</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C735C540-C60B-4FBD-8EC1-28F78DB1C3A4}" type="slidenum">
              <a:rPr lang="es-ES" smtClean="0"/>
              <a:t>‹Nº›</a:t>
            </a:fld>
            <a:endParaRPr lang="es-ES"/>
          </a:p>
        </p:txBody>
      </p:sp>
    </p:spTree>
    <p:extLst>
      <p:ext uri="{BB962C8B-B14F-4D97-AF65-F5344CB8AC3E}">
        <p14:creationId xmlns:p14="http://schemas.microsoft.com/office/powerpoint/2010/main" val="2793482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4949C91-9AB0-4EB9-9AC1-268E0A641F49}" type="datetimeFigureOut">
              <a:rPr lang="es-ES" smtClean="0"/>
              <a:t>12/01/2012</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C735C540-C60B-4FBD-8EC1-28F78DB1C3A4}" type="slidenum">
              <a:rPr lang="es-ES" smtClean="0"/>
              <a:t>‹Nº›</a:t>
            </a:fld>
            <a:endParaRPr lang="es-ES"/>
          </a:p>
        </p:txBody>
      </p:sp>
    </p:spTree>
    <p:extLst>
      <p:ext uri="{BB962C8B-B14F-4D97-AF65-F5344CB8AC3E}">
        <p14:creationId xmlns:p14="http://schemas.microsoft.com/office/powerpoint/2010/main" val="3561792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4949C91-9AB0-4EB9-9AC1-268E0A641F49}" type="datetimeFigureOut">
              <a:rPr lang="es-ES" smtClean="0"/>
              <a:t>12/01/2012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C735C540-C60B-4FBD-8EC1-28F78DB1C3A4}" type="slidenum">
              <a:rPr lang="es-ES" smtClean="0"/>
              <a:t>‹Nº›</a:t>
            </a:fld>
            <a:endParaRPr lang="es-ES"/>
          </a:p>
        </p:txBody>
      </p:sp>
    </p:spTree>
    <p:extLst>
      <p:ext uri="{BB962C8B-B14F-4D97-AF65-F5344CB8AC3E}">
        <p14:creationId xmlns:p14="http://schemas.microsoft.com/office/powerpoint/2010/main" val="2327378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4949C91-9AB0-4EB9-9AC1-268E0A641F49}" type="datetimeFigureOut">
              <a:rPr lang="es-ES" smtClean="0"/>
              <a:t>12/01/2012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C735C540-C60B-4FBD-8EC1-28F78DB1C3A4}" type="slidenum">
              <a:rPr lang="es-ES" smtClean="0"/>
              <a:t>‹Nº›</a:t>
            </a:fld>
            <a:endParaRPr lang="es-ES"/>
          </a:p>
        </p:txBody>
      </p:sp>
    </p:spTree>
    <p:extLst>
      <p:ext uri="{BB962C8B-B14F-4D97-AF65-F5344CB8AC3E}">
        <p14:creationId xmlns:p14="http://schemas.microsoft.com/office/powerpoint/2010/main" val="4040455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949C91-9AB0-4EB9-9AC1-268E0A641F49}" type="datetimeFigureOut">
              <a:rPr lang="es-ES" smtClean="0"/>
              <a:t>12/01/2012</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35C540-C60B-4FBD-8EC1-28F78DB1C3A4}" type="slidenum">
              <a:rPr lang="es-ES" smtClean="0"/>
              <a:t>‹Nº›</a:t>
            </a:fld>
            <a:endParaRPr lang="es-ES"/>
          </a:p>
        </p:txBody>
      </p:sp>
    </p:spTree>
    <p:extLst>
      <p:ext uri="{BB962C8B-B14F-4D97-AF65-F5344CB8AC3E}">
        <p14:creationId xmlns:p14="http://schemas.microsoft.com/office/powerpoint/2010/main" val="2815225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moourl.com/fu6cr" TargetMode="Externa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moourl.com/fu6cr" TargetMode="Externa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es.wikipedia.org/wiki/Archivo:Desktop_DDR_Memory_Comparison.svg"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moourl.com/x5bbc" TargetMode="Externa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moourl.com/fu6cr" TargetMode="Externa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moourl.com/fu6cr" TargetMode="Externa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771600" y="3944104"/>
            <a:ext cx="6400800" cy="781040"/>
          </a:xfrm>
        </p:spPr>
        <p:txBody>
          <a:bodyPr>
            <a:normAutofit/>
          </a:bodyPr>
          <a:lstStyle/>
          <a:p>
            <a:r>
              <a:rPr lang="es-ES" b="1" dirty="0" smtClean="0">
                <a:solidFill>
                  <a:schemeClr val="accent2"/>
                </a:solidFill>
              </a:rPr>
              <a:t>Memoria Principal (RAM)</a:t>
            </a:r>
            <a:endParaRPr lang="es-ES" b="1" dirty="0">
              <a:solidFill>
                <a:schemeClr val="accent2"/>
              </a:solidFill>
            </a:endParaRPr>
          </a:p>
        </p:txBody>
      </p:sp>
      <p:sp>
        <p:nvSpPr>
          <p:cNvPr id="6" name="5 Rectángulo redondeado"/>
          <p:cNvSpPr/>
          <p:nvPr/>
        </p:nvSpPr>
        <p:spPr>
          <a:xfrm>
            <a:off x="1377902" y="1052736"/>
            <a:ext cx="6572296" cy="2786082"/>
          </a:xfrm>
          <a:prstGeom prst="roundRect">
            <a:avLst/>
          </a:prstGeom>
          <a:effectLst>
            <a:outerShdw blurRad="76200" dist="12700" dir="2700000" sy="-23000" kx="-800400" algn="bl" rotWithShape="0">
              <a:prstClr val="black">
                <a:alpha val="20000"/>
              </a:prstClr>
            </a:outerShdw>
          </a:effectLst>
        </p:spPr>
        <p:style>
          <a:lnRef idx="3">
            <a:schemeClr val="lt1"/>
          </a:lnRef>
          <a:fillRef idx="1003">
            <a:schemeClr val="dk2"/>
          </a:fillRef>
          <a:effectRef idx="1">
            <a:schemeClr val="dk1"/>
          </a:effectRef>
          <a:fontRef idx="minor">
            <a:schemeClr val="lt1"/>
          </a:fontRef>
        </p:style>
        <p:txBody>
          <a:bodyPr rtlCol="0" anchor="ctr"/>
          <a:lstStyle/>
          <a:p>
            <a:pPr algn="ctr"/>
            <a:r>
              <a:rPr lang="es-ES" sz="4000" dirty="0"/>
              <a:t>ELEMENTOS HARDWARE DEL ORDENADOR</a:t>
            </a:r>
            <a:endParaRPr lang="es-ES" sz="4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00558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a:xfrm>
            <a:off x="7092280" y="6588126"/>
            <a:ext cx="1876452" cy="254718"/>
          </a:xfrm>
        </p:spPr>
        <p:txBody>
          <a:bodyPr/>
          <a:lstStyle/>
          <a:p>
            <a:fld id="{AC29C877-C0D6-4AFE-8808-2ED6B1D1CA05}" type="slidenum">
              <a:rPr lang="es-ES" smtClean="0"/>
              <a:pPr/>
              <a:t>10</a:t>
            </a:fld>
            <a:r>
              <a:rPr lang="es-ES" dirty="0" smtClean="0"/>
              <a:t> </a:t>
            </a:r>
            <a:endParaRPr lang="es-ES" dirty="0"/>
          </a:p>
        </p:txBody>
      </p:sp>
      <p:sp>
        <p:nvSpPr>
          <p:cNvPr id="7" name="6 Marcador de pie de página"/>
          <p:cNvSpPr>
            <a:spLocks noGrp="1"/>
          </p:cNvSpPr>
          <p:nvPr>
            <p:ph type="ftr" sz="quarter" idx="11"/>
          </p:nvPr>
        </p:nvSpPr>
        <p:spPr>
          <a:xfrm>
            <a:off x="251520" y="6597352"/>
            <a:ext cx="5624264" cy="239964"/>
          </a:xfrm>
        </p:spPr>
        <p:txBody>
          <a:bodyPr/>
          <a:lstStyle/>
          <a:p>
            <a:pPr algn="l"/>
            <a:r>
              <a:rPr lang="es-ES" dirty="0" smtClean="0"/>
              <a:t>Memoria Principal- Elementos HW del PC</a:t>
            </a:r>
            <a:endParaRPr lang="es-ES" dirty="0"/>
          </a:p>
        </p:txBody>
      </p:sp>
      <p:sp>
        <p:nvSpPr>
          <p:cNvPr id="76" name="75 Rectángulo redondeado"/>
          <p:cNvSpPr/>
          <p:nvPr/>
        </p:nvSpPr>
        <p:spPr>
          <a:xfrm>
            <a:off x="409351" y="332656"/>
            <a:ext cx="4102021" cy="922288"/>
          </a:xfrm>
          <a:prstGeom prst="roundRect">
            <a:avLst/>
          </a:prstGeom>
          <a:effectLst>
            <a:outerShdw blurRad="76200" dist="12700" dir="2700000" sy="-23000" kx="-800400" algn="bl" rotWithShape="0">
              <a:prstClr val="black">
                <a:alpha val="20000"/>
              </a:prstClr>
            </a:outerShdw>
          </a:effectLst>
        </p:spPr>
        <p:style>
          <a:lnRef idx="3">
            <a:schemeClr val="lt1"/>
          </a:lnRef>
          <a:fillRef idx="1003">
            <a:schemeClr val="dk2"/>
          </a:fillRef>
          <a:effectRef idx="1">
            <a:schemeClr val="dk1"/>
          </a:effectRef>
          <a:fontRef idx="minor">
            <a:schemeClr val="lt1"/>
          </a:fontRef>
        </p:style>
        <p:txBody>
          <a:bodyPr rtlCol="0" anchor="ctr"/>
          <a:lstStyle/>
          <a:p>
            <a:pPr algn="ctr"/>
            <a:r>
              <a:rPr lang="es-ES" sz="2800" b="1" dirty="0" smtClean="0">
                <a:effectLst>
                  <a:outerShdw blurRad="38100" dist="38100" dir="2700000" algn="tl">
                    <a:srgbClr val="000000">
                      <a:alpha val="43137"/>
                    </a:srgbClr>
                  </a:outerShdw>
                </a:effectLst>
              </a:rPr>
              <a:t>Tecnologías de memoria</a:t>
            </a:r>
          </a:p>
          <a:p>
            <a:pPr algn="ctr"/>
            <a:r>
              <a:rPr lang="es-ES" sz="2800" b="1" dirty="0" smtClean="0">
                <a:effectLst>
                  <a:outerShdw blurRad="38100" dist="38100" dir="2700000" algn="tl">
                    <a:srgbClr val="000000">
                      <a:alpha val="43137"/>
                    </a:srgbClr>
                  </a:outerShdw>
                </a:effectLst>
              </a:rPr>
              <a:t>DDR 2 SDRAM</a:t>
            </a:r>
            <a:endParaRPr lang="es-ES" sz="2400" b="1" dirty="0">
              <a:effectLst>
                <a:outerShdw blurRad="38100" dist="38100" dir="2700000" algn="tl">
                  <a:srgbClr val="000000">
                    <a:alpha val="43137"/>
                  </a:srgbClr>
                </a:outerShdw>
              </a:effectLst>
            </a:endParaRPr>
          </a:p>
        </p:txBody>
      </p:sp>
      <p:sp>
        <p:nvSpPr>
          <p:cNvPr id="26" name="25 Rectángulo"/>
          <p:cNvSpPr/>
          <p:nvPr/>
        </p:nvSpPr>
        <p:spPr>
          <a:xfrm>
            <a:off x="5081735" y="501411"/>
            <a:ext cx="3522713" cy="5847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s-ES" sz="1600" b="1" dirty="0" smtClean="0">
                <a:effectLst>
                  <a:outerShdw blurRad="38100" dist="38100" dir="2700000" algn="tl">
                    <a:srgbClr val="000000">
                      <a:alpha val="43137"/>
                    </a:srgbClr>
                  </a:outerShdw>
                </a:effectLst>
              </a:rPr>
              <a:t>DDR de segunda generación</a:t>
            </a:r>
          </a:p>
          <a:p>
            <a:pPr algn="ctr"/>
            <a:r>
              <a:rPr lang="es-ES" sz="1600" dirty="0">
                <a:hlinkClick r:id="rId2"/>
              </a:rPr>
              <a:t>http://moourl.com/fu6cr</a:t>
            </a:r>
            <a:endParaRPr lang="es-ES" sz="1600" dirty="0">
              <a:solidFill>
                <a:schemeClr val="lt1"/>
              </a:solidFill>
            </a:endParaRPr>
          </a:p>
        </p:txBody>
      </p:sp>
      <p:sp>
        <p:nvSpPr>
          <p:cNvPr id="32" name="31 Rectángulo"/>
          <p:cNvSpPr/>
          <p:nvPr/>
        </p:nvSpPr>
        <p:spPr>
          <a:xfrm>
            <a:off x="3789163" y="2574116"/>
            <a:ext cx="5121685" cy="160043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s-ES" dirty="0"/>
              <a:t>Memoria </a:t>
            </a:r>
            <a:r>
              <a:rPr lang="es-ES" b="1" dirty="0" smtClean="0">
                <a:effectLst>
                  <a:outerShdw blurRad="38100" dist="38100" dir="2700000" algn="tl">
                    <a:srgbClr val="000000">
                      <a:alpha val="43137"/>
                    </a:srgbClr>
                  </a:outerShdw>
                </a:effectLst>
              </a:rPr>
              <a:t>síncrona que </a:t>
            </a:r>
            <a:r>
              <a:rPr lang="es-ES" sz="1600" dirty="0" smtClean="0"/>
              <a:t>envía </a:t>
            </a:r>
            <a:r>
              <a:rPr lang="es-ES" sz="1600" dirty="0"/>
              <a:t>los datos </a:t>
            </a:r>
            <a:r>
              <a:rPr lang="es-ES" sz="1600" dirty="0" smtClean="0"/>
              <a:t>4 veces </a:t>
            </a:r>
            <a:r>
              <a:rPr lang="es-ES" sz="1600" dirty="0"/>
              <a:t>por cada ciclo de reloj. </a:t>
            </a:r>
            <a:r>
              <a:rPr lang="es-ES" sz="1600" dirty="0" smtClean="0"/>
              <a:t>Son una mejora de DDR. </a:t>
            </a:r>
            <a:r>
              <a:rPr lang="es-ES" sz="1600" dirty="0"/>
              <a:t>Se presenta en módulos </a:t>
            </a:r>
            <a:r>
              <a:rPr lang="es-ES" sz="1600" b="1" dirty="0">
                <a:effectLst>
                  <a:outerShdw blurRad="38100" dist="38100" dir="2700000" algn="tl">
                    <a:srgbClr val="000000">
                      <a:alpha val="43137"/>
                    </a:srgbClr>
                  </a:outerShdw>
                </a:effectLst>
              </a:rPr>
              <a:t>DIMM de </a:t>
            </a:r>
            <a:r>
              <a:rPr lang="es-ES" sz="1600" b="1" dirty="0" smtClean="0">
                <a:effectLst>
                  <a:outerShdw blurRad="38100" dist="38100" dir="2700000" algn="tl">
                    <a:srgbClr val="000000">
                      <a:alpha val="43137"/>
                    </a:srgbClr>
                  </a:outerShdw>
                </a:effectLst>
              </a:rPr>
              <a:t>240 </a:t>
            </a:r>
            <a:r>
              <a:rPr lang="es-ES" sz="1600" dirty="0"/>
              <a:t>contactos en el caso de ordenador de escritorio y en </a:t>
            </a:r>
            <a:r>
              <a:rPr lang="es-ES" sz="1600" dirty="0" smtClean="0"/>
              <a:t>módulos </a:t>
            </a:r>
            <a:r>
              <a:rPr lang="es-ES" sz="1600" b="1" dirty="0">
                <a:effectLst>
                  <a:outerShdw blurRad="38100" dist="38100" dir="2700000" algn="tl">
                    <a:srgbClr val="000000">
                      <a:alpha val="43137"/>
                    </a:srgbClr>
                  </a:outerShdw>
                </a:effectLst>
              </a:rPr>
              <a:t>SO-DIMM</a:t>
            </a:r>
            <a:r>
              <a:rPr lang="es-ES" sz="1600" dirty="0" smtClean="0"/>
              <a:t> </a:t>
            </a:r>
            <a:r>
              <a:rPr lang="es-ES" sz="1600" dirty="0"/>
              <a:t>de </a:t>
            </a:r>
            <a:r>
              <a:rPr lang="es-ES" sz="1600" b="1" dirty="0" smtClean="0">
                <a:effectLst>
                  <a:outerShdw blurRad="38100" dist="38100" dir="2700000" algn="tl">
                    <a:srgbClr val="000000">
                      <a:alpha val="43137"/>
                    </a:srgbClr>
                  </a:outerShdw>
                </a:effectLst>
              </a:rPr>
              <a:t>200 contactos </a:t>
            </a:r>
            <a:r>
              <a:rPr lang="es-ES" sz="1600" dirty="0"/>
              <a:t>para los ordenadores </a:t>
            </a:r>
            <a:r>
              <a:rPr lang="es-ES" sz="1600" dirty="0" smtClean="0"/>
              <a:t>portátiles. </a:t>
            </a:r>
            <a:r>
              <a:rPr lang="es-ES" sz="1600" b="1" dirty="0" smtClean="0">
                <a:effectLst>
                  <a:outerShdw blurRad="38100" dist="38100" dir="2700000" algn="tl">
                    <a:srgbClr val="000000">
                      <a:alpha val="43137"/>
                    </a:srgbClr>
                  </a:outerShdw>
                </a:effectLst>
              </a:rPr>
              <a:t>Menor voltaje </a:t>
            </a:r>
            <a:r>
              <a:rPr lang="es-ES" sz="1600" dirty="0" smtClean="0"/>
              <a:t>y por tanto </a:t>
            </a:r>
            <a:r>
              <a:rPr lang="es-ES" sz="1600" b="1" dirty="0" smtClean="0">
                <a:effectLst>
                  <a:outerShdw blurRad="38100" dist="38100" dir="2700000" algn="tl">
                    <a:srgbClr val="000000">
                      <a:alpha val="43137"/>
                    </a:srgbClr>
                  </a:outerShdw>
                </a:effectLst>
              </a:rPr>
              <a:t>menor consumo</a:t>
            </a:r>
            <a:r>
              <a:rPr lang="es-ES" sz="1600" dirty="0" smtClean="0"/>
              <a:t> y </a:t>
            </a:r>
            <a:r>
              <a:rPr lang="es-ES" sz="1600" b="1" dirty="0" smtClean="0">
                <a:effectLst>
                  <a:outerShdw blurRad="38100" dist="38100" dir="2700000" algn="tl">
                    <a:srgbClr val="000000">
                      <a:alpha val="43137"/>
                    </a:srgbClr>
                  </a:outerShdw>
                </a:effectLst>
              </a:rPr>
              <a:t>menor disipación de calor</a:t>
            </a:r>
            <a:r>
              <a:rPr lang="es-ES" sz="1600" dirty="0" smtClean="0"/>
              <a:t>.</a:t>
            </a:r>
          </a:p>
        </p:txBody>
      </p:sp>
      <p:sp>
        <p:nvSpPr>
          <p:cNvPr id="38" name="37 Recortar rectángulo de esquina diagonal"/>
          <p:cNvSpPr/>
          <p:nvPr/>
        </p:nvSpPr>
        <p:spPr>
          <a:xfrm>
            <a:off x="1023498" y="1628800"/>
            <a:ext cx="1738556" cy="507204"/>
          </a:xfrm>
          <a:prstGeom prst="snip2Diag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b="1" dirty="0" smtClean="0"/>
              <a:t>Modelos</a:t>
            </a:r>
            <a:endParaRPr lang="es-ES" b="1" dirty="0"/>
          </a:p>
        </p:txBody>
      </p:sp>
      <p:cxnSp>
        <p:nvCxnSpPr>
          <p:cNvPr id="39" name="38 Conector recto de flecha"/>
          <p:cNvCxnSpPr>
            <a:endCxn id="38" idx="3"/>
          </p:cNvCxnSpPr>
          <p:nvPr/>
        </p:nvCxnSpPr>
        <p:spPr>
          <a:xfrm>
            <a:off x="1892776" y="1254944"/>
            <a:ext cx="0" cy="37385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6" name="15 Conector recto de flecha"/>
          <p:cNvCxnSpPr>
            <a:stCxn id="76" idx="3"/>
            <a:endCxn id="26" idx="1"/>
          </p:cNvCxnSpPr>
          <p:nvPr/>
        </p:nvCxnSpPr>
        <p:spPr>
          <a:xfrm flipV="1">
            <a:off x="4511372" y="793799"/>
            <a:ext cx="570363"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1" name="20 Recortar rectángulo de esquina diagonal"/>
          <p:cNvSpPr/>
          <p:nvPr/>
        </p:nvSpPr>
        <p:spPr>
          <a:xfrm>
            <a:off x="5976653" y="1556792"/>
            <a:ext cx="1738556" cy="507204"/>
          </a:xfrm>
          <a:prstGeom prst="snip2Diag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b="1" dirty="0" smtClean="0"/>
              <a:t>Características</a:t>
            </a:r>
            <a:endParaRPr lang="es-ES" b="1" dirty="0"/>
          </a:p>
        </p:txBody>
      </p:sp>
      <p:cxnSp>
        <p:nvCxnSpPr>
          <p:cNvPr id="24" name="23 Conector recto de flecha"/>
          <p:cNvCxnSpPr>
            <a:stCxn id="21" idx="1"/>
          </p:cNvCxnSpPr>
          <p:nvPr/>
        </p:nvCxnSpPr>
        <p:spPr>
          <a:xfrm>
            <a:off x="6845931" y="2063996"/>
            <a:ext cx="0" cy="46826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3" name="32 Rectángulo"/>
          <p:cNvSpPr/>
          <p:nvPr/>
        </p:nvSpPr>
        <p:spPr>
          <a:xfrm>
            <a:off x="351511" y="2564904"/>
            <a:ext cx="3082529" cy="163121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s-ES" sz="2000" dirty="0"/>
              <a:t>PC</a:t>
            </a:r>
            <a:r>
              <a:rPr lang="es-ES" sz="2000" b="1" dirty="0">
                <a:effectLst>
                  <a:outerShdw blurRad="38100" dist="38100" dir="2700000" algn="tl">
                    <a:srgbClr val="000000">
                      <a:alpha val="43137"/>
                    </a:srgbClr>
                  </a:outerShdw>
                </a:effectLst>
              </a:rPr>
              <a:t>2</a:t>
            </a:r>
            <a:r>
              <a:rPr lang="es-ES" sz="2000" dirty="0"/>
              <a:t>-4200 o </a:t>
            </a:r>
            <a:r>
              <a:rPr lang="es-ES" sz="2000" dirty="0" smtClean="0"/>
              <a:t>DDR</a:t>
            </a:r>
            <a:r>
              <a:rPr lang="es-ES" sz="2000" b="1" dirty="0" smtClean="0">
                <a:effectLst>
                  <a:outerShdw blurRad="38100" dist="38100" dir="2700000" algn="tl">
                    <a:srgbClr val="000000">
                      <a:alpha val="43137"/>
                    </a:srgbClr>
                  </a:outerShdw>
                </a:effectLst>
              </a:rPr>
              <a:t>2</a:t>
            </a:r>
            <a:r>
              <a:rPr lang="es-ES" sz="2000" dirty="0" smtClean="0"/>
              <a:t>-533</a:t>
            </a:r>
          </a:p>
          <a:p>
            <a:r>
              <a:rPr lang="es-ES" sz="2000" dirty="0" smtClean="0"/>
              <a:t>PC</a:t>
            </a:r>
            <a:r>
              <a:rPr lang="es-ES" sz="2000" b="1" dirty="0" smtClean="0">
                <a:effectLst>
                  <a:outerShdw blurRad="38100" dist="38100" dir="2700000" algn="tl">
                    <a:srgbClr val="000000">
                      <a:alpha val="43137"/>
                    </a:srgbClr>
                  </a:outerShdw>
                </a:effectLst>
              </a:rPr>
              <a:t>2</a:t>
            </a:r>
            <a:r>
              <a:rPr lang="es-ES" sz="2000" dirty="0" smtClean="0"/>
              <a:t>-5300 </a:t>
            </a:r>
            <a:r>
              <a:rPr lang="es-ES" sz="2000" dirty="0"/>
              <a:t>o </a:t>
            </a:r>
            <a:r>
              <a:rPr lang="es-ES" sz="2000" dirty="0" smtClean="0"/>
              <a:t>DDR</a:t>
            </a:r>
            <a:r>
              <a:rPr lang="es-ES" sz="2000" b="1" dirty="0" smtClean="0">
                <a:effectLst>
                  <a:outerShdw blurRad="38100" dist="38100" dir="2700000" algn="tl">
                    <a:srgbClr val="000000">
                      <a:alpha val="43137"/>
                    </a:srgbClr>
                  </a:outerShdw>
                </a:effectLst>
              </a:rPr>
              <a:t>2</a:t>
            </a:r>
            <a:r>
              <a:rPr lang="es-ES" sz="2000" dirty="0" smtClean="0"/>
              <a:t>-667</a:t>
            </a:r>
          </a:p>
          <a:p>
            <a:r>
              <a:rPr lang="es-ES" sz="2000" dirty="0" smtClean="0"/>
              <a:t>PC</a:t>
            </a:r>
            <a:r>
              <a:rPr lang="es-ES" sz="2000" b="1" dirty="0" smtClean="0">
                <a:effectLst>
                  <a:outerShdw blurRad="38100" dist="38100" dir="2700000" algn="tl">
                    <a:srgbClr val="000000">
                      <a:alpha val="43137"/>
                    </a:srgbClr>
                  </a:outerShdw>
                </a:effectLst>
              </a:rPr>
              <a:t>2</a:t>
            </a:r>
            <a:r>
              <a:rPr lang="es-ES" sz="2000" dirty="0" smtClean="0"/>
              <a:t>-6400 </a:t>
            </a:r>
            <a:r>
              <a:rPr lang="es-ES" sz="2000" dirty="0"/>
              <a:t>o </a:t>
            </a:r>
            <a:r>
              <a:rPr lang="es-ES" sz="2000" dirty="0" smtClean="0"/>
              <a:t>DDR</a:t>
            </a:r>
            <a:r>
              <a:rPr lang="es-ES" sz="2000" b="1" dirty="0" smtClean="0">
                <a:effectLst>
                  <a:outerShdw blurRad="38100" dist="38100" dir="2700000" algn="tl">
                    <a:srgbClr val="000000">
                      <a:alpha val="43137"/>
                    </a:srgbClr>
                  </a:outerShdw>
                </a:effectLst>
              </a:rPr>
              <a:t>2</a:t>
            </a:r>
            <a:r>
              <a:rPr lang="es-ES" sz="2000" dirty="0" smtClean="0"/>
              <a:t>-800</a:t>
            </a:r>
          </a:p>
          <a:p>
            <a:r>
              <a:rPr lang="es-ES" sz="2000" dirty="0" smtClean="0"/>
              <a:t>PC</a:t>
            </a:r>
            <a:r>
              <a:rPr lang="es-ES" sz="2000" b="1" dirty="0" smtClean="0">
                <a:effectLst>
                  <a:outerShdw blurRad="38100" dist="38100" dir="2700000" algn="tl">
                    <a:srgbClr val="000000">
                      <a:alpha val="43137"/>
                    </a:srgbClr>
                  </a:outerShdw>
                </a:effectLst>
              </a:rPr>
              <a:t>2</a:t>
            </a:r>
            <a:r>
              <a:rPr lang="es-ES" sz="2000" dirty="0" smtClean="0"/>
              <a:t>-8600 </a:t>
            </a:r>
            <a:r>
              <a:rPr lang="es-ES" sz="2000" dirty="0"/>
              <a:t>o </a:t>
            </a:r>
            <a:r>
              <a:rPr lang="es-ES" sz="2000" dirty="0" smtClean="0"/>
              <a:t>DDR</a:t>
            </a:r>
            <a:r>
              <a:rPr lang="es-ES" sz="2000" b="1" dirty="0" smtClean="0">
                <a:effectLst>
                  <a:outerShdw blurRad="38100" dist="38100" dir="2700000" algn="tl">
                    <a:srgbClr val="000000">
                      <a:alpha val="43137"/>
                    </a:srgbClr>
                  </a:outerShdw>
                </a:effectLst>
              </a:rPr>
              <a:t>2</a:t>
            </a:r>
            <a:r>
              <a:rPr lang="es-ES" sz="2000" dirty="0" smtClean="0"/>
              <a:t>-1066</a:t>
            </a:r>
          </a:p>
          <a:p>
            <a:r>
              <a:rPr lang="es-ES" sz="2000" dirty="0" smtClean="0"/>
              <a:t>PC</a:t>
            </a:r>
            <a:r>
              <a:rPr lang="es-ES" sz="2000" b="1" dirty="0" smtClean="0">
                <a:effectLst>
                  <a:outerShdw blurRad="38100" dist="38100" dir="2700000" algn="tl">
                    <a:srgbClr val="000000">
                      <a:alpha val="43137"/>
                    </a:srgbClr>
                  </a:outerShdw>
                </a:effectLst>
              </a:rPr>
              <a:t>2</a:t>
            </a:r>
            <a:r>
              <a:rPr lang="es-ES" sz="2000" dirty="0" smtClean="0"/>
              <a:t>-9000 </a:t>
            </a:r>
            <a:r>
              <a:rPr lang="es-ES" sz="2000" dirty="0"/>
              <a:t>o </a:t>
            </a:r>
            <a:r>
              <a:rPr lang="es-ES" sz="2000" dirty="0" smtClean="0"/>
              <a:t>DDR</a:t>
            </a:r>
            <a:r>
              <a:rPr lang="es-ES" sz="2000" b="1" dirty="0" smtClean="0">
                <a:effectLst>
                  <a:outerShdw blurRad="38100" dist="38100" dir="2700000" algn="tl">
                    <a:srgbClr val="000000">
                      <a:alpha val="43137"/>
                    </a:srgbClr>
                  </a:outerShdw>
                </a:effectLst>
              </a:rPr>
              <a:t>2</a:t>
            </a:r>
            <a:r>
              <a:rPr lang="es-ES" sz="2000" dirty="0" smtClean="0"/>
              <a:t>-1200</a:t>
            </a:r>
            <a:endParaRPr lang="es-ES" sz="2000" dirty="0"/>
          </a:p>
        </p:txBody>
      </p:sp>
      <p:cxnSp>
        <p:nvCxnSpPr>
          <p:cNvPr id="41" name="40 Conector recto de flecha"/>
          <p:cNvCxnSpPr>
            <a:stCxn id="38" idx="1"/>
            <a:endCxn id="33" idx="0"/>
          </p:cNvCxnSpPr>
          <p:nvPr/>
        </p:nvCxnSpPr>
        <p:spPr>
          <a:xfrm>
            <a:off x="1892776" y="2136004"/>
            <a:ext cx="0" cy="4289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4354078"/>
            <a:ext cx="3484234" cy="189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988" y="4457700"/>
            <a:ext cx="4877458" cy="177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3" name="22 Conector recto de flecha"/>
          <p:cNvCxnSpPr>
            <a:stCxn id="26" idx="2"/>
            <a:endCxn id="21" idx="3"/>
          </p:cNvCxnSpPr>
          <p:nvPr/>
        </p:nvCxnSpPr>
        <p:spPr>
          <a:xfrm>
            <a:off x="6843092" y="1086186"/>
            <a:ext cx="2839" cy="47060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9" name="28 Conector recto de flecha"/>
          <p:cNvCxnSpPr>
            <a:endCxn id="34" idx="0"/>
          </p:cNvCxnSpPr>
          <p:nvPr/>
        </p:nvCxnSpPr>
        <p:spPr>
          <a:xfrm>
            <a:off x="4107525" y="1242306"/>
            <a:ext cx="0" cy="38342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4" name="33 Rectángulo"/>
          <p:cNvSpPr/>
          <p:nvPr/>
        </p:nvSpPr>
        <p:spPr>
          <a:xfrm>
            <a:off x="3376188" y="1625727"/>
            <a:ext cx="1462674"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s-ES" b="1" dirty="0" smtClean="0">
                <a:effectLst>
                  <a:outerShdw blurRad="38100" dist="38100" dir="2700000" algn="tl">
                    <a:srgbClr val="000000">
                      <a:alpha val="43137"/>
                    </a:srgbClr>
                  </a:outerShdw>
                </a:effectLst>
              </a:rPr>
              <a:t>1, 2, 4 y 8</a:t>
            </a:r>
          </a:p>
          <a:p>
            <a:r>
              <a:rPr lang="es-ES" b="1" dirty="0" smtClean="0">
                <a:effectLst>
                  <a:outerShdw blurRad="38100" dist="38100" dir="2700000" algn="tl">
                    <a:srgbClr val="000000">
                      <a:alpha val="43137"/>
                    </a:srgbClr>
                  </a:outerShdw>
                </a:effectLst>
              </a:rPr>
              <a:t>GB/módulo</a:t>
            </a:r>
            <a:endParaRPr lang="es-E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83955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heckerboard(across)">
                                      <p:cBhvr>
                                        <p:cTn id="7" dur="500"/>
                                        <p:tgtEl>
                                          <p:spTgt spid="16"/>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checkerboard(across)">
                                      <p:cBhvr>
                                        <p:cTn id="11" dur="500"/>
                                        <p:tgtEl>
                                          <p:spTgt spid="26"/>
                                        </p:tgtEl>
                                      </p:cBhvr>
                                    </p:animEffect>
                                  </p:childTnLst>
                                </p:cTn>
                              </p:par>
                            </p:childTnLst>
                          </p:cTn>
                        </p:par>
                        <p:par>
                          <p:cTn id="12" fill="hold">
                            <p:stCondLst>
                              <p:cond delay="1000"/>
                            </p:stCondLst>
                            <p:childTnLst>
                              <p:par>
                                <p:cTn id="13" presetID="5" presetClass="entr" presetSubtype="10"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checkerboard(across)">
                                      <p:cBhvr>
                                        <p:cTn id="15" dur="500"/>
                                        <p:tgtEl>
                                          <p:spTgt spid="23"/>
                                        </p:tgtEl>
                                      </p:cBhvr>
                                    </p:animEffect>
                                  </p:childTnLst>
                                </p:cTn>
                              </p:par>
                            </p:childTnLst>
                          </p:cTn>
                        </p:par>
                        <p:par>
                          <p:cTn id="16" fill="hold">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checkerboard(across)">
                                      <p:cBhvr>
                                        <p:cTn id="19" dur="500"/>
                                        <p:tgtEl>
                                          <p:spTgt spid="21"/>
                                        </p:tgtEl>
                                      </p:cBhvr>
                                    </p:animEffect>
                                  </p:childTnLst>
                                </p:cTn>
                              </p:par>
                            </p:childTnLst>
                          </p:cTn>
                        </p:par>
                        <p:par>
                          <p:cTn id="20" fill="hold">
                            <p:stCondLst>
                              <p:cond delay="2000"/>
                            </p:stCondLst>
                            <p:childTnLst>
                              <p:par>
                                <p:cTn id="21" presetID="5" presetClass="entr" presetSubtype="10"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checkerboard(across)">
                                      <p:cBhvr>
                                        <p:cTn id="23" dur="500"/>
                                        <p:tgtEl>
                                          <p:spTgt spid="24"/>
                                        </p:tgtEl>
                                      </p:cBhvr>
                                    </p:animEffect>
                                  </p:childTnLst>
                                </p:cTn>
                              </p:par>
                            </p:childTnLst>
                          </p:cTn>
                        </p:par>
                        <p:par>
                          <p:cTn id="24" fill="hold">
                            <p:stCondLst>
                              <p:cond delay="2500"/>
                            </p:stCondLst>
                            <p:childTnLst>
                              <p:par>
                                <p:cTn id="25" presetID="5" presetClass="entr" presetSubtype="10" fill="hold" grpId="0"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checkerboard(across)">
                                      <p:cBhvr>
                                        <p:cTn id="27" dur="500"/>
                                        <p:tgtEl>
                                          <p:spTgt spid="32"/>
                                        </p:tgtEl>
                                      </p:cBhvr>
                                    </p:animEffect>
                                  </p:childTnLst>
                                </p:cTn>
                              </p:par>
                            </p:childTnLst>
                          </p:cTn>
                        </p:par>
                        <p:par>
                          <p:cTn id="28" fill="hold">
                            <p:stCondLst>
                              <p:cond delay="3000"/>
                            </p:stCondLst>
                            <p:childTnLst>
                              <p:par>
                                <p:cTn id="29" presetID="42" presetClass="entr" presetSubtype="0" fill="hold" nodeType="afterEffect">
                                  <p:stCondLst>
                                    <p:cond delay="0"/>
                                  </p:stCondLst>
                                  <p:childTnLst>
                                    <p:set>
                                      <p:cBhvr>
                                        <p:cTn id="30" dur="1" fill="hold">
                                          <p:stCondLst>
                                            <p:cond delay="0"/>
                                          </p:stCondLst>
                                        </p:cTn>
                                        <p:tgtEl>
                                          <p:spTgt spid="9219"/>
                                        </p:tgtEl>
                                        <p:attrNameLst>
                                          <p:attrName>style.visibility</p:attrName>
                                        </p:attrNameLst>
                                      </p:cBhvr>
                                      <p:to>
                                        <p:strVal val="visible"/>
                                      </p:to>
                                    </p:set>
                                    <p:animEffect transition="in" filter="fade">
                                      <p:cBhvr>
                                        <p:cTn id="31" dur="1000"/>
                                        <p:tgtEl>
                                          <p:spTgt spid="9219"/>
                                        </p:tgtEl>
                                      </p:cBhvr>
                                    </p:animEffect>
                                    <p:anim calcmode="lin" valueType="num">
                                      <p:cBhvr>
                                        <p:cTn id="32" dur="1000" fill="hold"/>
                                        <p:tgtEl>
                                          <p:spTgt spid="9219"/>
                                        </p:tgtEl>
                                        <p:attrNameLst>
                                          <p:attrName>ppt_x</p:attrName>
                                        </p:attrNameLst>
                                      </p:cBhvr>
                                      <p:tavLst>
                                        <p:tav tm="0">
                                          <p:val>
                                            <p:strVal val="#ppt_x"/>
                                          </p:val>
                                        </p:tav>
                                        <p:tav tm="100000">
                                          <p:val>
                                            <p:strVal val="#ppt_x"/>
                                          </p:val>
                                        </p:tav>
                                      </p:tavLst>
                                    </p:anim>
                                    <p:anim calcmode="lin" valueType="num">
                                      <p:cBhvr>
                                        <p:cTn id="33" dur="1000" fill="hold"/>
                                        <p:tgtEl>
                                          <p:spTgt spid="9219"/>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9218"/>
                                        </p:tgtEl>
                                        <p:attrNameLst>
                                          <p:attrName>style.visibility</p:attrName>
                                        </p:attrNameLst>
                                      </p:cBhvr>
                                      <p:to>
                                        <p:strVal val="visible"/>
                                      </p:to>
                                    </p:set>
                                    <p:animEffect transition="in" filter="fade">
                                      <p:cBhvr>
                                        <p:cTn id="36" dur="1000"/>
                                        <p:tgtEl>
                                          <p:spTgt spid="9218"/>
                                        </p:tgtEl>
                                      </p:cBhvr>
                                    </p:animEffect>
                                    <p:anim calcmode="lin" valueType="num">
                                      <p:cBhvr>
                                        <p:cTn id="37" dur="1000" fill="hold"/>
                                        <p:tgtEl>
                                          <p:spTgt spid="9218"/>
                                        </p:tgtEl>
                                        <p:attrNameLst>
                                          <p:attrName>ppt_x</p:attrName>
                                        </p:attrNameLst>
                                      </p:cBhvr>
                                      <p:tavLst>
                                        <p:tav tm="0">
                                          <p:val>
                                            <p:strVal val="#ppt_x"/>
                                          </p:val>
                                        </p:tav>
                                        <p:tav tm="100000">
                                          <p:val>
                                            <p:strVal val="#ppt_x"/>
                                          </p:val>
                                        </p:tav>
                                      </p:tavLst>
                                    </p:anim>
                                    <p:anim calcmode="lin" valueType="num">
                                      <p:cBhvr>
                                        <p:cTn id="38" dur="1000" fill="hold"/>
                                        <p:tgtEl>
                                          <p:spTgt spid="9218"/>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nodeType="click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checkerboard(across)">
                                      <p:cBhvr>
                                        <p:cTn id="43" dur="500"/>
                                        <p:tgtEl>
                                          <p:spTgt spid="39"/>
                                        </p:tgtEl>
                                      </p:cBhvr>
                                    </p:animEffect>
                                  </p:childTnLst>
                                </p:cTn>
                              </p:par>
                            </p:childTnLst>
                          </p:cTn>
                        </p:par>
                        <p:par>
                          <p:cTn id="44" fill="hold">
                            <p:stCondLst>
                              <p:cond delay="500"/>
                            </p:stCondLst>
                            <p:childTnLst>
                              <p:par>
                                <p:cTn id="45" presetID="5" presetClass="entr" presetSubtype="10" fill="hold" grpId="0" nodeType="after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checkerboard(across)">
                                      <p:cBhvr>
                                        <p:cTn id="47" dur="500"/>
                                        <p:tgtEl>
                                          <p:spTgt spid="38"/>
                                        </p:tgtEl>
                                      </p:cBhvr>
                                    </p:animEffect>
                                  </p:childTnLst>
                                </p:cTn>
                              </p:par>
                            </p:childTnLst>
                          </p:cTn>
                        </p:par>
                        <p:par>
                          <p:cTn id="48" fill="hold">
                            <p:stCondLst>
                              <p:cond delay="1000"/>
                            </p:stCondLst>
                            <p:childTnLst>
                              <p:par>
                                <p:cTn id="49" presetID="5" presetClass="entr" presetSubtype="10" fill="hold" nodeType="after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checkerboard(across)">
                                      <p:cBhvr>
                                        <p:cTn id="51" dur="500"/>
                                        <p:tgtEl>
                                          <p:spTgt spid="41"/>
                                        </p:tgtEl>
                                      </p:cBhvr>
                                    </p:animEffect>
                                  </p:childTnLst>
                                </p:cTn>
                              </p:par>
                            </p:childTnLst>
                          </p:cTn>
                        </p:par>
                        <p:par>
                          <p:cTn id="52" fill="hold">
                            <p:stCondLst>
                              <p:cond delay="1500"/>
                            </p:stCondLst>
                            <p:childTnLst>
                              <p:par>
                                <p:cTn id="53" presetID="5" presetClass="entr" presetSubtype="10" fill="hold" grpId="0" nodeType="after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checkerboard(across)">
                                      <p:cBhvr>
                                        <p:cTn id="55" dur="500"/>
                                        <p:tgtEl>
                                          <p:spTgt spid="33"/>
                                        </p:tgtEl>
                                      </p:cBhvr>
                                    </p:animEffect>
                                  </p:childTnLst>
                                </p:cTn>
                              </p:par>
                            </p:childTnLst>
                          </p:cTn>
                        </p:par>
                      </p:childTnLst>
                    </p:cTn>
                  </p:par>
                  <p:par>
                    <p:cTn id="56" fill="hold">
                      <p:stCondLst>
                        <p:cond delay="indefinite"/>
                      </p:stCondLst>
                      <p:childTnLst>
                        <p:par>
                          <p:cTn id="57" fill="hold">
                            <p:stCondLst>
                              <p:cond delay="0"/>
                            </p:stCondLst>
                            <p:childTnLst>
                              <p:par>
                                <p:cTn id="58" presetID="5" presetClass="entr" presetSubtype="10" fill="hold" nodeType="click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checkerboard(across)">
                                      <p:cBhvr>
                                        <p:cTn id="60" dur="500"/>
                                        <p:tgtEl>
                                          <p:spTgt spid="29"/>
                                        </p:tgtEl>
                                      </p:cBhvr>
                                    </p:animEffect>
                                  </p:childTnLst>
                                </p:cTn>
                              </p:par>
                            </p:childTnLst>
                          </p:cTn>
                        </p:par>
                        <p:par>
                          <p:cTn id="61" fill="hold">
                            <p:stCondLst>
                              <p:cond delay="500"/>
                            </p:stCondLst>
                            <p:childTnLst>
                              <p:par>
                                <p:cTn id="62" presetID="5" presetClass="entr" presetSubtype="10" fill="hold" grpId="0" nodeType="after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checkerboard(across)">
                                      <p:cBhvr>
                                        <p:cTn id="6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2" grpId="0" animBg="1"/>
      <p:bldP spid="38" grpId="0" animBg="1"/>
      <p:bldP spid="21" grpId="0" animBg="1"/>
      <p:bldP spid="33" grpId="0" animBg="1"/>
      <p:bldP spid="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a:xfrm>
            <a:off x="7092280" y="6588126"/>
            <a:ext cx="1876452" cy="254718"/>
          </a:xfrm>
        </p:spPr>
        <p:txBody>
          <a:bodyPr/>
          <a:lstStyle/>
          <a:p>
            <a:fld id="{AC29C877-C0D6-4AFE-8808-2ED6B1D1CA05}" type="slidenum">
              <a:rPr lang="es-ES" smtClean="0"/>
              <a:pPr/>
              <a:t>11</a:t>
            </a:fld>
            <a:r>
              <a:rPr lang="es-ES" dirty="0" smtClean="0"/>
              <a:t> </a:t>
            </a:r>
            <a:endParaRPr lang="es-ES" dirty="0"/>
          </a:p>
        </p:txBody>
      </p:sp>
      <p:sp>
        <p:nvSpPr>
          <p:cNvPr id="7" name="6 Marcador de pie de página"/>
          <p:cNvSpPr>
            <a:spLocks noGrp="1"/>
          </p:cNvSpPr>
          <p:nvPr>
            <p:ph type="ftr" sz="quarter" idx="11"/>
          </p:nvPr>
        </p:nvSpPr>
        <p:spPr>
          <a:xfrm>
            <a:off x="251520" y="6597352"/>
            <a:ext cx="5624264" cy="239964"/>
          </a:xfrm>
        </p:spPr>
        <p:txBody>
          <a:bodyPr/>
          <a:lstStyle/>
          <a:p>
            <a:pPr algn="l"/>
            <a:r>
              <a:rPr lang="es-ES" dirty="0" smtClean="0"/>
              <a:t>Memoria Principal- Elementos HW del PC</a:t>
            </a:r>
            <a:endParaRPr lang="es-ES" dirty="0"/>
          </a:p>
        </p:txBody>
      </p:sp>
      <p:sp>
        <p:nvSpPr>
          <p:cNvPr id="76" name="75 Rectángulo redondeado"/>
          <p:cNvSpPr/>
          <p:nvPr/>
        </p:nvSpPr>
        <p:spPr>
          <a:xfrm>
            <a:off x="409351" y="332656"/>
            <a:ext cx="4102021" cy="922288"/>
          </a:xfrm>
          <a:prstGeom prst="roundRect">
            <a:avLst/>
          </a:prstGeom>
          <a:effectLst>
            <a:outerShdw blurRad="76200" dist="12700" dir="2700000" sy="-23000" kx="-800400" algn="bl" rotWithShape="0">
              <a:prstClr val="black">
                <a:alpha val="20000"/>
              </a:prstClr>
            </a:outerShdw>
          </a:effectLst>
        </p:spPr>
        <p:style>
          <a:lnRef idx="3">
            <a:schemeClr val="lt1"/>
          </a:lnRef>
          <a:fillRef idx="1003">
            <a:schemeClr val="dk2"/>
          </a:fillRef>
          <a:effectRef idx="1">
            <a:schemeClr val="dk1"/>
          </a:effectRef>
          <a:fontRef idx="minor">
            <a:schemeClr val="lt1"/>
          </a:fontRef>
        </p:style>
        <p:txBody>
          <a:bodyPr rtlCol="0" anchor="ctr"/>
          <a:lstStyle/>
          <a:p>
            <a:pPr algn="ctr"/>
            <a:r>
              <a:rPr lang="es-ES" sz="2800" b="1" dirty="0" smtClean="0">
                <a:effectLst>
                  <a:outerShdw blurRad="38100" dist="38100" dir="2700000" algn="tl">
                    <a:srgbClr val="000000">
                      <a:alpha val="43137"/>
                    </a:srgbClr>
                  </a:outerShdw>
                </a:effectLst>
              </a:rPr>
              <a:t>Tecnologías de memoria</a:t>
            </a:r>
          </a:p>
          <a:p>
            <a:pPr algn="ctr"/>
            <a:r>
              <a:rPr lang="es-ES" sz="2800" b="1" dirty="0" smtClean="0">
                <a:effectLst>
                  <a:outerShdw blurRad="38100" dist="38100" dir="2700000" algn="tl">
                    <a:srgbClr val="000000">
                      <a:alpha val="43137"/>
                    </a:srgbClr>
                  </a:outerShdw>
                </a:effectLst>
              </a:rPr>
              <a:t>DDR 3 SDRAM</a:t>
            </a:r>
            <a:endParaRPr lang="es-ES" sz="2400" b="1" dirty="0">
              <a:effectLst>
                <a:outerShdw blurRad="38100" dist="38100" dir="2700000" algn="tl">
                  <a:srgbClr val="000000">
                    <a:alpha val="43137"/>
                  </a:srgbClr>
                </a:outerShdw>
              </a:effectLst>
            </a:endParaRPr>
          </a:p>
        </p:txBody>
      </p:sp>
      <p:sp>
        <p:nvSpPr>
          <p:cNvPr id="26" name="25 Rectángulo"/>
          <p:cNvSpPr/>
          <p:nvPr/>
        </p:nvSpPr>
        <p:spPr>
          <a:xfrm>
            <a:off x="5012928" y="501411"/>
            <a:ext cx="3528391" cy="5847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s-ES" sz="1600" b="1" dirty="0" smtClean="0">
                <a:effectLst>
                  <a:outerShdw blurRad="38100" dist="38100" dir="2700000" algn="tl">
                    <a:srgbClr val="000000">
                      <a:alpha val="43137"/>
                    </a:srgbClr>
                  </a:outerShdw>
                </a:effectLst>
              </a:rPr>
              <a:t>DDR de tercera generación</a:t>
            </a:r>
          </a:p>
          <a:p>
            <a:pPr algn="ctr"/>
            <a:r>
              <a:rPr lang="es-ES" sz="1600" dirty="0">
                <a:hlinkClick r:id="rId2"/>
              </a:rPr>
              <a:t>http://moourl.com/fu6cr</a:t>
            </a:r>
            <a:endParaRPr lang="es-ES" sz="1600" dirty="0">
              <a:solidFill>
                <a:schemeClr val="lt1"/>
              </a:solidFill>
            </a:endParaRPr>
          </a:p>
        </p:txBody>
      </p:sp>
      <p:sp>
        <p:nvSpPr>
          <p:cNvPr id="32" name="31 Rectángulo"/>
          <p:cNvSpPr/>
          <p:nvPr/>
        </p:nvSpPr>
        <p:spPr>
          <a:xfrm>
            <a:off x="3789163" y="2574116"/>
            <a:ext cx="5121685" cy="156966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s-ES" sz="1600" dirty="0"/>
              <a:t>Es una </a:t>
            </a:r>
            <a:r>
              <a:rPr lang="es-ES" sz="1600" b="1" dirty="0">
                <a:effectLst>
                  <a:outerShdw blurRad="38100" dist="38100" dir="2700000" algn="tl">
                    <a:srgbClr val="000000">
                      <a:alpha val="43137"/>
                    </a:srgbClr>
                  </a:outerShdw>
                </a:effectLst>
              </a:rPr>
              <a:t>mejora </a:t>
            </a:r>
            <a:r>
              <a:rPr lang="es-ES" sz="1600" dirty="0"/>
              <a:t>del tipo DDR2. </a:t>
            </a:r>
            <a:r>
              <a:rPr lang="es-ES" sz="1600" b="1" dirty="0" smtClean="0">
                <a:effectLst>
                  <a:outerShdw blurRad="38100" dist="38100" dir="2700000" algn="tl">
                    <a:srgbClr val="000000">
                      <a:alpha val="43137"/>
                    </a:srgbClr>
                  </a:outerShdw>
                </a:effectLst>
              </a:rPr>
              <a:t>Aumentan</a:t>
            </a:r>
            <a:r>
              <a:rPr lang="es-ES" sz="1600" dirty="0" smtClean="0"/>
              <a:t> su </a:t>
            </a:r>
            <a:r>
              <a:rPr lang="es-ES" sz="1600" b="1" dirty="0" smtClean="0">
                <a:effectLst>
                  <a:outerShdw blurRad="38100" dist="38100" dir="2700000" algn="tl">
                    <a:srgbClr val="000000">
                      <a:alpha val="43137"/>
                    </a:srgbClr>
                  </a:outerShdw>
                </a:effectLst>
              </a:rPr>
              <a:t>velocidad</a:t>
            </a:r>
            <a:r>
              <a:rPr lang="es-ES" sz="1600" dirty="0" smtClean="0">
                <a:effectLst>
                  <a:outerShdw blurRad="38100" dist="38100" dir="2700000" algn="tl">
                    <a:srgbClr val="000000">
                      <a:alpha val="43137"/>
                    </a:srgbClr>
                  </a:outerShdw>
                </a:effectLst>
              </a:rPr>
              <a:t> </a:t>
            </a:r>
            <a:r>
              <a:rPr lang="es-ES" sz="1600" dirty="0" smtClean="0"/>
              <a:t>hasta 2600 MHz a costa de aumentar los timings. </a:t>
            </a:r>
            <a:r>
              <a:rPr lang="es-ES" sz="1600" dirty="0"/>
              <a:t>Se presenta en módulos </a:t>
            </a:r>
            <a:r>
              <a:rPr lang="es-ES" sz="1600" b="1" dirty="0">
                <a:effectLst>
                  <a:outerShdw blurRad="38100" dist="38100" dir="2700000" algn="tl">
                    <a:srgbClr val="000000">
                      <a:alpha val="43137"/>
                    </a:srgbClr>
                  </a:outerShdw>
                </a:effectLst>
              </a:rPr>
              <a:t>DIMM de </a:t>
            </a:r>
            <a:r>
              <a:rPr lang="es-ES" sz="1600" b="1" dirty="0" smtClean="0">
                <a:effectLst>
                  <a:outerShdw blurRad="38100" dist="38100" dir="2700000" algn="tl">
                    <a:srgbClr val="000000">
                      <a:alpha val="43137"/>
                    </a:srgbClr>
                  </a:outerShdw>
                </a:effectLst>
              </a:rPr>
              <a:t>240 </a:t>
            </a:r>
            <a:r>
              <a:rPr lang="es-ES" sz="1600" dirty="0"/>
              <a:t>contactos en el caso de ordenador de escritorio y en </a:t>
            </a:r>
            <a:r>
              <a:rPr lang="es-ES" sz="1600" dirty="0" smtClean="0"/>
              <a:t>módulos </a:t>
            </a:r>
            <a:r>
              <a:rPr lang="es-ES" sz="1600" b="1" dirty="0">
                <a:effectLst>
                  <a:outerShdw blurRad="38100" dist="38100" dir="2700000" algn="tl">
                    <a:srgbClr val="000000">
                      <a:alpha val="43137"/>
                    </a:srgbClr>
                  </a:outerShdw>
                </a:effectLst>
              </a:rPr>
              <a:t>SO-DIMM</a:t>
            </a:r>
            <a:r>
              <a:rPr lang="es-ES" sz="1600" dirty="0" smtClean="0"/>
              <a:t> </a:t>
            </a:r>
            <a:r>
              <a:rPr lang="es-ES" sz="1600" dirty="0"/>
              <a:t>de </a:t>
            </a:r>
            <a:r>
              <a:rPr lang="es-ES" sz="1600" b="1" dirty="0" smtClean="0">
                <a:effectLst>
                  <a:outerShdw blurRad="38100" dist="38100" dir="2700000" algn="tl">
                    <a:srgbClr val="000000">
                      <a:alpha val="43137"/>
                    </a:srgbClr>
                  </a:outerShdw>
                </a:effectLst>
              </a:rPr>
              <a:t>204 contactos </a:t>
            </a:r>
            <a:r>
              <a:rPr lang="es-ES" sz="1600" dirty="0"/>
              <a:t>para los ordenadores </a:t>
            </a:r>
            <a:r>
              <a:rPr lang="es-ES" sz="1600" dirty="0" smtClean="0"/>
              <a:t>portátiles. Se vuelve a bajar</a:t>
            </a:r>
            <a:r>
              <a:rPr lang="es-ES" sz="1600" b="1" dirty="0" smtClean="0">
                <a:effectLst>
                  <a:outerShdw blurRad="38100" dist="38100" dir="2700000" algn="tl">
                    <a:srgbClr val="000000">
                      <a:alpha val="43137"/>
                    </a:srgbClr>
                  </a:outerShdw>
                </a:effectLst>
              </a:rPr>
              <a:t> voltaje </a:t>
            </a:r>
            <a:r>
              <a:rPr lang="es-ES" sz="1600" dirty="0" smtClean="0"/>
              <a:t>y por tanto a </a:t>
            </a:r>
            <a:r>
              <a:rPr lang="es-ES" sz="1600" b="1" dirty="0" smtClean="0">
                <a:effectLst>
                  <a:outerShdw blurRad="38100" dist="38100" dir="2700000" algn="tl">
                    <a:srgbClr val="000000">
                      <a:alpha val="43137"/>
                    </a:srgbClr>
                  </a:outerShdw>
                </a:effectLst>
              </a:rPr>
              <a:t>mejorar el consumo</a:t>
            </a:r>
            <a:r>
              <a:rPr lang="es-ES" sz="1600" dirty="0" smtClean="0"/>
              <a:t> y </a:t>
            </a:r>
            <a:r>
              <a:rPr lang="es-ES" sz="1600" b="1" dirty="0" smtClean="0">
                <a:effectLst>
                  <a:outerShdw blurRad="38100" dist="38100" dir="2700000" algn="tl">
                    <a:srgbClr val="000000">
                      <a:alpha val="43137"/>
                    </a:srgbClr>
                  </a:outerShdw>
                </a:effectLst>
              </a:rPr>
              <a:t>la disipación de calor</a:t>
            </a:r>
            <a:r>
              <a:rPr lang="es-ES" sz="1600" dirty="0" smtClean="0"/>
              <a:t>.</a:t>
            </a:r>
          </a:p>
        </p:txBody>
      </p:sp>
      <p:sp>
        <p:nvSpPr>
          <p:cNvPr id="38" name="37 Recortar rectángulo de esquina diagonal"/>
          <p:cNvSpPr/>
          <p:nvPr/>
        </p:nvSpPr>
        <p:spPr>
          <a:xfrm>
            <a:off x="1023498" y="1628800"/>
            <a:ext cx="1738556" cy="507204"/>
          </a:xfrm>
          <a:prstGeom prst="snip2Diag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b="1" dirty="0" smtClean="0"/>
              <a:t>Modelos</a:t>
            </a:r>
            <a:endParaRPr lang="es-ES" b="1" dirty="0"/>
          </a:p>
        </p:txBody>
      </p:sp>
      <p:cxnSp>
        <p:nvCxnSpPr>
          <p:cNvPr id="39" name="38 Conector recto de flecha"/>
          <p:cNvCxnSpPr>
            <a:endCxn id="38" idx="3"/>
          </p:cNvCxnSpPr>
          <p:nvPr/>
        </p:nvCxnSpPr>
        <p:spPr>
          <a:xfrm>
            <a:off x="1892776" y="1254944"/>
            <a:ext cx="0" cy="37385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6" name="15 Conector recto de flecha"/>
          <p:cNvCxnSpPr>
            <a:stCxn id="76" idx="3"/>
            <a:endCxn id="26" idx="1"/>
          </p:cNvCxnSpPr>
          <p:nvPr/>
        </p:nvCxnSpPr>
        <p:spPr>
          <a:xfrm flipV="1">
            <a:off x="4511372" y="793799"/>
            <a:ext cx="501556"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1" name="20 Recortar rectángulo de esquina diagonal"/>
          <p:cNvSpPr/>
          <p:nvPr/>
        </p:nvSpPr>
        <p:spPr>
          <a:xfrm>
            <a:off x="5907846" y="1580084"/>
            <a:ext cx="1738556" cy="507204"/>
          </a:xfrm>
          <a:prstGeom prst="snip2Diag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b="1" dirty="0" smtClean="0"/>
              <a:t>Características</a:t>
            </a:r>
            <a:endParaRPr lang="es-ES" b="1" dirty="0"/>
          </a:p>
        </p:txBody>
      </p:sp>
      <p:cxnSp>
        <p:nvCxnSpPr>
          <p:cNvPr id="24" name="23 Conector recto de flecha"/>
          <p:cNvCxnSpPr>
            <a:stCxn id="21" idx="1"/>
          </p:cNvCxnSpPr>
          <p:nvPr/>
        </p:nvCxnSpPr>
        <p:spPr>
          <a:xfrm>
            <a:off x="6777124" y="2087288"/>
            <a:ext cx="0" cy="46826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3" name="32 Rectángulo"/>
          <p:cNvSpPr/>
          <p:nvPr/>
        </p:nvSpPr>
        <p:spPr>
          <a:xfrm>
            <a:off x="351511" y="2564904"/>
            <a:ext cx="3082529" cy="193899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s-ES" sz="2000" dirty="0" smtClean="0"/>
              <a:t>PC</a:t>
            </a:r>
            <a:r>
              <a:rPr lang="es-ES" sz="2000" b="1" dirty="0" smtClean="0">
                <a:effectLst>
                  <a:outerShdw blurRad="38100" dist="38100" dir="2700000" algn="tl">
                    <a:srgbClr val="000000">
                      <a:alpha val="43137"/>
                    </a:srgbClr>
                  </a:outerShdw>
                </a:effectLst>
              </a:rPr>
              <a:t>3</a:t>
            </a:r>
            <a:r>
              <a:rPr lang="es-ES" sz="2000" dirty="0" smtClean="0"/>
              <a:t>-8500 </a:t>
            </a:r>
            <a:r>
              <a:rPr lang="es-ES" sz="2000" dirty="0"/>
              <a:t>o </a:t>
            </a:r>
            <a:r>
              <a:rPr lang="es-ES" sz="2000" dirty="0" smtClean="0"/>
              <a:t>DDR</a:t>
            </a:r>
            <a:r>
              <a:rPr lang="es-ES" sz="2000" b="1" dirty="0" smtClean="0">
                <a:effectLst>
                  <a:outerShdw blurRad="38100" dist="38100" dir="2700000" algn="tl">
                    <a:srgbClr val="000000">
                      <a:alpha val="43137"/>
                    </a:srgbClr>
                  </a:outerShdw>
                </a:effectLst>
              </a:rPr>
              <a:t>3</a:t>
            </a:r>
            <a:r>
              <a:rPr lang="es-ES" sz="2000" dirty="0" smtClean="0"/>
              <a:t>-1066</a:t>
            </a:r>
          </a:p>
          <a:p>
            <a:r>
              <a:rPr lang="es-ES" sz="2000" dirty="0" smtClean="0"/>
              <a:t>PC</a:t>
            </a:r>
            <a:r>
              <a:rPr lang="es-ES" sz="2000" b="1" dirty="0" smtClean="0">
                <a:effectLst>
                  <a:outerShdw blurRad="38100" dist="38100" dir="2700000" algn="tl">
                    <a:srgbClr val="000000">
                      <a:alpha val="43137"/>
                    </a:srgbClr>
                  </a:outerShdw>
                </a:effectLst>
              </a:rPr>
              <a:t>3</a:t>
            </a:r>
            <a:r>
              <a:rPr lang="es-ES" sz="2000" dirty="0" smtClean="0"/>
              <a:t>-9600 o DDR</a:t>
            </a:r>
            <a:r>
              <a:rPr lang="es-ES" sz="2000" b="1" dirty="0" smtClean="0">
                <a:effectLst>
                  <a:outerShdw blurRad="38100" dist="38100" dir="2700000" algn="tl">
                    <a:srgbClr val="000000">
                      <a:alpha val="43137"/>
                    </a:srgbClr>
                  </a:outerShdw>
                </a:effectLst>
              </a:rPr>
              <a:t>3</a:t>
            </a:r>
            <a:r>
              <a:rPr lang="es-ES" sz="2000" dirty="0" smtClean="0"/>
              <a:t>-1200</a:t>
            </a:r>
            <a:endParaRPr lang="es-ES" sz="2000" dirty="0"/>
          </a:p>
          <a:p>
            <a:r>
              <a:rPr lang="es-ES" sz="2000" dirty="0" smtClean="0"/>
              <a:t>PC</a:t>
            </a:r>
            <a:r>
              <a:rPr lang="es-ES" sz="2000" b="1" dirty="0" smtClean="0">
                <a:effectLst>
                  <a:outerShdw blurRad="38100" dist="38100" dir="2700000" algn="tl">
                    <a:srgbClr val="000000">
                      <a:alpha val="43137"/>
                    </a:srgbClr>
                  </a:outerShdw>
                </a:effectLst>
              </a:rPr>
              <a:t>3</a:t>
            </a:r>
            <a:r>
              <a:rPr lang="es-ES" sz="2000" dirty="0" smtClean="0"/>
              <a:t>-10600 </a:t>
            </a:r>
            <a:r>
              <a:rPr lang="es-ES" sz="2000" dirty="0"/>
              <a:t>o </a:t>
            </a:r>
            <a:r>
              <a:rPr lang="es-ES" sz="2000" dirty="0" smtClean="0"/>
              <a:t>DDR</a:t>
            </a:r>
            <a:r>
              <a:rPr lang="es-ES" sz="2000" b="1" dirty="0" smtClean="0">
                <a:effectLst>
                  <a:outerShdw blurRad="38100" dist="38100" dir="2700000" algn="tl">
                    <a:srgbClr val="000000">
                      <a:alpha val="43137"/>
                    </a:srgbClr>
                  </a:outerShdw>
                </a:effectLst>
              </a:rPr>
              <a:t>3</a:t>
            </a:r>
            <a:r>
              <a:rPr lang="es-ES" sz="2000" dirty="0" smtClean="0"/>
              <a:t>-1333</a:t>
            </a:r>
            <a:endParaRPr lang="es-ES" sz="2000" dirty="0"/>
          </a:p>
          <a:p>
            <a:r>
              <a:rPr lang="es-ES" sz="2000" dirty="0"/>
              <a:t>PC</a:t>
            </a:r>
            <a:r>
              <a:rPr lang="es-ES" sz="2000" b="1" dirty="0">
                <a:effectLst>
                  <a:outerShdw blurRad="38100" dist="38100" dir="2700000" algn="tl">
                    <a:srgbClr val="000000">
                      <a:alpha val="43137"/>
                    </a:srgbClr>
                  </a:outerShdw>
                </a:effectLst>
              </a:rPr>
              <a:t>3</a:t>
            </a:r>
            <a:r>
              <a:rPr lang="es-ES" sz="2000" dirty="0"/>
              <a:t>-12800 o </a:t>
            </a:r>
            <a:r>
              <a:rPr lang="es-ES" sz="2000" dirty="0" smtClean="0"/>
              <a:t>DDR</a:t>
            </a:r>
            <a:r>
              <a:rPr lang="es-ES" sz="2000" b="1" dirty="0" smtClean="0">
                <a:effectLst>
                  <a:outerShdw blurRad="38100" dist="38100" dir="2700000" algn="tl">
                    <a:srgbClr val="000000">
                      <a:alpha val="43137"/>
                    </a:srgbClr>
                  </a:outerShdw>
                </a:effectLst>
              </a:rPr>
              <a:t>3</a:t>
            </a:r>
            <a:r>
              <a:rPr lang="es-ES" sz="2000" dirty="0" smtClean="0"/>
              <a:t>-1600</a:t>
            </a:r>
          </a:p>
          <a:p>
            <a:r>
              <a:rPr lang="es-ES" sz="2000" dirty="0" smtClean="0"/>
              <a:t>PC</a:t>
            </a:r>
            <a:r>
              <a:rPr lang="es-ES" sz="2000" b="1" dirty="0" smtClean="0">
                <a:effectLst>
                  <a:outerShdw blurRad="38100" dist="38100" dir="2700000" algn="tl">
                    <a:srgbClr val="000000">
                      <a:alpha val="43137"/>
                    </a:srgbClr>
                  </a:outerShdw>
                </a:effectLst>
              </a:rPr>
              <a:t>3</a:t>
            </a:r>
            <a:r>
              <a:rPr lang="es-ES" sz="2000" dirty="0" smtClean="0"/>
              <a:t>-14900 o DDR</a:t>
            </a:r>
            <a:r>
              <a:rPr lang="es-ES" sz="2000" b="1" dirty="0" smtClean="0">
                <a:effectLst>
                  <a:outerShdw blurRad="38100" dist="38100" dir="2700000" algn="tl">
                    <a:srgbClr val="000000">
                      <a:alpha val="43137"/>
                    </a:srgbClr>
                  </a:outerShdw>
                </a:effectLst>
              </a:rPr>
              <a:t>3</a:t>
            </a:r>
            <a:r>
              <a:rPr lang="es-ES" sz="2000" dirty="0" smtClean="0"/>
              <a:t>-1866</a:t>
            </a:r>
          </a:p>
          <a:p>
            <a:r>
              <a:rPr lang="es-ES" sz="2000" dirty="0" smtClean="0"/>
              <a:t>PC</a:t>
            </a:r>
            <a:r>
              <a:rPr lang="es-ES" sz="2000" b="1" dirty="0" smtClean="0">
                <a:effectLst>
                  <a:outerShdw blurRad="38100" dist="38100" dir="2700000" algn="tl">
                    <a:srgbClr val="000000">
                      <a:alpha val="43137"/>
                    </a:srgbClr>
                  </a:outerShdw>
                </a:effectLst>
              </a:rPr>
              <a:t>3</a:t>
            </a:r>
            <a:r>
              <a:rPr lang="es-ES" sz="2000" dirty="0" smtClean="0"/>
              <a:t>-16000 o DDR</a:t>
            </a:r>
            <a:r>
              <a:rPr lang="es-ES" sz="2000" b="1" dirty="0" smtClean="0">
                <a:effectLst>
                  <a:outerShdw blurRad="38100" dist="38100" dir="2700000" algn="tl">
                    <a:srgbClr val="000000">
                      <a:alpha val="43137"/>
                    </a:srgbClr>
                  </a:outerShdw>
                </a:effectLst>
              </a:rPr>
              <a:t>3</a:t>
            </a:r>
            <a:r>
              <a:rPr lang="es-ES" sz="2000" dirty="0" smtClean="0"/>
              <a:t>-2000</a:t>
            </a:r>
            <a:endParaRPr lang="es-ES" sz="2000" dirty="0"/>
          </a:p>
        </p:txBody>
      </p:sp>
      <p:cxnSp>
        <p:nvCxnSpPr>
          <p:cNvPr id="41" name="40 Conector recto de flecha"/>
          <p:cNvCxnSpPr>
            <a:stCxn id="38" idx="1"/>
            <a:endCxn id="33" idx="0"/>
          </p:cNvCxnSpPr>
          <p:nvPr/>
        </p:nvCxnSpPr>
        <p:spPr>
          <a:xfrm>
            <a:off x="1892776" y="2136004"/>
            <a:ext cx="0" cy="4289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a:stCxn id="26" idx="2"/>
            <a:endCxn id="21" idx="3"/>
          </p:cNvCxnSpPr>
          <p:nvPr/>
        </p:nvCxnSpPr>
        <p:spPr>
          <a:xfrm>
            <a:off x="6777124" y="1086186"/>
            <a:ext cx="0" cy="49389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4222512"/>
            <a:ext cx="3391798" cy="2023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660" y="4725144"/>
            <a:ext cx="5025083" cy="1630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4" name="33 Conector recto de flecha"/>
          <p:cNvCxnSpPr>
            <a:endCxn id="35" idx="0"/>
          </p:cNvCxnSpPr>
          <p:nvPr/>
        </p:nvCxnSpPr>
        <p:spPr>
          <a:xfrm>
            <a:off x="4112689" y="1254944"/>
            <a:ext cx="0" cy="337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5" name="34 Rectángulo"/>
          <p:cNvSpPr/>
          <p:nvPr/>
        </p:nvSpPr>
        <p:spPr>
          <a:xfrm>
            <a:off x="3381352" y="1592744"/>
            <a:ext cx="1462674"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s-ES" b="1" dirty="0" smtClean="0">
                <a:effectLst>
                  <a:outerShdw blurRad="38100" dist="38100" dir="2700000" algn="tl">
                    <a:srgbClr val="000000">
                      <a:alpha val="43137"/>
                    </a:srgbClr>
                  </a:outerShdw>
                </a:effectLst>
              </a:rPr>
              <a:t>1, 2, 4, 8, 16 </a:t>
            </a:r>
            <a:r>
              <a:rPr lang="es-ES" b="1" dirty="0">
                <a:effectLst>
                  <a:outerShdw blurRad="38100" dist="38100" dir="2700000" algn="tl">
                    <a:srgbClr val="000000">
                      <a:alpha val="43137"/>
                    </a:srgbClr>
                  </a:outerShdw>
                </a:effectLst>
              </a:rPr>
              <a:t>G</a:t>
            </a:r>
            <a:r>
              <a:rPr lang="es-ES" b="1" dirty="0" smtClean="0">
                <a:effectLst>
                  <a:outerShdw blurRad="38100" dist="38100" dir="2700000" algn="tl">
                    <a:srgbClr val="000000">
                      <a:alpha val="43137"/>
                    </a:srgbClr>
                  </a:outerShdw>
                </a:effectLst>
              </a:rPr>
              <a:t>B/módulo</a:t>
            </a:r>
            <a:endParaRPr lang="es-E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19585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heckerboard(across)">
                                      <p:cBhvr>
                                        <p:cTn id="7" dur="500"/>
                                        <p:tgtEl>
                                          <p:spTgt spid="16"/>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checkerboard(across)">
                                      <p:cBhvr>
                                        <p:cTn id="11" dur="500"/>
                                        <p:tgtEl>
                                          <p:spTgt spid="26"/>
                                        </p:tgtEl>
                                      </p:cBhvr>
                                    </p:animEffect>
                                  </p:childTnLst>
                                </p:cTn>
                              </p:par>
                            </p:childTnLst>
                          </p:cTn>
                        </p:par>
                        <p:par>
                          <p:cTn id="12" fill="hold">
                            <p:stCondLst>
                              <p:cond delay="1000"/>
                            </p:stCondLst>
                            <p:childTnLst>
                              <p:par>
                                <p:cTn id="13" presetID="5" presetClass="entr" presetSubtype="1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checkerboard(across)">
                                      <p:cBhvr>
                                        <p:cTn id="15" dur="500"/>
                                        <p:tgtEl>
                                          <p:spTgt spid="18"/>
                                        </p:tgtEl>
                                      </p:cBhvr>
                                    </p:animEffect>
                                  </p:childTnLst>
                                </p:cTn>
                              </p:par>
                            </p:childTnLst>
                          </p:cTn>
                        </p:par>
                        <p:par>
                          <p:cTn id="16" fill="hold">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checkerboard(across)">
                                      <p:cBhvr>
                                        <p:cTn id="19" dur="500"/>
                                        <p:tgtEl>
                                          <p:spTgt spid="21"/>
                                        </p:tgtEl>
                                      </p:cBhvr>
                                    </p:animEffect>
                                  </p:childTnLst>
                                </p:cTn>
                              </p:par>
                            </p:childTnLst>
                          </p:cTn>
                        </p:par>
                        <p:par>
                          <p:cTn id="20" fill="hold">
                            <p:stCondLst>
                              <p:cond delay="2000"/>
                            </p:stCondLst>
                            <p:childTnLst>
                              <p:par>
                                <p:cTn id="21" presetID="5" presetClass="entr" presetSubtype="10"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checkerboard(across)">
                                      <p:cBhvr>
                                        <p:cTn id="23" dur="500"/>
                                        <p:tgtEl>
                                          <p:spTgt spid="24"/>
                                        </p:tgtEl>
                                      </p:cBhvr>
                                    </p:animEffect>
                                  </p:childTnLst>
                                </p:cTn>
                              </p:par>
                            </p:childTnLst>
                          </p:cTn>
                        </p:par>
                        <p:par>
                          <p:cTn id="24" fill="hold">
                            <p:stCondLst>
                              <p:cond delay="2500"/>
                            </p:stCondLst>
                            <p:childTnLst>
                              <p:par>
                                <p:cTn id="25" presetID="5" presetClass="entr" presetSubtype="10" fill="hold" grpId="0"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checkerboard(across)">
                                      <p:cBhvr>
                                        <p:cTn id="27" dur="500"/>
                                        <p:tgtEl>
                                          <p:spTgt spid="32"/>
                                        </p:tgtEl>
                                      </p:cBhvr>
                                    </p:animEffect>
                                  </p:childTnLst>
                                </p:cTn>
                              </p:par>
                            </p:childTnLst>
                          </p:cTn>
                        </p:par>
                        <p:par>
                          <p:cTn id="28" fill="hold">
                            <p:stCondLst>
                              <p:cond delay="3000"/>
                            </p:stCondLst>
                            <p:childTnLst>
                              <p:par>
                                <p:cTn id="29" presetID="42" presetClass="entr" presetSubtype="0" fill="hold" nodeType="afterEffect">
                                  <p:stCondLst>
                                    <p:cond delay="0"/>
                                  </p:stCondLst>
                                  <p:childTnLst>
                                    <p:set>
                                      <p:cBhvr>
                                        <p:cTn id="30" dur="1" fill="hold">
                                          <p:stCondLst>
                                            <p:cond delay="0"/>
                                          </p:stCondLst>
                                        </p:cTn>
                                        <p:tgtEl>
                                          <p:spTgt spid="10243"/>
                                        </p:tgtEl>
                                        <p:attrNameLst>
                                          <p:attrName>style.visibility</p:attrName>
                                        </p:attrNameLst>
                                      </p:cBhvr>
                                      <p:to>
                                        <p:strVal val="visible"/>
                                      </p:to>
                                    </p:set>
                                    <p:animEffect transition="in" filter="fade">
                                      <p:cBhvr>
                                        <p:cTn id="31" dur="1000"/>
                                        <p:tgtEl>
                                          <p:spTgt spid="10243"/>
                                        </p:tgtEl>
                                      </p:cBhvr>
                                    </p:animEffect>
                                    <p:anim calcmode="lin" valueType="num">
                                      <p:cBhvr>
                                        <p:cTn id="32" dur="1000" fill="hold"/>
                                        <p:tgtEl>
                                          <p:spTgt spid="10243"/>
                                        </p:tgtEl>
                                        <p:attrNameLst>
                                          <p:attrName>ppt_x</p:attrName>
                                        </p:attrNameLst>
                                      </p:cBhvr>
                                      <p:tavLst>
                                        <p:tav tm="0">
                                          <p:val>
                                            <p:strVal val="#ppt_x"/>
                                          </p:val>
                                        </p:tav>
                                        <p:tav tm="100000">
                                          <p:val>
                                            <p:strVal val="#ppt_x"/>
                                          </p:val>
                                        </p:tav>
                                      </p:tavLst>
                                    </p:anim>
                                    <p:anim calcmode="lin" valueType="num">
                                      <p:cBhvr>
                                        <p:cTn id="33" dur="1000" fill="hold"/>
                                        <p:tgtEl>
                                          <p:spTgt spid="10243"/>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0242"/>
                                        </p:tgtEl>
                                        <p:attrNameLst>
                                          <p:attrName>style.visibility</p:attrName>
                                        </p:attrNameLst>
                                      </p:cBhvr>
                                      <p:to>
                                        <p:strVal val="visible"/>
                                      </p:to>
                                    </p:set>
                                    <p:animEffect transition="in" filter="fade">
                                      <p:cBhvr>
                                        <p:cTn id="36" dur="1000"/>
                                        <p:tgtEl>
                                          <p:spTgt spid="10242"/>
                                        </p:tgtEl>
                                      </p:cBhvr>
                                    </p:animEffect>
                                    <p:anim calcmode="lin" valueType="num">
                                      <p:cBhvr>
                                        <p:cTn id="37" dur="1000" fill="hold"/>
                                        <p:tgtEl>
                                          <p:spTgt spid="10242"/>
                                        </p:tgtEl>
                                        <p:attrNameLst>
                                          <p:attrName>ppt_x</p:attrName>
                                        </p:attrNameLst>
                                      </p:cBhvr>
                                      <p:tavLst>
                                        <p:tav tm="0">
                                          <p:val>
                                            <p:strVal val="#ppt_x"/>
                                          </p:val>
                                        </p:tav>
                                        <p:tav tm="100000">
                                          <p:val>
                                            <p:strVal val="#ppt_x"/>
                                          </p:val>
                                        </p:tav>
                                      </p:tavLst>
                                    </p:anim>
                                    <p:anim calcmode="lin" valueType="num">
                                      <p:cBhvr>
                                        <p:cTn id="38" dur="1000" fill="hold"/>
                                        <p:tgtEl>
                                          <p:spTgt spid="10242"/>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nodeType="click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checkerboard(across)">
                                      <p:cBhvr>
                                        <p:cTn id="43" dur="500"/>
                                        <p:tgtEl>
                                          <p:spTgt spid="39"/>
                                        </p:tgtEl>
                                      </p:cBhvr>
                                    </p:animEffect>
                                  </p:childTnLst>
                                </p:cTn>
                              </p:par>
                            </p:childTnLst>
                          </p:cTn>
                        </p:par>
                        <p:par>
                          <p:cTn id="44" fill="hold">
                            <p:stCondLst>
                              <p:cond delay="500"/>
                            </p:stCondLst>
                            <p:childTnLst>
                              <p:par>
                                <p:cTn id="45" presetID="5" presetClass="entr" presetSubtype="10" fill="hold" grpId="0" nodeType="after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checkerboard(across)">
                                      <p:cBhvr>
                                        <p:cTn id="47" dur="500"/>
                                        <p:tgtEl>
                                          <p:spTgt spid="38"/>
                                        </p:tgtEl>
                                      </p:cBhvr>
                                    </p:animEffect>
                                  </p:childTnLst>
                                </p:cTn>
                              </p:par>
                            </p:childTnLst>
                          </p:cTn>
                        </p:par>
                        <p:par>
                          <p:cTn id="48" fill="hold">
                            <p:stCondLst>
                              <p:cond delay="1000"/>
                            </p:stCondLst>
                            <p:childTnLst>
                              <p:par>
                                <p:cTn id="49" presetID="5" presetClass="entr" presetSubtype="10" fill="hold" nodeType="after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checkerboard(across)">
                                      <p:cBhvr>
                                        <p:cTn id="51" dur="500"/>
                                        <p:tgtEl>
                                          <p:spTgt spid="41"/>
                                        </p:tgtEl>
                                      </p:cBhvr>
                                    </p:animEffect>
                                  </p:childTnLst>
                                </p:cTn>
                              </p:par>
                            </p:childTnLst>
                          </p:cTn>
                        </p:par>
                        <p:par>
                          <p:cTn id="52" fill="hold">
                            <p:stCondLst>
                              <p:cond delay="1500"/>
                            </p:stCondLst>
                            <p:childTnLst>
                              <p:par>
                                <p:cTn id="53" presetID="5" presetClass="entr" presetSubtype="10" fill="hold" grpId="0" nodeType="after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checkerboard(across)">
                                      <p:cBhvr>
                                        <p:cTn id="55" dur="500"/>
                                        <p:tgtEl>
                                          <p:spTgt spid="33"/>
                                        </p:tgtEl>
                                      </p:cBhvr>
                                    </p:animEffect>
                                  </p:childTnLst>
                                </p:cTn>
                              </p:par>
                            </p:childTnLst>
                          </p:cTn>
                        </p:par>
                      </p:childTnLst>
                    </p:cTn>
                  </p:par>
                  <p:par>
                    <p:cTn id="56" fill="hold">
                      <p:stCondLst>
                        <p:cond delay="indefinite"/>
                      </p:stCondLst>
                      <p:childTnLst>
                        <p:par>
                          <p:cTn id="57" fill="hold">
                            <p:stCondLst>
                              <p:cond delay="0"/>
                            </p:stCondLst>
                            <p:childTnLst>
                              <p:par>
                                <p:cTn id="58" presetID="5" presetClass="entr" presetSubtype="10" fill="hold" nodeType="click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checkerboard(across)">
                                      <p:cBhvr>
                                        <p:cTn id="60" dur="500"/>
                                        <p:tgtEl>
                                          <p:spTgt spid="34"/>
                                        </p:tgtEl>
                                      </p:cBhvr>
                                    </p:animEffect>
                                  </p:childTnLst>
                                </p:cTn>
                              </p:par>
                            </p:childTnLst>
                          </p:cTn>
                        </p:par>
                        <p:par>
                          <p:cTn id="61" fill="hold">
                            <p:stCondLst>
                              <p:cond delay="500"/>
                            </p:stCondLst>
                            <p:childTnLst>
                              <p:par>
                                <p:cTn id="62" presetID="5" presetClass="entr" presetSubtype="10" fill="hold" grpId="0" nodeType="after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checkerboard(across)">
                                      <p:cBhvr>
                                        <p:cTn id="6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2" grpId="0" animBg="1"/>
      <p:bldP spid="38" grpId="0" animBg="1"/>
      <p:bldP spid="21" grpId="0" animBg="1"/>
      <p:bldP spid="33" grpId="0" animBg="1"/>
      <p:bldP spid="3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a:xfrm>
            <a:off x="7092280" y="6588126"/>
            <a:ext cx="1876452" cy="254718"/>
          </a:xfrm>
        </p:spPr>
        <p:txBody>
          <a:bodyPr/>
          <a:lstStyle/>
          <a:p>
            <a:fld id="{AC29C877-C0D6-4AFE-8808-2ED6B1D1CA05}" type="slidenum">
              <a:rPr lang="es-ES" smtClean="0"/>
              <a:pPr/>
              <a:t>12</a:t>
            </a:fld>
            <a:r>
              <a:rPr lang="es-ES" dirty="0" smtClean="0"/>
              <a:t> </a:t>
            </a:r>
            <a:endParaRPr lang="es-ES" dirty="0"/>
          </a:p>
        </p:txBody>
      </p:sp>
      <p:sp>
        <p:nvSpPr>
          <p:cNvPr id="7" name="6 Marcador de pie de página"/>
          <p:cNvSpPr>
            <a:spLocks noGrp="1"/>
          </p:cNvSpPr>
          <p:nvPr>
            <p:ph type="ftr" sz="quarter" idx="11"/>
          </p:nvPr>
        </p:nvSpPr>
        <p:spPr>
          <a:xfrm>
            <a:off x="251520" y="6597352"/>
            <a:ext cx="5624264" cy="239964"/>
          </a:xfrm>
        </p:spPr>
        <p:txBody>
          <a:bodyPr/>
          <a:lstStyle/>
          <a:p>
            <a:pPr algn="l"/>
            <a:r>
              <a:rPr lang="es-ES" dirty="0" smtClean="0"/>
              <a:t>Memoria Principal- Elementos HW del PC</a:t>
            </a:r>
            <a:endParaRPr lang="es-ES" dirty="0"/>
          </a:p>
        </p:txBody>
      </p:sp>
      <p:sp>
        <p:nvSpPr>
          <p:cNvPr id="76" name="75 Rectángulo redondeado"/>
          <p:cNvSpPr/>
          <p:nvPr/>
        </p:nvSpPr>
        <p:spPr>
          <a:xfrm>
            <a:off x="409351" y="332656"/>
            <a:ext cx="4102021" cy="922288"/>
          </a:xfrm>
          <a:prstGeom prst="roundRect">
            <a:avLst/>
          </a:prstGeom>
          <a:effectLst>
            <a:outerShdw blurRad="76200" dist="12700" dir="2700000" sy="-23000" kx="-800400" algn="bl" rotWithShape="0">
              <a:prstClr val="black">
                <a:alpha val="20000"/>
              </a:prstClr>
            </a:outerShdw>
          </a:effectLst>
        </p:spPr>
        <p:style>
          <a:lnRef idx="3">
            <a:schemeClr val="lt1"/>
          </a:lnRef>
          <a:fillRef idx="1003">
            <a:schemeClr val="dk2"/>
          </a:fillRef>
          <a:effectRef idx="1">
            <a:schemeClr val="dk1"/>
          </a:effectRef>
          <a:fontRef idx="minor">
            <a:schemeClr val="lt1"/>
          </a:fontRef>
        </p:style>
        <p:txBody>
          <a:bodyPr rtlCol="0" anchor="ctr"/>
          <a:lstStyle/>
          <a:p>
            <a:pPr algn="ctr"/>
            <a:r>
              <a:rPr lang="es-ES" sz="2800" b="1" dirty="0" smtClean="0">
                <a:effectLst>
                  <a:outerShdw blurRad="38100" dist="38100" dir="2700000" algn="tl">
                    <a:srgbClr val="000000">
                      <a:alpha val="43137"/>
                    </a:srgbClr>
                  </a:outerShdw>
                </a:effectLst>
              </a:rPr>
              <a:t>Diferencias físicas</a:t>
            </a:r>
            <a:endParaRPr lang="es-ES" sz="2400" b="1" dirty="0">
              <a:effectLst>
                <a:outerShdw blurRad="38100" dist="38100" dir="2700000" algn="tl">
                  <a:srgbClr val="000000">
                    <a:alpha val="43137"/>
                  </a:srgbClr>
                </a:outerShdw>
              </a:effectLst>
            </a:endParaRPr>
          </a:p>
        </p:txBody>
      </p:sp>
      <p:sp>
        <p:nvSpPr>
          <p:cNvPr id="38" name="37 Recortar rectángulo de esquina diagonal"/>
          <p:cNvSpPr/>
          <p:nvPr/>
        </p:nvSpPr>
        <p:spPr>
          <a:xfrm>
            <a:off x="1023498" y="1628800"/>
            <a:ext cx="1738556" cy="507204"/>
          </a:xfrm>
          <a:prstGeom prst="snip2Diag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b="1" dirty="0" smtClean="0"/>
              <a:t>¿El tamaño?</a:t>
            </a:r>
            <a:endParaRPr lang="es-ES" b="1" dirty="0"/>
          </a:p>
        </p:txBody>
      </p:sp>
      <p:cxnSp>
        <p:nvCxnSpPr>
          <p:cNvPr id="39" name="38 Conector recto de flecha"/>
          <p:cNvCxnSpPr>
            <a:endCxn id="38" idx="3"/>
          </p:cNvCxnSpPr>
          <p:nvPr/>
        </p:nvCxnSpPr>
        <p:spPr>
          <a:xfrm>
            <a:off x="1892776" y="1254944"/>
            <a:ext cx="0" cy="37385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1" name="40 Conector recto de flecha"/>
          <p:cNvCxnSpPr>
            <a:stCxn id="38" idx="1"/>
          </p:cNvCxnSpPr>
          <p:nvPr/>
        </p:nvCxnSpPr>
        <p:spPr>
          <a:xfrm>
            <a:off x="1892776" y="2136004"/>
            <a:ext cx="0" cy="4289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11266" name="Picture 2" descr="http://upload.wikimedia.org/wikipedia/commons/thumb/1/1b/Desktop_DDR_Memory_Comparison.svg/220px-Desktop_DDR_Memory_Comparison.svg.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5892" y="557264"/>
            <a:ext cx="3666548" cy="4299861"/>
          </a:xfrm>
          <a:prstGeom prst="rect">
            <a:avLst/>
          </a:prstGeom>
          <a:noFill/>
          <a:extLst>
            <a:ext uri="{909E8E84-426E-40DD-AFC4-6F175D3DCCD1}">
              <a14:hiddenFill xmlns:a14="http://schemas.microsoft.com/office/drawing/2010/main">
                <a:solidFill>
                  <a:srgbClr val="FFFFFF"/>
                </a:solidFill>
              </a14:hiddenFill>
            </a:ext>
          </a:extLst>
        </p:spPr>
      </p:pic>
      <p:sp>
        <p:nvSpPr>
          <p:cNvPr id="19" name="18 Rectángulo"/>
          <p:cNvSpPr/>
          <p:nvPr/>
        </p:nvSpPr>
        <p:spPr>
          <a:xfrm>
            <a:off x="351511" y="2564904"/>
            <a:ext cx="3082529" cy="224676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s-ES" sz="2000" dirty="0" smtClean="0"/>
              <a:t>Los módulos </a:t>
            </a:r>
            <a:r>
              <a:rPr lang="es-ES" sz="2000" b="1" dirty="0" smtClean="0">
                <a:effectLst>
                  <a:outerShdw blurRad="38100" dist="38100" dir="2700000" algn="tl">
                    <a:srgbClr val="000000">
                      <a:alpha val="43137"/>
                    </a:srgbClr>
                  </a:outerShdw>
                </a:effectLst>
              </a:rPr>
              <a:t>DIMM</a:t>
            </a:r>
            <a:r>
              <a:rPr lang="es-ES" sz="2000" dirty="0" smtClean="0">
                <a:effectLst>
                  <a:outerShdw blurRad="38100" dist="38100" dir="2700000" algn="tl">
                    <a:srgbClr val="000000">
                      <a:alpha val="43137"/>
                    </a:srgbClr>
                  </a:outerShdw>
                </a:effectLst>
              </a:rPr>
              <a:t> </a:t>
            </a:r>
            <a:r>
              <a:rPr lang="es-ES" sz="2000" dirty="0" smtClean="0"/>
              <a:t>de tecnologías </a:t>
            </a:r>
            <a:r>
              <a:rPr lang="es-ES" sz="2000" b="1" dirty="0" smtClean="0">
                <a:effectLst>
                  <a:outerShdw blurRad="38100" dist="38100" dir="2700000" algn="tl">
                    <a:srgbClr val="000000">
                      <a:alpha val="43137"/>
                    </a:srgbClr>
                  </a:outerShdw>
                </a:effectLst>
              </a:rPr>
              <a:t>DDR</a:t>
            </a:r>
            <a:r>
              <a:rPr lang="es-ES" sz="2000" dirty="0" smtClean="0"/>
              <a:t>, </a:t>
            </a:r>
            <a:r>
              <a:rPr lang="es-ES" sz="2000" b="1" dirty="0" smtClean="0">
                <a:effectLst>
                  <a:outerShdw blurRad="38100" dist="38100" dir="2700000" algn="tl">
                    <a:srgbClr val="000000">
                      <a:alpha val="43137"/>
                    </a:srgbClr>
                  </a:outerShdw>
                </a:effectLst>
              </a:rPr>
              <a:t>DDR2</a:t>
            </a:r>
            <a:r>
              <a:rPr lang="es-ES" sz="2000" dirty="0" smtClean="0"/>
              <a:t> y </a:t>
            </a:r>
            <a:r>
              <a:rPr lang="es-ES" sz="2000" b="1" dirty="0" smtClean="0">
                <a:effectLst>
                  <a:outerShdw blurRad="38100" dist="38100" dir="2700000" algn="tl">
                    <a:srgbClr val="000000">
                      <a:alpha val="43137"/>
                    </a:srgbClr>
                  </a:outerShdw>
                </a:effectLst>
              </a:rPr>
              <a:t>DDR3</a:t>
            </a:r>
            <a:r>
              <a:rPr lang="es-ES" sz="2000" dirty="0" smtClean="0"/>
              <a:t>, </a:t>
            </a:r>
            <a:r>
              <a:rPr lang="es-ES" sz="2000" b="1" dirty="0" smtClean="0">
                <a:effectLst>
                  <a:outerShdw blurRad="38100" dist="38100" dir="2700000" algn="tl">
                    <a:srgbClr val="000000">
                      <a:alpha val="43137"/>
                    </a:srgbClr>
                  </a:outerShdw>
                </a:effectLst>
              </a:rPr>
              <a:t>tienen el mismo tamaño de conector</a:t>
            </a:r>
            <a:r>
              <a:rPr lang="es-ES" sz="2000" dirty="0" smtClean="0"/>
              <a:t>, pero </a:t>
            </a:r>
            <a:r>
              <a:rPr lang="es-ES" sz="2000" b="1" dirty="0" smtClean="0">
                <a:effectLst>
                  <a:outerShdw blurRad="38100" dist="38100" dir="2700000" algn="tl">
                    <a:srgbClr val="000000">
                      <a:alpha val="43137"/>
                    </a:srgbClr>
                  </a:outerShdw>
                </a:effectLst>
              </a:rPr>
              <a:t>cambia de posición la muesca</a:t>
            </a:r>
            <a:r>
              <a:rPr lang="es-ES" sz="2000" dirty="0" smtClean="0"/>
              <a:t> </a:t>
            </a:r>
            <a:r>
              <a:rPr lang="es-ES" sz="2000" dirty="0" smtClean="0"/>
              <a:t>para </a:t>
            </a:r>
            <a:r>
              <a:rPr lang="es-ES" sz="2000" dirty="0" smtClean="0"/>
              <a:t>no equivocarnos al conectarla.</a:t>
            </a:r>
            <a:endParaRPr lang="es-ES" sz="2000" dirty="0"/>
          </a:p>
        </p:txBody>
      </p:sp>
      <p:sp>
        <p:nvSpPr>
          <p:cNvPr id="20" name="19 Rectángulo"/>
          <p:cNvSpPr/>
          <p:nvPr/>
        </p:nvSpPr>
        <p:spPr>
          <a:xfrm>
            <a:off x="2915816" y="5375537"/>
            <a:ext cx="5616624" cy="7078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s-ES" sz="2000" b="1" dirty="0" smtClean="0">
                <a:effectLst>
                  <a:outerShdw blurRad="38100" dist="38100" dir="2700000" algn="tl">
                    <a:srgbClr val="000000">
                      <a:alpha val="43137"/>
                    </a:srgbClr>
                  </a:outerShdw>
                </a:effectLst>
              </a:rPr>
              <a:t>Un conector de memoria solo puede albergar un tipo de módulo</a:t>
            </a:r>
            <a:r>
              <a:rPr lang="es-ES" sz="2000" dirty="0" smtClean="0"/>
              <a:t>.</a:t>
            </a:r>
            <a:endParaRPr lang="es-ES" sz="2000" dirty="0"/>
          </a:p>
        </p:txBody>
      </p:sp>
      <p:sp>
        <p:nvSpPr>
          <p:cNvPr id="22" name="21 Recortar rectángulo de esquina diagonal"/>
          <p:cNvSpPr/>
          <p:nvPr/>
        </p:nvSpPr>
        <p:spPr>
          <a:xfrm>
            <a:off x="380013" y="5475878"/>
            <a:ext cx="2027950" cy="507204"/>
          </a:xfrm>
          <a:prstGeom prst="snip2Diag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b="1" dirty="0" smtClean="0"/>
              <a:t>En consecuencia</a:t>
            </a:r>
            <a:endParaRPr lang="es-ES" b="1" dirty="0"/>
          </a:p>
        </p:txBody>
      </p:sp>
      <p:cxnSp>
        <p:nvCxnSpPr>
          <p:cNvPr id="23" name="22 Conector recto de flecha"/>
          <p:cNvCxnSpPr>
            <a:endCxn id="22" idx="3"/>
          </p:cNvCxnSpPr>
          <p:nvPr/>
        </p:nvCxnSpPr>
        <p:spPr>
          <a:xfrm flipH="1">
            <a:off x="1393988" y="4795807"/>
            <a:ext cx="4575" cy="68007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5" name="24 Conector recto de flecha"/>
          <p:cNvCxnSpPr>
            <a:stCxn id="22" idx="0"/>
            <a:endCxn id="20" idx="1"/>
          </p:cNvCxnSpPr>
          <p:nvPr/>
        </p:nvCxnSpPr>
        <p:spPr>
          <a:xfrm>
            <a:off x="2407963" y="5729480"/>
            <a:ext cx="507853"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8449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checkerboard(across)">
                                      <p:cBhvr>
                                        <p:cTn id="7" dur="500"/>
                                        <p:tgtEl>
                                          <p:spTgt spid="39"/>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checkerboard(across)">
                                      <p:cBhvr>
                                        <p:cTn id="11" dur="500"/>
                                        <p:tgtEl>
                                          <p:spTgt spid="38"/>
                                        </p:tgtEl>
                                      </p:cBhvr>
                                    </p:animEffect>
                                  </p:childTnLst>
                                </p:cTn>
                              </p:par>
                            </p:childTnLst>
                          </p:cTn>
                        </p:par>
                        <p:par>
                          <p:cTn id="12" fill="hold">
                            <p:stCondLst>
                              <p:cond delay="1000"/>
                            </p:stCondLst>
                            <p:childTnLst>
                              <p:par>
                                <p:cTn id="13" presetID="5" presetClass="entr" presetSubtype="10" fill="hold"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checkerboard(across)">
                                      <p:cBhvr>
                                        <p:cTn id="15" dur="500"/>
                                        <p:tgtEl>
                                          <p:spTgt spid="41"/>
                                        </p:tgtEl>
                                      </p:cBhvr>
                                    </p:animEffect>
                                  </p:childTnLst>
                                </p:cTn>
                              </p:par>
                            </p:childTnLst>
                          </p:cTn>
                        </p:par>
                        <p:par>
                          <p:cTn id="16" fill="hold">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checkerboard(across)">
                                      <p:cBhvr>
                                        <p:cTn id="19" dur="500"/>
                                        <p:tgtEl>
                                          <p:spTgt spid="19"/>
                                        </p:tgtEl>
                                      </p:cBhvr>
                                    </p:animEffect>
                                  </p:childTnLst>
                                </p:cTn>
                              </p:par>
                              <p:par>
                                <p:cTn id="20" presetID="42" presetClass="entr" presetSubtype="0" fill="hold" nodeType="withEffect">
                                  <p:stCondLst>
                                    <p:cond delay="0"/>
                                  </p:stCondLst>
                                  <p:childTnLst>
                                    <p:set>
                                      <p:cBhvr>
                                        <p:cTn id="21" dur="1" fill="hold">
                                          <p:stCondLst>
                                            <p:cond delay="0"/>
                                          </p:stCondLst>
                                        </p:cTn>
                                        <p:tgtEl>
                                          <p:spTgt spid="11266"/>
                                        </p:tgtEl>
                                        <p:attrNameLst>
                                          <p:attrName>style.visibility</p:attrName>
                                        </p:attrNameLst>
                                      </p:cBhvr>
                                      <p:to>
                                        <p:strVal val="visible"/>
                                      </p:to>
                                    </p:set>
                                    <p:animEffect transition="in" filter="fade">
                                      <p:cBhvr>
                                        <p:cTn id="22" dur="1000"/>
                                        <p:tgtEl>
                                          <p:spTgt spid="11266"/>
                                        </p:tgtEl>
                                      </p:cBhvr>
                                    </p:animEffect>
                                    <p:anim calcmode="lin" valueType="num">
                                      <p:cBhvr>
                                        <p:cTn id="23" dur="1000" fill="hold"/>
                                        <p:tgtEl>
                                          <p:spTgt spid="11266"/>
                                        </p:tgtEl>
                                        <p:attrNameLst>
                                          <p:attrName>ppt_x</p:attrName>
                                        </p:attrNameLst>
                                      </p:cBhvr>
                                      <p:tavLst>
                                        <p:tav tm="0">
                                          <p:val>
                                            <p:strVal val="#ppt_x"/>
                                          </p:val>
                                        </p:tav>
                                        <p:tav tm="100000">
                                          <p:val>
                                            <p:strVal val="#ppt_x"/>
                                          </p:val>
                                        </p:tav>
                                      </p:tavLst>
                                    </p:anim>
                                    <p:anim calcmode="lin" valueType="num">
                                      <p:cBhvr>
                                        <p:cTn id="24" dur="1000" fill="hold"/>
                                        <p:tgtEl>
                                          <p:spTgt spid="11266"/>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checkerboard(across)">
                                      <p:cBhvr>
                                        <p:cTn id="29" dur="500"/>
                                        <p:tgtEl>
                                          <p:spTgt spid="23"/>
                                        </p:tgtEl>
                                      </p:cBhvr>
                                    </p:animEffect>
                                  </p:childTnLst>
                                </p:cTn>
                              </p:par>
                            </p:childTnLst>
                          </p:cTn>
                        </p:par>
                        <p:par>
                          <p:cTn id="30" fill="hold">
                            <p:stCondLst>
                              <p:cond delay="500"/>
                            </p:stCondLst>
                            <p:childTnLst>
                              <p:par>
                                <p:cTn id="31" presetID="5" presetClass="entr" presetSubtype="10" fill="hold" grpId="0" nodeType="after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checkerboard(across)">
                                      <p:cBhvr>
                                        <p:cTn id="33" dur="500"/>
                                        <p:tgtEl>
                                          <p:spTgt spid="22"/>
                                        </p:tgtEl>
                                      </p:cBhvr>
                                    </p:animEffect>
                                  </p:childTnLst>
                                </p:cTn>
                              </p:par>
                            </p:childTnLst>
                          </p:cTn>
                        </p:par>
                        <p:par>
                          <p:cTn id="34" fill="hold">
                            <p:stCondLst>
                              <p:cond delay="1000"/>
                            </p:stCondLst>
                            <p:childTnLst>
                              <p:par>
                                <p:cTn id="35" presetID="5" presetClass="entr" presetSubtype="10" fill="hold" nodeType="after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checkerboard(across)">
                                      <p:cBhvr>
                                        <p:cTn id="37" dur="500"/>
                                        <p:tgtEl>
                                          <p:spTgt spid="25"/>
                                        </p:tgtEl>
                                      </p:cBhvr>
                                    </p:animEffect>
                                  </p:childTnLst>
                                </p:cTn>
                              </p:par>
                            </p:childTnLst>
                          </p:cTn>
                        </p:par>
                        <p:par>
                          <p:cTn id="38" fill="hold">
                            <p:stCondLst>
                              <p:cond delay="1500"/>
                            </p:stCondLst>
                            <p:childTnLst>
                              <p:par>
                                <p:cTn id="39" presetID="5" presetClass="entr" presetSubtype="10" fill="hold" grpId="0" nodeType="after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checkerboard(across)">
                                      <p:cBhvr>
                                        <p:cTn id="4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19" grpId="0" animBg="1"/>
      <p:bldP spid="20" grpId="0" animBg="1"/>
      <p:bldP spid="2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827584" y="1700808"/>
            <a:ext cx="7776864" cy="1815882"/>
          </a:xfrm>
          <a:prstGeom prst="rect">
            <a:avLst/>
          </a:prstGeom>
          <a:noFill/>
        </p:spPr>
        <p:txBody>
          <a:bodyPr wrap="square" rtlCol="0">
            <a:spAutoFit/>
          </a:bodyPr>
          <a:lstStyle/>
          <a:p>
            <a:r>
              <a:rPr lang="es-ES" sz="4400" b="1" dirty="0">
                <a:ln w="1905">
                  <a:solidFill>
                    <a:schemeClr val="accent2"/>
                  </a:solidFill>
                </a:ln>
                <a:solidFill>
                  <a:srgbClr val="FF0000"/>
                </a:solidFill>
                <a:effectLst>
                  <a:innerShdw blurRad="69850" dist="43180" dir="5400000">
                    <a:srgbClr val="000000">
                      <a:alpha val="65000"/>
                    </a:srgbClr>
                  </a:innerShdw>
                </a:effectLst>
              </a:rPr>
              <a:t>Estudia! </a:t>
            </a:r>
            <a:r>
              <a:rPr lang="es-ES"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No para saber una cosa más… sino para saberla </a:t>
            </a:r>
            <a:r>
              <a:rPr lang="es-ES" sz="4400" b="1" dirty="0" smtClean="0">
                <a:ln w="1905">
                  <a:solidFill>
                    <a:schemeClr val="accent2"/>
                  </a:solidFill>
                </a:ln>
                <a:solidFill>
                  <a:srgbClr val="FF0000"/>
                </a:solidFill>
                <a:effectLst>
                  <a:innerShdw blurRad="69850" dist="43180" dir="5400000">
                    <a:srgbClr val="000000">
                      <a:alpha val="65000"/>
                    </a:srgbClr>
                  </a:innerShdw>
                </a:effectLst>
              </a:rPr>
              <a:t>mejor</a:t>
            </a:r>
            <a:endParaRPr lang="es-ES" sz="4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es-ES" sz="2400" b="1" dirty="0" smtClean="0">
                <a:ln w="1905"/>
                <a:solidFill>
                  <a:schemeClr val="accent1"/>
                </a:solidFill>
                <a:effectLst>
                  <a:innerShdw blurRad="69850" dist="43180" dir="5400000">
                    <a:srgbClr val="000000">
                      <a:alpha val="65000"/>
                    </a:srgbClr>
                  </a:innerShdw>
                </a:effectLst>
              </a:rPr>
              <a:t>Séneca.</a:t>
            </a:r>
            <a:endParaRPr lang="es-ES" sz="2400" b="1" dirty="0">
              <a:ln w="1905"/>
              <a:solidFill>
                <a:schemeClr val="accent1"/>
              </a:solidFill>
              <a:effectLst>
                <a:innerShdw blurRad="69850" dist="43180" dir="5400000">
                  <a:srgbClr val="000000">
                    <a:alpha val="65000"/>
                  </a:srgbClr>
                </a:innerShdw>
              </a:effectLst>
            </a:endParaRPr>
          </a:p>
        </p:txBody>
      </p:sp>
      <p:sp>
        <p:nvSpPr>
          <p:cNvPr id="6" name="5 CuadroTexto"/>
          <p:cNvSpPr txBox="1"/>
          <p:nvPr/>
        </p:nvSpPr>
        <p:spPr>
          <a:xfrm>
            <a:off x="800572" y="841673"/>
            <a:ext cx="7776864" cy="461665"/>
          </a:xfrm>
          <a:prstGeom prst="rect">
            <a:avLst/>
          </a:prstGeom>
          <a:noFill/>
        </p:spPr>
        <p:txBody>
          <a:bodyPr wrap="square" rtlCol="0">
            <a:spAutoFit/>
          </a:bodyPr>
          <a:lstStyle/>
          <a:p>
            <a:r>
              <a:rPr lang="es-ES" sz="2400" b="1" dirty="0" smtClean="0">
                <a:ln w="1905"/>
                <a:solidFill>
                  <a:schemeClr val="accent4">
                    <a:lumMod val="75000"/>
                  </a:schemeClr>
                </a:solidFill>
                <a:effectLst>
                  <a:innerShdw blurRad="69850" dist="43180" dir="5400000">
                    <a:srgbClr val="000000">
                      <a:alpha val="65000"/>
                    </a:srgbClr>
                  </a:innerShdw>
                </a:effectLst>
              </a:rPr>
              <a:t>Para animarnos… una cita:</a:t>
            </a:r>
            <a:endParaRPr lang="es-ES" sz="2400" b="1" dirty="0">
              <a:ln w="1905"/>
              <a:solidFill>
                <a:schemeClr val="accent4">
                  <a:lumMod val="75000"/>
                </a:schemeClr>
              </a:solidFill>
              <a:effectLst>
                <a:innerShdw blurRad="69850" dist="43180" dir="5400000">
                  <a:srgbClr val="000000">
                    <a:alpha val="65000"/>
                  </a:srgbClr>
                </a:innerShdw>
              </a:effectLst>
            </a:endParaRPr>
          </a:p>
        </p:txBody>
      </p:sp>
      <p:sp>
        <p:nvSpPr>
          <p:cNvPr id="7" name="5 Marcador de número de diapositiva"/>
          <p:cNvSpPr>
            <a:spLocks noGrp="1"/>
          </p:cNvSpPr>
          <p:nvPr>
            <p:ph type="sldNum" sz="quarter" idx="12"/>
          </p:nvPr>
        </p:nvSpPr>
        <p:spPr>
          <a:xfrm>
            <a:off x="7092280" y="6588126"/>
            <a:ext cx="1876452" cy="254718"/>
          </a:xfrm>
        </p:spPr>
        <p:txBody>
          <a:bodyPr/>
          <a:lstStyle/>
          <a:p>
            <a:fld id="{AC29C877-C0D6-4AFE-8808-2ED6B1D1CA05}" type="slidenum">
              <a:rPr lang="es-ES" smtClean="0"/>
              <a:pPr/>
              <a:t>2</a:t>
            </a:fld>
            <a:r>
              <a:rPr lang="es-ES" dirty="0" smtClean="0"/>
              <a:t> </a:t>
            </a:r>
            <a:endParaRPr lang="es-ES" dirty="0"/>
          </a:p>
        </p:txBody>
      </p:sp>
      <p:sp>
        <p:nvSpPr>
          <p:cNvPr id="9" name="6 Marcador de pie de página"/>
          <p:cNvSpPr>
            <a:spLocks noGrp="1"/>
          </p:cNvSpPr>
          <p:nvPr>
            <p:ph type="ftr" sz="quarter" idx="11"/>
          </p:nvPr>
        </p:nvSpPr>
        <p:spPr>
          <a:xfrm>
            <a:off x="251520" y="6597352"/>
            <a:ext cx="5624264" cy="239964"/>
          </a:xfrm>
        </p:spPr>
        <p:txBody>
          <a:bodyPr/>
          <a:lstStyle/>
          <a:p>
            <a:pPr algn="l"/>
            <a:r>
              <a:rPr lang="es-ES" dirty="0" smtClean="0"/>
              <a:t>Memoria Principal- Elementos HW del PC</a:t>
            </a:r>
            <a:endParaRPr lang="es-ES" dirty="0"/>
          </a:p>
        </p:txBody>
      </p:sp>
    </p:spTree>
    <p:extLst>
      <p:ext uri="{BB962C8B-B14F-4D97-AF65-F5344CB8AC3E}">
        <p14:creationId xmlns:p14="http://schemas.microsoft.com/office/powerpoint/2010/main" val="8035982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8051" y="5167289"/>
            <a:ext cx="4082302" cy="1430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Marcador de número de diapositiva"/>
          <p:cNvSpPr>
            <a:spLocks noGrp="1"/>
          </p:cNvSpPr>
          <p:nvPr>
            <p:ph type="sldNum" sz="quarter" idx="12"/>
          </p:nvPr>
        </p:nvSpPr>
        <p:spPr>
          <a:xfrm>
            <a:off x="7092280" y="6588126"/>
            <a:ext cx="1876452" cy="254718"/>
          </a:xfrm>
        </p:spPr>
        <p:txBody>
          <a:bodyPr/>
          <a:lstStyle/>
          <a:p>
            <a:fld id="{AC29C877-C0D6-4AFE-8808-2ED6B1D1CA05}" type="slidenum">
              <a:rPr lang="es-ES" smtClean="0"/>
              <a:pPr/>
              <a:t>3</a:t>
            </a:fld>
            <a:r>
              <a:rPr lang="es-ES" dirty="0" smtClean="0"/>
              <a:t> </a:t>
            </a:r>
            <a:endParaRPr lang="es-ES" dirty="0"/>
          </a:p>
        </p:txBody>
      </p:sp>
      <p:sp>
        <p:nvSpPr>
          <p:cNvPr id="7" name="6 Marcador de pie de página"/>
          <p:cNvSpPr>
            <a:spLocks noGrp="1"/>
          </p:cNvSpPr>
          <p:nvPr>
            <p:ph type="ftr" sz="quarter" idx="11"/>
          </p:nvPr>
        </p:nvSpPr>
        <p:spPr>
          <a:xfrm>
            <a:off x="251520" y="6597352"/>
            <a:ext cx="5624264" cy="239964"/>
          </a:xfrm>
        </p:spPr>
        <p:txBody>
          <a:bodyPr/>
          <a:lstStyle/>
          <a:p>
            <a:pPr algn="l"/>
            <a:r>
              <a:rPr lang="es-ES" dirty="0" smtClean="0"/>
              <a:t>Memoria Principal- Elementos HW del PC</a:t>
            </a:r>
            <a:endParaRPr lang="es-ES" dirty="0"/>
          </a:p>
        </p:txBody>
      </p:sp>
      <p:cxnSp>
        <p:nvCxnSpPr>
          <p:cNvPr id="9" name="8 Conector recto de flecha"/>
          <p:cNvCxnSpPr>
            <a:stCxn id="8" idx="1"/>
            <a:endCxn id="10" idx="0"/>
          </p:cNvCxnSpPr>
          <p:nvPr/>
        </p:nvCxnSpPr>
        <p:spPr>
          <a:xfrm flipH="1">
            <a:off x="2555776" y="2133682"/>
            <a:ext cx="1152127"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0" name="9 Recortar rectángulo de esquina diagonal"/>
          <p:cNvSpPr/>
          <p:nvPr/>
        </p:nvSpPr>
        <p:spPr>
          <a:xfrm>
            <a:off x="1249347" y="1880080"/>
            <a:ext cx="1306429" cy="507204"/>
          </a:xfrm>
          <a:prstGeom prst="snip2Diag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b="1" dirty="0" smtClean="0"/>
              <a:t>¿Qué es?</a:t>
            </a:r>
            <a:endParaRPr lang="es-ES" b="1" dirty="0"/>
          </a:p>
        </p:txBody>
      </p:sp>
      <p:sp>
        <p:nvSpPr>
          <p:cNvPr id="3" name="2 CuadroTexto"/>
          <p:cNvSpPr txBox="1"/>
          <p:nvPr/>
        </p:nvSpPr>
        <p:spPr>
          <a:xfrm>
            <a:off x="256280" y="320378"/>
            <a:ext cx="3292563" cy="123110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s-ES" sz="2000" b="1" dirty="0" smtClean="0">
                <a:effectLst>
                  <a:outerShdw blurRad="38100" dist="38100" dir="2700000" algn="tl">
                    <a:srgbClr val="000000">
                      <a:alpha val="43137"/>
                    </a:srgbClr>
                  </a:outerShdw>
                </a:effectLst>
              </a:rPr>
              <a:t>Random Access Memory</a:t>
            </a:r>
          </a:p>
          <a:p>
            <a:r>
              <a:rPr lang="es-ES" dirty="0" smtClean="0"/>
              <a:t>(Memoria de </a:t>
            </a:r>
            <a:r>
              <a:rPr lang="es-ES" b="1" dirty="0" smtClean="0">
                <a:effectLst>
                  <a:outerShdw blurRad="38100" dist="38100" dir="2700000" algn="tl">
                    <a:srgbClr val="000000">
                      <a:alpha val="43137"/>
                    </a:srgbClr>
                  </a:outerShdw>
                </a:effectLst>
              </a:rPr>
              <a:t>acceso</a:t>
            </a:r>
            <a:r>
              <a:rPr lang="es-ES" dirty="0" smtClean="0">
                <a:effectLst>
                  <a:outerShdw blurRad="38100" dist="38100" dir="2700000" algn="tl">
                    <a:srgbClr val="000000">
                      <a:alpha val="43137"/>
                    </a:srgbClr>
                  </a:outerShdw>
                </a:effectLst>
              </a:rPr>
              <a:t> </a:t>
            </a:r>
            <a:r>
              <a:rPr lang="es-ES" b="1" dirty="0" smtClean="0">
                <a:effectLst>
                  <a:outerShdw blurRad="38100" dist="38100" dir="2700000" algn="tl">
                    <a:srgbClr val="000000">
                      <a:alpha val="43137"/>
                    </a:srgbClr>
                  </a:outerShdw>
                </a:effectLst>
              </a:rPr>
              <a:t>aleatorio</a:t>
            </a:r>
            <a:r>
              <a:rPr lang="es-ES" dirty="0" smtClean="0"/>
              <a:t>)</a:t>
            </a:r>
          </a:p>
          <a:p>
            <a:r>
              <a:rPr lang="es-ES" b="1" dirty="0" smtClean="0">
                <a:effectLst>
                  <a:outerShdw blurRad="38100" dist="38100" dir="2700000" algn="tl">
                    <a:srgbClr val="000000">
                      <a:alpha val="43137"/>
                    </a:srgbClr>
                  </a:outerShdw>
                </a:effectLst>
              </a:rPr>
              <a:t>Array de 2 dimensiones </a:t>
            </a:r>
            <a:r>
              <a:rPr lang="es-ES" dirty="0" smtClean="0"/>
              <a:t>al </a:t>
            </a:r>
          </a:p>
          <a:p>
            <a:r>
              <a:rPr lang="es-ES" dirty="0" smtClean="0"/>
              <a:t>que se accede por (fila, columna)</a:t>
            </a:r>
            <a:endParaRPr lang="es-ES" dirty="0"/>
          </a:p>
        </p:txBody>
      </p:sp>
      <p:cxnSp>
        <p:nvCxnSpPr>
          <p:cNvPr id="18" name="17 Conector recto de flecha"/>
          <p:cNvCxnSpPr>
            <a:stCxn id="10" idx="3"/>
            <a:endCxn id="3" idx="2"/>
          </p:cNvCxnSpPr>
          <p:nvPr/>
        </p:nvCxnSpPr>
        <p:spPr>
          <a:xfrm flipV="1">
            <a:off x="1902562" y="1551484"/>
            <a:ext cx="0" cy="32859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2" name="21 Recortar rectángulo de esquina diagonal"/>
          <p:cNvSpPr/>
          <p:nvPr/>
        </p:nvSpPr>
        <p:spPr>
          <a:xfrm>
            <a:off x="6291747" y="1844076"/>
            <a:ext cx="1731570" cy="579212"/>
          </a:xfrm>
          <a:prstGeom prst="snip2Diag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b="1" dirty="0" smtClean="0"/>
              <a:t>¿Quién la gestiona?</a:t>
            </a:r>
            <a:endParaRPr lang="es-ES" b="1" dirty="0"/>
          </a:p>
        </p:txBody>
      </p:sp>
      <p:cxnSp>
        <p:nvCxnSpPr>
          <p:cNvPr id="23" name="22 Conector recto de flecha"/>
          <p:cNvCxnSpPr>
            <a:stCxn id="8" idx="3"/>
            <a:endCxn id="22" idx="2"/>
          </p:cNvCxnSpPr>
          <p:nvPr/>
        </p:nvCxnSpPr>
        <p:spPr>
          <a:xfrm>
            <a:off x="5652119" y="2133682"/>
            <a:ext cx="639628"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6" name="25 CuadroTexto"/>
          <p:cNvSpPr txBox="1"/>
          <p:nvPr/>
        </p:nvSpPr>
        <p:spPr>
          <a:xfrm>
            <a:off x="5511697" y="316194"/>
            <a:ext cx="3291670" cy="123110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s-ES" dirty="0" smtClean="0"/>
              <a:t>La </a:t>
            </a:r>
            <a:r>
              <a:rPr lang="es-ES" sz="2000" b="1" dirty="0" smtClean="0">
                <a:effectLst>
                  <a:outerShdw blurRad="38100" dist="38100" dir="2700000" algn="tl">
                    <a:srgbClr val="000000">
                      <a:alpha val="43137"/>
                    </a:srgbClr>
                  </a:outerShdw>
                </a:effectLst>
              </a:rPr>
              <a:t>controladora de Memoria</a:t>
            </a:r>
            <a:r>
              <a:rPr lang="es-ES" dirty="0" smtClean="0"/>
              <a:t>, </a:t>
            </a:r>
          </a:p>
          <a:p>
            <a:r>
              <a:rPr lang="es-ES" dirty="0" smtClean="0"/>
              <a:t>Ubicada en el </a:t>
            </a:r>
            <a:r>
              <a:rPr lang="es-ES" b="1" dirty="0" smtClean="0">
                <a:effectLst>
                  <a:outerShdw blurRad="38100" dist="38100" dir="2700000" algn="tl">
                    <a:srgbClr val="000000">
                      <a:alpha val="43137"/>
                    </a:srgbClr>
                  </a:outerShdw>
                </a:effectLst>
              </a:rPr>
              <a:t>chipset </a:t>
            </a:r>
          </a:p>
          <a:p>
            <a:r>
              <a:rPr lang="es-ES" dirty="0" smtClean="0"/>
              <a:t>o en la </a:t>
            </a:r>
            <a:r>
              <a:rPr lang="es-ES" b="1" dirty="0" smtClean="0"/>
              <a:t>CPU. Marcará el tipo</a:t>
            </a:r>
          </a:p>
          <a:p>
            <a:r>
              <a:rPr lang="es-ES" b="1" dirty="0" smtClean="0"/>
              <a:t>de memoria a utilizar.</a:t>
            </a:r>
          </a:p>
        </p:txBody>
      </p:sp>
      <p:cxnSp>
        <p:nvCxnSpPr>
          <p:cNvPr id="27" name="26 Conector recto de flecha"/>
          <p:cNvCxnSpPr>
            <a:stCxn id="22" idx="3"/>
            <a:endCxn id="26" idx="2"/>
          </p:cNvCxnSpPr>
          <p:nvPr/>
        </p:nvCxnSpPr>
        <p:spPr>
          <a:xfrm flipV="1">
            <a:off x="7157532" y="1547300"/>
            <a:ext cx="0" cy="29677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0" name="39 Recortar rectángulo de esquina diagonal"/>
          <p:cNvSpPr/>
          <p:nvPr/>
        </p:nvSpPr>
        <p:spPr>
          <a:xfrm>
            <a:off x="1249347" y="2852936"/>
            <a:ext cx="1306429" cy="507204"/>
          </a:xfrm>
          <a:prstGeom prst="snip2Diag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b="1" dirty="0" smtClean="0"/>
              <a:t>¿Su función?</a:t>
            </a:r>
            <a:endParaRPr lang="es-ES" b="1" dirty="0"/>
          </a:p>
        </p:txBody>
      </p:sp>
      <p:cxnSp>
        <p:nvCxnSpPr>
          <p:cNvPr id="41" name="40 Conector recto de flecha"/>
          <p:cNvCxnSpPr>
            <a:stCxn id="8" idx="1"/>
            <a:endCxn id="40" idx="0"/>
          </p:cNvCxnSpPr>
          <p:nvPr/>
        </p:nvCxnSpPr>
        <p:spPr>
          <a:xfrm flipH="1">
            <a:off x="2555776" y="2133682"/>
            <a:ext cx="1152127" cy="97285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4" name="43 CuadroTexto"/>
          <p:cNvSpPr txBox="1"/>
          <p:nvPr/>
        </p:nvSpPr>
        <p:spPr>
          <a:xfrm>
            <a:off x="561714" y="3789040"/>
            <a:ext cx="2681695" cy="7078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pPr algn="ctr"/>
            <a:r>
              <a:rPr lang="es-ES" sz="2000" dirty="0" smtClean="0"/>
              <a:t>Almacenar información</a:t>
            </a:r>
          </a:p>
          <a:p>
            <a:pPr algn="ctr"/>
            <a:r>
              <a:rPr lang="es-ES" sz="2000" b="1" dirty="0" smtClean="0">
                <a:effectLst>
                  <a:outerShdw blurRad="38100" dist="38100" dir="2700000" algn="tl">
                    <a:srgbClr val="000000">
                      <a:alpha val="43137"/>
                    </a:srgbClr>
                  </a:outerShdw>
                </a:effectLst>
              </a:rPr>
              <a:t>(Instrucciones + Datos)</a:t>
            </a:r>
            <a:endParaRPr lang="es-ES" dirty="0"/>
          </a:p>
        </p:txBody>
      </p:sp>
      <p:cxnSp>
        <p:nvCxnSpPr>
          <p:cNvPr id="45" name="44 Conector recto de flecha"/>
          <p:cNvCxnSpPr>
            <a:stCxn id="40" idx="1"/>
            <a:endCxn id="44" idx="0"/>
          </p:cNvCxnSpPr>
          <p:nvPr/>
        </p:nvCxnSpPr>
        <p:spPr>
          <a:xfrm>
            <a:off x="1902562" y="3360140"/>
            <a:ext cx="0" cy="4289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8" name="47 Recortar rectángulo de esquina diagonal"/>
          <p:cNvSpPr/>
          <p:nvPr/>
        </p:nvSpPr>
        <p:spPr>
          <a:xfrm>
            <a:off x="1134274" y="4797152"/>
            <a:ext cx="1512168" cy="507204"/>
          </a:xfrm>
          <a:prstGeom prst="snip2Diag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b="1" dirty="0" smtClean="0"/>
              <a:t>Operaciones</a:t>
            </a:r>
            <a:endParaRPr lang="es-ES" b="1" dirty="0"/>
          </a:p>
        </p:txBody>
      </p:sp>
      <p:cxnSp>
        <p:nvCxnSpPr>
          <p:cNvPr id="49" name="48 Conector recto de flecha"/>
          <p:cNvCxnSpPr>
            <a:stCxn id="44" idx="2"/>
            <a:endCxn id="48" idx="3"/>
          </p:cNvCxnSpPr>
          <p:nvPr/>
        </p:nvCxnSpPr>
        <p:spPr>
          <a:xfrm flipH="1">
            <a:off x="1890358" y="4496926"/>
            <a:ext cx="12204" cy="30022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55" name="54 CuadroTexto"/>
          <p:cNvSpPr txBox="1"/>
          <p:nvPr/>
        </p:nvSpPr>
        <p:spPr>
          <a:xfrm>
            <a:off x="605871" y="5661248"/>
            <a:ext cx="2568973" cy="7078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s-ES" sz="2000" b="1" dirty="0" smtClean="0">
                <a:effectLst>
                  <a:outerShdw blurRad="38100" dist="38100" dir="2700000" algn="tl">
                    <a:srgbClr val="000000">
                      <a:alpha val="43137"/>
                    </a:srgbClr>
                  </a:outerShdw>
                </a:effectLst>
              </a:rPr>
              <a:t>Lectura -&gt; </a:t>
            </a:r>
            <a:r>
              <a:rPr lang="es-ES" sz="2000" dirty="0" smtClean="0"/>
              <a:t>recuperar.</a:t>
            </a:r>
          </a:p>
          <a:p>
            <a:r>
              <a:rPr lang="es-ES" sz="2000" b="1" dirty="0" smtClean="0">
                <a:effectLst>
                  <a:outerShdw blurRad="38100" dist="38100" dir="2700000" algn="tl">
                    <a:srgbClr val="000000">
                      <a:alpha val="43137"/>
                    </a:srgbClr>
                  </a:outerShdw>
                </a:effectLst>
              </a:rPr>
              <a:t>Escritura -&gt; </a:t>
            </a:r>
            <a:r>
              <a:rPr lang="es-ES" sz="2000" dirty="0" smtClean="0"/>
              <a:t>almacenar.</a:t>
            </a:r>
            <a:endParaRPr lang="es-ES" dirty="0"/>
          </a:p>
        </p:txBody>
      </p:sp>
      <p:cxnSp>
        <p:nvCxnSpPr>
          <p:cNvPr id="56" name="55 Conector recto de flecha"/>
          <p:cNvCxnSpPr>
            <a:stCxn id="48" idx="1"/>
            <a:endCxn id="55" idx="0"/>
          </p:cNvCxnSpPr>
          <p:nvPr/>
        </p:nvCxnSpPr>
        <p:spPr>
          <a:xfrm>
            <a:off x="1890358" y="5304356"/>
            <a:ext cx="0" cy="35689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9" name="58 Conector recto de flecha"/>
          <p:cNvCxnSpPr>
            <a:stCxn id="8" idx="2"/>
            <a:endCxn id="62" idx="3"/>
          </p:cNvCxnSpPr>
          <p:nvPr/>
        </p:nvCxnSpPr>
        <p:spPr>
          <a:xfrm>
            <a:off x="4680011" y="2510516"/>
            <a:ext cx="1" cy="53858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2" name="61 Recortar rectángulo de esquina diagonal"/>
          <p:cNvSpPr/>
          <p:nvPr/>
        </p:nvSpPr>
        <p:spPr>
          <a:xfrm>
            <a:off x="3975362" y="3049099"/>
            <a:ext cx="1409299" cy="507204"/>
          </a:xfrm>
          <a:prstGeom prst="snip2Diag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b="1" dirty="0" smtClean="0"/>
              <a:t>¿Formato?</a:t>
            </a:r>
            <a:endParaRPr lang="es-ES" b="1" dirty="0"/>
          </a:p>
        </p:txBody>
      </p:sp>
      <p:sp>
        <p:nvSpPr>
          <p:cNvPr id="67" name="66 CuadroTexto"/>
          <p:cNvSpPr txBox="1"/>
          <p:nvPr/>
        </p:nvSpPr>
        <p:spPr>
          <a:xfrm>
            <a:off x="3468360" y="4198623"/>
            <a:ext cx="2423303" cy="10156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s-ES" sz="2000" b="1" dirty="0" smtClean="0">
                <a:effectLst>
                  <a:outerShdw blurRad="38100" dist="38100" dir="2700000" algn="tl">
                    <a:srgbClr val="000000">
                      <a:alpha val="43137"/>
                    </a:srgbClr>
                  </a:outerShdw>
                </a:effectLst>
              </a:rPr>
              <a:t>Módulos: </a:t>
            </a:r>
            <a:r>
              <a:rPr lang="es-ES" sz="2000" b="1" dirty="0" err="1" smtClean="0">
                <a:effectLst>
                  <a:outerShdw blurRad="38100" dist="38100" dir="2700000" algn="tl">
                    <a:srgbClr val="000000">
                      <a:alpha val="43137"/>
                    </a:srgbClr>
                  </a:outerShdw>
                </a:effectLst>
              </a:rPr>
              <a:t>PCBs</a:t>
            </a:r>
            <a:r>
              <a:rPr lang="es-ES" sz="2000" b="1" dirty="0" smtClean="0">
                <a:effectLst>
                  <a:outerShdw blurRad="38100" dist="38100" dir="2700000" algn="tl">
                    <a:srgbClr val="000000">
                      <a:alpha val="43137"/>
                    </a:srgbClr>
                  </a:outerShdw>
                </a:effectLst>
              </a:rPr>
              <a:t> </a:t>
            </a:r>
            <a:r>
              <a:rPr lang="es-ES" sz="2000" dirty="0" smtClean="0"/>
              <a:t>donde se integran los chips de memoria</a:t>
            </a:r>
            <a:endParaRPr lang="es-ES" dirty="0"/>
          </a:p>
        </p:txBody>
      </p:sp>
      <p:cxnSp>
        <p:nvCxnSpPr>
          <p:cNvPr id="75" name="74 Conector recto de flecha"/>
          <p:cNvCxnSpPr>
            <a:stCxn id="62" idx="1"/>
            <a:endCxn id="67" idx="0"/>
          </p:cNvCxnSpPr>
          <p:nvPr/>
        </p:nvCxnSpPr>
        <p:spPr>
          <a:xfrm>
            <a:off x="4680012" y="3556303"/>
            <a:ext cx="0" cy="64232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77" name="76 Recortar rectángulo de esquina diagonal"/>
          <p:cNvSpPr/>
          <p:nvPr/>
        </p:nvSpPr>
        <p:spPr>
          <a:xfrm>
            <a:off x="6518055" y="3088876"/>
            <a:ext cx="1731570" cy="579212"/>
          </a:xfrm>
          <a:prstGeom prst="snip2Diag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b="1" dirty="0" smtClean="0"/>
              <a:t>Características</a:t>
            </a:r>
            <a:endParaRPr lang="es-ES" b="1" dirty="0"/>
          </a:p>
        </p:txBody>
      </p:sp>
      <p:cxnSp>
        <p:nvCxnSpPr>
          <p:cNvPr id="78" name="77 Conector recto de flecha"/>
          <p:cNvCxnSpPr>
            <a:endCxn id="77" idx="2"/>
          </p:cNvCxnSpPr>
          <p:nvPr/>
        </p:nvCxnSpPr>
        <p:spPr>
          <a:xfrm>
            <a:off x="5580112" y="2423288"/>
            <a:ext cx="937943" cy="95519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2" name="81 CuadroTexto"/>
          <p:cNvSpPr txBox="1"/>
          <p:nvPr/>
        </p:nvSpPr>
        <p:spPr>
          <a:xfrm>
            <a:off x="6351915" y="4198623"/>
            <a:ext cx="2063850" cy="9233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s-ES" b="1" dirty="0" smtClean="0">
                <a:effectLst>
                  <a:outerShdw blurRad="38100" dist="38100" dir="2700000" algn="tl">
                    <a:srgbClr val="000000">
                      <a:alpha val="43137"/>
                    </a:srgbClr>
                  </a:outerShdw>
                </a:effectLst>
              </a:rPr>
              <a:t>- Acceso</a:t>
            </a:r>
            <a:r>
              <a:rPr lang="es-ES" dirty="0" smtClean="0">
                <a:effectLst>
                  <a:outerShdw blurRad="38100" dist="38100" dir="2700000" algn="tl">
                    <a:srgbClr val="000000">
                      <a:alpha val="43137"/>
                    </a:srgbClr>
                  </a:outerShdw>
                </a:effectLst>
              </a:rPr>
              <a:t> </a:t>
            </a:r>
            <a:r>
              <a:rPr lang="es-ES" b="1" dirty="0" smtClean="0">
                <a:effectLst>
                  <a:outerShdw blurRad="38100" dist="38100" dir="2700000" algn="tl">
                    <a:srgbClr val="000000">
                      <a:alpha val="43137"/>
                    </a:srgbClr>
                  </a:outerShdw>
                </a:effectLst>
              </a:rPr>
              <a:t>aleatorio</a:t>
            </a:r>
          </a:p>
          <a:p>
            <a:r>
              <a:rPr lang="es-ES" b="1" dirty="0" smtClean="0">
                <a:effectLst>
                  <a:outerShdw blurRad="38100" dist="38100" dir="2700000" algn="tl">
                    <a:srgbClr val="000000">
                      <a:alpha val="43137"/>
                    </a:srgbClr>
                  </a:outerShdw>
                </a:effectLst>
              </a:rPr>
              <a:t>- Volátil</a:t>
            </a:r>
          </a:p>
          <a:p>
            <a:r>
              <a:rPr lang="es-ES" b="1" dirty="0" smtClean="0">
                <a:effectLst>
                  <a:outerShdw blurRad="38100" dist="38100" dir="2700000" algn="tl">
                    <a:srgbClr val="000000">
                      <a:alpha val="43137"/>
                    </a:srgbClr>
                  </a:outerShdw>
                </a:effectLst>
              </a:rPr>
              <a:t>- Rápida</a:t>
            </a:r>
            <a:endParaRPr lang="es-ES" b="1" dirty="0">
              <a:effectLst>
                <a:outerShdw blurRad="38100" dist="38100" dir="2700000" algn="tl">
                  <a:srgbClr val="000000">
                    <a:alpha val="43137"/>
                  </a:srgbClr>
                </a:outerShdw>
              </a:effectLst>
            </a:endParaRPr>
          </a:p>
        </p:txBody>
      </p:sp>
      <p:cxnSp>
        <p:nvCxnSpPr>
          <p:cNvPr id="83" name="82 Conector recto de flecha"/>
          <p:cNvCxnSpPr>
            <a:stCxn id="77" idx="1"/>
            <a:endCxn id="82" idx="0"/>
          </p:cNvCxnSpPr>
          <p:nvPr/>
        </p:nvCxnSpPr>
        <p:spPr>
          <a:xfrm>
            <a:off x="7383840" y="3668088"/>
            <a:ext cx="0" cy="53053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7 Rectángulo redondeado"/>
          <p:cNvSpPr/>
          <p:nvPr/>
        </p:nvSpPr>
        <p:spPr>
          <a:xfrm>
            <a:off x="3707903" y="1756848"/>
            <a:ext cx="1944216" cy="753668"/>
          </a:xfrm>
          <a:prstGeom prst="roundRect">
            <a:avLst/>
          </a:prstGeom>
          <a:effectLst>
            <a:outerShdw blurRad="76200" dist="12700" dir="2700000" sy="-23000" kx="-800400" algn="bl" rotWithShape="0">
              <a:prstClr val="black">
                <a:alpha val="20000"/>
              </a:prstClr>
            </a:outerShdw>
          </a:effectLst>
        </p:spPr>
        <p:style>
          <a:lnRef idx="3">
            <a:schemeClr val="lt1"/>
          </a:lnRef>
          <a:fillRef idx="1003">
            <a:schemeClr val="dk2"/>
          </a:fillRef>
          <a:effectRef idx="1">
            <a:schemeClr val="dk1"/>
          </a:effectRef>
          <a:fontRef idx="minor">
            <a:schemeClr val="lt1"/>
          </a:fontRef>
        </p:style>
        <p:txBody>
          <a:bodyPr rtlCol="0" anchor="ctr"/>
          <a:lstStyle/>
          <a:p>
            <a:pPr algn="ctr"/>
            <a:r>
              <a:rPr lang="es-ES" sz="3600" b="1" dirty="0" smtClean="0">
                <a:effectLst>
                  <a:outerShdw blurRad="38100" dist="38100" dir="2700000" algn="tl">
                    <a:srgbClr val="000000">
                      <a:alpha val="43137"/>
                    </a:srgbClr>
                  </a:outerShdw>
                </a:effectLst>
              </a:rPr>
              <a:t>RAM</a:t>
            </a:r>
            <a:endParaRPr lang="es-ES"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68228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checkerboard(across)">
                                      <p:cBhvr>
                                        <p:cTn id="11" dur="500"/>
                                        <p:tgtEl>
                                          <p:spTgt spid="10"/>
                                        </p:tgtEl>
                                      </p:cBhvr>
                                    </p:animEffect>
                                  </p:childTnLst>
                                </p:cTn>
                              </p:par>
                            </p:childTnLst>
                          </p:cTn>
                        </p:par>
                        <p:par>
                          <p:cTn id="12" fill="hold">
                            <p:stCondLst>
                              <p:cond delay="1000"/>
                            </p:stCondLst>
                            <p:childTnLst>
                              <p:par>
                                <p:cTn id="13" presetID="5" presetClass="entr" presetSubtype="1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checkerboard(across)">
                                      <p:cBhvr>
                                        <p:cTn id="15" dur="500"/>
                                        <p:tgtEl>
                                          <p:spTgt spid="18"/>
                                        </p:tgtEl>
                                      </p:cBhvr>
                                    </p:animEffect>
                                  </p:childTnLst>
                                </p:cTn>
                              </p:par>
                            </p:childTnLst>
                          </p:cTn>
                        </p:par>
                        <p:par>
                          <p:cTn id="16" fill="hold">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checkerboard(across)">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checkerboard(across)">
                                      <p:cBhvr>
                                        <p:cTn id="24" dur="500"/>
                                        <p:tgtEl>
                                          <p:spTgt spid="59"/>
                                        </p:tgtEl>
                                      </p:cBhvr>
                                    </p:animEffect>
                                  </p:childTnLst>
                                </p:cTn>
                              </p:par>
                            </p:childTnLst>
                          </p:cTn>
                        </p:par>
                        <p:par>
                          <p:cTn id="25" fill="hold">
                            <p:stCondLst>
                              <p:cond delay="500"/>
                            </p:stCondLst>
                            <p:childTnLst>
                              <p:par>
                                <p:cTn id="26" presetID="5" presetClass="entr" presetSubtype="10" fill="hold" grpId="0" nodeType="afterEffect">
                                  <p:stCondLst>
                                    <p:cond delay="0"/>
                                  </p:stCondLst>
                                  <p:childTnLst>
                                    <p:set>
                                      <p:cBhvr>
                                        <p:cTn id="27" dur="1" fill="hold">
                                          <p:stCondLst>
                                            <p:cond delay="0"/>
                                          </p:stCondLst>
                                        </p:cTn>
                                        <p:tgtEl>
                                          <p:spTgt spid="62"/>
                                        </p:tgtEl>
                                        <p:attrNameLst>
                                          <p:attrName>style.visibility</p:attrName>
                                        </p:attrNameLst>
                                      </p:cBhvr>
                                      <p:to>
                                        <p:strVal val="visible"/>
                                      </p:to>
                                    </p:set>
                                    <p:animEffect transition="in" filter="checkerboard(across)">
                                      <p:cBhvr>
                                        <p:cTn id="28" dur="500"/>
                                        <p:tgtEl>
                                          <p:spTgt spid="62"/>
                                        </p:tgtEl>
                                      </p:cBhvr>
                                    </p:animEffect>
                                  </p:childTnLst>
                                </p:cTn>
                              </p:par>
                            </p:childTnLst>
                          </p:cTn>
                        </p:par>
                        <p:par>
                          <p:cTn id="29" fill="hold">
                            <p:stCondLst>
                              <p:cond delay="1000"/>
                            </p:stCondLst>
                            <p:childTnLst>
                              <p:par>
                                <p:cTn id="30" presetID="5" presetClass="entr" presetSubtype="10" fill="hold" nodeType="afterEffect">
                                  <p:stCondLst>
                                    <p:cond delay="0"/>
                                  </p:stCondLst>
                                  <p:childTnLst>
                                    <p:set>
                                      <p:cBhvr>
                                        <p:cTn id="31" dur="1" fill="hold">
                                          <p:stCondLst>
                                            <p:cond delay="0"/>
                                          </p:stCondLst>
                                        </p:cTn>
                                        <p:tgtEl>
                                          <p:spTgt spid="75"/>
                                        </p:tgtEl>
                                        <p:attrNameLst>
                                          <p:attrName>style.visibility</p:attrName>
                                        </p:attrNameLst>
                                      </p:cBhvr>
                                      <p:to>
                                        <p:strVal val="visible"/>
                                      </p:to>
                                    </p:set>
                                    <p:animEffect transition="in" filter="checkerboard(across)">
                                      <p:cBhvr>
                                        <p:cTn id="32" dur="500"/>
                                        <p:tgtEl>
                                          <p:spTgt spid="75"/>
                                        </p:tgtEl>
                                      </p:cBhvr>
                                    </p:animEffect>
                                  </p:childTnLst>
                                </p:cTn>
                              </p:par>
                            </p:childTnLst>
                          </p:cTn>
                        </p:par>
                        <p:par>
                          <p:cTn id="33" fill="hold">
                            <p:stCondLst>
                              <p:cond delay="1500"/>
                            </p:stCondLst>
                            <p:childTnLst>
                              <p:par>
                                <p:cTn id="34" presetID="5" presetClass="entr" presetSubtype="10" fill="hold" grpId="0" nodeType="afterEffect">
                                  <p:stCondLst>
                                    <p:cond delay="0"/>
                                  </p:stCondLst>
                                  <p:childTnLst>
                                    <p:set>
                                      <p:cBhvr>
                                        <p:cTn id="35" dur="1" fill="hold">
                                          <p:stCondLst>
                                            <p:cond delay="0"/>
                                          </p:stCondLst>
                                        </p:cTn>
                                        <p:tgtEl>
                                          <p:spTgt spid="67"/>
                                        </p:tgtEl>
                                        <p:attrNameLst>
                                          <p:attrName>style.visibility</p:attrName>
                                        </p:attrNameLst>
                                      </p:cBhvr>
                                      <p:to>
                                        <p:strVal val="visible"/>
                                      </p:to>
                                    </p:set>
                                    <p:animEffect transition="in" filter="checkerboard(across)">
                                      <p:cBhvr>
                                        <p:cTn id="36" dur="500"/>
                                        <p:tgtEl>
                                          <p:spTgt spid="67"/>
                                        </p:tgtEl>
                                      </p:cBhvr>
                                    </p:animEffect>
                                  </p:childTnLst>
                                </p:cTn>
                              </p:par>
                            </p:childTnLst>
                          </p:cTn>
                        </p:par>
                        <p:par>
                          <p:cTn id="37" fill="hold">
                            <p:stCondLst>
                              <p:cond delay="2000"/>
                            </p:stCondLst>
                            <p:childTnLst>
                              <p:par>
                                <p:cTn id="38" presetID="42" presetClass="entr" presetSubtype="0" fill="hold" nodeType="afterEffect">
                                  <p:stCondLst>
                                    <p:cond delay="0"/>
                                  </p:stCondLst>
                                  <p:childTnLst>
                                    <p:set>
                                      <p:cBhvr>
                                        <p:cTn id="39" dur="1" fill="hold">
                                          <p:stCondLst>
                                            <p:cond delay="0"/>
                                          </p:stCondLst>
                                        </p:cTn>
                                        <p:tgtEl>
                                          <p:spTgt spid="2052"/>
                                        </p:tgtEl>
                                        <p:attrNameLst>
                                          <p:attrName>style.visibility</p:attrName>
                                        </p:attrNameLst>
                                      </p:cBhvr>
                                      <p:to>
                                        <p:strVal val="visible"/>
                                      </p:to>
                                    </p:set>
                                    <p:animEffect transition="in" filter="fade">
                                      <p:cBhvr>
                                        <p:cTn id="40" dur="1000"/>
                                        <p:tgtEl>
                                          <p:spTgt spid="2052"/>
                                        </p:tgtEl>
                                      </p:cBhvr>
                                    </p:animEffect>
                                    <p:anim calcmode="lin" valueType="num">
                                      <p:cBhvr>
                                        <p:cTn id="41" dur="1000" fill="hold"/>
                                        <p:tgtEl>
                                          <p:spTgt spid="2052"/>
                                        </p:tgtEl>
                                        <p:attrNameLst>
                                          <p:attrName>ppt_x</p:attrName>
                                        </p:attrNameLst>
                                      </p:cBhvr>
                                      <p:tavLst>
                                        <p:tav tm="0">
                                          <p:val>
                                            <p:strVal val="#ppt_x"/>
                                          </p:val>
                                        </p:tav>
                                        <p:tav tm="100000">
                                          <p:val>
                                            <p:strVal val="#ppt_x"/>
                                          </p:val>
                                        </p:tav>
                                      </p:tavLst>
                                    </p:anim>
                                    <p:anim calcmode="lin" valueType="num">
                                      <p:cBhvr>
                                        <p:cTn id="42"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checkerboard(across)">
                                      <p:cBhvr>
                                        <p:cTn id="47" dur="500"/>
                                        <p:tgtEl>
                                          <p:spTgt spid="23"/>
                                        </p:tgtEl>
                                      </p:cBhvr>
                                    </p:animEffect>
                                  </p:childTnLst>
                                </p:cTn>
                              </p:par>
                            </p:childTnLst>
                          </p:cTn>
                        </p:par>
                        <p:par>
                          <p:cTn id="48" fill="hold">
                            <p:stCondLst>
                              <p:cond delay="500"/>
                            </p:stCondLst>
                            <p:childTnLst>
                              <p:par>
                                <p:cTn id="49" presetID="5" presetClass="entr" presetSubtype="10" fill="hold" grpId="0" nodeType="after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checkerboard(across)">
                                      <p:cBhvr>
                                        <p:cTn id="51" dur="500"/>
                                        <p:tgtEl>
                                          <p:spTgt spid="22"/>
                                        </p:tgtEl>
                                      </p:cBhvr>
                                    </p:animEffect>
                                  </p:childTnLst>
                                </p:cTn>
                              </p:par>
                            </p:childTnLst>
                          </p:cTn>
                        </p:par>
                        <p:par>
                          <p:cTn id="52" fill="hold">
                            <p:stCondLst>
                              <p:cond delay="1000"/>
                            </p:stCondLst>
                            <p:childTnLst>
                              <p:par>
                                <p:cTn id="53" presetID="5" presetClass="entr" presetSubtype="10" fill="hold" nodeType="after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checkerboard(across)">
                                      <p:cBhvr>
                                        <p:cTn id="55" dur="500"/>
                                        <p:tgtEl>
                                          <p:spTgt spid="27"/>
                                        </p:tgtEl>
                                      </p:cBhvr>
                                    </p:animEffect>
                                  </p:childTnLst>
                                </p:cTn>
                              </p:par>
                            </p:childTnLst>
                          </p:cTn>
                        </p:par>
                        <p:par>
                          <p:cTn id="56" fill="hold">
                            <p:stCondLst>
                              <p:cond delay="1500"/>
                            </p:stCondLst>
                            <p:childTnLst>
                              <p:par>
                                <p:cTn id="57" presetID="5" presetClass="entr" presetSubtype="10" fill="hold" grpId="0" nodeType="after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checkerboard(across)">
                                      <p:cBhvr>
                                        <p:cTn id="59" dur="500"/>
                                        <p:tgtEl>
                                          <p:spTgt spid="26"/>
                                        </p:tgtEl>
                                      </p:cBhvr>
                                    </p:animEffect>
                                  </p:childTnLst>
                                </p:cTn>
                              </p:par>
                            </p:childTnLst>
                          </p:cTn>
                        </p:par>
                      </p:childTnLst>
                    </p:cTn>
                  </p:par>
                  <p:par>
                    <p:cTn id="60" fill="hold">
                      <p:stCondLst>
                        <p:cond delay="indefinite"/>
                      </p:stCondLst>
                      <p:childTnLst>
                        <p:par>
                          <p:cTn id="61" fill="hold">
                            <p:stCondLst>
                              <p:cond delay="0"/>
                            </p:stCondLst>
                            <p:childTnLst>
                              <p:par>
                                <p:cTn id="62" presetID="5" presetClass="entr" presetSubtype="10" fill="hold" nodeType="clickEffect">
                                  <p:stCondLst>
                                    <p:cond delay="0"/>
                                  </p:stCondLst>
                                  <p:childTnLst>
                                    <p:set>
                                      <p:cBhvr>
                                        <p:cTn id="63" dur="1" fill="hold">
                                          <p:stCondLst>
                                            <p:cond delay="0"/>
                                          </p:stCondLst>
                                        </p:cTn>
                                        <p:tgtEl>
                                          <p:spTgt spid="41"/>
                                        </p:tgtEl>
                                        <p:attrNameLst>
                                          <p:attrName>style.visibility</p:attrName>
                                        </p:attrNameLst>
                                      </p:cBhvr>
                                      <p:to>
                                        <p:strVal val="visible"/>
                                      </p:to>
                                    </p:set>
                                    <p:animEffect transition="in" filter="checkerboard(across)">
                                      <p:cBhvr>
                                        <p:cTn id="64" dur="500"/>
                                        <p:tgtEl>
                                          <p:spTgt spid="41"/>
                                        </p:tgtEl>
                                      </p:cBhvr>
                                    </p:animEffect>
                                  </p:childTnLst>
                                </p:cTn>
                              </p:par>
                            </p:childTnLst>
                          </p:cTn>
                        </p:par>
                        <p:par>
                          <p:cTn id="65" fill="hold">
                            <p:stCondLst>
                              <p:cond delay="500"/>
                            </p:stCondLst>
                            <p:childTnLst>
                              <p:par>
                                <p:cTn id="66" presetID="5" presetClass="entr" presetSubtype="10" fill="hold" grpId="0" nodeType="afterEffect">
                                  <p:stCondLst>
                                    <p:cond delay="0"/>
                                  </p:stCondLst>
                                  <p:childTnLst>
                                    <p:set>
                                      <p:cBhvr>
                                        <p:cTn id="67" dur="1" fill="hold">
                                          <p:stCondLst>
                                            <p:cond delay="0"/>
                                          </p:stCondLst>
                                        </p:cTn>
                                        <p:tgtEl>
                                          <p:spTgt spid="40"/>
                                        </p:tgtEl>
                                        <p:attrNameLst>
                                          <p:attrName>style.visibility</p:attrName>
                                        </p:attrNameLst>
                                      </p:cBhvr>
                                      <p:to>
                                        <p:strVal val="visible"/>
                                      </p:to>
                                    </p:set>
                                    <p:animEffect transition="in" filter="checkerboard(across)">
                                      <p:cBhvr>
                                        <p:cTn id="68" dur="500"/>
                                        <p:tgtEl>
                                          <p:spTgt spid="40"/>
                                        </p:tgtEl>
                                      </p:cBhvr>
                                    </p:animEffect>
                                  </p:childTnLst>
                                </p:cTn>
                              </p:par>
                            </p:childTnLst>
                          </p:cTn>
                        </p:par>
                        <p:par>
                          <p:cTn id="69" fill="hold">
                            <p:stCondLst>
                              <p:cond delay="1000"/>
                            </p:stCondLst>
                            <p:childTnLst>
                              <p:par>
                                <p:cTn id="70" presetID="5" presetClass="entr" presetSubtype="10" fill="hold" nodeType="afterEffect">
                                  <p:stCondLst>
                                    <p:cond delay="0"/>
                                  </p:stCondLst>
                                  <p:childTnLst>
                                    <p:set>
                                      <p:cBhvr>
                                        <p:cTn id="71" dur="1" fill="hold">
                                          <p:stCondLst>
                                            <p:cond delay="0"/>
                                          </p:stCondLst>
                                        </p:cTn>
                                        <p:tgtEl>
                                          <p:spTgt spid="45"/>
                                        </p:tgtEl>
                                        <p:attrNameLst>
                                          <p:attrName>style.visibility</p:attrName>
                                        </p:attrNameLst>
                                      </p:cBhvr>
                                      <p:to>
                                        <p:strVal val="visible"/>
                                      </p:to>
                                    </p:set>
                                    <p:animEffect transition="in" filter="checkerboard(across)">
                                      <p:cBhvr>
                                        <p:cTn id="72" dur="500"/>
                                        <p:tgtEl>
                                          <p:spTgt spid="45"/>
                                        </p:tgtEl>
                                      </p:cBhvr>
                                    </p:animEffect>
                                  </p:childTnLst>
                                </p:cTn>
                              </p:par>
                            </p:childTnLst>
                          </p:cTn>
                        </p:par>
                        <p:par>
                          <p:cTn id="73" fill="hold">
                            <p:stCondLst>
                              <p:cond delay="1500"/>
                            </p:stCondLst>
                            <p:childTnLst>
                              <p:par>
                                <p:cTn id="74" presetID="5" presetClass="entr" presetSubtype="10" fill="hold" grpId="0" nodeType="afterEffect">
                                  <p:stCondLst>
                                    <p:cond delay="0"/>
                                  </p:stCondLst>
                                  <p:childTnLst>
                                    <p:set>
                                      <p:cBhvr>
                                        <p:cTn id="75" dur="1" fill="hold">
                                          <p:stCondLst>
                                            <p:cond delay="0"/>
                                          </p:stCondLst>
                                        </p:cTn>
                                        <p:tgtEl>
                                          <p:spTgt spid="44"/>
                                        </p:tgtEl>
                                        <p:attrNameLst>
                                          <p:attrName>style.visibility</p:attrName>
                                        </p:attrNameLst>
                                      </p:cBhvr>
                                      <p:to>
                                        <p:strVal val="visible"/>
                                      </p:to>
                                    </p:set>
                                    <p:animEffect transition="in" filter="checkerboard(across)">
                                      <p:cBhvr>
                                        <p:cTn id="76" dur="500"/>
                                        <p:tgtEl>
                                          <p:spTgt spid="44"/>
                                        </p:tgtEl>
                                      </p:cBhvr>
                                    </p:animEffect>
                                  </p:childTnLst>
                                </p:cTn>
                              </p:par>
                            </p:childTnLst>
                          </p:cTn>
                        </p:par>
                        <p:par>
                          <p:cTn id="77" fill="hold">
                            <p:stCondLst>
                              <p:cond delay="2000"/>
                            </p:stCondLst>
                            <p:childTnLst>
                              <p:par>
                                <p:cTn id="78" presetID="5" presetClass="entr" presetSubtype="10" fill="hold" nodeType="afterEffect">
                                  <p:stCondLst>
                                    <p:cond delay="0"/>
                                  </p:stCondLst>
                                  <p:childTnLst>
                                    <p:set>
                                      <p:cBhvr>
                                        <p:cTn id="79" dur="1" fill="hold">
                                          <p:stCondLst>
                                            <p:cond delay="0"/>
                                          </p:stCondLst>
                                        </p:cTn>
                                        <p:tgtEl>
                                          <p:spTgt spid="49"/>
                                        </p:tgtEl>
                                        <p:attrNameLst>
                                          <p:attrName>style.visibility</p:attrName>
                                        </p:attrNameLst>
                                      </p:cBhvr>
                                      <p:to>
                                        <p:strVal val="visible"/>
                                      </p:to>
                                    </p:set>
                                    <p:animEffect transition="in" filter="checkerboard(across)">
                                      <p:cBhvr>
                                        <p:cTn id="80" dur="500"/>
                                        <p:tgtEl>
                                          <p:spTgt spid="49"/>
                                        </p:tgtEl>
                                      </p:cBhvr>
                                    </p:animEffect>
                                  </p:childTnLst>
                                </p:cTn>
                              </p:par>
                            </p:childTnLst>
                          </p:cTn>
                        </p:par>
                        <p:par>
                          <p:cTn id="81" fill="hold">
                            <p:stCondLst>
                              <p:cond delay="2500"/>
                            </p:stCondLst>
                            <p:childTnLst>
                              <p:par>
                                <p:cTn id="82" presetID="5" presetClass="entr" presetSubtype="10" fill="hold" grpId="0" nodeType="afterEffect">
                                  <p:stCondLst>
                                    <p:cond delay="0"/>
                                  </p:stCondLst>
                                  <p:childTnLst>
                                    <p:set>
                                      <p:cBhvr>
                                        <p:cTn id="83" dur="1" fill="hold">
                                          <p:stCondLst>
                                            <p:cond delay="0"/>
                                          </p:stCondLst>
                                        </p:cTn>
                                        <p:tgtEl>
                                          <p:spTgt spid="48"/>
                                        </p:tgtEl>
                                        <p:attrNameLst>
                                          <p:attrName>style.visibility</p:attrName>
                                        </p:attrNameLst>
                                      </p:cBhvr>
                                      <p:to>
                                        <p:strVal val="visible"/>
                                      </p:to>
                                    </p:set>
                                    <p:animEffect transition="in" filter="checkerboard(across)">
                                      <p:cBhvr>
                                        <p:cTn id="84" dur="500"/>
                                        <p:tgtEl>
                                          <p:spTgt spid="48"/>
                                        </p:tgtEl>
                                      </p:cBhvr>
                                    </p:animEffect>
                                  </p:childTnLst>
                                </p:cTn>
                              </p:par>
                            </p:childTnLst>
                          </p:cTn>
                        </p:par>
                        <p:par>
                          <p:cTn id="85" fill="hold">
                            <p:stCondLst>
                              <p:cond delay="3000"/>
                            </p:stCondLst>
                            <p:childTnLst>
                              <p:par>
                                <p:cTn id="86" presetID="5" presetClass="entr" presetSubtype="10" fill="hold" nodeType="afterEffect">
                                  <p:stCondLst>
                                    <p:cond delay="0"/>
                                  </p:stCondLst>
                                  <p:childTnLst>
                                    <p:set>
                                      <p:cBhvr>
                                        <p:cTn id="87" dur="1" fill="hold">
                                          <p:stCondLst>
                                            <p:cond delay="0"/>
                                          </p:stCondLst>
                                        </p:cTn>
                                        <p:tgtEl>
                                          <p:spTgt spid="56"/>
                                        </p:tgtEl>
                                        <p:attrNameLst>
                                          <p:attrName>style.visibility</p:attrName>
                                        </p:attrNameLst>
                                      </p:cBhvr>
                                      <p:to>
                                        <p:strVal val="visible"/>
                                      </p:to>
                                    </p:set>
                                    <p:animEffect transition="in" filter="checkerboard(across)">
                                      <p:cBhvr>
                                        <p:cTn id="88" dur="500"/>
                                        <p:tgtEl>
                                          <p:spTgt spid="56"/>
                                        </p:tgtEl>
                                      </p:cBhvr>
                                    </p:animEffect>
                                  </p:childTnLst>
                                </p:cTn>
                              </p:par>
                            </p:childTnLst>
                          </p:cTn>
                        </p:par>
                        <p:par>
                          <p:cTn id="89" fill="hold">
                            <p:stCondLst>
                              <p:cond delay="3500"/>
                            </p:stCondLst>
                            <p:childTnLst>
                              <p:par>
                                <p:cTn id="90" presetID="5" presetClass="entr" presetSubtype="10" fill="hold" grpId="0" nodeType="afterEffect">
                                  <p:stCondLst>
                                    <p:cond delay="0"/>
                                  </p:stCondLst>
                                  <p:childTnLst>
                                    <p:set>
                                      <p:cBhvr>
                                        <p:cTn id="91" dur="1" fill="hold">
                                          <p:stCondLst>
                                            <p:cond delay="0"/>
                                          </p:stCondLst>
                                        </p:cTn>
                                        <p:tgtEl>
                                          <p:spTgt spid="55"/>
                                        </p:tgtEl>
                                        <p:attrNameLst>
                                          <p:attrName>style.visibility</p:attrName>
                                        </p:attrNameLst>
                                      </p:cBhvr>
                                      <p:to>
                                        <p:strVal val="visible"/>
                                      </p:to>
                                    </p:set>
                                    <p:animEffect transition="in" filter="checkerboard(across)">
                                      <p:cBhvr>
                                        <p:cTn id="92" dur="500"/>
                                        <p:tgtEl>
                                          <p:spTgt spid="55"/>
                                        </p:tgtEl>
                                      </p:cBhvr>
                                    </p:animEffect>
                                  </p:childTnLst>
                                </p:cTn>
                              </p:par>
                            </p:childTnLst>
                          </p:cTn>
                        </p:par>
                      </p:childTnLst>
                    </p:cTn>
                  </p:par>
                  <p:par>
                    <p:cTn id="93" fill="hold">
                      <p:stCondLst>
                        <p:cond delay="indefinite"/>
                      </p:stCondLst>
                      <p:childTnLst>
                        <p:par>
                          <p:cTn id="94" fill="hold">
                            <p:stCondLst>
                              <p:cond delay="0"/>
                            </p:stCondLst>
                            <p:childTnLst>
                              <p:par>
                                <p:cTn id="95" presetID="5" presetClass="entr" presetSubtype="10" fill="hold" nodeType="clickEffect">
                                  <p:stCondLst>
                                    <p:cond delay="0"/>
                                  </p:stCondLst>
                                  <p:childTnLst>
                                    <p:set>
                                      <p:cBhvr>
                                        <p:cTn id="96" dur="1" fill="hold">
                                          <p:stCondLst>
                                            <p:cond delay="0"/>
                                          </p:stCondLst>
                                        </p:cTn>
                                        <p:tgtEl>
                                          <p:spTgt spid="78"/>
                                        </p:tgtEl>
                                        <p:attrNameLst>
                                          <p:attrName>style.visibility</p:attrName>
                                        </p:attrNameLst>
                                      </p:cBhvr>
                                      <p:to>
                                        <p:strVal val="visible"/>
                                      </p:to>
                                    </p:set>
                                    <p:animEffect transition="in" filter="checkerboard(across)">
                                      <p:cBhvr>
                                        <p:cTn id="97" dur="500"/>
                                        <p:tgtEl>
                                          <p:spTgt spid="78"/>
                                        </p:tgtEl>
                                      </p:cBhvr>
                                    </p:animEffect>
                                  </p:childTnLst>
                                </p:cTn>
                              </p:par>
                            </p:childTnLst>
                          </p:cTn>
                        </p:par>
                        <p:par>
                          <p:cTn id="98" fill="hold">
                            <p:stCondLst>
                              <p:cond delay="500"/>
                            </p:stCondLst>
                            <p:childTnLst>
                              <p:par>
                                <p:cTn id="99" presetID="5" presetClass="entr" presetSubtype="10" fill="hold" grpId="0" nodeType="afterEffect">
                                  <p:stCondLst>
                                    <p:cond delay="0"/>
                                  </p:stCondLst>
                                  <p:childTnLst>
                                    <p:set>
                                      <p:cBhvr>
                                        <p:cTn id="100" dur="1" fill="hold">
                                          <p:stCondLst>
                                            <p:cond delay="0"/>
                                          </p:stCondLst>
                                        </p:cTn>
                                        <p:tgtEl>
                                          <p:spTgt spid="77"/>
                                        </p:tgtEl>
                                        <p:attrNameLst>
                                          <p:attrName>style.visibility</p:attrName>
                                        </p:attrNameLst>
                                      </p:cBhvr>
                                      <p:to>
                                        <p:strVal val="visible"/>
                                      </p:to>
                                    </p:set>
                                    <p:animEffect transition="in" filter="checkerboard(across)">
                                      <p:cBhvr>
                                        <p:cTn id="101" dur="500"/>
                                        <p:tgtEl>
                                          <p:spTgt spid="77"/>
                                        </p:tgtEl>
                                      </p:cBhvr>
                                    </p:animEffect>
                                  </p:childTnLst>
                                </p:cTn>
                              </p:par>
                            </p:childTnLst>
                          </p:cTn>
                        </p:par>
                        <p:par>
                          <p:cTn id="102" fill="hold">
                            <p:stCondLst>
                              <p:cond delay="1000"/>
                            </p:stCondLst>
                            <p:childTnLst>
                              <p:par>
                                <p:cTn id="103" presetID="5" presetClass="entr" presetSubtype="10" fill="hold" nodeType="afterEffect">
                                  <p:stCondLst>
                                    <p:cond delay="0"/>
                                  </p:stCondLst>
                                  <p:childTnLst>
                                    <p:set>
                                      <p:cBhvr>
                                        <p:cTn id="104" dur="1" fill="hold">
                                          <p:stCondLst>
                                            <p:cond delay="0"/>
                                          </p:stCondLst>
                                        </p:cTn>
                                        <p:tgtEl>
                                          <p:spTgt spid="83"/>
                                        </p:tgtEl>
                                        <p:attrNameLst>
                                          <p:attrName>style.visibility</p:attrName>
                                        </p:attrNameLst>
                                      </p:cBhvr>
                                      <p:to>
                                        <p:strVal val="visible"/>
                                      </p:to>
                                    </p:set>
                                    <p:animEffect transition="in" filter="checkerboard(across)">
                                      <p:cBhvr>
                                        <p:cTn id="105" dur="500"/>
                                        <p:tgtEl>
                                          <p:spTgt spid="83"/>
                                        </p:tgtEl>
                                      </p:cBhvr>
                                    </p:animEffect>
                                  </p:childTnLst>
                                </p:cTn>
                              </p:par>
                            </p:childTnLst>
                          </p:cTn>
                        </p:par>
                        <p:par>
                          <p:cTn id="106" fill="hold">
                            <p:stCondLst>
                              <p:cond delay="1500"/>
                            </p:stCondLst>
                            <p:childTnLst>
                              <p:par>
                                <p:cTn id="107" presetID="5" presetClass="entr" presetSubtype="10" fill="hold" grpId="0" nodeType="afterEffect">
                                  <p:stCondLst>
                                    <p:cond delay="0"/>
                                  </p:stCondLst>
                                  <p:childTnLst>
                                    <p:set>
                                      <p:cBhvr>
                                        <p:cTn id="108" dur="1" fill="hold">
                                          <p:stCondLst>
                                            <p:cond delay="0"/>
                                          </p:stCondLst>
                                        </p:cTn>
                                        <p:tgtEl>
                                          <p:spTgt spid="82"/>
                                        </p:tgtEl>
                                        <p:attrNameLst>
                                          <p:attrName>style.visibility</p:attrName>
                                        </p:attrNameLst>
                                      </p:cBhvr>
                                      <p:to>
                                        <p:strVal val="visible"/>
                                      </p:to>
                                    </p:set>
                                    <p:animEffect transition="in" filter="checkerboard(across)">
                                      <p:cBhvr>
                                        <p:cTn id="109"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 grpId="0" animBg="1"/>
      <p:bldP spid="22" grpId="0" animBg="1"/>
      <p:bldP spid="26" grpId="0" animBg="1"/>
      <p:bldP spid="40" grpId="0" animBg="1"/>
      <p:bldP spid="44" grpId="0" animBg="1"/>
      <p:bldP spid="48" grpId="0" animBg="1"/>
      <p:bldP spid="55" grpId="0" animBg="1"/>
      <p:bldP spid="62" grpId="0" animBg="1"/>
      <p:bldP spid="67" grpId="0" animBg="1"/>
      <p:bldP spid="77" grpId="0" animBg="1"/>
      <p:bldP spid="8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7820" y="5373216"/>
            <a:ext cx="2978514"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Marcador de número de diapositiva"/>
          <p:cNvSpPr>
            <a:spLocks noGrp="1"/>
          </p:cNvSpPr>
          <p:nvPr>
            <p:ph type="sldNum" sz="quarter" idx="12"/>
          </p:nvPr>
        </p:nvSpPr>
        <p:spPr>
          <a:xfrm>
            <a:off x="7092280" y="6588126"/>
            <a:ext cx="1876452" cy="254718"/>
          </a:xfrm>
        </p:spPr>
        <p:txBody>
          <a:bodyPr/>
          <a:lstStyle/>
          <a:p>
            <a:fld id="{AC29C877-C0D6-4AFE-8808-2ED6B1D1CA05}" type="slidenum">
              <a:rPr lang="es-ES" smtClean="0"/>
              <a:pPr/>
              <a:t>4</a:t>
            </a:fld>
            <a:r>
              <a:rPr lang="es-ES" dirty="0" smtClean="0"/>
              <a:t> </a:t>
            </a:r>
            <a:endParaRPr lang="es-ES" dirty="0"/>
          </a:p>
        </p:txBody>
      </p:sp>
      <p:sp>
        <p:nvSpPr>
          <p:cNvPr id="7" name="6 Marcador de pie de página"/>
          <p:cNvSpPr>
            <a:spLocks noGrp="1"/>
          </p:cNvSpPr>
          <p:nvPr>
            <p:ph type="ftr" sz="quarter" idx="11"/>
          </p:nvPr>
        </p:nvSpPr>
        <p:spPr>
          <a:xfrm>
            <a:off x="251520" y="6597352"/>
            <a:ext cx="5624264" cy="239964"/>
          </a:xfrm>
        </p:spPr>
        <p:txBody>
          <a:bodyPr/>
          <a:lstStyle/>
          <a:p>
            <a:pPr algn="l"/>
            <a:r>
              <a:rPr lang="es-ES" dirty="0" smtClean="0"/>
              <a:t>Memoria Principal- Elementos HW del PC</a:t>
            </a:r>
            <a:endParaRPr lang="es-ES" dirty="0"/>
          </a:p>
        </p:txBody>
      </p:sp>
      <p:sp>
        <p:nvSpPr>
          <p:cNvPr id="67" name="66 CuadroTexto"/>
          <p:cNvSpPr txBox="1"/>
          <p:nvPr/>
        </p:nvSpPr>
        <p:spPr>
          <a:xfrm>
            <a:off x="2483768" y="1412776"/>
            <a:ext cx="4104456" cy="4001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s-ES" sz="2000" b="1" dirty="0" smtClean="0">
                <a:effectLst>
                  <a:outerShdw blurRad="38100" dist="38100" dir="2700000" algn="tl">
                    <a:srgbClr val="000000">
                      <a:alpha val="43137"/>
                    </a:srgbClr>
                  </a:outerShdw>
                </a:effectLst>
              </a:rPr>
              <a:t>Velocidad: MHz</a:t>
            </a:r>
            <a:r>
              <a:rPr lang="es-ES" sz="2000" dirty="0" smtClean="0">
                <a:effectLst>
                  <a:outerShdw blurRad="38100" dist="38100" dir="2700000" algn="tl">
                    <a:srgbClr val="000000">
                      <a:alpha val="43137"/>
                    </a:srgbClr>
                  </a:outerShdw>
                </a:effectLst>
              </a:rPr>
              <a:t> </a:t>
            </a:r>
            <a:r>
              <a:rPr lang="es-ES" sz="2000" dirty="0" smtClean="0"/>
              <a:t>a los que trabaja.</a:t>
            </a:r>
            <a:endParaRPr lang="es-ES" dirty="0"/>
          </a:p>
        </p:txBody>
      </p:sp>
      <p:sp>
        <p:nvSpPr>
          <p:cNvPr id="53" name="52 CuadroTexto"/>
          <p:cNvSpPr txBox="1"/>
          <p:nvPr/>
        </p:nvSpPr>
        <p:spPr>
          <a:xfrm>
            <a:off x="2483768" y="1965286"/>
            <a:ext cx="4104456" cy="10156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s-ES" sz="2000" b="1" dirty="0" smtClean="0">
                <a:effectLst>
                  <a:outerShdw blurRad="38100" dist="38100" dir="2700000" algn="tl">
                    <a:srgbClr val="000000">
                      <a:alpha val="43137"/>
                    </a:srgbClr>
                  </a:outerShdw>
                </a:effectLst>
              </a:rPr>
              <a:t>Ancho de Banda: </a:t>
            </a:r>
            <a:r>
              <a:rPr lang="es-ES" sz="2000" dirty="0" smtClean="0"/>
              <a:t>máxima cantidad de información que puede transferir cada segundo.</a:t>
            </a:r>
            <a:endParaRPr lang="es-ES" dirty="0"/>
          </a:p>
        </p:txBody>
      </p:sp>
      <p:cxnSp>
        <p:nvCxnSpPr>
          <p:cNvPr id="43" name="42 Conector angular"/>
          <p:cNvCxnSpPr>
            <a:stCxn id="70" idx="0"/>
            <a:endCxn id="67" idx="1"/>
          </p:cNvCxnSpPr>
          <p:nvPr/>
        </p:nvCxnSpPr>
        <p:spPr>
          <a:xfrm flipV="1">
            <a:off x="1619672" y="1612831"/>
            <a:ext cx="864096" cy="860286"/>
          </a:xfrm>
          <a:prstGeom prst="bentConnector3">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1" name="60 Conector angular"/>
          <p:cNvCxnSpPr>
            <a:stCxn id="70" idx="0"/>
            <a:endCxn id="53" idx="1"/>
          </p:cNvCxnSpPr>
          <p:nvPr/>
        </p:nvCxnSpPr>
        <p:spPr>
          <a:xfrm>
            <a:off x="1619672" y="2473117"/>
            <a:ext cx="864096" cy="1"/>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4" name="63 Conector angular"/>
          <p:cNvCxnSpPr>
            <a:stCxn id="70" idx="0"/>
            <a:endCxn id="85" idx="1"/>
          </p:cNvCxnSpPr>
          <p:nvPr/>
        </p:nvCxnSpPr>
        <p:spPr>
          <a:xfrm>
            <a:off x="1619672" y="2473117"/>
            <a:ext cx="864096" cy="1159641"/>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70" name="69 Recortar rectángulo de esquina diagonal"/>
          <p:cNvSpPr/>
          <p:nvPr/>
        </p:nvSpPr>
        <p:spPr>
          <a:xfrm>
            <a:off x="313243" y="2046318"/>
            <a:ext cx="1306429" cy="853597"/>
          </a:xfrm>
          <a:prstGeom prst="snip2Diag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2000" b="1" dirty="0" smtClean="0"/>
              <a:t>Módulo</a:t>
            </a:r>
          </a:p>
          <a:p>
            <a:pPr algn="ctr"/>
            <a:r>
              <a:rPr lang="es-ES" sz="2800" b="1" dirty="0" smtClean="0"/>
              <a:t>RAM</a:t>
            </a:r>
            <a:endParaRPr lang="es-ES" sz="2800" b="1" dirty="0"/>
          </a:p>
        </p:txBody>
      </p:sp>
      <p:sp>
        <p:nvSpPr>
          <p:cNvPr id="76" name="75 Rectángulo redondeado"/>
          <p:cNvSpPr/>
          <p:nvPr/>
        </p:nvSpPr>
        <p:spPr>
          <a:xfrm>
            <a:off x="2915816" y="319036"/>
            <a:ext cx="3096344" cy="753668"/>
          </a:xfrm>
          <a:prstGeom prst="roundRect">
            <a:avLst/>
          </a:prstGeom>
          <a:effectLst>
            <a:outerShdw blurRad="76200" dist="12700" dir="2700000" sy="-23000" kx="-800400" algn="bl" rotWithShape="0">
              <a:prstClr val="black">
                <a:alpha val="20000"/>
              </a:prstClr>
            </a:outerShdw>
          </a:effectLst>
        </p:spPr>
        <p:style>
          <a:lnRef idx="3">
            <a:schemeClr val="lt1"/>
          </a:lnRef>
          <a:fillRef idx="1003">
            <a:schemeClr val="dk2"/>
          </a:fillRef>
          <a:effectRef idx="1">
            <a:schemeClr val="dk1"/>
          </a:effectRef>
          <a:fontRef idx="minor">
            <a:schemeClr val="lt1"/>
          </a:fontRef>
        </p:style>
        <p:txBody>
          <a:bodyPr rtlCol="0" anchor="ctr"/>
          <a:lstStyle/>
          <a:p>
            <a:pPr algn="ctr"/>
            <a:r>
              <a:rPr lang="es-ES" sz="2800" b="1" dirty="0" smtClean="0">
                <a:effectLst>
                  <a:outerShdw blurRad="38100" dist="38100" dir="2700000" algn="tl">
                    <a:srgbClr val="000000">
                      <a:alpha val="43137"/>
                    </a:srgbClr>
                  </a:outerShdw>
                </a:effectLst>
              </a:rPr>
              <a:t>CARACTERÍSTICAS</a:t>
            </a:r>
            <a:endParaRPr lang="es-ES" sz="2400" b="1" dirty="0">
              <a:effectLst>
                <a:outerShdw blurRad="38100" dist="38100" dir="2700000" algn="tl">
                  <a:srgbClr val="000000">
                    <a:alpha val="43137"/>
                  </a:srgbClr>
                </a:outerShdw>
              </a:effectLst>
            </a:endParaRPr>
          </a:p>
        </p:txBody>
      </p:sp>
      <p:sp>
        <p:nvSpPr>
          <p:cNvPr id="84" name="83 CuadroTexto"/>
          <p:cNvSpPr txBox="1"/>
          <p:nvPr/>
        </p:nvSpPr>
        <p:spPr>
          <a:xfrm>
            <a:off x="2483768" y="4365104"/>
            <a:ext cx="4104456" cy="132343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s-ES" sz="2000" b="1" dirty="0" smtClean="0">
                <a:effectLst>
                  <a:outerShdw blurRad="38100" dist="38100" dir="2700000" algn="tl">
                    <a:srgbClr val="000000">
                      <a:alpha val="43137"/>
                    </a:srgbClr>
                  </a:outerShdw>
                </a:effectLst>
              </a:rPr>
              <a:t>Nº de canales: </a:t>
            </a:r>
            <a:r>
              <a:rPr lang="es-ES" sz="2000" dirty="0" smtClean="0"/>
              <a:t>Canales </a:t>
            </a:r>
            <a:r>
              <a:rPr lang="es-ES" sz="2000" b="1" dirty="0" smtClean="0">
                <a:effectLst>
                  <a:outerShdw blurRad="38100" dist="38100" dir="2700000" algn="tl">
                    <a:srgbClr val="000000">
                      <a:alpha val="43137"/>
                    </a:srgbClr>
                  </a:outerShdw>
                </a:effectLst>
              </a:rPr>
              <a:t>independientes</a:t>
            </a:r>
            <a:r>
              <a:rPr lang="es-ES" sz="2000" dirty="0" smtClean="0">
                <a:effectLst>
                  <a:outerShdw blurRad="38100" dist="38100" dir="2700000" algn="tl">
                    <a:srgbClr val="000000">
                      <a:alpha val="43137"/>
                    </a:srgbClr>
                  </a:outerShdw>
                </a:effectLst>
              </a:rPr>
              <a:t> </a:t>
            </a:r>
            <a:r>
              <a:rPr lang="es-ES" sz="2000" dirty="0" smtClean="0"/>
              <a:t>y </a:t>
            </a:r>
            <a:r>
              <a:rPr lang="es-ES" sz="2000" b="1" dirty="0" smtClean="0">
                <a:effectLst>
                  <a:outerShdw blurRad="38100" dist="38100" dir="2700000" algn="tl">
                    <a:srgbClr val="000000">
                      <a:alpha val="43137"/>
                    </a:srgbClr>
                  </a:outerShdw>
                </a:effectLst>
              </a:rPr>
              <a:t>simultáneos</a:t>
            </a:r>
            <a:r>
              <a:rPr lang="es-ES" sz="2000" dirty="0" smtClean="0"/>
              <a:t> por los que se puede acceder a los distintos módulos.</a:t>
            </a:r>
            <a:endParaRPr lang="es-ES" dirty="0"/>
          </a:p>
        </p:txBody>
      </p:sp>
      <p:sp>
        <p:nvSpPr>
          <p:cNvPr id="85" name="84 CuadroTexto"/>
          <p:cNvSpPr txBox="1"/>
          <p:nvPr/>
        </p:nvSpPr>
        <p:spPr>
          <a:xfrm>
            <a:off x="2483768" y="3155704"/>
            <a:ext cx="4104456" cy="95410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s-ES" sz="2000" b="1" dirty="0">
                <a:effectLst>
                  <a:outerShdw blurRad="38100" dist="38100" dir="2700000" algn="tl">
                    <a:srgbClr val="000000">
                      <a:alpha val="43137"/>
                    </a:srgbClr>
                  </a:outerShdw>
                </a:effectLst>
              </a:rPr>
              <a:t>Latencias: </a:t>
            </a:r>
            <a:r>
              <a:rPr lang="es-ES" dirty="0" smtClean="0"/>
              <a:t>miden los tiempos </a:t>
            </a:r>
            <a:r>
              <a:rPr lang="es-ES" dirty="0"/>
              <a:t>(en Nº de ciclos de reloj)</a:t>
            </a:r>
            <a:r>
              <a:rPr lang="es-ES" dirty="0" smtClean="0"/>
              <a:t> de acceso a distintos componentes</a:t>
            </a:r>
            <a:endParaRPr lang="es-ES" dirty="0"/>
          </a:p>
        </p:txBody>
      </p:sp>
      <p:sp>
        <p:nvSpPr>
          <p:cNvPr id="86" name="85 Recortar rectángulo de esquina diagonal"/>
          <p:cNvSpPr/>
          <p:nvPr/>
        </p:nvSpPr>
        <p:spPr>
          <a:xfrm>
            <a:off x="7058867" y="4773221"/>
            <a:ext cx="1738556" cy="507204"/>
          </a:xfrm>
          <a:prstGeom prst="snip2Diag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2000" b="1" dirty="0" smtClean="0"/>
              <a:t>Controladora</a:t>
            </a:r>
            <a:endParaRPr lang="es-ES" sz="2000" b="1" dirty="0"/>
          </a:p>
        </p:txBody>
      </p:sp>
      <p:cxnSp>
        <p:nvCxnSpPr>
          <p:cNvPr id="119" name="118 Conector angular"/>
          <p:cNvCxnSpPr>
            <a:stCxn id="76" idx="3"/>
            <a:endCxn id="86" idx="3"/>
          </p:cNvCxnSpPr>
          <p:nvPr/>
        </p:nvCxnSpPr>
        <p:spPr>
          <a:xfrm>
            <a:off x="6012160" y="695870"/>
            <a:ext cx="1915985" cy="4077351"/>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2" name="121 Conector angular"/>
          <p:cNvCxnSpPr>
            <a:stCxn id="76" idx="1"/>
            <a:endCxn id="70" idx="3"/>
          </p:cNvCxnSpPr>
          <p:nvPr/>
        </p:nvCxnSpPr>
        <p:spPr>
          <a:xfrm rot="10800000" flipV="1">
            <a:off x="966458" y="695870"/>
            <a:ext cx="1949358" cy="1350448"/>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30" name="129 Conector recto de flecha"/>
          <p:cNvCxnSpPr>
            <a:stCxn id="86" idx="2"/>
            <a:endCxn id="84" idx="3"/>
          </p:cNvCxnSpPr>
          <p:nvPr/>
        </p:nvCxnSpPr>
        <p:spPr>
          <a:xfrm flipH="1">
            <a:off x="6588224" y="5026823"/>
            <a:ext cx="470643"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1709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checkerboard(across)">
                                      <p:cBhvr>
                                        <p:cTn id="7" dur="500"/>
                                        <p:tgtEl>
                                          <p:spTgt spid="122"/>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70"/>
                                        </p:tgtEl>
                                        <p:attrNameLst>
                                          <p:attrName>style.visibility</p:attrName>
                                        </p:attrNameLst>
                                      </p:cBhvr>
                                      <p:to>
                                        <p:strVal val="visible"/>
                                      </p:to>
                                    </p:set>
                                    <p:animEffect transition="in" filter="checkerboard(across)">
                                      <p:cBhvr>
                                        <p:cTn id="11" dur="500"/>
                                        <p:tgtEl>
                                          <p:spTgt spid="70"/>
                                        </p:tgtEl>
                                      </p:cBhvr>
                                    </p:animEffect>
                                  </p:childTnLst>
                                </p:cTn>
                              </p:par>
                            </p:childTnLst>
                          </p:cTn>
                        </p:par>
                        <p:par>
                          <p:cTn id="12" fill="hold">
                            <p:stCondLst>
                              <p:cond delay="1000"/>
                            </p:stCondLst>
                            <p:childTnLst>
                              <p:par>
                                <p:cTn id="13" presetID="5" presetClass="entr" presetSubtype="10" fill="hold" nodeType="after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checkerboard(across)">
                                      <p:cBhvr>
                                        <p:cTn id="15" dur="500"/>
                                        <p:tgtEl>
                                          <p:spTgt spid="43"/>
                                        </p:tgtEl>
                                      </p:cBhvr>
                                    </p:animEffect>
                                  </p:childTnLst>
                                </p:cTn>
                              </p:par>
                            </p:childTnLst>
                          </p:cTn>
                        </p:par>
                        <p:par>
                          <p:cTn id="16" fill="hold">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67"/>
                                        </p:tgtEl>
                                        <p:attrNameLst>
                                          <p:attrName>style.visibility</p:attrName>
                                        </p:attrNameLst>
                                      </p:cBhvr>
                                      <p:to>
                                        <p:strVal val="visible"/>
                                      </p:to>
                                    </p:set>
                                    <p:animEffect transition="in" filter="checkerboard(across)">
                                      <p:cBhvr>
                                        <p:cTn id="19" dur="500"/>
                                        <p:tgtEl>
                                          <p:spTgt spid="67"/>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61"/>
                                        </p:tgtEl>
                                        <p:attrNameLst>
                                          <p:attrName>style.visibility</p:attrName>
                                        </p:attrNameLst>
                                      </p:cBhvr>
                                      <p:to>
                                        <p:strVal val="visible"/>
                                      </p:to>
                                    </p:set>
                                    <p:animEffect transition="in" filter="checkerboard(across)">
                                      <p:cBhvr>
                                        <p:cTn id="24" dur="500"/>
                                        <p:tgtEl>
                                          <p:spTgt spid="61"/>
                                        </p:tgtEl>
                                      </p:cBhvr>
                                    </p:animEffect>
                                  </p:childTnLst>
                                </p:cTn>
                              </p:par>
                            </p:childTnLst>
                          </p:cTn>
                        </p:par>
                        <p:par>
                          <p:cTn id="25" fill="hold">
                            <p:stCondLst>
                              <p:cond delay="500"/>
                            </p:stCondLst>
                            <p:childTnLst>
                              <p:par>
                                <p:cTn id="26" presetID="5" presetClass="entr" presetSubtype="10" fill="hold" grpId="0" nodeType="afterEffect">
                                  <p:stCondLst>
                                    <p:cond delay="0"/>
                                  </p:stCondLst>
                                  <p:childTnLst>
                                    <p:set>
                                      <p:cBhvr>
                                        <p:cTn id="27" dur="1" fill="hold">
                                          <p:stCondLst>
                                            <p:cond delay="0"/>
                                          </p:stCondLst>
                                        </p:cTn>
                                        <p:tgtEl>
                                          <p:spTgt spid="53"/>
                                        </p:tgtEl>
                                        <p:attrNameLst>
                                          <p:attrName>style.visibility</p:attrName>
                                        </p:attrNameLst>
                                      </p:cBhvr>
                                      <p:to>
                                        <p:strVal val="visible"/>
                                      </p:to>
                                    </p:set>
                                    <p:animEffect transition="in" filter="checkerboard(across)">
                                      <p:cBhvr>
                                        <p:cTn id="28" dur="500"/>
                                        <p:tgtEl>
                                          <p:spTgt spid="53"/>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nodeType="clickEffect">
                                  <p:stCondLst>
                                    <p:cond delay="0"/>
                                  </p:stCondLst>
                                  <p:childTnLst>
                                    <p:set>
                                      <p:cBhvr>
                                        <p:cTn id="32" dur="1" fill="hold">
                                          <p:stCondLst>
                                            <p:cond delay="0"/>
                                          </p:stCondLst>
                                        </p:cTn>
                                        <p:tgtEl>
                                          <p:spTgt spid="64"/>
                                        </p:tgtEl>
                                        <p:attrNameLst>
                                          <p:attrName>style.visibility</p:attrName>
                                        </p:attrNameLst>
                                      </p:cBhvr>
                                      <p:to>
                                        <p:strVal val="visible"/>
                                      </p:to>
                                    </p:set>
                                    <p:animEffect transition="in" filter="checkerboard(across)">
                                      <p:cBhvr>
                                        <p:cTn id="33" dur="500"/>
                                        <p:tgtEl>
                                          <p:spTgt spid="64"/>
                                        </p:tgtEl>
                                      </p:cBhvr>
                                    </p:animEffect>
                                  </p:childTnLst>
                                </p:cTn>
                              </p:par>
                            </p:childTnLst>
                          </p:cTn>
                        </p:par>
                        <p:par>
                          <p:cTn id="34" fill="hold">
                            <p:stCondLst>
                              <p:cond delay="500"/>
                            </p:stCondLst>
                            <p:childTnLst>
                              <p:par>
                                <p:cTn id="35" presetID="5" presetClass="entr" presetSubtype="10" fill="hold" grpId="0" nodeType="afterEffect">
                                  <p:stCondLst>
                                    <p:cond delay="0"/>
                                  </p:stCondLst>
                                  <p:childTnLst>
                                    <p:set>
                                      <p:cBhvr>
                                        <p:cTn id="36" dur="1" fill="hold">
                                          <p:stCondLst>
                                            <p:cond delay="0"/>
                                          </p:stCondLst>
                                        </p:cTn>
                                        <p:tgtEl>
                                          <p:spTgt spid="85"/>
                                        </p:tgtEl>
                                        <p:attrNameLst>
                                          <p:attrName>style.visibility</p:attrName>
                                        </p:attrNameLst>
                                      </p:cBhvr>
                                      <p:to>
                                        <p:strVal val="visible"/>
                                      </p:to>
                                    </p:set>
                                    <p:animEffect transition="in" filter="checkerboard(across)">
                                      <p:cBhvr>
                                        <p:cTn id="37" dur="500"/>
                                        <p:tgtEl>
                                          <p:spTgt spid="85"/>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119"/>
                                        </p:tgtEl>
                                        <p:attrNameLst>
                                          <p:attrName>style.visibility</p:attrName>
                                        </p:attrNameLst>
                                      </p:cBhvr>
                                      <p:to>
                                        <p:strVal val="visible"/>
                                      </p:to>
                                    </p:set>
                                    <p:animEffect transition="in" filter="checkerboard(across)">
                                      <p:cBhvr>
                                        <p:cTn id="42" dur="500"/>
                                        <p:tgtEl>
                                          <p:spTgt spid="119"/>
                                        </p:tgtEl>
                                      </p:cBhvr>
                                    </p:animEffect>
                                  </p:childTnLst>
                                </p:cTn>
                              </p:par>
                            </p:childTnLst>
                          </p:cTn>
                        </p:par>
                        <p:par>
                          <p:cTn id="43" fill="hold">
                            <p:stCondLst>
                              <p:cond delay="500"/>
                            </p:stCondLst>
                            <p:childTnLst>
                              <p:par>
                                <p:cTn id="44" presetID="5" presetClass="entr" presetSubtype="10" fill="hold" grpId="0" nodeType="afterEffect">
                                  <p:stCondLst>
                                    <p:cond delay="0"/>
                                  </p:stCondLst>
                                  <p:childTnLst>
                                    <p:set>
                                      <p:cBhvr>
                                        <p:cTn id="45" dur="1" fill="hold">
                                          <p:stCondLst>
                                            <p:cond delay="0"/>
                                          </p:stCondLst>
                                        </p:cTn>
                                        <p:tgtEl>
                                          <p:spTgt spid="86"/>
                                        </p:tgtEl>
                                        <p:attrNameLst>
                                          <p:attrName>style.visibility</p:attrName>
                                        </p:attrNameLst>
                                      </p:cBhvr>
                                      <p:to>
                                        <p:strVal val="visible"/>
                                      </p:to>
                                    </p:set>
                                    <p:animEffect transition="in" filter="checkerboard(across)">
                                      <p:cBhvr>
                                        <p:cTn id="46" dur="500"/>
                                        <p:tgtEl>
                                          <p:spTgt spid="86"/>
                                        </p:tgtEl>
                                      </p:cBhvr>
                                    </p:animEffect>
                                  </p:childTnLst>
                                </p:cTn>
                              </p:par>
                            </p:childTnLst>
                          </p:cTn>
                        </p:par>
                        <p:par>
                          <p:cTn id="47" fill="hold">
                            <p:stCondLst>
                              <p:cond delay="1000"/>
                            </p:stCondLst>
                            <p:childTnLst>
                              <p:par>
                                <p:cTn id="48" presetID="5" presetClass="entr" presetSubtype="10" fill="hold" nodeType="afterEffect">
                                  <p:stCondLst>
                                    <p:cond delay="0"/>
                                  </p:stCondLst>
                                  <p:childTnLst>
                                    <p:set>
                                      <p:cBhvr>
                                        <p:cTn id="49" dur="1" fill="hold">
                                          <p:stCondLst>
                                            <p:cond delay="0"/>
                                          </p:stCondLst>
                                        </p:cTn>
                                        <p:tgtEl>
                                          <p:spTgt spid="130"/>
                                        </p:tgtEl>
                                        <p:attrNameLst>
                                          <p:attrName>style.visibility</p:attrName>
                                        </p:attrNameLst>
                                      </p:cBhvr>
                                      <p:to>
                                        <p:strVal val="visible"/>
                                      </p:to>
                                    </p:set>
                                    <p:animEffect transition="in" filter="checkerboard(across)">
                                      <p:cBhvr>
                                        <p:cTn id="50" dur="500"/>
                                        <p:tgtEl>
                                          <p:spTgt spid="130"/>
                                        </p:tgtEl>
                                      </p:cBhvr>
                                    </p:animEffect>
                                  </p:childTnLst>
                                </p:cTn>
                              </p:par>
                            </p:childTnLst>
                          </p:cTn>
                        </p:par>
                        <p:par>
                          <p:cTn id="51" fill="hold">
                            <p:stCondLst>
                              <p:cond delay="1500"/>
                            </p:stCondLst>
                            <p:childTnLst>
                              <p:par>
                                <p:cTn id="52" presetID="5" presetClass="entr" presetSubtype="10" fill="hold" grpId="0" nodeType="afterEffect">
                                  <p:stCondLst>
                                    <p:cond delay="0"/>
                                  </p:stCondLst>
                                  <p:childTnLst>
                                    <p:set>
                                      <p:cBhvr>
                                        <p:cTn id="53" dur="1" fill="hold">
                                          <p:stCondLst>
                                            <p:cond delay="0"/>
                                          </p:stCondLst>
                                        </p:cTn>
                                        <p:tgtEl>
                                          <p:spTgt spid="84"/>
                                        </p:tgtEl>
                                        <p:attrNameLst>
                                          <p:attrName>style.visibility</p:attrName>
                                        </p:attrNameLst>
                                      </p:cBhvr>
                                      <p:to>
                                        <p:strVal val="visible"/>
                                      </p:to>
                                    </p:set>
                                    <p:animEffect transition="in" filter="checkerboard(across)">
                                      <p:cBhvr>
                                        <p:cTn id="54" dur="500"/>
                                        <p:tgtEl>
                                          <p:spTgt spid="84"/>
                                        </p:tgtEl>
                                      </p:cBhvr>
                                    </p:animEffect>
                                  </p:childTnLst>
                                </p:cTn>
                              </p:par>
                            </p:childTnLst>
                          </p:cTn>
                        </p:par>
                        <p:par>
                          <p:cTn id="55" fill="hold">
                            <p:stCondLst>
                              <p:cond delay="2000"/>
                            </p:stCondLst>
                            <p:childTnLst>
                              <p:par>
                                <p:cTn id="56" presetID="42" presetClass="entr" presetSubtype="0" fill="hold" nodeType="afterEffect">
                                  <p:stCondLst>
                                    <p:cond delay="0"/>
                                  </p:stCondLst>
                                  <p:childTnLst>
                                    <p:set>
                                      <p:cBhvr>
                                        <p:cTn id="57" dur="1" fill="hold">
                                          <p:stCondLst>
                                            <p:cond delay="0"/>
                                          </p:stCondLst>
                                        </p:cTn>
                                        <p:tgtEl>
                                          <p:spTgt spid="3075"/>
                                        </p:tgtEl>
                                        <p:attrNameLst>
                                          <p:attrName>style.visibility</p:attrName>
                                        </p:attrNameLst>
                                      </p:cBhvr>
                                      <p:to>
                                        <p:strVal val="visible"/>
                                      </p:to>
                                    </p:set>
                                    <p:animEffect transition="in" filter="fade">
                                      <p:cBhvr>
                                        <p:cTn id="58" dur="1000"/>
                                        <p:tgtEl>
                                          <p:spTgt spid="3075"/>
                                        </p:tgtEl>
                                      </p:cBhvr>
                                    </p:animEffect>
                                    <p:anim calcmode="lin" valueType="num">
                                      <p:cBhvr>
                                        <p:cTn id="59" dur="1000" fill="hold"/>
                                        <p:tgtEl>
                                          <p:spTgt spid="3075"/>
                                        </p:tgtEl>
                                        <p:attrNameLst>
                                          <p:attrName>ppt_x</p:attrName>
                                        </p:attrNameLst>
                                      </p:cBhvr>
                                      <p:tavLst>
                                        <p:tav tm="0">
                                          <p:val>
                                            <p:strVal val="#ppt_x"/>
                                          </p:val>
                                        </p:tav>
                                        <p:tav tm="100000">
                                          <p:val>
                                            <p:strVal val="#ppt_x"/>
                                          </p:val>
                                        </p:tav>
                                      </p:tavLst>
                                    </p:anim>
                                    <p:anim calcmode="lin" valueType="num">
                                      <p:cBhvr>
                                        <p:cTn id="60" dur="1000" fill="hold"/>
                                        <p:tgtEl>
                                          <p:spTgt spid="30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53" grpId="0" animBg="1"/>
      <p:bldP spid="70" grpId="0" animBg="1"/>
      <p:bldP spid="84" grpId="0" animBg="1"/>
      <p:bldP spid="85" grpId="0" animBg="1"/>
      <p:bldP spid="8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a:xfrm>
            <a:off x="7092280" y="6588126"/>
            <a:ext cx="1876452" cy="254718"/>
          </a:xfrm>
        </p:spPr>
        <p:txBody>
          <a:bodyPr/>
          <a:lstStyle/>
          <a:p>
            <a:fld id="{AC29C877-C0D6-4AFE-8808-2ED6B1D1CA05}" type="slidenum">
              <a:rPr lang="es-ES" smtClean="0"/>
              <a:pPr/>
              <a:t>5</a:t>
            </a:fld>
            <a:r>
              <a:rPr lang="es-ES" dirty="0" smtClean="0"/>
              <a:t> </a:t>
            </a:r>
            <a:endParaRPr lang="es-ES" dirty="0"/>
          </a:p>
        </p:txBody>
      </p:sp>
      <p:sp>
        <p:nvSpPr>
          <p:cNvPr id="7" name="6 Marcador de pie de página"/>
          <p:cNvSpPr>
            <a:spLocks noGrp="1"/>
          </p:cNvSpPr>
          <p:nvPr>
            <p:ph type="ftr" sz="quarter" idx="11"/>
          </p:nvPr>
        </p:nvSpPr>
        <p:spPr>
          <a:xfrm>
            <a:off x="251520" y="6597352"/>
            <a:ext cx="5624264" cy="239964"/>
          </a:xfrm>
        </p:spPr>
        <p:txBody>
          <a:bodyPr/>
          <a:lstStyle/>
          <a:p>
            <a:pPr algn="l"/>
            <a:r>
              <a:rPr lang="es-ES" dirty="0" smtClean="0"/>
              <a:t>Memoria Principal- Elementos HW del PC</a:t>
            </a:r>
            <a:endParaRPr lang="es-ES" dirty="0"/>
          </a:p>
        </p:txBody>
      </p:sp>
      <p:sp>
        <p:nvSpPr>
          <p:cNvPr id="76" name="75 Rectángulo redondeado"/>
          <p:cNvSpPr/>
          <p:nvPr/>
        </p:nvSpPr>
        <p:spPr>
          <a:xfrm>
            <a:off x="2914526" y="1470968"/>
            <a:ext cx="3096344" cy="622290"/>
          </a:xfrm>
          <a:prstGeom prst="roundRect">
            <a:avLst/>
          </a:prstGeom>
          <a:effectLst>
            <a:outerShdw blurRad="76200" dist="12700" dir="2700000" sy="-23000" kx="-800400" algn="bl" rotWithShape="0">
              <a:prstClr val="black">
                <a:alpha val="20000"/>
              </a:prstClr>
            </a:outerShdw>
          </a:effectLst>
        </p:spPr>
        <p:style>
          <a:lnRef idx="3">
            <a:schemeClr val="lt1"/>
          </a:lnRef>
          <a:fillRef idx="1003">
            <a:schemeClr val="dk2"/>
          </a:fillRef>
          <a:effectRef idx="1">
            <a:schemeClr val="dk1"/>
          </a:effectRef>
          <a:fontRef idx="minor">
            <a:schemeClr val="lt1"/>
          </a:fontRef>
        </p:style>
        <p:txBody>
          <a:bodyPr rtlCol="0" anchor="ctr"/>
          <a:lstStyle/>
          <a:p>
            <a:pPr algn="ctr"/>
            <a:r>
              <a:rPr lang="es-ES" sz="2800" b="1" dirty="0" smtClean="0">
                <a:effectLst>
                  <a:outerShdw blurRad="38100" dist="38100" dir="2700000" algn="tl">
                    <a:srgbClr val="000000">
                      <a:alpha val="43137"/>
                    </a:srgbClr>
                  </a:outerShdw>
                </a:effectLst>
              </a:rPr>
              <a:t>Tipos de Memoria </a:t>
            </a:r>
            <a:endParaRPr lang="es-ES" sz="2400" b="1" dirty="0">
              <a:effectLst>
                <a:outerShdw blurRad="38100" dist="38100" dir="2700000" algn="tl">
                  <a:srgbClr val="000000">
                    <a:alpha val="43137"/>
                  </a:srgbClr>
                </a:outerShdw>
              </a:effectLst>
            </a:endParaRPr>
          </a:p>
        </p:txBody>
      </p:sp>
      <p:sp>
        <p:nvSpPr>
          <p:cNvPr id="2" name="1 Rectángulo"/>
          <p:cNvSpPr/>
          <p:nvPr/>
        </p:nvSpPr>
        <p:spPr>
          <a:xfrm>
            <a:off x="740594" y="2420888"/>
            <a:ext cx="2409006"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s-ES" sz="2400" b="1" dirty="0" smtClean="0">
                <a:solidFill>
                  <a:schemeClr val="lt1"/>
                </a:solidFill>
                <a:effectLst>
                  <a:outerShdw blurRad="38100" dist="38100" dir="2700000" algn="tl">
                    <a:srgbClr val="000000">
                      <a:alpha val="43137"/>
                    </a:srgbClr>
                  </a:outerShdw>
                </a:effectLst>
              </a:rPr>
              <a:t>SRAM </a:t>
            </a:r>
            <a:r>
              <a:rPr lang="es-ES" dirty="0" smtClean="0">
                <a:solidFill>
                  <a:schemeClr val="lt1"/>
                </a:solidFill>
              </a:rPr>
              <a:t>(</a:t>
            </a:r>
            <a:r>
              <a:rPr lang="es-ES" b="1" dirty="0" err="1" smtClean="0">
                <a:effectLst>
                  <a:outerShdw blurRad="38100" dist="38100" dir="2700000" algn="tl">
                    <a:srgbClr val="000000">
                      <a:alpha val="43137"/>
                    </a:srgbClr>
                  </a:outerShdw>
                </a:effectLst>
              </a:rPr>
              <a:t>Static</a:t>
            </a:r>
            <a:r>
              <a:rPr lang="es-ES" b="1" dirty="0" smtClean="0">
                <a:effectLst>
                  <a:outerShdw blurRad="38100" dist="38100" dir="2700000" algn="tl">
                    <a:srgbClr val="000000">
                      <a:alpha val="43137"/>
                    </a:srgbClr>
                  </a:outerShdw>
                </a:effectLst>
              </a:rPr>
              <a:t> RAM</a:t>
            </a:r>
            <a:r>
              <a:rPr lang="es-ES" dirty="0" smtClean="0">
                <a:solidFill>
                  <a:schemeClr val="lt1"/>
                </a:solidFill>
              </a:rPr>
              <a:t>)</a:t>
            </a:r>
          </a:p>
        </p:txBody>
      </p:sp>
      <p:sp>
        <p:nvSpPr>
          <p:cNvPr id="26" name="25 Rectángulo"/>
          <p:cNvSpPr/>
          <p:nvPr/>
        </p:nvSpPr>
        <p:spPr>
          <a:xfrm>
            <a:off x="5221808" y="2420888"/>
            <a:ext cx="3248124"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s-ES" sz="2800" b="1" dirty="0">
                <a:effectLst>
                  <a:outerShdw blurRad="38100" dist="38100" dir="2700000" algn="tl">
                    <a:srgbClr val="000000">
                      <a:alpha val="43137"/>
                    </a:srgbClr>
                  </a:outerShdw>
                </a:effectLst>
              </a:rPr>
              <a:t>D</a:t>
            </a:r>
            <a:r>
              <a:rPr lang="es-ES" sz="2800" b="1" dirty="0" smtClean="0">
                <a:solidFill>
                  <a:schemeClr val="lt1"/>
                </a:solidFill>
                <a:effectLst>
                  <a:outerShdw blurRad="38100" dist="38100" dir="2700000" algn="tl">
                    <a:srgbClr val="000000">
                      <a:alpha val="43137"/>
                    </a:srgbClr>
                  </a:outerShdw>
                </a:effectLst>
              </a:rPr>
              <a:t>RAM </a:t>
            </a:r>
            <a:r>
              <a:rPr lang="es-ES" sz="2000" dirty="0" smtClean="0">
                <a:solidFill>
                  <a:schemeClr val="lt1"/>
                </a:solidFill>
              </a:rPr>
              <a:t>(</a:t>
            </a:r>
            <a:r>
              <a:rPr lang="es-ES" sz="2000" b="1" dirty="0" err="1" smtClean="0">
                <a:effectLst>
                  <a:outerShdw blurRad="38100" dist="38100" dir="2700000" algn="tl">
                    <a:srgbClr val="000000">
                      <a:alpha val="43137"/>
                    </a:srgbClr>
                  </a:outerShdw>
                </a:effectLst>
              </a:rPr>
              <a:t>Dinamic</a:t>
            </a:r>
            <a:r>
              <a:rPr lang="es-ES" sz="2000" b="1" dirty="0" smtClean="0">
                <a:effectLst>
                  <a:outerShdw blurRad="38100" dist="38100" dir="2700000" algn="tl">
                    <a:srgbClr val="000000">
                      <a:alpha val="43137"/>
                    </a:srgbClr>
                  </a:outerShdw>
                </a:effectLst>
              </a:rPr>
              <a:t> RAM</a:t>
            </a:r>
            <a:r>
              <a:rPr lang="es-ES" sz="2000" dirty="0" smtClean="0">
                <a:solidFill>
                  <a:schemeClr val="lt1"/>
                </a:solidFill>
              </a:rPr>
              <a:t>)</a:t>
            </a:r>
            <a:r>
              <a:rPr lang="es-ES" sz="2000" b="1" dirty="0" smtClean="0">
                <a:solidFill>
                  <a:schemeClr val="lt1"/>
                </a:solidFill>
                <a:effectLst>
                  <a:outerShdw blurRad="38100" dist="38100" dir="2700000" algn="tl">
                    <a:srgbClr val="000000">
                      <a:alpha val="43137"/>
                    </a:srgbClr>
                  </a:outerShdw>
                </a:effectLst>
              </a:rPr>
              <a:t> </a:t>
            </a:r>
            <a:endParaRPr lang="es-ES" sz="2000" dirty="0">
              <a:solidFill>
                <a:schemeClr val="lt1"/>
              </a:solidFill>
            </a:endParaRPr>
          </a:p>
        </p:txBody>
      </p:sp>
      <p:sp>
        <p:nvSpPr>
          <p:cNvPr id="27" name="26 Rectángulo"/>
          <p:cNvSpPr/>
          <p:nvPr/>
        </p:nvSpPr>
        <p:spPr>
          <a:xfrm>
            <a:off x="740594" y="216506"/>
            <a:ext cx="3240360" cy="83099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marL="285750" indent="-285750">
              <a:buFontTx/>
              <a:buChar char="-"/>
            </a:pPr>
            <a:r>
              <a:rPr lang="es-ES" sz="1600" b="1" dirty="0" smtClean="0">
                <a:solidFill>
                  <a:schemeClr val="lt1"/>
                </a:solidFill>
                <a:effectLst>
                  <a:outerShdw blurRad="38100" dist="38100" dir="2700000" algn="tl">
                    <a:srgbClr val="000000">
                      <a:alpha val="43137"/>
                    </a:srgbClr>
                  </a:outerShdw>
                </a:effectLst>
              </a:rPr>
              <a:t>No hace falta refrescarlas</a:t>
            </a:r>
          </a:p>
          <a:p>
            <a:pPr marL="285750" indent="-285750">
              <a:buFontTx/>
              <a:buChar char="-"/>
            </a:pPr>
            <a:r>
              <a:rPr lang="es-ES" sz="1600" b="1" dirty="0" smtClean="0">
                <a:solidFill>
                  <a:schemeClr val="lt1"/>
                </a:solidFill>
                <a:effectLst>
                  <a:outerShdw blurRad="38100" dist="38100" dir="2700000" algn="tl">
                    <a:srgbClr val="000000">
                      <a:alpha val="43137"/>
                    </a:srgbClr>
                  </a:outerShdw>
                </a:effectLst>
              </a:rPr>
              <a:t>Rapidísimas </a:t>
            </a:r>
            <a:r>
              <a:rPr lang="es-ES" sz="1400" b="1" dirty="0" smtClean="0">
                <a:solidFill>
                  <a:schemeClr val="lt1"/>
                </a:solidFill>
                <a:effectLst>
                  <a:outerShdw blurRad="38100" dist="38100" dir="2700000" algn="tl">
                    <a:srgbClr val="000000">
                      <a:alpha val="43137"/>
                    </a:srgbClr>
                  </a:outerShdw>
                </a:effectLst>
              </a:rPr>
              <a:t>(U</a:t>
            </a:r>
            <a:r>
              <a:rPr lang="es-ES" sz="1400" b="1" dirty="0" smtClean="0">
                <a:effectLst>
                  <a:outerShdw blurRad="38100" dist="38100" dir="2700000" algn="tl">
                    <a:srgbClr val="000000">
                      <a:alpha val="43137"/>
                    </a:srgbClr>
                  </a:outerShdw>
                </a:effectLst>
              </a:rPr>
              <a:t>sadas </a:t>
            </a:r>
            <a:r>
              <a:rPr lang="es-ES" sz="1400" b="1" dirty="0">
                <a:effectLst>
                  <a:outerShdw blurRad="38100" dist="38100" dir="2700000" algn="tl">
                    <a:srgbClr val="000000">
                      <a:alpha val="43137"/>
                    </a:srgbClr>
                  </a:outerShdw>
                </a:effectLst>
              </a:rPr>
              <a:t>para </a:t>
            </a:r>
            <a:r>
              <a:rPr lang="es-ES" sz="1400" b="1" dirty="0" smtClean="0">
                <a:effectLst>
                  <a:outerShdw blurRad="38100" dist="38100" dir="2700000" algn="tl">
                    <a:srgbClr val="000000">
                      <a:alpha val="43137"/>
                    </a:srgbClr>
                  </a:outerShdw>
                </a:effectLst>
              </a:rPr>
              <a:t>cachés)</a:t>
            </a:r>
          </a:p>
          <a:p>
            <a:pPr marL="285750" indent="-285750">
              <a:buFontTx/>
              <a:buChar char="-"/>
            </a:pPr>
            <a:r>
              <a:rPr lang="es-ES" sz="1400" b="1" dirty="0" smtClean="0">
                <a:effectLst>
                  <a:outerShdw blurRad="38100" dist="38100" dir="2700000" algn="tl">
                    <a:srgbClr val="000000">
                      <a:alpha val="43137"/>
                    </a:srgbClr>
                  </a:outerShdw>
                </a:effectLst>
              </a:rPr>
              <a:t>6 condensadores = 1 bit.</a:t>
            </a:r>
            <a:endParaRPr lang="es-ES" sz="1600" dirty="0"/>
          </a:p>
        </p:txBody>
      </p:sp>
      <p:sp>
        <p:nvSpPr>
          <p:cNvPr id="28" name="27 Rectángulo"/>
          <p:cNvSpPr/>
          <p:nvPr/>
        </p:nvSpPr>
        <p:spPr>
          <a:xfrm>
            <a:off x="5319960" y="216506"/>
            <a:ext cx="3159596" cy="83099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marL="285750" indent="-285750">
              <a:buFontTx/>
              <a:buChar char="-"/>
            </a:pPr>
            <a:r>
              <a:rPr lang="es-ES" sz="1600" b="1" dirty="0" smtClean="0">
                <a:solidFill>
                  <a:schemeClr val="lt1"/>
                </a:solidFill>
                <a:effectLst>
                  <a:outerShdw blurRad="38100" dist="38100" dir="2700000" algn="tl">
                    <a:srgbClr val="000000">
                      <a:alpha val="43137"/>
                    </a:srgbClr>
                  </a:outerShdw>
                </a:effectLst>
              </a:rPr>
              <a:t>Refresco continuo </a:t>
            </a:r>
            <a:r>
              <a:rPr lang="es-ES" sz="1600" dirty="0" smtClean="0">
                <a:solidFill>
                  <a:schemeClr val="lt1"/>
                </a:solidFill>
              </a:rPr>
              <a:t>de la información.</a:t>
            </a:r>
          </a:p>
          <a:p>
            <a:pPr marL="285750" indent="-285750">
              <a:buFontTx/>
              <a:buChar char="-"/>
            </a:pPr>
            <a:r>
              <a:rPr lang="es-ES" sz="1600" dirty="0" smtClean="0">
                <a:solidFill>
                  <a:schemeClr val="lt1"/>
                </a:solidFill>
              </a:rPr>
              <a:t>1 condensador = 1 bit.</a:t>
            </a:r>
          </a:p>
        </p:txBody>
      </p:sp>
      <p:sp>
        <p:nvSpPr>
          <p:cNvPr id="14" name="13 Flecha derecha"/>
          <p:cNvSpPr/>
          <p:nvPr/>
        </p:nvSpPr>
        <p:spPr>
          <a:xfrm>
            <a:off x="740594" y="3068960"/>
            <a:ext cx="7575822"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t>CONSUMO DE ENERGIA</a:t>
            </a:r>
            <a:endParaRPr lang="es-ES" sz="1600" b="1" dirty="0"/>
          </a:p>
        </p:txBody>
      </p:sp>
      <p:sp>
        <p:nvSpPr>
          <p:cNvPr id="29" name="28 Flecha derecha"/>
          <p:cNvSpPr/>
          <p:nvPr/>
        </p:nvSpPr>
        <p:spPr>
          <a:xfrm>
            <a:off x="726948" y="4208264"/>
            <a:ext cx="7584126" cy="543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t>COMPLEJIDAD (HAY QUE REFRESCARLAS)</a:t>
            </a:r>
            <a:endParaRPr lang="es-ES" sz="1600" b="1" dirty="0"/>
          </a:p>
        </p:txBody>
      </p:sp>
      <p:sp>
        <p:nvSpPr>
          <p:cNvPr id="16" name="15 Flecha izquierda"/>
          <p:cNvSpPr/>
          <p:nvPr/>
        </p:nvSpPr>
        <p:spPr>
          <a:xfrm>
            <a:off x="740334" y="4764608"/>
            <a:ext cx="7568458" cy="536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t>Nº DE TRANSISTORES PARA ALMACENAR UN BIT (6/1)</a:t>
            </a:r>
            <a:endParaRPr lang="es-ES" sz="1600" b="1" dirty="0"/>
          </a:p>
        </p:txBody>
      </p:sp>
      <p:sp>
        <p:nvSpPr>
          <p:cNvPr id="34" name="33 Flecha izquierda"/>
          <p:cNvSpPr/>
          <p:nvPr/>
        </p:nvSpPr>
        <p:spPr>
          <a:xfrm>
            <a:off x="740334" y="5301208"/>
            <a:ext cx="7568458" cy="50405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t>VELOCIDAD (ACCESO, TRANSFERENCIA, ETC)</a:t>
            </a:r>
            <a:endParaRPr lang="es-ES" sz="1600" b="1" dirty="0"/>
          </a:p>
        </p:txBody>
      </p:sp>
      <p:sp>
        <p:nvSpPr>
          <p:cNvPr id="36" name="35 Flecha izquierda"/>
          <p:cNvSpPr/>
          <p:nvPr/>
        </p:nvSpPr>
        <p:spPr>
          <a:xfrm>
            <a:off x="740334" y="5814776"/>
            <a:ext cx="7568458" cy="49454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t>MAYOR PRECIO</a:t>
            </a:r>
            <a:endParaRPr lang="es-ES" sz="1600" b="1" dirty="0"/>
          </a:p>
        </p:txBody>
      </p:sp>
      <p:cxnSp>
        <p:nvCxnSpPr>
          <p:cNvPr id="18" name="17 Conector angular"/>
          <p:cNvCxnSpPr>
            <a:stCxn id="76" idx="1"/>
            <a:endCxn id="2" idx="0"/>
          </p:cNvCxnSpPr>
          <p:nvPr/>
        </p:nvCxnSpPr>
        <p:spPr>
          <a:xfrm rot="10800000" flipV="1">
            <a:off x="1945098" y="1782112"/>
            <a:ext cx="969429" cy="638775"/>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0" name="19 Conector angular"/>
          <p:cNvCxnSpPr>
            <a:stCxn id="76" idx="3"/>
            <a:endCxn id="26" idx="0"/>
          </p:cNvCxnSpPr>
          <p:nvPr/>
        </p:nvCxnSpPr>
        <p:spPr>
          <a:xfrm>
            <a:off x="6010870" y="1782113"/>
            <a:ext cx="835000" cy="638775"/>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7" name="46 Conector recto de flecha"/>
          <p:cNvCxnSpPr/>
          <p:nvPr/>
        </p:nvCxnSpPr>
        <p:spPr>
          <a:xfrm flipV="1">
            <a:off x="1115616" y="1047503"/>
            <a:ext cx="0" cy="137338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8" name="47 Conector recto de flecha"/>
          <p:cNvCxnSpPr/>
          <p:nvPr/>
        </p:nvCxnSpPr>
        <p:spPr>
          <a:xfrm flipV="1">
            <a:off x="8028384" y="1047503"/>
            <a:ext cx="0" cy="137338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52" name="51 Flecha derecha"/>
          <p:cNvSpPr/>
          <p:nvPr/>
        </p:nvSpPr>
        <p:spPr>
          <a:xfrm>
            <a:off x="735410" y="3645024"/>
            <a:ext cx="7575822"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t>MAYOR CAPACIDAD</a:t>
            </a:r>
            <a:endParaRPr lang="es-ES" sz="1600" b="1" dirty="0"/>
          </a:p>
        </p:txBody>
      </p:sp>
    </p:spTree>
    <p:extLst>
      <p:ext uri="{BB962C8B-B14F-4D97-AF65-F5344CB8AC3E}">
        <p14:creationId xmlns:p14="http://schemas.microsoft.com/office/powerpoint/2010/main" val="3796120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heckerboard(across)">
                                      <p:cBhvr>
                                        <p:cTn id="7" dur="500"/>
                                        <p:tgtEl>
                                          <p:spTgt spid="18"/>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heckerboard(across)">
                                      <p:cBhvr>
                                        <p:cTn id="11" dur="500"/>
                                        <p:tgtEl>
                                          <p:spTgt spid="2"/>
                                        </p:tgtEl>
                                      </p:cBhvr>
                                    </p:animEffect>
                                  </p:childTnLst>
                                </p:cTn>
                              </p:par>
                            </p:childTnLst>
                          </p:cTn>
                        </p:par>
                        <p:par>
                          <p:cTn id="12" fill="hold">
                            <p:stCondLst>
                              <p:cond delay="1000"/>
                            </p:stCondLst>
                            <p:childTnLst>
                              <p:par>
                                <p:cTn id="13" presetID="5" presetClass="entr" presetSubtype="10" fill="hold" nodeType="after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checkerboard(across)">
                                      <p:cBhvr>
                                        <p:cTn id="15" dur="500"/>
                                        <p:tgtEl>
                                          <p:spTgt spid="47"/>
                                        </p:tgtEl>
                                      </p:cBhvr>
                                    </p:animEffect>
                                  </p:childTnLst>
                                </p:cTn>
                              </p:par>
                            </p:childTnLst>
                          </p:cTn>
                        </p:par>
                        <p:par>
                          <p:cTn id="16" fill="hold">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checkerboard(across)">
                                      <p:cBhvr>
                                        <p:cTn id="19" dur="500"/>
                                        <p:tgtEl>
                                          <p:spTgt spid="27"/>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checkerboard(across)">
                                      <p:cBhvr>
                                        <p:cTn id="24" dur="500"/>
                                        <p:tgtEl>
                                          <p:spTgt spid="20"/>
                                        </p:tgtEl>
                                      </p:cBhvr>
                                    </p:animEffect>
                                  </p:childTnLst>
                                </p:cTn>
                              </p:par>
                            </p:childTnLst>
                          </p:cTn>
                        </p:par>
                        <p:par>
                          <p:cTn id="25" fill="hold">
                            <p:stCondLst>
                              <p:cond delay="500"/>
                            </p:stCondLst>
                            <p:childTnLst>
                              <p:par>
                                <p:cTn id="26" presetID="5" presetClass="entr" presetSubtype="10" fill="hold" grpId="0" nodeType="after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checkerboard(across)">
                                      <p:cBhvr>
                                        <p:cTn id="28" dur="500"/>
                                        <p:tgtEl>
                                          <p:spTgt spid="26"/>
                                        </p:tgtEl>
                                      </p:cBhvr>
                                    </p:animEffect>
                                  </p:childTnLst>
                                </p:cTn>
                              </p:par>
                            </p:childTnLst>
                          </p:cTn>
                        </p:par>
                        <p:par>
                          <p:cTn id="29" fill="hold">
                            <p:stCondLst>
                              <p:cond delay="1000"/>
                            </p:stCondLst>
                            <p:childTnLst>
                              <p:par>
                                <p:cTn id="30" presetID="5" presetClass="entr" presetSubtype="10" fill="hold" nodeType="afterEffect">
                                  <p:stCondLst>
                                    <p:cond delay="0"/>
                                  </p:stCondLst>
                                  <p:childTnLst>
                                    <p:set>
                                      <p:cBhvr>
                                        <p:cTn id="31" dur="1" fill="hold">
                                          <p:stCondLst>
                                            <p:cond delay="0"/>
                                          </p:stCondLst>
                                        </p:cTn>
                                        <p:tgtEl>
                                          <p:spTgt spid="48"/>
                                        </p:tgtEl>
                                        <p:attrNameLst>
                                          <p:attrName>style.visibility</p:attrName>
                                        </p:attrNameLst>
                                      </p:cBhvr>
                                      <p:to>
                                        <p:strVal val="visible"/>
                                      </p:to>
                                    </p:set>
                                    <p:animEffect transition="in" filter="checkerboard(across)">
                                      <p:cBhvr>
                                        <p:cTn id="32" dur="500"/>
                                        <p:tgtEl>
                                          <p:spTgt spid="48"/>
                                        </p:tgtEl>
                                      </p:cBhvr>
                                    </p:animEffect>
                                  </p:childTnLst>
                                </p:cTn>
                              </p:par>
                            </p:childTnLst>
                          </p:cTn>
                        </p:par>
                        <p:par>
                          <p:cTn id="33" fill="hold">
                            <p:stCondLst>
                              <p:cond delay="1500"/>
                            </p:stCondLst>
                            <p:childTnLst>
                              <p:par>
                                <p:cTn id="34" presetID="5" presetClass="entr" presetSubtype="10"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checkerboard(across)">
                                      <p:cBhvr>
                                        <p:cTn id="36" dur="500"/>
                                        <p:tgtEl>
                                          <p:spTgt spid="28"/>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1000"/>
                                        <p:tgtEl>
                                          <p:spTgt spid="14"/>
                                        </p:tgtEl>
                                      </p:cBhvr>
                                    </p:animEffect>
                                    <p:anim calcmode="lin" valueType="num">
                                      <p:cBhvr>
                                        <p:cTn id="42" dur="1000" fill="hold"/>
                                        <p:tgtEl>
                                          <p:spTgt spid="14"/>
                                        </p:tgtEl>
                                        <p:attrNameLst>
                                          <p:attrName>ppt_x</p:attrName>
                                        </p:attrNameLst>
                                      </p:cBhvr>
                                      <p:tavLst>
                                        <p:tav tm="0">
                                          <p:val>
                                            <p:strVal val="#ppt_x"/>
                                          </p:val>
                                        </p:tav>
                                        <p:tav tm="100000">
                                          <p:val>
                                            <p:strVal val="#ppt_x"/>
                                          </p:val>
                                        </p:tav>
                                      </p:tavLst>
                                    </p:anim>
                                    <p:anim calcmode="lin" valueType="num">
                                      <p:cBhvr>
                                        <p:cTn id="43" dur="1000" fill="hold"/>
                                        <p:tgtEl>
                                          <p:spTgt spid="14"/>
                                        </p:tgtEl>
                                        <p:attrNameLst>
                                          <p:attrName>ppt_y</p:attrName>
                                        </p:attrNameLst>
                                      </p:cBhvr>
                                      <p:tavLst>
                                        <p:tav tm="0">
                                          <p:val>
                                            <p:strVal val="#ppt_y+.1"/>
                                          </p:val>
                                        </p:tav>
                                        <p:tav tm="100000">
                                          <p:val>
                                            <p:strVal val="#ppt_y"/>
                                          </p:val>
                                        </p:tav>
                                      </p:tavLst>
                                    </p:anim>
                                  </p:childTnLst>
                                </p:cTn>
                              </p:par>
                            </p:childTnLst>
                          </p:cTn>
                        </p:par>
                        <p:par>
                          <p:cTn id="44" fill="hold">
                            <p:stCondLst>
                              <p:cond delay="1000"/>
                            </p:stCondLst>
                            <p:childTnLst>
                              <p:par>
                                <p:cTn id="45" presetID="42" presetClass="entr" presetSubtype="0" fill="hold" grpId="0" nodeType="afterEffect">
                                  <p:stCondLst>
                                    <p:cond delay="0"/>
                                  </p:stCondLst>
                                  <p:childTnLst>
                                    <p:set>
                                      <p:cBhvr>
                                        <p:cTn id="46" dur="1" fill="hold">
                                          <p:stCondLst>
                                            <p:cond delay="0"/>
                                          </p:stCondLst>
                                        </p:cTn>
                                        <p:tgtEl>
                                          <p:spTgt spid="52"/>
                                        </p:tgtEl>
                                        <p:attrNameLst>
                                          <p:attrName>style.visibility</p:attrName>
                                        </p:attrNameLst>
                                      </p:cBhvr>
                                      <p:to>
                                        <p:strVal val="visible"/>
                                      </p:to>
                                    </p:set>
                                    <p:animEffect transition="in" filter="fade">
                                      <p:cBhvr>
                                        <p:cTn id="47" dur="1000"/>
                                        <p:tgtEl>
                                          <p:spTgt spid="52"/>
                                        </p:tgtEl>
                                      </p:cBhvr>
                                    </p:animEffect>
                                    <p:anim calcmode="lin" valueType="num">
                                      <p:cBhvr>
                                        <p:cTn id="48" dur="1000" fill="hold"/>
                                        <p:tgtEl>
                                          <p:spTgt spid="52"/>
                                        </p:tgtEl>
                                        <p:attrNameLst>
                                          <p:attrName>ppt_x</p:attrName>
                                        </p:attrNameLst>
                                      </p:cBhvr>
                                      <p:tavLst>
                                        <p:tav tm="0">
                                          <p:val>
                                            <p:strVal val="#ppt_x"/>
                                          </p:val>
                                        </p:tav>
                                        <p:tav tm="100000">
                                          <p:val>
                                            <p:strVal val="#ppt_x"/>
                                          </p:val>
                                        </p:tav>
                                      </p:tavLst>
                                    </p:anim>
                                    <p:anim calcmode="lin" valueType="num">
                                      <p:cBhvr>
                                        <p:cTn id="49" dur="1000" fill="hold"/>
                                        <p:tgtEl>
                                          <p:spTgt spid="52"/>
                                        </p:tgtEl>
                                        <p:attrNameLst>
                                          <p:attrName>ppt_y</p:attrName>
                                        </p:attrNameLst>
                                      </p:cBhvr>
                                      <p:tavLst>
                                        <p:tav tm="0">
                                          <p:val>
                                            <p:strVal val="#ppt_y+.1"/>
                                          </p:val>
                                        </p:tav>
                                        <p:tav tm="100000">
                                          <p:val>
                                            <p:strVal val="#ppt_y"/>
                                          </p:val>
                                        </p:tav>
                                      </p:tavLst>
                                    </p:anim>
                                  </p:childTnLst>
                                </p:cTn>
                              </p:par>
                            </p:childTnLst>
                          </p:cTn>
                        </p:par>
                        <p:par>
                          <p:cTn id="50" fill="hold">
                            <p:stCondLst>
                              <p:cond delay="2000"/>
                            </p:stCondLst>
                            <p:childTnLst>
                              <p:par>
                                <p:cTn id="51" presetID="42" presetClass="entr" presetSubtype="0" fill="hold" grpId="0" nodeType="after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1000"/>
                                        <p:tgtEl>
                                          <p:spTgt spid="29"/>
                                        </p:tgtEl>
                                      </p:cBhvr>
                                    </p:animEffect>
                                    <p:anim calcmode="lin" valueType="num">
                                      <p:cBhvr>
                                        <p:cTn id="54" dur="1000" fill="hold"/>
                                        <p:tgtEl>
                                          <p:spTgt spid="29"/>
                                        </p:tgtEl>
                                        <p:attrNameLst>
                                          <p:attrName>ppt_x</p:attrName>
                                        </p:attrNameLst>
                                      </p:cBhvr>
                                      <p:tavLst>
                                        <p:tav tm="0">
                                          <p:val>
                                            <p:strVal val="#ppt_x"/>
                                          </p:val>
                                        </p:tav>
                                        <p:tav tm="100000">
                                          <p:val>
                                            <p:strVal val="#ppt_x"/>
                                          </p:val>
                                        </p:tav>
                                      </p:tavLst>
                                    </p:anim>
                                    <p:anim calcmode="lin" valueType="num">
                                      <p:cBhvr>
                                        <p:cTn id="55" dur="1000" fill="hold"/>
                                        <p:tgtEl>
                                          <p:spTgt spid="29"/>
                                        </p:tgtEl>
                                        <p:attrNameLst>
                                          <p:attrName>ppt_y</p:attrName>
                                        </p:attrNameLst>
                                      </p:cBhvr>
                                      <p:tavLst>
                                        <p:tav tm="0">
                                          <p:val>
                                            <p:strVal val="#ppt_y+.1"/>
                                          </p:val>
                                        </p:tav>
                                        <p:tav tm="100000">
                                          <p:val>
                                            <p:strVal val="#ppt_y"/>
                                          </p:val>
                                        </p:tav>
                                      </p:tavLst>
                                    </p:anim>
                                  </p:childTnLst>
                                </p:cTn>
                              </p:par>
                            </p:childTnLst>
                          </p:cTn>
                        </p:par>
                        <p:par>
                          <p:cTn id="56" fill="hold">
                            <p:stCondLst>
                              <p:cond delay="3000"/>
                            </p:stCondLst>
                            <p:childTnLst>
                              <p:par>
                                <p:cTn id="57" presetID="42" presetClass="entr" presetSubtype="0" fill="hold" grpId="0" nodeType="after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1000"/>
                                        <p:tgtEl>
                                          <p:spTgt spid="16"/>
                                        </p:tgtEl>
                                      </p:cBhvr>
                                    </p:animEffect>
                                    <p:anim calcmode="lin" valueType="num">
                                      <p:cBhvr>
                                        <p:cTn id="60" dur="1000" fill="hold"/>
                                        <p:tgtEl>
                                          <p:spTgt spid="16"/>
                                        </p:tgtEl>
                                        <p:attrNameLst>
                                          <p:attrName>ppt_x</p:attrName>
                                        </p:attrNameLst>
                                      </p:cBhvr>
                                      <p:tavLst>
                                        <p:tav tm="0">
                                          <p:val>
                                            <p:strVal val="#ppt_x"/>
                                          </p:val>
                                        </p:tav>
                                        <p:tav tm="100000">
                                          <p:val>
                                            <p:strVal val="#ppt_x"/>
                                          </p:val>
                                        </p:tav>
                                      </p:tavLst>
                                    </p:anim>
                                    <p:anim calcmode="lin" valueType="num">
                                      <p:cBhvr>
                                        <p:cTn id="61" dur="1000" fill="hold"/>
                                        <p:tgtEl>
                                          <p:spTgt spid="16"/>
                                        </p:tgtEl>
                                        <p:attrNameLst>
                                          <p:attrName>ppt_y</p:attrName>
                                        </p:attrNameLst>
                                      </p:cBhvr>
                                      <p:tavLst>
                                        <p:tav tm="0">
                                          <p:val>
                                            <p:strVal val="#ppt_y+.1"/>
                                          </p:val>
                                        </p:tav>
                                        <p:tav tm="100000">
                                          <p:val>
                                            <p:strVal val="#ppt_y"/>
                                          </p:val>
                                        </p:tav>
                                      </p:tavLst>
                                    </p:anim>
                                  </p:childTnLst>
                                </p:cTn>
                              </p:par>
                            </p:childTnLst>
                          </p:cTn>
                        </p:par>
                        <p:par>
                          <p:cTn id="62" fill="hold">
                            <p:stCondLst>
                              <p:cond delay="4000"/>
                            </p:stCondLst>
                            <p:childTnLst>
                              <p:par>
                                <p:cTn id="63" presetID="42" presetClass="entr" presetSubtype="0" fill="hold" grpId="0" nodeType="after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fade">
                                      <p:cBhvr>
                                        <p:cTn id="65" dur="1000"/>
                                        <p:tgtEl>
                                          <p:spTgt spid="34"/>
                                        </p:tgtEl>
                                      </p:cBhvr>
                                    </p:animEffect>
                                    <p:anim calcmode="lin" valueType="num">
                                      <p:cBhvr>
                                        <p:cTn id="66" dur="1000" fill="hold"/>
                                        <p:tgtEl>
                                          <p:spTgt spid="34"/>
                                        </p:tgtEl>
                                        <p:attrNameLst>
                                          <p:attrName>ppt_x</p:attrName>
                                        </p:attrNameLst>
                                      </p:cBhvr>
                                      <p:tavLst>
                                        <p:tav tm="0">
                                          <p:val>
                                            <p:strVal val="#ppt_x"/>
                                          </p:val>
                                        </p:tav>
                                        <p:tav tm="100000">
                                          <p:val>
                                            <p:strVal val="#ppt_x"/>
                                          </p:val>
                                        </p:tav>
                                      </p:tavLst>
                                    </p:anim>
                                    <p:anim calcmode="lin" valueType="num">
                                      <p:cBhvr>
                                        <p:cTn id="67" dur="1000" fill="hold"/>
                                        <p:tgtEl>
                                          <p:spTgt spid="34"/>
                                        </p:tgtEl>
                                        <p:attrNameLst>
                                          <p:attrName>ppt_y</p:attrName>
                                        </p:attrNameLst>
                                      </p:cBhvr>
                                      <p:tavLst>
                                        <p:tav tm="0">
                                          <p:val>
                                            <p:strVal val="#ppt_y+.1"/>
                                          </p:val>
                                        </p:tav>
                                        <p:tav tm="100000">
                                          <p:val>
                                            <p:strVal val="#ppt_y"/>
                                          </p:val>
                                        </p:tav>
                                      </p:tavLst>
                                    </p:anim>
                                  </p:childTnLst>
                                </p:cTn>
                              </p:par>
                            </p:childTnLst>
                          </p:cTn>
                        </p:par>
                        <p:par>
                          <p:cTn id="68" fill="hold">
                            <p:stCondLst>
                              <p:cond delay="5000"/>
                            </p:stCondLst>
                            <p:childTnLst>
                              <p:par>
                                <p:cTn id="69" presetID="42" presetClass="entr" presetSubtype="0" fill="hold" grpId="0" nodeType="afterEffect">
                                  <p:stCondLst>
                                    <p:cond delay="0"/>
                                  </p:stCondLst>
                                  <p:childTnLst>
                                    <p:set>
                                      <p:cBhvr>
                                        <p:cTn id="70" dur="1" fill="hold">
                                          <p:stCondLst>
                                            <p:cond delay="0"/>
                                          </p:stCondLst>
                                        </p:cTn>
                                        <p:tgtEl>
                                          <p:spTgt spid="36"/>
                                        </p:tgtEl>
                                        <p:attrNameLst>
                                          <p:attrName>style.visibility</p:attrName>
                                        </p:attrNameLst>
                                      </p:cBhvr>
                                      <p:to>
                                        <p:strVal val="visible"/>
                                      </p:to>
                                    </p:set>
                                    <p:animEffect transition="in" filter="fade">
                                      <p:cBhvr>
                                        <p:cTn id="71" dur="1000"/>
                                        <p:tgtEl>
                                          <p:spTgt spid="36"/>
                                        </p:tgtEl>
                                      </p:cBhvr>
                                    </p:animEffect>
                                    <p:anim calcmode="lin" valueType="num">
                                      <p:cBhvr>
                                        <p:cTn id="72" dur="1000" fill="hold"/>
                                        <p:tgtEl>
                                          <p:spTgt spid="36"/>
                                        </p:tgtEl>
                                        <p:attrNameLst>
                                          <p:attrName>ppt_x</p:attrName>
                                        </p:attrNameLst>
                                      </p:cBhvr>
                                      <p:tavLst>
                                        <p:tav tm="0">
                                          <p:val>
                                            <p:strVal val="#ppt_x"/>
                                          </p:val>
                                        </p:tav>
                                        <p:tav tm="100000">
                                          <p:val>
                                            <p:strVal val="#ppt_x"/>
                                          </p:val>
                                        </p:tav>
                                      </p:tavLst>
                                    </p:anim>
                                    <p:anim calcmode="lin" valueType="num">
                                      <p:cBhvr>
                                        <p:cTn id="73"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6" grpId="0" animBg="1"/>
      <p:bldP spid="27" grpId="0" animBg="1"/>
      <p:bldP spid="28" grpId="0" animBg="1"/>
      <p:bldP spid="14" grpId="0" animBg="1"/>
      <p:bldP spid="29" grpId="0" animBg="1"/>
      <p:bldP spid="16" grpId="0" animBg="1"/>
      <p:bldP spid="34" grpId="0" animBg="1"/>
      <p:bldP spid="36" grpId="0" animBg="1"/>
      <p:bldP spid="5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a:xfrm>
            <a:off x="7092280" y="6588126"/>
            <a:ext cx="1876452" cy="254718"/>
          </a:xfrm>
        </p:spPr>
        <p:txBody>
          <a:bodyPr/>
          <a:lstStyle/>
          <a:p>
            <a:fld id="{AC29C877-C0D6-4AFE-8808-2ED6B1D1CA05}" type="slidenum">
              <a:rPr lang="es-ES" smtClean="0"/>
              <a:pPr/>
              <a:t>6</a:t>
            </a:fld>
            <a:r>
              <a:rPr lang="es-ES" dirty="0" smtClean="0"/>
              <a:t> </a:t>
            </a:r>
            <a:endParaRPr lang="es-ES" dirty="0"/>
          </a:p>
        </p:txBody>
      </p:sp>
      <p:sp>
        <p:nvSpPr>
          <p:cNvPr id="7" name="6 Marcador de pie de página"/>
          <p:cNvSpPr>
            <a:spLocks noGrp="1"/>
          </p:cNvSpPr>
          <p:nvPr>
            <p:ph type="ftr" sz="quarter" idx="11"/>
          </p:nvPr>
        </p:nvSpPr>
        <p:spPr>
          <a:xfrm>
            <a:off x="251520" y="6597352"/>
            <a:ext cx="5624264" cy="239964"/>
          </a:xfrm>
        </p:spPr>
        <p:txBody>
          <a:bodyPr/>
          <a:lstStyle/>
          <a:p>
            <a:pPr algn="l"/>
            <a:r>
              <a:rPr lang="es-ES" dirty="0" smtClean="0"/>
              <a:t>Memoria Principal- Elementos HW del PC</a:t>
            </a:r>
            <a:endParaRPr lang="es-ES" dirty="0"/>
          </a:p>
        </p:txBody>
      </p:sp>
      <p:sp>
        <p:nvSpPr>
          <p:cNvPr id="70" name="69 Recortar rectángulo de esquina diagonal"/>
          <p:cNvSpPr/>
          <p:nvPr/>
        </p:nvSpPr>
        <p:spPr>
          <a:xfrm>
            <a:off x="1326125" y="1885499"/>
            <a:ext cx="1306429" cy="853597"/>
          </a:xfrm>
          <a:prstGeom prst="snip2Diag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2000" b="1" dirty="0" smtClean="0"/>
              <a:t>Módulo</a:t>
            </a:r>
          </a:p>
          <a:p>
            <a:pPr algn="ctr"/>
            <a:r>
              <a:rPr lang="es-ES" sz="2800" b="1" dirty="0" smtClean="0"/>
              <a:t>RAM</a:t>
            </a:r>
            <a:endParaRPr lang="es-ES" sz="2800" b="1" dirty="0"/>
          </a:p>
        </p:txBody>
      </p:sp>
      <p:sp>
        <p:nvSpPr>
          <p:cNvPr id="76" name="75 Rectángulo redondeado"/>
          <p:cNvSpPr/>
          <p:nvPr/>
        </p:nvSpPr>
        <p:spPr>
          <a:xfrm>
            <a:off x="431168" y="214422"/>
            <a:ext cx="3096344" cy="1198354"/>
          </a:xfrm>
          <a:prstGeom prst="roundRect">
            <a:avLst/>
          </a:prstGeom>
          <a:effectLst>
            <a:outerShdw blurRad="76200" dist="12700" dir="2700000" sy="-23000" kx="-800400" algn="bl" rotWithShape="0">
              <a:prstClr val="black">
                <a:alpha val="20000"/>
              </a:prstClr>
            </a:outerShdw>
          </a:effectLst>
        </p:spPr>
        <p:style>
          <a:lnRef idx="3">
            <a:schemeClr val="lt1"/>
          </a:lnRef>
          <a:fillRef idx="1003">
            <a:schemeClr val="dk2"/>
          </a:fillRef>
          <a:effectRef idx="1">
            <a:schemeClr val="dk1"/>
          </a:effectRef>
          <a:fontRef idx="minor">
            <a:schemeClr val="lt1"/>
          </a:fontRef>
        </p:style>
        <p:txBody>
          <a:bodyPr rtlCol="0" anchor="ctr"/>
          <a:lstStyle/>
          <a:p>
            <a:pPr algn="ctr"/>
            <a:r>
              <a:rPr lang="es-ES" sz="2800" b="1" dirty="0" smtClean="0">
                <a:effectLst>
                  <a:outerShdw blurRad="38100" dist="38100" dir="2700000" algn="tl">
                    <a:srgbClr val="000000">
                      <a:alpha val="43137"/>
                    </a:srgbClr>
                  </a:outerShdw>
                </a:effectLst>
              </a:rPr>
              <a:t>LATENCIAS</a:t>
            </a:r>
          </a:p>
          <a:p>
            <a:pPr algn="ctr"/>
            <a:r>
              <a:rPr lang="es-ES" sz="2800" b="1" dirty="0" smtClean="0">
                <a:effectLst>
                  <a:outerShdw blurRad="38100" dist="38100" dir="2700000" algn="tl">
                    <a:srgbClr val="000000">
                      <a:alpha val="43137"/>
                    </a:srgbClr>
                  </a:outerShdw>
                </a:effectLst>
              </a:rPr>
              <a:t>(timings)</a:t>
            </a:r>
            <a:endParaRPr lang="es-ES" sz="2400" b="1" dirty="0">
              <a:effectLst>
                <a:outerShdw blurRad="38100" dist="38100" dir="2700000" algn="tl">
                  <a:srgbClr val="000000">
                    <a:alpha val="43137"/>
                  </a:srgbClr>
                </a:outerShdw>
              </a:effectLst>
            </a:endParaRPr>
          </a:p>
        </p:txBody>
      </p:sp>
      <p:cxnSp>
        <p:nvCxnSpPr>
          <p:cNvPr id="122" name="121 Conector angular"/>
          <p:cNvCxnSpPr>
            <a:stCxn id="76" idx="3"/>
            <a:endCxn id="2" idx="1"/>
          </p:cNvCxnSpPr>
          <p:nvPr/>
        </p:nvCxnSpPr>
        <p:spPr>
          <a:xfrm>
            <a:off x="3527512" y="813599"/>
            <a:ext cx="928078" cy="43687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 name="1 Rectángulo"/>
          <p:cNvSpPr/>
          <p:nvPr/>
        </p:nvSpPr>
        <p:spPr>
          <a:xfrm>
            <a:off x="4455590" y="188640"/>
            <a:ext cx="3708918" cy="212365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s-ES" sz="2400" b="1" dirty="0">
                <a:solidFill>
                  <a:schemeClr val="lt1"/>
                </a:solidFill>
                <a:effectLst>
                  <a:outerShdw blurRad="38100" dist="38100" dir="2700000" algn="tl">
                    <a:srgbClr val="000000">
                      <a:alpha val="43137"/>
                    </a:srgbClr>
                  </a:outerShdw>
                </a:effectLst>
              </a:rPr>
              <a:t>CAS </a:t>
            </a:r>
            <a:r>
              <a:rPr lang="es-ES" dirty="0" smtClean="0">
                <a:solidFill>
                  <a:schemeClr val="lt1"/>
                </a:solidFill>
              </a:rPr>
              <a:t>(</a:t>
            </a:r>
            <a:r>
              <a:rPr lang="es-ES" b="1" dirty="0" err="1">
                <a:solidFill>
                  <a:schemeClr val="lt1"/>
                </a:solidFill>
                <a:effectLst>
                  <a:outerShdw blurRad="38100" dist="38100" dir="2700000" algn="tl">
                    <a:srgbClr val="000000">
                      <a:alpha val="43137"/>
                    </a:srgbClr>
                  </a:outerShdw>
                </a:effectLst>
              </a:rPr>
              <a:t>C</a:t>
            </a:r>
            <a:r>
              <a:rPr lang="es-ES" dirty="0" err="1">
                <a:solidFill>
                  <a:schemeClr val="lt1"/>
                </a:solidFill>
              </a:rPr>
              <a:t>olumn</a:t>
            </a:r>
            <a:r>
              <a:rPr lang="es-ES" dirty="0">
                <a:solidFill>
                  <a:schemeClr val="lt1"/>
                </a:solidFill>
              </a:rPr>
              <a:t> </a:t>
            </a:r>
            <a:r>
              <a:rPr lang="es-ES" b="1" dirty="0" err="1">
                <a:solidFill>
                  <a:schemeClr val="lt1"/>
                </a:solidFill>
                <a:effectLst>
                  <a:outerShdw blurRad="38100" dist="38100" dir="2700000" algn="tl">
                    <a:srgbClr val="000000">
                      <a:alpha val="43137"/>
                    </a:srgbClr>
                  </a:outerShdw>
                </a:effectLst>
              </a:rPr>
              <a:t>A</a:t>
            </a:r>
            <a:r>
              <a:rPr lang="es-ES" dirty="0" err="1">
                <a:solidFill>
                  <a:schemeClr val="lt1"/>
                </a:solidFill>
              </a:rPr>
              <a:t>ddress</a:t>
            </a:r>
            <a:r>
              <a:rPr lang="es-ES" dirty="0">
                <a:solidFill>
                  <a:schemeClr val="lt1"/>
                </a:solidFill>
              </a:rPr>
              <a:t> </a:t>
            </a:r>
            <a:r>
              <a:rPr lang="es-ES" b="1" dirty="0" err="1">
                <a:solidFill>
                  <a:schemeClr val="lt1"/>
                </a:solidFill>
                <a:effectLst>
                  <a:outerShdw blurRad="38100" dist="38100" dir="2700000" algn="tl">
                    <a:srgbClr val="000000">
                      <a:alpha val="43137"/>
                    </a:srgbClr>
                  </a:outerShdw>
                </a:effectLst>
              </a:rPr>
              <a:t>S</a:t>
            </a:r>
            <a:r>
              <a:rPr lang="es-ES" dirty="0" err="1">
                <a:solidFill>
                  <a:schemeClr val="lt1"/>
                </a:solidFill>
              </a:rPr>
              <a:t>elect</a:t>
            </a:r>
            <a:r>
              <a:rPr lang="es-ES" dirty="0" smtClean="0">
                <a:solidFill>
                  <a:schemeClr val="lt1"/>
                </a:solidFill>
              </a:rPr>
              <a:t>)</a:t>
            </a:r>
            <a:r>
              <a:rPr lang="es-ES" b="1" dirty="0" smtClean="0">
                <a:solidFill>
                  <a:schemeClr val="lt1"/>
                </a:solidFill>
                <a:effectLst>
                  <a:outerShdw blurRad="38100" dist="38100" dir="2700000" algn="tl">
                    <a:srgbClr val="000000">
                      <a:alpha val="43137"/>
                    </a:srgbClr>
                  </a:outerShdw>
                </a:effectLst>
              </a:rPr>
              <a:t> (</a:t>
            </a:r>
            <a:r>
              <a:rPr lang="es-ES" b="1" dirty="0" err="1" smtClean="0">
                <a:solidFill>
                  <a:schemeClr val="lt1"/>
                </a:solidFill>
                <a:effectLst>
                  <a:outerShdw blurRad="38100" dist="38100" dir="2700000" algn="tl">
                    <a:srgbClr val="000000">
                      <a:alpha val="43137"/>
                    </a:srgbClr>
                  </a:outerShdw>
                </a:effectLst>
              </a:rPr>
              <a:t>tCL</a:t>
            </a:r>
            <a:r>
              <a:rPr lang="es-ES" b="1" dirty="0" smtClean="0">
                <a:solidFill>
                  <a:schemeClr val="lt1"/>
                </a:solidFill>
                <a:effectLst>
                  <a:outerShdw blurRad="38100" dist="38100" dir="2700000" algn="tl">
                    <a:srgbClr val="000000">
                      <a:alpha val="43137"/>
                    </a:srgbClr>
                  </a:outerShdw>
                </a:effectLst>
              </a:rPr>
              <a:t>)</a:t>
            </a:r>
          </a:p>
          <a:p>
            <a:r>
              <a:rPr lang="es-ES" dirty="0" smtClean="0"/>
              <a:t>Nº de ciclos que transcurren desde que la controladora de M. </a:t>
            </a:r>
            <a:r>
              <a:rPr lang="es-ES" b="1" dirty="0" smtClean="0">
                <a:effectLst>
                  <a:outerShdw blurRad="38100" dist="38100" dir="2700000" algn="tl">
                    <a:srgbClr val="000000">
                      <a:alpha val="43137"/>
                    </a:srgbClr>
                  </a:outerShdw>
                </a:effectLst>
              </a:rPr>
              <a:t>envía una petición para leer</a:t>
            </a:r>
            <a:r>
              <a:rPr lang="es-ES" dirty="0" smtClean="0"/>
              <a:t> una posición de memoria y el momento en que </a:t>
            </a:r>
            <a:r>
              <a:rPr lang="es-ES" b="1" dirty="0" smtClean="0">
                <a:effectLst>
                  <a:outerShdw blurRad="38100" dist="38100" dir="2700000" algn="tl">
                    <a:srgbClr val="000000">
                      <a:alpha val="43137"/>
                    </a:srgbClr>
                  </a:outerShdw>
                </a:effectLst>
              </a:rPr>
              <a:t>los datos son enviados a los pines </a:t>
            </a:r>
            <a:r>
              <a:rPr lang="es-ES" dirty="0" smtClean="0"/>
              <a:t>del módulo.</a:t>
            </a:r>
            <a:endParaRPr lang="es-ES" dirty="0">
              <a:solidFill>
                <a:schemeClr val="lt1"/>
              </a:solidFill>
            </a:endParaRPr>
          </a:p>
        </p:txBody>
      </p:sp>
      <p:sp>
        <p:nvSpPr>
          <p:cNvPr id="9" name="8 Rectángulo"/>
          <p:cNvSpPr/>
          <p:nvPr/>
        </p:nvSpPr>
        <p:spPr>
          <a:xfrm>
            <a:off x="4455590" y="2402072"/>
            <a:ext cx="3708918" cy="156966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s-ES" sz="2400" b="1" dirty="0">
                <a:solidFill>
                  <a:schemeClr val="lt1"/>
                </a:solidFill>
                <a:effectLst>
                  <a:outerShdw blurRad="38100" dist="38100" dir="2700000" algn="tl">
                    <a:srgbClr val="000000">
                      <a:alpha val="43137"/>
                    </a:srgbClr>
                  </a:outerShdw>
                </a:effectLst>
              </a:rPr>
              <a:t>RAS </a:t>
            </a:r>
            <a:r>
              <a:rPr lang="es-ES" sz="2400" b="1" dirty="0" err="1">
                <a:solidFill>
                  <a:schemeClr val="lt1"/>
                </a:solidFill>
                <a:effectLst>
                  <a:outerShdw blurRad="38100" dist="38100" dir="2700000" algn="tl">
                    <a:srgbClr val="000000">
                      <a:alpha val="43137"/>
                    </a:srgbClr>
                  </a:outerShdw>
                </a:effectLst>
              </a:rPr>
              <a:t>to</a:t>
            </a:r>
            <a:r>
              <a:rPr lang="es-ES" sz="2400" b="1" dirty="0">
                <a:solidFill>
                  <a:schemeClr val="lt1"/>
                </a:solidFill>
                <a:effectLst>
                  <a:outerShdw blurRad="38100" dist="38100" dir="2700000" algn="tl">
                    <a:srgbClr val="000000">
                      <a:alpha val="43137"/>
                    </a:srgbClr>
                  </a:outerShdw>
                </a:effectLst>
              </a:rPr>
              <a:t> CAS </a:t>
            </a:r>
            <a:r>
              <a:rPr lang="es-ES" sz="2400" b="1" dirty="0" err="1" smtClean="0">
                <a:solidFill>
                  <a:schemeClr val="lt1"/>
                </a:solidFill>
                <a:effectLst>
                  <a:outerShdw blurRad="38100" dist="38100" dir="2700000" algn="tl">
                    <a:srgbClr val="000000">
                      <a:alpha val="43137"/>
                    </a:srgbClr>
                  </a:outerShdw>
                </a:effectLst>
              </a:rPr>
              <a:t>Delay</a:t>
            </a:r>
            <a:r>
              <a:rPr lang="es-ES" sz="2400" dirty="0" smtClean="0">
                <a:solidFill>
                  <a:schemeClr val="lt1"/>
                </a:solidFill>
              </a:rPr>
              <a:t>, (t</a:t>
            </a:r>
            <a:r>
              <a:rPr lang="fr-FR" b="1" dirty="0" smtClean="0">
                <a:effectLst>
                  <a:outerShdw blurRad="38100" dist="38100" dir="2700000" algn="tl">
                    <a:srgbClr val="000000">
                      <a:alpha val="43137"/>
                    </a:srgbClr>
                  </a:outerShdw>
                </a:effectLst>
              </a:rPr>
              <a:t>RCD</a:t>
            </a:r>
            <a:r>
              <a:rPr lang="fr-FR" dirty="0" smtClean="0">
                <a:effectLst>
                  <a:outerShdw blurRad="38100" dist="38100" dir="2700000" algn="tl">
                    <a:srgbClr val="000000">
                      <a:alpha val="43137"/>
                    </a:srgbClr>
                  </a:outerShdw>
                </a:effectLst>
              </a:rPr>
              <a:t> )</a:t>
            </a:r>
            <a:endParaRPr lang="fr-FR" dirty="0" smtClean="0"/>
          </a:p>
          <a:p>
            <a:r>
              <a:rPr lang="es-ES" dirty="0" smtClean="0"/>
              <a:t>Nº de </a:t>
            </a:r>
            <a:r>
              <a:rPr lang="es-ES" dirty="0"/>
              <a:t>ciclos </a:t>
            </a:r>
            <a:r>
              <a:rPr lang="es-ES" dirty="0" smtClean="0"/>
              <a:t> que transcurren </a:t>
            </a:r>
            <a:r>
              <a:rPr lang="es-ES" dirty="0"/>
              <a:t>entre el CAS y las señales de </a:t>
            </a:r>
            <a:r>
              <a:rPr lang="es-ES" dirty="0" smtClean="0"/>
              <a:t>RAS en las operaciones de lectura, escritura o refresco.</a:t>
            </a:r>
            <a:r>
              <a:rPr lang="fr-FR" dirty="0" smtClean="0"/>
              <a:t>  Activar las filas.</a:t>
            </a:r>
            <a:endParaRPr lang="es-E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144" y="3201681"/>
            <a:ext cx="3528392" cy="2243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9 Rectángulo"/>
          <p:cNvSpPr/>
          <p:nvPr/>
        </p:nvSpPr>
        <p:spPr>
          <a:xfrm>
            <a:off x="4459535" y="4051290"/>
            <a:ext cx="3712865" cy="129266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2400" b="1" dirty="0">
                <a:solidFill>
                  <a:schemeClr val="lt1"/>
                </a:solidFill>
                <a:effectLst>
                  <a:outerShdw blurRad="38100" dist="38100" dir="2700000" algn="tl">
                    <a:srgbClr val="000000">
                      <a:alpha val="43137"/>
                    </a:srgbClr>
                  </a:outerShdw>
                </a:effectLst>
              </a:rPr>
              <a:t>RAS </a:t>
            </a:r>
            <a:r>
              <a:rPr lang="en-US" sz="2400" b="1" dirty="0" err="1" smtClean="0">
                <a:solidFill>
                  <a:schemeClr val="lt1"/>
                </a:solidFill>
                <a:effectLst>
                  <a:outerShdw blurRad="38100" dist="38100" dir="2700000" algn="tl">
                    <a:srgbClr val="000000">
                      <a:alpha val="43137"/>
                    </a:srgbClr>
                  </a:outerShdw>
                </a:effectLst>
              </a:rPr>
              <a:t>precharge</a:t>
            </a:r>
            <a:r>
              <a:rPr lang="es-ES" dirty="0" smtClean="0"/>
              <a:t>, (t</a:t>
            </a:r>
            <a:r>
              <a:rPr lang="en-US" b="1" dirty="0" smtClean="0">
                <a:solidFill>
                  <a:schemeClr val="lt1"/>
                </a:solidFill>
                <a:effectLst>
                  <a:outerShdw blurRad="38100" dist="38100" dir="2700000" algn="tl">
                    <a:srgbClr val="000000">
                      <a:alpha val="43137"/>
                    </a:srgbClr>
                  </a:outerShdw>
                </a:effectLst>
              </a:rPr>
              <a:t>RP</a:t>
            </a:r>
            <a:r>
              <a:rPr lang="en-US" dirty="0" smtClean="0">
                <a:solidFill>
                  <a:schemeClr val="lt1"/>
                </a:solidFill>
              </a:rPr>
              <a:t>)</a:t>
            </a:r>
          </a:p>
          <a:p>
            <a:r>
              <a:rPr lang="es-ES" dirty="0"/>
              <a:t>Nº de </a:t>
            </a:r>
            <a:r>
              <a:rPr lang="es-ES" dirty="0" smtClean="0"/>
              <a:t>ciclos desde que termina el acceso a una fila y comienza el acceso a otra.</a:t>
            </a:r>
            <a:endParaRPr lang="es-ES" dirty="0">
              <a:solidFill>
                <a:schemeClr val="lt1"/>
              </a:solidFill>
            </a:endParaRPr>
          </a:p>
        </p:txBody>
      </p:sp>
      <p:sp>
        <p:nvSpPr>
          <p:cNvPr id="31" name="30 Rectángulo"/>
          <p:cNvSpPr/>
          <p:nvPr/>
        </p:nvSpPr>
        <p:spPr>
          <a:xfrm>
            <a:off x="4455590" y="5395764"/>
            <a:ext cx="3712865" cy="10156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s-ES" sz="2400" b="1" dirty="0" err="1" smtClean="0">
                <a:effectLst>
                  <a:outerShdw blurRad="38100" dist="38100" dir="2700000" algn="tl">
                    <a:srgbClr val="000000">
                      <a:alpha val="43137"/>
                    </a:srgbClr>
                  </a:outerShdw>
                </a:effectLst>
              </a:rPr>
              <a:t>tRAS</a:t>
            </a:r>
            <a:r>
              <a:rPr lang="es-ES" dirty="0" smtClean="0"/>
              <a:t>: Tiempo Mínimo de Activación RAS.</a:t>
            </a:r>
          </a:p>
          <a:p>
            <a:r>
              <a:rPr lang="es-ES" dirty="0" err="1"/>
              <a:t>tRAS</a:t>
            </a:r>
            <a:r>
              <a:rPr lang="es-ES" dirty="0"/>
              <a:t> = </a:t>
            </a:r>
            <a:r>
              <a:rPr lang="es-ES" dirty="0" err="1"/>
              <a:t>tCL</a:t>
            </a:r>
            <a:r>
              <a:rPr lang="es-ES" dirty="0"/>
              <a:t> + </a:t>
            </a:r>
            <a:r>
              <a:rPr lang="es-ES" dirty="0" err="1"/>
              <a:t>tRCD</a:t>
            </a:r>
            <a:r>
              <a:rPr lang="es-ES" dirty="0"/>
              <a:t> + </a:t>
            </a:r>
            <a:r>
              <a:rPr lang="es-ES" dirty="0" err="1"/>
              <a:t>tRP</a:t>
            </a:r>
            <a:r>
              <a:rPr lang="es-ES" dirty="0"/>
              <a:t> (+/- 1)</a:t>
            </a:r>
            <a:endParaRPr lang="es-ES" dirty="0">
              <a:solidFill>
                <a:schemeClr val="lt1"/>
              </a:solidFill>
            </a:endParaRPr>
          </a:p>
        </p:txBody>
      </p:sp>
      <p:cxnSp>
        <p:nvCxnSpPr>
          <p:cNvPr id="32" name="31 Conector recto de flecha"/>
          <p:cNvCxnSpPr>
            <a:stCxn id="76" idx="2"/>
            <a:endCxn id="70" idx="3"/>
          </p:cNvCxnSpPr>
          <p:nvPr/>
        </p:nvCxnSpPr>
        <p:spPr>
          <a:xfrm>
            <a:off x="1979340" y="1412776"/>
            <a:ext cx="0" cy="47272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5" name="34 Conector recto de flecha"/>
          <p:cNvCxnSpPr>
            <a:stCxn id="70" idx="1"/>
            <a:endCxn id="1027" idx="0"/>
          </p:cNvCxnSpPr>
          <p:nvPr/>
        </p:nvCxnSpPr>
        <p:spPr>
          <a:xfrm>
            <a:off x="1979340" y="2739096"/>
            <a:ext cx="0" cy="46258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0" name="39 Conector angular"/>
          <p:cNvCxnSpPr>
            <a:stCxn id="76" idx="3"/>
            <a:endCxn id="9" idx="1"/>
          </p:cNvCxnSpPr>
          <p:nvPr/>
        </p:nvCxnSpPr>
        <p:spPr>
          <a:xfrm>
            <a:off x="3527512" y="813599"/>
            <a:ext cx="928078" cy="2373303"/>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4" name="43 Conector angular"/>
          <p:cNvCxnSpPr>
            <a:stCxn id="76" idx="3"/>
            <a:endCxn id="10" idx="1"/>
          </p:cNvCxnSpPr>
          <p:nvPr/>
        </p:nvCxnSpPr>
        <p:spPr>
          <a:xfrm>
            <a:off x="3527512" y="813599"/>
            <a:ext cx="932023" cy="3884022"/>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6" name="45 Conector angular"/>
          <p:cNvCxnSpPr>
            <a:stCxn id="76" idx="3"/>
            <a:endCxn id="31" idx="1"/>
          </p:cNvCxnSpPr>
          <p:nvPr/>
        </p:nvCxnSpPr>
        <p:spPr>
          <a:xfrm>
            <a:off x="3527512" y="813599"/>
            <a:ext cx="928078" cy="5089997"/>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5" name="24 Flecha arriba y abajo"/>
          <p:cNvSpPr/>
          <p:nvPr/>
        </p:nvSpPr>
        <p:spPr>
          <a:xfrm>
            <a:off x="8244408" y="188640"/>
            <a:ext cx="792088" cy="622278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b="1" dirty="0">
                <a:effectLst>
                  <a:outerShdw blurRad="38100" dist="38100" dir="2700000" algn="tl">
                    <a:srgbClr val="000000">
                      <a:alpha val="43137"/>
                    </a:srgbClr>
                  </a:outerShdw>
                </a:effectLst>
              </a:rPr>
              <a:t>+</a:t>
            </a:r>
            <a:endParaRPr lang="es-ES" sz="1400" b="1" dirty="0">
              <a:effectLst>
                <a:outerShdw blurRad="38100" dist="38100" dir="2700000" algn="tl">
                  <a:srgbClr val="000000">
                    <a:alpha val="43137"/>
                  </a:srgbClr>
                </a:outerShdw>
              </a:effectLst>
            </a:endParaRPr>
          </a:p>
          <a:p>
            <a:pPr algn="ctr"/>
            <a:r>
              <a:rPr lang="es-ES" sz="1400" dirty="0"/>
              <a:t>R</a:t>
            </a:r>
          </a:p>
          <a:p>
            <a:pPr algn="ctr"/>
            <a:r>
              <a:rPr lang="es-ES" sz="1400" dirty="0"/>
              <a:t>E</a:t>
            </a:r>
          </a:p>
          <a:p>
            <a:pPr algn="ctr"/>
            <a:r>
              <a:rPr lang="es-ES" sz="1400" dirty="0" smtClean="0"/>
              <a:t>P</a:t>
            </a:r>
          </a:p>
          <a:p>
            <a:pPr algn="ctr"/>
            <a:r>
              <a:rPr lang="es-ES" sz="1400" dirty="0" smtClean="0"/>
              <a:t>E</a:t>
            </a:r>
            <a:endParaRPr lang="es-ES" sz="1400" dirty="0"/>
          </a:p>
          <a:p>
            <a:pPr algn="ctr"/>
            <a:r>
              <a:rPr lang="es-ES" sz="1400" dirty="0"/>
              <a:t>R</a:t>
            </a:r>
          </a:p>
          <a:p>
            <a:pPr algn="ctr"/>
            <a:r>
              <a:rPr lang="es-ES" sz="1400" dirty="0"/>
              <a:t>C</a:t>
            </a:r>
          </a:p>
          <a:p>
            <a:pPr algn="ctr"/>
            <a:r>
              <a:rPr lang="es-ES" sz="1400" dirty="0"/>
              <a:t>U</a:t>
            </a:r>
          </a:p>
          <a:p>
            <a:pPr algn="ctr"/>
            <a:r>
              <a:rPr lang="es-ES" sz="1400" dirty="0"/>
              <a:t>S</a:t>
            </a:r>
          </a:p>
          <a:p>
            <a:pPr algn="ctr"/>
            <a:r>
              <a:rPr lang="es-ES" sz="1400" dirty="0"/>
              <a:t>I</a:t>
            </a:r>
          </a:p>
          <a:p>
            <a:pPr algn="ctr"/>
            <a:r>
              <a:rPr lang="es-ES" sz="1400" dirty="0"/>
              <a:t>Ó</a:t>
            </a:r>
          </a:p>
          <a:p>
            <a:pPr algn="ctr"/>
            <a:r>
              <a:rPr lang="es-ES" sz="1400" dirty="0"/>
              <a:t>N</a:t>
            </a:r>
          </a:p>
          <a:p>
            <a:pPr algn="ctr"/>
            <a:endParaRPr lang="es-ES" sz="1400" dirty="0"/>
          </a:p>
          <a:p>
            <a:pPr algn="ctr"/>
            <a:r>
              <a:rPr lang="es-ES" sz="1400" dirty="0"/>
              <a:t>R</a:t>
            </a:r>
          </a:p>
          <a:p>
            <a:pPr algn="ctr"/>
            <a:r>
              <a:rPr lang="es-ES" sz="1400" dirty="0"/>
              <a:t>E</a:t>
            </a:r>
          </a:p>
          <a:p>
            <a:pPr algn="ctr"/>
            <a:r>
              <a:rPr lang="es-ES" sz="1400" dirty="0"/>
              <a:t>N</a:t>
            </a:r>
          </a:p>
          <a:p>
            <a:pPr algn="ctr"/>
            <a:r>
              <a:rPr lang="es-ES" sz="1400" dirty="0"/>
              <a:t>D</a:t>
            </a:r>
          </a:p>
          <a:p>
            <a:pPr algn="ctr"/>
            <a:r>
              <a:rPr lang="es-ES" sz="1400" dirty="0"/>
              <a:t>I</a:t>
            </a:r>
          </a:p>
          <a:p>
            <a:pPr algn="ctr"/>
            <a:r>
              <a:rPr lang="es-ES" sz="1400" dirty="0"/>
              <a:t>M</a:t>
            </a:r>
          </a:p>
          <a:p>
            <a:pPr algn="ctr"/>
            <a:r>
              <a:rPr lang="es-ES" sz="1400" dirty="0"/>
              <a:t>I</a:t>
            </a:r>
          </a:p>
          <a:p>
            <a:pPr algn="ctr"/>
            <a:r>
              <a:rPr lang="es-ES" sz="1400" dirty="0"/>
              <a:t>E</a:t>
            </a:r>
          </a:p>
          <a:p>
            <a:pPr algn="ctr"/>
            <a:r>
              <a:rPr lang="es-ES" sz="1400" dirty="0"/>
              <a:t>N</a:t>
            </a:r>
          </a:p>
          <a:p>
            <a:pPr algn="ctr"/>
            <a:r>
              <a:rPr lang="es-ES" sz="1400" dirty="0" smtClean="0"/>
              <a:t>T</a:t>
            </a:r>
          </a:p>
          <a:p>
            <a:pPr algn="ctr"/>
            <a:r>
              <a:rPr lang="es-ES" sz="1400" dirty="0" smtClean="0"/>
              <a:t>O</a:t>
            </a:r>
            <a:r>
              <a:rPr lang="es-ES" sz="2800" b="1" dirty="0" smtClean="0">
                <a:effectLst>
                  <a:outerShdw blurRad="38100" dist="38100" dir="2700000" algn="tl">
                    <a:srgbClr val="000000">
                      <a:alpha val="43137"/>
                    </a:srgbClr>
                  </a:outerShdw>
                </a:effectLst>
              </a:rPr>
              <a:t>-</a:t>
            </a:r>
            <a:endParaRPr lang="es-ES" sz="1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57799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checkerboard(across)">
                                      <p:cBhvr>
                                        <p:cTn id="7" dur="500"/>
                                        <p:tgtEl>
                                          <p:spTgt spid="32"/>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70"/>
                                        </p:tgtEl>
                                        <p:attrNameLst>
                                          <p:attrName>style.visibility</p:attrName>
                                        </p:attrNameLst>
                                      </p:cBhvr>
                                      <p:to>
                                        <p:strVal val="visible"/>
                                      </p:to>
                                    </p:set>
                                    <p:animEffect transition="in" filter="checkerboard(across)">
                                      <p:cBhvr>
                                        <p:cTn id="11" dur="500"/>
                                        <p:tgtEl>
                                          <p:spTgt spid="70"/>
                                        </p:tgtEl>
                                      </p:cBhvr>
                                    </p:animEffect>
                                  </p:childTnLst>
                                </p:cTn>
                              </p:par>
                            </p:childTnLst>
                          </p:cTn>
                        </p:par>
                        <p:par>
                          <p:cTn id="12" fill="hold">
                            <p:stCondLst>
                              <p:cond delay="1000"/>
                            </p:stCondLst>
                            <p:childTnLst>
                              <p:par>
                                <p:cTn id="13" presetID="5" presetClass="entr" presetSubtype="10"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checkerboard(across)">
                                      <p:cBhvr>
                                        <p:cTn id="15" dur="500"/>
                                        <p:tgtEl>
                                          <p:spTgt spid="35"/>
                                        </p:tgtEl>
                                      </p:cBhvr>
                                    </p:animEffect>
                                  </p:childTnLst>
                                </p:cTn>
                              </p:par>
                            </p:childTnLst>
                          </p:cTn>
                        </p:par>
                        <p:par>
                          <p:cTn id="16" fill="hold">
                            <p:stCondLst>
                              <p:cond delay="1500"/>
                            </p:stCondLst>
                            <p:childTnLst>
                              <p:par>
                                <p:cTn id="17" presetID="5" presetClass="entr" presetSubtype="10" fill="hold" nodeType="afterEffect">
                                  <p:stCondLst>
                                    <p:cond delay="0"/>
                                  </p:stCondLst>
                                  <p:childTnLst>
                                    <p:set>
                                      <p:cBhvr>
                                        <p:cTn id="18" dur="1" fill="hold">
                                          <p:stCondLst>
                                            <p:cond delay="0"/>
                                          </p:stCondLst>
                                        </p:cTn>
                                        <p:tgtEl>
                                          <p:spTgt spid="1027"/>
                                        </p:tgtEl>
                                        <p:attrNameLst>
                                          <p:attrName>style.visibility</p:attrName>
                                        </p:attrNameLst>
                                      </p:cBhvr>
                                      <p:to>
                                        <p:strVal val="visible"/>
                                      </p:to>
                                    </p:set>
                                    <p:animEffect transition="in" filter="checkerboard(across)">
                                      <p:cBhvr>
                                        <p:cTn id="19" dur="500"/>
                                        <p:tgtEl>
                                          <p:spTgt spid="1027"/>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122"/>
                                        </p:tgtEl>
                                        <p:attrNameLst>
                                          <p:attrName>style.visibility</p:attrName>
                                        </p:attrNameLst>
                                      </p:cBhvr>
                                      <p:to>
                                        <p:strVal val="visible"/>
                                      </p:to>
                                    </p:set>
                                    <p:animEffect transition="in" filter="checkerboard(across)">
                                      <p:cBhvr>
                                        <p:cTn id="24" dur="500"/>
                                        <p:tgtEl>
                                          <p:spTgt spid="122"/>
                                        </p:tgtEl>
                                      </p:cBhvr>
                                    </p:animEffect>
                                  </p:childTnLst>
                                </p:cTn>
                              </p:par>
                            </p:childTnLst>
                          </p:cTn>
                        </p:par>
                        <p:par>
                          <p:cTn id="25" fill="hold">
                            <p:stCondLst>
                              <p:cond delay="500"/>
                            </p:stCondLst>
                            <p:childTnLst>
                              <p:par>
                                <p:cTn id="26" presetID="5" presetClass="entr" presetSubtype="10" fill="hold" grpId="0"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checkerboard(across)">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nodeType="click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checkerboard(across)">
                                      <p:cBhvr>
                                        <p:cTn id="33" dur="500"/>
                                        <p:tgtEl>
                                          <p:spTgt spid="40"/>
                                        </p:tgtEl>
                                      </p:cBhvr>
                                    </p:animEffect>
                                  </p:childTnLst>
                                </p:cTn>
                              </p:par>
                            </p:childTnLst>
                          </p:cTn>
                        </p:par>
                        <p:par>
                          <p:cTn id="34" fill="hold">
                            <p:stCondLst>
                              <p:cond delay="500"/>
                            </p:stCondLst>
                            <p:childTnLst>
                              <p:par>
                                <p:cTn id="35" presetID="5" presetClass="entr" presetSubtype="10"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checkerboard(across)">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checkerboard(across)">
                                      <p:cBhvr>
                                        <p:cTn id="42" dur="500"/>
                                        <p:tgtEl>
                                          <p:spTgt spid="44"/>
                                        </p:tgtEl>
                                      </p:cBhvr>
                                    </p:animEffect>
                                  </p:childTnLst>
                                </p:cTn>
                              </p:par>
                            </p:childTnLst>
                          </p:cTn>
                        </p:par>
                        <p:par>
                          <p:cTn id="43" fill="hold">
                            <p:stCondLst>
                              <p:cond delay="500"/>
                            </p:stCondLst>
                            <p:childTnLst>
                              <p:par>
                                <p:cTn id="44" presetID="5" presetClass="entr" presetSubtype="10"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checkerboard(across)">
                                      <p:cBhvr>
                                        <p:cTn id="46" dur="500"/>
                                        <p:tgtEl>
                                          <p:spTgt spid="10"/>
                                        </p:tgtEl>
                                      </p:cBhvr>
                                    </p:animEffect>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nodeType="click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checkerboard(across)">
                                      <p:cBhvr>
                                        <p:cTn id="51" dur="500"/>
                                        <p:tgtEl>
                                          <p:spTgt spid="46"/>
                                        </p:tgtEl>
                                      </p:cBhvr>
                                    </p:animEffect>
                                  </p:childTnLst>
                                </p:cTn>
                              </p:par>
                            </p:childTnLst>
                          </p:cTn>
                        </p:par>
                        <p:par>
                          <p:cTn id="52" fill="hold">
                            <p:stCondLst>
                              <p:cond delay="500"/>
                            </p:stCondLst>
                            <p:childTnLst>
                              <p:par>
                                <p:cTn id="53" presetID="5" presetClass="entr" presetSubtype="10" fill="hold" grpId="0" nodeType="after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checkerboard(across)">
                                      <p:cBhvr>
                                        <p:cTn id="55" dur="500"/>
                                        <p:tgtEl>
                                          <p:spTgt spid="31"/>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grpId="0" nodeType="clickEffect">
                                  <p:stCondLst>
                                    <p:cond delay="0"/>
                                  </p:stCondLst>
                                  <p:childTnLst>
                                    <p:set>
                                      <p:cBhvr>
                                        <p:cTn id="59" dur="1" fill="hold">
                                          <p:stCondLst>
                                            <p:cond delay="0"/>
                                          </p:stCondLst>
                                        </p:cTn>
                                        <p:tgtEl>
                                          <p:spTgt spid="25"/>
                                        </p:tgtEl>
                                        <p:attrNameLst>
                                          <p:attrName>style.visibility</p:attrName>
                                        </p:attrNameLst>
                                      </p:cBhvr>
                                      <p:to>
                                        <p:strVal val="visible"/>
                                      </p:to>
                                    </p:set>
                                    <p:anim calcmode="lin" valueType="num">
                                      <p:cBhvr>
                                        <p:cTn id="60" dur="500" fill="hold"/>
                                        <p:tgtEl>
                                          <p:spTgt spid="25"/>
                                        </p:tgtEl>
                                        <p:attrNameLst>
                                          <p:attrName>ppt_w</p:attrName>
                                        </p:attrNameLst>
                                      </p:cBhvr>
                                      <p:tavLst>
                                        <p:tav tm="0">
                                          <p:val>
                                            <p:fltVal val="0"/>
                                          </p:val>
                                        </p:tav>
                                        <p:tav tm="100000">
                                          <p:val>
                                            <p:strVal val="#ppt_w"/>
                                          </p:val>
                                        </p:tav>
                                      </p:tavLst>
                                    </p:anim>
                                    <p:anim calcmode="lin" valueType="num">
                                      <p:cBhvr>
                                        <p:cTn id="61" dur="500" fill="hold"/>
                                        <p:tgtEl>
                                          <p:spTgt spid="25"/>
                                        </p:tgtEl>
                                        <p:attrNameLst>
                                          <p:attrName>ppt_h</p:attrName>
                                        </p:attrNameLst>
                                      </p:cBhvr>
                                      <p:tavLst>
                                        <p:tav tm="0">
                                          <p:val>
                                            <p:fltVal val="0"/>
                                          </p:val>
                                        </p:tav>
                                        <p:tav tm="100000">
                                          <p:val>
                                            <p:strVal val="#ppt_h"/>
                                          </p:val>
                                        </p:tav>
                                      </p:tavLst>
                                    </p:anim>
                                    <p:animEffect transition="in" filter="fade">
                                      <p:cBhvr>
                                        <p:cTn id="6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2" grpId="0" animBg="1"/>
      <p:bldP spid="9" grpId="0" animBg="1"/>
      <p:bldP spid="10" grpId="0" animBg="1"/>
      <p:bldP spid="31" grpId="0" animBg="1"/>
      <p:bldP spid="2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a:xfrm>
            <a:off x="7092280" y="6588126"/>
            <a:ext cx="1876452" cy="254718"/>
          </a:xfrm>
        </p:spPr>
        <p:txBody>
          <a:bodyPr/>
          <a:lstStyle/>
          <a:p>
            <a:fld id="{AC29C877-C0D6-4AFE-8808-2ED6B1D1CA05}" type="slidenum">
              <a:rPr lang="es-ES" smtClean="0"/>
              <a:pPr/>
              <a:t>7</a:t>
            </a:fld>
            <a:r>
              <a:rPr lang="es-ES" dirty="0" smtClean="0"/>
              <a:t> </a:t>
            </a:r>
            <a:endParaRPr lang="es-ES" dirty="0"/>
          </a:p>
        </p:txBody>
      </p:sp>
      <p:sp>
        <p:nvSpPr>
          <p:cNvPr id="7" name="6 Marcador de pie de página"/>
          <p:cNvSpPr>
            <a:spLocks noGrp="1"/>
          </p:cNvSpPr>
          <p:nvPr>
            <p:ph type="ftr" sz="quarter" idx="11"/>
          </p:nvPr>
        </p:nvSpPr>
        <p:spPr>
          <a:xfrm>
            <a:off x="251520" y="6597352"/>
            <a:ext cx="5624264" cy="239964"/>
          </a:xfrm>
        </p:spPr>
        <p:txBody>
          <a:bodyPr/>
          <a:lstStyle/>
          <a:p>
            <a:pPr algn="l"/>
            <a:r>
              <a:rPr lang="es-ES" dirty="0" smtClean="0"/>
              <a:t>Memoria Principal- Elementos HW del PC</a:t>
            </a:r>
            <a:endParaRPr lang="es-ES" dirty="0"/>
          </a:p>
        </p:txBody>
      </p:sp>
      <p:sp>
        <p:nvSpPr>
          <p:cNvPr id="76" name="75 Rectángulo redondeado"/>
          <p:cNvSpPr/>
          <p:nvPr/>
        </p:nvSpPr>
        <p:spPr>
          <a:xfrm>
            <a:off x="409351" y="332656"/>
            <a:ext cx="4102021" cy="922288"/>
          </a:xfrm>
          <a:prstGeom prst="roundRect">
            <a:avLst/>
          </a:prstGeom>
          <a:effectLst>
            <a:outerShdw blurRad="76200" dist="12700" dir="2700000" sy="-23000" kx="-800400" algn="bl" rotWithShape="0">
              <a:prstClr val="black">
                <a:alpha val="20000"/>
              </a:prstClr>
            </a:outerShdw>
          </a:effectLst>
        </p:spPr>
        <p:style>
          <a:lnRef idx="3">
            <a:schemeClr val="lt1"/>
          </a:lnRef>
          <a:fillRef idx="1003">
            <a:schemeClr val="dk2"/>
          </a:fillRef>
          <a:effectRef idx="1">
            <a:schemeClr val="dk1"/>
          </a:effectRef>
          <a:fontRef idx="minor">
            <a:schemeClr val="lt1"/>
          </a:fontRef>
        </p:style>
        <p:txBody>
          <a:bodyPr rtlCol="0" anchor="ctr"/>
          <a:lstStyle/>
          <a:p>
            <a:pPr algn="ctr"/>
            <a:r>
              <a:rPr lang="es-ES" sz="2800" b="1" dirty="0" smtClean="0">
                <a:effectLst>
                  <a:outerShdw blurRad="38100" dist="38100" dir="2700000" algn="tl">
                    <a:srgbClr val="000000">
                      <a:alpha val="43137"/>
                    </a:srgbClr>
                  </a:outerShdw>
                </a:effectLst>
              </a:rPr>
              <a:t>Tecnologías de memoria</a:t>
            </a:r>
          </a:p>
          <a:p>
            <a:pPr algn="ctr"/>
            <a:r>
              <a:rPr lang="es-ES" sz="2800" b="1" dirty="0" smtClean="0">
                <a:effectLst>
                  <a:outerShdw blurRad="38100" dist="38100" dir="2700000" algn="tl">
                    <a:srgbClr val="000000">
                      <a:alpha val="43137"/>
                    </a:srgbClr>
                  </a:outerShdw>
                </a:effectLst>
              </a:rPr>
              <a:t>SIMM</a:t>
            </a:r>
            <a:endParaRPr lang="es-ES" sz="2400" b="1" dirty="0">
              <a:effectLst>
                <a:outerShdw blurRad="38100" dist="38100" dir="2700000" algn="tl">
                  <a:srgbClr val="000000">
                    <a:alpha val="43137"/>
                  </a:srgbClr>
                </a:outerShdw>
              </a:effectLst>
            </a:endParaRPr>
          </a:p>
        </p:txBody>
      </p:sp>
      <p:sp>
        <p:nvSpPr>
          <p:cNvPr id="26" name="25 Rectángulo"/>
          <p:cNvSpPr/>
          <p:nvPr/>
        </p:nvSpPr>
        <p:spPr>
          <a:xfrm>
            <a:off x="467545" y="1980129"/>
            <a:ext cx="3528391" cy="5847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s-ES" sz="1600" b="1" dirty="0" smtClean="0">
                <a:effectLst>
                  <a:outerShdw blurRad="38100" dist="38100" dir="2700000" algn="tl">
                    <a:srgbClr val="000000">
                      <a:alpha val="43137"/>
                    </a:srgbClr>
                  </a:outerShdw>
                </a:effectLst>
              </a:rPr>
              <a:t>Single </a:t>
            </a:r>
            <a:r>
              <a:rPr lang="es-ES" sz="1600" b="1" dirty="0" err="1">
                <a:effectLst>
                  <a:outerShdw blurRad="38100" dist="38100" dir="2700000" algn="tl">
                    <a:srgbClr val="000000">
                      <a:alpha val="43137"/>
                    </a:srgbClr>
                  </a:outerShdw>
                </a:effectLst>
              </a:rPr>
              <a:t>I</a:t>
            </a:r>
            <a:r>
              <a:rPr lang="es-ES" sz="1600" b="1" dirty="0" err="1" smtClean="0">
                <a:effectLst>
                  <a:outerShdw blurRad="38100" dist="38100" dir="2700000" algn="tl">
                    <a:srgbClr val="000000">
                      <a:alpha val="43137"/>
                    </a:srgbClr>
                  </a:outerShdw>
                </a:effectLst>
              </a:rPr>
              <a:t>nline</a:t>
            </a:r>
            <a:r>
              <a:rPr lang="es-ES" sz="1600" b="1" dirty="0" smtClean="0">
                <a:effectLst>
                  <a:outerShdw blurRad="38100" dist="38100" dir="2700000" algn="tl">
                    <a:srgbClr val="000000">
                      <a:alpha val="43137"/>
                    </a:srgbClr>
                  </a:outerShdw>
                </a:effectLst>
              </a:rPr>
              <a:t> </a:t>
            </a:r>
            <a:r>
              <a:rPr lang="es-ES" sz="1600" b="1" dirty="0" err="1" smtClean="0">
                <a:effectLst>
                  <a:outerShdw blurRad="38100" dist="38100" dir="2700000" algn="tl">
                    <a:srgbClr val="000000">
                      <a:alpha val="43137"/>
                    </a:srgbClr>
                  </a:outerShdw>
                </a:effectLst>
              </a:rPr>
              <a:t>memory</a:t>
            </a:r>
            <a:r>
              <a:rPr lang="es-ES" sz="1600" b="1" dirty="0" smtClean="0">
                <a:effectLst>
                  <a:outerShdw blurRad="38100" dist="38100" dir="2700000" algn="tl">
                    <a:srgbClr val="000000">
                      <a:alpha val="43137"/>
                    </a:srgbClr>
                  </a:outerShdw>
                </a:effectLst>
              </a:rPr>
              <a:t> module</a:t>
            </a:r>
          </a:p>
          <a:p>
            <a:pPr algn="ctr"/>
            <a:r>
              <a:rPr lang="es-ES" sz="1600" dirty="0">
                <a:hlinkClick r:id="rId2"/>
              </a:rPr>
              <a:t>http://moourl.com/x5bbc</a:t>
            </a:r>
            <a:endParaRPr lang="es-ES" sz="1600" dirty="0">
              <a:solidFill>
                <a:schemeClr val="lt1"/>
              </a:solidFill>
            </a:endParaRPr>
          </a:p>
        </p:txBody>
      </p:sp>
      <p:sp>
        <p:nvSpPr>
          <p:cNvPr id="32" name="31 Rectángulo"/>
          <p:cNvSpPr/>
          <p:nvPr/>
        </p:nvSpPr>
        <p:spPr>
          <a:xfrm>
            <a:off x="3554771" y="3123650"/>
            <a:ext cx="5121685" cy="153888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s-ES" dirty="0" smtClean="0"/>
              <a:t>- De </a:t>
            </a:r>
            <a:r>
              <a:rPr lang="es-ES" sz="2000" b="1" dirty="0" smtClean="0">
                <a:effectLst>
                  <a:outerShdw blurRad="38100" dist="38100" dir="2700000" algn="tl">
                    <a:srgbClr val="000000">
                      <a:alpha val="43137"/>
                    </a:srgbClr>
                  </a:outerShdw>
                </a:effectLst>
              </a:rPr>
              <a:t>30 contactos </a:t>
            </a:r>
            <a:r>
              <a:rPr lang="es-ES" dirty="0" smtClean="0"/>
              <a:t>(8 bit/módulo)</a:t>
            </a:r>
          </a:p>
          <a:p>
            <a:r>
              <a:rPr lang="es-ES" sz="1600" dirty="0" smtClean="0"/>
              <a:t>- Van </a:t>
            </a:r>
            <a:r>
              <a:rPr lang="es-ES" sz="1600" dirty="0"/>
              <a:t>por bancos dependiendo </a:t>
            </a:r>
            <a:r>
              <a:rPr lang="es-ES" sz="1600" dirty="0" smtClean="0"/>
              <a:t>del </a:t>
            </a:r>
            <a:r>
              <a:rPr lang="es-ES" sz="1600" dirty="0"/>
              <a:t>bus del </a:t>
            </a:r>
            <a:r>
              <a:rPr lang="es-ES" sz="1600" dirty="0" smtClean="0"/>
              <a:t>sistema. </a:t>
            </a:r>
          </a:p>
          <a:p>
            <a:r>
              <a:rPr lang="es-ES" sz="1600" b="1" dirty="0" smtClean="0">
                <a:effectLst>
                  <a:outerShdw blurRad="38100" dist="38100" dir="2700000" algn="tl">
                    <a:srgbClr val="000000">
                      <a:alpha val="43137"/>
                    </a:srgbClr>
                  </a:outerShdw>
                </a:effectLst>
              </a:rPr>
              <a:t>Bancos </a:t>
            </a:r>
            <a:r>
              <a:rPr lang="es-ES" sz="1600" b="1" dirty="0">
                <a:effectLst>
                  <a:outerShdw blurRad="38100" dist="38100" dir="2700000" algn="tl">
                    <a:srgbClr val="000000">
                      <a:alpha val="43137"/>
                    </a:srgbClr>
                  </a:outerShdw>
                </a:effectLst>
              </a:rPr>
              <a:t>necesarios</a:t>
            </a:r>
            <a:r>
              <a:rPr lang="es-ES" sz="1600" dirty="0"/>
              <a:t>= (Bus del sistema / Bus de la memoria):</a:t>
            </a:r>
            <a:endParaRPr lang="es-ES" sz="1600" dirty="0" smtClean="0"/>
          </a:p>
          <a:p>
            <a:r>
              <a:rPr lang="es-ES" sz="1400" b="1" dirty="0">
                <a:effectLst>
                  <a:outerShdw blurRad="38100" dist="38100" dir="2700000" algn="tl">
                    <a:srgbClr val="000000">
                      <a:alpha val="43137"/>
                    </a:srgbClr>
                  </a:outerShdw>
                </a:effectLst>
              </a:rPr>
              <a:t>80286 </a:t>
            </a:r>
            <a:r>
              <a:rPr lang="es-ES" sz="1400" dirty="0"/>
              <a:t>= 8 bits o 16 Bits = bancos de 1 modulo o bancos de 2 módulos = </a:t>
            </a:r>
            <a:r>
              <a:rPr lang="es-ES" sz="1400" dirty="0" smtClean="0"/>
              <a:t>16bit/8bits</a:t>
            </a:r>
          </a:p>
          <a:p>
            <a:r>
              <a:rPr lang="es-ES" sz="1400" b="1" dirty="0" smtClean="0">
                <a:effectLst>
                  <a:outerShdw blurRad="38100" dist="38100" dir="2700000" algn="tl">
                    <a:srgbClr val="000000">
                      <a:alpha val="43137"/>
                    </a:srgbClr>
                  </a:outerShdw>
                </a:effectLst>
              </a:rPr>
              <a:t>80386</a:t>
            </a:r>
            <a:r>
              <a:rPr lang="es-ES" sz="1400" dirty="0" smtClean="0">
                <a:effectLst>
                  <a:outerShdw blurRad="38100" dist="38100" dir="2700000" algn="tl">
                    <a:srgbClr val="000000">
                      <a:alpha val="43137"/>
                    </a:srgbClr>
                  </a:outerShdw>
                </a:effectLst>
              </a:rPr>
              <a:t> </a:t>
            </a:r>
            <a:r>
              <a:rPr lang="es-ES" sz="1400" dirty="0"/>
              <a:t>= 32 bits = bancos de 4 módulos = </a:t>
            </a:r>
            <a:r>
              <a:rPr lang="es-ES" sz="1400" dirty="0" smtClean="0"/>
              <a:t>32bit/8bits</a:t>
            </a:r>
          </a:p>
        </p:txBody>
      </p:sp>
      <p:sp>
        <p:nvSpPr>
          <p:cNvPr id="38" name="37 Recortar rectángulo de esquina diagonal"/>
          <p:cNvSpPr/>
          <p:nvPr/>
        </p:nvSpPr>
        <p:spPr>
          <a:xfrm>
            <a:off x="611560" y="4365104"/>
            <a:ext cx="1738556" cy="507204"/>
          </a:xfrm>
          <a:prstGeom prst="snip2Diag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b="1" dirty="0" smtClean="0"/>
              <a:t>Modelos</a:t>
            </a:r>
            <a:endParaRPr lang="es-ES" b="1" dirty="0"/>
          </a:p>
        </p:txBody>
      </p:sp>
      <p:cxnSp>
        <p:nvCxnSpPr>
          <p:cNvPr id="39" name="38 Conector recto de flecha"/>
          <p:cNvCxnSpPr>
            <a:endCxn id="38" idx="3"/>
          </p:cNvCxnSpPr>
          <p:nvPr/>
        </p:nvCxnSpPr>
        <p:spPr>
          <a:xfrm>
            <a:off x="1480838" y="2564904"/>
            <a:ext cx="0" cy="1800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0" name="39 Conector recto de flecha"/>
          <p:cNvCxnSpPr>
            <a:stCxn id="38" idx="0"/>
            <a:endCxn id="32" idx="1"/>
          </p:cNvCxnSpPr>
          <p:nvPr/>
        </p:nvCxnSpPr>
        <p:spPr>
          <a:xfrm flipV="1">
            <a:off x="2350116" y="3893092"/>
            <a:ext cx="1204655" cy="72561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3" name="42 Conector recto de flecha"/>
          <p:cNvCxnSpPr>
            <a:stCxn id="38" idx="0"/>
            <a:endCxn id="111" idx="1"/>
          </p:cNvCxnSpPr>
          <p:nvPr/>
        </p:nvCxnSpPr>
        <p:spPr>
          <a:xfrm>
            <a:off x="2350116" y="4618706"/>
            <a:ext cx="1210211" cy="90520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6456" y="479205"/>
            <a:ext cx="3810000"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1" name="110 Rectángulo"/>
          <p:cNvSpPr/>
          <p:nvPr/>
        </p:nvSpPr>
        <p:spPr>
          <a:xfrm>
            <a:off x="3560327" y="4954523"/>
            <a:ext cx="5121685" cy="113877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s-ES" dirty="0" smtClean="0"/>
              <a:t>- De </a:t>
            </a:r>
            <a:r>
              <a:rPr lang="es-ES" sz="2000" b="1" dirty="0" smtClean="0">
                <a:effectLst>
                  <a:outerShdw blurRad="38100" dist="38100" dir="2700000" algn="tl">
                    <a:srgbClr val="000000">
                      <a:alpha val="43137"/>
                    </a:srgbClr>
                  </a:outerShdw>
                </a:effectLst>
              </a:rPr>
              <a:t>72 </a:t>
            </a:r>
            <a:r>
              <a:rPr lang="es-ES" sz="2000" b="1" dirty="0" smtClean="0">
                <a:effectLst>
                  <a:outerShdw blurRad="38100" dist="38100" dir="2700000" algn="tl">
                    <a:srgbClr val="000000">
                      <a:alpha val="43137"/>
                    </a:srgbClr>
                  </a:outerShdw>
                </a:effectLst>
              </a:rPr>
              <a:t>contactos </a:t>
            </a:r>
            <a:r>
              <a:rPr lang="es-ES" dirty="0" smtClean="0"/>
              <a:t>(32 bit/módulo)</a:t>
            </a:r>
          </a:p>
          <a:p>
            <a:r>
              <a:rPr lang="es-ES" sz="1600" dirty="0" smtClean="0"/>
              <a:t>- Van </a:t>
            </a:r>
            <a:r>
              <a:rPr lang="es-ES" sz="1600" dirty="0"/>
              <a:t>por bancos dependiendo </a:t>
            </a:r>
            <a:r>
              <a:rPr lang="es-ES" sz="1600" dirty="0" smtClean="0"/>
              <a:t>del </a:t>
            </a:r>
            <a:r>
              <a:rPr lang="es-ES" sz="1600" dirty="0"/>
              <a:t>bus del </a:t>
            </a:r>
            <a:r>
              <a:rPr lang="es-ES" sz="1600" dirty="0" smtClean="0"/>
              <a:t>sistema. </a:t>
            </a:r>
          </a:p>
          <a:p>
            <a:r>
              <a:rPr lang="es-ES" sz="1600" dirty="0"/>
              <a:t>80486 = 32 Bits = bancos de 1 modulo = </a:t>
            </a:r>
            <a:r>
              <a:rPr lang="es-ES" sz="1600" dirty="0" smtClean="0"/>
              <a:t>32bit</a:t>
            </a:r>
          </a:p>
          <a:p>
            <a:r>
              <a:rPr lang="es-ES" sz="1600" dirty="0" smtClean="0"/>
              <a:t>Pentium </a:t>
            </a:r>
            <a:r>
              <a:rPr lang="es-ES" sz="1600" dirty="0"/>
              <a:t>= 64 bits = bancos de 2 módulos = 64bit</a:t>
            </a:r>
            <a:endParaRPr lang="es-ES" sz="1400" dirty="0" smtClean="0"/>
          </a:p>
        </p:txBody>
      </p:sp>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6456" y="1629448"/>
            <a:ext cx="3810000"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0" name="119 Conector recto de flecha"/>
          <p:cNvCxnSpPr/>
          <p:nvPr/>
        </p:nvCxnSpPr>
        <p:spPr>
          <a:xfrm>
            <a:off x="1475656" y="1268760"/>
            <a:ext cx="0" cy="71136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8943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120"/>
                                        </p:tgtEl>
                                        <p:attrNameLst>
                                          <p:attrName>style.visibility</p:attrName>
                                        </p:attrNameLst>
                                      </p:cBhvr>
                                      <p:to>
                                        <p:strVal val="visible"/>
                                      </p:to>
                                    </p:set>
                                    <p:animEffect transition="in" filter="checkerboard(across)">
                                      <p:cBhvr>
                                        <p:cTn id="7" dur="500"/>
                                        <p:tgtEl>
                                          <p:spTgt spid="120"/>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checkerboard(across)">
                                      <p:cBhvr>
                                        <p:cTn id="11" dur="500"/>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nodeType="click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checkerboard(across)">
                                      <p:cBhvr>
                                        <p:cTn id="16" dur="500"/>
                                        <p:tgtEl>
                                          <p:spTgt spid="39"/>
                                        </p:tgtEl>
                                      </p:cBhvr>
                                    </p:animEffect>
                                  </p:childTnLst>
                                </p:cTn>
                              </p:par>
                            </p:childTnLst>
                          </p:cTn>
                        </p:par>
                        <p:par>
                          <p:cTn id="17" fill="hold">
                            <p:stCondLst>
                              <p:cond delay="500"/>
                            </p:stCondLst>
                            <p:childTnLst>
                              <p:par>
                                <p:cTn id="18" presetID="5" presetClass="entr" presetSubtype="10" fill="hold" grpId="0" nodeType="after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checkerboard(across)">
                                      <p:cBhvr>
                                        <p:cTn id="20" dur="500"/>
                                        <p:tgtEl>
                                          <p:spTgt spid="38"/>
                                        </p:tgtEl>
                                      </p:cBhvr>
                                    </p:animEffect>
                                  </p:childTnLst>
                                </p:cTn>
                              </p:par>
                            </p:childTnLst>
                          </p:cTn>
                        </p:par>
                        <p:par>
                          <p:cTn id="21" fill="hold">
                            <p:stCondLst>
                              <p:cond delay="1000"/>
                            </p:stCondLst>
                            <p:childTnLst>
                              <p:par>
                                <p:cTn id="22" presetID="5" presetClass="entr" presetSubtype="10" fill="hold" nodeType="after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checkerboard(across)">
                                      <p:cBhvr>
                                        <p:cTn id="24" dur="500"/>
                                        <p:tgtEl>
                                          <p:spTgt spid="40"/>
                                        </p:tgtEl>
                                      </p:cBhvr>
                                    </p:animEffect>
                                  </p:childTnLst>
                                </p:cTn>
                              </p:par>
                            </p:childTnLst>
                          </p:cTn>
                        </p:par>
                        <p:par>
                          <p:cTn id="25" fill="hold">
                            <p:stCondLst>
                              <p:cond delay="1500"/>
                            </p:stCondLst>
                            <p:childTnLst>
                              <p:par>
                                <p:cTn id="26" presetID="5" presetClass="entr" presetSubtype="10" fill="hold" grpId="0" nodeType="after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checkerboard(across)">
                                      <p:cBhvr>
                                        <p:cTn id="28" dur="500"/>
                                        <p:tgtEl>
                                          <p:spTgt spid="32"/>
                                        </p:tgtEl>
                                      </p:cBhvr>
                                    </p:animEffect>
                                  </p:childTnLst>
                                </p:cTn>
                              </p:par>
                              <p:par>
                                <p:cTn id="29" presetID="42" presetClass="entr" presetSubtype="0" fill="hold" nodeType="withEffect">
                                  <p:stCondLst>
                                    <p:cond delay="0"/>
                                  </p:stCondLst>
                                  <p:childTnLst>
                                    <p:set>
                                      <p:cBhvr>
                                        <p:cTn id="30" dur="1" fill="hold">
                                          <p:stCondLst>
                                            <p:cond delay="0"/>
                                          </p:stCondLst>
                                        </p:cTn>
                                        <p:tgtEl>
                                          <p:spTgt spid="4100"/>
                                        </p:tgtEl>
                                        <p:attrNameLst>
                                          <p:attrName>style.visibility</p:attrName>
                                        </p:attrNameLst>
                                      </p:cBhvr>
                                      <p:to>
                                        <p:strVal val="visible"/>
                                      </p:to>
                                    </p:set>
                                    <p:animEffect transition="in" filter="fade">
                                      <p:cBhvr>
                                        <p:cTn id="31" dur="1000"/>
                                        <p:tgtEl>
                                          <p:spTgt spid="4100"/>
                                        </p:tgtEl>
                                      </p:cBhvr>
                                    </p:animEffect>
                                    <p:anim calcmode="lin" valueType="num">
                                      <p:cBhvr>
                                        <p:cTn id="32" dur="1000" fill="hold"/>
                                        <p:tgtEl>
                                          <p:spTgt spid="4100"/>
                                        </p:tgtEl>
                                        <p:attrNameLst>
                                          <p:attrName>ppt_x</p:attrName>
                                        </p:attrNameLst>
                                      </p:cBhvr>
                                      <p:tavLst>
                                        <p:tav tm="0">
                                          <p:val>
                                            <p:strVal val="#ppt_x"/>
                                          </p:val>
                                        </p:tav>
                                        <p:tav tm="100000">
                                          <p:val>
                                            <p:strVal val="#ppt_x"/>
                                          </p:val>
                                        </p:tav>
                                      </p:tavLst>
                                    </p:anim>
                                    <p:anim calcmode="lin" valueType="num">
                                      <p:cBhvr>
                                        <p:cTn id="33" dur="1000" fill="hold"/>
                                        <p:tgtEl>
                                          <p:spTgt spid="4100"/>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nodeType="clickEffect">
                                  <p:stCondLst>
                                    <p:cond delay="0"/>
                                  </p:stCondLst>
                                  <p:childTnLst>
                                    <p:set>
                                      <p:cBhvr>
                                        <p:cTn id="37" dur="1" fill="hold">
                                          <p:stCondLst>
                                            <p:cond delay="0"/>
                                          </p:stCondLst>
                                        </p:cTn>
                                        <p:tgtEl>
                                          <p:spTgt spid="43"/>
                                        </p:tgtEl>
                                        <p:attrNameLst>
                                          <p:attrName>style.visibility</p:attrName>
                                        </p:attrNameLst>
                                      </p:cBhvr>
                                      <p:to>
                                        <p:strVal val="visible"/>
                                      </p:to>
                                    </p:set>
                                    <p:animEffect transition="in" filter="checkerboard(across)">
                                      <p:cBhvr>
                                        <p:cTn id="38" dur="500"/>
                                        <p:tgtEl>
                                          <p:spTgt spid="43"/>
                                        </p:tgtEl>
                                      </p:cBhvr>
                                    </p:animEffect>
                                  </p:childTnLst>
                                </p:cTn>
                              </p:par>
                            </p:childTnLst>
                          </p:cTn>
                        </p:par>
                        <p:par>
                          <p:cTn id="39" fill="hold">
                            <p:stCondLst>
                              <p:cond delay="500"/>
                            </p:stCondLst>
                            <p:childTnLst>
                              <p:par>
                                <p:cTn id="40" presetID="5" presetClass="entr" presetSubtype="10" fill="hold" grpId="0" nodeType="afterEffect">
                                  <p:stCondLst>
                                    <p:cond delay="0"/>
                                  </p:stCondLst>
                                  <p:childTnLst>
                                    <p:set>
                                      <p:cBhvr>
                                        <p:cTn id="41" dur="1" fill="hold">
                                          <p:stCondLst>
                                            <p:cond delay="0"/>
                                          </p:stCondLst>
                                        </p:cTn>
                                        <p:tgtEl>
                                          <p:spTgt spid="111"/>
                                        </p:tgtEl>
                                        <p:attrNameLst>
                                          <p:attrName>style.visibility</p:attrName>
                                        </p:attrNameLst>
                                      </p:cBhvr>
                                      <p:to>
                                        <p:strVal val="visible"/>
                                      </p:to>
                                    </p:set>
                                    <p:animEffect transition="in" filter="checkerboard(across)">
                                      <p:cBhvr>
                                        <p:cTn id="42" dur="500"/>
                                        <p:tgtEl>
                                          <p:spTgt spid="111"/>
                                        </p:tgtEl>
                                      </p:cBhvr>
                                    </p:animEffect>
                                  </p:childTnLst>
                                </p:cTn>
                              </p:par>
                              <p:par>
                                <p:cTn id="43" presetID="42" presetClass="entr" presetSubtype="0" fill="hold" nodeType="withEffect">
                                  <p:stCondLst>
                                    <p:cond delay="0"/>
                                  </p:stCondLst>
                                  <p:childTnLst>
                                    <p:set>
                                      <p:cBhvr>
                                        <p:cTn id="44" dur="1" fill="hold">
                                          <p:stCondLst>
                                            <p:cond delay="0"/>
                                          </p:stCondLst>
                                        </p:cTn>
                                        <p:tgtEl>
                                          <p:spTgt spid="4101"/>
                                        </p:tgtEl>
                                        <p:attrNameLst>
                                          <p:attrName>style.visibility</p:attrName>
                                        </p:attrNameLst>
                                      </p:cBhvr>
                                      <p:to>
                                        <p:strVal val="visible"/>
                                      </p:to>
                                    </p:set>
                                    <p:animEffect transition="in" filter="fade">
                                      <p:cBhvr>
                                        <p:cTn id="45" dur="1000"/>
                                        <p:tgtEl>
                                          <p:spTgt spid="4101"/>
                                        </p:tgtEl>
                                      </p:cBhvr>
                                    </p:animEffect>
                                    <p:anim calcmode="lin" valueType="num">
                                      <p:cBhvr>
                                        <p:cTn id="46" dur="1000" fill="hold"/>
                                        <p:tgtEl>
                                          <p:spTgt spid="4101"/>
                                        </p:tgtEl>
                                        <p:attrNameLst>
                                          <p:attrName>ppt_x</p:attrName>
                                        </p:attrNameLst>
                                      </p:cBhvr>
                                      <p:tavLst>
                                        <p:tav tm="0">
                                          <p:val>
                                            <p:strVal val="#ppt_x"/>
                                          </p:val>
                                        </p:tav>
                                        <p:tav tm="100000">
                                          <p:val>
                                            <p:strVal val="#ppt_x"/>
                                          </p:val>
                                        </p:tav>
                                      </p:tavLst>
                                    </p:anim>
                                    <p:anim calcmode="lin" valueType="num">
                                      <p:cBhvr>
                                        <p:cTn id="47" dur="1000" fill="hold"/>
                                        <p:tgtEl>
                                          <p:spTgt spid="410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2" grpId="0" animBg="1"/>
      <p:bldP spid="38" grpId="0" animBg="1"/>
      <p:bldP spid="1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a:xfrm>
            <a:off x="7092280" y="6588126"/>
            <a:ext cx="1876452" cy="254718"/>
          </a:xfrm>
        </p:spPr>
        <p:txBody>
          <a:bodyPr/>
          <a:lstStyle/>
          <a:p>
            <a:fld id="{AC29C877-C0D6-4AFE-8808-2ED6B1D1CA05}" type="slidenum">
              <a:rPr lang="es-ES" smtClean="0"/>
              <a:pPr/>
              <a:t>8</a:t>
            </a:fld>
            <a:r>
              <a:rPr lang="es-ES" dirty="0" smtClean="0"/>
              <a:t> </a:t>
            </a:r>
            <a:endParaRPr lang="es-ES" dirty="0"/>
          </a:p>
        </p:txBody>
      </p:sp>
      <p:sp>
        <p:nvSpPr>
          <p:cNvPr id="7" name="6 Marcador de pie de página"/>
          <p:cNvSpPr>
            <a:spLocks noGrp="1"/>
          </p:cNvSpPr>
          <p:nvPr>
            <p:ph type="ftr" sz="quarter" idx="11"/>
          </p:nvPr>
        </p:nvSpPr>
        <p:spPr>
          <a:xfrm>
            <a:off x="251520" y="6597352"/>
            <a:ext cx="5624264" cy="239964"/>
          </a:xfrm>
        </p:spPr>
        <p:txBody>
          <a:bodyPr/>
          <a:lstStyle/>
          <a:p>
            <a:pPr algn="l"/>
            <a:r>
              <a:rPr lang="es-ES" dirty="0" smtClean="0"/>
              <a:t>Memoria Principal- Elementos HW del PC</a:t>
            </a:r>
            <a:endParaRPr lang="es-ES" dirty="0"/>
          </a:p>
        </p:txBody>
      </p:sp>
      <p:sp>
        <p:nvSpPr>
          <p:cNvPr id="76" name="75 Rectángulo redondeado"/>
          <p:cNvSpPr/>
          <p:nvPr/>
        </p:nvSpPr>
        <p:spPr>
          <a:xfrm>
            <a:off x="409351" y="332656"/>
            <a:ext cx="4102021" cy="922288"/>
          </a:xfrm>
          <a:prstGeom prst="roundRect">
            <a:avLst/>
          </a:prstGeom>
          <a:effectLst>
            <a:outerShdw blurRad="76200" dist="12700" dir="2700000" sy="-23000" kx="-800400" algn="bl" rotWithShape="0">
              <a:prstClr val="black">
                <a:alpha val="20000"/>
              </a:prstClr>
            </a:outerShdw>
          </a:effectLst>
        </p:spPr>
        <p:style>
          <a:lnRef idx="3">
            <a:schemeClr val="lt1"/>
          </a:lnRef>
          <a:fillRef idx="1003">
            <a:schemeClr val="dk2"/>
          </a:fillRef>
          <a:effectRef idx="1">
            <a:schemeClr val="dk1"/>
          </a:effectRef>
          <a:fontRef idx="minor">
            <a:schemeClr val="lt1"/>
          </a:fontRef>
        </p:style>
        <p:txBody>
          <a:bodyPr rtlCol="0" anchor="ctr"/>
          <a:lstStyle/>
          <a:p>
            <a:pPr algn="ctr"/>
            <a:r>
              <a:rPr lang="es-ES" sz="2800" b="1" dirty="0" smtClean="0">
                <a:effectLst>
                  <a:outerShdw blurRad="38100" dist="38100" dir="2700000" algn="tl">
                    <a:srgbClr val="000000">
                      <a:alpha val="43137"/>
                    </a:srgbClr>
                  </a:outerShdw>
                </a:effectLst>
              </a:rPr>
              <a:t>Tecnologías de memoria</a:t>
            </a:r>
          </a:p>
          <a:p>
            <a:pPr algn="ctr"/>
            <a:r>
              <a:rPr lang="es-ES" sz="2800" b="1" dirty="0" smtClean="0">
                <a:effectLst>
                  <a:outerShdw blurRad="38100" dist="38100" dir="2700000" algn="tl">
                    <a:srgbClr val="000000">
                      <a:alpha val="43137"/>
                    </a:srgbClr>
                  </a:outerShdw>
                </a:effectLst>
              </a:rPr>
              <a:t>SDR SDRAM</a:t>
            </a:r>
            <a:endParaRPr lang="es-ES" sz="2400" b="1" dirty="0">
              <a:effectLst>
                <a:outerShdw blurRad="38100" dist="38100" dir="2700000" algn="tl">
                  <a:srgbClr val="000000">
                    <a:alpha val="43137"/>
                  </a:srgbClr>
                </a:outerShdw>
              </a:effectLst>
            </a:endParaRPr>
          </a:p>
        </p:txBody>
      </p:sp>
      <p:sp>
        <p:nvSpPr>
          <p:cNvPr id="26" name="25 Rectángulo"/>
          <p:cNvSpPr/>
          <p:nvPr/>
        </p:nvSpPr>
        <p:spPr>
          <a:xfrm>
            <a:off x="5081735" y="501412"/>
            <a:ext cx="3528391" cy="5847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s-ES" sz="1600" b="1" dirty="0" err="1" smtClean="0">
                <a:effectLst>
                  <a:outerShdw blurRad="38100" dist="38100" dir="2700000" algn="tl">
                    <a:srgbClr val="000000">
                      <a:alpha val="43137"/>
                    </a:srgbClr>
                  </a:outerShdw>
                </a:effectLst>
              </a:rPr>
              <a:t>Synchronous</a:t>
            </a:r>
            <a:r>
              <a:rPr lang="es-ES" sz="1600" b="1" dirty="0" smtClean="0">
                <a:effectLst>
                  <a:outerShdw blurRad="38100" dist="38100" dir="2700000" algn="tl">
                    <a:srgbClr val="000000">
                      <a:alpha val="43137"/>
                    </a:srgbClr>
                  </a:outerShdw>
                </a:effectLst>
              </a:rPr>
              <a:t> SDRAM</a:t>
            </a:r>
          </a:p>
          <a:p>
            <a:pPr algn="ctr"/>
            <a:r>
              <a:rPr lang="es-ES" sz="1600" dirty="0">
                <a:hlinkClick r:id="rId2"/>
              </a:rPr>
              <a:t>http://moourl.com/fu6cr</a:t>
            </a:r>
            <a:endParaRPr lang="es-ES" sz="1600" dirty="0">
              <a:solidFill>
                <a:schemeClr val="lt1"/>
              </a:solidFill>
            </a:endParaRPr>
          </a:p>
        </p:txBody>
      </p:sp>
      <p:sp>
        <p:nvSpPr>
          <p:cNvPr id="32" name="31 Rectángulo"/>
          <p:cNvSpPr/>
          <p:nvPr/>
        </p:nvSpPr>
        <p:spPr>
          <a:xfrm>
            <a:off x="3789163" y="2574116"/>
            <a:ext cx="5121685" cy="175432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s-ES" dirty="0"/>
              <a:t>Memoria </a:t>
            </a:r>
            <a:r>
              <a:rPr lang="es-ES" b="1" dirty="0">
                <a:effectLst>
                  <a:outerShdw blurRad="38100" dist="38100" dir="2700000" algn="tl">
                    <a:srgbClr val="000000">
                      <a:alpha val="43137"/>
                    </a:srgbClr>
                  </a:outerShdw>
                </a:effectLst>
              </a:rPr>
              <a:t>síncrona</a:t>
            </a:r>
            <a:r>
              <a:rPr lang="es-ES" dirty="0"/>
              <a:t>, con tiempos de acceso de entre </a:t>
            </a:r>
            <a:r>
              <a:rPr lang="es-ES" b="1" dirty="0">
                <a:effectLst>
                  <a:outerShdw blurRad="38100" dist="38100" dir="2700000" algn="tl">
                    <a:srgbClr val="000000">
                      <a:alpha val="43137"/>
                    </a:srgbClr>
                  </a:outerShdw>
                </a:effectLst>
              </a:rPr>
              <a:t>25 y 10 </a:t>
            </a:r>
            <a:r>
              <a:rPr lang="es-ES" b="1" dirty="0" err="1">
                <a:effectLst>
                  <a:outerShdw blurRad="38100" dist="38100" dir="2700000" algn="tl">
                    <a:srgbClr val="000000">
                      <a:alpha val="43137"/>
                    </a:srgbClr>
                  </a:outerShdw>
                </a:effectLst>
              </a:rPr>
              <a:t>ns</a:t>
            </a:r>
            <a:r>
              <a:rPr lang="es-ES" b="1" dirty="0">
                <a:effectLst>
                  <a:outerShdw blurRad="38100" dist="38100" dir="2700000" algn="tl">
                    <a:srgbClr val="000000">
                      <a:alpha val="43137"/>
                    </a:srgbClr>
                  </a:outerShdw>
                </a:effectLst>
              </a:rPr>
              <a:t> </a:t>
            </a:r>
            <a:r>
              <a:rPr lang="es-ES" dirty="0"/>
              <a:t>y que se presentan en módulos </a:t>
            </a:r>
            <a:r>
              <a:rPr lang="es-ES" b="1" dirty="0">
                <a:effectLst>
                  <a:outerShdw blurRad="38100" dist="38100" dir="2700000" algn="tl">
                    <a:srgbClr val="000000">
                      <a:alpha val="43137"/>
                    </a:srgbClr>
                  </a:outerShdw>
                </a:effectLst>
              </a:rPr>
              <a:t>DIMM</a:t>
            </a:r>
            <a:r>
              <a:rPr lang="es-ES" dirty="0">
                <a:effectLst>
                  <a:outerShdw blurRad="38100" dist="38100" dir="2700000" algn="tl">
                    <a:srgbClr val="000000">
                      <a:alpha val="43137"/>
                    </a:srgbClr>
                  </a:outerShdw>
                </a:effectLst>
              </a:rPr>
              <a:t> </a:t>
            </a:r>
            <a:r>
              <a:rPr lang="es-ES" dirty="0"/>
              <a:t>de </a:t>
            </a:r>
            <a:r>
              <a:rPr lang="es-ES" b="1" dirty="0">
                <a:effectLst>
                  <a:outerShdw blurRad="38100" dist="38100" dir="2700000" algn="tl">
                    <a:srgbClr val="000000">
                      <a:alpha val="43137"/>
                    </a:srgbClr>
                  </a:outerShdw>
                </a:effectLst>
              </a:rPr>
              <a:t>168 contactos</a:t>
            </a:r>
            <a:r>
              <a:rPr lang="es-ES" dirty="0"/>
              <a:t>. </a:t>
            </a:r>
            <a:endParaRPr lang="es-ES" dirty="0" smtClean="0"/>
          </a:p>
          <a:p>
            <a:r>
              <a:rPr lang="es-ES" b="1" dirty="0">
                <a:effectLst>
                  <a:outerShdw blurRad="38100" dist="38100" dir="2700000" algn="tl">
                    <a:srgbClr val="000000">
                      <a:alpha val="43137"/>
                    </a:srgbClr>
                  </a:outerShdw>
                </a:effectLst>
              </a:rPr>
              <a:t>Bus de datos de 64 </a:t>
            </a:r>
            <a:r>
              <a:rPr lang="es-ES" b="1" dirty="0" smtClean="0">
                <a:effectLst>
                  <a:outerShdw blurRad="38100" dist="38100" dir="2700000" algn="tl">
                    <a:srgbClr val="000000">
                      <a:alpha val="43137"/>
                    </a:srgbClr>
                  </a:outerShdw>
                </a:effectLst>
              </a:rPr>
              <a:t>bits</a:t>
            </a:r>
            <a:r>
              <a:rPr lang="es-ES" dirty="0" smtClean="0"/>
              <a:t>.</a:t>
            </a:r>
          </a:p>
          <a:p>
            <a:r>
              <a:rPr lang="es-ES" dirty="0" smtClean="0"/>
              <a:t>Fue </a:t>
            </a:r>
            <a:r>
              <a:rPr lang="es-ES" dirty="0"/>
              <a:t>utilizada en los Pentium II y en los Pentium III , así como en los AMD K6, AMD Athlon K7 y </a:t>
            </a:r>
            <a:r>
              <a:rPr lang="es-ES" dirty="0" err="1"/>
              <a:t>Duron</a:t>
            </a:r>
            <a:endParaRPr lang="es-ES" sz="1400" dirty="0" smtClean="0"/>
          </a:p>
        </p:txBody>
      </p:sp>
      <p:sp>
        <p:nvSpPr>
          <p:cNvPr id="38" name="37 Recortar rectángulo de esquina diagonal"/>
          <p:cNvSpPr/>
          <p:nvPr/>
        </p:nvSpPr>
        <p:spPr>
          <a:xfrm>
            <a:off x="1023498" y="2548727"/>
            <a:ext cx="1738556" cy="507204"/>
          </a:xfrm>
          <a:prstGeom prst="snip2Diag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b="1" dirty="0" smtClean="0"/>
              <a:t>Modelos</a:t>
            </a:r>
            <a:endParaRPr lang="es-ES" b="1" dirty="0"/>
          </a:p>
        </p:txBody>
      </p:sp>
      <p:cxnSp>
        <p:nvCxnSpPr>
          <p:cNvPr id="39" name="38 Conector recto de flecha"/>
          <p:cNvCxnSpPr>
            <a:endCxn id="38" idx="3"/>
          </p:cNvCxnSpPr>
          <p:nvPr/>
        </p:nvCxnSpPr>
        <p:spPr>
          <a:xfrm>
            <a:off x="1892776" y="1254944"/>
            <a:ext cx="0" cy="129378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3" name="42 Conector recto de flecha"/>
          <p:cNvCxnSpPr>
            <a:stCxn id="38" idx="1"/>
            <a:endCxn id="34" idx="0"/>
          </p:cNvCxnSpPr>
          <p:nvPr/>
        </p:nvCxnSpPr>
        <p:spPr>
          <a:xfrm>
            <a:off x="1892776" y="3055931"/>
            <a:ext cx="842130" cy="113612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6" name="15 Conector recto de flecha"/>
          <p:cNvCxnSpPr>
            <a:stCxn id="76" idx="3"/>
            <a:endCxn id="26" idx="1"/>
          </p:cNvCxnSpPr>
          <p:nvPr/>
        </p:nvCxnSpPr>
        <p:spPr>
          <a:xfrm>
            <a:off x="4511372" y="793800"/>
            <a:ext cx="570363"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1" name="20 Recortar rectángulo de esquina diagonal"/>
          <p:cNvSpPr/>
          <p:nvPr/>
        </p:nvSpPr>
        <p:spPr>
          <a:xfrm>
            <a:off x="5976652" y="1556792"/>
            <a:ext cx="1738556" cy="507204"/>
          </a:xfrm>
          <a:prstGeom prst="snip2Diag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b="1" dirty="0" smtClean="0"/>
              <a:t>Características</a:t>
            </a:r>
            <a:endParaRPr lang="es-ES" b="1" dirty="0"/>
          </a:p>
        </p:txBody>
      </p:sp>
      <p:cxnSp>
        <p:nvCxnSpPr>
          <p:cNvPr id="24" name="23 Conector recto de flecha"/>
          <p:cNvCxnSpPr>
            <a:stCxn id="21" idx="1"/>
          </p:cNvCxnSpPr>
          <p:nvPr/>
        </p:nvCxnSpPr>
        <p:spPr>
          <a:xfrm>
            <a:off x="6845930" y="2063996"/>
            <a:ext cx="0" cy="46826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3" name="32 Rectángulo"/>
          <p:cNvSpPr/>
          <p:nvPr/>
        </p:nvSpPr>
        <p:spPr>
          <a:xfrm>
            <a:off x="409351" y="4192052"/>
            <a:ext cx="1210321" cy="6771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s-ES" sz="2000" b="1" dirty="0" smtClean="0">
                <a:effectLst>
                  <a:outerShdw blurRad="38100" dist="38100" dir="2700000" algn="tl">
                    <a:srgbClr val="000000">
                      <a:alpha val="43137"/>
                    </a:srgbClr>
                  </a:outerShdw>
                </a:effectLst>
              </a:rPr>
              <a:t>PC100</a:t>
            </a:r>
            <a:r>
              <a:rPr lang="es-ES" sz="2000" dirty="0" smtClean="0">
                <a:effectLst>
                  <a:outerShdw blurRad="38100" dist="38100" dir="2700000" algn="tl">
                    <a:srgbClr val="000000">
                      <a:alpha val="43137"/>
                    </a:srgbClr>
                  </a:outerShdw>
                </a:effectLst>
              </a:rPr>
              <a:t> </a:t>
            </a:r>
            <a:r>
              <a:rPr lang="es-ES" dirty="0" smtClean="0"/>
              <a:t>(</a:t>
            </a:r>
            <a:r>
              <a:rPr lang="es-ES" dirty="0"/>
              <a:t>100 </a:t>
            </a:r>
            <a:r>
              <a:rPr lang="es-ES" dirty="0" smtClean="0"/>
              <a:t>MHz)</a:t>
            </a:r>
            <a:endParaRPr lang="es-ES" sz="1100" dirty="0">
              <a:solidFill>
                <a:schemeClr val="lt1"/>
              </a:solidFill>
            </a:endParaRPr>
          </a:p>
        </p:txBody>
      </p:sp>
      <p:sp>
        <p:nvSpPr>
          <p:cNvPr id="34" name="33 Rectángulo"/>
          <p:cNvSpPr/>
          <p:nvPr/>
        </p:nvSpPr>
        <p:spPr>
          <a:xfrm>
            <a:off x="2121947" y="4192052"/>
            <a:ext cx="1225917" cy="6771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s-ES" sz="2000" b="1" dirty="0" smtClean="0">
                <a:effectLst>
                  <a:outerShdw blurRad="38100" dist="38100" dir="2700000" algn="tl">
                    <a:srgbClr val="000000">
                      <a:alpha val="43137"/>
                    </a:srgbClr>
                  </a:outerShdw>
                </a:effectLst>
              </a:rPr>
              <a:t>PC133</a:t>
            </a:r>
            <a:r>
              <a:rPr lang="es-ES" sz="2000" dirty="0" smtClean="0">
                <a:effectLst>
                  <a:outerShdw blurRad="38100" dist="38100" dir="2700000" algn="tl">
                    <a:srgbClr val="000000">
                      <a:alpha val="43137"/>
                    </a:srgbClr>
                  </a:outerShdw>
                </a:effectLst>
              </a:rPr>
              <a:t> </a:t>
            </a:r>
            <a:r>
              <a:rPr lang="es-ES" dirty="0" smtClean="0"/>
              <a:t>(</a:t>
            </a:r>
            <a:r>
              <a:rPr lang="es-ES" dirty="0"/>
              <a:t>133 MHz)</a:t>
            </a:r>
          </a:p>
        </p:txBody>
      </p:sp>
      <p:cxnSp>
        <p:nvCxnSpPr>
          <p:cNvPr id="41" name="40 Conector recto de flecha"/>
          <p:cNvCxnSpPr>
            <a:stCxn id="38" idx="1"/>
            <a:endCxn id="33" idx="0"/>
          </p:cNvCxnSpPr>
          <p:nvPr/>
        </p:nvCxnSpPr>
        <p:spPr>
          <a:xfrm flipH="1">
            <a:off x="1014512" y="3055931"/>
            <a:ext cx="878264" cy="113612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4609" y="4552971"/>
            <a:ext cx="5429679" cy="1818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2562" y="4555739"/>
            <a:ext cx="5333772"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7" name="46 Conector recto de flecha"/>
          <p:cNvCxnSpPr>
            <a:stCxn id="26" idx="2"/>
            <a:endCxn id="21" idx="3"/>
          </p:cNvCxnSpPr>
          <p:nvPr/>
        </p:nvCxnSpPr>
        <p:spPr>
          <a:xfrm flipH="1">
            <a:off x="6845930" y="1086187"/>
            <a:ext cx="1" cy="47060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9371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heckerboard(across)">
                                      <p:cBhvr>
                                        <p:cTn id="7" dur="500"/>
                                        <p:tgtEl>
                                          <p:spTgt spid="16"/>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checkerboard(across)">
                                      <p:cBhvr>
                                        <p:cTn id="11" dur="500"/>
                                        <p:tgtEl>
                                          <p:spTgt spid="26"/>
                                        </p:tgtEl>
                                      </p:cBhvr>
                                    </p:animEffect>
                                  </p:childTnLst>
                                </p:cTn>
                              </p:par>
                            </p:childTnLst>
                          </p:cTn>
                        </p:par>
                        <p:par>
                          <p:cTn id="12" fill="hold">
                            <p:stCondLst>
                              <p:cond delay="1000"/>
                            </p:stCondLst>
                            <p:childTnLst>
                              <p:par>
                                <p:cTn id="13" presetID="5" presetClass="entr" presetSubtype="10" fill="hold" nodeType="after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checkerboard(across)">
                                      <p:cBhvr>
                                        <p:cTn id="15" dur="500"/>
                                        <p:tgtEl>
                                          <p:spTgt spid="47"/>
                                        </p:tgtEl>
                                      </p:cBhvr>
                                    </p:animEffect>
                                  </p:childTnLst>
                                </p:cTn>
                              </p:par>
                            </p:childTnLst>
                          </p:cTn>
                        </p:par>
                        <p:par>
                          <p:cTn id="16" fill="hold">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checkerboard(across)">
                                      <p:cBhvr>
                                        <p:cTn id="19" dur="500"/>
                                        <p:tgtEl>
                                          <p:spTgt spid="21"/>
                                        </p:tgtEl>
                                      </p:cBhvr>
                                    </p:animEffect>
                                  </p:childTnLst>
                                </p:cTn>
                              </p:par>
                            </p:childTnLst>
                          </p:cTn>
                        </p:par>
                        <p:par>
                          <p:cTn id="20" fill="hold">
                            <p:stCondLst>
                              <p:cond delay="2000"/>
                            </p:stCondLst>
                            <p:childTnLst>
                              <p:par>
                                <p:cTn id="21" presetID="5" presetClass="entr" presetSubtype="10"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checkerboard(across)">
                                      <p:cBhvr>
                                        <p:cTn id="23" dur="500"/>
                                        <p:tgtEl>
                                          <p:spTgt spid="24"/>
                                        </p:tgtEl>
                                      </p:cBhvr>
                                    </p:animEffect>
                                  </p:childTnLst>
                                </p:cTn>
                              </p:par>
                            </p:childTnLst>
                          </p:cTn>
                        </p:par>
                        <p:par>
                          <p:cTn id="24" fill="hold">
                            <p:stCondLst>
                              <p:cond delay="2500"/>
                            </p:stCondLst>
                            <p:childTnLst>
                              <p:par>
                                <p:cTn id="25" presetID="5" presetClass="entr" presetSubtype="10" fill="hold" grpId="0"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checkerboard(across)">
                                      <p:cBhvr>
                                        <p:cTn id="27" dur="500"/>
                                        <p:tgtEl>
                                          <p:spTgt spid="32"/>
                                        </p:tgtEl>
                                      </p:cBhvr>
                                    </p:animEffect>
                                  </p:childTnLst>
                                </p:cTn>
                              </p:par>
                            </p:childTnLst>
                          </p:cTn>
                        </p:par>
                        <p:par>
                          <p:cTn id="28" fill="hold">
                            <p:stCondLst>
                              <p:cond delay="3000"/>
                            </p:stCondLst>
                            <p:childTnLst>
                              <p:par>
                                <p:cTn id="29" presetID="42" presetClass="entr" presetSubtype="0" fill="hold" nodeType="afterEffect">
                                  <p:stCondLst>
                                    <p:cond delay="0"/>
                                  </p:stCondLst>
                                  <p:childTnLst>
                                    <p:set>
                                      <p:cBhvr>
                                        <p:cTn id="30" dur="1" fill="hold">
                                          <p:stCondLst>
                                            <p:cond delay="0"/>
                                          </p:stCondLst>
                                        </p:cTn>
                                        <p:tgtEl>
                                          <p:spTgt spid="7170"/>
                                        </p:tgtEl>
                                        <p:attrNameLst>
                                          <p:attrName>style.visibility</p:attrName>
                                        </p:attrNameLst>
                                      </p:cBhvr>
                                      <p:to>
                                        <p:strVal val="visible"/>
                                      </p:to>
                                    </p:set>
                                    <p:animEffect transition="in" filter="fade">
                                      <p:cBhvr>
                                        <p:cTn id="31" dur="1000"/>
                                        <p:tgtEl>
                                          <p:spTgt spid="7170"/>
                                        </p:tgtEl>
                                      </p:cBhvr>
                                    </p:animEffect>
                                    <p:anim calcmode="lin" valueType="num">
                                      <p:cBhvr>
                                        <p:cTn id="32" dur="1000" fill="hold"/>
                                        <p:tgtEl>
                                          <p:spTgt spid="7170"/>
                                        </p:tgtEl>
                                        <p:attrNameLst>
                                          <p:attrName>ppt_x</p:attrName>
                                        </p:attrNameLst>
                                      </p:cBhvr>
                                      <p:tavLst>
                                        <p:tav tm="0">
                                          <p:val>
                                            <p:strVal val="#ppt_x"/>
                                          </p:val>
                                        </p:tav>
                                        <p:tav tm="100000">
                                          <p:val>
                                            <p:strVal val="#ppt_x"/>
                                          </p:val>
                                        </p:tav>
                                      </p:tavLst>
                                    </p:anim>
                                    <p:anim calcmode="lin" valueType="num">
                                      <p:cBhvr>
                                        <p:cTn id="33" dur="1000" fill="hold"/>
                                        <p:tgtEl>
                                          <p:spTgt spid="7170"/>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nodeType="click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checkerboard(across)">
                                      <p:cBhvr>
                                        <p:cTn id="38" dur="500"/>
                                        <p:tgtEl>
                                          <p:spTgt spid="39"/>
                                        </p:tgtEl>
                                      </p:cBhvr>
                                    </p:animEffect>
                                  </p:childTnLst>
                                </p:cTn>
                              </p:par>
                            </p:childTnLst>
                          </p:cTn>
                        </p:par>
                        <p:par>
                          <p:cTn id="39" fill="hold">
                            <p:stCondLst>
                              <p:cond delay="500"/>
                            </p:stCondLst>
                            <p:childTnLst>
                              <p:par>
                                <p:cTn id="40" presetID="5" presetClass="entr" presetSubtype="10" fill="hold" grpId="0" nodeType="after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checkerboard(across)">
                                      <p:cBhvr>
                                        <p:cTn id="42" dur="500"/>
                                        <p:tgtEl>
                                          <p:spTgt spid="38"/>
                                        </p:tgtEl>
                                      </p:cBhvr>
                                    </p:animEffect>
                                  </p:childTnLst>
                                </p:cTn>
                              </p:par>
                            </p:childTnLst>
                          </p:cTn>
                        </p:par>
                        <p:par>
                          <p:cTn id="43" fill="hold">
                            <p:stCondLst>
                              <p:cond delay="1000"/>
                            </p:stCondLst>
                            <p:childTnLst>
                              <p:par>
                                <p:cTn id="44" presetID="5" presetClass="entr" presetSubtype="10" fill="hold" nodeType="after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checkerboard(across)">
                                      <p:cBhvr>
                                        <p:cTn id="46" dur="500"/>
                                        <p:tgtEl>
                                          <p:spTgt spid="41"/>
                                        </p:tgtEl>
                                      </p:cBhvr>
                                    </p:animEffect>
                                  </p:childTnLst>
                                </p:cTn>
                              </p:par>
                            </p:childTnLst>
                          </p:cTn>
                        </p:par>
                        <p:par>
                          <p:cTn id="47" fill="hold">
                            <p:stCondLst>
                              <p:cond delay="1500"/>
                            </p:stCondLst>
                            <p:childTnLst>
                              <p:par>
                                <p:cTn id="48" presetID="5" presetClass="entr" presetSubtype="10" fill="hold" grpId="0" nodeType="after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checkerboard(across)">
                                      <p:cBhvr>
                                        <p:cTn id="50" dur="500"/>
                                        <p:tgtEl>
                                          <p:spTgt spid="33"/>
                                        </p:tgtEl>
                                      </p:cBhvr>
                                    </p:animEffect>
                                  </p:childTnLst>
                                </p:cTn>
                              </p:par>
                            </p:childTnLst>
                          </p:cTn>
                        </p:par>
                        <p:par>
                          <p:cTn id="51" fill="hold">
                            <p:stCondLst>
                              <p:cond delay="2000"/>
                            </p:stCondLst>
                            <p:childTnLst>
                              <p:par>
                                <p:cTn id="52" presetID="5" presetClass="entr" presetSubtype="10" fill="hold" nodeType="after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checkerboard(across)">
                                      <p:cBhvr>
                                        <p:cTn id="54" dur="500"/>
                                        <p:tgtEl>
                                          <p:spTgt spid="43"/>
                                        </p:tgtEl>
                                      </p:cBhvr>
                                    </p:animEffect>
                                  </p:childTnLst>
                                </p:cTn>
                              </p:par>
                            </p:childTnLst>
                          </p:cTn>
                        </p:par>
                        <p:par>
                          <p:cTn id="55" fill="hold">
                            <p:stCondLst>
                              <p:cond delay="2500"/>
                            </p:stCondLst>
                            <p:childTnLst>
                              <p:par>
                                <p:cTn id="56" presetID="5" presetClass="entr" presetSubtype="10" fill="hold" grpId="0" nodeType="after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checkerboard(across)">
                                      <p:cBhvr>
                                        <p:cTn id="58" dur="500"/>
                                        <p:tgtEl>
                                          <p:spTgt spid="34"/>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nodeType="clickEffect">
                                  <p:stCondLst>
                                    <p:cond delay="0"/>
                                  </p:stCondLst>
                                  <p:childTnLst>
                                    <p:animEffect transition="out" filter="fade">
                                      <p:cBhvr>
                                        <p:cTn id="62" dur="500"/>
                                        <p:tgtEl>
                                          <p:spTgt spid="7170"/>
                                        </p:tgtEl>
                                      </p:cBhvr>
                                    </p:animEffect>
                                    <p:set>
                                      <p:cBhvr>
                                        <p:cTn id="63" dur="1" fill="hold">
                                          <p:stCondLst>
                                            <p:cond delay="499"/>
                                          </p:stCondLst>
                                        </p:cTn>
                                        <p:tgtEl>
                                          <p:spTgt spid="7170"/>
                                        </p:tgtEl>
                                        <p:attrNameLst>
                                          <p:attrName>style.visibility</p:attrName>
                                        </p:attrNameLst>
                                      </p:cBhvr>
                                      <p:to>
                                        <p:strVal val="hidden"/>
                                      </p:to>
                                    </p:set>
                                  </p:childTnLst>
                                </p:cTn>
                              </p:par>
                            </p:childTnLst>
                          </p:cTn>
                        </p:par>
                        <p:par>
                          <p:cTn id="64" fill="hold">
                            <p:stCondLst>
                              <p:cond delay="500"/>
                            </p:stCondLst>
                            <p:childTnLst>
                              <p:par>
                                <p:cTn id="65" presetID="42" presetClass="entr" presetSubtype="0" fill="hold" nodeType="afterEffect">
                                  <p:stCondLst>
                                    <p:cond delay="0"/>
                                  </p:stCondLst>
                                  <p:childTnLst>
                                    <p:set>
                                      <p:cBhvr>
                                        <p:cTn id="66" dur="1" fill="hold">
                                          <p:stCondLst>
                                            <p:cond delay="0"/>
                                          </p:stCondLst>
                                        </p:cTn>
                                        <p:tgtEl>
                                          <p:spTgt spid="44"/>
                                        </p:tgtEl>
                                        <p:attrNameLst>
                                          <p:attrName>style.visibility</p:attrName>
                                        </p:attrNameLst>
                                      </p:cBhvr>
                                      <p:to>
                                        <p:strVal val="visible"/>
                                      </p:to>
                                    </p:set>
                                    <p:animEffect transition="in" filter="fade">
                                      <p:cBhvr>
                                        <p:cTn id="67" dur="1000"/>
                                        <p:tgtEl>
                                          <p:spTgt spid="44"/>
                                        </p:tgtEl>
                                      </p:cBhvr>
                                    </p:animEffect>
                                    <p:anim calcmode="lin" valueType="num">
                                      <p:cBhvr>
                                        <p:cTn id="68" dur="1000" fill="hold"/>
                                        <p:tgtEl>
                                          <p:spTgt spid="44"/>
                                        </p:tgtEl>
                                        <p:attrNameLst>
                                          <p:attrName>ppt_x</p:attrName>
                                        </p:attrNameLst>
                                      </p:cBhvr>
                                      <p:tavLst>
                                        <p:tav tm="0">
                                          <p:val>
                                            <p:strVal val="#ppt_x"/>
                                          </p:val>
                                        </p:tav>
                                        <p:tav tm="100000">
                                          <p:val>
                                            <p:strVal val="#ppt_x"/>
                                          </p:val>
                                        </p:tav>
                                      </p:tavLst>
                                    </p:anim>
                                    <p:anim calcmode="lin" valueType="num">
                                      <p:cBhvr>
                                        <p:cTn id="69"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2" grpId="0" animBg="1"/>
      <p:bldP spid="38" grpId="0" animBg="1"/>
      <p:bldP spid="21" grpId="0" animBg="1"/>
      <p:bldP spid="33" grpId="0" animBg="1"/>
      <p:bldP spid="3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a:xfrm>
            <a:off x="7092280" y="6588126"/>
            <a:ext cx="1876452" cy="254718"/>
          </a:xfrm>
        </p:spPr>
        <p:txBody>
          <a:bodyPr/>
          <a:lstStyle/>
          <a:p>
            <a:fld id="{AC29C877-C0D6-4AFE-8808-2ED6B1D1CA05}" type="slidenum">
              <a:rPr lang="es-ES" smtClean="0"/>
              <a:pPr/>
              <a:t>9</a:t>
            </a:fld>
            <a:r>
              <a:rPr lang="es-ES" dirty="0" smtClean="0"/>
              <a:t> </a:t>
            </a:r>
            <a:endParaRPr lang="es-ES" dirty="0"/>
          </a:p>
        </p:txBody>
      </p:sp>
      <p:sp>
        <p:nvSpPr>
          <p:cNvPr id="7" name="6 Marcador de pie de página"/>
          <p:cNvSpPr>
            <a:spLocks noGrp="1"/>
          </p:cNvSpPr>
          <p:nvPr>
            <p:ph type="ftr" sz="quarter" idx="11"/>
          </p:nvPr>
        </p:nvSpPr>
        <p:spPr>
          <a:xfrm>
            <a:off x="251520" y="6597352"/>
            <a:ext cx="5624264" cy="239964"/>
          </a:xfrm>
        </p:spPr>
        <p:txBody>
          <a:bodyPr/>
          <a:lstStyle/>
          <a:p>
            <a:pPr algn="l"/>
            <a:r>
              <a:rPr lang="es-ES" dirty="0" smtClean="0"/>
              <a:t>Memoria Principal- Elementos HW del PC</a:t>
            </a:r>
            <a:endParaRPr lang="es-ES" dirty="0"/>
          </a:p>
        </p:txBody>
      </p:sp>
      <p:sp>
        <p:nvSpPr>
          <p:cNvPr id="76" name="75 Rectángulo redondeado"/>
          <p:cNvSpPr/>
          <p:nvPr/>
        </p:nvSpPr>
        <p:spPr>
          <a:xfrm>
            <a:off x="409351" y="332656"/>
            <a:ext cx="4102021" cy="922288"/>
          </a:xfrm>
          <a:prstGeom prst="roundRect">
            <a:avLst/>
          </a:prstGeom>
          <a:effectLst>
            <a:outerShdw blurRad="76200" dist="12700" dir="2700000" sy="-23000" kx="-800400" algn="bl" rotWithShape="0">
              <a:prstClr val="black">
                <a:alpha val="20000"/>
              </a:prstClr>
            </a:outerShdw>
          </a:effectLst>
        </p:spPr>
        <p:style>
          <a:lnRef idx="3">
            <a:schemeClr val="lt1"/>
          </a:lnRef>
          <a:fillRef idx="1003">
            <a:schemeClr val="dk2"/>
          </a:fillRef>
          <a:effectRef idx="1">
            <a:schemeClr val="dk1"/>
          </a:effectRef>
          <a:fontRef idx="minor">
            <a:schemeClr val="lt1"/>
          </a:fontRef>
        </p:style>
        <p:txBody>
          <a:bodyPr rtlCol="0" anchor="ctr"/>
          <a:lstStyle/>
          <a:p>
            <a:pPr algn="ctr"/>
            <a:r>
              <a:rPr lang="es-ES" sz="2800" b="1" dirty="0" smtClean="0">
                <a:effectLst>
                  <a:outerShdw blurRad="38100" dist="38100" dir="2700000" algn="tl">
                    <a:srgbClr val="000000">
                      <a:alpha val="43137"/>
                    </a:srgbClr>
                  </a:outerShdw>
                </a:effectLst>
              </a:rPr>
              <a:t>Tecnologías de memoria</a:t>
            </a:r>
          </a:p>
          <a:p>
            <a:pPr algn="ctr"/>
            <a:r>
              <a:rPr lang="es-ES" sz="2800" b="1" dirty="0" smtClean="0">
                <a:effectLst>
                  <a:outerShdw blurRad="38100" dist="38100" dir="2700000" algn="tl">
                    <a:srgbClr val="000000">
                      <a:alpha val="43137"/>
                    </a:srgbClr>
                  </a:outerShdw>
                </a:effectLst>
              </a:rPr>
              <a:t>DDR SDRAM</a:t>
            </a:r>
            <a:endParaRPr lang="es-ES" sz="2400" b="1" dirty="0">
              <a:effectLst>
                <a:outerShdw blurRad="38100" dist="38100" dir="2700000" algn="tl">
                  <a:srgbClr val="000000">
                    <a:alpha val="43137"/>
                  </a:srgbClr>
                </a:outerShdw>
              </a:effectLst>
            </a:endParaRPr>
          </a:p>
        </p:txBody>
      </p:sp>
      <p:sp>
        <p:nvSpPr>
          <p:cNvPr id="26" name="25 Rectángulo"/>
          <p:cNvSpPr/>
          <p:nvPr/>
        </p:nvSpPr>
        <p:spPr>
          <a:xfrm>
            <a:off x="5091111" y="501411"/>
            <a:ext cx="3528391" cy="5847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s-ES" sz="1600" b="1" dirty="0" err="1" smtClean="0">
                <a:effectLst>
                  <a:outerShdw blurRad="38100" dist="38100" dir="2700000" algn="tl">
                    <a:srgbClr val="000000">
                      <a:alpha val="43137"/>
                    </a:srgbClr>
                  </a:outerShdw>
                </a:effectLst>
              </a:rPr>
              <a:t>Double</a:t>
            </a:r>
            <a:r>
              <a:rPr lang="es-ES" sz="1600" b="1" dirty="0" smtClean="0">
                <a:effectLst>
                  <a:outerShdw blurRad="38100" dist="38100" dir="2700000" algn="tl">
                    <a:srgbClr val="000000">
                      <a:alpha val="43137"/>
                    </a:srgbClr>
                  </a:outerShdw>
                </a:effectLst>
              </a:rPr>
              <a:t> Data </a:t>
            </a:r>
            <a:r>
              <a:rPr lang="es-ES" sz="1600" b="1" dirty="0" err="1" smtClean="0">
                <a:effectLst>
                  <a:outerShdw blurRad="38100" dist="38100" dir="2700000" algn="tl">
                    <a:srgbClr val="000000">
                      <a:alpha val="43137"/>
                    </a:srgbClr>
                  </a:outerShdw>
                </a:effectLst>
              </a:rPr>
              <a:t>Rate</a:t>
            </a:r>
            <a:r>
              <a:rPr lang="es-ES" sz="1600" b="1" dirty="0" smtClean="0">
                <a:effectLst>
                  <a:outerShdw blurRad="38100" dist="38100" dir="2700000" algn="tl">
                    <a:srgbClr val="000000">
                      <a:alpha val="43137"/>
                    </a:srgbClr>
                  </a:outerShdw>
                </a:effectLst>
              </a:rPr>
              <a:t> </a:t>
            </a:r>
            <a:r>
              <a:rPr lang="es-ES" sz="1600" b="1" dirty="0" err="1" smtClean="0">
                <a:effectLst>
                  <a:outerShdw blurRad="38100" dist="38100" dir="2700000" algn="tl">
                    <a:srgbClr val="000000">
                      <a:alpha val="43137"/>
                    </a:srgbClr>
                  </a:outerShdw>
                </a:effectLst>
              </a:rPr>
              <a:t>Synchronous</a:t>
            </a:r>
            <a:r>
              <a:rPr lang="es-ES" sz="1600" b="1" dirty="0" smtClean="0">
                <a:effectLst>
                  <a:outerShdw blurRad="38100" dist="38100" dir="2700000" algn="tl">
                    <a:srgbClr val="000000">
                      <a:alpha val="43137"/>
                    </a:srgbClr>
                  </a:outerShdw>
                </a:effectLst>
              </a:rPr>
              <a:t> SDRAM</a:t>
            </a:r>
          </a:p>
          <a:p>
            <a:pPr algn="ctr"/>
            <a:r>
              <a:rPr lang="es-ES" sz="1600" dirty="0">
                <a:hlinkClick r:id="rId2"/>
              </a:rPr>
              <a:t>http://moourl.com/fu6cr</a:t>
            </a:r>
            <a:endParaRPr lang="es-ES" sz="1600" dirty="0">
              <a:solidFill>
                <a:schemeClr val="lt1"/>
              </a:solidFill>
            </a:endParaRPr>
          </a:p>
        </p:txBody>
      </p:sp>
      <p:sp>
        <p:nvSpPr>
          <p:cNvPr id="32" name="31 Rectángulo"/>
          <p:cNvSpPr/>
          <p:nvPr/>
        </p:nvSpPr>
        <p:spPr>
          <a:xfrm>
            <a:off x="3789163" y="2574116"/>
            <a:ext cx="5121685" cy="18466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s-ES" dirty="0"/>
              <a:t>Memoria </a:t>
            </a:r>
            <a:r>
              <a:rPr lang="es-ES" b="1" dirty="0" smtClean="0">
                <a:effectLst>
                  <a:outerShdw blurRad="38100" dist="38100" dir="2700000" algn="tl">
                    <a:srgbClr val="000000">
                      <a:alpha val="43137"/>
                    </a:srgbClr>
                  </a:outerShdw>
                </a:effectLst>
              </a:rPr>
              <a:t>síncrona que </a:t>
            </a:r>
            <a:r>
              <a:rPr lang="es-ES" sz="1600" dirty="0" smtClean="0"/>
              <a:t>envía </a:t>
            </a:r>
            <a:r>
              <a:rPr lang="es-ES" sz="1600" dirty="0"/>
              <a:t>los datos dos veces por cada ciclo de reloj. De este modo trabaja al doble de velocidad del bus del sistema, sin necesidad de aumentar la frecuencia de reloj. Se presenta en módulos </a:t>
            </a:r>
            <a:r>
              <a:rPr lang="es-ES" sz="1600" b="1" dirty="0">
                <a:effectLst>
                  <a:outerShdw blurRad="38100" dist="38100" dir="2700000" algn="tl">
                    <a:srgbClr val="000000">
                      <a:alpha val="43137"/>
                    </a:srgbClr>
                  </a:outerShdw>
                </a:effectLst>
              </a:rPr>
              <a:t>DIMM de 184 </a:t>
            </a:r>
            <a:r>
              <a:rPr lang="es-ES" sz="1600" dirty="0"/>
              <a:t>contactos en el caso de ordenador de escritorio y en módulos </a:t>
            </a:r>
            <a:r>
              <a:rPr lang="es-ES" sz="1600" b="1" dirty="0" smtClean="0">
                <a:effectLst>
                  <a:outerShdw blurRad="38100" dist="38100" dir="2700000" algn="tl">
                    <a:srgbClr val="000000">
                      <a:alpha val="43137"/>
                    </a:srgbClr>
                  </a:outerShdw>
                </a:effectLst>
              </a:rPr>
              <a:t>SO-DIMM</a:t>
            </a:r>
            <a:r>
              <a:rPr lang="es-ES" sz="1600" dirty="0" smtClean="0"/>
              <a:t> de </a:t>
            </a:r>
            <a:r>
              <a:rPr lang="es-ES" sz="1600" b="1" dirty="0" smtClean="0">
                <a:effectLst>
                  <a:outerShdw blurRad="38100" dist="38100" dir="2700000" algn="tl">
                    <a:srgbClr val="000000">
                      <a:alpha val="43137"/>
                    </a:srgbClr>
                  </a:outerShdw>
                </a:effectLst>
              </a:rPr>
              <a:t>200 contactos </a:t>
            </a:r>
            <a:r>
              <a:rPr lang="es-ES" sz="1600" dirty="0"/>
              <a:t>para los ordenadores portátiles</a:t>
            </a:r>
            <a:endParaRPr lang="es-ES" sz="1600" dirty="0" smtClean="0"/>
          </a:p>
        </p:txBody>
      </p:sp>
      <p:sp>
        <p:nvSpPr>
          <p:cNvPr id="38" name="37 Recortar rectángulo de esquina diagonal"/>
          <p:cNvSpPr/>
          <p:nvPr/>
        </p:nvSpPr>
        <p:spPr>
          <a:xfrm>
            <a:off x="1023498" y="1628800"/>
            <a:ext cx="1738556" cy="507204"/>
          </a:xfrm>
          <a:prstGeom prst="snip2Diag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b="1" dirty="0" smtClean="0"/>
              <a:t>Modelos</a:t>
            </a:r>
            <a:endParaRPr lang="es-ES" b="1" dirty="0"/>
          </a:p>
        </p:txBody>
      </p:sp>
      <p:cxnSp>
        <p:nvCxnSpPr>
          <p:cNvPr id="39" name="38 Conector recto de flecha"/>
          <p:cNvCxnSpPr>
            <a:endCxn id="38" idx="3"/>
          </p:cNvCxnSpPr>
          <p:nvPr/>
        </p:nvCxnSpPr>
        <p:spPr>
          <a:xfrm>
            <a:off x="1892776" y="1254944"/>
            <a:ext cx="0" cy="37385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6" name="15 Conector recto de flecha"/>
          <p:cNvCxnSpPr>
            <a:stCxn id="76" idx="3"/>
            <a:endCxn id="26" idx="1"/>
          </p:cNvCxnSpPr>
          <p:nvPr/>
        </p:nvCxnSpPr>
        <p:spPr>
          <a:xfrm flipV="1">
            <a:off x="4511372" y="793799"/>
            <a:ext cx="579739"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1" name="20 Recortar rectángulo de esquina diagonal"/>
          <p:cNvSpPr/>
          <p:nvPr/>
        </p:nvSpPr>
        <p:spPr>
          <a:xfrm>
            <a:off x="5986029" y="1556792"/>
            <a:ext cx="1738556" cy="507204"/>
          </a:xfrm>
          <a:prstGeom prst="snip2Diag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b="1" dirty="0" smtClean="0"/>
              <a:t>Características</a:t>
            </a:r>
            <a:endParaRPr lang="es-ES" b="1" dirty="0"/>
          </a:p>
        </p:txBody>
      </p:sp>
      <p:cxnSp>
        <p:nvCxnSpPr>
          <p:cNvPr id="24" name="23 Conector recto de flecha"/>
          <p:cNvCxnSpPr>
            <a:stCxn id="21" idx="1"/>
          </p:cNvCxnSpPr>
          <p:nvPr/>
        </p:nvCxnSpPr>
        <p:spPr>
          <a:xfrm>
            <a:off x="6855307" y="2063996"/>
            <a:ext cx="0" cy="46826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3" name="32 Rectángulo"/>
          <p:cNvSpPr/>
          <p:nvPr/>
        </p:nvSpPr>
        <p:spPr>
          <a:xfrm>
            <a:off x="351511" y="2564904"/>
            <a:ext cx="3082529" cy="6771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s-ES" sz="2000" b="1" dirty="0" smtClean="0">
                <a:effectLst>
                  <a:outerShdw blurRad="38100" dist="38100" dir="2700000" algn="tl">
                    <a:srgbClr val="000000">
                      <a:alpha val="43137"/>
                    </a:srgbClr>
                  </a:outerShdw>
                </a:effectLst>
              </a:rPr>
              <a:t>PC</a:t>
            </a:r>
            <a:r>
              <a:rPr lang="es-ES" sz="2000" dirty="0" smtClean="0"/>
              <a:t>-2700</a:t>
            </a:r>
            <a:r>
              <a:rPr lang="es-ES" sz="2000" dirty="0" smtClean="0">
                <a:effectLst>
                  <a:outerShdw blurRad="38100" dist="38100" dir="2700000" algn="tl">
                    <a:srgbClr val="000000">
                      <a:alpha val="43137"/>
                    </a:srgbClr>
                  </a:outerShdw>
                </a:effectLst>
              </a:rPr>
              <a:t> </a:t>
            </a:r>
            <a:r>
              <a:rPr lang="es-ES" dirty="0" smtClean="0"/>
              <a:t>(</a:t>
            </a:r>
            <a:r>
              <a:rPr lang="es-ES" b="1" dirty="0" smtClean="0">
                <a:effectLst>
                  <a:outerShdw blurRad="38100" dist="38100" dir="2700000" algn="tl">
                    <a:srgbClr val="000000">
                      <a:alpha val="43137"/>
                    </a:srgbClr>
                  </a:outerShdw>
                </a:effectLst>
              </a:rPr>
              <a:t>DDR</a:t>
            </a:r>
            <a:r>
              <a:rPr lang="es-ES" dirty="0" smtClean="0"/>
              <a:t>-333)</a:t>
            </a:r>
          </a:p>
          <a:p>
            <a:pPr algn="ctr"/>
            <a:r>
              <a:rPr lang="es-ES" dirty="0" smtClean="0"/>
              <a:t>2700 MB/s y 333MHz</a:t>
            </a:r>
            <a:endParaRPr lang="es-ES" sz="1100" dirty="0">
              <a:solidFill>
                <a:schemeClr val="lt1"/>
              </a:solidFill>
            </a:endParaRPr>
          </a:p>
        </p:txBody>
      </p:sp>
      <p:cxnSp>
        <p:nvCxnSpPr>
          <p:cNvPr id="41" name="40 Conector recto de flecha"/>
          <p:cNvCxnSpPr>
            <a:stCxn id="38" idx="1"/>
            <a:endCxn id="33" idx="0"/>
          </p:cNvCxnSpPr>
          <p:nvPr/>
        </p:nvCxnSpPr>
        <p:spPr>
          <a:xfrm>
            <a:off x="1892776" y="2136004"/>
            <a:ext cx="0" cy="4289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104" y="4532932"/>
            <a:ext cx="5107955"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24 Rectángulo"/>
          <p:cNvSpPr/>
          <p:nvPr/>
        </p:nvSpPr>
        <p:spPr>
          <a:xfrm>
            <a:off x="351511" y="3311813"/>
            <a:ext cx="3082529" cy="4001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s-ES" sz="2000" b="1" dirty="0" smtClean="0">
                <a:effectLst>
                  <a:outerShdw blurRad="38100" dist="38100" dir="2700000" algn="tl">
                    <a:srgbClr val="000000">
                      <a:alpha val="43137"/>
                    </a:srgbClr>
                  </a:outerShdw>
                </a:effectLst>
              </a:rPr>
              <a:t>PC</a:t>
            </a:r>
            <a:r>
              <a:rPr lang="es-ES" sz="2000" dirty="0" smtClean="0"/>
              <a:t>-3200</a:t>
            </a:r>
            <a:r>
              <a:rPr lang="es-ES" sz="2000" dirty="0" smtClean="0">
                <a:effectLst>
                  <a:outerShdw blurRad="38100" dist="38100" dir="2700000" algn="tl">
                    <a:srgbClr val="000000">
                      <a:alpha val="43137"/>
                    </a:srgbClr>
                  </a:outerShdw>
                </a:effectLst>
              </a:rPr>
              <a:t> </a:t>
            </a:r>
            <a:r>
              <a:rPr lang="es-ES" dirty="0" smtClean="0"/>
              <a:t>(</a:t>
            </a:r>
            <a:r>
              <a:rPr lang="es-ES" b="1" dirty="0" smtClean="0">
                <a:effectLst>
                  <a:outerShdw blurRad="38100" dist="38100" dir="2700000" algn="tl">
                    <a:srgbClr val="000000">
                      <a:alpha val="43137"/>
                    </a:srgbClr>
                  </a:outerShdw>
                </a:effectLst>
              </a:rPr>
              <a:t>DDR</a:t>
            </a:r>
            <a:r>
              <a:rPr lang="es-ES" dirty="0" smtClean="0"/>
              <a:t>-400)</a:t>
            </a:r>
            <a:endParaRPr lang="es-ES" sz="1100" dirty="0">
              <a:solidFill>
                <a:schemeClr val="lt1"/>
              </a:solidFill>
            </a:endParaRPr>
          </a:p>
        </p:txBody>
      </p:sp>
      <p:sp>
        <p:nvSpPr>
          <p:cNvPr id="27" name="26 Rectángulo"/>
          <p:cNvSpPr/>
          <p:nvPr/>
        </p:nvSpPr>
        <p:spPr>
          <a:xfrm>
            <a:off x="351511" y="3783909"/>
            <a:ext cx="3082529" cy="4001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s-ES" sz="2000" b="1" dirty="0" smtClean="0">
                <a:effectLst>
                  <a:outerShdw blurRad="38100" dist="38100" dir="2700000" algn="tl">
                    <a:srgbClr val="000000">
                      <a:alpha val="43137"/>
                    </a:srgbClr>
                  </a:outerShdw>
                </a:effectLst>
              </a:rPr>
              <a:t>PC</a:t>
            </a:r>
            <a:r>
              <a:rPr lang="es-ES" sz="2000" dirty="0" smtClean="0"/>
              <a:t>-4200</a:t>
            </a:r>
            <a:r>
              <a:rPr lang="es-ES" sz="2000" dirty="0" smtClean="0">
                <a:effectLst>
                  <a:outerShdw blurRad="38100" dist="38100" dir="2700000" algn="tl">
                    <a:srgbClr val="000000">
                      <a:alpha val="43137"/>
                    </a:srgbClr>
                  </a:outerShdw>
                </a:effectLst>
              </a:rPr>
              <a:t> </a:t>
            </a:r>
            <a:r>
              <a:rPr lang="es-ES" dirty="0" smtClean="0"/>
              <a:t>(</a:t>
            </a:r>
            <a:r>
              <a:rPr lang="es-ES" b="1" dirty="0" smtClean="0">
                <a:effectLst>
                  <a:outerShdw blurRad="38100" dist="38100" dir="2700000" algn="tl">
                    <a:srgbClr val="000000">
                      <a:alpha val="43137"/>
                    </a:srgbClr>
                  </a:outerShdw>
                </a:effectLst>
              </a:rPr>
              <a:t>DDR</a:t>
            </a:r>
            <a:r>
              <a:rPr lang="es-ES" dirty="0" smtClean="0"/>
              <a:t>-533)</a:t>
            </a:r>
            <a:endParaRPr lang="es-ES" sz="1100" dirty="0">
              <a:solidFill>
                <a:schemeClr val="lt1"/>
              </a:solidFill>
            </a:endParaRPr>
          </a:p>
        </p:txBody>
      </p:sp>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9488" y="4468760"/>
            <a:ext cx="3030014" cy="16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5" name="34 Conector recto de flecha"/>
          <p:cNvCxnSpPr>
            <a:stCxn id="26" idx="2"/>
            <a:endCxn id="21" idx="3"/>
          </p:cNvCxnSpPr>
          <p:nvPr/>
        </p:nvCxnSpPr>
        <p:spPr>
          <a:xfrm>
            <a:off x="6855307" y="1086186"/>
            <a:ext cx="0" cy="47060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6430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heckerboard(across)">
                                      <p:cBhvr>
                                        <p:cTn id="7" dur="500"/>
                                        <p:tgtEl>
                                          <p:spTgt spid="16"/>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checkerboard(across)">
                                      <p:cBhvr>
                                        <p:cTn id="11" dur="500"/>
                                        <p:tgtEl>
                                          <p:spTgt spid="26"/>
                                        </p:tgtEl>
                                      </p:cBhvr>
                                    </p:animEffect>
                                  </p:childTnLst>
                                </p:cTn>
                              </p:par>
                            </p:childTnLst>
                          </p:cTn>
                        </p:par>
                        <p:par>
                          <p:cTn id="12" fill="hold">
                            <p:stCondLst>
                              <p:cond delay="1000"/>
                            </p:stCondLst>
                            <p:childTnLst>
                              <p:par>
                                <p:cTn id="13" presetID="5" presetClass="entr" presetSubtype="10"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checkerboard(across)">
                                      <p:cBhvr>
                                        <p:cTn id="15" dur="500"/>
                                        <p:tgtEl>
                                          <p:spTgt spid="35"/>
                                        </p:tgtEl>
                                      </p:cBhvr>
                                    </p:animEffect>
                                  </p:childTnLst>
                                </p:cTn>
                              </p:par>
                            </p:childTnLst>
                          </p:cTn>
                        </p:par>
                        <p:par>
                          <p:cTn id="16" fill="hold">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checkerboard(across)">
                                      <p:cBhvr>
                                        <p:cTn id="19" dur="500"/>
                                        <p:tgtEl>
                                          <p:spTgt spid="21"/>
                                        </p:tgtEl>
                                      </p:cBhvr>
                                    </p:animEffect>
                                  </p:childTnLst>
                                </p:cTn>
                              </p:par>
                            </p:childTnLst>
                          </p:cTn>
                        </p:par>
                        <p:par>
                          <p:cTn id="20" fill="hold">
                            <p:stCondLst>
                              <p:cond delay="2000"/>
                            </p:stCondLst>
                            <p:childTnLst>
                              <p:par>
                                <p:cTn id="21" presetID="5" presetClass="entr" presetSubtype="10"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checkerboard(across)">
                                      <p:cBhvr>
                                        <p:cTn id="23" dur="500"/>
                                        <p:tgtEl>
                                          <p:spTgt spid="24"/>
                                        </p:tgtEl>
                                      </p:cBhvr>
                                    </p:animEffect>
                                  </p:childTnLst>
                                </p:cTn>
                              </p:par>
                            </p:childTnLst>
                          </p:cTn>
                        </p:par>
                        <p:par>
                          <p:cTn id="24" fill="hold">
                            <p:stCondLst>
                              <p:cond delay="2500"/>
                            </p:stCondLst>
                            <p:childTnLst>
                              <p:par>
                                <p:cTn id="25" presetID="5" presetClass="entr" presetSubtype="10" fill="hold" grpId="0"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checkerboard(across)">
                                      <p:cBhvr>
                                        <p:cTn id="27" dur="500"/>
                                        <p:tgtEl>
                                          <p:spTgt spid="32"/>
                                        </p:tgtEl>
                                      </p:cBhvr>
                                    </p:animEffect>
                                  </p:childTnLst>
                                </p:cTn>
                              </p:par>
                            </p:childTnLst>
                          </p:cTn>
                        </p:par>
                        <p:par>
                          <p:cTn id="28" fill="hold">
                            <p:stCondLst>
                              <p:cond delay="3000"/>
                            </p:stCondLst>
                            <p:childTnLst>
                              <p:par>
                                <p:cTn id="29" presetID="42" presetClass="entr" presetSubtype="0" fill="hold" nodeType="afterEffect">
                                  <p:stCondLst>
                                    <p:cond delay="0"/>
                                  </p:stCondLst>
                                  <p:childTnLst>
                                    <p:set>
                                      <p:cBhvr>
                                        <p:cTn id="30" dur="1" fill="hold">
                                          <p:stCondLst>
                                            <p:cond delay="0"/>
                                          </p:stCondLst>
                                        </p:cTn>
                                        <p:tgtEl>
                                          <p:spTgt spid="8194"/>
                                        </p:tgtEl>
                                        <p:attrNameLst>
                                          <p:attrName>style.visibility</p:attrName>
                                        </p:attrNameLst>
                                      </p:cBhvr>
                                      <p:to>
                                        <p:strVal val="visible"/>
                                      </p:to>
                                    </p:set>
                                    <p:animEffect transition="in" filter="fade">
                                      <p:cBhvr>
                                        <p:cTn id="31" dur="1000"/>
                                        <p:tgtEl>
                                          <p:spTgt spid="8194"/>
                                        </p:tgtEl>
                                      </p:cBhvr>
                                    </p:animEffect>
                                    <p:anim calcmode="lin" valueType="num">
                                      <p:cBhvr>
                                        <p:cTn id="32" dur="1000" fill="hold"/>
                                        <p:tgtEl>
                                          <p:spTgt spid="8194"/>
                                        </p:tgtEl>
                                        <p:attrNameLst>
                                          <p:attrName>ppt_x</p:attrName>
                                        </p:attrNameLst>
                                      </p:cBhvr>
                                      <p:tavLst>
                                        <p:tav tm="0">
                                          <p:val>
                                            <p:strVal val="#ppt_x"/>
                                          </p:val>
                                        </p:tav>
                                        <p:tav tm="100000">
                                          <p:val>
                                            <p:strVal val="#ppt_x"/>
                                          </p:val>
                                        </p:tav>
                                      </p:tavLst>
                                    </p:anim>
                                    <p:anim calcmode="lin" valueType="num">
                                      <p:cBhvr>
                                        <p:cTn id="33" dur="1000" fill="hold"/>
                                        <p:tgtEl>
                                          <p:spTgt spid="8194"/>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8195"/>
                                        </p:tgtEl>
                                        <p:attrNameLst>
                                          <p:attrName>style.visibility</p:attrName>
                                        </p:attrNameLst>
                                      </p:cBhvr>
                                      <p:to>
                                        <p:strVal val="visible"/>
                                      </p:to>
                                    </p:set>
                                    <p:animEffect transition="in" filter="fade">
                                      <p:cBhvr>
                                        <p:cTn id="36" dur="1000"/>
                                        <p:tgtEl>
                                          <p:spTgt spid="8195"/>
                                        </p:tgtEl>
                                      </p:cBhvr>
                                    </p:animEffect>
                                    <p:anim calcmode="lin" valueType="num">
                                      <p:cBhvr>
                                        <p:cTn id="37" dur="1000" fill="hold"/>
                                        <p:tgtEl>
                                          <p:spTgt spid="8195"/>
                                        </p:tgtEl>
                                        <p:attrNameLst>
                                          <p:attrName>ppt_x</p:attrName>
                                        </p:attrNameLst>
                                      </p:cBhvr>
                                      <p:tavLst>
                                        <p:tav tm="0">
                                          <p:val>
                                            <p:strVal val="#ppt_x"/>
                                          </p:val>
                                        </p:tav>
                                        <p:tav tm="100000">
                                          <p:val>
                                            <p:strVal val="#ppt_x"/>
                                          </p:val>
                                        </p:tav>
                                      </p:tavLst>
                                    </p:anim>
                                    <p:anim calcmode="lin" valueType="num">
                                      <p:cBhvr>
                                        <p:cTn id="38" dur="1000" fill="hold"/>
                                        <p:tgtEl>
                                          <p:spTgt spid="8195"/>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nodeType="click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checkerboard(across)">
                                      <p:cBhvr>
                                        <p:cTn id="43" dur="500"/>
                                        <p:tgtEl>
                                          <p:spTgt spid="39"/>
                                        </p:tgtEl>
                                      </p:cBhvr>
                                    </p:animEffect>
                                  </p:childTnLst>
                                </p:cTn>
                              </p:par>
                            </p:childTnLst>
                          </p:cTn>
                        </p:par>
                        <p:par>
                          <p:cTn id="44" fill="hold">
                            <p:stCondLst>
                              <p:cond delay="500"/>
                            </p:stCondLst>
                            <p:childTnLst>
                              <p:par>
                                <p:cTn id="45" presetID="5" presetClass="entr" presetSubtype="10" fill="hold" grpId="0" nodeType="after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checkerboard(across)">
                                      <p:cBhvr>
                                        <p:cTn id="47" dur="500"/>
                                        <p:tgtEl>
                                          <p:spTgt spid="38"/>
                                        </p:tgtEl>
                                      </p:cBhvr>
                                    </p:animEffect>
                                  </p:childTnLst>
                                </p:cTn>
                              </p:par>
                            </p:childTnLst>
                          </p:cTn>
                        </p:par>
                        <p:par>
                          <p:cTn id="48" fill="hold">
                            <p:stCondLst>
                              <p:cond delay="1000"/>
                            </p:stCondLst>
                            <p:childTnLst>
                              <p:par>
                                <p:cTn id="49" presetID="5" presetClass="entr" presetSubtype="10" fill="hold" nodeType="after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checkerboard(across)">
                                      <p:cBhvr>
                                        <p:cTn id="51" dur="500"/>
                                        <p:tgtEl>
                                          <p:spTgt spid="41"/>
                                        </p:tgtEl>
                                      </p:cBhvr>
                                    </p:animEffect>
                                  </p:childTnLst>
                                </p:cTn>
                              </p:par>
                            </p:childTnLst>
                          </p:cTn>
                        </p:par>
                        <p:par>
                          <p:cTn id="52" fill="hold">
                            <p:stCondLst>
                              <p:cond delay="1500"/>
                            </p:stCondLst>
                            <p:childTnLst>
                              <p:par>
                                <p:cTn id="53" presetID="5" presetClass="entr" presetSubtype="10" fill="hold" grpId="0" nodeType="after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checkerboard(across)">
                                      <p:cBhvr>
                                        <p:cTn id="55" dur="500"/>
                                        <p:tgtEl>
                                          <p:spTgt spid="33"/>
                                        </p:tgtEl>
                                      </p:cBhvr>
                                    </p:animEffect>
                                  </p:childTnLst>
                                </p:cTn>
                              </p:par>
                            </p:childTnLst>
                          </p:cTn>
                        </p:par>
                        <p:par>
                          <p:cTn id="56" fill="hold">
                            <p:stCondLst>
                              <p:cond delay="2000"/>
                            </p:stCondLst>
                            <p:childTnLst>
                              <p:par>
                                <p:cTn id="57" presetID="5" presetClass="entr" presetSubtype="10" fill="hold" grpId="0" nodeType="after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checkerboard(across)">
                                      <p:cBhvr>
                                        <p:cTn id="59" dur="500"/>
                                        <p:tgtEl>
                                          <p:spTgt spid="25"/>
                                        </p:tgtEl>
                                      </p:cBhvr>
                                    </p:animEffect>
                                  </p:childTnLst>
                                </p:cTn>
                              </p:par>
                            </p:childTnLst>
                          </p:cTn>
                        </p:par>
                        <p:par>
                          <p:cTn id="60" fill="hold">
                            <p:stCondLst>
                              <p:cond delay="2500"/>
                            </p:stCondLst>
                            <p:childTnLst>
                              <p:par>
                                <p:cTn id="61" presetID="5" presetClass="entr" presetSubtype="10" fill="hold" grpId="0" nodeType="after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checkerboard(across)">
                                      <p:cBhvr>
                                        <p:cTn id="6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2" grpId="0" animBg="1"/>
      <p:bldP spid="38" grpId="0" animBg="1"/>
      <p:bldP spid="21" grpId="0" animBg="1"/>
      <p:bldP spid="33" grpId="0" animBg="1"/>
      <p:bldP spid="25" grpId="0" animBg="1"/>
      <p:bldP spid="27" grpId="0" animBg="1"/>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5089</TotalTime>
  <Words>1030</Words>
  <Application>Microsoft Office PowerPoint</Application>
  <PresentationFormat>Presentación en pantalla (4:3)</PresentationFormat>
  <Paragraphs>177</Paragraphs>
  <Slides>12</Slides>
  <Notes>0</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David</dc:creator>
  <cp:lastModifiedBy>David Leonor</cp:lastModifiedBy>
  <cp:revision>88</cp:revision>
  <dcterms:created xsi:type="dcterms:W3CDTF">2011-08-13T09:56:07Z</dcterms:created>
  <dcterms:modified xsi:type="dcterms:W3CDTF">2012-01-12T11:48:10Z</dcterms:modified>
</cp:coreProperties>
</file>