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427" r:id="rId4"/>
    <p:sldId id="428" r:id="rId5"/>
    <p:sldId id="284" r:id="rId6"/>
  </p:sldIdLst>
  <p:sldSz cx="12239625" cy="6840538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2" autoAdjust="0"/>
    <p:restoredTop sz="95359" autoAdjust="0"/>
  </p:normalViewPr>
  <p:slideViewPr>
    <p:cSldViewPr snapToGrid="0" snapToObjects="1">
      <p:cViewPr varScale="1">
        <p:scale>
          <a:sx n="65" d="100"/>
          <a:sy n="65" d="100"/>
        </p:scale>
        <p:origin x="710" y="31"/>
      </p:cViewPr>
      <p:guideLst>
        <p:guide orient="horz" pos="2155"/>
        <p:guide pos="3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CC65B-30C5-334D-B8D8-521EC7860794}" type="datetimeFigureOut">
              <a:rPr lang="es-ES_tradnl" smtClean="0"/>
              <a:t>03/10/2019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FBF2E-F689-FD4A-88B9-0C78E3DC7D40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.es/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info@bit.es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bit.es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Agile and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"/>
            <a:ext cx="12239625" cy="683907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3" name="CuadroTexto 2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Agile and </a:t>
            </a:r>
            <a:r>
              <a:rPr lang="es-ES_tradnl" sz="4200" b="1" spc="-15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sz="4200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37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38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Web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466"/>
            <a:ext cx="12239617" cy="683906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ES_tradnl" sz="4200" b="1" spc="-15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s-ES_tradnl" sz="4200" b="1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0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6" name="CuadroTexto 15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ex C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3058421" y="-2340668"/>
            <a:ext cx="6122784" cy="1223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5" b="0" cap="none" spc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9" name="Marcador de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779463" y="2182624"/>
            <a:ext cx="6408415" cy="405613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4440"/>
              </a:lnSpc>
              <a:buFont typeface="+mj-lt"/>
              <a:buAutoNum type="arabicPeriod"/>
              <a:defRPr sz="42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57580" indent="-514350">
              <a:buFont typeface="+mj-lt"/>
              <a:buAutoNum type="arabicPeriod"/>
              <a:defRPr/>
            </a:lvl2pPr>
            <a:lvl3pPr marL="1344295" indent="-457200">
              <a:buFont typeface="+mj-lt"/>
              <a:buAutoNum type="arabicPeriod"/>
              <a:defRPr/>
            </a:lvl3pPr>
            <a:lvl4pPr marL="1787525" indent="-457200">
              <a:buFont typeface="+mj-lt"/>
              <a:buAutoNum type="arabicPeriod"/>
              <a:defRPr/>
            </a:lvl4pPr>
            <a:lvl5pPr marL="223139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s-ES_tradnl" dirty="0"/>
              <a:t>Índex de </a:t>
            </a:r>
            <a:r>
              <a:rPr lang="es-ES_tradnl" dirty="0" err="1"/>
              <a:t>continguts</a:t>
            </a:r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ex LLA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3058421" y="-2340668"/>
            <a:ext cx="6122784" cy="1223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5" b="0" cap="none" spc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9" name="Marcador de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779463" y="1962705"/>
            <a:ext cx="8769651" cy="405613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4440"/>
              </a:lnSpc>
              <a:buFont typeface="+mj-lt"/>
              <a:buAutoNum type="arabicPeriod"/>
              <a:defRPr sz="16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57580" indent="-514350">
              <a:buFont typeface="+mj-lt"/>
              <a:buAutoNum type="arabicPeriod"/>
              <a:defRPr/>
            </a:lvl2pPr>
            <a:lvl3pPr marL="1344295" indent="-457200">
              <a:buFont typeface="+mj-lt"/>
              <a:buAutoNum type="arabicPeriod"/>
              <a:defRPr/>
            </a:lvl3pPr>
            <a:lvl4pPr marL="1787525" indent="-457200">
              <a:buFont typeface="+mj-lt"/>
              <a:buAutoNum type="arabicPeriod"/>
              <a:defRPr/>
            </a:lvl4pPr>
            <a:lvl5pPr marL="223139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s-ES_tradnl" dirty="0"/>
              <a:t>Índex de </a:t>
            </a:r>
            <a:r>
              <a:rPr lang="es-ES_tradnl" dirty="0" err="1"/>
              <a:t>continguts</a:t>
            </a:r>
            <a:endParaRPr lang="es-ES_tradn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eta 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3058421" y="-2340668"/>
            <a:ext cx="6122784" cy="1223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5" b="0" cap="none" spc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1" hasCustomPrompt="1"/>
          </p:nvPr>
        </p:nvSpPr>
        <p:spPr>
          <a:xfrm>
            <a:off x="779463" y="2090025"/>
            <a:ext cx="7350125" cy="2605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b="1" spc="-15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</a:t>
            </a:r>
            <a:r>
              <a:rPr lang="es-ES_tradnl" dirty="0" err="1"/>
              <a:t>apartat</a:t>
            </a:r>
            <a:endParaRPr lang="es-ES_tradn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: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2"/>
            <a:ext cx="8463790" cy="45813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2010" b="0" i="0">
                <a:solidFill>
                  <a:schemeClr val="tx2"/>
                </a:solidFill>
                <a:latin typeface="Arial Normal" charset="0"/>
                <a:cs typeface="Arial Normal" charset="0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6" name="11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5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429986" y="1921622"/>
            <a:ext cx="11355559" cy="45813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2010" b="0" i="0">
                <a:solidFill>
                  <a:schemeClr val="tx2"/>
                </a:solidFill>
                <a:latin typeface="Arial Normal" charset="0"/>
                <a:cs typeface="Arial Normal" charset="0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es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6" y="1921622"/>
            <a:ext cx="4152591" cy="45813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6" name="11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7632036" y="1921622"/>
            <a:ext cx="4162873" cy="45813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es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2"/>
            <a:ext cx="2723521" cy="45813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2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6" name="11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198671" y="1921622"/>
            <a:ext cx="2723521" cy="45813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2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9065304" y="1921622"/>
            <a:ext cx="2723521" cy="45813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2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8" name="11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: 1 Imat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3321754" y="1923004"/>
            <a:ext cx="8470645" cy="4579995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8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11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: 2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3321754" y="4268740"/>
            <a:ext cx="8470645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8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3321754" y="1921648"/>
            <a:ext cx="8470645" cy="222499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8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Big Data and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67"/>
            <a:ext cx="12239624" cy="683907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Big Data and </a:t>
            </a:r>
            <a:r>
              <a:rPr lang="es-ES_tradnl" sz="4200" b="1" spc="-15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Analytics</a:t>
            </a:r>
            <a:endParaRPr lang="es-ES_tradnl" sz="4200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3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4" name="CuadroTexto 13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es: 2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3321756" y="1923123"/>
            <a:ext cx="4152591" cy="458947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8" hasCustomPrompt="1"/>
          </p:nvPr>
        </p:nvSpPr>
        <p:spPr>
          <a:xfrm>
            <a:off x="7635431" y="1923123"/>
            <a:ext cx="4152591" cy="458947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9" name="11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es: 4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3321756" y="4278340"/>
            <a:ext cx="4152591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7635431" y="4278340"/>
            <a:ext cx="4152591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3321756" y="1923125"/>
            <a:ext cx="4152591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8" hasCustomPrompt="1"/>
          </p:nvPr>
        </p:nvSpPr>
        <p:spPr>
          <a:xfrm>
            <a:off x="7635431" y="1923125"/>
            <a:ext cx="4152591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9" name="11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es: 6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3321754" y="4268740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198705" y="4268740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9068765" y="4268740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8" hasCustomPrompt="1"/>
          </p:nvPr>
        </p:nvSpPr>
        <p:spPr>
          <a:xfrm>
            <a:off x="3321754" y="1918968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9" name="Marcador de posición de imagen 7"/>
          <p:cNvSpPr>
            <a:spLocks noGrp="1"/>
          </p:cNvSpPr>
          <p:nvPr>
            <p:ph type="pic" sz="quarter" idx="19" hasCustomPrompt="1"/>
          </p:nvPr>
        </p:nvSpPr>
        <p:spPr>
          <a:xfrm>
            <a:off x="6198705" y="1918968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0" name="Marcador de posición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9068765" y="1918968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1" name="11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es: 9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8" hasCustomPrompt="1"/>
          </p:nvPr>
        </p:nvSpPr>
        <p:spPr>
          <a:xfrm>
            <a:off x="3321754" y="1918969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9" hasCustomPrompt="1"/>
          </p:nvPr>
        </p:nvSpPr>
        <p:spPr>
          <a:xfrm>
            <a:off x="6198705" y="1918969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9058484" y="1918969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3321754" y="3496161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9" name="Marcador de posición de imagen 7"/>
          <p:cNvSpPr>
            <a:spLocks noGrp="1"/>
          </p:cNvSpPr>
          <p:nvPr>
            <p:ph type="pic" sz="quarter" idx="22" hasCustomPrompt="1"/>
          </p:nvPr>
        </p:nvSpPr>
        <p:spPr>
          <a:xfrm>
            <a:off x="6198705" y="3496161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0" name="Marcador de posición de imagen 7"/>
          <p:cNvSpPr>
            <a:spLocks noGrp="1"/>
          </p:cNvSpPr>
          <p:nvPr>
            <p:ph type="pic" sz="quarter" idx="23" hasCustomPrompt="1"/>
          </p:nvPr>
        </p:nvSpPr>
        <p:spPr>
          <a:xfrm>
            <a:off x="9058484" y="3496161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1" name="Marcador de posición de imagen 7"/>
          <p:cNvSpPr>
            <a:spLocks noGrp="1"/>
          </p:cNvSpPr>
          <p:nvPr>
            <p:ph type="pic" sz="quarter" idx="24" hasCustomPrompt="1"/>
          </p:nvPr>
        </p:nvSpPr>
        <p:spPr>
          <a:xfrm>
            <a:off x="3321754" y="5057102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2" name="Marcador de posición de imagen 7"/>
          <p:cNvSpPr>
            <a:spLocks noGrp="1"/>
          </p:cNvSpPr>
          <p:nvPr>
            <p:ph type="pic" sz="quarter" idx="25" hasCustomPrompt="1"/>
          </p:nvPr>
        </p:nvSpPr>
        <p:spPr>
          <a:xfrm>
            <a:off x="6198705" y="5057102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3" name="Marcador de posición de imagen 7"/>
          <p:cNvSpPr>
            <a:spLocks noGrp="1"/>
          </p:cNvSpPr>
          <p:nvPr>
            <p:ph type="pic" sz="quarter" idx="26" hasCustomPrompt="1"/>
          </p:nvPr>
        </p:nvSpPr>
        <p:spPr>
          <a:xfrm>
            <a:off x="9058484" y="5057102"/>
            <a:ext cx="2716667" cy="1444933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4" name="11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: Text + 1 Imat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3321754" y="4268740"/>
            <a:ext cx="8470645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8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11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0"/>
            <a:ext cx="8463790" cy="22250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2010" b="0" i="0">
                <a:solidFill>
                  <a:schemeClr val="tx2"/>
                </a:solidFill>
                <a:latin typeface="Arial Normal" charset="0"/>
                <a:cs typeface="Arial Normal" charset="0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: Text + 2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3321756" y="4268740"/>
            <a:ext cx="4152591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7635431" y="4268740"/>
            <a:ext cx="4152591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  <p:sp>
        <p:nvSpPr>
          <p:cNvPr id="8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0"/>
            <a:ext cx="8463790" cy="22250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2010" b="0" i="0">
                <a:solidFill>
                  <a:schemeClr val="tx2"/>
                </a:solidFill>
                <a:latin typeface="Arial Normal" charset="0"/>
                <a:cs typeface="Arial Normal" charset="0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: Text + 3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0"/>
            <a:ext cx="8463790" cy="22250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2010" b="0" i="0">
                <a:solidFill>
                  <a:schemeClr val="tx2"/>
                </a:solidFill>
                <a:latin typeface="Arial Normal" charset="0"/>
                <a:cs typeface="Arial Normal" charset="0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3321754" y="4268740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198705" y="4268740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9068765" y="4268740"/>
            <a:ext cx="2716667" cy="2234259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9" name="11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es: Text + 1 Imat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7629528" y="1928635"/>
            <a:ext cx="4152591" cy="457165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11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6" y="1921623"/>
            <a:ext cx="4142311" cy="4578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es: Text + 2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7629528" y="1928635"/>
            <a:ext cx="4152591" cy="2215300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7629528" y="4271227"/>
            <a:ext cx="4152591" cy="2215300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  <p:sp>
        <p:nvSpPr>
          <p:cNvPr id="8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6" y="1921623"/>
            <a:ext cx="4142311" cy="4578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es: Text + 3 Imat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6" y="1921623"/>
            <a:ext cx="4142311" cy="4578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7629528" y="1928635"/>
            <a:ext cx="4152591" cy="144556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7629528" y="3488036"/>
            <a:ext cx="4152591" cy="1444061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7629528" y="5054422"/>
            <a:ext cx="4152591" cy="1444061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9" name="11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Ciber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65"/>
            <a:ext cx="12239624" cy="683907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Cibersecurity</a:t>
            </a:r>
            <a:endParaRPr lang="es-ES_tradnl" sz="4200" b="1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3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4" name="CuadroTexto 13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/3 Columna + 1 Imatge 1/2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6199492" y="1928635"/>
            <a:ext cx="5572345" cy="457165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11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3"/>
            <a:ext cx="2723521" cy="4578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205" baseline="0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" noProof="0" dirty="0" err="1"/>
              <a:t>Escriure</a:t>
            </a:r>
            <a:r>
              <a:rPr lang="es-ES" noProof="0" dirty="0"/>
              <a:t> </a:t>
            </a:r>
            <a:r>
              <a:rPr lang="es-ES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/3 Columna + 2 Imatges 1/2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6199493" y="1928635"/>
            <a:ext cx="5592907" cy="220717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199493" y="4273908"/>
            <a:ext cx="5592907" cy="220717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11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  <p:sp>
        <p:nvSpPr>
          <p:cNvPr id="8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3"/>
            <a:ext cx="2723521" cy="4578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205" baseline="0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" noProof="0" dirty="0" err="1"/>
              <a:t>Escriure</a:t>
            </a:r>
            <a:r>
              <a:rPr lang="es-ES" noProof="0" dirty="0"/>
              <a:t> </a:t>
            </a:r>
            <a:r>
              <a:rPr lang="es-ES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/3 Columna + 4 Imatges 1/3 Colum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6199493" y="1928635"/>
            <a:ext cx="2718381" cy="220717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9061910" y="1928635"/>
            <a:ext cx="2718381" cy="2207174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199493" y="4273910"/>
            <a:ext cx="2718381" cy="2226381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8" hasCustomPrompt="1"/>
          </p:nvPr>
        </p:nvSpPr>
        <p:spPr>
          <a:xfrm>
            <a:off x="9055022" y="4273910"/>
            <a:ext cx="2718381" cy="2226381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9" name="11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3"/>
            <a:ext cx="2723521" cy="4578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205" baseline="0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" noProof="0" dirty="0" err="1"/>
              <a:t>Escriure</a:t>
            </a:r>
            <a:r>
              <a:rPr lang="es-ES" noProof="0" dirty="0"/>
              <a:t> </a:t>
            </a:r>
            <a:r>
              <a:rPr lang="es-ES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/3 Columna + 6 Imatges 1/3 Colum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3"/>
            <a:ext cx="2723521" cy="4578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1205" baseline="0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" noProof="0" dirty="0" err="1"/>
              <a:t>Escriure</a:t>
            </a:r>
            <a:r>
              <a:rPr lang="es-ES" noProof="0" dirty="0"/>
              <a:t> </a:t>
            </a:r>
            <a:r>
              <a:rPr lang="es-ES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  <p:sp>
        <p:nvSpPr>
          <p:cNvPr id="6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6199493" y="1928635"/>
            <a:ext cx="2718381" cy="1443390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7" name="Marcador de posición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9061910" y="1928635"/>
            <a:ext cx="2718381" cy="1443390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199493" y="3490717"/>
            <a:ext cx="2718381" cy="1443390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9" name="Marcador de posición de imagen 7"/>
          <p:cNvSpPr>
            <a:spLocks noGrp="1"/>
          </p:cNvSpPr>
          <p:nvPr>
            <p:ph type="pic" sz="quarter" idx="18" hasCustomPrompt="1"/>
          </p:nvPr>
        </p:nvSpPr>
        <p:spPr>
          <a:xfrm>
            <a:off x="9061910" y="3490717"/>
            <a:ext cx="2718381" cy="1443390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0" name="Marcador de posición de imagen 7"/>
          <p:cNvSpPr>
            <a:spLocks noGrp="1"/>
          </p:cNvSpPr>
          <p:nvPr>
            <p:ph type="pic" sz="quarter" idx="19" hasCustomPrompt="1"/>
          </p:nvPr>
        </p:nvSpPr>
        <p:spPr>
          <a:xfrm>
            <a:off x="6199493" y="5054420"/>
            <a:ext cx="2718381" cy="1443390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1" name="Marcador de posición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9061910" y="5054420"/>
            <a:ext cx="2718381" cy="1443390"/>
          </a:xfrm>
          <a:prstGeom prst="rect">
            <a:avLst/>
          </a:prstGeom>
        </p:spPr>
        <p:txBody>
          <a:bodyPr vert="horz" lIns="56684" tIns="28342" rIns="56684" bIns="28342"/>
          <a:lstStyle>
            <a:lvl1pPr>
              <a:defRPr sz="1205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s-ES_tradnl" dirty="0" err="1"/>
              <a:t>Arrossegueu</a:t>
            </a:r>
            <a:r>
              <a:rPr lang="es-ES_tradnl" dirty="0"/>
              <a:t> la </a:t>
            </a:r>
            <a:r>
              <a:rPr lang="es-ES_tradnl" dirty="0" err="1"/>
              <a:t>imatge</a:t>
            </a:r>
            <a:r>
              <a:rPr lang="es-ES_tradnl" dirty="0"/>
              <a:t> al marcador de </a:t>
            </a:r>
            <a:r>
              <a:rPr lang="es-ES_tradnl" dirty="0" err="1"/>
              <a:t>posició</a:t>
            </a:r>
            <a:r>
              <a:rPr lang="es-ES_tradnl" dirty="0"/>
              <a:t> o </a:t>
            </a:r>
            <a:r>
              <a:rPr lang="es-ES_tradnl" dirty="0" err="1"/>
              <a:t>feu</a:t>
            </a:r>
            <a:r>
              <a:rPr lang="es-ES_tradnl" dirty="0"/>
              <a:t> clic a la </a:t>
            </a:r>
            <a:r>
              <a:rPr lang="es-ES_tradnl" dirty="0" err="1"/>
              <a:t>icona</a:t>
            </a:r>
            <a:r>
              <a:rPr lang="es-ES_tradnl" dirty="0"/>
              <a:t> per </a:t>
            </a:r>
            <a:r>
              <a:rPr lang="es-ES_tradnl" dirty="0" err="1"/>
              <a:t>afegir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1727" y="2710286"/>
            <a:ext cx="2714847" cy="3001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8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Informació</a:t>
            </a:r>
            <a:r>
              <a:rPr lang="es-ES_tradnl" noProof="0" dirty="0"/>
              <a:t> </a:t>
            </a:r>
            <a:r>
              <a:rPr lang="es-ES_tradnl" noProof="0" dirty="0" err="1"/>
              <a:t>Complentària</a:t>
            </a:r>
            <a:endParaRPr lang="es-ES_tradnl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ca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 rot="16200000">
            <a:off x="3048590" y="-2350498"/>
            <a:ext cx="6142447" cy="1223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5" b="0" cap="none" spc="0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29" y="2444970"/>
            <a:ext cx="6086168" cy="1698006"/>
          </a:xfrm>
          <a:prstGeom prst="rect">
            <a:avLst/>
          </a:prstGeom>
        </p:spPr>
      </p:pic>
      <p:sp>
        <p:nvSpPr>
          <p:cNvPr id="14" name="CuadroTexto 13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16" name="CuadroTexto 15">
            <a:hlinkClick r:id="rId3"/>
          </p:cNvPr>
          <p:cNvSpPr txBox="1"/>
          <p:nvPr userDrawn="1"/>
        </p:nvSpPr>
        <p:spPr>
          <a:xfrm>
            <a:off x="257876" y="5747739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671964" y="5747737"/>
            <a:ext cx="13576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900" b="1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Barcelona</a:t>
            </a:r>
            <a:endParaRPr lang="pt-BR" sz="90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90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sz="90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Almogàvers</a:t>
            </a:r>
            <a:r>
              <a:rPr lang="pt-BR" sz="90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123</a:t>
            </a:r>
          </a:p>
          <a:p>
            <a:r>
              <a:rPr lang="pt-BR" sz="90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08018 Barcelona</a:t>
            </a:r>
          </a:p>
          <a:p>
            <a:r>
              <a:rPr lang="pt-BR" sz="90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90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+34 933 041 720</a:t>
            </a:r>
          </a:p>
        </p:txBody>
      </p:sp>
      <p:sp>
        <p:nvSpPr>
          <p:cNvPr id="20" name="CuadroTexto 19"/>
          <p:cNvSpPr txBox="1"/>
          <p:nvPr userDrawn="1"/>
        </p:nvSpPr>
        <p:spPr>
          <a:xfrm>
            <a:off x="3311224" y="5747739"/>
            <a:ext cx="14516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900" b="1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Madrid </a:t>
            </a:r>
          </a:p>
          <a:p>
            <a:r>
              <a:rPr lang="pt-BR" sz="900" b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Plaza Carlos </a:t>
            </a:r>
            <a:r>
              <a:rPr lang="pt-BR" sz="900" b="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Trías</a:t>
            </a:r>
            <a:r>
              <a:rPr lang="pt-BR" sz="900" b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b="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Bertrán</a:t>
            </a:r>
            <a:r>
              <a:rPr lang="pt-BR" sz="900" b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pt-BR" sz="900" b="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Edificio</a:t>
            </a:r>
            <a:r>
              <a:rPr lang="pt-BR" sz="900" b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b="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Sollube</a:t>
            </a:r>
            <a:r>
              <a:rPr lang="pt-BR" sz="900" b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1ª Planta 28020 Madrid </a:t>
            </a:r>
          </a:p>
          <a:p>
            <a:r>
              <a:rPr lang="pt-BR" sz="900" b="0" kern="1200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900" b="0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+34 914 427 703</a:t>
            </a:r>
          </a:p>
        </p:txBody>
      </p:sp>
      <p:sp>
        <p:nvSpPr>
          <p:cNvPr id="22" name="CuadroTexto 21">
            <a:hlinkClick r:id="rId4"/>
          </p:cNvPr>
          <p:cNvSpPr txBox="1"/>
          <p:nvPr userDrawn="1"/>
        </p:nvSpPr>
        <p:spPr>
          <a:xfrm>
            <a:off x="1671964" y="6301737"/>
            <a:ext cx="13576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900" kern="120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info@bit.es</a:t>
            </a:r>
            <a:endParaRPr lang="pt-BR" sz="90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hlinkClick r:id="rId4"/>
          </p:cNvPr>
          <p:cNvSpPr txBox="1"/>
          <p:nvPr userDrawn="1"/>
        </p:nvSpPr>
        <p:spPr>
          <a:xfrm>
            <a:off x="3311223" y="6440237"/>
            <a:ext cx="13576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900" kern="120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info@bit.es</a:t>
            </a:r>
            <a:endParaRPr lang="pt-BR" sz="900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 userDrawn="1"/>
        </p:nvSpPr>
        <p:spPr>
          <a:xfrm>
            <a:off x="2488557" y="7697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>
              <a:latin typeface="Rotis Sans Serif Std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a: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451692" y="1924331"/>
            <a:ext cx="2714880" cy="65682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2010" b="0" i="0" cap="none" baseline="0">
                <a:solidFill>
                  <a:srgbClr val="505150"/>
                </a:solidFill>
                <a:latin typeface="Arial Normal" charset="0"/>
                <a:cs typeface="Arial Normal" charset="0"/>
              </a:defRPr>
            </a:lvl1pPr>
          </a:lstStyle>
          <a:p>
            <a:r>
              <a:rPr kumimoji="0" lang="en-US" dirty="0"/>
              <a:t>Nom </a:t>
            </a:r>
            <a:r>
              <a:rPr kumimoji="0" lang="en-US" dirty="0" err="1"/>
              <a:t>Apartat</a:t>
            </a:r>
            <a:endParaRPr kumimoji="0" lang="en-US" dirty="0"/>
          </a:p>
        </p:txBody>
      </p:sp>
      <p:sp>
        <p:nvSpPr>
          <p:cNvPr id="5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21755" y="1921622"/>
            <a:ext cx="8463790" cy="45813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rgbClr val="DF6421"/>
              </a:buClr>
              <a:buSzPct val="100000"/>
              <a:buFontTx/>
              <a:buNone/>
              <a:defRPr sz="2010" b="0" i="0">
                <a:solidFill>
                  <a:schemeClr val="tx2"/>
                </a:solidFill>
                <a:latin typeface="Arial Normal" charset="0"/>
                <a:cs typeface="Arial Normal" charset="0"/>
              </a:defRPr>
            </a:lvl1pPr>
            <a:lvl2pPr marL="443230" indent="0">
              <a:buClr>
                <a:srgbClr val="DF6421"/>
              </a:buClr>
              <a:buSzPct val="100000"/>
              <a:buFontTx/>
              <a:buNone/>
              <a:defRPr sz="19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2pPr>
            <a:lvl3pPr marL="887095" indent="0">
              <a:buClr>
                <a:srgbClr val="DF6421"/>
              </a:buClr>
              <a:buSzPct val="100000"/>
              <a:buFontTx/>
              <a:buNone/>
              <a:defRPr sz="17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3pPr>
            <a:lvl4pPr marL="1330325" indent="0">
              <a:buClr>
                <a:srgbClr val="DF6421"/>
              </a:buClr>
              <a:buSzPct val="100000"/>
              <a:buFontTx/>
              <a:buNone/>
              <a:defRPr sz="15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4pPr>
            <a:lvl5pPr marL="1774190" indent="0">
              <a:buClr>
                <a:srgbClr val="DF6421"/>
              </a:buClr>
              <a:buSzPct val="100000"/>
              <a:buFontTx/>
              <a:buNone/>
              <a:defRPr sz="1405">
                <a:solidFill>
                  <a:srgbClr val="505150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s-ES_tradnl" noProof="0" dirty="0" err="1"/>
              <a:t>Escriure</a:t>
            </a:r>
            <a:r>
              <a:rPr lang="es-ES_tradnl" noProof="0" dirty="0"/>
              <a:t> </a:t>
            </a:r>
            <a:r>
              <a:rPr lang="es-ES_tradnl" noProof="0" dirty="0" err="1"/>
              <a:t>text</a:t>
            </a:r>
            <a:r>
              <a:rPr lang="is-IS" noProof="0" dirty="0"/>
              <a:t>…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2573" y="570124"/>
            <a:ext cx="11595180" cy="565492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30052" y="1265530"/>
            <a:ext cx="11601798" cy="5171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s-ES" sz="1995" noProof="0" dirty="0" smtClean="0">
                <a:latin typeface="Eurostile LT Std" panose="020B0504020202050204" pitchFamily="34" charset="0"/>
                <a:cs typeface="Segoe UI" panose="020B0502040204020203" pitchFamily="34" charset="0"/>
              </a:defRPr>
            </a:lvl1pPr>
            <a:lvl2pPr>
              <a:defRPr lang="es-ES" sz="1795" noProof="0" dirty="0" smtClean="0">
                <a:latin typeface="Eurostile LT Std" panose="020B0504020202050204" pitchFamily="34" charset="0"/>
                <a:cs typeface="Segoe UI" panose="020B0502040204020203" pitchFamily="34" charset="0"/>
              </a:defRPr>
            </a:lvl2pPr>
            <a:lvl3pPr>
              <a:defRPr lang="es-ES" sz="1595" noProof="0" dirty="0" smtClean="0">
                <a:latin typeface="Eurostile LT Std" panose="020B0504020202050204" pitchFamily="34" charset="0"/>
                <a:cs typeface="Segoe UI" panose="020B0502040204020203" pitchFamily="34" charset="0"/>
              </a:defRPr>
            </a:lvl3pPr>
            <a:lvl4pPr>
              <a:defRPr lang="es-ES" sz="1395" noProof="0" dirty="0" smtClean="0">
                <a:latin typeface="Eurostile LT Std" panose="020B0504020202050204" pitchFamily="34" charset="0"/>
                <a:cs typeface="Segoe UI" panose="020B0502040204020203" pitchFamily="34" charset="0"/>
              </a:defRPr>
            </a:lvl4pPr>
            <a:lvl5pPr>
              <a:defRPr lang="es-ES" sz="1195" noProof="0" dirty="0">
                <a:latin typeface="Eurostile LT Std" panose="020B0504020202050204" pitchFamily="34" charset="0"/>
                <a:cs typeface="Segoe UI" panose="020B0502040204020203" pitchFamily="34" charset="0"/>
              </a:defRPr>
            </a:lvl5pPr>
          </a:lstStyle>
          <a:p>
            <a:pPr lvl="0">
              <a:buSzPct val="115000"/>
              <a:buFontTx/>
              <a:buBlip>
                <a:blip r:embed="rId2"/>
              </a:buBlip>
            </a:pPr>
            <a:r>
              <a:rPr lang="es-ES" noProof="0" dirty="0"/>
              <a:t>Haga clic para modificar el estilo de texto del patrón</a:t>
            </a:r>
          </a:p>
          <a:p>
            <a:pPr lvl="1">
              <a:buSzPct val="70000"/>
              <a:buFontTx/>
              <a:buBlip>
                <a:blip r:embed="rId3"/>
              </a:buBlip>
            </a:pPr>
            <a:r>
              <a:rPr lang="es-ES" noProof="0" dirty="0"/>
              <a:t>Segundo nivel</a:t>
            </a:r>
          </a:p>
          <a:p>
            <a:pPr lvl="2">
              <a:buSzPct val="70000"/>
              <a:buFontTx/>
              <a:buBlip>
                <a:blip r:embed="rId3"/>
              </a:buBlip>
            </a:pPr>
            <a:r>
              <a:rPr lang="es-ES" noProof="0" dirty="0"/>
              <a:t>Tercer nivel</a:t>
            </a:r>
          </a:p>
          <a:p>
            <a:pPr lvl="3">
              <a:buSzPct val="70000"/>
              <a:buFontTx/>
              <a:buBlip>
                <a:blip r:embed="rId3"/>
              </a:buBlip>
            </a:pPr>
            <a:r>
              <a:rPr lang="es-ES" noProof="0" dirty="0"/>
              <a:t>Cuarto nivel</a:t>
            </a:r>
          </a:p>
          <a:p>
            <a:pPr lvl="4">
              <a:buSzPct val="70000"/>
              <a:buFontTx/>
              <a:buBlip>
                <a:blip r:embed="rId3"/>
              </a:buBlip>
            </a:pPr>
            <a:r>
              <a:rPr lang="es-ES" noProof="0" dirty="0"/>
              <a:t>Quinto nivel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Cloud Compu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"/>
            <a:ext cx="12239622" cy="683907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es-ES_tradnl" sz="4200" b="1" spc="-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Computing</a:t>
            </a:r>
            <a:endParaRPr lang="es-ES_tradnl" sz="4200" b="1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0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3" name="CuadroTexto 12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Digital Produ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"/>
            <a:ext cx="12239622" cy="683907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es-ES_tradnl" sz="4200" b="1" spc="-15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Productivity</a:t>
            </a:r>
            <a:endParaRPr lang="es-ES_tradnl" sz="4200" b="1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0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3" name="CuadroTexto 12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Enterprise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5"/>
            <a:ext cx="12239620" cy="683907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es-ES_tradnl" sz="4200" b="1" spc="-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4200" b="1" spc="-150" baseline="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s-ES_tradnl" sz="4200" b="1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0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3" name="CuadroTexto 12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Mobile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5"/>
            <a:ext cx="12239620" cy="683907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es-ES_tradnl" sz="4200" b="1" spc="-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4200" b="1" spc="-150" baseline="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s-ES_tradnl" sz="4200" b="1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0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3" name="CuadroTexto 12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Software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65"/>
            <a:ext cx="12239619" cy="683907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s-ES_tradnl" sz="4200" b="1" spc="-15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s-ES_tradnl" sz="4200" b="1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0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3" name="CuadroTexto 12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: Systems and Netwo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66"/>
            <a:ext cx="12239619" cy="683906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  <p:sp>
        <p:nvSpPr>
          <p:cNvPr id="28" name="CuadroTexto 27"/>
          <p:cNvSpPr txBox="1"/>
          <p:nvPr userDrawn="1"/>
        </p:nvSpPr>
        <p:spPr>
          <a:xfrm>
            <a:off x="10123644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_tradnl" sz="9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2019 BIT SAU, Barcelona 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78986" y="2487565"/>
            <a:ext cx="596630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220"/>
              </a:lnSpc>
            </a:pPr>
            <a:r>
              <a:rPr lang="es-ES_tradnl" sz="4200" b="1" spc="-15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s-ES_tradnl" sz="4200" b="1" spc="-15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_tradnl" sz="4200" b="1" spc="-15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Networking</a:t>
            </a:r>
            <a:endParaRPr lang="es-ES_tradnl" sz="4200" b="1" spc="-15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4" y="2976616"/>
            <a:ext cx="5965825" cy="2136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200" spc="-15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>
              <a:buFontTx/>
              <a:buNone/>
              <a:defRPr sz="4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Nom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0" name="Marcador de texto 34"/>
          <p:cNvSpPr>
            <a:spLocks noGrp="1"/>
          </p:cNvSpPr>
          <p:nvPr>
            <p:ph type="body" sz="quarter" idx="11" hasCustomPrompt="1"/>
          </p:nvPr>
        </p:nvSpPr>
        <p:spPr>
          <a:xfrm>
            <a:off x="828653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 err="1"/>
              <a:t>Codi</a:t>
            </a:r>
            <a:r>
              <a:rPr lang="es-ES_tradnl" dirty="0"/>
              <a:t> del </a:t>
            </a:r>
            <a:r>
              <a:rPr lang="es-ES_tradnl" dirty="0" err="1"/>
              <a:t>Curs</a:t>
            </a:r>
            <a:endParaRPr lang="es-ES_tradnl" dirty="0"/>
          </a:p>
        </p:txBody>
      </p:sp>
      <p:sp>
        <p:nvSpPr>
          <p:cNvPr id="12" name="Marcador de texto 34"/>
          <p:cNvSpPr>
            <a:spLocks noGrp="1"/>
          </p:cNvSpPr>
          <p:nvPr>
            <p:ph type="body" sz="quarter" idx="12" hasCustomPrompt="1"/>
          </p:nvPr>
        </p:nvSpPr>
        <p:spPr>
          <a:xfrm>
            <a:off x="10733294" y="300787"/>
            <a:ext cx="1248646" cy="12843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4323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8709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0325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74190" indent="0" algn="r">
              <a:buFontTx/>
              <a:buNone/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Data de la </a:t>
            </a:r>
            <a:r>
              <a:rPr lang="es-ES_tradnl" dirty="0" err="1"/>
              <a:t>Presentació</a:t>
            </a:r>
            <a:endParaRPr lang="es-ES_tradnl" dirty="0"/>
          </a:p>
        </p:txBody>
      </p:sp>
      <p:sp>
        <p:nvSpPr>
          <p:cNvPr id="13" name="CuadroTexto 12">
            <a:hlinkClick r:id="rId4"/>
          </p:cNvPr>
          <p:cNvSpPr txBox="1"/>
          <p:nvPr userDrawn="1"/>
        </p:nvSpPr>
        <p:spPr>
          <a:xfrm>
            <a:off x="257876" y="6440237"/>
            <a:ext cx="18582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dirty="0" err="1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www.bit.es</a:t>
            </a:r>
            <a:endParaRPr lang="es-ES_tradnl" sz="900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 rot="16200000">
            <a:off x="5760730" y="-5760729"/>
            <a:ext cx="718167" cy="12239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5" b="0" cap="none" spc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2 CuadroTexto"/>
          <p:cNvSpPr txBox="1"/>
          <p:nvPr/>
        </p:nvSpPr>
        <p:spPr>
          <a:xfrm>
            <a:off x="8711381" y="304905"/>
            <a:ext cx="1421834" cy="1381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ES" sz="905" b="0" i="0" dirty="0">
                <a:solidFill>
                  <a:schemeClr val="bg2"/>
                </a:solidFill>
                <a:latin typeface="Arial Normal" charset="0"/>
                <a:cs typeface="Arial Normal" charset="0"/>
              </a:rPr>
              <a:t>Versión: 1.0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10931778" y="304905"/>
            <a:ext cx="1042005" cy="13814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905" b="0">
                <a:solidFill>
                  <a:schemeClr val="bg2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r>
              <a:rPr lang="es-ES_tradnl" dirty="0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dirty="0" smtClean="0">
                <a:latin typeface="Arial Normal" charset="0"/>
                <a:ea typeface="Arial Normal" charset="0"/>
                <a:cs typeface="Arial Normal" charset="0"/>
              </a:rPr>
              <a:t>‹Nº›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6" y="228460"/>
            <a:ext cx="1482281" cy="2730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hdr="0" ftr="0" dt="0"/>
  <p:txStyles>
    <p:titleStyle>
      <a:lvl1pPr algn="l" defTabSz="886460" rtl="0" eaLnBrk="1" latinLnBrk="0" hangingPunct="1">
        <a:spcBef>
          <a:spcPct val="0"/>
        </a:spcBef>
        <a:buNone/>
        <a:defRPr sz="2910" kern="1200">
          <a:solidFill>
            <a:schemeClr val="bg1">
              <a:lumMod val="50000"/>
            </a:schemeClr>
          </a:solidFill>
          <a:latin typeface="Tahoma" panose="020B0604030504040204"/>
          <a:ea typeface="+mj-ea"/>
          <a:cs typeface="Tahoma" panose="020B0604030504040204"/>
        </a:defRPr>
      </a:lvl1pPr>
    </p:titleStyle>
    <p:bodyStyle>
      <a:lvl1pPr marL="332740" indent="-332740" algn="l" defTabSz="886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1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277495" algn="l" defTabSz="886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1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10" indent="-221615" algn="l" defTabSz="886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552575" indent="-221615" algn="l" defTabSz="886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95805" indent="-221615" algn="l" defTabSz="88646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39670" indent="-221615" algn="l" defTabSz="886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82900" indent="-221615" algn="l" defTabSz="886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26130" indent="-221615" algn="l" defTabSz="886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69995" indent="-221615" algn="l" defTabSz="886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43230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30325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74190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217420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61285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104515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548380" algn="l" defTabSz="886460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>
                <a:sym typeface="+mn-ea"/>
              </a:rPr>
              <a:t>Spring </a:t>
            </a:r>
            <a:r>
              <a:rPr lang="es-ES" dirty="0" err="1">
                <a:sym typeface="+mn-ea"/>
              </a:rPr>
              <a:t>Boot</a:t>
            </a:r>
            <a:endParaRPr lang="es-ES" dirty="0">
              <a:sym typeface="+mn-ea"/>
            </a:endParaRPr>
          </a:p>
          <a:p>
            <a:r>
              <a:rPr lang="es-ES" dirty="0" err="1">
                <a:sym typeface="+mn-ea"/>
              </a:rPr>
              <a:t>Tweeting</a:t>
            </a:r>
            <a:r>
              <a:rPr lang="es-ES" dirty="0">
                <a:sym typeface="+mn-ea"/>
              </a:rPr>
              <a:t> App </a:t>
            </a:r>
            <a:r>
              <a:rPr lang="es-ES" dirty="0" err="1">
                <a:sym typeface="+mn-ea"/>
              </a:rPr>
              <a:t>Practical</a:t>
            </a:r>
            <a:r>
              <a:rPr lang="es-ES" dirty="0">
                <a:sym typeface="+mn-ea"/>
              </a:rPr>
              <a:t> Cases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/>
              <a:t>MI1562 – API y Microservicios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smtClean="0">
                <a:latin typeface="Arial Normal" charset="0"/>
                <a:ea typeface="Arial Normal" charset="0"/>
                <a:cs typeface="Arial Normal" charset="0"/>
              </a:rPr>
              <a:t>2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819AF7B-3390-4C41-A8D4-E37A9CB5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FB4635-F95E-4923-A9D6-4765A49C7545}"/>
              </a:ext>
            </a:extLst>
          </p:cNvPr>
          <p:cNvSpPr/>
          <p:nvPr/>
        </p:nvSpPr>
        <p:spPr>
          <a:xfrm>
            <a:off x="3358662" y="1365738"/>
            <a:ext cx="3141784" cy="21804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Como usuario me gustaría poder generar tweets para dar mi opinión al mundo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BED6AFD-26DC-4F71-93FD-A25BB2CD8025}"/>
              </a:ext>
            </a:extLst>
          </p:cNvPr>
          <p:cNvSpPr/>
          <p:nvPr/>
        </p:nvSpPr>
        <p:spPr>
          <a:xfrm>
            <a:off x="6869723" y="1365738"/>
            <a:ext cx="3141784" cy="21804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Como usuario me gustaría poder consumir tweets sobre mi tema favorito para consolidar mis ideas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01032D-B248-42E9-98F0-E581E6250E4F}"/>
              </a:ext>
            </a:extLst>
          </p:cNvPr>
          <p:cNvSpPr/>
          <p:nvPr/>
        </p:nvSpPr>
        <p:spPr>
          <a:xfrm>
            <a:off x="3358662" y="3862753"/>
            <a:ext cx="3141784" cy="2784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Los tweets se envían desde una aplicación cliente contra una API </a:t>
            </a:r>
            <a:r>
              <a:rPr lang="es-ES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Rest</a:t>
            </a: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El usuario recibe una confirmación en forma de mensaje de que su tweet ha sido almacenado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66B1B86-22DE-4510-88D8-E1FD8E436473}"/>
              </a:ext>
            </a:extLst>
          </p:cNvPr>
          <p:cNvCxnSpPr/>
          <p:nvPr/>
        </p:nvCxnSpPr>
        <p:spPr>
          <a:xfrm flipH="1">
            <a:off x="6054969" y="6078539"/>
            <a:ext cx="445477" cy="568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FD676E-F2D5-4E6B-8975-C83EB8153292}"/>
              </a:ext>
            </a:extLst>
          </p:cNvPr>
          <p:cNvSpPr/>
          <p:nvPr/>
        </p:nvSpPr>
        <p:spPr>
          <a:xfrm>
            <a:off x="6869723" y="3862753"/>
            <a:ext cx="3141784" cy="2784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Los tweets se consumen desde una aplicación cliente contra una API </a:t>
            </a:r>
            <a:r>
              <a:rPr lang="es-ES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Rest</a:t>
            </a: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Se seleccionan solo los 10 últimos tweets relacionados con el tema que escoja el usuario.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5A83BC6-A039-4237-ACBE-DAB1B49CBEA9}"/>
              </a:ext>
            </a:extLst>
          </p:cNvPr>
          <p:cNvCxnSpPr/>
          <p:nvPr/>
        </p:nvCxnSpPr>
        <p:spPr>
          <a:xfrm flipH="1">
            <a:off x="9566030" y="6078539"/>
            <a:ext cx="445477" cy="568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2A99C66-543F-4320-A7DF-D4AFECE9D8DA}"/>
              </a:ext>
            </a:extLst>
          </p:cNvPr>
          <p:cNvSpPr/>
          <p:nvPr/>
        </p:nvSpPr>
        <p:spPr>
          <a:xfrm>
            <a:off x="7168661" y="1348154"/>
            <a:ext cx="2368062" cy="2760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8EBDF8-2FB6-461E-8F75-1FD5B823003C}"/>
              </a:ext>
            </a:extLst>
          </p:cNvPr>
          <p:cNvSpPr/>
          <p:nvPr/>
        </p:nvSpPr>
        <p:spPr>
          <a:xfrm>
            <a:off x="4032738" y="1348154"/>
            <a:ext cx="2368062" cy="2760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a almacenar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4289425" y="1703070"/>
            <a:ext cx="7496175" cy="4581525"/>
          </a:xfrm>
        </p:spPr>
        <p:txBody>
          <a:bodyPr>
            <a:noAutofit/>
          </a:bodyPr>
          <a:lstStyle/>
          <a:p>
            <a:r>
              <a:rPr lang="es-ES" sz="1900" b="1" dirty="0">
                <a:latin typeface="Arial" panose="020B0604020202020204" pitchFamily="34" charset="0"/>
                <a:cs typeface="Arial" panose="020B0604020202020204" pitchFamily="34" charset="0"/>
              </a:rPr>
              <a:t>Tweet:</a:t>
            </a:r>
          </a:p>
          <a:p>
            <a:pPr marL="786130" lvl="1" indent="-342900">
              <a:buFont typeface="Arial" panose="020B0604020202020204" pitchFamily="34" charset="0"/>
              <a:buChar char="•"/>
            </a:pPr>
            <a:r>
              <a:rPr lang="es-ES" sz="1900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marL="786130" lvl="1" indent="-342900">
              <a:buFont typeface="Arial" panose="020B0604020202020204" pitchFamily="34" charset="0"/>
              <a:buChar char="•"/>
            </a:pPr>
            <a:r>
              <a:rPr lang="es-ES" sz="190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  <a:p>
            <a:pPr marL="786130" lvl="1" indent="-342900">
              <a:buFont typeface="Arial" panose="020B0604020202020204" pitchFamily="34" charset="0"/>
              <a:buChar char="•"/>
            </a:pPr>
            <a:r>
              <a:rPr lang="es-ES" sz="1900" dirty="0"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</a:p>
          <a:p>
            <a:pPr marL="786130" lvl="1" indent="-342900">
              <a:buFont typeface="Arial" panose="020B0604020202020204" pitchFamily="34" charset="0"/>
              <a:buChar char="•"/>
            </a:pPr>
            <a:r>
              <a:rPr lang="es-ES" sz="1900" dirty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</a:p>
        </p:txBody>
      </p:sp>
      <p:sp>
        <p:nvSpPr>
          <p:cNvPr id="4" name="Marcador de texto 2"/>
          <p:cNvSpPr/>
          <p:nvPr/>
        </p:nvSpPr>
        <p:spPr>
          <a:xfrm>
            <a:off x="7471815" y="1703045"/>
            <a:ext cx="4313411" cy="5171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886460">
              <a:spcBef>
                <a:spcPct val="20000"/>
              </a:spcBef>
              <a:buClr>
                <a:srgbClr val="DF6421"/>
              </a:buClr>
              <a:buFontTx/>
            </a:pPr>
            <a:r>
              <a:rPr lang="es-ES" sz="1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Usuario:</a:t>
            </a:r>
          </a:p>
          <a:p>
            <a:pPr marL="786130" lvl="1" indent="-342900" algn="l" defTabSz="886460">
              <a:spcBef>
                <a:spcPct val="20000"/>
              </a:spcBef>
              <a:buClr>
                <a:srgbClr val="DF6421"/>
              </a:buClr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</a:t>
            </a:r>
          </a:p>
          <a:p>
            <a:pPr marL="786130" lvl="1" indent="-342900" algn="l" defTabSz="886460">
              <a:spcBef>
                <a:spcPct val="20000"/>
              </a:spcBef>
              <a:buClr>
                <a:srgbClr val="DF6421"/>
              </a:buClr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Nombre</a:t>
            </a:r>
          </a:p>
          <a:p>
            <a:pPr marL="786130" lvl="1" indent="-342900" algn="l" defTabSz="886460">
              <a:spcBef>
                <a:spcPct val="20000"/>
              </a:spcBef>
              <a:buClr>
                <a:srgbClr val="DF6421"/>
              </a:buClr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Email</a:t>
            </a:r>
          </a:p>
          <a:p>
            <a:pPr marL="786130" lvl="1" indent="-342900" algn="l" defTabSz="886460">
              <a:spcBef>
                <a:spcPct val="20000"/>
              </a:spcBef>
              <a:buClr>
                <a:srgbClr val="DF6421"/>
              </a:buClr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Password</a:t>
            </a:r>
          </a:p>
          <a:p>
            <a:pPr marL="786130" lvl="1" indent="-342900" algn="l" defTabSz="886460">
              <a:spcBef>
                <a:spcPct val="20000"/>
              </a:spcBef>
              <a:buClr>
                <a:srgbClr val="DF6421"/>
              </a:buClr>
              <a:buFont typeface="Arial" panose="020B0604020202020204" pitchFamily="34" charset="0"/>
              <a:buChar char="•"/>
            </a:pPr>
            <a:endParaRPr lang="es-ES" sz="1900" dirty="0">
              <a:solidFill>
                <a:srgbClr val="50515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21600E5-AC3A-4B5B-A94A-5AAF1CB4E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_tradnl">
                <a:latin typeface="Arial Normal" charset="0"/>
                <a:ea typeface="Arial Normal" charset="0"/>
                <a:cs typeface="Arial Normal" charset="0"/>
              </a:rPr>
              <a:t>pág. </a:t>
            </a:r>
            <a:fld id="{1B0A4AE1-2ACB-B346-A4F0-04AB830CF331}" type="slidenum">
              <a:rPr lang="es-ES_tradnl" smtClean="0">
                <a:latin typeface="Arial Normal" charset="0"/>
                <a:ea typeface="Arial Normal" charset="0"/>
                <a:cs typeface="Arial Normal" charset="0"/>
              </a:rPr>
              <a:t>4</a:t>
            </a:fld>
            <a:endParaRPr lang="es-ES_tradnl" dirty="0">
              <a:latin typeface="Arial Normal" charset="0"/>
              <a:ea typeface="Arial Normal" charset="0"/>
              <a:cs typeface="Arial Normal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D9B8314-CA81-4A72-AE4C-7B1ED734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62F3E5-D563-4526-AD49-5AE030B3DD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Genera una aplicación E2E que satisfaga estos casos de uso mencionados anteriormente usando </a:t>
            </a:r>
            <a:r>
              <a:rPr lang="es-ES"/>
              <a:t>SpringBoot.</a:t>
            </a:r>
            <a:endParaRPr lang="es-ES" dirty="0"/>
          </a:p>
          <a:p>
            <a:endParaRPr lang="es-ES" dirty="0"/>
          </a:p>
          <a:p>
            <a:r>
              <a:rPr lang="es-ES" dirty="0"/>
              <a:t>Se debe aislar el </a:t>
            </a:r>
            <a:r>
              <a:rPr lang="es-ES" dirty="0" err="1"/>
              <a:t>core</a:t>
            </a:r>
            <a:r>
              <a:rPr lang="es-ES" dirty="0"/>
              <a:t> de la aplicación de los sistemas que lo consumen.</a:t>
            </a:r>
          </a:p>
          <a:p>
            <a:r>
              <a:rPr lang="es-ES" dirty="0"/>
              <a:t>Se debe evitar modelos de dominio anémicos.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0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BIT">
  <a:themeElements>
    <a:clrScheme name="BIT">
      <a:dk1>
        <a:srgbClr val="505150"/>
      </a:dk1>
      <a:lt1>
        <a:srgbClr val="DDDEDD"/>
      </a:lt1>
      <a:dk2>
        <a:srgbClr val="DA281C"/>
      </a:dk2>
      <a:lt2>
        <a:srgbClr val="FFFFFF"/>
      </a:lt2>
      <a:accent1>
        <a:srgbClr val="C0C1BF"/>
      </a:accent1>
      <a:accent2>
        <a:srgbClr val="8D8E8D"/>
      </a:accent2>
      <a:accent3>
        <a:srgbClr val="636463"/>
      </a:accent3>
      <a:accent4>
        <a:srgbClr val="E35E54"/>
      </a:accent4>
      <a:accent5>
        <a:srgbClr val="EC938D"/>
      </a:accent5>
      <a:accent6>
        <a:srgbClr val="F5C9C6"/>
      </a:accent6>
      <a:hlink>
        <a:srgbClr val="505150"/>
      </a:hlink>
      <a:folHlink>
        <a:srgbClr val="A5A6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Rotis Sans Serif Std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Presentacions-BIT</Template>
  <TotalTime>86</TotalTime>
  <Words>160</Words>
  <Application>Microsoft Office PowerPoint</Application>
  <PresentationFormat>Personalizado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Normal</vt:lpstr>
      <vt:lpstr>Calibri</vt:lpstr>
      <vt:lpstr>Consolas</vt:lpstr>
      <vt:lpstr>Eurostile LT Std</vt:lpstr>
      <vt:lpstr>Rotis Sans Serif Std</vt:lpstr>
      <vt:lpstr>Tahoma</vt:lpstr>
      <vt:lpstr>Times New Roman</vt:lpstr>
      <vt:lpstr>BIT</vt:lpstr>
      <vt:lpstr>Presentación de PowerPoint</vt:lpstr>
      <vt:lpstr>Historias de usuario</vt:lpstr>
      <vt:lpstr>Datos a almacenar</vt:lpstr>
      <vt:lpstr>Reto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MI1562-1-API</dc:title>
  <dc:creator>Akio Numa</dc:creator>
  <cp:lastModifiedBy>ricardo</cp:lastModifiedBy>
  <cp:revision>39</cp:revision>
  <dcterms:created xsi:type="dcterms:W3CDTF">2018-06-14T07:58:00Z</dcterms:created>
  <dcterms:modified xsi:type="dcterms:W3CDTF">2019-10-02T22:32:37Z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0x01010057261EC1407599479363CA83EA352CDA</vt:lpwstr>
  </property>
  <property fmtid="{D5CDD505-2E9C-101B-9397-08002B2CF9AE}" pid="3" name="KSOProductBuildVer">
    <vt:lpwstr>3082-11.2.0.8339</vt:lpwstr>
  </property>
</Properties>
</file>