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tags/tag2.xml" ContentType="application/vnd.openxmlformats-officedocument.presentationml.tags+xml"/>
  <Override PartName="/ppt/notesSlides/notesSlide1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47"/>
  </p:notesMasterIdLst>
  <p:handoutMasterIdLst>
    <p:handoutMasterId r:id="rId248"/>
  </p:handoutMasterIdLst>
  <p:sldIdLst>
    <p:sldId id="731" r:id="rId5"/>
    <p:sldId id="862" r:id="rId6"/>
    <p:sldId id="851" r:id="rId7"/>
    <p:sldId id="852" r:id="rId8"/>
    <p:sldId id="877" r:id="rId9"/>
    <p:sldId id="881" r:id="rId10"/>
    <p:sldId id="882" r:id="rId11"/>
    <p:sldId id="1018" r:id="rId12"/>
    <p:sldId id="1019" r:id="rId13"/>
    <p:sldId id="885" r:id="rId14"/>
    <p:sldId id="864" r:id="rId15"/>
    <p:sldId id="886" r:id="rId16"/>
    <p:sldId id="887" r:id="rId17"/>
    <p:sldId id="889" r:id="rId18"/>
    <p:sldId id="888" r:id="rId19"/>
    <p:sldId id="890" r:id="rId20"/>
    <p:sldId id="891" r:id="rId21"/>
    <p:sldId id="893" r:id="rId22"/>
    <p:sldId id="892" r:id="rId23"/>
    <p:sldId id="870" r:id="rId24"/>
    <p:sldId id="894" r:id="rId25"/>
    <p:sldId id="895" r:id="rId26"/>
    <p:sldId id="896" r:id="rId27"/>
    <p:sldId id="897" r:id="rId28"/>
    <p:sldId id="898" r:id="rId29"/>
    <p:sldId id="900" r:id="rId30"/>
    <p:sldId id="899" r:id="rId31"/>
    <p:sldId id="865" r:id="rId32"/>
    <p:sldId id="866" r:id="rId33"/>
    <p:sldId id="906" r:id="rId34"/>
    <p:sldId id="901" r:id="rId35"/>
    <p:sldId id="907" r:id="rId36"/>
    <p:sldId id="911" r:id="rId37"/>
    <p:sldId id="1115" r:id="rId38"/>
    <p:sldId id="1116" r:id="rId39"/>
    <p:sldId id="1117" r:id="rId40"/>
    <p:sldId id="1118" r:id="rId41"/>
    <p:sldId id="1119" r:id="rId42"/>
    <p:sldId id="908" r:id="rId43"/>
    <p:sldId id="909" r:id="rId44"/>
    <p:sldId id="871" r:id="rId45"/>
    <p:sldId id="917" r:id="rId46"/>
    <p:sldId id="902" r:id="rId47"/>
    <p:sldId id="918" r:id="rId48"/>
    <p:sldId id="867" r:id="rId49"/>
    <p:sldId id="868" r:id="rId50"/>
    <p:sldId id="912" r:id="rId51"/>
    <p:sldId id="921" r:id="rId52"/>
    <p:sldId id="919" r:id="rId53"/>
    <p:sldId id="920" r:id="rId54"/>
    <p:sldId id="935" r:id="rId55"/>
    <p:sldId id="936" r:id="rId56"/>
    <p:sldId id="927" r:id="rId57"/>
    <p:sldId id="913" r:id="rId58"/>
    <p:sldId id="915" r:id="rId59"/>
    <p:sldId id="1017" r:id="rId60"/>
    <p:sldId id="916" r:id="rId61"/>
    <p:sldId id="923" r:id="rId62"/>
    <p:sldId id="922" r:id="rId63"/>
    <p:sldId id="925" r:id="rId64"/>
    <p:sldId id="928" r:id="rId65"/>
    <p:sldId id="926" r:id="rId66"/>
    <p:sldId id="1139" r:id="rId67"/>
    <p:sldId id="937" r:id="rId68"/>
    <p:sldId id="938" r:id="rId69"/>
    <p:sldId id="904" r:id="rId70"/>
    <p:sldId id="905" r:id="rId71"/>
    <p:sldId id="929" r:id="rId72"/>
    <p:sldId id="1140" r:id="rId73"/>
    <p:sldId id="932" r:id="rId74"/>
    <p:sldId id="933" r:id="rId75"/>
    <p:sldId id="934" r:id="rId76"/>
    <p:sldId id="931" r:id="rId77"/>
    <p:sldId id="939" r:id="rId78"/>
    <p:sldId id="940" r:id="rId79"/>
    <p:sldId id="863" r:id="rId80"/>
    <p:sldId id="968" r:id="rId81"/>
    <p:sldId id="855" r:id="rId82"/>
    <p:sldId id="947" r:id="rId83"/>
    <p:sldId id="948" r:id="rId84"/>
    <p:sldId id="1121" r:id="rId85"/>
    <p:sldId id="941" r:id="rId86"/>
    <p:sldId id="949" r:id="rId87"/>
    <p:sldId id="950" r:id="rId88"/>
    <p:sldId id="967" r:id="rId89"/>
    <p:sldId id="942" r:id="rId90"/>
    <p:sldId id="964" r:id="rId91"/>
    <p:sldId id="965" r:id="rId92"/>
    <p:sldId id="966" r:id="rId93"/>
    <p:sldId id="963" r:id="rId94"/>
    <p:sldId id="961" r:id="rId95"/>
    <p:sldId id="962" r:id="rId96"/>
    <p:sldId id="970" r:id="rId97"/>
    <p:sldId id="971" r:id="rId98"/>
    <p:sldId id="943" r:id="rId99"/>
    <p:sldId id="972" r:id="rId100"/>
    <p:sldId id="973" r:id="rId101"/>
    <p:sldId id="969" r:id="rId102"/>
    <p:sldId id="944" r:id="rId103"/>
    <p:sldId id="975" r:id="rId104"/>
    <p:sldId id="974" r:id="rId105"/>
    <p:sldId id="1122" r:id="rId106"/>
    <p:sldId id="945" r:id="rId107"/>
    <p:sldId id="1123" r:id="rId108"/>
    <p:sldId id="946" r:id="rId109"/>
    <p:sldId id="976" r:id="rId110"/>
    <p:sldId id="951" r:id="rId111"/>
    <p:sldId id="952" r:id="rId112"/>
    <p:sldId id="856" r:id="rId113"/>
    <p:sldId id="1124" r:id="rId114"/>
    <p:sldId id="857" r:id="rId115"/>
    <p:sldId id="982" r:id="rId116"/>
    <p:sldId id="978" r:id="rId117"/>
    <p:sldId id="1125" r:id="rId118"/>
    <p:sldId id="953" r:id="rId119"/>
    <p:sldId id="979" r:id="rId120"/>
    <p:sldId id="980" r:id="rId121"/>
    <p:sldId id="981" r:id="rId122"/>
    <p:sldId id="1126" r:id="rId123"/>
    <p:sldId id="954" r:id="rId124"/>
    <p:sldId id="983" r:id="rId125"/>
    <p:sldId id="1127" r:id="rId126"/>
    <p:sldId id="955" r:id="rId127"/>
    <p:sldId id="984" r:id="rId128"/>
    <p:sldId id="985" r:id="rId129"/>
    <p:sldId id="858" r:id="rId130"/>
    <p:sldId id="859" r:id="rId131"/>
    <p:sldId id="1128" r:id="rId132"/>
    <p:sldId id="986" r:id="rId133"/>
    <p:sldId id="987" r:id="rId134"/>
    <p:sldId id="988" r:id="rId135"/>
    <p:sldId id="1129" r:id="rId136"/>
    <p:sldId id="956" r:id="rId137"/>
    <p:sldId id="989" r:id="rId138"/>
    <p:sldId id="990" r:id="rId139"/>
    <p:sldId id="1130" r:id="rId140"/>
    <p:sldId id="957" r:id="rId141"/>
    <p:sldId id="995" r:id="rId142"/>
    <p:sldId id="991" r:id="rId143"/>
    <p:sldId id="992" r:id="rId144"/>
    <p:sldId id="1037" r:id="rId145"/>
    <p:sldId id="1131" r:id="rId146"/>
    <p:sldId id="958" r:id="rId147"/>
    <p:sldId id="998" r:id="rId148"/>
    <p:sldId id="999" r:id="rId149"/>
    <p:sldId id="1000" r:id="rId150"/>
    <p:sldId id="1001" r:id="rId151"/>
    <p:sldId id="1002" r:id="rId152"/>
    <p:sldId id="1004" r:id="rId153"/>
    <p:sldId id="1132" r:id="rId154"/>
    <p:sldId id="1005" r:id="rId155"/>
    <p:sldId id="1006" r:id="rId156"/>
    <p:sldId id="996" r:id="rId157"/>
    <p:sldId id="997" r:id="rId158"/>
    <p:sldId id="860" r:id="rId159"/>
    <p:sldId id="1133" r:id="rId160"/>
    <p:sldId id="861" r:id="rId161"/>
    <p:sldId id="1007" r:id="rId162"/>
    <p:sldId id="1008" r:id="rId163"/>
    <p:sldId id="1012" r:id="rId164"/>
    <p:sldId id="1014" r:id="rId165"/>
    <p:sldId id="1013" r:id="rId166"/>
    <p:sldId id="1009" r:id="rId167"/>
    <p:sldId id="1010" r:id="rId168"/>
    <p:sldId id="1011" r:id="rId169"/>
    <p:sldId id="1134" r:id="rId170"/>
    <p:sldId id="959" r:id="rId171"/>
    <p:sldId id="1135" r:id="rId172"/>
    <p:sldId id="960" r:id="rId173"/>
    <p:sldId id="1015" r:id="rId174"/>
    <p:sldId id="1016" r:id="rId175"/>
    <p:sldId id="1035" r:id="rId176"/>
    <p:sldId id="1036" r:id="rId177"/>
    <p:sldId id="1136" r:id="rId178"/>
    <p:sldId id="1040" r:id="rId179"/>
    <p:sldId id="1039" r:id="rId180"/>
    <p:sldId id="1137" r:id="rId181"/>
    <p:sldId id="1041" r:id="rId182"/>
    <p:sldId id="1042" r:id="rId183"/>
    <p:sldId id="1043" r:id="rId184"/>
    <p:sldId id="1138" r:id="rId185"/>
    <p:sldId id="1070" r:id="rId186"/>
    <p:sldId id="1069" r:id="rId187"/>
    <p:sldId id="1044" r:id="rId188"/>
    <p:sldId id="1071" r:id="rId189"/>
    <p:sldId id="1072" r:id="rId190"/>
    <p:sldId id="1073" r:id="rId191"/>
    <p:sldId id="1074" r:id="rId192"/>
    <p:sldId id="1075" r:id="rId193"/>
    <p:sldId id="1076" r:id="rId194"/>
    <p:sldId id="1065" r:id="rId195"/>
    <p:sldId id="1077" r:id="rId196"/>
    <p:sldId id="1082" r:id="rId197"/>
    <p:sldId id="1078" r:id="rId198"/>
    <p:sldId id="1079" r:id="rId199"/>
    <p:sldId id="1080" r:id="rId200"/>
    <p:sldId id="1088" r:id="rId201"/>
    <p:sldId id="1089" r:id="rId202"/>
    <p:sldId id="1090" r:id="rId203"/>
    <p:sldId id="1099" r:id="rId204"/>
    <p:sldId id="1091" r:id="rId205"/>
    <p:sldId id="1093" r:id="rId206"/>
    <p:sldId id="1094" r:id="rId207"/>
    <p:sldId id="1095" r:id="rId208"/>
    <p:sldId id="1096" r:id="rId209"/>
    <p:sldId id="1100" r:id="rId210"/>
    <p:sldId id="1097" r:id="rId211"/>
    <p:sldId id="1098" r:id="rId212"/>
    <p:sldId id="1060" r:id="rId213"/>
    <p:sldId id="1061" r:id="rId214"/>
    <p:sldId id="1062" r:id="rId215"/>
    <p:sldId id="1063" r:id="rId216"/>
    <p:sldId id="1102" r:id="rId217"/>
    <p:sldId id="1086" r:id="rId218"/>
    <p:sldId id="1101" r:id="rId219"/>
    <p:sldId id="1103" r:id="rId220"/>
    <p:sldId id="1104" r:id="rId221"/>
    <p:sldId id="1105" r:id="rId222"/>
    <p:sldId id="1106" r:id="rId223"/>
    <p:sldId id="1107" r:id="rId224"/>
    <p:sldId id="1087" r:id="rId225"/>
    <p:sldId id="1108" r:id="rId226"/>
    <p:sldId id="1109" r:id="rId227"/>
    <p:sldId id="1111" r:id="rId228"/>
    <p:sldId id="1120" r:id="rId229"/>
    <p:sldId id="1110" r:id="rId230"/>
    <p:sldId id="1112" r:id="rId231"/>
    <p:sldId id="1113" r:id="rId232"/>
    <p:sldId id="1114" r:id="rId233"/>
    <p:sldId id="1025" r:id="rId234"/>
    <p:sldId id="1029" r:id="rId235"/>
    <p:sldId id="1030" r:id="rId236"/>
    <p:sldId id="1031" r:id="rId237"/>
    <p:sldId id="1020" r:id="rId238"/>
    <p:sldId id="1021" r:id="rId239"/>
    <p:sldId id="1022" r:id="rId240"/>
    <p:sldId id="1023" r:id="rId241"/>
    <p:sldId id="1024" r:id="rId242"/>
    <p:sldId id="1026" r:id="rId243"/>
    <p:sldId id="1027" r:id="rId244"/>
    <p:sldId id="1028" r:id="rId245"/>
    <p:sldId id="699" r:id="rId246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A"/>
    <a:srgbClr val="FC7885"/>
    <a:srgbClr val="00406A"/>
    <a:srgbClr val="22A6FF"/>
    <a:srgbClr val="003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3473" autoAdjust="0"/>
  </p:normalViewPr>
  <p:slideViewPr>
    <p:cSldViewPr>
      <p:cViewPr varScale="1">
        <p:scale>
          <a:sx n="62" d="100"/>
          <a:sy n="62" d="100"/>
        </p:scale>
        <p:origin x="1354" y="34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45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8"/>
    </p:cViewPr>
  </p:sorterViewPr>
  <p:notesViewPr>
    <p:cSldViewPr>
      <p:cViewPr>
        <p:scale>
          <a:sx n="80" d="100"/>
          <a:sy n="80" d="100"/>
        </p:scale>
        <p:origin x="-1914" y="22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226" Type="http://schemas.openxmlformats.org/officeDocument/2006/relationships/slide" Target="slides/slide222.xml"/><Relationship Id="rId247" Type="http://schemas.openxmlformats.org/officeDocument/2006/relationships/notesMaster" Target="notesMasters/notesMaster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16" Type="http://schemas.openxmlformats.org/officeDocument/2006/relationships/slide" Target="slides/slide212.xml"/><Relationship Id="rId237" Type="http://schemas.openxmlformats.org/officeDocument/2006/relationships/slide" Target="slides/slide233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227" Type="http://schemas.openxmlformats.org/officeDocument/2006/relationships/slide" Target="slides/slide223.xml"/><Relationship Id="rId248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82" Type="http://schemas.openxmlformats.org/officeDocument/2006/relationships/slide" Target="slides/slide178.xml"/><Relationship Id="rId187" Type="http://schemas.openxmlformats.org/officeDocument/2006/relationships/slide" Target="slides/slide183.xml"/><Relationship Id="rId217" Type="http://schemas.openxmlformats.org/officeDocument/2006/relationships/slide" Target="slides/slide213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12" Type="http://schemas.openxmlformats.org/officeDocument/2006/relationships/slide" Target="slides/slide208.xml"/><Relationship Id="rId233" Type="http://schemas.openxmlformats.org/officeDocument/2006/relationships/slide" Target="slides/slide229.xml"/><Relationship Id="rId238" Type="http://schemas.openxmlformats.org/officeDocument/2006/relationships/slide" Target="slides/slide234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2" Type="http://schemas.openxmlformats.org/officeDocument/2006/relationships/slide" Target="slides/slide198.xml"/><Relationship Id="rId207" Type="http://schemas.openxmlformats.org/officeDocument/2006/relationships/slide" Target="slides/slide203.xml"/><Relationship Id="rId223" Type="http://schemas.openxmlformats.org/officeDocument/2006/relationships/slide" Target="slides/slide219.xml"/><Relationship Id="rId228" Type="http://schemas.openxmlformats.org/officeDocument/2006/relationships/slide" Target="slides/slide224.xml"/><Relationship Id="rId244" Type="http://schemas.openxmlformats.org/officeDocument/2006/relationships/slide" Target="slides/slide240.xml"/><Relationship Id="rId249" Type="http://schemas.openxmlformats.org/officeDocument/2006/relationships/presProps" Target="pres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3" Type="http://schemas.openxmlformats.org/officeDocument/2006/relationships/slide" Target="slides/slide209.xml"/><Relationship Id="rId218" Type="http://schemas.openxmlformats.org/officeDocument/2006/relationships/slide" Target="slides/slide214.xml"/><Relationship Id="rId234" Type="http://schemas.openxmlformats.org/officeDocument/2006/relationships/slide" Target="slides/slide230.xml"/><Relationship Id="rId239" Type="http://schemas.openxmlformats.org/officeDocument/2006/relationships/slide" Target="slides/slide235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50" Type="http://schemas.openxmlformats.org/officeDocument/2006/relationships/viewProps" Target="viewProps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208" Type="http://schemas.openxmlformats.org/officeDocument/2006/relationships/slide" Target="slides/slide204.xml"/><Relationship Id="rId229" Type="http://schemas.openxmlformats.org/officeDocument/2006/relationships/slide" Target="slides/slide225.xml"/><Relationship Id="rId19" Type="http://schemas.openxmlformats.org/officeDocument/2006/relationships/slide" Target="slides/slide15.xml"/><Relationship Id="rId224" Type="http://schemas.openxmlformats.org/officeDocument/2006/relationships/slide" Target="slides/slide220.xml"/><Relationship Id="rId240" Type="http://schemas.openxmlformats.org/officeDocument/2006/relationships/slide" Target="slides/slide236.xml"/><Relationship Id="rId245" Type="http://schemas.openxmlformats.org/officeDocument/2006/relationships/slide" Target="slides/slide241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219" Type="http://schemas.openxmlformats.org/officeDocument/2006/relationships/slide" Target="slides/slide215.xml"/><Relationship Id="rId3" Type="http://schemas.openxmlformats.org/officeDocument/2006/relationships/customXml" Target="../customXml/item3.xml"/><Relationship Id="rId214" Type="http://schemas.openxmlformats.org/officeDocument/2006/relationships/slide" Target="slides/slide210.xml"/><Relationship Id="rId230" Type="http://schemas.openxmlformats.org/officeDocument/2006/relationships/slide" Target="slides/slide226.xml"/><Relationship Id="rId235" Type="http://schemas.openxmlformats.org/officeDocument/2006/relationships/slide" Target="slides/slide231.xml"/><Relationship Id="rId251" Type="http://schemas.openxmlformats.org/officeDocument/2006/relationships/theme" Target="theme/theme1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220" Type="http://schemas.openxmlformats.org/officeDocument/2006/relationships/slide" Target="slides/slide216.xml"/><Relationship Id="rId225" Type="http://schemas.openxmlformats.org/officeDocument/2006/relationships/slide" Target="slides/slide221.xml"/><Relationship Id="rId241" Type="http://schemas.openxmlformats.org/officeDocument/2006/relationships/slide" Target="slides/slide237.xml"/><Relationship Id="rId246" Type="http://schemas.openxmlformats.org/officeDocument/2006/relationships/slide" Target="slides/slide242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slide" Target="slides/slide211.xml"/><Relationship Id="rId236" Type="http://schemas.openxmlformats.org/officeDocument/2006/relationships/slide" Target="slides/slide232.xml"/><Relationship Id="rId26" Type="http://schemas.openxmlformats.org/officeDocument/2006/relationships/slide" Target="slides/slide22.xml"/><Relationship Id="rId231" Type="http://schemas.openxmlformats.org/officeDocument/2006/relationships/slide" Target="slides/slide227.xml"/><Relationship Id="rId252" Type="http://schemas.openxmlformats.org/officeDocument/2006/relationships/tableStyles" Target="tableStyles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221" Type="http://schemas.openxmlformats.org/officeDocument/2006/relationships/slide" Target="slides/slide217.xml"/><Relationship Id="rId242" Type="http://schemas.openxmlformats.org/officeDocument/2006/relationships/slide" Target="slides/slide238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32" Type="http://schemas.openxmlformats.org/officeDocument/2006/relationships/slide" Target="slides/slide228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222" Type="http://schemas.openxmlformats.org/officeDocument/2006/relationships/slide" Target="slides/slide218.xml"/><Relationship Id="rId243" Type="http://schemas.openxmlformats.org/officeDocument/2006/relationships/slide" Target="slides/slide2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295"/>
            <a:ext cx="6835798" cy="3645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s-ES" dirty="0" err="1">
                <a:latin typeface="Rotis Sans Serif Std" panose="00000500000000000000" pitchFamily="50" charset="0"/>
              </a:rPr>
              <a:t>Cod</a:t>
            </a:r>
            <a:r>
              <a:rPr lang="es-ES" dirty="0">
                <a:latin typeface="Rotis Sans Serif Std" panose="00000500000000000000" pitchFamily="50" charset="0"/>
              </a:rPr>
              <a:t>-  Titulo del curso  - © 2014, Netmind SL, Barcelona  - </a:t>
            </a:r>
            <a:r>
              <a:rPr lang="es-ES" dirty="0" err="1">
                <a:latin typeface="Rotis Sans Serif Std" panose="00000500000000000000" pitchFamily="50" charset="0"/>
              </a:rPr>
              <a:t>edX.X</a:t>
            </a:r>
            <a:r>
              <a:rPr lang="es-ES" dirty="0">
                <a:latin typeface="Rotis Sans Serif Std" panose="00000500000000000000" pitchFamily="50" charset="0"/>
              </a:rPr>
              <a:t>  XX/XX/2014 – pág.  1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2613546" y="9437786"/>
            <a:ext cx="1600214" cy="285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74297896-79CB-4F60-ACAE-33F46DF84C88}" type="slidenum">
              <a:rPr lang="ca-ES" smtClean="0">
                <a:latin typeface="Rotis Sans Serif Std" panose="00000500000000000000" pitchFamily="50" charset="0"/>
              </a:rPr>
              <a:t>‹Nº›</a:t>
            </a:fld>
            <a:endParaRPr lang="ca-ES" dirty="0">
              <a:latin typeface="Rotis Sans Serif Std" panose="00000500000000000000" pitchFamily="50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b="15852"/>
          <a:stretch>
            <a:fillRect/>
          </a:stretch>
        </p:blipFill>
        <p:spPr bwMode="auto">
          <a:xfrm>
            <a:off x="3108920" y="143354"/>
            <a:ext cx="944786" cy="502920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1641" y="9475024"/>
            <a:ext cx="7097659" cy="330961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900">
                <a:latin typeface="Rotis Sans Serif Std" panose="00000500000000000000" pitchFamily="50" charset="0"/>
              </a:defRPr>
            </a:lvl1pPr>
          </a:lstStyle>
          <a:p>
            <a:pPr algn="ctr"/>
            <a:fld id="{76800F7D-C2DF-468B-AC58-D90CE295BCF4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b="15852"/>
          <a:stretch>
            <a:fillRect/>
          </a:stretch>
        </p:blipFill>
        <p:spPr bwMode="auto">
          <a:xfrm>
            <a:off x="3108920" y="143354"/>
            <a:ext cx="944786" cy="502920"/>
          </a:xfrm>
          <a:prstGeom prst="rect">
            <a:avLst/>
          </a:prstGeom>
          <a:noFill/>
          <a:ln w="9525">
            <a:noFill/>
            <a:round/>
          </a:ln>
        </p:spPr>
      </p:pic>
      <p:sp>
        <p:nvSpPr>
          <p:cNvPr id="13" name="12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832214"/>
            <a:ext cx="7099300" cy="251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latin typeface="Rotis Sans Serif Std" panose="00000500000000000000" pitchFamily="50" charset="0"/>
              </a:defRPr>
            </a:lvl1pPr>
          </a:lstStyle>
          <a:p>
            <a:r>
              <a:rPr lang="es-ES" dirty="0" err="1"/>
              <a:t>Cod</a:t>
            </a:r>
            <a:r>
              <a:rPr lang="es-ES" dirty="0"/>
              <a:t>-  Titulo del curso  - © 2014, Netmind SL, Barcelona  - </a:t>
            </a:r>
            <a:r>
              <a:rPr lang="es-ES" dirty="0" err="1"/>
              <a:t>edX.X</a:t>
            </a:r>
            <a:r>
              <a:rPr lang="es-ES" dirty="0"/>
              <a:t>  </a:t>
            </a:r>
            <a:r>
              <a:rPr lang="es-ES" dirty="0" err="1"/>
              <a:t>DD</a:t>
            </a:r>
            <a:r>
              <a:rPr lang="es-ES" dirty="0"/>
              <a:t>/MM/2014 – pág.  1</a:t>
            </a:r>
          </a:p>
        </p:txBody>
      </p:sp>
      <p:sp>
        <p:nvSpPr>
          <p:cNvPr id="14" name="13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5" name="14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Rotis Sans Serif Std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tis Sans Serif Std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tis Sans Serif Std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tis Sans Serif Std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tis Sans Serif Std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847725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19</a:t>
            </a:fld>
            <a:endParaRPr lang="es-ES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135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136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67803599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137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138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140</a:t>
            </a:fld>
            <a:endParaRPr lang="es-ES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141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142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71786941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143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144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145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21</a:t>
            </a:fld>
            <a:endParaRPr lang="es-ES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146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147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148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149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150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31751232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151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152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154</a:t>
            </a:fld>
            <a:endParaRPr lang="es-ES" dirty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155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156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61222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22</a:t>
            </a:fld>
            <a:endParaRPr lang="es-ES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157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158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159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160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161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162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163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164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165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166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8270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23</a:t>
            </a:fld>
            <a:endParaRPr lang="es-ES" dirty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167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168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211205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169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171</a:t>
            </a:fld>
            <a:endParaRPr lang="es-ES" dirty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172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173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174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49572613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175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176</a:t>
            </a:fld>
            <a:endParaRPr lang="es-ES" dirty="0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177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99748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25</a:t>
            </a:fld>
            <a:endParaRPr lang="es-ES" dirty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178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179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180</a:t>
            </a:fld>
            <a:endParaRPr lang="es-ES" dirty="0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181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24724088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182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183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184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4238" y="722313"/>
            <a:ext cx="4970462" cy="3727450"/>
          </a:xfrm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2863" y="4730750"/>
            <a:ext cx="4186237" cy="4475163"/>
          </a:xfrm>
          <a:noFill/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Welcome back!</a:t>
            </a:r>
          </a:p>
          <a:p>
            <a:pPr eaLnBrk="1" hangingPunct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Ready for the second day of the Lean IT Foundation</a:t>
            </a:r>
          </a:p>
          <a:p>
            <a:pPr eaLnBrk="1" hangingPunct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Check if the students are ready to start</a:t>
            </a: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191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197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26</a:t>
            </a:fld>
            <a:endParaRPr lang="es-ES" dirty="0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198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199</a:t>
            </a:fld>
            <a:endParaRPr lang="es-ES" dirty="0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206</a:t>
            </a:fld>
            <a:endParaRPr lang="es-ES" dirty="0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208</a:t>
            </a:fld>
            <a:endParaRPr lang="es-ES" dirty="0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214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221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229</a:t>
            </a:fld>
            <a:endParaRPr lang="es-ES" dirty="0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230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847725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27</a:t>
            </a:fld>
            <a:endParaRPr lang="es-E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28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29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30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31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32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34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35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36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39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40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42</a:t>
            </a:fld>
            <a:endParaRPr lang="es-E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43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44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45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46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47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48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52</a:t>
            </a:fld>
            <a:endParaRPr lang="es-E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53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65</a:t>
            </a:fld>
            <a:endParaRPr lang="es-E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66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67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68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4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69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1524238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70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71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72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73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75</a:t>
            </a:fld>
            <a:endParaRPr lang="es-E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76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77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78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79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8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80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81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0518829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82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83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84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85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86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87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88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89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9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90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92</a:t>
            </a:fld>
            <a:endParaRPr lang="es-E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94</a:t>
            </a:fld>
            <a:endParaRPr lang="es-E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95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97</a:t>
            </a:fld>
            <a:endParaRPr lang="es-E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98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99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100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101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102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60648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11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103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104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54274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105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106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108</a:t>
            </a:fld>
            <a:endParaRPr lang="es-E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109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110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3070910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111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112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113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12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114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2820606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115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116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117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118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119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0466829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120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121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122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07264026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123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125</a:t>
            </a:fld>
            <a:endParaRPr lang="es-E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126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127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128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99350880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129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130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131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132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48797288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133</a:t>
            </a:fld>
            <a:endParaRPr lang="es-ES" altLang="es-ES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D8EF0-50BD-4EBD-BF43-F9D76856CC32}" type="slidenum">
              <a:rPr lang="es-ES" altLang="es-ES" smtClean="0"/>
              <a:t>134</a:t>
            </a:fld>
            <a:endParaRPr lang="es-ES" alt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- Sub - Nada m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85720" y="983578"/>
            <a:ext cx="8715436" cy="3571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Eurostile LT Std" panose="020B050402020205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Subtítulo</a:t>
            </a:r>
          </a:p>
        </p:txBody>
      </p:sp>
      <p:sp>
        <p:nvSpPr>
          <p:cNvPr id="10" name="7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85720" y="408658"/>
            <a:ext cx="8715376" cy="500062"/>
          </a:xfrm>
          <a:prstGeom prst="rect">
            <a:avLst/>
          </a:prstGeom>
        </p:spPr>
        <p:txBody>
          <a:bodyPr/>
          <a:lstStyle>
            <a:lvl1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5" name="14 Rectángulo"/>
          <p:cNvSpPr/>
          <p:nvPr userDrawn="1"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_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7 Marcador de posición de imagen" descr="fondo_blanco_portada_1.jpg"/>
          <p:cNvPicPr>
            <a:picLocks noChangeAspect="1"/>
          </p:cNvPicPr>
          <p:nvPr userDrawn="1"/>
        </p:nvPicPr>
        <p:blipFill>
          <a:blip r:embed="rId2" cstate="print"/>
          <a:srcRect t="1754" b="1754"/>
          <a:stretch>
            <a:fillRect/>
          </a:stretch>
        </p:blipFill>
        <p:spPr>
          <a:xfrm>
            <a:off x="4788024" y="1772816"/>
            <a:ext cx="4071966" cy="3929072"/>
          </a:xfrm>
          <a:prstGeom prst="rect">
            <a:avLst/>
          </a:prstGeom>
        </p:spPr>
      </p:pic>
      <p:sp>
        <p:nvSpPr>
          <p:cNvPr id="12" name="11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000657" y="3929066"/>
            <a:ext cx="3643309" cy="1571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1pPr>
            <a:lvl2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2pPr>
            <a:lvl3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3pPr>
            <a:lvl4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4pPr>
            <a:lvl5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5pPr>
          </a:lstStyle>
          <a:p>
            <a:pPr lvl="0"/>
            <a:r>
              <a:rPr lang="es-ES" dirty="0"/>
              <a:t>Título Proyecto</a:t>
            </a:r>
          </a:p>
        </p:txBody>
      </p:sp>
      <p:sp>
        <p:nvSpPr>
          <p:cNvPr id="6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355976" y="6715148"/>
            <a:ext cx="432048" cy="142852"/>
          </a:xfrm>
        </p:spPr>
        <p:txBody>
          <a:bodyPr/>
          <a:lstStyle/>
          <a:p>
            <a:pPr algn="ctr"/>
            <a:fld id="{6809A684-6793-43C2-A07A-07EB7F2ACB8E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_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7 Marcador de posición de imagen" descr="fondo_blanco_portada_1.jpg"/>
          <p:cNvPicPr>
            <a:picLocks noChangeAspect="1"/>
          </p:cNvPicPr>
          <p:nvPr userDrawn="1"/>
        </p:nvPicPr>
        <p:blipFill>
          <a:blip r:embed="rId2" cstate="print"/>
          <a:srcRect t="1754" b="1754"/>
          <a:stretch>
            <a:fillRect/>
          </a:stretch>
        </p:blipFill>
        <p:spPr>
          <a:xfrm>
            <a:off x="251520" y="1714488"/>
            <a:ext cx="4071966" cy="3929072"/>
          </a:xfrm>
          <a:prstGeom prst="rect">
            <a:avLst/>
          </a:prstGeom>
        </p:spPr>
      </p:pic>
      <p:sp>
        <p:nvSpPr>
          <p:cNvPr id="8" name="11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65863" y="3212976"/>
            <a:ext cx="3643309" cy="7920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25425" algn="l"/>
                <a:tab pos="1971675" algn="l"/>
                <a:tab pos="2238375" algn="l"/>
              </a:tabLst>
              <a:defRPr sz="1000" baseline="0">
                <a:solidFill>
                  <a:schemeClr val="tx1"/>
                </a:solidFill>
                <a:latin typeface="Rotis Sans Serif Std" panose="00000500000000000000" pitchFamily="50" charset="0"/>
              </a:defRPr>
            </a:lvl1pPr>
            <a:lvl2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2pPr>
            <a:lvl3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3pPr>
            <a:lvl4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4pPr>
            <a:lvl5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5pPr>
          </a:lstStyle>
          <a:p>
            <a:pPr lvl="0"/>
            <a:r>
              <a:rPr lang="es-ES" dirty="0"/>
              <a:t>C. </a:t>
            </a:r>
            <a:r>
              <a:rPr lang="es-ES" dirty="0" err="1"/>
              <a:t>Almogàvers</a:t>
            </a:r>
            <a:r>
              <a:rPr lang="es-ES" dirty="0"/>
              <a:t>, 123	C. Modesto Lafuente, 26,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25425" algn="l"/>
                <a:tab pos="1971675" algn="l"/>
                <a:tab pos="2238375" algn="l"/>
              </a:tabLst>
              <a:defRPr/>
            </a:pPr>
            <a:r>
              <a:rPr lang="es-ES" dirty="0"/>
              <a:t>08018 Barcelona	28003 Madrid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25425" algn="l"/>
                <a:tab pos="1971675" algn="l"/>
                <a:tab pos="2238375" algn="l"/>
              </a:tabLst>
              <a:defRPr/>
            </a:pPr>
            <a:r>
              <a:rPr lang="es-ES" dirty="0"/>
              <a:t>Tel. 	93 304.17.20	Tel. 	91 442.77.03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25425" algn="l"/>
                <a:tab pos="1971675" algn="l"/>
                <a:tab pos="2238375" algn="l"/>
              </a:tabLst>
              <a:defRPr/>
            </a:pPr>
            <a:r>
              <a:rPr lang="es-ES" dirty="0"/>
              <a:t>Fax. 93 304.17.22	Fax.  91 442.77.07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 	</a:t>
            </a:r>
          </a:p>
          <a:p>
            <a:pPr lvl="0"/>
            <a:endParaRPr lang="es-ES" dirty="0"/>
          </a:p>
        </p:txBody>
      </p:sp>
      <p:sp>
        <p:nvSpPr>
          <p:cNvPr id="9" name="11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469254" y="2852936"/>
            <a:ext cx="3643309" cy="270932"/>
          </a:xfrm>
          <a:prstGeom prst="rect">
            <a:avLst/>
          </a:prstGeom>
        </p:spPr>
        <p:txBody>
          <a:bodyPr/>
          <a:lstStyle>
            <a:lvl1pPr>
              <a:buNone/>
              <a:tabLst>
                <a:tab pos="1971675" algn="l"/>
              </a:tabLst>
              <a:defRPr sz="15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1pPr>
            <a:lvl2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2pPr>
            <a:lvl3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3pPr>
            <a:lvl4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4pPr>
            <a:lvl5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5pPr>
          </a:lstStyle>
          <a:p>
            <a:pPr lvl="0"/>
            <a:r>
              <a:rPr lang="es-ES" dirty="0"/>
              <a:t>Barcelona	Madrid</a:t>
            </a:r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469254" y="5229200"/>
            <a:ext cx="3643309" cy="270932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rgbClr val="003C69"/>
                </a:solidFill>
                <a:latin typeface="Eurostile LT Std" panose="020B0504020202050204" pitchFamily="34" charset="0"/>
              </a:defRPr>
            </a:lvl1pPr>
            <a:lvl2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2pPr>
            <a:lvl3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3pPr>
            <a:lvl4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4pPr>
            <a:lvl5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5pPr>
          </a:lstStyle>
          <a:p>
            <a:pPr lvl="0"/>
            <a:r>
              <a:rPr lang="es-ES" dirty="0"/>
              <a:t>www.netmind.es</a:t>
            </a:r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355976" y="6715148"/>
            <a:ext cx="432048" cy="142852"/>
          </a:xfrm>
        </p:spPr>
        <p:txBody>
          <a:bodyPr/>
          <a:lstStyle/>
          <a:p>
            <a:pPr algn="ctr"/>
            <a:fld id="{6809A684-6793-43C2-A07A-07EB7F2ACB8E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6300788" y="6564313"/>
            <a:ext cx="2447925" cy="2936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AA78-236C-48BA-B818-F94F7B36B1A5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1260475" y="1325563"/>
            <a:ext cx="7543800" cy="47244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Eurostile LT Std" panose="020B0504020202050204"/>
              </a:defRPr>
            </a:lvl1pPr>
            <a:lvl2pPr algn="l">
              <a:defRPr>
                <a:latin typeface="Eurostile LT Std" panose="020B0504020202050204"/>
              </a:defRPr>
            </a:lvl2pPr>
            <a:lvl3pPr algn="l">
              <a:defRPr>
                <a:latin typeface="Eurostile LT Std" panose="020B0504020202050204"/>
              </a:defRPr>
            </a:lvl3pPr>
            <a:lvl4pPr algn="l">
              <a:defRPr>
                <a:latin typeface="Eurostile LT Std" panose="020B0504020202050204"/>
              </a:defRPr>
            </a:lvl4pPr>
            <a:lvl5pPr algn="l">
              <a:defRPr>
                <a:latin typeface="Eurostile LT Std" panose="020B0504020202050204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94FC7D79-1ACB-445D-813B-D91D5C17F177}" type="slidenum">
              <a:rPr lang="es-ES" altLang="es-ES" smtClean="0"/>
              <a:t>‹Nº›</a:t>
            </a:fld>
            <a:endParaRPr lang="es-ES" alt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n_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85720" y="1500187"/>
            <a:ext cx="4214813" cy="4521101"/>
          </a:xfrm>
          <a:prstGeom prst="rect">
            <a:avLst/>
          </a:prstGeom>
        </p:spPr>
        <p:txBody>
          <a:bodyPr/>
          <a:lstStyle>
            <a:lvl1pPr>
              <a:buSzPct val="115000"/>
              <a:buFontTx/>
              <a:buBlip>
                <a:blip r:embed="rId2"/>
              </a:buBlip>
              <a:defRPr sz="1600">
                <a:latin typeface="Rotis Sans Serif Std" panose="00000500000000000000" pitchFamily="50" charset="0"/>
              </a:defRPr>
            </a:lvl1pPr>
            <a:lvl2pPr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2pPr>
            <a:lvl3pPr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4pPr>
            <a:lvl5pPr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85720" y="983578"/>
            <a:ext cx="8715436" cy="3571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Eurostile LT Std" panose="020B050402020205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Subtítulo</a:t>
            </a:r>
          </a:p>
        </p:txBody>
      </p:sp>
      <p:sp>
        <p:nvSpPr>
          <p:cNvPr id="10" name="7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85720" y="408658"/>
            <a:ext cx="8715376" cy="500062"/>
          </a:xfrm>
          <a:prstGeom prst="rect">
            <a:avLst/>
          </a:prstGeom>
        </p:spPr>
        <p:txBody>
          <a:bodyPr/>
          <a:lstStyle>
            <a:lvl1pPr>
              <a:buNone/>
              <a:defRPr sz="30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5" name="14 Rectángulo"/>
          <p:cNvSpPr/>
          <p:nvPr userDrawn="1"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11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643438" y="1500187"/>
            <a:ext cx="4214813" cy="4521101"/>
          </a:xfrm>
          <a:prstGeom prst="rect">
            <a:avLst/>
          </a:prstGeom>
        </p:spPr>
        <p:txBody>
          <a:bodyPr/>
          <a:lstStyle>
            <a:lvl1pPr>
              <a:buSzPct val="115000"/>
              <a:buFontTx/>
              <a:buBlip>
                <a:blip r:embed="rId2"/>
              </a:buBlip>
              <a:defRPr sz="1600">
                <a:latin typeface="Rotis Sans Serif Std" panose="00000500000000000000" pitchFamily="50" charset="0"/>
              </a:defRPr>
            </a:lvl1pPr>
            <a:lvl2pPr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2pPr>
            <a:lvl3pPr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4pPr>
            <a:lvl5pPr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1475656" y="2743200"/>
            <a:ext cx="7019057" cy="16732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Eurostile LT Std" panose="020B050402020205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1600200"/>
            <a:ext cx="7515944" cy="990600"/>
          </a:xfrm>
        </p:spPr>
        <p:txBody>
          <a:bodyPr/>
          <a:lstStyle>
            <a:lvl1pPr algn="l">
              <a:buNone/>
              <a:defRPr sz="28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13" name="2 Marcador de número de diapositiva"/>
          <p:cNvSpPr>
            <a:spLocks noGrp="1"/>
          </p:cNvSpPr>
          <p:nvPr>
            <p:ph type="sldNum" sz="quarter" idx="13"/>
          </p:nvPr>
        </p:nvSpPr>
        <p:spPr>
          <a:xfrm>
            <a:off x="4355976" y="6715148"/>
            <a:ext cx="432048" cy="142852"/>
          </a:xfrm>
        </p:spPr>
        <p:txBody>
          <a:bodyPr/>
          <a:lstStyle/>
          <a:p>
            <a:pPr algn="ctr"/>
            <a:fld id="{6809A684-6793-43C2-A07A-07EB7F2ACB8E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1600200"/>
            <a:ext cx="7515944" cy="990600"/>
          </a:xfrm>
        </p:spPr>
        <p:txBody>
          <a:bodyPr/>
          <a:lstStyle>
            <a:lvl1pPr algn="l">
              <a:buNone/>
              <a:defRPr sz="28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13" name="2 Marcador de número de diapositiva"/>
          <p:cNvSpPr>
            <a:spLocks noGrp="1"/>
          </p:cNvSpPr>
          <p:nvPr>
            <p:ph type="sldNum" sz="quarter" idx="13"/>
          </p:nvPr>
        </p:nvSpPr>
        <p:spPr>
          <a:xfrm>
            <a:off x="4355976" y="6715148"/>
            <a:ext cx="432048" cy="142852"/>
          </a:xfrm>
        </p:spPr>
        <p:txBody>
          <a:bodyPr/>
          <a:lstStyle/>
          <a:p>
            <a:pPr algn="ctr"/>
            <a:fld id="{6809A684-6793-43C2-A07A-07EB7F2ACB8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10 Rectángulo"/>
          <p:cNvSpPr/>
          <p:nvPr userDrawn="1"/>
        </p:nvSpPr>
        <p:spPr bwMode="white">
          <a:xfrm>
            <a:off x="0" y="2924944"/>
            <a:ext cx="9144000" cy="28803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0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1475656" y="3627983"/>
            <a:ext cx="7019057" cy="1673225"/>
          </a:xfrm>
          <a:prstGeom prst="rect">
            <a:avLst/>
          </a:prstGeom>
        </p:spPr>
        <p:txBody>
          <a:bodyPr anchor="t"/>
          <a:lstStyle>
            <a:lvl1pPr marL="273050" indent="-273050"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Eurostile LT Std" panose="020B050402020205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9" name="18 CuadroTexto"/>
          <p:cNvSpPr txBox="1"/>
          <p:nvPr userDrawn="1"/>
        </p:nvSpPr>
        <p:spPr>
          <a:xfrm>
            <a:off x="1475656" y="3183359"/>
            <a:ext cx="396044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s-ES" sz="2400" dirty="0">
                <a:solidFill>
                  <a:schemeClr val="bg1">
                    <a:lumMod val="75000"/>
                  </a:schemeClr>
                </a:solidFill>
                <a:latin typeface="Eurostile LT Std" panose="020B0504020202050204" pitchFamily="34" charset="0"/>
              </a:rPr>
              <a:t>Índice del capítulo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1600200"/>
            <a:ext cx="7515944" cy="990600"/>
          </a:xfrm>
        </p:spPr>
        <p:txBody>
          <a:bodyPr/>
          <a:lstStyle>
            <a:lvl1pPr algn="l">
              <a:buNone/>
              <a:defRPr sz="28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13" name="2 Marcador de número de diapositiva"/>
          <p:cNvSpPr>
            <a:spLocks noGrp="1"/>
          </p:cNvSpPr>
          <p:nvPr>
            <p:ph type="sldNum" sz="quarter" idx="13"/>
          </p:nvPr>
        </p:nvSpPr>
        <p:spPr>
          <a:xfrm>
            <a:off x="4355976" y="6715148"/>
            <a:ext cx="432048" cy="142852"/>
          </a:xfrm>
        </p:spPr>
        <p:txBody>
          <a:bodyPr/>
          <a:lstStyle/>
          <a:p>
            <a:pPr algn="ctr"/>
            <a:fld id="{6809A684-6793-43C2-A07A-07EB7F2ACB8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10 Rectángulo"/>
          <p:cNvSpPr/>
          <p:nvPr userDrawn="1"/>
        </p:nvSpPr>
        <p:spPr bwMode="white">
          <a:xfrm>
            <a:off x="0" y="2924944"/>
            <a:ext cx="9144000" cy="28803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0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1475656" y="3627983"/>
            <a:ext cx="7019057" cy="1673225"/>
          </a:xfrm>
          <a:prstGeom prst="rect">
            <a:avLst/>
          </a:prstGeom>
        </p:spPr>
        <p:txBody>
          <a:bodyPr anchor="t"/>
          <a:lstStyle>
            <a:lvl1pPr marL="273050" indent="-273050"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Eurostile LT Std" panose="020B050402020205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 userDrawn="1"/>
        </p:nvSpPr>
        <p:spPr>
          <a:xfrm>
            <a:off x="1371600" y="2564904"/>
            <a:ext cx="777240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1600200"/>
            <a:ext cx="7515944" cy="990600"/>
          </a:xfrm>
        </p:spPr>
        <p:txBody>
          <a:bodyPr/>
          <a:lstStyle>
            <a:lvl1pPr algn="l">
              <a:buNone/>
              <a:defRPr sz="28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13" name="2 Marcador de número de diapositiva"/>
          <p:cNvSpPr>
            <a:spLocks noGrp="1"/>
          </p:cNvSpPr>
          <p:nvPr>
            <p:ph type="sldNum" sz="quarter" idx="13"/>
          </p:nvPr>
        </p:nvSpPr>
        <p:spPr>
          <a:xfrm>
            <a:off x="4355976" y="6715148"/>
            <a:ext cx="432048" cy="142852"/>
          </a:xfrm>
        </p:spPr>
        <p:txBody>
          <a:bodyPr/>
          <a:lstStyle/>
          <a:p>
            <a:pPr algn="ctr"/>
            <a:fld id="{6809A684-6793-43C2-A07A-07EB7F2ACB8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1475656" y="2708921"/>
            <a:ext cx="7019057" cy="864095"/>
          </a:xfrm>
          <a:prstGeom prst="rect">
            <a:avLst/>
          </a:prstGeom>
        </p:spPr>
        <p:txBody>
          <a:bodyPr anchor="ctr"/>
          <a:lstStyle>
            <a:lvl1pPr marL="0" indent="0" algn="l" defTabSz="273050" rtl="0" eaLnBrk="1" latinLnBrk="0" hangingPunct="1">
              <a:buFont typeface="+mj-lt"/>
              <a:buNone/>
              <a:defRPr lang="es-ES" sz="2800" kern="1200" dirty="0" smtClean="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772816"/>
            <a:ext cx="8424936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Rotis Sans Serif Std" panose="00000500000000000000" pitchFamily="50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Rotis Sans Serif Std" panose="00000500000000000000" pitchFamily="50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Rotis Sans Serif Std" panose="00000500000000000000" pitchFamily="50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Rotis Sans Serif Std" panose="00000500000000000000" pitchFamily="50" charset="0"/>
              </a:defRPr>
            </a:lvl5pPr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3949" y="485800"/>
            <a:ext cx="8662547" cy="5669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73949" y="485800"/>
            <a:ext cx="8662547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4 Imagen" descr="logo_netmind_blanc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71559" y="116632"/>
            <a:ext cx="964937" cy="144016"/>
          </a:xfrm>
          <a:prstGeom prst="rect">
            <a:avLst/>
          </a:prstGeom>
        </p:spPr>
      </p:pic>
      <p:sp>
        <p:nvSpPr>
          <p:cNvPr id="7" name="1 Título"/>
          <p:cNvSpPr txBox="1"/>
          <p:nvPr/>
        </p:nvSpPr>
        <p:spPr>
          <a:xfrm>
            <a:off x="323528" y="83519"/>
            <a:ext cx="7722843" cy="285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1200" kern="1200" baseline="0">
                <a:solidFill>
                  <a:schemeClr val="bg1"/>
                </a:solidFill>
                <a:latin typeface="Rotis Sans Serif Std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s-ES" dirty="0"/>
              <a:t>JJD191 - </a:t>
            </a:r>
            <a:r>
              <a:rPr lang="es-ES" sz="1200" b="0" i="0" u="none" strike="noStrike" dirty="0">
                <a:effectLst/>
                <a:latin typeface="Rotis Sans Serif Std" panose="00000500000000000000" pitchFamily="50" charset="0"/>
              </a:rPr>
              <a:t>Single Page Applications con </a:t>
            </a:r>
            <a:r>
              <a:rPr lang="es-ES" sz="1200" b="0" i="0" u="none" strike="noStrike" dirty="0" err="1">
                <a:effectLst/>
                <a:latin typeface="Rotis Sans Serif Std" panose="00000500000000000000" pitchFamily="50" charset="0"/>
              </a:rPr>
              <a:t>React</a:t>
            </a:r>
            <a:r>
              <a:rPr lang="es-ES" sz="1200" b="0" i="0" u="none" strike="noStrike" dirty="0">
                <a:effectLst/>
                <a:latin typeface="Rotis Sans Serif Std" panose="00000500000000000000" pitchFamily="50" charset="0"/>
              </a:rPr>
              <a:t> y </a:t>
            </a:r>
            <a:r>
              <a:rPr lang="es-ES" sz="1200" b="0" i="0" u="none" strike="noStrike" dirty="0" err="1">
                <a:effectLst/>
                <a:latin typeface="Rotis Sans Serif Std" panose="00000500000000000000" pitchFamily="50" charset="0"/>
              </a:rPr>
              <a:t>Redux</a:t>
            </a:r>
            <a:r>
              <a:rPr lang="es-ES" dirty="0"/>
              <a:t> 			v4.0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0" y="404664"/>
            <a:ext cx="9144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55976" y="6715148"/>
            <a:ext cx="432048" cy="14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>
              <a:defRPr kumimoji="0" lang="es-ES" sz="1100" b="0" i="0" u="none" strike="noStrike" cap="none" spc="0" normalizeH="0" baseline="0" smtClean="0">
                <a:ln>
                  <a:noFill/>
                </a:ln>
                <a:effectLst/>
                <a:uLnTx/>
                <a:uFillTx/>
                <a:latin typeface="Rotis Sans Serif Std" panose="00000500000000000000" pitchFamily="50" charset="0"/>
              </a:defRPr>
            </a:lvl1pPr>
          </a:lstStyle>
          <a:p>
            <a:pPr algn="ctr"/>
            <a:fld id="{6809A684-6793-43C2-A07A-07EB7F2ACB8E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>
              <a:lumMod val="50000"/>
            </a:schemeClr>
          </a:solidFill>
          <a:latin typeface="Eurostile LT Std" panose="020B050402020205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hyperlink" Target="https://developer.mozilla.org/en-US/docs/Web/API/Element/attributes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omponents/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2.jpe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acebook.github.io/react/docs/events.html" TargetMode="Externa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.jpe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3.jpe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acebook.github.io/react-native/docs/gesture-responder-system.html" TargetMode="Externa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0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hyperlink" Target="http://andrewhfarmer.com/react-ajax-best-practices/" TargetMode="External"/><Relationship Id="rId3" Type="http://schemas.openxmlformats.org/officeDocument/2006/relationships/image" Target="../media/image84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jpe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87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ublime.wbond.net/" TargetMode="Externa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7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5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7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andrewhfarmer.com/ajax-libraries/" TargetMode="External"/><Relationship Id="rId4" Type="http://schemas.openxmlformats.org/officeDocument/2006/relationships/image" Target="../media/image2.jpe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9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0.png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acebook.github.io/jest/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3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acebook.github.io/jest/docs/en/api.html" TargetMode="Externa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airbnb.io/enzym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3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3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.js.org/api-reference" TargetMode="External"/><Relationship Id="rId2" Type="http://schemas.openxmlformats.org/officeDocument/2006/relationships/hyperlink" Target="http://redux.js.org/" TargetMode="External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github.com/gaearon/redux-thunk" TargetMode="External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redux.js.org/docs/api/" TargetMode="External"/><Relationship Id="rId5" Type="http://schemas.openxmlformats.org/officeDocument/2006/relationships/hyperlink" Target="http://redux.js.org/" TargetMode="External"/><Relationship Id="rId4" Type="http://schemas.openxmlformats.org/officeDocument/2006/relationships/hyperlink" Target="https://github.com/reactjs/react-redux/tree/master/docs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istory" TargetMode="External"/><Relationship Id="rId2" Type="http://schemas.openxmlformats.org/officeDocument/2006/relationships/hyperlink" Target="https://developer.mozilla.org/en-US/docs/Web/API/Loca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eactTraining/history" TargetMode="Externa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js/react-redux" TargetMode="External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01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02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https://packagecontrol.io/installation" TargetMode="Externa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earon/redux-thunk" TargetMode="External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5.png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endmasters.com/" TargetMode="External"/><Relationship Id="rId2" Type="http://schemas.openxmlformats.org/officeDocument/2006/relationships/hyperlink" Target="https://www.reactenlightenment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77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estinwrzesinski.com/ReactJS-Bootcamp/slides/day2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jpe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developer.mozilla.org/en-US/docs/Web/API/Element/attributes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Marcador de posición de imagen" descr="j0422119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/>
          <a:srcRect t="22058" b="22058"/>
          <a:stretch>
            <a:fillRect/>
          </a:stretch>
        </p:blipFill>
        <p:spPr>
          <a:xfrm flipH="1">
            <a:off x="0" y="0"/>
            <a:ext cx="9324528" cy="6858000"/>
          </a:xfrm>
          <a:prstGeom prst="rect">
            <a:avLst/>
          </a:prstGeom>
        </p:spPr>
      </p:pic>
      <p:pic>
        <p:nvPicPr>
          <p:cNvPr id="18" name="17 Marcador de posición de imagen" descr="fondo_blanco_portada_1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5" cstate="print"/>
          <a:srcRect t="1754" b="1754"/>
          <a:stretch>
            <a:fillRect/>
          </a:stretch>
        </p:blipFill>
        <p:spPr>
          <a:xfrm>
            <a:off x="4786314" y="1714488"/>
            <a:ext cx="4071966" cy="3929072"/>
          </a:xfrm>
          <a:prstGeom prst="rect">
            <a:avLst/>
          </a:prstGeom>
        </p:spPr>
      </p:pic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4896158" y="2780928"/>
            <a:ext cx="3996322" cy="2880321"/>
          </a:xfrm>
        </p:spPr>
        <p:txBody>
          <a:bodyPr>
            <a:normAutofit/>
          </a:bodyPr>
          <a:lstStyle/>
          <a:p>
            <a:r>
              <a:rPr lang="es-ES" sz="1800" dirty="0"/>
              <a:t>JJD191</a:t>
            </a:r>
          </a:p>
          <a:p>
            <a:r>
              <a:rPr lang="es-ES" dirty="0"/>
              <a:t>Single Page Applications con </a:t>
            </a:r>
            <a:r>
              <a:rPr lang="es-ES" dirty="0" err="1"/>
              <a:t>React</a:t>
            </a:r>
            <a:r>
              <a:rPr lang="es-ES" dirty="0"/>
              <a:t> y </a:t>
            </a:r>
            <a:r>
              <a:rPr lang="es-ES" dirty="0" err="1"/>
              <a:t>Redux</a:t>
            </a:r>
            <a:r>
              <a:rPr lang="es-ES" sz="2800" dirty="0"/>
              <a:t>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420034" y="5301208"/>
            <a:ext cx="345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© 2018 Netmind SL, Barcelona, v4.0</a:t>
            </a:r>
          </a:p>
          <a:p>
            <a:endParaRPr lang="es-ES" sz="1200" i="1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El flujo de datos</a:t>
            </a:r>
            <a:endParaRPr lang="es-ES" dirty="0"/>
          </a:p>
        </p:txBody>
      </p:sp>
      <p:pic>
        <p:nvPicPr>
          <p:cNvPr id="10242" name="Picture 2" descr="https://platzi.com/blog/content/images/2015/03/Introducci-n-a-React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71193"/>
            <a:ext cx="5667768" cy="425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9"/>
            <a:ext cx="8424936" cy="1440160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React promueve el flujo de datos en un solo sentido, lo que hace más fácil la planificación y detección de errores, sobre todo en entornos complejos.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920880" cy="620471"/>
          </a:xfrm>
        </p:spPr>
        <p:txBody>
          <a:bodyPr>
            <a:normAutofit/>
          </a:bodyPr>
          <a:lstStyle/>
          <a:p>
            <a:r>
              <a:rPr lang="en-US" dirty="0"/>
              <a:t>Attribute Expressions – Spread Attributes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Un caso especial es el de los </a:t>
            </a:r>
            <a:r>
              <a:rPr lang="es-ES" sz="2000" b="1" dirty="0"/>
              <a:t>spread </a:t>
            </a:r>
            <a:r>
              <a:rPr lang="es-ES" sz="2000" b="1" dirty="0" err="1"/>
              <a:t>attributes</a:t>
            </a:r>
            <a:r>
              <a:rPr lang="es-ES" sz="2000" b="1" dirty="0"/>
              <a:t> </a:t>
            </a:r>
            <a:r>
              <a:rPr lang="es-ES" sz="2000" dirty="0"/>
              <a:t>que permite encapsular los </a:t>
            </a:r>
            <a:r>
              <a:rPr lang="es-ES" sz="2000" dirty="0" err="1"/>
              <a:t>props</a:t>
            </a:r>
            <a:r>
              <a:rPr lang="es-ES" sz="2000" dirty="0"/>
              <a:t> y luego pasárselo al componente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n-US" sz="2000" dirty="0"/>
              <a:t>Primero </a:t>
            </a:r>
            <a:r>
              <a:rPr lang="en-US" sz="2000" dirty="0" err="1"/>
              <a:t>encapsulamos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props: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n-US" sz="1600" dirty="0" err="1"/>
              <a:t>var</a:t>
            </a:r>
            <a:r>
              <a:rPr lang="en-US" sz="1600" dirty="0"/>
              <a:t> props = { headings: headings, </a:t>
            </a:r>
            <a:r>
              <a:rPr lang="en-US" sz="1600" dirty="0" err="1"/>
              <a:t>changeSets</a:t>
            </a:r>
            <a:r>
              <a:rPr lang="en-US" sz="1600" dirty="0"/>
              <a:t>: data, timestamps: timestamps };</a:t>
            </a:r>
          </a:p>
          <a:p>
            <a:pPr>
              <a:buSzPct val="115000"/>
              <a:buBlip>
                <a:blip r:embed="rId3"/>
              </a:buBlip>
            </a:pPr>
            <a:r>
              <a:rPr lang="en-US" sz="2000" dirty="0" err="1"/>
              <a:t>Luego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pasamos</a:t>
            </a:r>
            <a:r>
              <a:rPr lang="en-US" sz="2000" dirty="0"/>
              <a:t> al </a:t>
            </a:r>
            <a:r>
              <a:rPr lang="en-US" sz="2000" dirty="0" err="1"/>
              <a:t>componente</a:t>
            </a:r>
            <a:r>
              <a:rPr lang="en-US" sz="2000" dirty="0"/>
              <a:t>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&lt;App {...</a:t>
            </a:r>
            <a:r>
              <a:rPr lang="es-ES" sz="1600" dirty="0" err="1"/>
              <a:t>props</a:t>
            </a:r>
            <a:r>
              <a:rPr lang="es-ES" sz="1600" dirty="0"/>
              <a:t> } /&gt;</a:t>
            </a:r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Los spread </a:t>
            </a:r>
            <a:r>
              <a:rPr lang="es-ES" sz="2000" dirty="0" err="1"/>
              <a:t>attributes</a:t>
            </a:r>
            <a:r>
              <a:rPr lang="es-ES" sz="2000" dirty="0"/>
              <a:t> nos permiten lidiar con un número grande de atributos y además permiten que los atributos que se le puedan pasar a un componente esté abierto a la extensión.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Asimismo se puede combinar con más referencias a </a:t>
            </a:r>
            <a:r>
              <a:rPr lang="es-ES" sz="2000" dirty="0" err="1"/>
              <a:t>props</a:t>
            </a:r>
            <a:r>
              <a:rPr lang="es-ES" sz="2000" dirty="0"/>
              <a:t>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704856" cy="620471"/>
          </a:xfrm>
        </p:spPr>
        <p:txBody>
          <a:bodyPr>
            <a:normAutofit/>
          </a:bodyPr>
          <a:lstStyle/>
          <a:p>
            <a:r>
              <a:rPr lang="en-US" dirty="0"/>
              <a:t>Attribute Expressions - </a:t>
            </a:r>
            <a:r>
              <a:rPr lang="en-US" dirty="0" err="1"/>
              <a:t>comentarios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También se pueden añadir comentarios en un </a:t>
            </a:r>
            <a:r>
              <a:rPr lang="es-ES" sz="2000" dirty="0" err="1"/>
              <a:t>tag</a:t>
            </a:r>
            <a:r>
              <a:rPr lang="es-ES" sz="2000" dirty="0"/>
              <a:t> JSX de esta manera: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&lt;App</a:t>
            </a:r>
          </a:p>
          <a:p>
            <a:pPr marL="457200" lvl="1" indent="0">
              <a:buSzPct val="115000"/>
              <a:buNone/>
            </a:pPr>
            <a:r>
              <a:rPr lang="es-ES" sz="1600" dirty="0"/>
              <a:t>	/* </a:t>
            </a:r>
            <a:r>
              <a:rPr lang="es-ES" sz="1600" dirty="0" err="1"/>
              <a:t>Multi</a:t>
            </a:r>
            <a:endParaRPr lang="es-ES" sz="1600" dirty="0"/>
          </a:p>
          <a:p>
            <a:pPr marL="457200" lvl="1" indent="0">
              <a:buSzPct val="115000"/>
              <a:buNone/>
            </a:pPr>
            <a:r>
              <a:rPr lang="es-ES" sz="1600" dirty="0"/>
              <a:t>	Line</a:t>
            </a:r>
          </a:p>
          <a:p>
            <a:pPr marL="457200" lvl="1" indent="0">
              <a:buSzPct val="115000"/>
              <a:buNone/>
            </a:pPr>
            <a:r>
              <a:rPr lang="es-ES" sz="1600" dirty="0"/>
              <a:t>	</a:t>
            </a:r>
            <a:r>
              <a:rPr lang="es-ES" sz="1600" dirty="0" err="1"/>
              <a:t>Comment</a:t>
            </a:r>
            <a:endParaRPr lang="es-ES" sz="1600" dirty="0"/>
          </a:p>
          <a:p>
            <a:pPr marL="457200" lvl="1" indent="0">
              <a:buSzPct val="115000"/>
              <a:buNone/>
            </a:pPr>
            <a:r>
              <a:rPr lang="es-ES" sz="1600" dirty="0"/>
              <a:t>	*/</a:t>
            </a:r>
          </a:p>
          <a:p>
            <a:pPr marL="457200" lvl="1" indent="0">
              <a:buSzPct val="115000"/>
              <a:buNone/>
            </a:pPr>
            <a:r>
              <a:rPr lang="es-ES" sz="1600" dirty="0" err="1"/>
              <a:t>headings</a:t>
            </a:r>
            <a:r>
              <a:rPr lang="es-ES" sz="1600" dirty="0"/>
              <a:t> = {</a:t>
            </a:r>
            <a:r>
              <a:rPr lang="es-ES" sz="1600" dirty="0" err="1"/>
              <a:t>headings</a:t>
            </a:r>
            <a:r>
              <a:rPr lang="es-ES" sz="1600" dirty="0"/>
              <a:t>} </a:t>
            </a:r>
            <a:r>
              <a:rPr lang="es-ES" sz="1600" dirty="0" err="1"/>
              <a:t>changeSets</a:t>
            </a:r>
            <a:r>
              <a:rPr lang="es-ES" sz="1600" dirty="0"/>
              <a:t> = {data} /&gt;</a:t>
            </a:r>
          </a:p>
          <a:p>
            <a:pPr marL="342900" lvl="1" indent="-342900">
              <a:buSzPct val="115000"/>
              <a:buBlip>
                <a:blip r:embed="rId3"/>
              </a:buBlip>
            </a:pPr>
            <a:endParaRPr lang="es-ES" sz="2000" dirty="0"/>
          </a:p>
          <a:p>
            <a:pPr marL="342900" lvl="1" indent="-342900">
              <a:buSzPct val="115000"/>
              <a:buBlip>
                <a:blip r:embed="rId3"/>
              </a:buBlip>
            </a:pPr>
            <a:r>
              <a:rPr lang="es-ES" sz="2000" dirty="0"/>
              <a:t>Otra opción es usar expresiones:</a:t>
            </a:r>
          </a:p>
          <a:p>
            <a:pPr marL="457200" lvl="1" indent="0">
              <a:buSzPct val="115000"/>
              <a:buNone/>
            </a:pPr>
            <a:r>
              <a:rPr lang="en-US" sz="1600" dirty="0"/>
              <a:t>&lt;</a:t>
            </a:r>
            <a:r>
              <a:rPr lang="en-US" sz="1600" dirty="0" err="1"/>
              <a:t>th</a:t>
            </a:r>
            <a:r>
              <a:rPr lang="en-US" sz="1600" dirty="0"/>
              <a:t>&gt;  {/* This is a comment */} {</a:t>
            </a:r>
            <a:r>
              <a:rPr lang="en-US" sz="1600" dirty="0" err="1"/>
              <a:t>this.props.heading</a:t>
            </a:r>
            <a:r>
              <a:rPr lang="en-US" sz="1600" dirty="0"/>
              <a:t>} 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  <a:endParaRPr lang="es-ES" sz="16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Expresiones hijas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102</a:t>
            </a:fld>
            <a:endParaRPr lang="es-ES" altLang="es-ES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34776108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Hijas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Un tipo especial de expresiones son las que definen los hijos de un componente y que se conocen como “</a:t>
            </a:r>
            <a:r>
              <a:rPr lang="es-ES" sz="2000" dirty="0" err="1"/>
              <a:t>child</a:t>
            </a:r>
            <a:r>
              <a:rPr lang="es-ES" sz="2000" dirty="0"/>
              <a:t> </a:t>
            </a:r>
            <a:r>
              <a:rPr lang="es-ES" sz="2000" dirty="0" err="1"/>
              <a:t>expressions</a:t>
            </a:r>
            <a:r>
              <a:rPr lang="es-ES" sz="2000" dirty="0"/>
              <a:t>”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Estas expresiones permiten incluir directamente un </a:t>
            </a:r>
            <a:r>
              <a:rPr lang="es-ES" sz="2000" dirty="0" err="1"/>
              <a:t>array</a:t>
            </a:r>
            <a:r>
              <a:rPr lang="es-ES" sz="2000" dirty="0"/>
              <a:t> de componentes en otro componente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1276826" y="3212976"/>
            <a:ext cx="6590348" cy="3268980"/>
            <a:chOff x="1259632" y="2824316"/>
            <a:chExt cx="6590348" cy="3268980"/>
          </a:xfrm>
        </p:grpSpPr>
        <p:sp>
          <p:nvSpPr>
            <p:cNvPr id="12" name="Rectángulo 11"/>
            <p:cNvSpPr/>
            <p:nvPr/>
          </p:nvSpPr>
          <p:spPr>
            <a:xfrm>
              <a:off x="1978142" y="5104178"/>
              <a:ext cx="21602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294020" y="2848362"/>
              <a:ext cx="21602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632" y="2824316"/>
              <a:ext cx="6590348" cy="32689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" name="Conector angular 4"/>
            <p:cNvCxnSpPr>
              <a:stCxn id="16" idx="1"/>
              <a:endCxn id="12" idx="1"/>
            </p:cNvCxnSpPr>
            <p:nvPr/>
          </p:nvCxnSpPr>
          <p:spPr>
            <a:xfrm rot="10800000" flipH="1" flipV="1">
              <a:off x="1294020" y="2992378"/>
              <a:ext cx="684122" cy="2255816"/>
            </a:xfrm>
            <a:prstGeom prst="bentConnector3">
              <a:avLst>
                <a:gd name="adj1" fmla="val -33415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HTML y Atributos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104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33998261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n-US" dirty="0"/>
              <a:t>HTML y </a:t>
            </a:r>
            <a:r>
              <a:rPr lang="en-US" dirty="0" err="1"/>
              <a:t>Atributos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Como ya hemos indicado, los atributos de JSX responden a la API DOM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>
                <a:hlinkClick r:id="rId4"/>
              </a:rPr>
              <a:t>https://developer.mozilla.org/en-US/docs/Web/API/Element/attributes</a:t>
            </a:r>
            <a:endParaRPr lang="es-ES" sz="1600" dirty="0"/>
          </a:p>
          <a:p>
            <a:pPr>
              <a:buSzPct val="115000"/>
              <a:buBlip>
                <a:blip r:embed="rId3"/>
              </a:buBlip>
            </a:pPr>
            <a:endParaRPr lang="es-ES" sz="11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el caso del atributo </a:t>
            </a:r>
            <a:r>
              <a:rPr lang="es-ES" sz="2000" dirty="0" err="1"/>
              <a:t>class</a:t>
            </a:r>
            <a:r>
              <a:rPr lang="es-ES" sz="2000" dirty="0"/>
              <a:t>, se deberá usar </a:t>
            </a:r>
            <a:r>
              <a:rPr lang="es-ES" sz="2000" i="1" dirty="0" err="1"/>
              <a:t>className</a:t>
            </a:r>
            <a:endParaRPr lang="es-ES" sz="2000" i="1" dirty="0"/>
          </a:p>
          <a:p>
            <a:pPr>
              <a:buSzPct val="115000"/>
              <a:buBlip>
                <a:blip r:embed="rId3"/>
              </a:buBlip>
            </a:pPr>
            <a:endParaRPr lang="es-ES" sz="1800" i="1" dirty="0"/>
          </a:p>
          <a:p>
            <a:pPr>
              <a:buSzPct val="115000"/>
              <a:buBlip>
                <a:blip r:embed="rId3"/>
              </a:buBlip>
            </a:pPr>
            <a:endParaRPr lang="es-ES" sz="1800" i="1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definir estilos en línea, se deberá definir primero una variable con los estilos y luego referenciarlos desde el atributo </a:t>
            </a:r>
            <a:r>
              <a:rPr lang="es-ES" sz="2000" dirty="0" err="1"/>
              <a:t>style</a:t>
            </a:r>
            <a:r>
              <a:rPr lang="es-ES" sz="2000" dirty="0"/>
              <a:t>:</a:t>
            </a:r>
          </a:p>
          <a:p>
            <a:pPr>
              <a:buSzPct val="115000"/>
              <a:buBlip>
                <a:blip r:embed="rId3"/>
              </a:buBlip>
            </a:pPr>
            <a:endParaRPr lang="es-E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160" y="4421104"/>
            <a:ext cx="3435677" cy="1990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575" y="3068960"/>
            <a:ext cx="4392849" cy="502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n-US" dirty="0"/>
              <a:t>HTML y </a:t>
            </a:r>
            <a:r>
              <a:rPr lang="en-US" dirty="0" err="1"/>
              <a:t>Atributos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pasar atributos que no son parte de la especificación, es necesario que se pasen como atributos “data-”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&lt;</a:t>
            </a:r>
            <a:r>
              <a:rPr lang="es-ES" sz="1600" dirty="0" err="1"/>
              <a:t>table</a:t>
            </a:r>
            <a:r>
              <a:rPr lang="es-ES" sz="1600" dirty="0"/>
              <a:t> data-</a:t>
            </a:r>
            <a:r>
              <a:rPr lang="es-ES" sz="1600" dirty="0" err="1"/>
              <a:t>custom</a:t>
            </a:r>
            <a:r>
              <a:rPr lang="es-ES" sz="1600" dirty="0"/>
              <a:t>-</a:t>
            </a:r>
            <a:r>
              <a:rPr lang="es-ES" sz="1600" dirty="0" err="1"/>
              <a:t>attribute</a:t>
            </a:r>
            <a:r>
              <a:rPr lang="es-ES" sz="1600" dirty="0"/>
              <a:t> = '</a:t>
            </a:r>
            <a:r>
              <a:rPr lang="es-ES" sz="1600" dirty="0" err="1"/>
              <a:t>super_awesome_table</a:t>
            </a:r>
            <a:r>
              <a:rPr lang="es-ES" sz="1600" dirty="0"/>
              <a:t>'&gt;&lt;/</a:t>
            </a:r>
            <a:r>
              <a:rPr lang="es-ES" sz="1600" dirty="0" err="1"/>
              <a:t>table</a:t>
            </a:r>
            <a:r>
              <a:rPr lang="es-ES" sz="1600" dirty="0"/>
              <a:t>&gt;</a:t>
            </a:r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Asimismo algunos caracteres, como el “&amp;” deben ser escapados mediante “&amp;</a:t>
            </a:r>
            <a:r>
              <a:rPr lang="es-ES" sz="2000" dirty="0" err="1"/>
              <a:t>amp</a:t>
            </a:r>
            <a:r>
              <a:rPr lang="es-ES" sz="2000" dirty="0"/>
              <a:t>;”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n-US" sz="1600" dirty="0"/>
              <a:t>&lt;div&gt; { first + '&amp;amp;' + second } &lt;/div&gt;</a:t>
            </a: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De hecho </a:t>
            </a:r>
            <a:r>
              <a:rPr lang="es-ES" sz="1600" dirty="0" err="1"/>
              <a:t>React</a:t>
            </a:r>
            <a:r>
              <a:rPr lang="es-ES" sz="1600" dirty="0"/>
              <a:t> escapa todos caracteres para evitar ataques XSS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Asimismo </a:t>
            </a:r>
            <a:r>
              <a:rPr lang="es-ES" sz="2000" dirty="0" err="1"/>
              <a:t>React</a:t>
            </a:r>
            <a:r>
              <a:rPr lang="es-ES" sz="2000" dirty="0"/>
              <a:t> permite </a:t>
            </a:r>
            <a:r>
              <a:rPr lang="es-ES" sz="2000" dirty="0" err="1"/>
              <a:t>renderizar</a:t>
            </a:r>
            <a:r>
              <a:rPr lang="es-ES" sz="2000" dirty="0"/>
              <a:t> HTML plano, usando el </a:t>
            </a:r>
            <a:r>
              <a:rPr lang="es-ES" sz="2000" dirty="0" err="1"/>
              <a:t>prop</a:t>
            </a:r>
            <a:r>
              <a:rPr lang="es-ES" sz="2000" dirty="0"/>
              <a:t>: </a:t>
            </a:r>
            <a:r>
              <a:rPr lang="es-ES" sz="2000" b="1" dirty="0" err="1"/>
              <a:t>dangerouslySetInnerHTML</a:t>
            </a:r>
            <a:endParaRPr lang="es-ES" sz="2000" b="1" dirty="0"/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&lt;div </a:t>
            </a:r>
            <a:r>
              <a:rPr lang="es-ES" sz="1600" dirty="0" err="1"/>
              <a:t>dangerouslySetInnerHTML</a:t>
            </a:r>
            <a:r>
              <a:rPr lang="es-ES" sz="1600" dirty="0"/>
              <a:t>={{__</a:t>
            </a:r>
            <a:r>
              <a:rPr lang="es-ES" sz="1600" dirty="0" err="1"/>
              <a:t>html</a:t>
            </a:r>
            <a:r>
              <a:rPr lang="es-ES" sz="1600" dirty="0"/>
              <a:t>: 'Mike &amp;</a:t>
            </a:r>
            <a:r>
              <a:rPr lang="es-ES" sz="1600" dirty="0" err="1"/>
              <a:t>amp</a:t>
            </a:r>
            <a:r>
              <a:rPr lang="es-ES" sz="1600" dirty="0"/>
              <a:t>; </a:t>
            </a:r>
            <a:r>
              <a:rPr lang="es-ES" sz="1600" dirty="0" err="1"/>
              <a:t>Shawn</a:t>
            </a:r>
            <a:r>
              <a:rPr lang="es-ES" sz="1600" dirty="0"/>
              <a:t>'}} /&gt;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2.3: App de tareas con estilos y atributos personalizados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107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Lab2.3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Añade a tu App de Tareas y Proyectos una estructura de tabla basados en estilos </a:t>
            </a:r>
            <a:r>
              <a:rPr lang="es-ES" sz="2000" dirty="0" err="1">
                <a:latin typeface="Eurostile LT Std" panose="020B0504020202050204" pitchFamily="34" charset="0"/>
              </a:rPr>
              <a:t>boostrap</a:t>
            </a:r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Para ello añade la referencia </a:t>
            </a:r>
            <a:r>
              <a:rPr lang="es-ES" sz="2000" dirty="0" err="1">
                <a:latin typeface="Eurostile LT Std" panose="020B0504020202050204" pitchFamily="34" charset="0"/>
              </a:rPr>
              <a:t>bootstrap</a:t>
            </a:r>
            <a:r>
              <a:rPr lang="es-ES" sz="2000" dirty="0">
                <a:latin typeface="Eurostile LT Std" panose="020B0504020202050204" pitchFamily="34" charset="0"/>
              </a:rPr>
              <a:t> en tu </a:t>
            </a:r>
            <a:r>
              <a:rPr lang="es-ES" sz="2000" dirty="0" err="1">
                <a:latin typeface="Eurostile LT Std" panose="020B0504020202050204" pitchFamily="34" charset="0"/>
              </a:rPr>
              <a:t>html</a:t>
            </a:r>
            <a:r>
              <a:rPr lang="es-ES" sz="2000" dirty="0">
                <a:latin typeface="Eurostile LT Std" panose="020B0504020202050204" pitchFamily="34" charset="0"/>
              </a:rPr>
              <a:t> y usa las clases de los componentes de </a:t>
            </a:r>
            <a:r>
              <a:rPr lang="es-ES" sz="2000" dirty="0">
                <a:latin typeface="Eurostile LT Std" panose="020B0504020202050204" pitchFamily="34" charset="0"/>
                <a:hlinkClick r:id="rId3"/>
              </a:rPr>
              <a:t>http://getbootstrap.com/components/</a:t>
            </a:r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Usa </a:t>
            </a:r>
            <a:r>
              <a:rPr lang="es-ES" sz="2000" dirty="0" err="1">
                <a:latin typeface="Eurostile LT Std" panose="020B0504020202050204" pitchFamily="34" charset="0"/>
              </a:rPr>
              <a:t>child</a:t>
            </a:r>
            <a:r>
              <a:rPr lang="es-ES" sz="2000" dirty="0">
                <a:latin typeface="Eurostile LT Std" panose="020B0504020202050204" pitchFamily="34" charset="0"/>
              </a:rPr>
              <a:t> </a:t>
            </a:r>
            <a:r>
              <a:rPr lang="es-ES" sz="2000" dirty="0" err="1">
                <a:latin typeface="Eurostile LT Std" panose="020B0504020202050204" pitchFamily="34" charset="0"/>
              </a:rPr>
              <a:t>expressions</a:t>
            </a:r>
            <a:r>
              <a:rPr lang="es-ES" sz="2000" dirty="0">
                <a:latin typeface="Eurostile LT Std" panose="020B0504020202050204" pitchFamily="34" charset="0"/>
              </a:rPr>
              <a:t> para la lista de tareas y proyectos</a:t>
            </a:r>
          </a:p>
          <a:p>
            <a:pPr marL="0" indent="0">
              <a:buNone/>
            </a:pPr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Eventos</a:t>
            </a:r>
          </a:p>
        </p:txBody>
      </p:sp>
      <p:sp>
        <p:nvSpPr>
          <p:cNvPr id="20484" name="5 CuadroTexto"/>
          <p:cNvSpPr txBox="1">
            <a:spLocks noChangeArrowheads="1"/>
          </p:cNvSpPr>
          <p:nvPr/>
        </p:nvSpPr>
        <p:spPr bwMode="auto">
          <a:xfrm>
            <a:off x="0" y="1641475"/>
            <a:ext cx="1258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5400" dirty="0">
                <a:solidFill>
                  <a:schemeClr val="bg1"/>
                </a:solidFill>
                <a:latin typeface="Eurostile LT Std" panose="020B0504020202050204"/>
              </a:rPr>
              <a:t>3</a:t>
            </a:r>
            <a:endParaRPr lang="ca-ES" altLang="es-ES" sz="5400" dirty="0">
              <a:solidFill>
                <a:schemeClr val="bg1"/>
              </a:solidFill>
              <a:latin typeface="Eurostile LT Std" panose="020B0504020202050204"/>
            </a:endParaRP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109</a:t>
            </a:fld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6" name="6 Marcador de texto"/>
          <p:cNvSpPr txBox="1"/>
          <p:nvPr/>
        </p:nvSpPr>
        <p:spPr>
          <a:xfrm>
            <a:off x="1331913" y="2743200"/>
            <a:ext cx="7272535" cy="371013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3.1. Gestión de eventos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3.2. Eventos DOM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3.3. Composición de eventos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3.4. Eventos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Touch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Configurando React.js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11</a:t>
            </a:fld>
            <a:endParaRPr lang="es-ES" altLang="es-ES" dirty="0">
              <a:latin typeface="Eurostile LT Std" panose="020B0504020202050204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Gestión de eventos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110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6181171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Gestión de eventos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implementa un sistema de eventos sintético que aporta consistencia y alto rendimiento.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La consistencia se logra mediante la normalización de eventos para que tengan las mismas propiedades en diferentes navegadores y plataformas.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El alto rendimiento se logra mediante el uso automático de delegación de eventos. </a:t>
            </a:r>
            <a:r>
              <a:rPr lang="es-ES" sz="2000" dirty="0" err="1"/>
              <a:t>React</a:t>
            </a:r>
            <a:r>
              <a:rPr lang="es-ES" sz="2000" dirty="0"/>
              <a:t> en realidad no asocia </a:t>
            </a:r>
            <a:r>
              <a:rPr lang="es-ES" sz="2000" dirty="0" err="1"/>
              <a:t>event</a:t>
            </a:r>
            <a:r>
              <a:rPr lang="es-ES" sz="2000" dirty="0"/>
              <a:t> </a:t>
            </a:r>
            <a:r>
              <a:rPr lang="es-ES" sz="2000" dirty="0" err="1"/>
              <a:t>handlers</a:t>
            </a:r>
            <a:r>
              <a:rPr lang="es-ES" sz="2000" dirty="0"/>
              <a:t> a los nodos; sino que un único detector de eventos está unido a la raíz del documento </a:t>
            </a:r>
            <a:r>
              <a:rPr lang="es-ES" sz="2000" dirty="0" err="1"/>
              <a:t>html</a:t>
            </a:r>
            <a:r>
              <a:rPr lang="es-ES" sz="2000" dirty="0"/>
              <a:t>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Cuando se dispara un evento, </a:t>
            </a:r>
            <a:r>
              <a:rPr lang="es-ES" sz="2000" dirty="0" err="1"/>
              <a:t>React</a:t>
            </a:r>
            <a:r>
              <a:rPr lang="es-ES" sz="2000" dirty="0"/>
              <a:t> mapea el evento al componente apropiado.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también elimina automáticamente los detectores de eventos cuando un componente se desmonta.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2" y="5181317"/>
            <a:ext cx="6496050" cy="377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Gestión de eventos (II)</a:t>
            </a:r>
            <a:endParaRPr lang="es-ES" dirty="0"/>
          </a:p>
        </p:txBody>
      </p:sp>
      <p:sp>
        <p:nvSpPr>
          <p:cNvPr id="6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4"/>
              </a:buBlip>
            </a:pPr>
            <a:r>
              <a:rPr lang="es-ES" sz="2000" dirty="0"/>
              <a:t>Para gestionar los eventos definiremos una función </a:t>
            </a:r>
            <a:r>
              <a:rPr lang="es-ES" sz="2000" dirty="0" err="1"/>
              <a:t>handler</a:t>
            </a:r>
            <a:r>
              <a:rPr lang="es-ES" sz="2000" dirty="0"/>
              <a:t> que actúe ante el evento</a:t>
            </a:r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r>
              <a:rPr lang="es-ES" sz="2000" dirty="0"/>
              <a:t>En el caso de usar un componente constructor, el </a:t>
            </a:r>
            <a:r>
              <a:rPr lang="es-ES" sz="2000" dirty="0" err="1"/>
              <a:t>binding</a:t>
            </a:r>
            <a:r>
              <a:rPr lang="es-ES" sz="2000" dirty="0"/>
              <a:t> con las funciones de </a:t>
            </a:r>
            <a:r>
              <a:rPr lang="es-ES" sz="2000" dirty="0" err="1"/>
              <a:t>handler</a:t>
            </a:r>
            <a:r>
              <a:rPr lang="es-ES" sz="2000" dirty="0"/>
              <a:t> se debe hacer de manera explícita, ya que no están en el mismo contexto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679" y="2420888"/>
            <a:ext cx="3968144" cy="532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030" y="2580070"/>
            <a:ext cx="3220155" cy="1077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Conector angular 6"/>
          <p:cNvCxnSpPr/>
          <p:nvPr/>
        </p:nvCxnSpPr>
        <p:spPr>
          <a:xfrm flipV="1">
            <a:off x="3524664" y="2657044"/>
            <a:ext cx="961750" cy="720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280" y="5518232"/>
            <a:ext cx="1857375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ector angular 6"/>
          <p:cNvCxnSpPr/>
          <p:nvPr/>
        </p:nvCxnSpPr>
        <p:spPr>
          <a:xfrm rot="16200000" flipH="1">
            <a:off x="5668169" y="4277048"/>
            <a:ext cx="287031" cy="26233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Gestión de eventos (III)</a:t>
            </a:r>
            <a:endParaRPr lang="es-ES" dirty="0"/>
          </a:p>
        </p:txBody>
      </p:sp>
      <p:pic>
        <p:nvPicPr>
          <p:cNvPr id="2050" name="Picture 2" descr="Image result for react ev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564904"/>
            <a:ext cx="6105525" cy="3295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4"/>
              </a:buBlip>
            </a:pPr>
            <a:r>
              <a:rPr lang="es-ES" sz="2000" dirty="0"/>
              <a:t>La estrategia normalmente se sigue es cambiar el estado del componente cuando existe un evento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Eventos DOM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114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36413636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Eventos DOM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HTML proporcionado una API de gestión de eventos: </a:t>
            </a:r>
            <a:r>
              <a:rPr lang="es-ES" sz="2000" dirty="0" err="1"/>
              <a:t>onclick</a:t>
            </a:r>
            <a:r>
              <a:rPr lang="es-ES" sz="2000" dirty="0"/>
              <a:t>, </a:t>
            </a:r>
            <a:r>
              <a:rPr lang="es-ES" sz="2000" dirty="0" err="1"/>
              <a:t>onfocus</a:t>
            </a:r>
            <a:r>
              <a:rPr lang="es-ES" sz="2000" dirty="0"/>
              <a:t>, etc. El problema con esta API (y la razón por la que no se utiliza en proyectos profesionales) es que está lleno de efectos secundarios indeseables: contamina el </a:t>
            </a:r>
            <a:r>
              <a:rPr lang="es-ES" sz="2000" dirty="0" err="1"/>
              <a:t>scope</a:t>
            </a:r>
            <a:r>
              <a:rPr lang="es-ES" sz="2000" dirty="0"/>
              <a:t> global; lo que hace difícil hacer tracking y crea </a:t>
            </a:r>
            <a:r>
              <a:rPr lang="es-ES" sz="2000" dirty="0" err="1"/>
              <a:t>memory</a:t>
            </a:r>
            <a:r>
              <a:rPr lang="es-ES" sz="2000" dirty="0"/>
              <a:t> </a:t>
            </a:r>
            <a:r>
              <a:rPr lang="es-ES" sz="2000" dirty="0" err="1"/>
              <a:t>leaks</a:t>
            </a:r>
            <a:r>
              <a:rPr lang="es-ES" sz="2000" dirty="0"/>
              <a:t>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JSX presenta una API igualmente fácil de usar y entender, pero elimina los efectos secundarios no deseados: las funciones de </a:t>
            </a:r>
            <a:r>
              <a:rPr lang="es-ES" sz="2000" dirty="0" err="1"/>
              <a:t>callback</a:t>
            </a:r>
            <a:r>
              <a:rPr lang="es-ES" sz="2000" dirty="0"/>
              <a:t> están en el ámbito del componente (que, como hemos visto, es responsable de sólo una parte de la interfaz de usuario y tiende a contener pequeñas marcas), y es lo suficientemente inteligente como para utilizar la delegación de eventos y gestionar su desmontaje. 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Eventos DOM (II)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Hay algunas diferencias menores en contraste con el HTML original.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</a:t>
            </a:r>
            <a:r>
              <a:rPr lang="es-ES" sz="2000" dirty="0" err="1"/>
              <a:t>React</a:t>
            </a:r>
            <a:r>
              <a:rPr lang="es-ES" sz="2000" dirty="0"/>
              <a:t>, las propiedades son tipo </a:t>
            </a:r>
            <a:r>
              <a:rPr lang="es-ES" sz="2000" dirty="0" err="1"/>
              <a:t>camel</a:t>
            </a:r>
            <a:r>
              <a:rPr lang="es-ES" sz="2000" dirty="0"/>
              <a:t> </a:t>
            </a:r>
            <a:r>
              <a:rPr lang="es-ES" sz="2000" dirty="0" err="1"/>
              <a:t>code</a:t>
            </a:r>
            <a:r>
              <a:rPr lang="es-ES" sz="2000" dirty="0"/>
              <a:t> ( “</a:t>
            </a:r>
            <a:r>
              <a:rPr lang="es-ES" sz="2000" dirty="0" err="1"/>
              <a:t>onClick</a:t>
            </a:r>
            <a:r>
              <a:rPr lang="es-ES" sz="2000" dirty="0"/>
              <a:t>" en lugar de "</a:t>
            </a:r>
            <a:r>
              <a:rPr lang="es-ES" sz="2000" dirty="0" err="1"/>
              <a:t>onclick</a:t>
            </a:r>
            <a:r>
              <a:rPr lang="es-ES" sz="2000" dirty="0"/>
              <a:t>").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implementa un subconjunto de todas las variaciones de eventos disponibles.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Se puede ver la definición completa en: </a:t>
            </a:r>
            <a:r>
              <a:rPr lang="es-ES" sz="2000" dirty="0">
                <a:hlinkClick r:id="rId4"/>
              </a:rPr>
              <a:t>https://facebook.github.io/react/docs/events.html</a:t>
            </a: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 fontScale="90000"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Eventos DOM – Lista de eventos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67544" y="1700808"/>
          <a:ext cx="8280920" cy="20421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>
                          <a:effectLst/>
                        </a:rPr>
                        <a:t>TOUCH AND MOUSE EVENTS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onTouchStart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onTouchMove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onTouchEnd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onTouchCancel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onClick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onDoubleClick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onMouseDown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onMouseUp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onMouseOver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onMouseMove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onMouseEnter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onMouseLeave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onMouseOut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onContextMenu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onDrag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onDragEnter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onDragLeave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onDragExit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onDragStart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onDragEnd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onDragOver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onDrop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458150" y="4293096"/>
          <a:ext cx="8290314" cy="6705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6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>
                          <a:effectLst/>
                        </a:rPr>
                        <a:t>KEYBOARD EVENTS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onKeyDown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onKeyUp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onKeyPress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056784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Eventos DOM – Lista de eventos (II)</a:t>
            </a:r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458150" y="1703080"/>
          <a:ext cx="8290314" cy="1005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6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>
                          <a:effectLst/>
                        </a:rPr>
                        <a:t>FOCUS AND FORM EVENTS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onFocus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onBlur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onChange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onInput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onSubmit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458150" y="3238500"/>
          <a:ext cx="8290315" cy="6705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5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>
                          <a:effectLst/>
                        </a:rPr>
                        <a:t>OTHER EVENTS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45720" marR="4572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45720" marR="4572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45720" marR="4572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onScroll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onWheel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onCopy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onCut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onPaste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Composición de eventos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119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274537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Ecosistema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539552" y="1285214"/>
            <a:ext cx="7822406" cy="5423874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requiere un conjunto de herramientas y librerías para su desarrollo.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Algo que puede ser un poco intimidante al inicio, pero que finalmente nos serán de gran ayuda y nos permitirán obtener lo mejor del mundo ES6 y JSX: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b="1" dirty="0"/>
              <a:t>Node.js</a:t>
            </a:r>
            <a:r>
              <a:rPr lang="es-ES" sz="2000" dirty="0"/>
              <a:t>: Es un entorno de ejecución JS en el lado del servidor. Está basado en el motor Chrome V8.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b="1" dirty="0" err="1"/>
              <a:t>npm</a:t>
            </a:r>
            <a:r>
              <a:rPr lang="es-ES" sz="2000" dirty="0"/>
              <a:t>: es un gestor de paquetes </a:t>
            </a:r>
            <a:r>
              <a:rPr lang="es-ES" sz="2000" dirty="0" err="1"/>
              <a:t>javascript</a:t>
            </a:r>
            <a:r>
              <a:rPr lang="es-ES" sz="2000" dirty="0"/>
              <a:t> de Node.js.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b="1" dirty="0" err="1"/>
              <a:t>Webpack</a:t>
            </a:r>
            <a:r>
              <a:rPr lang="es-ES" sz="2000" dirty="0"/>
              <a:t>: es un módulo que permite empaquetar módulos </a:t>
            </a:r>
            <a:r>
              <a:rPr lang="es-ES" sz="2000" dirty="0" err="1"/>
              <a:t>Javascript</a:t>
            </a:r>
            <a:r>
              <a:rPr lang="es-ES" sz="2000" dirty="0"/>
              <a:t> y generar activos estáticos (bundle.js).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b="1" dirty="0"/>
              <a:t>Babel</a:t>
            </a:r>
            <a:r>
              <a:rPr lang="es-ES" sz="2000" dirty="0"/>
              <a:t>: Es un compilador que nos permite traer ES6 a nuestro desarrollo y hacerlo compatible con los navegadores.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b="1" dirty="0"/>
              <a:t>Server-lite</a:t>
            </a:r>
            <a:r>
              <a:rPr lang="es-ES" sz="2000" dirty="0"/>
              <a:t>: Módulo de </a:t>
            </a:r>
            <a:r>
              <a:rPr lang="es-ES" sz="2000" dirty="0" err="1"/>
              <a:t>Node</a:t>
            </a:r>
            <a:r>
              <a:rPr lang="es-ES" sz="2000" dirty="0"/>
              <a:t> que nos permite tener un servidor web ligero.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Composición de eventos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</a:t>
            </a:r>
            <a:r>
              <a:rPr lang="es-ES" sz="2000" dirty="0" err="1"/>
              <a:t>React</a:t>
            </a:r>
            <a:r>
              <a:rPr lang="es-ES" sz="2000" dirty="0"/>
              <a:t> es posible observar/recoger un evento desde un componente padre, cuando el evento ocurre en el hijo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ello es necesario pasar desde el padre, mediante </a:t>
            </a:r>
            <a:r>
              <a:rPr lang="es-ES" sz="2000" dirty="0" err="1"/>
              <a:t>props</a:t>
            </a:r>
            <a:r>
              <a:rPr lang="es-ES" sz="2000" dirty="0"/>
              <a:t>, las funciones que hacen de </a:t>
            </a:r>
            <a:r>
              <a:rPr lang="es-ES" sz="2000" dirty="0" err="1"/>
              <a:t>handlers</a:t>
            </a:r>
            <a:r>
              <a:rPr lang="es-ES" sz="2000" dirty="0"/>
              <a:t> de los eventos que suceden en los hijos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416824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Composición de eventos - Ejemplo</a:t>
            </a:r>
            <a:endParaRPr lang="es-ES" dirty="0"/>
          </a:p>
        </p:txBody>
      </p:sp>
      <p:sp>
        <p:nvSpPr>
          <p:cNvPr id="7" name="Marcador de texto 2"/>
          <p:cNvSpPr txBox="1"/>
          <p:nvPr/>
        </p:nvSpPr>
        <p:spPr>
          <a:xfrm>
            <a:off x="2941525" y="3784854"/>
            <a:ext cx="1234809" cy="115212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>
              <a:defRPr lang="es-ES"/>
            </a:defPPr>
            <a:lvl1pPr marL="342900" indent="-342900">
              <a:spcBef>
                <a:spcPct val="20000"/>
              </a:spcBef>
              <a:buSzPct val="115000"/>
              <a:buFontTx/>
              <a:buBlip>
                <a:blip r:embed="rId3"/>
              </a:buBlip>
              <a:defRPr sz="2400"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2000">
                <a:latin typeface="Rotis Sans Serif Std" panose="00000500000000000000" pitchFamily="50" charset="0"/>
              </a:defRPr>
            </a:lvl2pPr>
            <a:lvl3pPr marL="1143000" indent="-228600">
              <a:spcBef>
                <a:spcPct val="20000"/>
              </a:spcBef>
              <a:buSzPct val="70000"/>
              <a:buFontTx/>
              <a:buBlip>
                <a:blip r:embed="rId4"/>
              </a:buBlip>
              <a:defRPr>
                <a:latin typeface="Rotis Sans Serif Std" panose="00000500000000000000" pitchFamily="50" charset="0"/>
              </a:defRPr>
            </a:lvl3pPr>
            <a:lvl4pPr marL="1600200" indent="-228600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1600">
                <a:latin typeface="Rotis Sans Serif Std" panose="00000500000000000000" pitchFamily="50" charset="0"/>
              </a:defRPr>
            </a:lvl4pPr>
            <a:lvl5pPr marL="2057400" indent="-228600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1400">
                <a:latin typeface="Rotis Sans Serif Std" panose="00000500000000000000" pitchFamily="50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dirty="0"/>
              <a:t>Paso de función de control al hijo</a:t>
            </a:r>
          </a:p>
        </p:txBody>
      </p:sp>
      <p:cxnSp>
        <p:nvCxnSpPr>
          <p:cNvPr id="10" name="Conector angular 9"/>
          <p:cNvCxnSpPr>
            <a:stCxn id="6" idx="3"/>
            <a:endCxn id="5" idx="1"/>
          </p:cNvCxnSpPr>
          <p:nvPr/>
        </p:nvCxnSpPr>
        <p:spPr>
          <a:xfrm flipV="1">
            <a:off x="3869110" y="5484019"/>
            <a:ext cx="666886" cy="496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454611" y="5633643"/>
            <a:ext cx="395120" cy="243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4355976" y="1529187"/>
            <a:ext cx="395120" cy="243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491967"/>
            <a:ext cx="4972050" cy="218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996" y="4955381"/>
            <a:ext cx="4333875" cy="105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5618595"/>
            <a:ext cx="3257550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Conector angular 12"/>
          <p:cNvCxnSpPr>
            <a:stCxn id="15" idx="3"/>
            <a:endCxn id="19" idx="3"/>
          </p:cNvCxnSpPr>
          <p:nvPr/>
        </p:nvCxnSpPr>
        <p:spPr>
          <a:xfrm flipH="1" flipV="1">
            <a:off x="4751096" y="1651002"/>
            <a:ext cx="2098635" cy="4104456"/>
          </a:xfrm>
          <a:prstGeom prst="bentConnector3">
            <a:avLst>
              <a:gd name="adj1" fmla="val -1089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169" y="4936981"/>
            <a:ext cx="3238500" cy="22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1" name="Conector recto 30"/>
          <p:cNvCxnSpPr/>
          <p:nvPr/>
        </p:nvCxnSpPr>
        <p:spPr>
          <a:xfrm>
            <a:off x="323528" y="4653136"/>
            <a:ext cx="8444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2"/>
          <p:cNvSpPr txBox="1"/>
          <p:nvPr/>
        </p:nvSpPr>
        <p:spPr>
          <a:xfrm>
            <a:off x="7064830" y="1988840"/>
            <a:ext cx="1467609" cy="191431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15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libri" panose="020F0502020204030204" pitchFamily="34" charset="0"/>
              </a:rPr>
              <a:t>Llamada a la función de control del padre desde el hijo</a:t>
            </a:r>
          </a:p>
        </p:txBody>
      </p:sp>
      <p:cxnSp>
        <p:nvCxnSpPr>
          <p:cNvPr id="33" name="Conector angular 32"/>
          <p:cNvCxnSpPr>
            <a:stCxn id="3" idx="2"/>
            <a:endCxn id="26" idx="0"/>
          </p:cNvCxnSpPr>
          <p:nvPr/>
        </p:nvCxnSpPr>
        <p:spPr>
          <a:xfrm rot="5400000">
            <a:off x="1891096" y="3946515"/>
            <a:ext cx="1263789" cy="717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Eventos </a:t>
            </a:r>
            <a:r>
              <a:rPr lang="es-ES" altLang="es-ES" dirty="0" err="1">
                <a:latin typeface="Eurostile LT Std" panose="020B0504020202050204"/>
              </a:rPr>
              <a:t>Touch</a:t>
            </a:r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122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112197820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Eventos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Touch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Existen 4 eventos específicamente pensados para el entorno móvil y que permiten detectar el ciclo de vida del proceso de tacto en los interfaces: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 err="1"/>
              <a:t>onTouchStart</a:t>
            </a:r>
            <a:r>
              <a:rPr lang="es-ES" sz="1600" dirty="0"/>
              <a:t>: se dispara cuando un evento </a:t>
            </a:r>
            <a:r>
              <a:rPr lang="es-ES" sz="1600" dirty="0" err="1"/>
              <a:t>touch</a:t>
            </a:r>
            <a:r>
              <a:rPr lang="es-ES" sz="1600" dirty="0"/>
              <a:t> comienza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 err="1"/>
              <a:t>onTouchEnd</a:t>
            </a:r>
            <a:r>
              <a:rPr lang="es-ES" sz="1600" dirty="0"/>
              <a:t> : se dispara cuando un evento </a:t>
            </a:r>
            <a:r>
              <a:rPr lang="es-ES" sz="1600" dirty="0" err="1"/>
              <a:t>touch</a:t>
            </a:r>
            <a:r>
              <a:rPr lang="es-ES" sz="1600" dirty="0"/>
              <a:t> termina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 err="1"/>
              <a:t>onTouchCancel</a:t>
            </a:r>
            <a:r>
              <a:rPr lang="es-ES" sz="1600" dirty="0"/>
              <a:t>: se dispara cuando un evento </a:t>
            </a:r>
            <a:r>
              <a:rPr lang="es-ES" sz="1600" dirty="0" err="1"/>
              <a:t>touch</a:t>
            </a:r>
            <a:r>
              <a:rPr lang="es-ES" sz="1600" dirty="0"/>
              <a:t> se ha cancela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 err="1"/>
              <a:t>onTouchMove</a:t>
            </a:r>
            <a:r>
              <a:rPr lang="es-ES" sz="1600" dirty="0"/>
              <a:t>: se dispara cuando movemos un elemento</a:t>
            </a:r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Con estos 4 eventos podemos hacer que nuestra app sea más compatible en el entorno móvil.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Si queremos ir más allá en el entorno móvil, </a:t>
            </a:r>
            <a:r>
              <a:rPr lang="es-ES" sz="2000" dirty="0" err="1"/>
              <a:t>React</a:t>
            </a:r>
            <a:r>
              <a:rPr lang="es-ES" sz="2000" dirty="0"/>
              <a:t> </a:t>
            </a:r>
            <a:r>
              <a:rPr lang="es-ES" sz="2000" dirty="0" err="1"/>
              <a:t>Native</a:t>
            </a:r>
            <a:r>
              <a:rPr lang="es-ES" sz="2000" dirty="0"/>
              <a:t> proporciona componentes para gestionar los gestos más comunes, así como un </a:t>
            </a:r>
            <a:r>
              <a:rPr lang="es-ES" sz="2000" b="1" dirty="0"/>
              <a:t>sistema integral de respuesta a los gestos (</a:t>
            </a:r>
            <a:r>
              <a:rPr lang="es-ES" sz="2000" b="1" dirty="0">
                <a:hlinkClick r:id="rId4"/>
              </a:rPr>
              <a:t>https://facebook.github.io/react-native/docs/gesture-responder-system.html</a:t>
            </a:r>
            <a:r>
              <a:rPr lang="es-ES" sz="2000" b="1" dirty="0"/>
              <a:t>) </a:t>
            </a:r>
            <a:r>
              <a:rPr lang="es-ES" sz="2000" dirty="0"/>
              <a:t>para permitir el reconocimiento más avanzado gesto.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3.1: Un filtro para las tareas y proyectos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124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Lab3.1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Añade a tu App de Tareas y Proyectos un nuevo componente que consista en un campo (uno para cada caso) para filtrar las tareas y proyectos por el texto que se introduce.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Para ello deberás usar la detección de eventos y filtrar las tareas (o proyectos) en función de dicho evento.</a:t>
            </a:r>
          </a:p>
          <a:p>
            <a:r>
              <a:rPr lang="es-ES" sz="2000" dirty="0" err="1">
                <a:latin typeface="Eurostile LT Std" panose="020B0504020202050204" pitchFamily="34" charset="0"/>
              </a:rPr>
              <a:t>Hint</a:t>
            </a:r>
            <a:r>
              <a:rPr lang="es-ES" sz="2000" dirty="0">
                <a:latin typeface="Eurostile LT Std" panose="020B0504020202050204" pitchFamily="34" charset="0"/>
              </a:rPr>
              <a:t>: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Poner el valor del campo en el </a:t>
            </a:r>
            <a:r>
              <a:rPr lang="es-ES" sz="1800" dirty="0" err="1">
                <a:latin typeface="Eurostile LT Std" panose="020B0504020202050204" pitchFamily="34" charset="0"/>
              </a:rPr>
              <a:t>state</a:t>
            </a:r>
            <a:r>
              <a:rPr lang="es-ES" sz="1800" dirty="0">
                <a:latin typeface="Eurostile LT Std" panose="020B0504020202050204" pitchFamily="34" charset="0"/>
              </a:rPr>
              <a:t> del componente superior (la lista). 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Crear asimismo un </a:t>
            </a:r>
            <a:r>
              <a:rPr lang="es-ES" sz="1800" dirty="0" err="1">
                <a:latin typeface="Eurostile LT Std" panose="020B0504020202050204" pitchFamily="34" charset="0"/>
              </a:rPr>
              <a:t>array</a:t>
            </a:r>
            <a:r>
              <a:rPr lang="es-ES" sz="1800" dirty="0">
                <a:latin typeface="Eurostile LT Std" panose="020B0504020202050204" pitchFamily="34" charset="0"/>
              </a:rPr>
              <a:t> con los elementos filtrados en el </a:t>
            </a:r>
            <a:r>
              <a:rPr lang="es-ES" sz="1800" dirty="0" err="1">
                <a:latin typeface="Eurostile LT Std" panose="020B0504020202050204" pitchFamily="34" charset="0"/>
              </a:rPr>
              <a:t>state</a:t>
            </a:r>
            <a:r>
              <a:rPr lang="es-ES" sz="1800" dirty="0">
                <a:latin typeface="Eurostile LT Std" panose="020B0504020202050204" pitchFamily="34" charset="0"/>
              </a:rPr>
              <a:t>.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Para filtrar elementos:</a:t>
            </a:r>
          </a:p>
          <a:p>
            <a:pPr lvl="2"/>
            <a:r>
              <a:rPr lang="es-ES" sz="1600" dirty="0" err="1">
                <a:latin typeface="Eurostile LT Std" panose="020B0504020202050204" pitchFamily="34" charset="0"/>
              </a:rPr>
              <a:t>var</a:t>
            </a:r>
            <a:r>
              <a:rPr lang="es-ES" sz="1600" dirty="0">
                <a:latin typeface="Eurostile LT Std" panose="020B0504020202050204" pitchFamily="34" charset="0"/>
              </a:rPr>
              <a:t> </a:t>
            </a:r>
            <a:r>
              <a:rPr lang="es-ES" sz="1600" dirty="0" err="1">
                <a:latin typeface="Eurostile LT Std" panose="020B0504020202050204" pitchFamily="34" charset="0"/>
              </a:rPr>
              <a:t>filtered</a:t>
            </a:r>
            <a:r>
              <a:rPr lang="es-ES" sz="1600" dirty="0">
                <a:latin typeface="Eurostile LT Std" panose="020B0504020202050204" pitchFamily="34" charset="0"/>
              </a:rPr>
              <a:t>=</a:t>
            </a:r>
            <a:r>
              <a:rPr lang="es-ES" sz="1600" dirty="0" err="1">
                <a:latin typeface="Eurostile LT Std" panose="020B0504020202050204" pitchFamily="34" charset="0"/>
              </a:rPr>
              <a:t>array.filter</a:t>
            </a:r>
            <a:r>
              <a:rPr lang="es-ES" sz="1600" dirty="0">
                <a:latin typeface="Eurostile LT Std" panose="020B0504020202050204" pitchFamily="34" charset="0"/>
              </a:rPr>
              <a:t>( </a:t>
            </a:r>
            <a:r>
              <a:rPr lang="es-ES" sz="1600" dirty="0" err="1">
                <a:latin typeface="Eurostile LT Std" panose="020B0504020202050204" pitchFamily="34" charset="0"/>
              </a:rPr>
              <a:t>filterElements</a:t>
            </a:r>
            <a:r>
              <a:rPr lang="es-ES" sz="1600" dirty="0">
                <a:latin typeface="Eurostile LT Std" panose="020B0504020202050204" pitchFamily="34" charset="0"/>
              </a:rPr>
              <a:t>(</a:t>
            </a:r>
            <a:r>
              <a:rPr lang="es-ES" sz="1600" dirty="0" err="1">
                <a:latin typeface="Eurostile LT Std" panose="020B0504020202050204" pitchFamily="34" charset="0"/>
              </a:rPr>
              <a:t>query</a:t>
            </a:r>
            <a:r>
              <a:rPr lang="es-ES" sz="1600" dirty="0">
                <a:latin typeface="Eurostile LT Std" panose="020B0504020202050204" pitchFamily="34" charset="0"/>
              </a:rPr>
              <a:t>,'</a:t>
            </a:r>
            <a:r>
              <a:rPr lang="es-ES" sz="1600" dirty="0" err="1">
                <a:latin typeface="Eurostile LT Std" panose="020B0504020202050204" pitchFamily="34" charset="0"/>
              </a:rPr>
              <a:t>desc</a:t>
            </a:r>
            <a:r>
              <a:rPr lang="es-ES" sz="1600" dirty="0">
                <a:latin typeface="Eurostile LT Std" panose="020B0504020202050204" pitchFamily="34" charset="0"/>
              </a:rPr>
              <a:t>') );</a:t>
            </a:r>
          </a:p>
          <a:p>
            <a:pPr lvl="2"/>
            <a:r>
              <a:rPr lang="es-ES" sz="1600" dirty="0">
                <a:latin typeface="Eurostile LT Std" panose="020B0504020202050204" pitchFamily="34" charset="0"/>
              </a:rPr>
              <a:t>Donde </a:t>
            </a:r>
            <a:r>
              <a:rPr lang="es-ES" sz="1600" dirty="0" err="1">
                <a:latin typeface="Eurostile LT Std" panose="020B0504020202050204" pitchFamily="34" charset="0"/>
              </a:rPr>
              <a:t>filterElements</a:t>
            </a:r>
            <a:r>
              <a:rPr lang="es-ES" sz="1600" dirty="0">
                <a:latin typeface="Eurostile LT Std" panose="020B0504020202050204" pitchFamily="34" charset="0"/>
              </a:rPr>
              <a:t> es una función que se aporta en el </a:t>
            </a:r>
            <a:r>
              <a:rPr lang="es-ES" sz="1600" dirty="0" err="1">
                <a:latin typeface="Eurostile LT Std" panose="020B0504020202050204" pitchFamily="34" charset="0"/>
              </a:rPr>
              <a:t>js</a:t>
            </a:r>
            <a:r>
              <a:rPr lang="es-ES" sz="1600" dirty="0">
                <a:latin typeface="Eurostile LT Std" panose="020B0504020202050204" pitchFamily="34" charset="0"/>
              </a:rPr>
              <a:t> Shared.js de Lab3_1</a:t>
            </a:r>
          </a:p>
          <a:p>
            <a:pPr marL="0" indent="0">
              <a:buNone/>
            </a:pPr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Gestión de formularios</a:t>
            </a:r>
          </a:p>
        </p:txBody>
      </p:sp>
      <p:sp>
        <p:nvSpPr>
          <p:cNvPr id="20484" name="5 CuadroTexto"/>
          <p:cNvSpPr txBox="1">
            <a:spLocks noChangeArrowheads="1"/>
          </p:cNvSpPr>
          <p:nvPr/>
        </p:nvSpPr>
        <p:spPr bwMode="auto">
          <a:xfrm>
            <a:off x="0" y="1641475"/>
            <a:ext cx="1258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5400" dirty="0">
                <a:solidFill>
                  <a:schemeClr val="bg1"/>
                </a:solidFill>
                <a:latin typeface="Eurostile LT Std" panose="020B0504020202050204"/>
              </a:rPr>
              <a:t>4</a:t>
            </a:r>
            <a:endParaRPr lang="ca-ES" altLang="es-ES" sz="5400" dirty="0">
              <a:solidFill>
                <a:schemeClr val="bg1"/>
              </a:solidFill>
              <a:latin typeface="Eurostile LT Std" panose="020B0504020202050204"/>
            </a:endParaRP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126</a:t>
            </a:fld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6" name="6 Marcador de texto"/>
          <p:cNvSpPr txBox="1"/>
          <p:nvPr/>
        </p:nvSpPr>
        <p:spPr>
          <a:xfrm>
            <a:off x="1331913" y="2743200"/>
            <a:ext cx="7272535" cy="371013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4.1. Componentes controlados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4.2. Componentes no controlados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4.3. Referencias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Formularios en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React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</a:t>
            </a:r>
            <a:r>
              <a:rPr lang="es-ES" sz="2000" dirty="0" err="1"/>
              <a:t>React</a:t>
            </a:r>
            <a:r>
              <a:rPr lang="es-ES" sz="2000" dirty="0"/>
              <a:t>, el estado interno de un componente se mantiene al mínimo, ya que cada vez que cambia el estado, el componente se </a:t>
            </a:r>
            <a:r>
              <a:rPr lang="es-ES" sz="2000" dirty="0" err="1"/>
              <a:t>renderiza</a:t>
            </a:r>
            <a:r>
              <a:rPr lang="es-ES" sz="2000" dirty="0"/>
              <a:t> de nuevo. </a:t>
            </a:r>
            <a:r>
              <a:rPr lang="es-ES" sz="2000" dirty="0" err="1"/>
              <a:t>React</a:t>
            </a:r>
            <a:r>
              <a:rPr lang="es-ES" sz="2000" dirty="0"/>
              <a:t> lleva el control de la sincronización.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Por esta razón, componentes de formulario como &lt;input&gt;, &lt;</a:t>
            </a:r>
            <a:r>
              <a:rPr lang="es-ES" sz="2000" dirty="0" err="1"/>
              <a:t>textarea</a:t>
            </a:r>
            <a:r>
              <a:rPr lang="es-ES" sz="2000" dirty="0"/>
              <a:t>&gt;, y &lt;</a:t>
            </a:r>
            <a:r>
              <a:rPr lang="es-ES" sz="2000" dirty="0" err="1"/>
              <a:t>option</a:t>
            </a:r>
            <a:r>
              <a:rPr lang="es-ES" sz="2000" dirty="0"/>
              <a:t>&gt; difieren de sus homólogos HTML, ya que pueden ser mutados </a:t>
            </a:r>
            <a:r>
              <a:rPr lang="es-ES" sz="2000" dirty="0" err="1"/>
              <a:t>via</a:t>
            </a:r>
            <a:r>
              <a:rPr lang="es-ES" sz="2000" dirty="0"/>
              <a:t> interacciones de usuario.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proporciona dos maneras de manejar los formularios como componentes: componente controlado o componente no controlado.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Componentes controlados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128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255535443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Componentes controlados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Un componente de formulario con un valor o </a:t>
            </a:r>
            <a:r>
              <a:rPr lang="es-ES" sz="2000" dirty="0" err="1"/>
              <a:t>prop</a:t>
            </a:r>
            <a:r>
              <a:rPr lang="es-ES" sz="2000" dirty="0"/>
              <a:t> se llama un componente controlado.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un componente controlado, el valor </a:t>
            </a:r>
            <a:r>
              <a:rPr lang="es-ES" sz="2000" dirty="0" err="1"/>
              <a:t>renderizado</a:t>
            </a:r>
            <a:r>
              <a:rPr lang="es-ES" sz="2000" dirty="0"/>
              <a:t> dentro del elemento siempre reflejará el valor del </a:t>
            </a:r>
            <a:r>
              <a:rPr lang="es-ES" sz="2000" dirty="0" err="1"/>
              <a:t>prop</a:t>
            </a:r>
            <a:r>
              <a:rPr lang="es-ES" sz="2000" dirty="0"/>
              <a:t>. Por defecto, el usuario no será capaz de cambiarlo.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actualizar el valor del </a:t>
            </a:r>
            <a:r>
              <a:rPr lang="es-ES" sz="2000" dirty="0" err="1"/>
              <a:t>prop</a:t>
            </a:r>
            <a:r>
              <a:rPr lang="es-ES" sz="2000" dirty="0"/>
              <a:t>, necesitaremos usar el estado en el </a:t>
            </a:r>
            <a:r>
              <a:rPr lang="es-ES" sz="2000" dirty="0" err="1"/>
              <a:t>handler</a:t>
            </a:r>
            <a:r>
              <a:rPr lang="es-ES" sz="2000" dirty="0"/>
              <a:t> del evento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IDE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es una librería </a:t>
            </a:r>
            <a:r>
              <a:rPr lang="es-ES" sz="2000" dirty="0" err="1"/>
              <a:t>Javascript</a:t>
            </a:r>
            <a:r>
              <a:rPr lang="es-ES" sz="2000" dirty="0"/>
              <a:t>, por tanto cualquier IDE de desarrollo adaptada para desarrollo web.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Especialmente destacan estos 3 </a:t>
            </a:r>
            <a:r>
              <a:rPr lang="es-ES" sz="2000" dirty="0" err="1"/>
              <a:t>IDEs</a:t>
            </a:r>
            <a:r>
              <a:rPr lang="es-ES" sz="2000" dirty="0"/>
              <a:t> por sus prestaciones</a:t>
            </a:r>
          </a:p>
          <a:p>
            <a:pPr lvl="1" indent="-342900">
              <a:buSzPct val="115000"/>
              <a:buBlip>
                <a:blip r:embed="rId3"/>
              </a:buBlip>
            </a:pPr>
            <a:r>
              <a:rPr lang="es-ES" sz="2000" dirty="0"/>
              <a:t>Visual Studio</a:t>
            </a:r>
          </a:p>
          <a:p>
            <a:pPr lvl="1" indent="-342900">
              <a:buSzPct val="115000"/>
              <a:buBlip>
                <a:blip r:embed="rId3"/>
              </a:buBlip>
            </a:pPr>
            <a:r>
              <a:rPr lang="es-ES" sz="2000" dirty="0" err="1"/>
              <a:t>SublimeText</a:t>
            </a:r>
            <a:endParaRPr lang="es-ES" sz="2000" dirty="0"/>
          </a:p>
          <a:p>
            <a:pPr lvl="1" indent="-342900">
              <a:buSzPct val="115000"/>
              <a:buBlip>
                <a:blip r:embed="rId3"/>
              </a:buBlip>
            </a:pPr>
            <a:r>
              <a:rPr lang="es-ES" sz="2000" dirty="0" err="1"/>
              <a:t>WebStorm</a:t>
            </a:r>
            <a:endParaRPr lang="es-ES" sz="200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488832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Componentes controlados - Ejemplo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905" y="1718962"/>
            <a:ext cx="5540189" cy="4158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8316416" cy="620471"/>
          </a:xfrm>
        </p:spPr>
        <p:txBody>
          <a:bodyPr>
            <a:normAutofit fontScale="90000"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Componentes controlados – casos especiales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b="1" dirty="0" err="1"/>
              <a:t>Textarea</a:t>
            </a:r>
            <a:r>
              <a:rPr lang="es-ES" sz="2000" b="1" dirty="0"/>
              <a:t>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En HTML: </a:t>
            </a:r>
            <a:r>
              <a:rPr lang="en-US" sz="1600" dirty="0"/>
              <a:t>&lt;</a:t>
            </a:r>
            <a:r>
              <a:rPr lang="en-US" sz="1600" dirty="0" err="1"/>
              <a:t>textarea</a:t>
            </a:r>
            <a:r>
              <a:rPr lang="en-US" sz="1600" dirty="0"/>
              <a:t>&gt;Este </a:t>
            </a:r>
            <a:r>
              <a:rPr lang="en-US" sz="1600" dirty="0" err="1"/>
              <a:t>es</a:t>
            </a:r>
            <a:r>
              <a:rPr lang="en-US" sz="1600" dirty="0"/>
              <a:t> el </a:t>
            </a:r>
            <a:r>
              <a:rPr lang="en-US" sz="1600" dirty="0" err="1"/>
              <a:t>cuerpo</a:t>
            </a:r>
            <a:r>
              <a:rPr lang="en-US" sz="1600" dirty="0"/>
              <a:t> del </a:t>
            </a:r>
            <a:r>
              <a:rPr lang="en-US" sz="1600" dirty="0" err="1"/>
              <a:t>textarea</a:t>
            </a:r>
            <a:r>
              <a:rPr lang="en-US" sz="1600" dirty="0"/>
              <a:t>&lt;/</a:t>
            </a:r>
            <a:r>
              <a:rPr lang="en-US" sz="1600" dirty="0" err="1"/>
              <a:t>textarea</a:t>
            </a:r>
            <a:r>
              <a:rPr lang="en-US" sz="1600" dirty="0"/>
              <a:t>&gt;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n-US" sz="1600" dirty="0" err="1"/>
              <a:t>En</a:t>
            </a:r>
            <a:r>
              <a:rPr lang="en-US" sz="1600" dirty="0"/>
              <a:t> React: &lt;</a:t>
            </a:r>
            <a:r>
              <a:rPr lang="en-US" sz="1600" dirty="0" err="1"/>
              <a:t>textarea</a:t>
            </a:r>
            <a:r>
              <a:rPr lang="en-US" sz="1600" dirty="0"/>
              <a:t> value="Este </a:t>
            </a:r>
            <a:r>
              <a:rPr lang="en-US" sz="1600" dirty="0" err="1"/>
              <a:t>es</a:t>
            </a:r>
            <a:r>
              <a:rPr lang="en-US" sz="1600" dirty="0"/>
              <a:t> el </a:t>
            </a:r>
            <a:r>
              <a:rPr lang="en-US" sz="1600" dirty="0" err="1"/>
              <a:t>cuerpo</a:t>
            </a:r>
            <a:r>
              <a:rPr lang="en-US" sz="1600" dirty="0"/>
              <a:t> del </a:t>
            </a:r>
            <a:r>
              <a:rPr lang="en-US" sz="1600" dirty="0" err="1"/>
              <a:t>textarea</a:t>
            </a:r>
            <a:r>
              <a:rPr lang="en-US" sz="1600" dirty="0"/>
              <a:t>" /&gt;</a:t>
            </a:r>
            <a:r>
              <a:rPr lang="es-ES" sz="1600" dirty="0"/>
              <a:t> </a:t>
            </a:r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b="1" dirty="0" err="1"/>
              <a:t>Select</a:t>
            </a:r>
            <a:r>
              <a:rPr lang="es-ES" sz="2000" b="1" dirty="0"/>
              <a:t>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En HTML se usar el </a:t>
            </a:r>
            <a:r>
              <a:rPr lang="es-ES" sz="1600" dirty="0" err="1"/>
              <a:t>selected</a:t>
            </a:r>
            <a:r>
              <a:rPr lang="es-ES" sz="1600" dirty="0"/>
              <a:t> en el </a:t>
            </a:r>
            <a:r>
              <a:rPr lang="es-ES" sz="1600" dirty="0" err="1"/>
              <a:t>option</a:t>
            </a:r>
            <a:r>
              <a:rPr lang="es-ES" sz="1600" dirty="0"/>
              <a:t> que está seleccionado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En </a:t>
            </a:r>
            <a:r>
              <a:rPr lang="es-ES" sz="1600" dirty="0" err="1"/>
              <a:t>React</a:t>
            </a:r>
            <a:r>
              <a:rPr lang="es-ES" sz="1600" dirty="0"/>
              <a:t>:</a:t>
            </a:r>
          </a:p>
          <a:p>
            <a:pPr marL="914400" lvl="2" indent="0">
              <a:buSzPct val="115000"/>
              <a:buNone/>
            </a:pPr>
            <a:r>
              <a:rPr lang="en-US" sz="1400" dirty="0"/>
              <a:t>&lt;select value="B"&gt;</a:t>
            </a:r>
          </a:p>
          <a:p>
            <a:pPr marL="914400" lvl="2" indent="0">
              <a:buSzPct val="115000"/>
              <a:buNone/>
            </a:pPr>
            <a:r>
              <a:rPr lang="en-US" sz="1400" dirty="0"/>
              <a:t>   &lt;option value="A"&gt;Mobile&lt;/option&gt;</a:t>
            </a:r>
          </a:p>
          <a:p>
            <a:pPr marL="914400" lvl="2" indent="0">
              <a:buSzPct val="115000"/>
              <a:buNone/>
            </a:pPr>
            <a:r>
              <a:rPr lang="en-US" sz="1400" dirty="0"/>
              <a:t>   &lt;option value="B"&gt;Work&lt;/option&gt;</a:t>
            </a:r>
          </a:p>
          <a:p>
            <a:pPr marL="914400" lvl="2" indent="0">
              <a:buSzPct val="115000"/>
              <a:buNone/>
            </a:pPr>
            <a:r>
              <a:rPr lang="en-US" sz="1400" dirty="0"/>
              <a:t>   &lt;option value="C"&gt;Home&lt;/option&gt;</a:t>
            </a:r>
          </a:p>
          <a:p>
            <a:pPr marL="914400" lvl="2" indent="0">
              <a:buSzPct val="115000"/>
              <a:buNone/>
            </a:pPr>
            <a:r>
              <a:rPr lang="en-US" sz="1400" dirty="0"/>
              <a:t>&lt;/select&gt;</a:t>
            </a:r>
            <a:endParaRPr lang="es-ES" sz="14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Componentes no controlados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132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77344124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Componentes no controlados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Los componentes controlados se adhieren a los principios de </a:t>
            </a:r>
            <a:r>
              <a:rPr lang="es-ES" sz="2000" dirty="0" err="1"/>
              <a:t>React</a:t>
            </a:r>
            <a:r>
              <a:rPr lang="es-ES" sz="2000" dirty="0"/>
              <a:t> y tienen sus ventajas.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Los componentes no controlados son un anti-patrón en la que no es necesario supervisar la entrada del usuario campo a campo.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Esto es especialmente cierto en los formularios grandes, en los que desea que el usuario rellene los campos y luego procesar todo cuando haya finalizado.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Si se quiere definir un valor inicial para los campos se puede usar el </a:t>
            </a:r>
            <a:r>
              <a:rPr lang="es-ES" sz="2000" dirty="0" err="1"/>
              <a:t>prop</a:t>
            </a:r>
            <a:r>
              <a:rPr lang="es-ES" sz="2000" dirty="0"/>
              <a:t> </a:t>
            </a:r>
            <a:r>
              <a:rPr lang="es-ES" sz="2000" b="1" dirty="0" err="1"/>
              <a:t>defaultValue</a:t>
            </a:r>
            <a:endParaRPr lang="es-ES" sz="2000" b="1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Aún es posible captura los valores del formulario a través del evento </a:t>
            </a:r>
            <a:r>
              <a:rPr lang="es-ES" sz="2000" b="1" dirty="0" err="1"/>
              <a:t>onSubmit</a:t>
            </a:r>
            <a:endParaRPr lang="es-ES" sz="2000" b="1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848872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Componentes no controlados - Ejemplo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79" y="1844824"/>
            <a:ext cx="8782241" cy="4126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Eventos del formulario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Como hemos visto, en los formularios de </a:t>
            </a:r>
            <a:r>
              <a:rPr lang="es-ES" sz="2000" dirty="0" err="1"/>
              <a:t>React</a:t>
            </a:r>
            <a:r>
              <a:rPr lang="es-ES" sz="2000" dirty="0"/>
              <a:t>, rigen los mismos eventos que en el resto de componentes y que son la versión </a:t>
            </a:r>
            <a:r>
              <a:rPr lang="es-ES" sz="2000" dirty="0" err="1"/>
              <a:t>React</a:t>
            </a:r>
            <a:r>
              <a:rPr lang="es-ES" sz="2000" dirty="0"/>
              <a:t> de los eventos DOM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el caso especial de los formularios, existe el evento  </a:t>
            </a:r>
            <a:r>
              <a:rPr lang="es-ES" sz="2000" b="1" dirty="0" err="1"/>
              <a:t>onSubmit</a:t>
            </a:r>
            <a:r>
              <a:rPr lang="es-ES" sz="2000" dirty="0"/>
              <a:t> que permite capturar el evento de envío de un formulario.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evitar el envío del formulario propiamente dicho, es necesario capturar el evento en la función </a:t>
            </a:r>
            <a:r>
              <a:rPr lang="es-ES" sz="2000" dirty="0" err="1"/>
              <a:t>handler</a:t>
            </a:r>
            <a:r>
              <a:rPr lang="es-ES" sz="2000" dirty="0"/>
              <a:t> del evento y aplicar un </a:t>
            </a:r>
            <a:r>
              <a:rPr lang="es-ES" sz="2000" b="1" dirty="0" err="1"/>
              <a:t>event.preventDefault</a:t>
            </a:r>
            <a:r>
              <a:rPr lang="es-ES" sz="2000" b="1" dirty="0"/>
              <a:t>() </a:t>
            </a:r>
            <a:r>
              <a:rPr lang="es-ES" sz="2000" dirty="0"/>
              <a:t>al inicio del método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Referencias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136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7544273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Referencias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</a:t>
            </a:r>
            <a:r>
              <a:rPr lang="es-ES" sz="2000" dirty="0" err="1"/>
              <a:t>React</a:t>
            </a:r>
            <a:r>
              <a:rPr lang="es-ES" sz="2000" dirty="0"/>
              <a:t>, cuando se </a:t>
            </a:r>
            <a:r>
              <a:rPr lang="es-ES" sz="2000" dirty="0" err="1"/>
              <a:t>renderiza</a:t>
            </a:r>
            <a:r>
              <a:rPr lang="es-ES" sz="2000" dirty="0"/>
              <a:t> un componente se está trabajando siempre con el DOM virtual: Si se cambia el estado de un componente o enviar nuevos apoyos a hijo, se re-</a:t>
            </a:r>
            <a:r>
              <a:rPr lang="es-ES" sz="2000" dirty="0" err="1"/>
              <a:t>renderiza</a:t>
            </a:r>
            <a:r>
              <a:rPr lang="es-ES" sz="2000" dirty="0"/>
              <a:t> el DOM virtual de manera reactiva.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actualiza el DOM real después de la fase de reconciliación.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Esto significa que como desarrolladores nuca tocamos el DOM real.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los casos en los que se quiere tocar el DOM real, </a:t>
            </a:r>
            <a:r>
              <a:rPr lang="es-ES" sz="2000" dirty="0" err="1"/>
              <a:t>React</a:t>
            </a:r>
            <a:r>
              <a:rPr lang="es-ES" sz="2000" dirty="0"/>
              <a:t> provee el mecanismo llamado </a:t>
            </a:r>
            <a:r>
              <a:rPr lang="es-ES" sz="2000" b="1" dirty="0" err="1"/>
              <a:t>refs</a:t>
            </a:r>
            <a:endParaRPr lang="es-ES" sz="2000" b="1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b="1" dirty="0"/>
              <a:t>Nota</a:t>
            </a:r>
            <a:r>
              <a:rPr lang="es-ES" sz="2000" dirty="0"/>
              <a:t>: No se recomiendo manipular el DOM real directamente. En casi todos los casos hay una manera más clara de hacerlo en </a:t>
            </a:r>
            <a:r>
              <a:rPr lang="es-ES" sz="2000" dirty="0" err="1"/>
              <a:t>React</a:t>
            </a:r>
            <a:r>
              <a:rPr lang="es-ES" sz="2000" dirty="0"/>
              <a:t>.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Referencias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n-US" sz="2000" dirty="0"/>
              <a:t>Los refs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usados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prop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componente</a:t>
            </a:r>
            <a:r>
              <a:rPr lang="en-US" sz="2000" dirty="0"/>
              <a:t>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&lt;input </a:t>
            </a:r>
            <a:r>
              <a:rPr lang="es-ES" sz="1600" dirty="0" err="1"/>
              <a:t>ref</a:t>
            </a:r>
            <a:r>
              <a:rPr lang="es-ES" sz="1600" dirty="0"/>
              <a:t>="</a:t>
            </a:r>
            <a:r>
              <a:rPr lang="es-ES" sz="1600" dirty="0" err="1"/>
              <a:t>myInput</a:t>
            </a:r>
            <a:r>
              <a:rPr lang="es-ES" sz="1600" dirty="0"/>
              <a:t>" /&gt;</a:t>
            </a:r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>
              <a:buSzPct val="115000"/>
              <a:buBlip>
                <a:blip r:embed="rId3"/>
              </a:buBlip>
            </a:pPr>
            <a:r>
              <a:rPr lang="en-US" sz="2000" dirty="0"/>
              <a:t>Y el </a:t>
            </a:r>
            <a:r>
              <a:rPr lang="en-US" sz="2000" dirty="0" err="1"/>
              <a:t>elemento</a:t>
            </a:r>
            <a:r>
              <a:rPr lang="en-US" sz="2000" dirty="0"/>
              <a:t> DOM </a:t>
            </a:r>
            <a:r>
              <a:rPr lang="en-US" sz="2000" dirty="0" err="1"/>
              <a:t>referenciado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accedido</a:t>
            </a:r>
            <a:r>
              <a:rPr lang="en-US" sz="2000" dirty="0"/>
              <a:t> via </a:t>
            </a:r>
            <a:r>
              <a:rPr lang="en-US" sz="2000" b="1" dirty="0" err="1"/>
              <a:t>this.refs</a:t>
            </a:r>
            <a:r>
              <a:rPr lang="en-US" sz="2000" dirty="0"/>
              <a:t>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 err="1"/>
              <a:t>let</a:t>
            </a:r>
            <a:r>
              <a:rPr lang="es-ES" sz="1600" dirty="0"/>
              <a:t> input = </a:t>
            </a:r>
            <a:r>
              <a:rPr lang="es-ES" sz="1600" dirty="0" err="1"/>
              <a:t>this.refs.myInput</a:t>
            </a:r>
            <a:r>
              <a:rPr lang="es-ES" sz="1600" dirty="0"/>
              <a:t>;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 err="1"/>
              <a:t>let</a:t>
            </a:r>
            <a:r>
              <a:rPr lang="es-ES" sz="1600" dirty="0"/>
              <a:t> </a:t>
            </a:r>
            <a:r>
              <a:rPr lang="es-ES" sz="1600" dirty="0" err="1"/>
              <a:t>inputValue</a:t>
            </a:r>
            <a:r>
              <a:rPr lang="es-ES" sz="1600" dirty="0"/>
              <a:t> = </a:t>
            </a:r>
            <a:r>
              <a:rPr lang="es-ES" sz="1600" dirty="0" err="1"/>
              <a:t>input.value</a:t>
            </a:r>
            <a:r>
              <a:rPr lang="es-ES" sz="1600" dirty="0"/>
              <a:t>;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 err="1"/>
              <a:t>let</a:t>
            </a:r>
            <a:r>
              <a:rPr lang="es-ES" sz="1600" dirty="0"/>
              <a:t> </a:t>
            </a:r>
            <a:r>
              <a:rPr lang="es-ES" sz="1600" dirty="0" err="1"/>
              <a:t>inputRect</a:t>
            </a:r>
            <a:r>
              <a:rPr lang="es-ES" sz="1600" dirty="0"/>
              <a:t> = </a:t>
            </a:r>
            <a:r>
              <a:rPr lang="es-ES" sz="1600" dirty="0" err="1"/>
              <a:t>input.getBoundingClientRect</a:t>
            </a:r>
            <a:r>
              <a:rPr lang="es-ES" sz="1600" dirty="0"/>
              <a:t>();</a:t>
            </a:r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4.1: Añadiendo una tarea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139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IDE: Visual Studio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19" y="1268760"/>
            <a:ext cx="8662548" cy="5040560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Complemento para </a:t>
            </a:r>
            <a:r>
              <a:rPr lang="es-ES" sz="2000" dirty="0" err="1">
                <a:latin typeface="Eurostile LT Std" panose="020B0504020202050204" pitchFamily="34" charset="0"/>
              </a:rPr>
              <a:t>React</a:t>
            </a:r>
            <a:r>
              <a:rPr lang="es-ES" sz="2000" dirty="0">
                <a:latin typeface="Eurostile LT Std" panose="020B0504020202050204" pitchFamily="34" charset="0"/>
              </a:rPr>
              <a:t> en Visual Studio: ReactJS.NET</a:t>
            </a:r>
          </a:p>
        </p:txBody>
      </p:sp>
      <p:pic>
        <p:nvPicPr>
          <p:cNvPr id="1026" name="Picture 2" descr="Screenshot: Install NuGet 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98340"/>
            <a:ext cx="61912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Lab4.1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Añade a tu App de Tareas y Proyectos un nuevo componente-formulario que permita añadir una nueva tarea.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Cuando se añade una nueva tarea, el proyecto se seleccionará de una lista generada dinámicamente en función de los proyectos existentes.</a:t>
            </a: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 err="1">
                <a:latin typeface="Eurostile LT Std" panose="020B0504020202050204"/>
              </a:rPr>
              <a:t>Enrutado</a:t>
            </a:r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20484" name="5 CuadroTexto"/>
          <p:cNvSpPr txBox="1">
            <a:spLocks noChangeArrowheads="1"/>
          </p:cNvSpPr>
          <p:nvPr/>
        </p:nvSpPr>
        <p:spPr bwMode="auto">
          <a:xfrm>
            <a:off x="0" y="1641475"/>
            <a:ext cx="1258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ca-ES" altLang="es-ES" sz="5400" dirty="0">
                <a:solidFill>
                  <a:schemeClr val="bg1"/>
                </a:solidFill>
                <a:latin typeface="Eurostile LT Std" panose="020B0504020202050204"/>
              </a:rPr>
              <a:t>5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141</a:t>
            </a:fld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6" name="6 Marcador de texto"/>
          <p:cNvSpPr txBox="1"/>
          <p:nvPr/>
        </p:nvSpPr>
        <p:spPr>
          <a:xfrm>
            <a:off x="1331913" y="2743200"/>
            <a:ext cx="7272535" cy="371013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5.1. Componentes del router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5.2.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  <a:sym typeface="+mn-ea"/>
              </a:rPr>
              <a:t>Cambiando rutas programáticamente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Eurostile LT Std" panose="020B0504020202050204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Componentes del </a:t>
            </a:r>
            <a:r>
              <a:rPr lang="es-ES" altLang="es-ES" dirty="0" err="1">
                <a:latin typeface="Eurostile LT Std" panose="020B0504020202050204"/>
              </a:rPr>
              <a:t>router</a:t>
            </a:r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142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105450677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React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Router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</a:t>
            </a:r>
            <a:r>
              <a:rPr lang="es-ES" sz="2000" dirty="0" err="1"/>
              <a:t>router</a:t>
            </a:r>
            <a:r>
              <a:rPr lang="es-ES" sz="2000" dirty="0"/>
              <a:t> es la solución más popular para añadir enrutamiento en una aplicación </a:t>
            </a:r>
            <a:r>
              <a:rPr lang="es-ES" sz="2000" dirty="0" err="1"/>
              <a:t>React</a:t>
            </a:r>
            <a:r>
              <a:rPr lang="es-ES" sz="2000" dirty="0"/>
              <a:t>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Mantiene la interfaz de usuario síncrona con la URL al asociar componentes con rutas (en cualquier nivel de anidamiento).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Cuando el usuario cambia la dirección URL, los componentes se desmontan y montan de forma automática.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Otra ventaja de </a:t>
            </a:r>
            <a:r>
              <a:rPr lang="es-ES" sz="2000" dirty="0" err="1"/>
              <a:t>React</a:t>
            </a:r>
            <a:r>
              <a:rPr lang="es-ES" sz="2000" dirty="0"/>
              <a:t> </a:t>
            </a:r>
            <a:r>
              <a:rPr lang="es-ES" sz="2000" dirty="0" err="1"/>
              <a:t>Router</a:t>
            </a:r>
            <a:r>
              <a:rPr lang="es-ES" sz="2000" dirty="0"/>
              <a:t> es que proporciona mecanismos para controlar el flujo de una aplicación sin puntos de entrada diferentes; dependiendo de si el usuario ha introducido un estado </a:t>
            </a:r>
            <a:r>
              <a:rPr lang="es-ES" sz="2000" dirty="0" err="1"/>
              <a:t>programaticamente</a:t>
            </a:r>
            <a:r>
              <a:rPr lang="es-ES" sz="2000" dirty="0"/>
              <a:t> o indicando una nueva URL: el código que se ejecuta en todos los casos es el mismo.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React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Router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- componentes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</a:t>
            </a:r>
            <a:r>
              <a:rPr lang="es-ES" sz="2000" dirty="0" err="1"/>
              <a:t>Router</a:t>
            </a:r>
            <a:r>
              <a:rPr lang="es-ES" sz="2000" dirty="0"/>
              <a:t> proporciona 3 componentes: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b="1" dirty="0" err="1"/>
              <a:t>Router</a:t>
            </a:r>
            <a:r>
              <a:rPr lang="es-ES" sz="1800" dirty="0"/>
              <a:t> y </a:t>
            </a:r>
            <a:r>
              <a:rPr lang="es-ES" sz="1800" b="1" dirty="0" err="1"/>
              <a:t>Route</a:t>
            </a:r>
            <a:r>
              <a:rPr lang="es-ES" sz="1800" dirty="0"/>
              <a:t>: Se utilizan para asignar de forma declarativa rutas a la jerarquía de la aplicación.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b="1" dirty="0"/>
              <a:t>Link</a:t>
            </a:r>
            <a:r>
              <a:rPr lang="es-ES" sz="1800" dirty="0"/>
              <a:t>: Se utiliza para crear un anchor totalmente accesible con el </a:t>
            </a:r>
            <a:r>
              <a:rPr lang="es-ES" sz="1800" dirty="0" err="1"/>
              <a:t>href</a:t>
            </a:r>
            <a:r>
              <a:rPr lang="es-ES" sz="1800" dirty="0"/>
              <a:t> adecuado.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200" dirty="0"/>
              <a:t>Para usar </a:t>
            </a:r>
            <a:r>
              <a:rPr lang="es-ES" sz="2200" dirty="0" err="1"/>
              <a:t>React</a:t>
            </a:r>
            <a:r>
              <a:rPr lang="es-ES" sz="2200" dirty="0"/>
              <a:t> </a:t>
            </a:r>
            <a:r>
              <a:rPr lang="es-ES" sz="2200" dirty="0" err="1"/>
              <a:t>Router</a:t>
            </a:r>
            <a:r>
              <a:rPr lang="es-ES" sz="2200" dirty="0"/>
              <a:t> es necesario instalar e importar la librería en el componente principal.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n-US" sz="1800" dirty="0"/>
              <a:t>import { Router, Route, Link } from 'react-router';</a:t>
            </a:r>
          </a:p>
          <a:p>
            <a:pPr lvl="1">
              <a:buSzPct val="115000"/>
              <a:buBlip>
                <a:blip r:embed="rId3"/>
              </a:buBlip>
            </a:pPr>
            <a:endParaRPr lang="en-US" sz="1800" dirty="0"/>
          </a:p>
          <a:p>
            <a:pPr>
              <a:buSzPct val="115000"/>
              <a:buBlip>
                <a:blip r:embed="rId3"/>
              </a:buBlip>
            </a:pPr>
            <a:r>
              <a:rPr lang="en-US" sz="2200" dirty="0" err="1"/>
              <a:t>Asimismo</a:t>
            </a:r>
            <a:r>
              <a:rPr lang="en-US" sz="2200" dirty="0"/>
              <a:t> </a:t>
            </a:r>
            <a:r>
              <a:rPr lang="en-US" sz="2200" dirty="0" err="1"/>
              <a:t>importar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components que se </a:t>
            </a:r>
            <a:r>
              <a:rPr lang="en-US" sz="2200" dirty="0" err="1"/>
              <a:t>vean</a:t>
            </a:r>
            <a:r>
              <a:rPr lang="en-US" sz="2200" dirty="0"/>
              <a:t> </a:t>
            </a:r>
            <a:r>
              <a:rPr lang="en-US" sz="2200" dirty="0" err="1"/>
              <a:t>afectados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r>
              <a:rPr lang="en-US" sz="2200" dirty="0"/>
              <a:t>.</a:t>
            </a:r>
            <a:endParaRPr lang="es-ES" sz="22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React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Router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- Configuración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</a:t>
            </a:r>
            <a:r>
              <a:rPr lang="es-ES" sz="2000" dirty="0" err="1"/>
              <a:t>Router</a:t>
            </a:r>
            <a:r>
              <a:rPr lang="es-ES" sz="2000" dirty="0"/>
              <a:t> proporciona 3 componentes: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b="1" dirty="0" err="1"/>
              <a:t>Router</a:t>
            </a:r>
            <a:r>
              <a:rPr lang="es-ES" sz="1800" dirty="0"/>
              <a:t> y </a:t>
            </a:r>
            <a:r>
              <a:rPr lang="es-ES" sz="1800" b="1" dirty="0" err="1"/>
              <a:t>Route</a:t>
            </a:r>
            <a:r>
              <a:rPr lang="es-ES" sz="1800" dirty="0"/>
              <a:t>: Se utilizan para asignar de forma declarativa rutas a la jerarquía de la aplicación.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b="1" dirty="0"/>
              <a:t>Link</a:t>
            </a:r>
            <a:r>
              <a:rPr lang="es-ES" sz="1800" dirty="0"/>
              <a:t>: Se utiliza para crear un anchor totalmente accesible con el </a:t>
            </a:r>
            <a:r>
              <a:rPr lang="es-ES" sz="1800" dirty="0" err="1"/>
              <a:t>href</a:t>
            </a:r>
            <a:r>
              <a:rPr lang="es-ES" sz="1800" dirty="0"/>
              <a:t> adecuado.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200" dirty="0"/>
              <a:t>Para usar </a:t>
            </a:r>
            <a:r>
              <a:rPr lang="es-ES" sz="2200" dirty="0" err="1"/>
              <a:t>React</a:t>
            </a:r>
            <a:r>
              <a:rPr lang="es-ES" sz="2200" dirty="0"/>
              <a:t> </a:t>
            </a:r>
            <a:r>
              <a:rPr lang="es-ES" sz="2200" dirty="0" err="1"/>
              <a:t>Router</a:t>
            </a:r>
            <a:r>
              <a:rPr lang="es-ES" sz="2200" dirty="0"/>
              <a:t> es necesario instalar e importar la librería en el componente principal.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n-US" sz="1800" dirty="0"/>
              <a:t>import { Router, Route, Link } from 'react-router';</a:t>
            </a:r>
          </a:p>
          <a:p>
            <a:pPr lvl="1">
              <a:buSzPct val="115000"/>
              <a:buBlip>
                <a:blip r:embed="rId3"/>
              </a:buBlip>
            </a:pPr>
            <a:endParaRPr lang="en-US" sz="1800" dirty="0"/>
          </a:p>
          <a:p>
            <a:pPr>
              <a:buSzPct val="115000"/>
              <a:buBlip>
                <a:blip r:embed="rId3"/>
              </a:buBlip>
            </a:pPr>
            <a:r>
              <a:rPr lang="en-US" sz="2200" dirty="0" err="1"/>
              <a:t>Asimismo</a:t>
            </a:r>
            <a:r>
              <a:rPr lang="en-US" sz="2200" dirty="0"/>
              <a:t> </a:t>
            </a:r>
            <a:r>
              <a:rPr lang="en-US" sz="2200" dirty="0" err="1"/>
              <a:t>importar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components que se </a:t>
            </a:r>
            <a:r>
              <a:rPr lang="en-US" sz="2200" dirty="0" err="1"/>
              <a:t>vean</a:t>
            </a:r>
            <a:r>
              <a:rPr lang="en-US" sz="2200" dirty="0"/>
              <a:t> </a:t>
            </a:r>
            <a:r>
              <a:rPr lang="en-US" sz="2200" dirty="0" err="1"/>
              <a:t>afectados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r>
              <a:rPr lang="en-US" sz="2200" dirty="0"/>
              <a:t>.</a:t>
            </a:r>
            <a:endParaRPr lang="es-ES" sz="2200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React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Router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- Ejemplo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93" y="1644648"/>
            <a:ext cx="7583615" cy="4160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424936" cy="620471"/>
          </a:xfrm>
        </p:spPr>
        <p:txBody>
          <a:bodyPr>
            <a:normAutofit/>
          </a:bodyPr>
          <a:lstStyle/>
          <a:p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React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Router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-  Configuración (II)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b="1" dirty="0" err="1"/>
              <a:t>Router</a:t>
            </a:r>
            <a:r>
              <a:rPr lang="es-ES" sz="2000" dirty="0"/>
              <a:t>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dirty="0"/>
              <a:t>Define la configuración de </a:t>
            </a:r>
            <a:r>
              <a:rPr lang="es-ES" sz="1800" dirty="0" err="1"/>
              <a:t>enrutado</a:t>
            </a:r>
            <a:r>
              <a:rPr lang="es-ES" sz="1800" dirty="0"/>
              <a:t> de la aplicación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b="1" dirty="0" err="1"/>
              <a:t>history</a:t>
            </a:r>
            <a:r>
              <a:rPr lang="es-ES" sz="1800" dirty="0"/>
              <a:t>: Indica el componente que se encargará de recoger el historial de la barra de direcciones.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b="1" dirty="0" err="1"/>
              <a:t>Route</a:t>
            </a:r>
            <a:r>
              <a:rPr lang="es-ES" sz="2200" dirty="0"/>
              <a:t>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dirty="0"/>
              <a:t>Cada una de las rutas y su componente asociado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dirty="0"/>
              <a:t>Dentro pueden haber más configuraciones de rutas hijas.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b="1" dirty="0" err="1"/>
              <a:t>IndexRoute</a:t>
            </a:r>
            <a:r>
              <a:rPr lang="es-ES" sz="1800" dirty="0"/>
              <a:t>: Indica la ruta hija que será usada por defecto (y el componente asociado) si no se indica una ruta hija</a:t>
            </a:r>
          </a:p>
          <a:p>
            <a:pPr lvl="1">
              <a:buSzPct val="115000"/>
              <a:buBlip>
                <a:blip r:embed="rId3"/>
              </a:buBlip>
            </a:pPr>
            <a:endParaRPr lang="es-ES" sz="1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47" y="4938307"/>
            <a:ext cx="5971232" cy="1470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424936" cy="620471"/>
          </a:xfrm>
        </p:spPr>
        <p:txBody>
          <a:bodyPr>
            <a:normAutofit/>
          </a:bodyPr>
          <a:lstStyle/>
          <a:p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React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Router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-  Componente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Main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b="1" dirty="0"/>
              <a:t>Link</a:t>
            </a:r>
            <a:r>
              <a:rPr lang="es-ES" sz="2000" dirty="0"/>
              <a:t>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dirty="0"/>
              <a:t>Define el enlace a una ruta. Esta se presentará como un anchor.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b="1" dirty="0" err="1"/>
              <a:t>React.cloneElement</a:t>
            </a:r>
            <a:r>
              <a:rPr lang="es-ES" sz="2000" b="1" dirty="0"/>
              <a:t>(</a:t>
            </a:r>
            <a:r>
              <a:rPr lang="es-ES" sz="2000" b="1" dirty="0" err="1"/>
              <a:t>this.props.children</a:t>
            </a:r>
            <a:r>
              <a:rPr lang="es-ES" sz="2000" b="1" dirty="0"/>
              <a:t>, </a:t>
            </a:r>
            <a:r>
              <a:rPr lang="es-ES" sz="2000" b="1" dirty="0" err="1"/>
              <a:t>this.props</a:t>
            </a:r>
            <a:r>
              <a:rPr lang="es-ES" sz="2000" b="1" dirty="0"/>
              <a:t>)</a:t>
            </a:r>
            <a:r>
              <a:rPr lang="es-ES" sz="2200" dirty="0"/>
              <a:t>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dirty="0"/>
              <a:t>Copia los </a:t>
            </a:r>
            <a:r>
              <a:rPr lang="es-ES" sz="1800" dirty="0" err="1"/>
              <a:t>props</a:t>
            </a:r>
            <a:r>
              <a:rPr lang="es-ES" sz="1800" dirty="0"/>
              <a:t> que recibe el componente </a:t>
            </a:r>
            <a:r>
              <a:rPr lang="es-ES" sz="1800" dirty="0" err="1"/>
              <a:t>Main</a:t>
            </a:r>
            <a:r>
              <a:rPr lang="es-ES" sz="1800" dirty="0"/>
              <a:t> en el componente hijo que implemente la ruta (</a:t>
            </a:r>
            <a:r>
              <a:rPr lang="es-ES" sz="1800" dirty="0" err="1"/>
              <a:t>UserBox</a:t>
            </a:r>
            <a:r>
              <a:rPr lang="es-ES" sz="1800" dirty="0"/>
              <a:t>)</a:t>
            </a:r>
          </a:p>
          <a:p>
            <a:pPr marL="457200" lvl="1" indent="0">
              <a:buSzPct val="115000"/>
              <a:buNone/>
            </a:pPr>
            <a:endParaRPr lang="es-ES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102356"/>
            <a:ext cx="7492565" cy="2117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424936" cy="620471"/>
          </a:xfrm>
        </p:spPr>
        <p:txBody>
          <a:bodyPr>
            <a:normAutofit/>
          </a:bodyPr>
          <a:lstStyle/>
          <a:p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Props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en la configuración de las rutas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Se puede añadir </a:t>
            </a:r>
            <a:r>
              <a:rPr lang="es-ES" sz="2000" b="1" dirty="0" err="1"/>
              <a:t>props</a:t>
            </a:r>
            <a:r>
              <a:rPr lang="es-ES" sz="2000" b="1" dirty="0"/>
              <a:t> en la configuración de una ruta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n-US" sz="1800" dirty="0"/>
              <a:t>&lt;Route path="about" component={About} title="About Us" /&gt;</a:t>
            </a:r>
            <a:endParaRPr lang="es-ES" sz="1800" dirty="0"/>
          </a:p>
          <a:p>
            <a:pPr lvl="1">
              <a:buSzPct val="115000"/>
              <a:buBlip>
                <a:blip r:embed="rId3"/>
              </a:buBlip>
            </a:pPr>
            <a:r>
              <a:rPr lang="es-ES" sz="1800" dirty="0"/>
              <a:t>Estás serán accesibles en el componente como: {</a:t>
            </a:r>
            <a:r>
              <a:rPr lang="es-ES" sz="1800" dirty="0" err="1"/>
              <a:t>this.props.route.title</a:t>
            </a:r>
            <a:r>
              <a:rPr lang="es-ES" sz="1800" dirty="0"/>
              <a:t>}</a:t>
            </a:r>
          </a:p>
          <a:p>
            <a:pPr lvl="1">
              <a:buSzPct val="115000"/>
              <a:buBlip>
                <a:blip r:embed="rId3"/>
              </a:buBlip>
            </a:pPr>
            <a:endParaRPr lang="es-ES" sz="18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Asimismo se pueden definir </a:t>
            </a:r>
            <a:r>
              <a:rPr lang="es-ES" sz="2000" b="1" dirty="0"/>
              <a:t>rutas con </a:t>
            </a:r>
            <a:r>
              <a:rPr lang="es-ES" sz="2000" b="1" dirty="0" err="1"/>
              <a:t>path</a:t>
            </a:r>
            <a:r>
              <a:rPr lang="es-ES" sz="2000" b="1" dirty="0"/>
              <a:t> </a:t>
            </a:r>
            <a:r>
              <a:rPr lang="es-ES" sz="2000" b="1" dirty="0" err="1"/>
              <a:t>param</a:t>
            </a:r>
            <a:r>
              <a:rPr lang="es-ES" sz="2000" dirty="0"/>
              <a:t>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n-US" sz="1800" dirty="0" err="1"/>
              <a:t>Estos</a:t>
            </a:r>
            <a:r>
              <a:rPr lang="en-US" sz="1800" dirty="0"/>
              <a:t> se </a:t>
            </a:r>
            <a:r>
              <a:rPr lang="en-US" sz="1800" dirty="0" err="1"/>
              <a:t>identifican</a:t>
            </a:r>
            <a:r>
              <a:rPr lang="en-US" sz="1800" dirty="0"/>
              <a:t> con </a:t>
            </a:r>
            <a:r>
              <a:rPr lang="en-US" sz="1800" dirty="0" err="1"/>
              <a:t>los</a:t>
            </a:r>
            <a:r>
              <a:rPr lang="en-US" sz="1800" dirty="0"/>
              <a:t> dos </a:t>
            </a:r>
            <a:r>
              <a:rPr lang="en-US" sz="1800" dirty="0" err="1"/>
              <a:t>puntos</a:t>
            </a:r>
            <a:r>
              <a:rPr lang="en-US" sz="1800" dirty="0"/>
              <a:t> (:) </a:t>
            </a:r>
            <a:r>
              <a:rPr lang="en-US" sz="1800" dirty="0" err="1"/>
              <a:t>delante</a:t>
            </a:r>
            <a:r>
              <a:rPr lang="en-US" sz="1800" dirty="0"/>
              <a:t> del </a:t>
            </a:r>
            <a:r>
              <a:rPr lang="en-US" sz="1800" dirty="0" err="1"/>
              <a:t>nombre</a:t>
            </a:r>
            <a:r>
              <a:rPr lang="en-US" sz="1800" dirty="0"/>
              <a:t> del </a:t>
            </a:r>
            <a:r>
              <a:rPr lang="en-US" sz="1800" dirty="0" err="1"/>
              <a:t>parámetro</a:t>
            </a:r>
            <a:endParaRPr lang="en-US" sz="1800" dirty="0"/>
          </a:p>
          <a:p>
            <a:pPr lvl="2">
              <a:buSzPct val="115000"/>
              <a:buBlip>
                <a:blip r:embed="rId3"/>
              </a:buBlip>
            </a:pPr>
            <a:r>
              <a:rPr lang="en-US" sz="1600" dirty="0"/>
              <a:t>&lt;Route path=“user/</a:t>
            </a:r>
            <a:r>
              <a:rPr lang="en-US" sz="1600" b="1" dirty="0"/>
              <a:t>:</a:t>
            </a:r>
            <a:r>
              <a:rPr lang="en-US" sz="1600" b="1" dirty="0" err="1"/>
              <a:t>id_user</a:t>
            </a:r>
            <a:r>
              <a:rPr lang="en-US" sz="1600" dirty="0"/>
              <a:t>" component={</a:t>
            </a:r>
            <a:r>
              <a:rPr lang="en-US" sz="1600" dirty="0" err="1"/>
              <a:t>UserDetails</a:t>
            </a:r>
            <a:r>
              <a:rPr lang="en-US" sz="1600" dirty="0"/>
              <a:t>} /&gt;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n-US" sz="1800" dirty="0"/>
              <a:t>Se </a:t>
            </a:r>
            <a:r>
              <a:rPr lang="en-US" sz="1800" dirty="0" err="1"/>
              <a:t>usará</a:t>
            </a:r>
            <a:r>
              <a:rPr lang="en-US" sz="1800" dirty="0"/>
              <a:t> para acer a </a:t>
            </a:r>
            <a:r>
              <a:rPr lang="en-US" sz="1800" dirty="0" err="1"/>
              <a:t>rutas</a:t>
            </a:r>
            <a:r>
              <a:rPr lang="en-US" sz="1800" dirty="0"/>
              <a:t> del </a:t>
            </a:r>
            <a:r>
              <a:rPr lang="en-US" sz="1800" dirty="0" err="1"/>
              <a:t>tipo</a:t>
            </a:r>
            <a:r>
              <a:rPr lang="en-US" sz="1800" dirty="0"/>
              <a:t>: </a:t>
            </a:r>
            <a:r>
              <a:rPr lang="en-US" sz="1800" i="1" dirty="0" err="1"/>
              <a:t>myapp</a:t>
            </a:r>
            <a:r>
              <a:rPr lang="en-US" sz="1800" i="1" dirty="0"/>
              <a:t>/user/245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n-US" sz="1800" dirty="0" err="1"/>
              <a:t>Serán</a:t>
            </a:r>
            <a:r>
              <a:rPr lang="en-US" sz="1800" dirty="0"/>
              <a:t> </a:t>
            </a:r>
            <a:r>
              <a:rPr lang="en-US" sz="1800" dirty="0" err="1"/>
              <a:t>accesibles</a:t>
            </a:r>
            <a:r>
              <a:rPr lang="en-US" sz="1800" dirty="0"/>
              <a:t> a </a:t>
            </a:r>
            <a:r>
              <a:rPr lang="en-US" sz="1800" dirty="0" err="1"/>
              <a:t>través</a:t>
            </a:r>
            <a:r>
              <a:rPr lang="en-US" sz="1800" dirty="0"/>
              <a:t> de: </a:t>
            </a:r>
            <a:r>
              <a:rPr lang="es-ES" sz="1800" dirty="0" err="1"/>
              <a:t>this.props.params.</a:t>
            </a:r>
            <a:r>
              <a:rPr lang="es-ES" sz="1800" b="1" dirty="0" err="1"/>
              <a:t>id_user</a:t>
            </a:r>
            <a:endParaRPr lang="en-US" sz="1800" b="1" dirty="0"/>
          </a:p>
          <a:p>
            <a:pPr lvl="1">
              <a:buSzPct val="115000"/>
              <a:buBlip>
                <a:blip r:embed="rId3"/>
              </a:buBlip>
            </a:pPr>
            <a:endParaRPr lang="es-ES" sz="1400" dirty="0"/>
          </a:p>
          <a:p>
            <a:pPr marL="457200" lvl="1" indent="0">
              <a:buSzPct val="115000"/>
              <a:buNone/>
            </a:pPr>
            <a:endParaRPr lang="es-E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IDE: Visual Studio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Otros complementos importantes de V. Studio: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Web Essentials (Edición y gestión de versiones)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Jasmine (Test unitarios)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Cambiando rutas programáticamente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150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95060533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424936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Cambiando rutas programáticamente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El objeto </a:t>
            </a:r>
            <a:r>
              <a:rPr lang="es-ES" sz="2000" dirty="0" err="1"/>
              <a:t>history</a:t>
            </a:r>
            <a:r>
              <a:rPr lang="es-ES" sz="2000" dirty="0"/>
              <a:t> es responsable de la gestión del historial del navegador, y proporciona los métodos para la navegación</a:t>
            </a:r>
            <a:endParaRPr lang="es-ES" sz="18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590783" y="2629043"/>
          <a:ext cx="7920882" cy="38100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9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 err="1">
                          <a:effectLst/>
                        </a:rPr>
                        <a:t>Method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 err="1">
                          <a:effectLst/>
                        </a:rPr>
                        <a:t>Description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3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 err="1">
                          <a:effectLst/>
                        </a:rPr>
                        <a:t>pushState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basic history navigation method transitions to a new URL. You can optionally pass a parameters object.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Example</a:t>
                      </a:r>
                      <a:r>
                        <a:rPr lang="es-ES" sz="1600" u="none" strike="noStrike" dirty="0">
                          <a:effectLst/>
                        </a:rPr>
                        <a:t>: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history.pushState</a:t>
                      </a:r>
                      <a:r>
                        <a:rPr lang="es-ES" sz="1600" u="none" strike="noStrike" dirty="0">
                          <a:effectLst/>
                        </a:rPr>
                        <a:t>(</a:t>
                      </a:r>
                      <a:r>
                        <a:rPr lang="es-ES" sz="1600" u="none" strike="noStrike" dirty="0" err="1">
                          <a:effectLst/>
                        </a:rPr>
                        <a:t>null</a:t>
                      </a:r>
                      <a:r>
                        <a:rPr lang="es-ES" sz="1600" u="none" strike="noStrike" dirty="0">
                          <a:effectLst/>
                        </a:rPr>
                        <a:t>, '/</a:t>
                      </a:r>
                      <a:r>
                        <a:rPr lang="es-ES" sz="1600" u="none" strike="noStrike" dirty="0" err="1">
                          <a:effectLst/>
                        </a:rPr>
                        <a:t>users</a:t>
                      </a:r>
                      <a:r>
                        <a:rPr lang="es-ES" sz="1600" u="none" strike="noStrike" dirty="0">
                          <a:effectLst/>
                        </a:rPr>
                        <a:t>/123')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history.pushState</a:t>
                      </a:r>
                      <a:r>
                        <a:rPr lang="es-ES" sz="1600" u="none" strike="noStrike" dirty="0">
                          <a:effectLst/>
                        </a:rPr>
                        <a:t>({</a:t>
                      </a:r>
                      <a:r>
                        <a:rPr lang="es-ES" sz="1600" u="none" strike="noStrike" dirty="0" err="1">
                          <a:effectLst/>
                        </a:rPr>
                        <a:t>showGrades</a:t>
                      </a:r>
                      <a:r>
                        <a:rPr lang="es-ES" sz="1600" u="none" strike="noStrike" dirty="0">
                          <a:effectLst/>
                        </a:rPr>
                        <a:t>: true}, '/</a:t>
                      </a:r>
                      <a:r>
                        <a:rPr lang="es-ES" sz="1600" u="none" strike="noStrike" dirty="0" err="1">
                          <a:effectLst/>
                        </a:rPr>
                        <a:t>users</a:t>
                      </a:r>
                      <a:r>
                        <a:rPr lang="es-ES" sz="1600" u="none" strike="noStrike" dirty="0">
                          <a:effectLst/>
                        </a:rPr>
                        <a:t>/123')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50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 err="1">
                          <a:effectLst/>
                        </a:rPr>
                        <a:t>replaceState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Has the same syntax as </a:t>
                      </a:r>
                      <a:r>
                        <a:rPr lang="en-US" sz="1600" u="none" strike="noStrike" dirty="0" err="1">
                          <a:effectLst/>
                        </a:rPr>
                        <a:t>pushState</a:t>
                      </a:r>
                      <a:r>
                        <a:rPr lang="en-US" sz="1600" u="none" strike="noStrike" dirty="0">
                          <a:effectLst/>
                        </a:rPr>
                        <a:t>, but it replaces the current URL with a new one. It’s analogous to a redirect, because it replaces the URL without affecting the length of the history.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06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 err="1">
                          <a:effectLst/>
                        </a:rPr>
                        <a:t>goBack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 back one entry in the navigation history.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06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 err="1">
                          <a:effectLst/>
                        </a:rPr>
                        <a:t>goForward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 forward one entry in the navigation history.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06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 err="1">
                          <a:effectLst/>
                        </a:rPr>
                        <a:t>Go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 forward or backward in the history by n or -n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060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 err="1">
                          <a:effectLst/>
                        </a:rPr>
                        <a:t>createHref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Makes a URL, using the router’s </a:t>
                      </a:r>
                      <a:r>
                        <a:rPr lang="en-US" sz="1600" u="none" strike="noStrike" dirty="0" err="1">
                          <a:effectLst/>
                        </a:rPr>
                        <a:t>config</a:t>
                      </a:r>
                      <a:r>
                        <a:rPr lang="en-US" sz="1600" u="none" strike="noStrike" dirty="0">
                          <a:effectLst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urostile LT Std" panose="020B050402020205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424936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Cambiando rutas programáticamente (II)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Por tanto si se quiere ir a una ruta concreta, bastará con indicarlo mediante el método </a:t>
            </a:r>
            <a:r>
              <a:rPr lang="es-ES" sz="2000" dirty="0" err="1"/>
              <a:t>pushState</a:t>
            </a:r>
            <a:r>
              <a:rPr lang="es-ES" sz="2000" dirty="0"/>
              <a:t>: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 partir de </a:t>
            </a:r>
            <a:r>
              <a:rPr lang="es-ES" sz="2000" dirty="0" err="1"/>
              <a:t>react-router</a:t>
            </a:r>
            <a:r>
              <a:rPr lang="es-ES" sz="2000" dirty="0"/>
              <a:t> 2+: 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 marL="0" indent="0">
              <a:buSzPct val="115000"/>
              <a:buNone/>
            </a:pPr>
            <a:endParaRPr lang="es-ES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664" y="2492896"/>
            <a:ext cx="4950671" cy="613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3683040"/>
            <a:ext cx="3587811" cy="659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5.1: Añadiendo vistas a la aplicación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153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Lab</a:t>
            </a:r>
            <a:r>
              <a:rPr lang="es-ES" dirty="0"/>
              <a:t> 5.1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Añade a tu App de Tareas y Proyectos el componente de rutas de tal manera que las tareas y proyectos se muestren en distintas rutas. Asimismo el componente de creación de nuevas tareas.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La ruta por defecto debe llevar al componente de lista de tareas.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Al añadir una nueva tarea, se debe actualizar el estado global de las tareas e ir a la lista.</a:t>
            </a: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React.js y Servidor</a:t>
            </a:r>
          </a:p>
        </p:txBody>
      </p:sp>
      <p:sp>
        <p:nvSpPr>
          <p:cNvPr id="20484" name="5 CuadroTexto"/>
          <p:cNvSpPr txBox="1">
            <a:spLocks noChangeArrowheads="1"/>
          </p:cNvSpPr>
          <p:nvPr/>
        </p:nvSpPr>
        <p:spPr bwMode="auto">
          <a:xfrm>
            <a:off x="0" y="1641475"/>
            <a:ext cx="1258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ca-ES" altLang="es-ES" sz="5400" dirty="0">
                <a:solidFill>
                  <a:schemeClr val="bg1"/>
                </a:solidFill>
                <a:latin typeface="Eurostile LT Std" panose="020B0504020202050204"/>
              </a:rPr>
              <a:t>6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155</a:t>
            </a:fld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6" name="6 Marcador de texto"/>
          <p:cNvSpPr txBox="1"/>
          <p:nvPr/>
        </p:nvSpPr>
        <p:spPr>
          <a:xfrm>
            <a:off x="1331913" y="2743200"/>
            <a:ext cx="7272535" cy="371013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6.1.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React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y Ajax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6.2. Cambiando el estado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6.3. Gestión de Estado</a:t>
            </a:r>
            <a:endParaRPr lang="es-ES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 err="1">
                <a:latin typeface="Eurostile LT Std" panose="020B0504020202050204"/>
              </a:rPr>
              <a:t>React</a:t>
            </a:r>
            <a:r>
              <a:rPr lang="es-ES" altLang="es-ES" dirty="0">
                <a:latin typeface="Eurostile LT Std" panose="020B0504020202050204"/>
              </a:rPr>
              <a:t> y Ajax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156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272115236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React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y Ajax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es una librería de vista; por tanto no tiene propiedades propias para Ajax.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La interacción vía Ajax con el servidor está en el terreno propio de los métodos </a:t>
            </a:r>
            <a:r>
              <a:rPr lang="es-ES" sz="2000" dirty="0" err="1"/>
              <a:t>Javascript</a:t>
            </a:r>
            <a:r>
              <a:rPr lang="es-ES" sz="2000" dirty="0"/>
              <a:t> (</a:t>
            </a:r>
            <a:r>
              <a:rPr lang="es-ES" sz="2000" dirty="0" err="1"/>
              <a:t>get</a:t>
            </a:r>
            <a:r>
              <a:rPr lang="es-ES" sz="2000" dirty="0"/>
              <a:t>, </a:t>
            </a:r>
            <a:r>
              <a:rPr lang="es-ES" sz="2000" dirty="0" err="1"/>
              <a:t>fetch</a:t>
            </a:r>
            <a:r>
              <a:rPr lang="es-ES" sz="2000" dirty="0"/>
              <a:t>, etc.).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Lo que sí hay que hay que tener en cuenta es cuando se obtienen los datos del servidor.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Se propone una aproximación que permita: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Pre-carga de datos en el servidor sólo para el componente que se corresponde con la ruta actual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Recolección de datos en el cliente en caso de que el usuario navegue a una ruta diferente en la que se necesiten datos pero no se ha buscado previamente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6480720" cy="620471"/>
          </a:xfrm>
        </p:spPr>
        <p:txBody>
          <a:bodyPr>
            <a:normAutofit fontScale="90000"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Ajax en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React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: 4 aproximaciones</a:t>
            </a:r>
            <a:endParaRPr lang="es-ES" dirty="0"/>
          </a:p>
        </p:txBody>
      </p:sp>
      <p:sp>
        <p:nvSpPr>
          <p:cNvPr id="5" name="Marcador de texto 2"/>
          <p:cNvSpPr txBox="1"/>
          <p:nvPr/>
        </p:nvSpPr>
        <p:spPr>
          <a:xfrm>
            <a:off x="251520" y="1410650"/>
            <a:ext cx="1800200" cy="53772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libri" panose="020F0502020204030204" pitchFamily="34" charset="0"/>
              </a:rPr>
              <a:t>Componente raíz</a:t>
            </a:r>
          </a:p>
        </p:txBody>
      </p:sp>
      <p:pic>
        <p:nvPicPr>
          <p:cNvPr id="6" name="Picture 4" descr="Root Compon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9" y="2166380"/>
            <a:ext cx="2043114" cy="360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dux Async Ac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30730"/>
            <a:ext cx="2247425" cy="396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el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32" y="2127845"/>
            <a:ext cx="2365710" cy="274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texto 2"/>
          <p:cNvSpPr txBox="1"/>
          <p:nvPr/>
        </p:nvSpPr>
        <p:spPr>
          <a:xfrm>
            <a:off x="2497212" y="1410650"/>
            <a:ext cx="1885653" cy="53772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15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7"/>
              </a:buBlip>
              <a:defRPr sz="16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7"/>
              </a:buBlip>
              <a:defRPr sz="1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libri" panose="020F0502020204030204" pitchFamily="34" charset="0"/>
              </a:rPr>
              <a:t>Componentes Contenedor</a:t>
            </a:r>
          </a:p>
        </p:txBody>
      </p:sp>
      <p:sp>
        <p:nvSpPr>
          <p:cNvPr id="11" name="Marcador de texto 2"/>
          <p:cNvSpPr txBox="1"/>
          <p:nvPr/>
        </p:nvSpPr>
        <p:spPr>
          <a:xfrm>
            <a:off x="4571999" y="1410650"/>
            <a:ext cx="2103409" cy="53772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15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7"/>
              </a:buBlip>
              <a:defRPr sz="16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7"/>
              </a:buBlip>
              <a:defRPr sz="1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libri" panose="020F0502020204030204" pitchFamily="34" charset="0"/>
              </a:rPr>
              <a:t>Acciones </a:t>
            </a:r>
            <a:r>
              <a:rPr lang="es-ES" dirty="0" err="1">
                <a:latin typeface="Calibri" panose="020F0502020204030204" pitchFamily="34" charset="0"/>
              </a:rPr>
              <a:t>Redux</a:t>
            </a:r>
            <a:r>
              <a:rPr lang="es-ES" dirty="0">
                <a:latin typeface="Calibri" panose="020F0502020204030204" pitchFamily="34" charset="0"/>
              </a:rPr>
              <a:t> Asíncronas</a:t>
            </a:r>
          </a:p>
        </p:txBody>
      </p:sp>
      <p:sp>
        <p:nvSpPr>
          <p:cNvPr id="12" name="Marcador de texto 2"/>
          <p:cNvSpPr txBox="1"/>
          <p:nvPr/>
        </p:nvSpPr>
        <p:spPr>
          <a:xfrm>
            <a:off x="6876256" y="1410650"/>
            <a:ext cx="1728192" cy="5377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15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7"/>
              </a:buBlip>
              <a:defRPr sz="16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7"/>
              </a:buBlip>
              <a:defRPr sz="1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>
                <a:latin typeface="Calibri" panose="020F0502020204030204" pitchFamily="34" charset="0"/>
              </a:rPr>
              <a:t>Relay</a:t>
            </a:r>
            <a:endParaRPr lang="es-ES" sz="1800" dirty="0">
              <a:latin typeface="Calibri" panose="020F05020202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6212" y="6466723"/>
            <a:ext cx="5907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hlinkClick r:id="rId8"/>
              </a:rPr>
              <a:t>http://andrewhfarmer.com/react-ajax-best-practices/</a:t>
            </a:r>
            <a:endParaRPr lang="es-ES" sz="1400" dirty="0"/>
          </a:p>
        </p:txBody>
      </p:sp>
      <p:pic>
        <p:nvPicPr>
          <p:cNvPr id="15" name="Picture 2" descr="Container Componen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825" y="2166380"/>
            <a:ext cx="1955132" cy="244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Root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Component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590465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La aproximación más sencilla, ideal para prototipos y aplicaciones pequeñas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Se crea un componente raíz que se encarga de todas las peticiones AJAX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Almacena los datos en su estado y los pasa a sus hijos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Si se tiene un árbol de componentes muy profundos podemos tener problemas en gestionar el paso del estado; por tanto se recomienda una estructura corta para esta aproximación.</a:t>
            </a:r>
            <a:endParaRPr lang="es-ES" sz="1600" dirty="0"/>
          </a:p>
        </p:txBody>
      </p:sp>
      <p:pic>
        <p:nvPicPr>
          <p:cNvPr id="1026" name="Picture 2" descr="Root Compon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71490"/>
            <a:ext cx="2247425" cy="396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IDE: Sublime Text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268760"/>
            <a:ext cx="8424936" cy="4521101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latin typeface="Eurostile LT Std" panose="020B0504020202050204" pitchFamily="34" charset="0"/>
              </a:rPr>
              <a:t>Instalación de </a:t>
            </a:r>
            <a:r>
              <a:rPr lang="es-ES" b="1" i="1" dirty="0">
                <a:latin typeface="Eurostile LT Std" panose="020B0504020202050204" pitchFamily="34" charset="0"/>
              </a:rPr>
              <a:t>Sublime Text</a:t>
            </a:r>
          </a:p>
          <a:p>
            <a:pPr lvl="1"/>
            <a:r>
              <a:rPr lang="es-ES" dirty="0">
                <a:latin typeface="Eurostile LT Std" panose="020B0504020202050204" pitchFamily="34" charset="0"/>
              </a:rPr>
              <a:t>Dos versiones: 2.0 y 3.0 (32/64 bits)</a:t>
            </a:r>
          </a:p>
          <a:p>
            <a:pPr lvl="2"/>
            <a:r>
              <a:rPr lang="es-ES" dirty="0">
                <a:latin typeface="Eurostile LT Std" panose="020B0504020202050204" pitchFamily="34" charset="0"/>
              </a:rPr>
              <a:t>Se distinguen por el número de "</a:t>
            </a:r>
            <a:r>
              <a:rPr lang="es-ES" i="1" dirty="0" err="1">
                <a:latin typeface="Eurostile LT Std" panose="020B0504020202050204" pitchFamily="34" charset="0"/>
              </a:rPr>
              <a:t>Build</a:t>
            </a:r>
            <a:r>
              <a:rPr lang="es-ES" dirty="0">
                <a:latin typeface="Eurostile LT Std" panose="020B0504020202050204" pitchFamily="34" charset="0"/>
              </a:rPr>
              <a:t>" (actualmente: 2083) </a:t>
            </a:r>
          </a:p>
          <a:p>
            <a:pPr lvl="1"/>
            <a:r>
              <a:rPr lang="es-ES" dirty="0">
                <a:latin typeface="Eurostile LT Std" panose="020B0504020202050204" pitchFamily="34" charset="0"/>
              </a:rPr>
              <a:t>Evaluación gratuita sin limitación de funcionalidad ni tiempo.</a:t>
            </a:r>
          </a:p>
          <a:p>
            <a:pPr lvl="1"/>
            <a:r>
              <a:rPr lang="es-ES" dirty="0">
                <a:latin typeface="Eurostile LT Std" panose="020B0504020202050204" pitchFamily="34" charset="0"/>
              </a:rPr>
              <a:t>La única diferencia es que -después de grabar varias veces un archivo- muestra un pequeño mensaje en pantalla.</a:t>
            </a:r>
          </a:p>
          <a:p>
            <a:pPr lvl="1"/>
            <a:r>
              <a:rPr lang="es-ES" dirty="0">
                <a:latin typeface="Eurostile LT Std" panose="020B0504020202050204" pitchFamily="34" charset="0"/>
              </a:rPr>
              <a:t>Desde un principio, se dispone de la posibilidad de editar código en un montón de lenguajes: HTML, CSS, JavaScript, PHP, C, C++, C#, Java, </a:t>
            </a:r>
            <a:r>
              <a:rPr lang="es-ES" dirty="0" err="1">
                <a:latin typeface="Eurostile LT Std" panose="020B0504020202050204" pitchFamily="34" charset="0"/>
              </a:rPr>
              <a:t>Objective</a:t>
            </a:r>
            <a:r>
              <a:rPr lang="es-ES" dirty="0">
                <a:latin typeface="Eurostile LT Std" panose="020B0504020202050204" pitchFamily="34" charset="0"/>
              </a:rPr>
              <a:t>-C, etc.</a:t>
            </a:r>
          </a:p>
          <a:p>
            <a:pPr lvl="1"/>
            <a:r>
              <a:rPr lang="es-ES" dirty="0">
                <a:latin typeface="Eurostile LT Std" panose="020B0504020202050204" pitchFamily="34" charset="0"/>
              </a:rPr>
              <a:t>En el sitio Web </a:t>
            </a:r>
            <a:r>
              <a:rPr lang="es-ES" dirty="0" err="1">
                <a:latin typeface="Eurostile LT Std" panose="020B0504020202050204" pitchFamily="34" charset="0"/>
              </a:rPr>
              <a:t>Package</a:t>
            </a:r>
            <a:r>
              <a:rPr lang="es-ES" dirty="0">
                <a:latin typeface="Eurostile LT Std" panose="020B0504020202050204" pitchFamily="34" charset="0"/>
              </a:rPr>
              <a:t> Control (</a:t>
            </a:r>
            <a:r>
              <a:rPr lang="es-ES" dirty="0">
                <a:latin typeface="Eurostile LT Std" panose="020B0504020202050204" pitchFamily="34" charset="0"/>
                <a:hlinkClick r:id="rId2"/>
              </a:rPr>
              <a:t>https://sublime.wbond.net/</a:t>
            </a:r>
            <a:r>
              <a:rPr lang="es-ES" dirty="0">
                <a:latin typeface="Eurostile LT Std" panose="020B0504020202050204" pitchFamily="34" charset="0"/>
              </a:rPr>
              <a:t>) dispone de docenas de extensiones para este editor.</a:t>
            </a:r>
          </a:p>
          <a:p>
            <a:pPr lvl="1"/>
            <a:r>
              <a:rPr lang="es-ES" dirty="0">
                <a:latin typeface="Eurostile LT Std" panose="020B0504020202050204" pitchFamily="34" charset="0"/>
              </a:rPr>
              <a:t>Igualmente, desde la opción "</a:t>
            </a:r>
            <a:r>
              <a:rPr lang="es-ES" i="1" dirty="0" err="1">
                <a:latin typeface="Eurostile LT Std" panose="020B0504020202050204" pitchFamily="34" charset="0"/>
              </a:rPr>
              <a:t>Preferences</a:t>
            </a:r>
            <a:r>
              <a:rPr lang="es-ES" i="1" dirty="0">
                <a:latin typeface="Eurostile LT Std" panose="020B0504020202050204" pitchFamily="34" charset="0"/>
              </a:rPr>
              <a:t>/</a:t>
            </a:r>
            <a:r>
              <a:rPr lang="es-ES" i="1" dirty="0" err="1">
                <a:latin typeface="Eurostile LT Std" panose="020B0504020202050204" pitchFamily="34" charset="0"/>
              </a:rPr>
              <a:t>Package</a:t>
            </a:r>
            <a:r>
              <a:rPr lang="es-ES" i="1" dirty="0">
                <a:latin typeface="Eurostile LT Std" panose="020B0504020202050204" pitchFamily="34" charset="0"/>
              </a:rPr>
              <a:t> Control</a:t>
            </a:r>
            <a:r>
              <a:rPr lang="es-ES" dirty="0">
                <a:latin typeface="Eurostile LT Std" panose="020B0504020202050204" pitchFamily="34" charset="0"/>
              </a:rPr>
              <a:t>" aparecerá una ventana especial donde se ofrecen diversas opciones para el manejo de paquetes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Componentes contenedor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590465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Un componente contenedor "proporciona los datos y el comportamiento a componentes de presentaciones u otros componentes de contenedor".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El caso es similar al </a:t>
            </a:r>
            <a:r>
              <a:rPr lang="es-ES" sz="2000" dirty="0" err="1"/>
              <a:t>root</a:t>
            </a:r>
            <a:r>
              <a:rPr lang="es-ES" sz="2000" dirty="0"/>
              <a:t> </a:t>
            </a:r>
            <a:r>
              <a:rPr lang="es-ES" sz="2000" dirty="0" err="1"/>
              <a:t>component</a:t>
            </a:r>
            <a:r>
              <a:rPr lang="es-ES" sz="2000" dirty="0"/>
              <a:t>, excepto que los componentes que interactúan con el servidor son múltiples.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Se recomienda para casos en que: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Tenemos árboles más profundos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La gran mayoría no requieren datos del servidor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Se están obteniendo datos de múltiples </a:t>
            </a:r>
            <a:r>
              <a:rPr lang="es-ES" sz="1600" dirty="0" err="1"/>
              <a:t>APIs</a:t>
            </a: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No se está usando </a:t>
            </a:r>
            <a:r>
              <a:rPr lang="es-ES" sz="1600" dirty="0" err="1"/>
              <a:t>Redux</a:t>
            </a:r>
            <a:r>
              <a:rPr lang="es-ES" sz="1600" dirty="0"/>
              <a:t>/flux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Se prefiere componentes contenedores a “acciones asíncronas”</a:t>
            </a:r>
            <a:endParaRPr lang="es-ES" sz="1200" dirty="0"/>
          </a:p>
        </p:txBody>
      </p:sp>
      <p:pic>
        <p:nvPicPr>
          <p:cNvPr id="6" name="Picture 2" descr="Container Compon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12776"/>
            <a:ext cx="2150645" cy="26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Acciones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Redux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Asíncronas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590465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Redux</a:t>
            </a:r>
            <a:r>
              <a:rPr lang="es-ES" sz="2000" dirty="0"/>
              <a:t> es un </a:t>
            </a:r>
            <a:r>
              <a:rPr lang="es-ES" sz="2000" dirty="0" err="1"/>
              <a:t>framework</a:t>
            </a:r>
            <a:r>
              <a:rPr lang="es-ES" sz="2000" dirty="0"/>
              <a:t> complementario a </a:t>
            </a:r>
            <a:r>
              <a:rPr lang="es-ES" sz="2000" dirty="0" err="1"/>
              <a:t>React</a:t>
            </a:r>
            <a:r>
              <a:rPr lang="es-ES" sz="2000" dirty="0"/>
              <a:t> y que permite implementar el patrón Flux.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Proporciona una gestión del estado de la aplicación.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Por tanto, </a:t>
            </a:r>
            <a:r>
              <a:rPr lang="es-ES" sz="2000" dirty="0" err="1"/>
              <a:t>Redux</a:t>
            </a:r>
            <a:r>
              <a:rPr lang="es-ES" sz="2000" dirty="0"/>
              <a:t> gestiona los datos y por tanto debería gestionar las solicitudes de red.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Si se está usando </a:t>
            </a:r>
            <a:r>
              <a:rPr lang="es-ES" sz="2000" dirty="0" err="1"/>
              <a:t>redux</a:t>
            </a:r>
            <a:r>
              <a:rPr lang="es-ES" sz="2000" dirty="0"/>
              <a:t>, el AJAX debe ir en las acciones asíncronas.</a:t>
            </a:r>
            <a:endParaRPr lang="es-ES" sz="1200" dirty="0"/>
          </a:p>
        </p:txBody>
      </p:sp>
      <p:pic>
        <p:nvPicPr>
          <p:cNvPr id="6148" name="Picture 4" descr="Redux Async Ac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88" y="1376280"/>
            <a:ext cx="2247425" cy="396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Relay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  <a:latin typeface="Eurostile LT Std" panose="020B0504020202050204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590465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Relay</a:t>
            </a:r>
            <a:r>
              <a:rPr lang="es-ES" sz="2000" dirty="0"/>
              <a:t> es un </a:t>
            </a:r>
            <a:r>
              <a:rPr lang="es-ES" sz="2000" dirty="0" err="1"/>
              <a:t>framework</a:t>
            </a:r>
            <a:r>
              <a:rPr lang="es-ES" sz="2000" dirty="0"/>
              <a:t> complementario a </a:t>
            </a:r>
            <a:r>
              <a:rPr lang="es-ES" sz="2000" dirty="0" err="1"/>
              <a:t>React</a:t>
            </a:r>
            <a:r>
              <a:rPr lang="es-ES" sz="2000" dirty="0"/>
              <a:t> que permite crear aplicaciones reactivas guiadas por los datos.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Con </a:t>
            </a:r>
            <a:r>
              <a:rPr lang="es-ES" sz="2000" dirty="0" err="1"/>
              <a:t>Relay</a:t>
            </a:r>
            <a:r>
              <a:rPr lang="es-ES" sz="2000" dirty="0"/>
              <a:t>, se declaran los datos necesarios para los componentes con </a:t>
            </a:r>
            <a:r>
              <a:rPr lang="es-ES" sz="2000" dirty="0" err="1"/>
              <a:t>GraphQL</a:t>
            </a:r>
            <a:r>
              <a:rPr lang="es-ES" sz="2000" dirty="0"/>
              <a:t>, y </a:t>
            </a:r>
            <a:r>
              <a:rPr lang="es-ES" sz="2000" dirty="0" err="1"/>
              <a:t>Relay</a:t>
            </a:r>
            <a:r>
              <a:rPr lang="es-ES" sz="2000" dirty="0"/>
              <a:t> descarga automáticamente los datos y rellena los </a:t>
            </a:r>
            <a:r>
              <a:rPr lang="es-ES" sz="2000" dirty="0" err="1"/>
              <a:t>props</a:t>
            </a:r>
            <a:r>
              <a:rPr lang="es-ES" sz="2000" dirty="0"/>
              <a:t> de componentes.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Requiere un servidor </a:t>
            </a:r>
            <a:r>
              <a:rPr lang="es-ES" sz="2000" dirty="0" err="1"/>
              <a:t>GraphQL</a:t>
            </a:r>
            <a:r>
              <a:rPr lang="es-ES" sz="2000" dirty="0"/>
              <a:t> en la parte de la API.</a:t>
            </a:r>
            <a:endParaRPr lang="es-ES" sz="1200" dirty="0"/>
          </a:p>
        </p:txBody>
      </p:sp>
      <p:pic>
        <p:nvPicPr>
          <p:cNvPr id="6" name="Picture 2" descr="Container Compon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12776"/>
            <a:ext cx="2150645" cy="26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88840"/>
            <a:ext cx="6427635" cy="40465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Librerías AJAX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11916" y="1484784"/>
            <a:ext cx="8792177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4"/>
              </a:buBlip>
            </a:pPr>
            <a:r>
              <a:rPr lang="es-ES" sz="2000" dirty="0"/>
              <a:t>Existen un conjunto de librerías que se pueden encargar de lidiar con AJAX</a:t>
            </a:r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2000" dirty="0"/>
          </a:p>
          <a:p>
            <a:pPr>
              <a:buSzPct val="115000"/>
              <a:buBlip>
                <a:blip r:embed="rId4"/>
              </a:buBlip>
            </a:pPr>
            <a:endParaRPr lang="es-ES" sz="1400" dirty="0"/>
          </a:p>
          <a:p>
            <a:pPr>
              <a:buSzPct val="115000"/>
              <a:buBlip>
                <a:blip r:embed="rId4"/>
              </a:buBlip>
            </a:pPr>
            <a:r>
              <a:rPr lang="es-ES" sz="2000" dirty="0"/>
              <a:t>Se recomienda usar </a:t>
            </a:r>
            <a:r>
              <a:rPr lang="es-ES" sz="2000" dirty="0" err="1"/>
              <a:t>fetch</a:t>
            </a:r>
            <a:r>
              <a:rPr lang="es-ES" sz="2000" dirty="0"/>
              <a:t>(), una API </a:t>
            </a:r>
            <a:r>
              <a:rPr lang="es-ES" sz="2000" dirty="0" err="1"/>
              <a:t>Javascript</a:t>
            </a:r>
            <a:r>
              <a:rPr lang="es-ES" sz="2000" dirty="0"/>
              <a:t> simple y estándar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6153356" y="6083423"/>
            <a:ext cx="3056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hlinkClick r:id="rId5"/>
              </a:rPr>
              <a:t>http://andrewhfarmer.com/ajax-libraries/</a:t>
            </a:r>
            <a:endParaRPr lang="es-ES" sz="1400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Usando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fetch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Fetch</a:t>
            </a:r>
            <a:r>
              <a:rPr lang="es-ES" sz="2000" dirty="0"/>
              <a:t> presenta una api muy sencilla: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En la orden se indica la </a:t>
            </a:r>
            <a:r>
              <a:rPr lang="es-ES" sz="1600" dirty="0" err="1"/>
              <a:t>url</a:t>
            </a:r>
            <a:r>
              <a:rPr lang="es-ES" sz="1600" dirty="0"/>
              <a:t> y las cabeceras (donde se puede indicar el método). Esto devuelve un </a:t>
            </a:r>
            <a:r>
              <a:rPr lang="es-ES" sz="1600" dirty="0" err="1"/>
              <a:t>promise</a:t>
            </a:r>
            <a:r>
              <a:rPr lang="es-ES" sz="1600" dirty="0"/>
              <a:t>.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En caso de éxito se entrará en la parte del </a:t>
            </a:r>
            <a:r>
              <a:rPr lang="es-ES" sz="1600" b="1" dirty="0" err="1"/>
              <a:t>then</a:t>
            </a:r>
            <a:r>
              <a:rPr lang="es-ES" sz="1600" b="1" dirty="0"/>
              <a:t>()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En caso de error se entrará en </a:t>
            </a:r>
            <a:r>
              <a:rPr lang="es-ES" sz="1600" b="1" dirty="0"/>
              <a:t>catch()</a:t>
            </a:r>
            <a:r>
              <a:rPr lang="es-ES" sz="1600" dirty="0"/>
              <a:t>, donde se podrán procesar los errores.</a:t>
            </a:r>
            <a:endParaRPr lang="es-ES" sz="16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222" y="3545576"/>
            <a:ext cx="5031555" cy="2331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Usando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fetch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(II)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el caso de post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Se puede enviar los datos vía el </a:t>
            </a:r>
            <a:r>
              <a:rPr lang="es-ES" sz="1600" dirty="0" err="1"/>
              <a:t>body</a:t>
            </a: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 err="1"/>
              <a:t>Asimiso</a:t>
            </a:r>
            <a:r>
              <a:rPr lang="es-ES" sz="1600" dirty="0"/>
              <a:t> se puede añadir los métodos </a:t>
            </a:r>
            <a:r>
              <a:rPr lang="es-ES" sz="1600" dirty="0" err="1"/>
              <a:t>then</a:t>
            </a:r>
            <a:r>
              <a:rPr lang="es-ES" sz="1600" dirty="0"/>
              <a:t>() y catch(), como antes.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145" y="2484505"/>
            <a:ext cx="5755710" cy="1888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Cambiando el estado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166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128849214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Cambiando el estado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Una vez hayamos decidido nuestra arquitectura, el lugar ideal para generar la llamada a Ajax y actualizar el estado es en el método del </a:t>
            </a:r>
            <a:r>
              <a:rPr lang="es-ES" sz="2000" dirty="0" err="1"/>
              <a:t>lifecycle</a:t>
            </a:r>
            <a:r>
              <a:rPr lang="es-ES" sz="2000" dirty="0"/>
              <a:t> </a:t>
            </a:r>
            <a:r>
              <a:rPr lang="es-ES" sz="2000" b="1" dirty="0" err="1"/>
              <a:t>componentDidMount</a:t>
            </a:r>
            <a:endParaRPr lang="es-ES" sz="2000" b="1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Una vez obtenemos los datos del servidor podemos actualizar el estado de la aplicación con </a:t>
            </a:r>
            <a:r>
              <a:rPr lang="es-ES" sz="2000" b="1" dirty="0" err="1"/>
              <a:t>setState</a:t>
            </a:r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138" y="3856794"/>
            <a:ext cx="4575525" cy="2362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21" y="3915145"/>
            <a:ext cx="3250121" cy="656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Conector angular 6"/>
          <p:cNvCxnSpPr>
            <a:stCxn id="6" idx="2"/>
            <a:endCxn id="5" idx="1"/>
          </p:cNvCxnSpPr>
          <p:nvPr/>
        </p:nvCxnSpPr>
        <p:spPr>
          <a:xfrm rot="16200000" flipH="1">
            <a:off x="2962136" y="3830131"/>
            <a:ext cx="466048" cy="19499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Gestión de estado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168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360491731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Gestión de Estado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Deberemos ocuparnos de mantener el estado de la aplicación, ya sea que existan cambios en la API o realicemos modificaciones en el mismo desde la aplicación.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Por ejemplo, 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cuando actualicemos el estado desde la aplicación, actualizaremos el estado en local de manera optimista y enviaremos la orden a la API.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La aplicación deberá estar atenta a la respuesta de la API. 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Si ha existido un error, volveremos al estado anterior.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La gestión del estado en una aplicación puede llegar a ser muy compleja y para esas situaciones será necesario implementar el patrón Flux usando </a:t>
            </a:r>
            <a:r>
              <a:rPr lang="es-ES" sz="2000" dirty="0" err="1"/>
              <a:t>Redux</a:t>
            </a:r>
            <a:r>
              <a:rPr lang="es-ES" sz="2000" dirty="0"/>
              <a:t> junto a </a:t>
            </a:r>
            <a:r>
              <a:rPr lang="es-ES" sz="2000" dirty="0" err="1"/>
              <a:t>React</a:t>
            </a:r>
            <a:r>
              <a:rPr lang="es-ES" sz="2000"/>
              <a:t>.</a:t>
            </a:r>
            <a:endParaRPr lang="es-E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IDE: Sublime Text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772816"/>
            <a:ext cx="4176464" cy="4521101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Complementos de </a:t>
            </a:r>
            <a:r>
              <a:rPr lang="es-ES" sz="2000" b="1" i="1" dirty="0">
                <a:latin typeface="Eurostile LT Std" panose="020B0504020202050204" pitchFamily="34" charset="0"/>
              </a:rPr>
              <a:t>Sublime Text</a:t>
            </a:r>
          </a:p>
          <a:p>
            <a:pPr lvl="1"/>
            <a:r>
              <a:rPr lang="es-ES" sz="1800" dirty="0" err="1">
                <a:latin typeface="Eurostile LT Std" panose="020B0504020202050204" pitchFamily="34" charset="0"/>
              </a:rPr>
              <a:t>ReactJS</a:t>
            </a:r>
            <a:r>
              <a:rPr lang="es-ES" sz="1800" dirty="0">
                <a:latin typeface="Eurostile LT Std" panose="020B0504020202050204" pitchFamily="34" charset="0"/>
              </a:rPr>
              <a:t>: </a:t>
            </a:r>
            <a:r>
              <a:rPr lang="es-ES" sz="1800" dirty="0" err="1">
                <a:latin typeface="Eurostile LT Std" panose="020B0504020202050204" pitchFamily="34" charset="0"/>
              </a:rPr>
              <a:t>Snippet</a:t>
            </a:r>
            <a:r>
              <a:rPr lang="es-ES" sz="1800" dirty="0">
                <a:latin typeface="Eurostile LT Std" panose="020B0504020202050204" pitchFamily="34" charset="0"/>
              </a:rPr>
              <a:t> para sintaxis </a:t>
            </a:r>
            <a:r>
              <a:rPr lang="es-ES" sz="1800" dirty="0" err="1">
                <a:latin typeface="Eurostile LT Std" panose="020B0504020202050204" pitchFamily="34" charset="0"/>
              </a:rPr>
              <a:t>React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JSX </a:t>
            </a:r>
            <a:r>
              <a:rPr lang="es-ES" sz="1800" dirty="0" err="1">
                <a:latin typeface="Eurostile LT Std" panose="020B0504020202050204" pitchFamily="34" charset="0"/>
              </a:rPr>
              <a:t>Hint</a:t>
            </a:r>
            <a:r>
              <a:rPr lang="es-ES" sz="1800" dirty="0">
                <a:latin typeface="Eurostile LT Std" panose="020B0504020202050204" pitchFamily="34" charset="0"/>
              </a:rPr>
              <a:t>: </a:t>
            </a:r>
            <a:r>
              <a:rPr lang="es-ES" sz="1800" dirty="0" err="1">
                <a:latin typeface="Eurostile LT Std" panose="020B0504020202050204" pitchFamily="34" charset="0"/>
              </a:rPr>
              <a:t>Snippet</a:t>
            </a:r>
            <a:r>
              <a:rPr lang="es-ES" sz="1800" dirty="0">
                <a:latin typeface="Eurostile LT Std" panose="020B0504020202050204" pitchFamily="34" charset="0"/>
              </a:rPr>
              <a:t> para JSX</a:t>
            </a:r>
          </a:p>
          <a:p>
            <a:pPr lvl="1"/>
            <a:r>
              <a:rPr lang="es-ES" sz="1800" dirty="0" err="1">
                <a:latin typeface="Eurostile LT Std" panose="020B0504020202050204" pitchFamily="34" charset="0"/>
              </a:rPr>
              <a:t>Emmet</a:t>
            </a:r>
            <a:r>
              <a:rPr lang="es-ES" sz="1800" dirty="0">
                <a:latin typeface="Eurostile LT Std" panose="020B0504020202050204" pitchFamily="34" charset="0"/>
              </a:rPr>
              <a:t>: Utilidad poderosa para completar código HTML</a:t>
            </a:r>
          </a:p>
          <a:p>
            <a:pPr lvl="1"/>
            <a:endParaRPr lang="es-ES" sz="18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Otros complementos: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Babel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Babel </a:t>
            </a:r>
            <a:r>
              <a:rPr lang="es-ES" sz="1800" dirty="0" err="1">
                <a:latin typeface="Eurostile LT Std" panose="020B0504020202050204" pitchFamily="34" charset="0"/>
              </a:rPr>
              <a:t>Snippets</a:t>
            </a:r>
            <a:endParaRPr lang="es-ES" sz="1800" dirty="0">
              <a:latin typeface="Eurostile LT Std" panose="020B0504020202050204" pitchFamily="34" charset="0"/>
            </a:endParaRPr>
          </a:p>
          <a:p>
            <a:pPr marL="457200" lvl="1" indent="0">
              <a:buNone/>
            </a:pPr>
            <a:endParaRPr lang="es-ES" sz="1800" dirty="0">
              <a:latin typeface="Eurostile LT Std" panose="020B050402020205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418978"/>
            <a:ext cx="360045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212976"/>
            <a:ext cx="4048125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820" y="4103464"/>
            <a:ext cx="3609975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6.1: Conectando la app con el API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170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Lab</a:t>
            </a:r>
            <a:r>
              <a:rPr lang="es-ES" dirty="0"/>
              <a:t> 6.1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Modifica la aplicación de Tareas y Proyectos para que use la API para traer los datos de tareas y proyectos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Asimismo para enviar las nuevas tareas que se añaden.</a:t>
            </a: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 err="1">
                <a:latin typeface="Eurostile LT Std" panose="020B0504020202050204"/>
              </a:rPr>
              <a:t>Testing</a:t>
            </a:r>
            <a:r>
              <a:rPr lang="es-ES" altLang="es-ES" dirty="0">
                <a:latin typeface="Eurostile LT Std" panose="020B0504020202050204"/>
              </a:rPr>
              <a:t> con </a:t>
            </a:r>
            <a:r>
              <a:rPr lang="es-ES" altLang="es-ES" dirty="0" err="1">
                <a:latin typeface="Eurostile LT Std" panose="020B0504020202050204"/>
              </a:rPr>
              <a:t>Jest</a:t>
            </a:r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20484" name="5 CuadroTexto"/>
          <p:cNvSpPr txBox="1">
            <a:spLocks noChangeArrowheads="1"/>
          </p:cNvSpPr>
          <p:nvPr/>
        </p:nvSpPr>
        <p:spPr bwMode="auto">
          <a:xfrm>
            <a:off x="0" y="1641475"/>
            <a:ext cx="1258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ca-ES" altLang="es-ES" sz="5400" dirty="0">
                <a:solidFill>
                  <a:schemeClr val="bg1"/>
                </a:solidFill>
                <a:latin typeface="Eurostile LT Std" panose="020B0504020202050204"/>
              </a:rPr>
              <a:t>7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172</a:t>
            </a:fld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6" name="6 Marcador de texto"/>
          <p:cNvSpPr txBox="1"/>
          <p:nvPr/>
        </p:nvSpPr>
        <p:spPr>
          <a:xfrm>
            <a:off x="1331913" y="2743200"/>
            <a:ext cx="7272535" cy="371013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7.1.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Instalación y archivos descriptores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Eurostile LT Std" panose="020B0504020202050204"/>
            </a:endParaRP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7.2. Definiendo tests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7.3. Simulando interacciones</a:t>
            </a:r>
            <a:endParaRPr lang="es-ES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Jest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Jest</a:t>
            </a:r>
            <a:r>
              <a:rPr lang="es-ES" sz="2000" dirty="0"/>
              <a:t> es un </a:t>
            </a:r>
            <a:r>
              <a:rPr lang="es-ES" sz="2000" dirty="0" err="1"/>
              <a:t>framework</a:t>
            </a:r>
            <a:r>
              <a:rPr lang="es-ES" sz="2000" dirty="0"/>
              <a:t> de </a:t>
            </a:r>
            <a:r>
              <a:rPr lang="es-ES" sz="2000" dirty="0" err="1"/>
              <a:t>testing</a:t>
            </a:r>
            <a:r>
              <a:rPr lang="es-ES" sz="2000" dirty="0"/>
              <a:t> creado y mantenido por Facebook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>
                <a:hlinkClick r:id="rId4"/>
              </a:rPr>
              <a:t>https://facebook.github.io/jest/</a:t>
            </a: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Puede ser usado para testear código </a:t>
            </a:r>
            <a:r>
              <a:rPr lang="es-ES" sz="2000" dirty="0" err="1"/>
              <a:t>Javascript</a:t>
            </a:r>
            <a:r>
              <a:rPr lang="es-ES" sz="2000" dirty="0"/>
              <a:t> incluyendo componentes </a:t>
            </a:r>
            <a:r>
              <a:rPr lang="es-ES" sz="2000" dirty="0" err="1"/>
              <a:t>React</a:t>
            </a: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Es un </a:t>
            </a:r>
            <a:r>
              <a:rPr lang="es-ES" sz="2000" dirty="0" err="1"/>
              <a:t>framework</a:t>
            </a:r>
            <a:r>
              <a:rPr lang="es-ES" sz="2000" dirty="0"/>
              <a:t> de fácil instalación y requiere muy poca configuración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Asimismo permite ser integrado en ciclos de desarrollo basados en TDD e incluso BDD.</a:t>
            </a:r>
            <a:endParaRPr lang="es-ES" sz="1600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Instalación y archivos descriptores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174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277107330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 fontScale="90000"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Instalación y archivos de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testing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instalar </a:t>
            </a:r>
            <a:r>
              <a:rPr lang="es-ES" sz="2000" dirty="0" err="1"/>
              <a:t>Jest</a:t>
            </a:r>
            <a:r>
              <a:rPr lang="es-ES" sz="2000" dirty="0"/>
              <a:t> necesitamos añadir a nuestro proyecto dos paquetes: babel-</a:t>
            </a:r>
            <a:r>
              <a:rPr lang="es-ES" sz="2000" dirty="0" err="1"/>
              <a:t>jest</a:t>
            </a:r>
            <a:r>
              <a:rPr lang="es-ES" sz="2000" dirty="0"/>
              <a:t> y </a:t>
            </a:r>
            <a:r>
              <a:rPr lang="es-ES" sz="2000" dirty="0" err="1"/>
              <a:t>jest</a:t>
            </a:r>
            <a:r>
              <a:rPr lang="es-ES" sz="2000" dirty="0"/>
              <a:t> para desarrollo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dirty="0" err="1"/>
              <a:t>npm</a:t>
            </a:r>
            <a:r>
              <a:rPr lang="es-ES" sz="1800" dirty="0"/>
              <a:t> </a:t>
            </a:r>
            <a:r>
              <a:rPr lang="es-ES" sz="1800" dirty="0" err="1"/>
              <a:t>install</a:t>
            </a:r>
            <a:r>
              <a:rPr lang="es-ES" sz="1800" dirty="0"/>
              <a:t> --</a:t>
            </a:r>
            <a:r>
              <a:rPr lang="es-ES" sz="1800" dirty="0" err="1"/>
              <a:t>save-dev</a:t>
            </a:r>
            <a:r>
              <a:rPr lang="es-ES" sz="1800" dirty="0"/>
              <a:t> babel-</a:t>
            </a:r>
            <a:r>
              <a:rPr lang="es-ES" sz="1800" dirty="0" err="1"/>
              <a:t>jest</a:t>
            </a:r>
            <a:r>
              <a:rPr lang="es-ES" sz="1800" dirty="0"/>
              <a:t> </a:t>
            </a:r>
            <a:r>
              <a:rPr lang="es-ES" sz="1800" dirty="0" err="1"/>
              <a:t>jest</a:t>
            </a:r>
            <a:endParaRPr lang="es-ES" sz="18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Jest</a:t>
            </a:r>
            <a:r>
              <a:rPr lang="es-ES" sz="2000" dirty="0"/>
              <a:t> espera encontrar nuestras pruebas en una carpeta </a:t>
            </a:r>
            <a:r>
              <a:rPr lang="es-ES" sz="2000" b="1" dirty="0"/>
              <a:t>__</a:t>
            </a:r>
            <a:r>
              <a:rPr lang="es-ES" sz="2000" b="1" dirty="0" err="1"/>
              <a:t>tests</a:t>
            </a:r>
            <a:r>
              <a:rPr lang="es-ES" sz="2000" b="1" dirty="0"/>
              <a:t>__. </a:t>
            </a:r>
            <a:r>
              <a:rPr lang="es-ES" sz="1800" dirty="0"/>
              <a:t>Por ejemplo: __</a:t>
            </a:r>
            <a:r>
              <a:rPr lang="es-ES" sz="1800" dirty="0" err="1"/>
              <a:t>tests</a:t>
            </a:r>
            <a:r>
              <a:rPr lang="es-ES" sz="1800" dirty="0"/>
              <a:t>__/funciones.test.js</a:t>
            </a: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Asimismo </a:t>
            </a:r>
            <a:r>
              <a:rPr lang="es-ES" sz="2000" dirty="0" err="1"/>
              <a:t>Jest</a:t>
            </a:r>
            <a:r>
              <a:rPr lang="es-ES" sz="2000" dirty="0"/>
              <a:t> también admite la búsqueda de archivos .test.js y .spec.js.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También será necesario añadir la entrada de </a:t>
            </a:r>
            <a:r>
              <a:rPr lang="es-ES" sz="2000" dirty="0" err="1"/>
              <a:t>testing</a:t>
            </a:r>
            <a:r>
              <a:rPr lang="es-ES" sz="2000" dirty="0"/>
              <a:t> en el </a:t>
            </a:r>
            <a:r>
              <a:rPr lang="es-ES" sz="2000" dirty="0" err="1"/>
              <a:t>package.json</a:t>
            </a:r>
            <a:r>
              <a:rPr lang="es-ES" sz="2000" dirty="0"/>
              <a:t>: </a:t>
            </a:r>
            <a:r>
              <a:rPr lang="es-ES" sz="1600" b="1" dirty="0"/>
              <a:t>"scripts": { "test": "</a:t>
            </a:r>
            <a:r>
              <a:rPr lang="es-ES" sz="1600" b="1" dirty="0" err="1"/>
              <a:t>jest</a:t>
            </a:r>
            <a:r>
              <a:rPr lang="es-ES" sz="1600" b="1" dirty="0"/>
              <a:t>" }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dirty="0"/>
              <a:t>Para ejecutar los test: </a:t>
            </a:r>
            <a:r>
              <a:rPr lang="es-ES" sz="1800" dirty="0" err="1"/>
              <a:t>npm</a:t>
            </a:r>
            <a:r>
              <a:rPr lang="es-ES" sz="1800" dirty="0"/>
              <a:t> test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dirty="0"/>
              <a:t>En modo </a:t>
            </a:r>
            <a:r>
              <a:rPr lang="es-ES" sz="1800" dirty="0" err="1"/>
              <a:t>watcher</a:t>
            </a:r>
            <a:r>
              <a:rPr lang="es-ES" sz="1800" dirty="0"/>
              <a:t>: </a:t>
            </a:r>
            <a:r>
              <a:rPr lang="es-ES" sz="1800" dirty="0" err="1"/>
              <a:t>npm</a:t>
            </a:r>
            <a:r>
              <a:rPr lang="es-ES" sz="1800" dirty="0"/>
              <a:t> test -- --</a:t>
            </a:r>
            <a:r>
              <a:rPr lang="es-ES" sz="1800" dirty="0" err="1"/>
              <a:t>watch</a:t>
            </a:r>
            <a:endParaRPr lang="es-ES" sz="18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Instalando </a:t>
            </a:r>
            <a:r>
              <a:rPr lang="es-ES" dirty="0" err="1"/>
              <a:t>Jest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Abre un terminal de consola en el proyecto </a:t>
            </a:r>
            <a:r>
              <a:rPr lang="es-ES" sz="2000" dirty="0" err="1">
                <a:latin typeface="Eurostile LT Std" panose="020B0504020202050204" pitchFamily="34" charset="0"/>
              </a:rPr>
              <a:t>react</a:t>
            </a:r>
            <a:r>
              <a:rPr lang="es-ES" sz="2000" dirty="0">
                <a:latin typeface="Eurostile LT Std" panose="020B0504020202050204" pitchFamily="34" charset="0"/>
              </a:rPr>
              <a:t> donde quieres incluir </a:t>
            </a:r>
            <a:r>
              <a:rPr lang="es-ES" sz="2000" dirty="0" err="1">
                <a:latin typeface="Eurostile LT Std" panose="020B0504020202050204" pitchFamily="34" charset="0"/>
              </a:rPr>
              <a:t>jest</a:t>
            </a:r>
            <a:r>
              <a:rPr lang="es-ES" sz="2000" dirty="0">
                <a:latin typeface="Eurostile LT Std" panose="020B0504020202050204" pitchFamily="34" charset="0"/>
              </a:rPr>
              <a:t> y  escribe</a:t>
            </a:r>
          </a:p>
          <a:p>
            <a:pPr lvl="1"/>
            <a:r>
              <a:rPr lang="es-ES" sz="1800" dirty="0" err="1">
                <a:latin typeface="Eurostile LT Std" panose="020B0504020202050204" pitchFamily="34" charset="0"/>
              </a:rPr>
              <a:t>npm</a:t>
            </a:r>
            <a:r>
              <a:rPr lang="es-ES" sz="1800" dirty="0">
                <a:latin typeface="Eurostile LT Std" panose="020B0504020202050204" pitchFamily="34" charset="0"/>
              </a:rPr>
              <a:t> </a:t>
            </a:r>
            <a:r>
              <a:rPr lang="es-ES" sz="1800" dirty="0" err="1">
                <a:latin typeface="Eurostile LT Std" panose="020B0504020202050204" pitchFamily="34" charset="0"/>
              </a:rPr>
              <a:t>install</a:t>
            </a:r>
            <a:r>
              <a:rPr lang="es-ES" sz="1800" dirty="0">
                <a:latin typeface="Eurostile LT Std" panose="020B0504020202050204" pitchFamily="34" charset="0"/>
              </a:rPr>
              <a:t> --</a:t>
            </a:r>
            <a:r>
              <a:rPr lang="es-ES" sz="1800" dirty="0" err="1">
                <a:latin typeface="Eurostile LT Std" panose="020B0504020202050204" pitchFamily="34" charset="0"/>
              </a:rPr>
              <a:t>save-dev</a:t>
            </a:r>
            <a:r>
              <a:rPr lang="es-ES" sz="1800" dirty="0">
                <a:latin typeface="Eurostile LT Std" panose="020B0504020202050204" pitchFamily="34" charset="0"/>
              </a:rPr>
              <a:t> babel-</a:t>
            </a:r>
            <a:r>
              <a:rPr lang="es-ES" sz="1800" dirty="0" err="1">
                <a:latin typeface="Eurostile LT Std" panose="020B0504020202050204" pitchFamily="34" charset="0"/>
              </a:rPr>
              <a:t>jest</a:t>
            </a:r>
            <a:r>
              <a:rPr lang="es-ES" sz="1800" dirty="0">
                <a:latin typeface="Eurostile LT Std" panose="020B0504020202050204" pitchFamily="34" charset="0"/>
              </a:rPr>
              <a:t> </a:t>
            </a:r>
            <a:r>
              <a:rPr lang="es-ES" sz="1800" dirty="0" err="1">
                <a:latin typeface="Eurostile LT Std" panose="020B0504020202050204" pitchFamily="34" charset="0"/>
              </a:rPr>
              <a:t>jest</a:t>
            </a:r>
            <a:endParaRPr lang="es-ES" sz="18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Añade el script de test en el </a:t>
            </a:r>
            <a:r>
              <a:rPr lang="es-ES" sz="2000" dirty="0" err="1">
                <a:latin typeface="Eurostile LT Std" panose="020B0504020202050204" pitchFamily="34" charset="0"/>
              </a:rPr>
              <a:t>package.json</a:t>
            </a:r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Crea un archivo de </a:t>
            </a:r>
            <a:r>
              <a:rPr lang="es-ES" sz="2000" dirty="0" err="1">
                <a:latin typeface="Eurostile LT Std" panose="020B0504020202050204" pitchFamily="34" charset="0"/>
              </a:rPr>
              <a:t>testing</a:t>
            </a:r>
            <a:r>
              <a:rPr lang="es-ES" sz="2000" dirty="0">
                <a:latin typeface="Eurostile LT Std" panose="020B0504020202050204" pitchFamily="34" charset="0"/>
              </a:rPr>
              <a:t> </a:t>
            </a:r>
            <a:r>
              <a:rPr lang="es-ES" sz="2000" i="1" dirty="0">
                <a:latin typeface="Eurostile LT Std" panose="020B0504020202050204" pitchFamily="34" charset="0"/>
              </a:rPr>
              <a:t>__</a:t>
            </a:r>
            <a:r>
              <a:rPr lang="es-ES" sz="2000" i="1" dirty="0" err="1">
                <a:latin typeface="Eurostile LT Std" panose="020B0504020202050204" pitchFamily="34" charset="0"/>
              </a:rPr>
              <a:t>tests</a:t>
            </a:r>
            <a:r>
              <a:rPr lang="es-ES" sz="2000" i="1" dirty="0">
                <a:latin typeface="Eurostile LT Std" panose="020B0504020202050204" pitchFamily="34" charset="0"/>
              </a:rPr>
              <a:t>__/first.test.js</a:t>
            </a:r>
            <a:r>
              <a:rPr lang="es-ES" sz="2000" dirty="0">
                <a:latin typeface="Eurostile LT Std" panose="020B0504020202050204" pitchFamily="34" charset="0"/>
              </a:rPr>
              <a:t>, con la siguiente instrucción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Ejecuta en el terminal “</a:t>
            </a:r>
            <a:r>
              <a:rPr lang="es-ES" sz="2000" dirty="0" err="1">
                <a:latin typeface="Eurostile LT Std" panose="020B0504020202050204" pitchFamily="34" charset="0"/>
              </a:rPr>
              <a:t>npm</a:t>
            </a:r>
            <a:r>
              <a:rPr lang="es-ES" sz="2000" dirty="0">
                <a:latin typeface="Eurostile LT Std" panose="020B0504020202050204" pitchFamily="34" charset="0"/>
              </a:rPr>
              <a:t> test”</a:t>
            </a:r>
          </a:p>
          <a:p>
            <a:pPr lvl="1"/>
            <a:endParaRPr lang="es-ES" sz="18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87624" y="4077072"/>
            <a:ext cx="6190274" cy="864096"/>
          </a:xfrm>
          <a:prstGeom prst="rect">
            <a:avLst/>
          </a:prstGeom>
          <a:solidFill>
            <a:srgbClr val="F9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describe('Addition', () =&gt; { it('knows that 2 and 2 make 4', () =&gt; { expect(2 + 2).</a:t>
            </a:r>
            <a:r>
              <a:rPr lang="en-US" dirty="0" err="1">
                <a:solidFill>
                  <a:schemeClr val="tx1"/>
                </a:solidFill>
              </a:rPr>
              <a:t>toBe</a:t>
            </a:r>
            <a:r>
              <a:rPr lang="en-US" dirty="0">
                <a:solidFill>
                  <a:schemeClr val="tx1"/>
                </a:solidFill>
              </a:rPr>
              <a:t>(4); }); });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Título 4"/>
          <p:cNvSpPr txBox="1"/>
          <p:nvPr/>
        </p:nvSpPr>
        <p:spPr>
          <a:xfrm>
            <a:off x="229932" y="2792331"/>
            <a:ext cx="8662547" cy="780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Archivo de prueba</a:t>
            </a:r>
          </a:p>
        </p:txBody>
      </p:sp>
      <p:sp>
        <p:nvSpPr>
          <p:cNvPr id="11" name="Título 4"/>
          <p:cNvSpPr txBox="1"/>
          <p:nvPr/>
        </p:nvSpPr>
        <p:spPr>
          <a:xfrm>
            <a:off x="168717" y="5168595"/>
            <a:ext cx="8662547" cy="780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Ejecuta las pruebas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Definiendo </a:t>
            </a:r>
            <a:r>
              <a:rPr lang="es-ES" altLang="es-ES" dirty="0" err="1">
                <a:latin typeface="Eurostile LT Std" panose="020B0504020202050204"/>
              </a:rPr>
              <a:t>tests</a:t>
            </a:r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177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259237674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Definiendo los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tests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 la hora de definir los </a:t>
            </a:r>
            <a:r>
              <a:rPr lang="es-ES" sz="2000" dirty="0" err="1"/>
              <a:t>tests</a:t>
            </a:r>
            <a:r>
              <a:rPr lang="es-ES" sz="2000" dirty="0"/>
              <a:t>  es común agruparlos en casos y describir el comportamiento esperado para cada caso.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ello se las algunas palabras reservadas:</a:t>
            </a:r>
          </a:p>
          <a:p>
            <a:pPr marL="457200" lvl="1" indent="0">
              <a:buSzPct val="115000"/>
              <a:buNone/>
            </a:pPr>
            <a:r>
              <a:rPr lang="es-ES" sz="1600" dirty="0"/>
              <a:t>1. </a:t>
            </a:r>
            <a:r>
              <a:rPr lang="es-ES" sz="1800" b="1" dirty="0"/>
              <a:t>describe()</a:t>
            </a:r>
            <a:r>
              <a:rPr lang="es-ES" sz="1800" dirty="0"/>
              <a:t>: es solo para agrupar, que puedes anidar como profundo</a:t>
            </a:r>
          </a:p>
          <a:p>
            <a:pPr marL="457200" lvl="1" indent="0">
              <a:buSzPct val="115000"/>
              <a:buNone/>
            </a:pPr>
            <a:r>
              <a:rPr lang="es-ES" sz="1800" dirty="0"/>
              <a:t>2. </a:t>
            </a:r>
            <a:r>
              <a:rPr lang="es-ES" sz="1800" b="1" dirty="0"/>
              <a:t>test()</a:t>
            </a:r>
            <a:r>
              <a:rPr lang="es-ES" sz="1800" dirty="0"/>
              <a:t>: para definir un test </a:t>
            </a:r>
            <a:r>
              <a:rPr lang="es-ES" sz="1800" dirty="0" err="1"/>
              <a:t>group</a:t>
            </a:r>
            <a:endParaRPr lang="es-ES" sz="1800" dirty="0"/>
          </a:p>
          <a:p>
            <a:pPr marL="457200" lvl="1" indent="0">
              <a:buSzPct val="115000"/>
              <a:buNone/>
            </a:pPr>
            <a:r>
              <a:rPr lang="es-ES" sz="1800" dirty="0"/>
              <a:t>3. </a:t>
            </a:r>
            <a:r>
              <a:rPr lang="es-ES" sz="1800" b="1" dirty="0" err="1"/>
              <a:t>it</a:t>
            </a:r>
            <a:r>
              <a:rPr lang="es-ES" sz="1800" b="1" dirty="0"/>
              <a:t>()</a:t>
            </a:r>
            <a:r>
              <a:rPr lang="es-ES" sz="1800" dirty="0"/>
              <a:t>: es un caso de prueba</a:t>
            </a:r>
          </a:p>
          <a:p>
            <a:pPr marL="457200" lvl="1" indent="0">
              <a:buSzPct val="115000"/>
              <a:buNone/>
            </a:pPr>
            <a:r>
              <a:rPr lang="es-ES" sz="1800" dirty="0"/>
              <a:t>4. </a:t>
            </a:r>
            <a:r>
              <a:rPr lang="es-ES" sz="1800" b="1" dirty="0" err="1"/>
              <a:t>before</a:t>
            </a:r>
            <a:r>
              <a:rPr lang="es-ES" sz="1800" b="1" dirty="0"/>
              <a:t>(), </a:t>
            </a:r>
            <a:r>
              <a:rPr lang="es-ES" sz="1800" b="1" dirty="0" err="1"/>
              <a:t>beforeEach</a:t>
            </a:r>
            <a:r>
              <a:rPr lang="es-ES" sz="1800" b="1" dirty="0"/>
              <a:t>(), </a:t>
            </a:r>
            <a:r>
              <a:rPr lang="es-ES" sz="1800" b="1" dirty="0" err="1"/>
              <a:t>after</a:t>
            </a:r>
            <a:r>
              <a:rPr lang="es-ES" sz="1800" b="1" dirty="0"/>
              <a:t>(), </a:t>
            </a:r>
            <a:r>
              <a:rPr lang="es-ES" sz="1800" b="1" dirty="0" err="1"/>
              <a:t>afterEach</a:t>
            </a:r>
            <a:r>
              <a:rPr lang="es-ES" sz="1800" b="1" dirty="0"/>
              <a:t>(), …</a:t>
            </a:r>
            <a:r>
              <a:rPr lang="es-ES" sz="1800" dirty="0"/>
              <a:t>: son </a:t>
            </a:r>
            <a:r>
              <a:rPr lang="es-ES" sz="1800" dirty="0" err="1"/>
              <a:t>hooks</a:t>
            </a:r>
            <a:r>
              <a:rPr lang="es-ES" sz="1800" dirty="0"/>
              <a:t> a ejecutar antes/después del primero o de cada uno	 de los describe() o </a:t>
            </a:r>
            <a:r>
              <a:rPr lang="es-ES" sz="1800" dirty="0" err="1"/>
              <a:t>it</a:t>
            </a:r>
            <a:r>
              <a:rPr lang="es-ES" sz="1800" dirty="0"/>
              <a:t>().</a:t>
            </a:r>
          </a:p>
          <a:p>
            <a:pPr marL="0" indent="0">
              <a:buSzPct val="115000"/>
              <a:buNone/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Asimismo </a:t>
            </a:r>
            <a:r>
              <a:rPr lang="es-ES" sz="2000" dirty="0" err="1"/>
              <a:t>Jest</a:t>
            </a:r>
            <a:r>
              <a:rPr lang="es-ES" sz="2000" dirty="0"/>
              <a:t> provee su propia api :</a:t>
            </a: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>
                <a:hlinkClick r:id="rId4"/>
              </a:rPr>
              <a:t>https://facebook.github.io/jest/docs/en/api.html</a:t>
            </a: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Testando componentes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react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313167"/>
            <a:ext cx="7822406" cy="4924145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1800" dirty="0"/>
              <a:t>Hay que tener en cuenta que la lógica de negocio es recomendable sacarla fuera de los componentes.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1800" dirty="0"/>
              <a:t>Nos interesará probar que el </a:t>
            </a:r>
            <a:r>
              <a:rPr lang="es-ES" sz="1800" dirty="0" err="1"/>
              <a:t>renderizado</a:t>
            </a:r>
            <a:r>
              <a:rPr lang="es-ES" sz="1800" dirty="0"/>
              <a:t> se realiza correctamente y también interacciones con los componentes, por ejemplo, al pulsar un botón o enlace.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1800" dirty="0"/>
              <a:t>Para ello necesitaremos añadir la librería </a:t>
            </a:r>
            <a:r>
              <a:rPr lang="es-ES" sz="1800" dirty="0" err="1"/>
              <a:t>react</a:t>
            </a:r>
            <a:r>
              <a:rPr lang="es-ES" sz="1800" dirty="0"/>
              <a:t>-</a:t>
            </a:r>
            <a:r>
              <a:rPr lang="es-ES" sz="1800" dirty="0" err="1"/>
              <a:t>addons</a:t>
            </a:r>
            <a:r>
              <a:rPr lang="es-ES" sz="1800" dirty="0"/>
              <a:t>-test-</a:t>
            </a:r>
            <a:r>
              <a:rPr lang="es-ES" sz="1800" dirty="0" err="1"/>
              <a:t>utils</a:t>
            </a:r>
            <a:r>
              <a:rPr lang="es-ES" sz="1800" dirty="0"/>
              <a:t> y </a:t>
            </a:r>
            <a:r>
              <a:rPr lang="es-ES" sz="1800" dirty="0" err="1"/>
              <a:t>enzyme</a:t>
            </a:r>
            <a:r>
              <a:rPr lang="es-ES" sz="1800" dirty="0"/>
              <a:t> (una librería </a:t>
            </a:r>
            <a:r>
              <a:rPr lang="es-ES" sz="1800" dirty="0" err="1"/>
              <a:t>wrapper</a:t>
            </a:r>
            <a:r>
              <a:rPr lang="es-ES" sz="1800" dirty="0"/>
              <a:t>: </a:t>
            </a:r>
            <a:r>
              <a:rPr lang="es-ES" sz="1800" dirty="0">
                <a:hlinkClick r:id="rId4"/>
              </a:rPr>
              <a:t>http://airbnb.io/enzyme/</a:t>
            </a:r>
            <a:r>
              <a:rPr lang="es-ES" sz="1800" dirty="0"/>
              <a:t>).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n-US" sz="1600" dirty="0" err="1"/>
              <a:t>npm</a:t>
            </a:r>
            <a:r>
              <a:rPr lang="en-US" sz="1600" dirty="0"/>
              <a:t> install --save-dev react-</a:t>
            </a:r>
            <a:r>
              <a:rPr lang="en-US" sz="1600" dirty="0" err="1"/>
              <a:t>addons</a:t>
            </a:r>
            <a:r>
              <a:rPr lang="en-US" sz="1600" dirty="0"/>
              <a:t>-test-</a:t>
            </a:r>
            <a:r>
              <a:rPr lang="en-US" sz="1600" dirty="0" err="1"/>
              <a:t>utils</a:t>
            </a:r>
            <a:r>
              <a:rPr lang="en-US" sz="1600" dirty="0"/>
              <a:t> enzyme</a:t>
            </a:r>
          </a:p>
          <a:p>
            <a:pPr>
              <a:buSzPct val="115000"/>
              <a:buBlip>
                <a:blip r:embed="rId3"/>
              </a:buBlip>
            </a:pPr>
            <a:r>
              <a:rPr lang="en-US" sz="1800" dirty="0"/>
              <a:t>Para </a:t>
            </a:r>
            <a:r>
              <a:rPr lang="en-US" sz="1800" dirty="0" err="1"/>
              <a:t>trabajar</a:t>
            </a:r>
            <a:r>
              <a:rPr lang="en-US" sz="1800" dirty="0"/>
              <a:t> con react 16: enzyme-adapter-react-16</a:t>
            </a:r>
          </a:p>
          <a:p>
            <a:pPr lvl="1">
              <a:buSzPct val="115000"/>
              <a:buBlip>
                <a:blip r:embed="rId3"/>
              </a:buBlip>
            </a:pPr>
            <a:endParaRPr lang="en-US" sz="1600" dirty="0"/>
          </a:p>
          <a:p>
            <a:pPr lvl="1">
              <a:buSzPct val="115000"/>
              <a:buBlip>
                <a:blip r:embed="rId3"/>
              </a:buBlip>
            </a:pPr>
            <a:endParaRPr lang="en-US" sz="1600" dirty="0"/>
          </a:p>
          <a:p>
            <a:pPr>
              <a:buSzPct val="115000"/>
              <a:buBlip>
                <a:blip r:embed="rId3"/>
              </a:buBlip>
            </a:pPr>
            <a:r>
              <a:rPr lang="en-US" sz="1800" dirty="0" err="1"/>
              <a:t>Necesitaremos</a:t>
            </a:r>
            <a:r>
              <a:rPr lang="en-US" sz="1800" dirty="0"/>
              <a:t> </a:t>
            </a:r>
            <a:r>
              <a:rPr lang="en-US" sz="1800" dirty="0" err="1"/>
              <a:t>importar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componentes</a:t>
            </a:r>
            <a:r>
              <a:rPr lang="en-US" sz="1800" dirty="0"/>
              <a:t> a </a:t>
            </a:r>
            <a:r>
              <a:rPr lang="en-US" sz="1800" dirty="0" err="1"/>
              <a:t>probar</a:t>
            </a:r>
            <a:r>
              <a:rPr lang="en-US" sz="1800" dirty="0"/>
              <a:t> </a:t>
            </a:r>
            <a:r>
              <a:rPr lang="en-US" sz="1800" dirty="0" err="1"/>
              <a:t>así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las </a:t>
            </a:r>
            <a:r>
              <a:rPr lang="en-US" sz="1800" dirty="0" err="1"/>
              <a:t>herramientas</a:t>
            </a:r>
            <a:r>
              <a:rPr lang="en-US" sz="1800" dirty="0"/>
              <a:t> de enzyme</a:t>
            </a:r>
          </a:p>
          <a:p>
            <a:pPr>
              <a:buSzPct val="115000"/>
              <a:buBlip>
                <a:blip r:embed="rId3"/>
              </a:buBlip>
            </a:pPr>
            <a:endParaRPr lang="es-ES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7704" y="5589240"/>
            <a:ext cx="4464496" cy="991247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+mj-lt"/>
                <a:cs typeface="Courier New" panose="02070309020205020404" pitchFamily="49" charset="0"/>
              </a:rPr>
              <a:t>import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Componente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+mj-lt"/>
                <a:cs typeface="Courier New" panose="02070309020205020404" pitchFamily="49" charset="0"/>
              </a:rPr>
              <a:t>from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j-lt"/>
                <a:cs typeface="Courier New" panose="02070309020205020404" pitchFamily="49" charset="0"/>
              </a:rPr>
              <a:t>‘&lt;ruta a componente&gt;'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+mj-lt"/>
                <a:cs typeface="Courier New" panose="02070309020205020404" pitchFamily="49" charset="0"/>
              </a:rPr>
              <a:t>import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React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+mj-lt"/>
                <a:cs typeface="Courier New" panose="02070309020205020404" pitchFamily="49" charset="0"/>
              </a:rPr>
              <a:t>from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j-lt"/>
                <a:cs typeface="Courier New" panose="02070309020205020404" pitchFamily="49" charset="0"/>
              </a:rPr>
              <a:t>'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+mj-lt"/>
                <a:cs typeface="Courier New" panose="02070309020205020404" pitchFamily="49" charset="0"/>
              </a:rPr>
              <a:t>react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j-lt"/>
                <a:cs typeface="Courier New" panose="02070309020205020404" pitchFamily="49" charset="0"/>
              </a:rPr>
              <a:t>'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+mj-lt"/>
                <a:cs typeface="Courier New" panose="02070309020205020404" pitchFamily="49" charset="0"/>
              </a:rPr>
              <a:t>import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Courier New" panose="02070309020205020404" pitchFamily="49" charset="0"/>
              </a:rPr>
              <a:t>{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mount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Courier New" panose="02070309020205020404" pitchFamily="49" charset="0"/>
              </a:rPr>
              <a:t>}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+mj-lt"/>
                <a:cs typeface="Courier New" panose="02070309020205020404" pitchFamily="49" charset="0"/>
              </a:rPr>
              <a:t>from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j-lt"/>
                <a:cs typeface="Courier New" panose="02070309020205020404" pitchFamily="49" charset="0"/>
              </a:rPr>
              <a:t>'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+mj-lt"/>
                <a:cs typeface="Courier New" panose="02070309020205020404" pitchFamily="49" charset="0"/>
              </a:rPr>
              <a:t>enzyme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j-lt"/>
                <a:cs typeface="Courier New" panose="02070309020205020404" pitchFamily="49" charset="0"/>
              </a:rPr>
              <a:t>'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IDE: </a:t>
            </a:r>
            <a:r>
              <a:rPr lang="es-ES" dirty="0" err="1"/>
              <a:t>WebStorm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IDE </a:t>
            </a:r>
            <a:r>
              <a:rPr lang="es-ES" sz="2000" dirty="0" err="1">
                <a:latin typeface="Eurostile LT Std" panose="020B0504020202050204" pitchFamily="34" charset="0"/>
              </a:rPr>
              <a:t>javascript</a:t>
            </a:r>
            <a:r>
              <a:rPr lang="es-ES" sz="2000" dirty="0">
                <a:latin typeface="Eurostile LT Std" panose="020B0504020202050204" pitchFamily="34" charset="0"/>
              </a:rPr>
              <a:t> más completa preparado para distintos </a:t>
            </a:r>
            <a:r>
              <a:rPr lang="es-ES" sz="2000" dirty="0" err="1">
                <a:latin typeface="Eurostile LT Std" panose="020B0504020202050204" pitchFamily="34" charset="0"/>
              </a:rPr>
              <a:t>frameworks</a:t>
            </a:r>
            <a:r>
              <a:rPr lang="es-ES" sz="2000" dirty="0">
                <a:latin typeface="Eurostile LT Std" panose="020B0504020202050204" pitchFamily="34" charset="0"/>
              </a:rPr>
              <a:t> JS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Angular, </a:t>
            </a:r>
            <a:r>
              <a:rPr lang="es-ES" sz="1800" dirty="0" err="1">
                <a:latin typeface="Eurostile LT Std" panose="020B0504020202050204" pitchFamily="34" charset="0"/>
              </a:rPr>
              <a:t>React</a:t>
            </a:r>
            <a:r>
              <a:rPr lang="es-ES" sz="1800" dirty="0">
                <a:latin typeface="Eurostile LT Std" panose="020B0504020202050204" pitchFamily="34" charset="0"/>
              </a:rPr>
              <a:t>, JSX, </a:t>
            </a:r>
            <a:r>
              <a:rPr lang="es-ES" sz="1800" dirty="0" err="1">
                <a:latin typeface="Eurostile LT Std" panose="020B0504020202050204" pitchFamily="34" charset="0"/>
              </a:rPr>
              <a:t>NodeJS</a:t>
            </a:r>
            <a:r>
              <a:rPr lang="es-ES" sz="1800" dirty="0">
                <a:latin typeface="Eurostile LT Std" panose="020B0504020202050204" pitchFamily="34" charset="0"/>
              </a:rPr>
              <a:t>. …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En un IDE de pago con un periodo de prueba gratuito de 30 días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Probando un componente sencillo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Instala las </a:t>
            </a:r>
            <a:r>
              <a:rPr lang="es-ES" sz="2000" dirty="0" err="1">
                <a:latin typeface="Eurostile LT Std" panose="020B0504020202050204" pitchFamily="34" charset="0"/>
              </a:rPr>
              <a:t>dependecias</a:t>
            </a:r>
            <a:r>
              <a:rPr lang="es-ES" sz="2000" dirty="0">
                <a:latin typeface="Eurostile LT Std" panose="020B0504020202050204" pitchFamily="34" charset="0"/>
              </a:rPr>
              <a:t> para probar tu componente</a:t>
            </a:r>
          </a:p>
          <a:p>
            <a:pPr lvl="1"/>
            <a:r>
              <a:rPr lang="en-US" sz="1800" dirty="0" err="1"/>
              <a:t>npm</a:t>
            </a:r>
            <a:r>
              <a:rPr lang="en-US" sz="1800" dirty="0"/>
              <a:t> install --save-dev react-</a:t>
            </a:r>
            <a:r>
              <a:rPr lang="en-US" sz="1800" dirty="0" err="1"/>
              <a:t>addons</a:t>
            </a:r>
            <a:r>
              <a:rPr lang="en-US" sz="1800" dirty="0"/>
              <a:t>-test-</a:t>
            </a:r>
            <a:r>
              <a:rPr lang="en-US" sz="1800" dirty="0" err="1"/>
              <a:t>utils</a:t>
            </a:r>
            <a:r>
              <a:rPr lang="en-US" sz="1800" dirty="0"/>
              <a:t> enzyme enzyme-adapter-react-16</a:t>
            </a:r>
          </a:p>
          <a:p>
            <a:endParaRPr lang="en-US" sz="2000" dirty="0"/>
          </a:p>
          <a:p>
            <a:r>
              <a:rPr lang="en-US" sz="2000" dirty="0">
                <a:latin typeface="Eurostile LT Std" panose="020B0504020202050204" pitchFamily="34" charset="0"/>
              </a:rPr>
              <a:t>Genera el </a:t>
            </a:r>
            <a:r>
              <a:rPr lang="en-US" sz="2000" dirty="0" err="1">
                <a:latin typeface="Eurostile LT Std" panose="020B0504020202050204" pitchFamily="34" charset="0"/>
              </a:rPr>
              <a:t>archivo</a:t>
            </a:r>
            <a:r>
              <a:rPr lang="en-US" sz="2000" dirty="0">
                <a:latin typeface="Eurostile LT Std" panose="020B0504020202050204" pitchFamily="34" charset="0"/>
              </a:rPr>
              <a:t> de </a:t>
            </a:r>
            <a:r>
              <a:rPr lang="en-US" sz="2000" dirty="0" err="1">
                <a:latin typeface="Eurostile LT Std" panose="020B0504020202050204" pitchFamily="34" charset="0"/>
              </a:rPr>
              <a:t>prueba</a:t>
            </a:r>
            <a:r>
              <a:rPr lang="en-US" sz="2000" dirty="0">
                <a:latin typeface="Eurostile LT Std" panose="020B0504020202050204" pitchFamily="34" charset="0"/>
              </a:rPr>
              <a:t> Component.spec.js </a:t>
            </a:r>
            <a:r>
              <a:rPr lang="en-US" sz="2000" dirty="0" err="1">
                <a:latin typeface="Eurostile LT Std" panose="020B0504020202050204" pitchFamily="34" charset="0"/>
              </a:rPr>
              <a:t>en</a:t>
            </a:r>
            <a:r>
              <a:rPr lang="en-US" sz="2000" dirty="0">
                <a:latin typeface="Eurostile LT Std" panose="020B0504020202050204" pitchFamily="34" charset="0"/>
              </a:rPr>
              <a:t> el </a:t>
            </a:r>
            <a:r>
              <a:rPr lang="en-US" sz="2000" dirty="0" err="1">
                <a:latin typeface="Eurostile LT Std" panose="020B0504020202050204" pitchFamily="34" charset="0"/>
              </a:rPr>
              <a:t>mismo</a:t>
            </a:r>
            <a:r>
              <a:rPr lang="en-US" sz="2000" dirty="0">
                <a:latin typeface="Eurostile LT Std" panose="020B0504020202050204" pitchFamily="34" charset="0"/>
              </a:rPr>
              <a:t> </a:t>
            </a:r>
            <a:r>
              <a:rPr lang="en-US" sz="2000" dirty="0" err="1">
                <a:latin typeface="Eurostile LT Std" panose="020B0504020202050204" pitchFamily="34" charset="0"/>
              </a:rPr>
              <a:t>directorio</a:t>
            </a:r>
            <a:r>
              <a:rPr lang="en-US" sz="2000" dirty="0">
                <a:latin typeface="Eurostile LT Std" panose="020B0504020202050204" pitchFamily="34" charset="0"/>
              </a:rPr>
              <a:t> que el </a:t>
            </a:r>
            <a:r>
              <a:rPr lang="en-US" sz="2000" dirty="0" err="1">
                <a:latin typeface="Eurostile LT Std" panose="020B0504020202050204" pitchFamily="34" charset="0"/>
              </a:rPr>
              <a:t>componente</a:t>
            </a:r>
            <a:endParaRPr lang="en-U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6527" y="2987971"/>
            <a:ext cx="6693865" cy="3754874"/>
          </a:xfrm>
          <a:prstGeom prst="rect">
            <a:avLst/>
          </a:prstGeom>
          <a:solidFill>
            <a:srgbClr val="F9F9FA"/>
          </a:solidFill>
        </p:spPr>
        <p:txBody>
          <a:bodyPr>
            <a:spAutoFit/>
          </a:bodyPr>
          <a:lstStyle/>
          <a:p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Enzyme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'</a:t>
            </a:r>
            <a:r>
              <a:rPr lang="es-ES" sz="1400" dirty="0" err="1"/>
              <a:t>enzyme</a:t>
            </a:r>
            <a:r>
              <a:rPr lang="es-ES" sz="1400" dirty="0"/>
              <a:t>';</a:t>
            </a:r>
          </a:p>
          <a:p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Adapter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'enzyme-adapter-react-16';</a:t>
            </a:r>
          </a:p>
          <a:p>
            <a:endParaRPr lang="es-ES" sz="1400" dirty="0"/>
          </a:p>
          <a:p>
            <a:r>
              <a:rPr lang="es-ES" sz="1400" dirty="0" err="1"/>
              <a:t>Enzyme.configure</a:t>
            </a:r>
            <a:r>
              <a:rPr lang="es-ES" sz="1400" dirty="0"/>
              <a:t>({ </a:t>
            </a:r>
            <a:r>
              <a:rPr lang="es-ES" sz="1400" dirty="0" err="1"/>
              <a:t>adapter</a:t>
            </a:r>
            <a:r>
              <a:rPr lang="es-ES" sz="1400" dirty="0"/>
              <a:t>: new </a:t>
            </a:r>
            <a:r>
              <a:rPr lang="es-ES" sz="1400" dirty="0" err="1"/>
              <a:t>Adapter</a:t>
            </a:r>
            <a:r>
              <a:rPr lang="es-ES" sz="1400" dirty="0"/>
              <a:t>() });</a:t>
            </a:r>
          </a:p>
          <a:p>
            <a:endParaRPr lang="es-ES" sz="1400" dirty="0"/>
          </a:p>
          <a:p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Component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'./</a:t>
            </a:r>
            <a:r>
              <a:rPr lang="es-ES" sz="1400" dirty="0" err="1"/>
              <a:t>Component.jsx</a:t>
            </a:r>
            <a:r>
              <a:rPr lang="es-ES" sz="1400" dirty="0"/>
              <a:t>';</a:t>
            </a:r>
          </a:p>
          <a:p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React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'</a:t>
            </a:r>
            <a:r>
              <a:rPr lang="es-ES" sz="1400" dirty="0" err="1"/>
              <a:t>react</a:t>
            </a:r>
            <a:r>
              <a:rPr lang="es-ES" sz="1400" dirty="0"/>
              <a:t>';</a:t>
            </a:r>
          </a:p>
          <a:p>
            <a:r>
              <a:rPr lang="es-ES" sz="1400" dirty="0" err="1"/>
              <a:t>import</a:t>
            </a:r>
            <a:r>
              <a:rPr lang="es-ES" sz="1400" dirty="0"/>
              <a:t> { </a:t>
            </a:r>
            <a:r>
              <a:rPr lang="es-ES" sz="1400" dirty="0" err="1"/>
              <a:t>mount</a:t>
            </a:r>
            <a:r>
              <a:rPr lang="es-ES" sz="1400" dirty="0"/>
              <a:t> } </a:t>
            </a:r>
            <a:r>
              <a:rPr lang="es-ES" sz="1400" dirty="0" err="1"/>
              <a:t>from</a:t>
            </a:r>
            <a:r>
              <a:rPr lang="es-ES" sz="1400" dirty="0"/>
              <a:t> '</a:t>
            </a:r>
            <a:r>
              <a:rPr lang="es-ES" sz="1400" dirty="0" err="1"/>
              <a:t>enzyme</a:t>
            </a:r>
            <a:r>
              <a:rPr lang="es-ES" sz="1400" dirty="0"/>
              <a:t>';</a:t>
            </a:r>
          </a:p>
          <a:p>
            <a:endParaRPr lang="es-ES" sz="1400" dirty="0"/>
          </a:p>
          <a:p>
            <a:r>
              <a:rPr lang="es-ES" sz="1400" dirty="0"/>
              <a:t>test('</a:t>
            </a:r>
            <a:r>
              <a:rPr lang="es-ES" sz="1400" dirty="0" err="1"/>
              <a:t>Component</a:t>
            </a:r>
            <a:r>
              <a:rPr lang="es-ES" sz="1400" dirty="0"/>
              <a:t> </a:t>
            </a:r>
            <a:r>
              <a:rPr lang="es-ES" sz="1400" dirty="0" err="1"/>
              <a:t>renders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text</a:t>
            </a:r>
            <a:r>
              <a:rPr lang="es-ES" sz="1400" dirty="0"/>
              <a:t> </a:t>
            </a:r>
            <a:r>
              <a:rPr lang="es-ES" sz="1400" dirty="0" err="1"/>
              <a:t>inside</a:t>
            </a:r>
            <a:r>
              <a:rPr lang="es-ES" sz="1400" dirty="0"/>
              <a:t> </a:t>
            </a:r>
            <a:r>
              <a:rPr lang="es-ES" sz="1400" dirty="0" err="1"/>
              <a:t>it</a:t>
            </a:r>
            <a:r>
              <a:rPr lang="es-ES" sz="1400" dirty="0"/>
              <a:t>', () =&gt; {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const</a:t>
            </a:r>
            <a:r>
              <a:rPr lang="es-ES" sz="1400" dirty="0"/>
              <a:t> usuario = {uid:1,name:"Ricardo",email:"r@e.cat"};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const</a:t>
            </a:r>
            <a:r>
              <a:rPr lang="es-ES" sz="1400" dirty="0"/>
              <a:t> </a:t>
            </a:r>
            <a:r>
              <a:rPr lang="es-ES" sz="1400" dirty="0" err="1"/>
              <a:t>wrapper</a:t>
            </a:r>
            <a:r>
              <a:rPr lang="es-ES" sz="1400" dirty="0"/>
              <a:t> = </a:t>
            </a:r>
            <a:r>
              <a:rPr lang="es-ES" sz="1400" dirty="0" err="1"/>
              <a:t>mount</a:t>
            </a:r>
            <a:r>
              <a:rPr lang="es-ES" sz="1400" dirty="0"/>
              <a:t>(</a:t>
            </a:r>
          </a:p>
          <a:p>
            <a:r>
              <a:rPr lang="es-ES" sz="1400" dirty="0"/>
              <a:t>    &lt;</a:t>
            </a:r>
            <a:r>
              <a:rPr lang="es-ES" sz="1400" dirty="0" err="1"/>
              <a:t>Component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r>
              <a:rPr lang="es-ES" sz="1400" dirty="0"/>
              <a:t>={usuario} /&gt;</a:t>
            </a:r>
          </a:p>
          <a:p>
            <a:r>
              <a:rPr lang="es-ES" sz="1400" dirty="0"/>
              <a:t>  );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const</a:t>
            </a:r>
            <a:r>
              <a:rPr lang="es-ES" sz="1400" dirty="0"/>
              <a:t> p = </a:t>
            </a:r>
            <a:r>
              <a:rPr lang="es-ES" sz="1400" dirty="0" err="1"/>
              <a:t>wrapper.find</a:t>
            </a:r>
            <a:r>
              <a:rPr lang="es-ES" sz="1400" dirty="0"/>
              <a:t>('.titulo h1');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expect</a:t>
            </a:r>
            <a:r>
              <a:rPr lang="es-ES" sz="1400" dirty="0"/>
              <a:t>(</a:t>
            </a:r>
            <a:r>
              <a:rPr lang="es-ES" sz="1400" dirty="0" err="1"/>
              <a:t>p.text</a:t>
            </a:r>
            <a:r>
              <a:rPr lang="es-ES" sz="1400" dirty="0"/>
              <a:t>()).</a:t>
            </a:r>
            <a:r>
              <a:rPr lang="es-ES" sz="1400" dirty="0" err="1"/>
              <a:t>toBe</a:t>
            </a:r>
            <a:r>
              <a:rPr lang="es-ES" sz="1400" dirty="0"/>
              <a:t>('Ricardo');</a:t>
            </a:r>
          </a:p>
          <a:p>
            <a:r>
              <a:rPr lang="es-ES" sz="1400" dirty="0"/>
              <a:t>});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Simulando interacciones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 sz="900">
                <a:latin typeface="Eurostile LT Std" panose="020B0504020202050204"/>
              </a:rPr>
              <a:t>181</a:t>
            </a:fld>
            <a:endParaRPr lang="es-ES" altLang="es-ES" sz="900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90273732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920880" cy="620471"/>
          </a:xfrm>
        </p:spPr>
        <p:txBody>
          <a:bodyPr>
            <a:normAutofit fontScale="90000"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Simulando interacción con los componentes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313167"/>
            <a:ext cx="7822406" cy="4924145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1800"/>
              <a:t>Jest posee una función espía que permite hacer asserts que una función específica es llamada con argumentos específicos.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1800"/>
              <a:t>Para crear una función espía llamamos a </a:t>
            </a:r>
            <a:r>
              <a:rPr lang="es-ES" sz="1800" b="1"/>
              <a:t>jest.fn()</a:t>
            </a:r>
            <a:endParaRPr lang="en-US" sz="1800" b="1"/>
          </a:p>
          <a:p>
            <a:pPr>
              <a:buSzPct val="115000"/>
              <a:buBlip>
                <a:blip r:embed="rId3"/>
              </a:buBlip>
            </a:pPr>
            <a:endParaRPr lang="es-ES" sz="1800"/>
          </a:p>
          <a:p>
            <a:pPr>
              <a:buSzPct val="115000"/>
              <a:buBlip>
                <a:blip r:embed="rId3"/>
              </a:buBlip>
            </a:pPr>
            <a:endParaRPr lang="es-ES" sz="1800"/>
          </a:p>
          <a:p>
            <a:pPr>
              <a:buSzPct val="115000"/>
              <a:buBlip>
                <a:blip r:embed="rId3"/>
              </a:buBlip>
            </a:pPr>
            <a:endParaRPr lang="es-ES" sz="1800"/>
          </a:p>
          <a:p>
            <a:pPr>
              <a:buSzPct val="115000"/>
              <a:buBlip>
                <a:blip r:embed="rId3"/>
              </a:buBlip>
            </a:pPr>
            <a:r>
              <a:rPr lang="es-ES" sz="1800"/>
              <a:t>Para simular un click, usaremos el método </a:t>
            </a:r>
            <a:r>
              <a:rPr lang="es-ES" sz="1800" b="1"/>
              <a:t>simulate </a:t>
            </a:r>
            <a:r>
              <a:rPr lang="es-ES" sz="1800"/>
              <a:t>del wrapper</a:t>
            </a:r>
          </a:p>
          <a:p>
            <a:pPr>
              <a:buSzPct val="115000"/>
              <a:buBlip>
                <a:blip r:embed="rId3"/>
              </a:buBlip>
            </a:pPr>
            <a:endParaRPr lang="es-ES" sz="1800"/>
          </a:p>
          <a:p>
            <a:pPr>
              <a:buSzPct val="115000"/>
              <a:buBlip>
                <a:blip r:embed="rId3"/>
              </a:buBlip>
            </a:pPr>
            <a:endParaRPr lang="es-ES" sz="1800"/>
          </a:p>
          <a:p>
            <a:pPr>
              <a:buSzPct val="115000"/>
              <a:buBlip>
                <a:blip r:embed="rId3"/>
              </a:buBlip>
            </a:pPr>
            <a:r>
              <a:rPr lang="es-ES" sz="1800"/>
              <a:t>A continuación simplemente haremos una aserción de que función espía ha sido llamada</a:t>
            </a:r>
            <a:endParaRPr lang="es-ES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18606" y="2420888"/>
            <a:ext cx="2808312" cy="43724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+mj-lt"/>
                <a:cs typeface="Courier New" panose="02070309020205020404" pitchFamily="49" charset="0"/>
              </a:rPr>
              <a:t>const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doneChange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jest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Courier New" panose="02070309020205020404" pitchFamily="49" charset="0"/>
              </a:rPr>
              <a:t>.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+mj-lt"/>
                <a:cs typeface="Courier New" panose="02070309020205020404" pitchFamily="49" charset="0"/>
              </a:rPr>
              <a:t>fn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Courier New" panose="02070309020205020404" pitchFamily="49" charset="0"/>
              </a:rPr>
              <a:t>();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22663" y="3677984"/>
            <a:ext cx="1800199" cy="43724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p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Courier New" panose="02070309020205020404" pitchFamily="49" charset="0"/>
              </a:rPr>
              <a:t>.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+mj-lt"/>
                <a:cs typeface="Courier New" panose="02070309020205020404" pitchFamily="49" charset="0"/>
              </a:rPr>
              <a:t>simulate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j-lt"/>
                <a:cs typeface="Courier New" panose="02070309020205020404" pitchFamily="49" charset="0"/>
              </a:rPr>
              <a:t>'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+mj-lt"/>
                <a:cs typeface="Courier New" panose="02070309020205020404" pitchFamily="49" charset="0"/>
              </a:rPr>
              <a:t>click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j-lt"/>
                <a:cs typeface="Courier New" panose="02070309020205020404" pitchFamily="49" charset="0"/>
              </a:rPr>
              <a:t>'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  <a:cs typeface="Courier New" panose="02070309020205020404" pitchFamily="49" charset="0"/>
              </a:rPr>
              <a:t>);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5687" y="4935080"/>
            <a:ext cx="3654152" cy="43724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err="1">
                <a:solidFill>
                  <a:srgbClr val="333333"/>
                </a:solidFill>
                <a:latin typeface="+mj-lt"/>
                <a:cs typeface="Courier New" panose="02070309020205020404" pitchFamily="49" charset="0"/>
              </a:rPr>
              <a:t>expect</a:t>
            </a:r>
            <a:r>
              <a:rPr lang="es-ES" dirty="0">
                <a:solidFill>
                  <a:srgbClr val="333333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333333"/>
                </a:solidFill>
                <a:latin typeface="+mj-lt"/>
                <a:cs typeface="Courier New" panose="02070309020205020404" pitchFamily="49" charset="0"/>
              </a:rPr>
              <a:t>doneChange</a:t>
            </a:r>
            <a:r>
              <a:rPr lang="es-ES" dirty="0">
                <a:solidFill>
                  <a:srgbClr val="333333"/>
                </a:solidFill>
                <a:latin typeface="+mj-lt"/>
                <a:cs typeface="Courier New" panose="02070309020205020404" pitchFamily="49" charset="0"/>
              </a:rPr>
              <a:t>).</a:t>
            </a:r>
            <a:r>
              <a:rPr lang="es-ES" dirty="0" err="1">
                <a:solidFill>
                  <a:srgbClr val="333333"/>
                </a:solidFill>
                <a:latin typeface="+mj-lt"/>
                <a:cs typeface="Courier New" panose="02070309020205020404" pitchFamily="49" charset="0"/>
              </a:rPr>
              <a:t>toBeCalledWith</a:t>
            </a:r>
            <a:r>
              <a:rPr lang="es-ES" dirty="0">
                <a:solidFill>
                  <a:srgbClr val="333333"/>
                </a:solidFill>
                <a:latin typeface="+mj-lt"/>
                <a:cs typeface="Courier New" panose="02070309020205020404" pitchFamily="49" charset="0"/>
              </a:rPr>
              <a:t>(1)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920880" cy="620471"/>
          </a:xfrm>
        </p:spPr>
        <p:txBody>
          <a:bodyPr>
            <a:normAutofit fontScale="90000"/>
          </a:bodyPr>
          <a:lstStyle/>
          <a:p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Simulando interacción con los componentes</a:t>
            </a:r>
            <a:endParaRPr lang="es-E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59277" y="1700808"/>
            <a:ext cx="6257495" cy="4315233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ES" altLang="es-ES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rgbClr val="FC7885"/>
                </a:solidFill>
                <a:latin typeface="+mj-lt"/>
              </a:rPr>
              <a:t>test(</a:t>
            </a:r>
            <a:r>
              <a:rPr lang="es-ES" altLang="es-ES" dirty="0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'</a:t>
            </a:r>
            <a:r>
              <a:rPr lang="es-ES" altLang="es-ES" dirty="0" err="1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Component</a:t>
            </a:r>
            <a:r>
              <a:rPr lang="es-ES" altLang="es-ES" dirty="0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s-ES" altLang="es-ES" dirty="0" err="1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calls</a:t>
            </a:r>
            <a:r>
              <a:rPr lang="es-ES" altLang="es-ES" dirty="0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s-ES" altLang="es-ES" dirty="0" err="1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doChange</a:t>
            </a:r>
            <a:r>
              <a:rPr lang="es-ES" altLang="es-ES" dirty="0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s-ES" altLang="es-ES" dirty="0" err="1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when</a:t>
            </a:r>
            <a:r>
              <a:rPr lang="es-ES" altLang="es-ES" dirty="0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s-ES" altLang="es-ES" dirty="0" err="1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clicked</a:t>
            </a:r>
            <a:r>
              <a:rPr lang="es-ES" altLang="es-ES" dirty="0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',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>
                <a:solidFill>
                  <a:srgbClr val="FC7885"/>
                </a:solidFill>
                <a:latin typeface="+mj-lt"/>
              </a:rPr>
              <a:t>()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</a:t>
            </a:r>
            <a:r>
              <a:rPr lang="es-ES" altLang="es-ES" dirty="0" err="1">
                <a:latin typeface="+mj-lt"/>
              </a:rPr>
              <a:t>const</a:t>
            </a:r>
            <a:r>
              <a:rPr lang="es-ES" altLang="es-ES" dirty="0">
                <a:latin typeface="+mj-lt"/>
              </a:rPr>
              <a:t> usuario = {uid:1,name:"</a:t>
            </a:r>
            <a:r>
              <a:rPr lang="es-ES" altLang="es-ES" dirty="0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Ricardo"</a:t>
            </a:r>
            <a:r>
              <a:rPr lang="es-ES" altLang="es-ES" dirty="0">
                <a:latin typeface="+mj-lt"/>
              </a:rPr>
              <a:t>,email</a:t>
            </a:r>
            <a:r>
              <a:rPr lang="es-ES" altLang="es-ES" dirty="0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:"r@e.cat"};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</a:t>
            </a:r>
            <a:r>
              <a:rPr lang="es-ES" altLang="es-ES" dirty="0" err="1">
                <a:latin typeface="+mj-lt"/>
              </a:rPr>
              <a:t>const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 err="1">
                <a:latin typeface="+mj-lt"/>
              </a:rPr>
              <a:t>doneChange</a:t>
            </a:r>
            <a:r>
              <a:rPr lang="es-ES" altLang="es-ES" dirty="0">
                <a:latin typeface="+mj-lt"/>
              </a:rPr>
              <a:t> = </a:t>
            </a:r>
            <a:r>
              <a:rPr lang="es-ES" altLang="es-ES" dirty="0" err="1">
                <a:latin typeface="+mj-lt"/>
              </a:rPr>
              <a:t>jest.fn</a:t>
            </a:r>
            <a:r>
              <a:rPr lang="es-ES" altLang="es-ES" dirty="0">
                <a:latin typeface="+mj-lt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</a:t>
            </a:r>
            <a:r>
              <a:rPr lang="es-ES" altLang="es-ES" dirty="0" err="1">
                <a:latin typeface="+mj-lt"/>
              </a:rPr>
              <a:t>const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 err="1">
                <a:latin typeface="+mj-lt"/>
              </a:rPr>
              <a:t>wrapper</a:t>
            </a:r>
            <a:r>
              <a:rPr lang="es-ES" altLang="es-ES" dirty="0">
                <a:latin typeface="+mj-lt"/>
              </a:rPr>
              <a:t> = </a:t>
            </a:r>
            <a:r>
              <a:rPr lang="es-ES" altLang="es-ES" dirty="0" err="1">
                <a:latin typeface="+mj-lt"/>
              </a:rPr>
              <a:t>mount</a:t>
            </a:r>
            <a:r>
              <a:rPr lang="es-ES" altLang="es-ES" dirty="0">
                <a:latin typeface="+mj-lt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  &lt;</a:t>
            </a:r>
            <a:r>
              <a:rPr lang="es-ES" altLang="es-ES" dirty="0" err="1">
                <a:latin typeface="+mj-lt"/>
              </a:rPr>
              <a:t>Component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 err="1">
                <a:latin typeface="+mj-lt"/>
              </a:rPr>
              <a:t>user</a:t>
            </a:r>
            <a:r>
              <a:rPr lang="es-ES" altLang="es-ES" dirty="0">
                <a:latin typeface="+mj-lt"/>
              </a:rPr>
              <a:t>={usuario} </a:t>
            </a:r>
            <a:r>
              <a:rPr lang="es-ES" altLang="es-ES" dirty="0" err="1">
                <a:latin typeface="+mj-lt"/>
              </a:rPr>
              <a:t>doneChange</a:t>
            </a:r>
            <a:r>
              <a:rPr lang="es-ES" altLang="es-ES" dirty="0">
                <a:latin typeface="+mj-lt"/>
              </a:rPr>
              <a:t>={</a:t>
            </a:r>
            <a:r>
              <a:rPr lang="es-ES" altLang="es-ES" dirty="0" err="1">
                <a:latin typeface="+mj-lt"/>
              </a:rPr>
              <a:t>doneChange</a:t>
            </a:r>
            <a:r>
              <a:rPr lang="es-ES" altLang="es-ES" dirty="0">
                <a:latin typeface="+mj-lt"/>
              </a:rPr>
              <a:t>}/&gt;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</a:t>
            </a:r>
            <a:r>
              <a:rPr lang="es-ES" altLang="es-ES" dirty="0" err="1">
                <a:latin typeface="+mj-lt"/>
              </a:rPr>
              <a:t>const</a:t>
            </a:r>
            <a:r>
              <a:rPr lang="es-ES" altLang="es-ES" dirty="0">
                <a:latin typeface="+mj-lt"/>
              </a:rPr>
              <a:t> p = </a:t>
            </a:r>
            <a:r>
              <a:rPr lang="es-ES" altLang="es-ES" dirty="0" err="1">
                <a:latin typeface="+mj-lt"/>
              </a:rPr>
              <a:t>wrapper.find</a:t>
            </a:r>
            <a:r>
              <a:rPr lang="es-ES" altLang="es-ES" dirty="0">
                <a:latin typeface="+mj-lt"/>
              </a:rPr>
              <a:t>(</a:t>
            </a:r>
            <a:r>
              <a:rPr lang="es-ES" altLang="es-ES" dirty="0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'.titulo h1'</a:t>
            </a:r>
            <a:r>
              <a:rPr lang="es-ES" altLang="es-ES" dirty="0">
                <a:latin typeface="+mj-lt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</a:t>
            </a:r>
            <a:r>
              <a:rPr lang="es-ES" altLang="es-ES" dirty="0" err="1">
                <a:latin typeface="+mj-lt"/>
              </a:rPr>
              <a:t>p.simulate</a:t>
            </a:r>
            <a:r>
              <a:rPr lang="es-ES" altLang="es-ES" dirty="0">
                <a:latin typeface="+mj-lt"/>
              </a:rPr>
              <a:t>(</a:t>
            </a:r>
            <a:r>
              <a:rPr lang="es-ES" altLang="es-ES" dirty="0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'</a:t>
            </a:r>
            <a:r>
              <a:rPr lang="es-ES" altLang="es-ES" dirty="0" err="1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click</a:t>
            </a:r>
            <a:r>
              <a:rPr lang="es-ES" altLang="es-ES" dirty="0">
                <a:solidFill>
                  <a:srgbClr val="669900"/>
                </a:solidFill>
                <a:latin typeface="+mj-lt"/>
                <a:cs typeface="Courier New" panose="02070309020205020404" pitchFamily="49" charset="0"/>
              </a:rPr>
              <a:t>'</a:t>
            </a:r>
            <a:r>
              <a:rPr lang="es-ES" altLang="es-ES" dirty="0">
                <a:latin typeface="+mj-lt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</a:t>
            </a:r>
            <a:r>
              <a:rPr lang="es-ES" altLang="es-ES" dirty="0" err="1">
                <a:latin typeface="+mj-lt"/>
              </a:rPr>
              <a:t>expect</a:t>
            </a:r>
            <a:r>
              <a:rPr lang="es-ES" altLang="es-ES" dirty="0">
                <a:latin typeface="+mj-lt"/>
              </a:rPr>
              <a:t>(</a:t>
            </a:r>
            <a:r>
              <a:rPr lang="es-ES" altLang="es-ES" dirty="0" err="1">
                <a:latin typeface="+mj-lt"/>
              </a:rPr>
              <a:t>doneChange</a:t>
            </a:r>
            <a:r>
              <a:rPr lang="es-ES" altLang="es-ES" dirty="0">
                <a:latin typeface="+mj-lt"/>
              </a:rPr>
              <a:t>).</a:t>
            </a:r>
            <a:r>
              <a:rPr lang="es-ES" altLang="es-ES" dirty="0" err="1">
                <a:latin typeface="+mj-lt"/>
              </a:rPr>
              <a:t>toBeCalledWith</a:t>
            </a:r>
            <a:r>
              <a:rPr lang="es-ES" altLang="es-ES" dirty="0">
                <a:latin typeface="+mj-lt"/>
              </a:rPr>
              <a:t>(0);</a:t>
            </a:r>
            <a:r>
              <a:rPr lang="es-ES" altLang="es-ES" dirty="0">
                <a:solidFill>
                  <a:srgbClr val="FC7885"/>
                </a:solidFill>
                <a:latin typeface="+mj-lt"/>
              </a:rPr>
              <a:t>//El primer </a:t>
            </a:r>
            <a:r>
              <a:rPr lang="es-ES" altLang="es-ES" dirty="0" err="1">
                <a:solidFill>
                  <a:srgbClr val="FC7885"/>
                </a:solidFill>
                <a:latin typeface="+mj-lt"/>
              </a:rPr>
              <a:t>click</a:t>
            </a:r>
            <a:r>
              <a:rPr lang="es-ES" altLang="es-ES" dirty="0">
                <a:solidFill>
                  <a:srgbClr val="FC7885"/>
                </a:solidFill>
                <a:latin typeface="+mj-lt"/>
              </a:rPr>
              <a:t> da cero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rgbClr val="FC7885"/>
                </a:solidFill>
                <a:latin typeface="+mj-lt"/>
              </a:rPr>
              <a:t>});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FC7885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 err="1">
                <a:latin typeface="Eurostile LT Std" panose="020B0504020202050204"/>
              </a:rPr>
              <a:t>React</a:t>
            </a:r>
            <a:r>
              <a:rPr lang="es-ES" altLang="es-ES" dirty="0">
                <a:latin typeface="Eurostile LT Std" panose="020B0504020202050204"/>
              </a:rPr>
              <a:t> y </a:t>
            </a:r>
            <a:r>
              <a:rPr lang="es-ES" altLang="es-ES" dirty="0" err="1">
                <a:latin typeface="Eurostile LT Std" panose="020B0504020202050204"/>
              </a:rPr>
              <a:t>Redux</a:t>
            </a:r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20484" name="5 CuadroTexto"/>
          <p:cNvSpPr txBox="1">
            <a:spLocks noChangeArrowheads="1"/>
          </p:cNvSpPr>
          <p:nvPr/>
        </p:nvSpPr>
        <p:spPr bwMode="auto">
          <a:xfrm>
            <a:off x="0" y="1641475"/>
            <a:ext cx="1258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ca-ES" altLang="es-ES" sz="5400" dirty="0">
                <a:solidFill>
                  <a:schemeClr val="bg1"/>
                </a:solidFill>
                <a:latin typeface="Eurostile LT Std" panose="020B0504020202050204"/>
              </a:rPr>
              <a:t>8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184</a:t>
            </a:fld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6" name="6 Marcador de texto"/>
          <p:cNvSpPr txBox="1"/>
          <p:nvPr/>
        </p:nvSpPr>
        <p:spPr>
          <a:xfrm>
            <a:off x="1331913" y="2743200"/>
            <a:ext cx="7272535" cy="371013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8.1. Patrón Flux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8.2. Componentes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Redux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Eurostile LT Std" panose="020B0504020202050204"/>
            </a:endParaRP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8.3. Conectando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React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y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Redux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Eurostile LT Std" panose="020B0504020202050204"/>
            </a:endParaRP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8.4.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Redux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Store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8.5.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Redux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Middleware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Flux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Escenario de gestión de estado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5112568" cy="5184576"/>
          </a:xfrm>
        </p:spPr>
        <p:txBody>
          <a:bodyPr>
            <a:normAutofit fontScale="92500" lnSpcReduction="10000"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En una SPA en lugar de almacenar datos en el DOM o en objetos aleatorios, existe un conjunto de modelos en memoria que representan todo el estado / datos en la aplicación.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Una vista puede actualizar un modelo, y este modelo puede actualizar a su vez otro modelo, u otra vista que podría tener el mismo modelo.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Posibles efectos: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Descontrol de la aplicación</a:t>
            </a:r>
          </a:p>
          <a:p>
            <a:pPr lvl="1"/>
            <a:r>
              <a:rPr lang="es-ES" sz="1800" dirty="0" err="1">
                <a:latin typeface="Eurostile LT Std" panose="020B0504020202050204" pitchFamily="34" charset="0"/>
              </a:rPr>
              <a:t>Relentización</a:t>
            </a:r>
            <a:r>
              <a:rPr lang="es-ES" sz="1800" dirty="0">
                <a:latin typeface="Eurostile LT Std" panose="020B0504020202050204" pitchFamily="34" charset="0"/>
              </a:rPr>
              <a:t> y bajo performance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En estas situaciones se necesita una </a:t>
            </a:r>
            <a:r>
              <a:rPr lang="es-ES" sz="2000" b="1" dirty="0">
                <a:latin typeface="Eurostile LT Std" panose="020B0504020202050204" pitchFamily="34" charset="0"/>
              </a:rPr>
              <a:t>“única fuente de verdad”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Queremos que las vistas reflejen este estado y que acciones sobre ella actualicen dicho estado a su vez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31" t="14636" r="49169" b="17672"/>
          <a:stretch>
            <a:fillRect/>
          </a:stretch>
        </p:blipFill>
        <p:spPr>
          <a:xfrm>
            <a:off x="5564917" y="1057300"/>
            <a:ext cx="3148761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err="1"/>
              <a:t>React</a:t>
            </a:r>
            <a:r>
              <a:rPr lang="es-ES" sz="3200" dirty="0"/>
              <a:t> y Flux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4521101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React es una librería que provee las funcionalidades necesarias para generar la vista del frontend una aplicación. No provee de la parte del Controlador y Modelo de la misma.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Si la aplicación tiene cierto grado de complejidad y necesita compartir estado es necesario integrar react con otros frameworks que provean la gestión de cambios de estado y permitan implementar de manera segura el intercambio del mismo.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Dado que React promueve el flujo de en una sola dirección del estado es recomendable implementar el Patrón Flux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El patrón Flux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124744"/>
            <a:ext cx="8424936" cy="5328592"/>
          </a:xfrm>
        </p:spPr>
        <p:txBody>
          <a:bodyPr>
            <a:no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Flux es una arquitectura que usa un flujo de datos unidireccional a través de eventos y listeners específicos.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No es lo mismo que el patrón MVC. Los controladores no existen en Flux.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Consiste de 4 componentes:</a:t>
            </a: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Dispatchers</a:t>
            </a:r>
            <a:r>
              <a:rPr lang="es-ES" sz="1800" dirty="0">
                <a:latin typeface="Eurostile LT Std" panose="020B0504020202050204" pitchFamily="34" charset="0"/>
              </a:rPr>
              <a:t>: Un </a:t>
            </a:r>
            <a:r>
              <a:rPr lang="es-ES" sz="1800" dirty="0" err="1">
                <a:latin typeface="Eurostile LT Std" panose="020B0504020202050204" pitchFamily="34" charset="0"/>
              </a:rPr>
              <a:t>singleton</a:t>
            </a:r>
            <a:r>
              <a:rPr lang="es-ES" sz="1800" dirty="0">
                <a:latin typeface="Eurostile LT Std" panose="020B0504020202050204" pitchFamily="34" charset="0"/>
              </a:rPr>
              <a:t> que actúa como registro de </a:t>
            </a:r>
            <a:r>
              <a:rPr lang="es-ES" sz="1800" dirty="0" err="1">
                <a:latin typeface="Eurostile LT Std" panose="020B0504020202050204" pitchFamily="34" charset="0"/>
              </a:rPr>
              <a:t>callbacks</a:t>
            </a:r>
            <a:r>
              <a:rPr lang="es-ES" sz="1800" dirty="0">
                <a:latin typeface="Eurostile LT Std" panose="020B0504020202050204" pitchFamily="34" charset="0"/>
              </a:rPr>
              <a:t> y opera como </a:t>
            </a:r>
            <a:r>
              <a:rPr lang="es-ES" sz="1800" dirty="0" err="1">
                <a:latin typeface="Eurostile LT Std" panose="020B0504020202050204" pitchFamily="34" charset="0"/>
              </a:rPr>
              <a:t>hub</a:t>
            </a:r>
            <a:r>
              <a:rPr lang="es-ES" sz="1800" dirty="0">
                <a:latin typeface="Eurostile LT Std" panose="020B0504020202050204" pitchFamily="34" charset="0"/>
              </a:rPr>
              <a:t> central del flujo de datos. </a:t>
            </a:r>
          </a:p>
          <a:p>
            <a:pPr lvl="2"/>
            <a:r>
              <a:rPr lang="es-ES" dirty="0">
                <a:latin typeface="Eurostile LT Std" panose="020B0504020202050204" pitchFamily="34" charset="0"/>
              </a:rPr>
              <a:t>Cuando un dato llega, el </a:t>
            </a:r>
            <a:r>
              <a:rPr lang="es-ES" dirty="0" err="1">
                <a:latin typeface="Eurostile LT Std" panose="020B0504020202050204" pitchFamily="34" charset="0"/>
              </a:rPr>
              <a:t>dispatcher</a:t>
            </a:r>
            <a:r>
              <a:rPr lang="es-ES" dirty="0">
                <a:latin typeface="Eurostile LT Std" panose="020B0504020202050204" pitchFamily="34" charset="0"/>
              </a:rPr>
              <a:t> llama a la función de </a:t>
            </a:r>
            <a:r>
              <a:rPr lang="es-ES" dirty="0" err="1">
                <a:latin typeface="Eurostile LT Std" panose="020B0504020202050204" pitchFamily="34" charset="0"/>
              </a:rPr>
              <a:t>callback</a:t>
            </a:r>
            <a:r>
              <a:rPr lang="es-ES" dirty="0">
                <a:latin typeface="Eurostile LT Std" panose="020B0504020202050204" pitchFamily="34" charset="0"/>
              </a:rPr>
              <a:t> y propaga el estado.</a:t>
            </a:r>
          </a:p>
          <a:p>
            <a:pPr lvl="2"/>
            <a:r>
              <a:rPr lang="es-ES" dirty="0">
                <a:latin typeface="Eurostile LT Std" panose="020B0504020202050204" pitchFamily="34" charset="0"/>
              </a:rPr>
              <a:t>El proceso de llamada se inicia con un </a:t>
            </a:r>
            <a:r>
              <a:rPr lang="es-ES" b="1" dirty="0" err="1">
                <a:latin typeface="Eurostile LT Std" panose="020B0504020202050204" pitchFamily="34" charset="0"/>
              </a:rPr>
              <a:t>dispatch</a:t>
            </a:r>
            <a:r>
              <a:rPr lang="es-ES" b="1" dirty="0">
                <a:latin typeface="Eurostile LT Std" panose="020B0504020202050204" pitchFamily="34" charset="0"/>
              </a:rPr>
              <a:t>()</a:t>
            </a: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Almacenes (Stores)</a:t>
            </a:r>
            <a:r>
              <a:rPr lang="es-ES" sz="1800" dirty="0">
                <a:latin typeface="Eurostile LT Std" panose="020B0504020202050204" pitchFamily="34" charset="0"/>
              </a:rPr>
              <a:t>: Una colecciones de datos y lógica de negocio expuesta como Singleton. Contiene los modelos.</a:t>
            </a: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Vistas</a:t>
            </a:r>
            <a:r>
              <a:rPr lang="es-ES" sz="1800" dirty="0">
                <a:latin typeface="Eurostile LT Std" panose="020B0504020202050204" pitchFamily="34" charset="0"/>
              </a:rPr>
              <a:t>: se encarga de mostrar los datos y presentar las funcionalidades de una aplicación.</a:t>
            </a: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Acciones</a:t>
            </a:r>
            <a:r>
              <a:rPr lang="es-ES" sz="1800" dirty="0">
                <a:latin typeface="Eurostile LT Std" panose="020B0504020202050204" pitchFamily="34" charset="0"/>
              </a:rPr>
              <a:t>: Son objetos que encapsulan los datos que modificarán los </a:t>
            </a:r>
            <a:r>
              <a:rPr lang="es-ES" sz="1800" dirty="0" err="1">
                <a:latin typeface="Eurostile LT Std" panose="020B0504020202050204" pitchFamily="34" charset="0"/>
              </a:rPr>
              <a:t>Stores</a:t>
            </a:r>
            <a:r>
              <a:rPr lang="es-ES" sz="1800" dirty="0">
                <a:latin typeface="Eurostile LT Std" panose="020B0504020202050204" pitchFamily="34" charset="0"/>
              </a:rPr>
              <a:t> mediante un tipo de acción. 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Para implementar Flux se pueden usar distintas librerías 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Proceso Flux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140147"/>
            <a:ext cx="8424936" cy="4521101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Eurostile LT Std" panose="020B0504020202050204" pitchFamily="34" charset="0"/>
              </a:rPr>
              <a:t>La Vista permite interacción de usuarios (ej. </a:t>
            </a:r>
            <a:r>
              <a:rPr lang="es-ES" sz="1800" dirty="0" err="1">
                <a:latin typeface="Eurostile LT Std" panose="020B0504020202050204" pitchFamily="34" charset="0"/>
              </a:rPr>
              <a:t>Cliks</a:t>
            </a:r>
            <a:r>
              <a:rPr lang="es-ES" sz="1800" dirty="0">
                <a:latin typeface="Eurostile LT Std" panose="020B0504020202050204" pitchFamily="34" charset="0"/>
              </a:rPr>
              <a:t> de usuarios)</a:t>
            </a:r>
          </a:p>
          <a:p>
            <a:r>
              <a:rPr lang="es-ES" sz="1800" dirty="0">
                <a:latin typeface="Eurostile LT Std" panose="020B0504020202050204" pitchFamily="34" charset="0"/>
              </a:rPr>
              <a:t>Se crean </a:t>
            </a:r>
            <a:r>
              <a:rPr lang="es-ES" sz="1800" b="1" dirty="0">
                <a:latin typeface="Eurostile LT Std" panose="020B0504020202050204" pitchFamily="34" charset="0"/>
              </a:rPr>
              <a:t>Acciones</a:t>
            </a:r>
            <a:r>
              <a:rPr lang="es-ES" sz="1800" dirty="0">
                <a:latin typeface="Eurostile LT Std" panose="020B0504020202050204" pitchFamily="34" charset="0"/>
              </a:rPr>
              <a:t> que encapsulan lo que ha cambiado debido a esa interacción</a:t>
            </a:r>
          </a:p>
          <a:p>
            <a:r>
              <a:rPr lang="es-ES" sz="1800" dirty="0">
                <a:latin typeface="Eurostile LT Std" panose="020B0504020202050204" pitchFamily="34" charset="0"/>
              </a:rPr>
              <a:t>El </a:t>
            </a:r>
            <a:r>
              <a:rPr lang="es-ES" sz="1800" b="1" dirty="0" err="1">
                <a:latin typeface="Eurostile LT Std" panose="020B0504020202050204" pitchFamily="34" charset="0"/>
              </a:rPr>
              <a:t>Dispatcher</a:t>
            </a:r>
            <a:r>
              <a:rPr lang="es-ES" sz="1800" dirty="0">
                <a:latin typeface="Eurostile LT Std" panose="020B0504020202050204" pitchFamily="34" charset="0"/>
              </a:rPr>
              <a:t> responde a las acciones emitidas llamando </a:t>
            </a:r>
            <a:r>
              <a:rPr lang="es-ES" sz="1800" dirty="0" err="1">
                <a:latin typeface="Eurostile LT Std" panose="020B0504020202050204" pitchFamily="34" charset="0"/>
              </a:rPr>
              <a:t>callbacks</a:t>
            </a:r>
            <a:r>
              <a:rPr lang="es-ES" sz="1800" dirty="0">
                <a:latin typeface="Eurostile LT Std" panose="020B0504020202050204" pitchFamily="34" charset="0"/>
              </a:rPr>
              <a:t> que generan cambios en la store</a:t>
            </a:r>
          </a:p>
          <a:p>
            <a:r>
              <a:rPr lang="es-ES" sz="1800" dirty="0">
                <a:latin typeface="Eurostile LT Std" panose="020B0504020202050204" pitchFamily="34" charset="0"/>
              </a:rPr>
              <a:t>El </a:t>
            </a:r>
            <a:r>
              <a:rPr lang="es-ES" sz="1800" b="1" dirty="0">
                <a:latin typeface="Eurostile LT Std" panose="020B0504020202050204" pitchFamily="34" charset="0"/>
              </a:rPr>
              <a:t>Store</a:t>
            </a:r>
            <a:r>
              <a:rPr lang="es-ES" sz="1800" dirty="0">
                <a:latin typeface="Eurostile LT Std" panose="020B0504020202050204" pitchFamily="34" charset="0"/>
              </a:rPr>
              <a:t> emite un evento de cambio</a:t>
            </a:r>
          </a:p>
          <a:p>
            <a:r>
              <a:rPr lang="es-ES" sz="1800" dirty="0">
                <a:latin typeface="Eurostile LT Std" panose="020B0504020202050204" pitchFamily="34" charset="0"/>
              </a:rPr>
              <a:t>La vista responde al evento de cambio actualizando su información</a:t>
            </a:r>
          </a:p>
        </p:txBody>
      </p:sp>
      <p:pic>
        <p:nvPicPr>
          <p:cNvPr id="6146" name="Picture 2" descr="Image result for flux 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07" y="3356992"/>
            <a:ext cx="6774029" cy="338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Herramientas: Depuración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b="1" i="1" dirty="0" err="1">
                <a:latin typeface="Eurostile LT Std" panose="020B0504020202050204" pitchFamily="34" charset="0"/>
              </a:rPr>
              <a:t>React</a:t>
            </a:r>
            <a:r>
              <a:rPr lang="es-ES" sz="2000" b="1" i="1" dirty="0">
                <a:latin typeface="Eurostile LT Std" panose="020B0504020202050204" pitchFamily="34" charset="0"/>
              </a:rPr>
              <a:t> </a:t>
            </a:r>
            <a:r>
              <a:rPr lang="es-ES" sz="2000" b="1" i="1" dirty="0" err="1">
                <a:latin typeface="Eurostile LT Std" panose="020B0504020202050204" pitchFamily="34" charset="0"/>
              </a:rPr>
              <a:t>Developers</a:t>
            </a:r>
            <a:r>
              <a:rPr lang="es-ES" sz="2000" b="1" i="1" dirty="0">
                <a:latin typeface="Eurostile LT Std" panose="020B0504020202050204" pitchFamily="34" charset="0"/>
              </a:rPr>
              <a:t> </a:t>
            </a:r>
            <a:r>
              <a:rPr lang="es-ES" sz="2000" b="1" i="1" dirty="0" err="1">
                <a:latin typeface="Eurostile LT Std" panose="020B0504020202050204" pitchFamily="34" charset="0"/>
              </a:rPr>
              <a:t>tools</a:t>
            </a:r>
            <a:r>
              <a:rPr lang="es-ES" sz="2000" dirty="0">
                <a:latin typeface="Eurostile LT Std" panose="020B0504020202050204" pitchFamily="34" charset="0"/>
              </a:rPr>
              <a:t>: 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Es una extensión para Chrome para el desarrollo de </a:t>
            </a:r>
            <a:r>
              <a:rPr lang="es-ES" sz="1800" dirty="0" err="1">
                <a:latin typeface="Eurostile LT Std" panose="020B0504020202050204" pitchFamily="34" charset="0"/>
              </a:rPr>
              <a:t>React</a:t>
            </a:r>
            <a:r>
              <a:rPr lang="es-ES" sz="1800" dirty="0">
                <a:latin typeface="Eurostile LT Std" panose="020B0504020202050204" pitchFamily="34" charset="0"/>
              </a:rPr>
              <a:t>. </a:t>
            </a:r>
          </a:p>
          <a:p>
            <a:pPr lvl="1"/>
            <a:endParaRPr lang="es-ES" sz="18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07" y="1954262"/>
            <a:ext cx="5654386" cy="222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102" y="4505110"/>
            <a:ext cx="556779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Posibles librerías para implementar Flux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5112567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No existe una versión oficial de librería Flux, por tanto, escoger entre las alternativas existentes se debe realizar de manera muy cuidadosa: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Actualmente </a:t>
            </a:r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r>
              <a:rPr lang="es-ES" sz="2000" dirty="0">
                <a:latin typeface="Eurostile LT Std" panose="020B0504020202050204" pitchFamily="34" charset="0"/>
              </a:rPr>
              <a:t> se ha posicionado como una alternativa simple y eficiente para implementar el modelo </a:t>
            </a:r>
            <a:r>
              <a:rPr lang="es-ES" sz="2000" b="1" dirty="0">
                <a:latin typeface="Eurostile LT Std" panose="020B0504020202050204" pitchFamily="34" charset="0"/>
              </a:rPr>
              <a:t>Flux</a:t>
            </a:r>
            <a:r>
              <a:rPr lang="es-ES" sz="2000" dirty="0">
                <a:latin typeface="Eurostile LT Std" panose="020B0504020202050204" pitchFamily="34" charset="0"/>
              </a:rPr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45940" y="2483768"/>
            <a:ext cx="5652120" cy="2616101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285750" indent="-28575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s-ES" dirty="0">
                <a:latin typeface="Eurostile LT Std" panose="020B0504020202050204" pitchFamily="34" charset="0"/>
              </a:rPr>
              <a:t>Flummox</a:t>
            </a:r>
          </a:p>
          <a:p>
            <a:pPr marL="285750" indent="-28575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s-ES" b="1" dirty="0">
                <a:latin typeface="Eurostile LT Std" panose="020B0504020202050204" pitchFamily="34" charset="0"/>
              </a:rPr>
              <a:t>Alt</a:t>
            </a:r>
          </a:p>
          <a:p>
            <a:pPr marL="285750" indent="-28575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s-ES" dirty="0">
                <a:latin typeface="Eurostile LT Std" panose="020B0504020202050204" pitchFamily="34" charset="0"/>
              </a:rPr>
              <a:t>Fluxxor</a:t>
            </a:r>
          </a:p>
          <a:p>
            <a:pPr marL="285750" indent="-28575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s-ES" dirty="0">
                <a:latin typeface="Eurostile LT Std" panose="020B0504020202050204" pitchFamily="34" charset="0"/>
              </a:rPr>
              <a:t>Flux This</a:t>
            </a:r>
          </a:p>
          <a:p>
            <a:pPr marL="285750" indent="-28575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s-ES" dirty="0">
                <a:latin typeface="Eurostile LT Std" panose="020B0504020202050204" pitchFamily="34" charset="0"/>
              </a:rPr>
              <a:t>MartyJS</a:t>
            </a:r>
          </a:p>
          <a:p>
            <a:pPr marL="285750" indent="-28575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s-ES" dirty="0">
                <a:latin typeface="Eurostile LT Std" panose="020B0504020202050204" pitchFamily="34" charset="0"/>
              </a:rPr>
              <a:t>McFly</a:t>
            </a:r>
          </a:p>
          <a:p>
            <a:pPr marL="285750" indent="-28575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s-ES" dirty="0">
                <a:latin typeface="Eurostile LT Std" panose="020B0504020202050204" pitchFamily="34" charset="0"/>
              </a:rPr>
              <a:t>Fluxible</a:t>
            </a:r>
          </a:p>
          <a:p>
            <a:pPr marL="285750" indent="-28575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s-ES" dirty="0">
                <a:latin typeface="Eurostile LT Std" panose="020B0504020202050204" pitchFamily="34" charset="0"/>
              </a:rPr>
              <a:t>Delorean</a:t>
            </a:r>
          </a:p>
          <a:p>
            <a:pPr marL="285750" indent="-28575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s-ES" dirty="0">
                <a:latin typeface="Eurostile LT Std" panose="020B0504020202050204" pitchFamily="34" charset="0"/>
              </a:rPr>
              <a:t>Lux</a:t>
            </a:r>
          </a:p>
          <a:p>
            <a:pPr marL="285750" indent="-28575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s-ES" dirty="0">
                <a:latin typeface="Eurostile LT Std" panose="020B0504020202050204" pitchFamily="34" charset="0"/>
              </a:rPr>
              <a:t>Reflux</a:t>
            </a:r>
          </a:p>
          <a:p>
            <a:pPr marL="285750" indent="-28575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s-ES" dirty="0">
                <a:latin typeface="Eurostile LT Std" panose="020B0504020202050204" pitchFamily="34" charset="0"/>
              </a:rPr>
              <a:t>OmniscientJS</a:t>
            </a:r>
          </a:p>
          <a:p>
            <a:pPr marL="285750" indent="-28575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s-ES" dirty="0">
                <a:latin typeface="Eurostile LT Std" panose="020B0504020202050204" pitchFamily="34" charset="0"/>
              </a:rPr>
              <a:t>Fluxy</a:t>
            </a:r>
          </a:p>
          <a:p>
            <a:pPr marL="285750" indent="-285750"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s-ES" dirty="0">
                <a:latin typeface="Eurostile LT Std" panose="020B0504020202050204" pitchFamily="34" charset="0"/>
              </a:rPr>
              <a:t>Material Flux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Componentes </a:t>
            </a:r>
            <a:r>
              <a:rPr lang="es-ES" altLang="es-ES" dirty="0" err="1">
                <a:latin typeface="Eurostile LT Std" panose="020B0504020202050204"/>
              </a:rPr>
              <a:t>Redux</a:t>
            </a:r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191</a:t>
            </a:fld>
            <a:endParaRPr lang="es-ES" altLang="es-ES" dirty="0">
              <a:latin typeface="Eurostile LT Std" panose="020B0504020202050204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err="1"/>
              <a:t>Redux</a:t>
            </a:r>
            <a:endParaRPr lang="es-ES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124744"/>
            <a:ext cx="7776864" cy="4521101"/>
          </a:xfrm>
        </p:spPr>
        <p:txBody>
          <a:bodyPr>
            <a:normAutofit/>
          </a:bodyPr>
          <a:lstStyle/>
          <a:p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r>
              <a:rPr lang="es-ES" sz="2000" dirty="0">
                <a:latin typeface="Eurostile LT Std" panose="020B0504020202050204" pitchFamily="34" charset="0"/>
              </a:rPr>
              <a:t> (</a:t>
            </a:r>
            <a:r>
              <a:rPr lang="es-ES" sz="2000" dirty="0">
                <a:latin typeface="Eurostile LT Std" panose="020B0504020202050204" pitchFamily="34" charset="0"/>
                <a:hlinkClick r:id="rId2"/>
              </a:rPr>
              <a:t>http://redux.js.org/</a:t>
            </a:r>
            <a:r>
              <a:rPr lang="es-ES" sz="2000" dirty="0">
                <a:latin typeface="Eurostile LT Std" panose="020B0504020202050204" pitchFamily="34" charset="0"/>
              </a:rPr>
              <a:t>) es un contenedor de estado predecible para aplicaciones JS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Es una implementación ligera de flux (2KB)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Principales diferencias con otras implementaciones Flux: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No hay “</a:t>
            </a:r>
            <a:r>
              <a:rPr lang="es-ES" sz="1800" b="1" dirty="0" err="1">
                <a:latin typeface="Eurostile LT Std" panose="020B0504020202050204" pitchFamily="34" charset="0"/>
              </a:rPr>
              <a:t>dispatchers</a:t>
            </a:r>
            <a:r>
              <a:rPr lang="es-ES" sz="1800" dirty="0">
                <a:latin typeface="Eurostile LT Std" panose="020B0504020202050204" pitchFamily="34" charset="0"/>
              </a:rPr>
              <a:t>” discretos. Directamente la “store” está a la escucha de acciones y usa los “</a:t>
            </a:r>
            <a:r>
              <a:rPr lang="es-ES" sz="1800" b="1" dirty="0" err="1">
                <a:latin typeface="Eurostile LT Std" panose="020B0504020202050204" pitchFamily="34" charset="0"/>
              </a:rPr>
              <a:t>reducers</a:t>
            </a:r>
            <a:r>
              <a:rPr lang="es-ES" sz="1800" dirty="0">
                <a:latin typeface="Eurostile LT Std" panose="020B0504020202050204" pitchFamily="34" charset="0"/>
              </a:rPr>
              <a:t>” para devolver un estado nuevo.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Mantiene todo el estado de la aplicación en un único sitio: la </a:t>
            </a:r>
            <a:r>
              <a:rPr lang="es-ES" sz="1800" b="1" dirty="0">
                <a:latin typeface="Eurostile LT Std" panose="020B0504020202050204" pitchFamily="34" charset="0"/>
              </a:rPr>
              <a:t>store</a:t>
            </a:r>
            <a:r>
              <a:rPr lang="es-ES" sz="1800" dirty="0">
                <a:latin typeface="Eurostile LT Std" panose="020B0504020202050204" pitchFamily="34" charset="0"/>
              </a:rPr>
              <a:t>.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El estado de la aplicación es </a:t>
            </a:r>
            <a:r>
              <a:rPr lang="es-ES" sz="1800" b="1" dirty="0">
                <a:latin typeface="Eurostile LT Std" panose="020B0504020202050204" pitchFamily="34" charset="0"/>
              </a:rPr>
              <a:t>inmutable</a:t>
            </a:r>
            <a:r>
              <a:rPr lang="es-ES" sz="1800" dirty="0">
                <a:latin typeface="Eurostile LT Std" panose="020B0504020202050204" pitchFamily="34" charset="0"/>
              </a:rPr>
              <a:t>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Se puede consultar su api en: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  <a:hlinkClick r:id="rId3"/>
              </a:rPr>
              <a:t>https://redux.js.org/api-reference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endParaRPr lang="es-ES" dirty="0">
              <a:latin typeface="Eurostile LT Std" panose="020B0504020202050204" pitchFamily="34" charset="0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07" y="2564904"/>
            <a:ext cx="6297521" cy="39359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Árbol de estado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124744"/>
            <a:ext cx="7776864" cy="4521101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La store mantiene un árbol de estado a la que se suscriben los componentes.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Un cambio en la store se ve reflejado de manera inmediata en los componentes afectados. 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Componentes </a:t>
            </a:r>
            <a:r>
              <a:rPr lang="es-ES" sz="3200" dirty="0" err="1"/>
              <a:t>Redux</a:t>
            </a:r>
            <a:endParaRPr lang="es-ES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4521101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Eurostile LT Std" panose="020B0504020202050204" pitchFamily="34" charset="0"/>
              </a:rPr>
              <a:t>Store</a:t>
            </a:r>
            <a:r>
              <a:rPr lang="es-ES" sz="2000" dirty="0">
                <a:latin typeface="Eurostile LT Std" panose="020B0504020202050204" pitchFamily="34" charset="0"/>
              </a:rPr>
              <a:t>: objeto donde se almacenan los modelos y sus estados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Se declarará en un punto de entrada</a:t>
            </a:r>
          </a:p>
          <a:p>
            <a:r>
              <a:rPr lang="es-ES" sz="2000" b="1" dirty="0" err="1">
                <a:latin typeface="Eurostile LT Std" panose="020B0504020202050204" pitchFamily="34" charset="0"/>
              </a:rPr>
              <a:t>ActionCreators</a:t>
            </a:r>
            <a:r>
              <a:rPr lang="es-ES" sz="2000" dirty="0">
                <a:latin typeface="Eurostile LT Std" panose="020B0504020202050204" pitchFamily="34" charset="0"/>
              </a:rPr>
              <a:t>: Factory de </a:t>
            </a:r>
            <a:r>
              <a:rPr lang="es-ES" sz="2000" b="1" dirty="0" err="1">
                <a:latin typeface="Eurostile LT Std" panose="020B0504020202050204" pitchFamily="34" charset="0"/>
              </a:rPr>
              <a:t>Actions</a:t>
            </a:r>
            <a:r>
              <a:rPr lang="es-ES" sz="2000" b="1" dirty="0">
                <a:latin typeface="Eurostile LT Std" panose="020B0504020202050204" pitchFamily="34" charset="0"/>
              </a:rPr>
              <a:t>.</a:t>
            </a:r>
          </a:p>
          <a:p>
            <a:pPr lvl="1"/>
            <a:r>
              <a:rPr lang="es-ES" sz="1600" dirty="0">
                <a:latin typeface="Eurostile LT Std" panose="020B0504020202050204" pitchFamily="34" charset="0"/>
              </a:rPr>
              <a:t>Los </a:t>
            </a:r>
            <a:r>
              <a:rPr lang="es-ES" sz="1600" dirty="0" err="1">
                <a:latin typeface="Eurostile LT Std" panose="020B0504020202050204" pitchFamily="34" charset="0"/>
              </a:rPr>
              <a:t>Actions</a:t>
            </a:r>
            <a:r>
              <a:rPr lang="es-ES" sz="1600" dirty="0">
                <a:latin typeface="Eurostile LT Std" panose="020B0504020202050204" pitchFamily="34" charset="0"/>
              </a:rPr>
              <a:t> son objetos indican que algo ha sucedido/cambiado.</a:t>
            </a:r>
          </a:p>
          <a:p>
            <a:r>
              <a:rPr lang="es-ES" sz="2000" b="1" dirty="0">
                <a:latin typeface="Eurostile LT Std" panose="020B0504020202050204" pitchFamily="34" charset="0"/>
              </a:rPr>
              <a:t>Middleware:</a:t>
            </a:r>
            <a:r>
              <a:rPr lang="es-ES" sz="2000" dirty="0">
                <a:latin typeface="Eurostile LT Std" panose="020B0504020202050204" pitchFamily="34" charset="0"/>
              </a:rPr>
              <a:t> Permite interceptar acciones y ejecutar pasos adicionales (equivalente a los filtros de JEE)</a:t>
            </a:r>
          </a:p>
          <a:p>
            <a:pPr lvl="1"/>
            <a:r>
              <a:rPr lang="es-ES" sz="1600" dirty="0">
                <a:latin typeface="Eurostile LT Std" panose="020B0504020202050204" pitchFamily="34" charset="0"/>
              </a:rPr>
              <a:t>Se usan para gestionar efectos secundarios</a:t>
            </a:r>
          </a:p>
          <a:p>
            <a:r>
              <a:rPr lang="es-ES" sz="2000" b="1" dirty="0" err="1">
                <a:latin typeface="Eurostile LT Std" panose="020B0504020202050204" pitchFamily="34" charset="0"/>
              </a:rPr>
              <a:t>Reducers</a:t>
            </a:r>
            <a:r>
              <a:rPr lang="es-ES" sz="2000" dirty="0">
                <a:latin typeface="Eurostile LT Std" panose="020B0504020202050204" pitchFamily="34" charset="0"/>
              </a:rPr>
              <a:t>: Componente que especifica cómo cambia el estado de la aplicación</a:t>
            </a:r>
          </a:p>
          <a:p>
            <a:pPr lvl="1"/>
            <a:r>
              <a:rPr lang="es-ES" sz="1600" dirty="0">
                <a:latin typeface="Eurostile LT Std" panose="020B0504020202050204" pitchFamily="34" charset="0"/>
              </a:rPr>
              <a:t>Los </a:t>
            </a:r>
            <a:r>
              <a:rPr lang="es-ES" sz="1600" dirty="0" err="1">
                <a:latin typeface="Eurostile LT Std" panose="020B0504020202050204" pitchFamily="34" charset="0"/>
              </a:rPr>
              <a:t>reducers</a:t>
            </a:r>
            <a:r>
              <a:rPr lang="es-ES" sz="1600" dirty="0">
                <a:latin typeface="Eurostile LT Std" panose="020B0504020202050204" pitchFamily="34" charset="0"/>
              </a:rPr>
              <a:t> deben ser diseñados como funciones puras</a:t>
            </a:r>
          </a:p>
          <a:p>
            <a:pPr lvl="1"/>
            <a:r>
              <a:rPr lang="es-ES" sz="1600" dirty="0">
                <a:latin typeface="Eurostile LT Std" panose="020B0504020202050204" pitchFamily="34" charset="0"/>
              </a:rPr>
              <a:t>Un </a:t>
            </a:r>
            <a:r>
              <a:rPr lang="es-ES" sz="1600" dirty="0" err="1">
                <a:latin typeface="Eurostile LT Std" panose="020B0504020202050204" pitchFamily="34" charset="0"/>
              </a:rPr>
              <a:t>root</a:t>
            </a:r>
            <a:r>
              <a:rPr lang="es-ES" sz="1600" dirty="0">
                <a:latin typeface="Eurostile LT Std" panose="020B0504020202050204" pitchFamily="34" charset="0"/>
              </a:rPr>
              <a:t> </a:t>
            </a:r>
            <a:r>
              <a:rPr lang="es-ES" sz="1600" dirty="0" err="1">
                <a:latin typeface="Eurostile LT Std" panose="020B0504020202050204" pitchFamily="34" charset="0"/>
              </a:rPr>
              <a:t>reducer</a:t>
            </a:r>
            <a:r>
              <a:rPr lang="es-ES" sz="1600" dirty="0">
                <a:latin typeface="Eurostile LT Std" panose="020B0504020202050204" pitchFamily="34" charset="0"/>
              </a:rPr>
              <a:t> puede combinar múltiples </a:t>
            </a:r>
            <a:r>
              <a:rPr lang="es-ES" sz="1600" dirty="0" err="1">
                <a:latin typeface="Eurostile LT Std" panose="020B0504020202050204" pitchFamily="34" charset="0"/>
              </a:rPr>
              <a:t>reducers</a:t>
            </a:r>
            <a:r>
              <a:rPr lang="es-ES" sz="1600" dirty="0">
                <a:latin typeface="Eurostile LT Std" panose="020B0504020202050204" pitchFamily="34" charset="0"/>
              </a:rPr>
              <a:t>.</a:t>
            </a:r>
          </a:p>
          <a:p>
            <a:r>
              <a:rPr lang="es-ES" sz="2000" b="1" dirty="0">
                <a:latin typeface="Eurostile LT Std" panose="020B0504020202050204" pitchFamily="34" charset="0"/>
              </a:rPr>
              <a:t>Componentes </a:t>
            </a:r>
            <a:r>
              <a:rPr lang="es-ES" sz="2000" b="1" dirty="0" err="1">
                <a:latin typeface="Eurostile LT Std" panose="020B0504020202050204" pitchFamily="34" charset="0"/>
              </a:rPr>
              <a:t>React</a:t>
            </a:r>
            <a:r>
              <a:rPr lang="es-ES" sz="2000" dirty="0">
                <a:latin typeface="Eurostile LT Std" panose="020B0504020202050204" pitchFamily="34" charset="0"/>
              </a:rPr>
              <a:t>: </a:t>
            </a:r>
            <a:r>
              <a:rPr lang="es-ES" sz="1800" dirty="0">
                <a:latin typeface="Eurostile LT Std" panose="020B0504020202050204" pitchFamily="34" charset="0"/>
              </a:rPr>
              <a:t>Mapean el estado de la store a través de </a:t>
            </a:r>
            <a:r>
              <a:rPr lang="es-ES" sz="1800" dirty="0" err="1">
                <a:latin typeface="Eurostile LT Std" panose="020B0504020202050204" pitchFamily="34" charset="0"/>
              </a:rPr>
              <a:t>props</a:t>
            </a:r>
            <a:r>
              <a:rPr lang="es-ES" sz="1800" dirty="0">
                <a:latin typeface="Eurostile LT Std" panose="020B0504020202050204" pitchFamily="34" charset="0"/>
              </a:rPr>
              <a:t> y se re-</a:t>
            </a:r>
            <a:r>
              <a:rPr lang="es-ES" sz="1800" dirty="0" err="1">
                <a:latin typeface="Eurostile LT Std" panose="020B0504020202050204" pitchFamily="34" charset="0"/>
              </a:rPr>
              <a:t>renderizan</a:t>
            </a:r>
            <a:r>
              <a:rPr lang="es-ES" sz="1800" dirty="0">
                <a:latin typeface="Eurostile LT Std" panose="020B0504020202050204" pitchFamily="34" charset="0"/>
              </a:rPr>
              <a:t> con los cambios</a:t>
            </a:r>
            <a:endParaRPr lang="es-ES" sz="2000" dirty="0">
              <a:latin typeface="Eurostile LT Std" panose="020B0504020202050204" pitchFamily="34" charset="0"/>
            </a:endParaRPr>
          </a:p>
          <a:p>
            <a:pPr lvl="1"/>
            <a:endParaRPr lang="es-ES" sz="1800" dirty="0">
              <a:latin typeface="Eurostile LT Std" panose="020B0504020202050204" pitchFamily="34" charset="0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Componentes </a:t>
            </a:r>
            <a:r>
              <a:rPr lang="es-ES" sz="3200" dirty="0" err="1"/>
              <a:t>Redux</a:t>
            </a:r>
            <a:r>
              <a:rPr lang="es-ES" sz="3200" dirty="0"/>
              <a:t> (II)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4521101"/>
          </a:xfrm>
        </p:spPr>
        <p:txBody>
          <a:bodyPr>
            <a:normAutofit/>
          </a:bodyPr>
          <a:lstStyle/>
          <a:p>
            <a:endParaRPr lang="es-ES" dirty="0">
              <a:latin typeface="Calibri" panose="020F0502020204030204" pitchFamily="34" charset="0"/>
            </a:endParaRPr>
          </a:p>
          <a:p>
            <a:pPr lvl="1"/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1030" name="Picture 6" descr="Image result for redux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09" y="1622058"/>
            <a:ext cx="75152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2000/1*R_d_jeLBUp3hdjLeWRnz4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46" y="4647313"/>
            <a:ext cx="6862515" cy="206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Ciclo de vida </a:t>
            </a:r>
            <a:r>
              <a:rPr lang="es-ES" sz="3200" dirty="0" err="1"/>
              <a:t>Redux</a:t>
            </a:r>
            <a:endParaRPr lang="es-ES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4521101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La interacción en la </a:t>
            </a:r>
            <a:r>
              <a:rPr lang="es-ES" sz="2000" b="1" dirty="0">
                <a:latin typeface="Eurostile LT Std" panose="020B0504020202050204" pitchFamily="34" charset="0"/>
              </a:rPr>
              <a:t>UI</a:t>
            </a:r>
            <a:r>
              <a:rPr lang="es-ES" sz="2000" dirty="0">
                <a:latin typeface="Eurostile LT Std" panose="020B0504020202050204" pitchFamily="34" charset="0"/>
              </a:rPr>
              <a:t> generará una acción que se enviará a la store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Se llama a un </a:t>
            </a:r>
            <a:r>
              <a:rPr lang="es-ES" sz="2000" b="1" dirty="0" err="1">
                <a:latin typeface="Eurostile LT Std" panose="020B0504020202050204" pitchFamily="34" charset="0"/>
              </a:rPr>
              <a:t>Action</a:t>
            </a:r>
            <a:r>
              <a:rPr lang="es-ES" sz="2000" b="1" dirty="0">
                <a:latin typeface="Eurostile LT Std" panose="020B0504020202050204" pitchFamily="34" charset="0"/>
              </a:rPr>
              <a:t> </a:t>
            </a:r>
            <a:r>
              <a:rPr lang="es-ES" sz="2000" b="1" dirty="0" err="1">
                <a:latin typeface="Eurostile LT Std" panose="020B0504020202050204" pitchFamily="34" charset="0"/>
              </a:rPr>
              <a:t>Creator</a:t>
            </a:r>
            <a:r>
              <a:rPr lang="es-ES" sz="2000" b="1" dirty="0">
                <a:latin typeface="Eurostile LT Std" panose="020B0504020202050204" pitchFamily="34" charset="0"/>
              </a:rPr>
              <a:t> </a:t>
            </a:r>
            <a:r>
              <a:rPr lang="es-ES" sz="2000" dirty="0">
                <a:latin typeface="Eurostile LT Std" panose="020B0504020202050204" pitchFamily="34" charset="0"/>
              </a:rPr>
              <a:t>para generar dicha </a:t>
            </a:r>
            <a:r>
              <a:rPr lang="es-ES" sz="2000" b="1" dirty="0" err="1">
                <a:latin typeface="Eurostile LT Std" panose="020B0504020202050204" pitchFamily="34" charset="0"/>
              </a:rPr>
              <a:t>Action</a:t>
            </a:r>
            <a:endParaRPr lang="es-ES" sz="2000" b="1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  <a:sym typeface="Wingdings" panose="05000000000000000000" pitchFamily="2" charset="2"/>
              </a:rPr>
              <a:t>La acción pasa por una cadena de Middlewares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  <a:sym typeface="Wingdings" panose="05000000000000000000" pitchFamily="2" charset="2"/>
              </a:rPr>
              <a:t>Esta acción le llegará a un </a:t>
            </a:r>
            <a:r>
              <a:rPr lang="es-ES" sz="1800" dirty="0" err="1">
                <a:latin typeface="Eurostile LT Std" panose="020B0504020202050204" pitchFamily="34" charset="0"/>
                <a:sym typeface="Wingdings" panose="05000000000000000000" pitchFamily="2" charset="2"/>
              </a:rPr>
              <a:t>reducer</a:t>
            </a:r>
            <a:endParaRPr lang="es-ES" sz="22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El </a:t>
            </a:r>
            <a:r>
              <a:rPr lang="es-ES" sz="2000" b="1" dirty="0" err="1">
                <a:latin typeface="Eurostile LT Std" panose="020B0504020202050204" pitchFamily="34" charset="0"/>
              </a:rPr>
              <a:t>Reducer</a:t>
            </a:r>
            <a:r>
              <a:rPr lang="es-ES" sz="2000" b="1" dirty="0">
                <a:latin typeface="Eurostile LT Std" panose="020B0504020202050204" pitchFamily="34" charset="0"/>
              </a:rPr>
              <a:t> </a:t>
            </a:r>
            <a:r>
              <a:rPr lang="es-ES" sz="2000" dirty="0">
                <a:latin typeface="Eurostile LT Std" panose="020B0504020202050204" pitchFamily="34" charset="0"/>
              </a:rPr>
              <a:t>toma el estado actual, la acción y calcula un nuevo estado.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La </a:t>
            </a:r>
            <a:r>
              <a:rPr lang="es-ES" sz="2000" b="1" dirty="0">
                <a:latin typeface="Eurostile LT Std" panose="020B0504020202050204" pitchFamily="34" charset="0"/>
              </a:rPr>
              <a:t>Store </a:t>
            </a:r>
            <a:r>
              <a:rPr lang="es-ES" sz="2000" dirty="0">
                <a:latin typeface="Eurostile LT Std" panose="020B0504020202050204" pitchFamily="34" charset="0"/>
              </a:rPr>
              <a:t>actualiza su estado con el nuevo estado generado por el </a:t>
            </a:r>
            <a:r>
              <a:rPr lang="es-ES" sz="2000" dirty="0" err="1">
                <a:latin typeface="Eurostile LT Std" panose="020B0504020202050204" pitchFamily="34" charset="0"/>
              </a:rPr>
              <a:t>reducer</a:t>
            </a:r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La </a:t>
            </a:r>
            <a:r>
              <a:rPr lang="es-ES" sz="2000" b="1" dirty="0">
                <a:latin typeface="Eurostile LT Std" panose="020B0504020202050204" pitchFamily="34" charset="0"/>
              </a:rPr>
              <a:t>UI </a:t>
            </a:r>
            <a:r>
              <a:rPr lang="es-ES" sz="2000" dirty="0">
                <a:latin typeface="Eurostile LT Std" panose="020B0504020202050204" pitchFamily="34" charset="0"/>
              </a:rPr>
              <a:t>conectada a la Store se re-</a:t>
            </a:r>
            <a:r>
              <a:rPr lang="es-ES" sz="2000" dirty="0" err="1">
                <a:latin typeface="Eurostile LT Std" panose="020B0504020202050204" pitchFamily="34" charset="0"/>
              </a:rPr>
              <a:t>renderiza</a:t>
            </a:r>
            <a:r>
              <a:rPr lang="es-ES" sz="2000" dirty="0">
                <a:latin typeface="Eurostile LT Std" panose="020B0504020202050204" pitchFamily="34" charset="0"/>
              </a:rPr>
              <a:t> reflejando el nuevo estado.</a:t>
            </a:r>
            <a:endParaRPr lang="es-ES" sz="2000" b="1" dirty="0">
              <a:latin typeface="Eurostile LT Std" panose="020B0504020202050204" pitchFamily="34" charset="0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Conectando </a:t>
            </a:r>
            <a:r>
              <a:rPr lang="es-ES" altLang="es-ES" dirty="0" err="1">
                <a:latin typeface="Eurostile LT Std" panose="020B0504020202050204"/>
              </a:rPr>
              <a:t>React</a:t>
            </a:r>
            <a:r>
              <a:rPr lang="es-ES" altLang="es-ES" dirty="0">
                <a:latin typeface="Eurostile LT Std" panose="020B0504020202050204"/>
              </a:rPr>
              <a:t> y </a:t>
            </a:r>
            <a:r>
              <a:rPr lang="es-ES" altLang="es-ES" dirty="0" err="1">
                <a:latin typeface="Eurostile LT Std" panose="020B0504020202050204"/>
              </a:rPr>
              <a:t>Redux</a:t>
            </a:r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197</a:t>
            </a:fld>
            <a:endParaRPr lang="es-ES" altLang="es-ES" dirty="0">
              <a:latin typeface="Eurostile LT Std" panose="020B0504020202050204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Librerías </a:t>
            </a:r>
            <a:r>
              <a:rPr lang="es-ES" dirty="0" err="1"/>
              <a:t>Redux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Será necesario añadir las librerías de </a:t>
            </a:r>
            <a:r>
              <a:rPr lang="es-ES" sz="2000" dirty="0" err="1"/>
              <a:t>Redux</a:t>
            </a:r>
            <a:r>
              <a:rPr lang="es-ES" sz="2000" dirty="0"/>
              <a:t> a nuestro proyecto (además de las que necesita </a:t>
            </a:r>
            <a:r>
              <a:rPr lang="es-ES" sz="2000" dirty="0" err="1"/>
              <a:t>React</a:t>
            </a:r>
            <a:r>
              <a:rPr lang="es-ES" sz="2000" dirty="0"/>
              <a:t>)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b="1" dirty="0" err="1"/>
              <a:t>react-redux</a:t>
            </a:r>
            <a:r>
              <a:rPr lang="es-ES" sz="1800" dirty="0"/>
              <a:t>: Conecta </a:t>
            </a:r>
            <a:r>
              <a:rPr lang="es-ES" sz="1800" dirty="0" err="1"/>
              <a:t>react</a:t>
            </a:r>
            <a:r>
              <a:rPr lang="es-ES" sz="1800" dirty="0"/>
              <a:t> con </a:t>
            </a:r>
            <a:r>
              <a:rPr lang="es-ES" sz="1800" dirty="0" err="1"/>
              <a:t>redux</a:t>
            </a:r>
            <a:endParaRPr lang="es-ES" sz="1800" dirty="0"/>
          </a:p>
          <a:p>
            <a:pPr lvl="2">
              <a:buSzPct val="115000"/>
              <a:buBlip>
                <a:blip r:embed="rId3"/>
              </a:buBlip>
            </a:pPr>
            <a:r>
              <a:rPr lang="es-ES" sz="1800" dirty="0">
                <a:hlinkClick r:id="rId4"/>
              </a:rPr>
              <a:t>https://github.com/reactjs/react-redux/tree/master/docs</a:t>
            </a:r>
            <a:endParaRPr lang="es-ES" sz="1800" dirty="0"/>
          </a:p>
          <a:p>
            <a:pPr lvl="1">
              <a:buSzPct val="115000"/>
              <a:buBlip>
                <a:blip r:embed="rId3"/>
              </a:buBlip>
            </a:pPr>
            <a:r>
              <a:rPr lang="es-ES" sz="1800" b="1" dirty="0" err="1"/>
              <a:t>redux</a:t>
            </a:r>
            <a:r>
              <a:rPr lang="es-ES" sz="1800" dirty="0"/>
              <a:t>: La librería </a:t>
            </a:r>
            <a:r>
              <a:rPr lang="es-ES" sz="1800" dirty="0" err="1"/>
              <a:t>redux</a:t>
            </a:r>
            <a:r>
              <a:rPr lang="es-ES" sz="1800" dirty="0"/>
              <a:t> propiamente dicha</a:t>
            </a:r>
          </a:p>
          <a:p>
            <a:pPr lvl="2">
              <a:buSzPct val="115000"/>
              <a:buBlip>
                <a:blip r:embed="rId3"/>
              </a:buBlip>
            </a:pPr>
            <a:r>
              <a:rPr lang="es-ES" sz="1800" dirty="0">
                <a:hlinkClick r:id="rId5"/>
              </a:rPr>
              <a:t>http://redux.js.org/</a:t>
            </a:r>
            <a:r>
              <a:rPr lang="es-ES" sz="1800" dirty="0"/>
              <a:t>, </a:t>
            </a:r>
            <a:r>
              <a:rPr lang="es-ES" sz="1800" dirty="0">
                <a:hlinkClick r:id="rId6"/>
              </a:rPr>
              <a:t>http://redux.js.org/docs/api/</a:t>
            </a:r>
            <a:endParaRPr lang="es-ES" sz="1800" dirty="0"/>
          </a:p>
          <a:p>
            <a:pPr lvl="1">
              <a:buSzPct val="115000"/>
              <a:buBlip>
                <a:blip r:embed="rId3"/>
              </a:buBlip>
            </a:pPr>
            <a:r>
              <a:rPr lang="es-ES" sz="1800" b="1" dirty="0" err="1"/>
              <a:t>redux-thunk</a:t>
            </a:r>
            <a:r>
              <a:rPr lang="es-ES" sz="1800" dirty="0"/>
              <a:t>: Si queremos lanzar acciones asíncronas (por ejemplo contra una API)</a:t>
            </a:r>
          </a:p>
          <a:p>
            <a:pPr lvl="2">
              <a:buSzPct val="115000"/>
              <a:buBlip>
                <a:blip r:embed="rId3"/>
              </a:buBlip>
            </a:pPr>
            <a:r>
              <a:rPr lang="es-ES" sz="1800" dirty="0">
                <a:hlinkClick r:id="rId7"/>
              </a:rPr>
              <a:t>https://github.com/gaearon/redux-thunk</a:t>
            </a:r>
            <a:endParaRPr lang="es-ES" sz="1800" dirty="0"/>
          </a:p>
          <a:p>
            <a:pPr lvl="2">
              <a:buSzPct val="115000"/>
              <a:buBlip>
                <a:blip r:embed="rId3"/>
              </a:buBlip>
            </a:pPr>
            <a:endParaRPr lang="es-ES" sz="1200" dirty="0"/>
          </a:p>
          <a:p>
            <a:pPr lvl="2">
              <a:buSzPct val="115000"/>
              <a:buBlip>
                <a:blip r:embed="rId3"/>
              </a:buBlip>
            </a:pPr>
            <a:endParaRPr lang="es-ES" sz="12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Herramientas: Depuración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b="1" i="1" dirty="0" err="1">
                <a:latin typeface="Eurostile LT Std" panose="020B0504020202050204" pitchFamily="34" charset="0"/>
              </a:rPr>
              <a:t>Redux</a:t>
            </a:r>
            <a:r>
              <a:rPr lang="es-ES" sz="2000" b="1" i="1" dirty="0">
                <a:latin typeface="Eurostile LT Std" panose="020B0504020202050204" pitchFamily="34" charset="0"/>
              </a:rPr>
              <a:t> </a:t>
            </a:r>
            <a:r>
              <a:rPr lang="es-ES" sz="2000" b="1" i="1" dirty="0" err="1">
                <a:latin typeface="Eurostile LT Std" panose="020B0504020202050204" pitchFamily="34" charset="0"/>
              </a:rPr>
              <a:t>DevTools</a:t>
            </a:r>
            <a:r>
              <a:rPr lang="es-ES" sz="2000" dirty="0">
                <a:latin typeface="Eurostile LT Std" panose="020B0504020202050204" pitchFamily="34" charset="0"/>
              </a:rPr>
              <a:t>: 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Es una extensión para Chrome para el desarrollo </a:t>
            </a:r>
            <a:r>
              <a:rPr lang="es-ES" sz="1800" dirty="0" err="1">
                <a:latin typeface="Eurostile LT Std" panose="020B0504020202050204" pitchFamily="34" charset="0"/>
              </a:rPr>
              <a:t>Redux</a:t>
            </a:r>
            <a:r>
              <a:rPr lang="es-ES" sz="1800" dirty="0">
                <a:latin typeface="Eurostile LT Std" panose="020B0504020202050204" pitchFamily="34" charset="0"/>
              </a:rPr>
              <a:t>. </a:t>
            </a:r>
          </a:p>
          <a:p>
            <a:pPr lvl="1"/>
            <a:endParaRPr lang="es-ES" sz="18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97" y="2036209"/>
            <a:ext cx="7214807" cy="46331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Adquirir los conocimientos necesarios sobre React.js y entender en qué se diferencia de </a:t>
            </a:r>
            <a:r>
              <a:rPr lang="es-ES" dirty="0" err="1"/>
              <a:t>frameworks</a:t>
            </a:r>
            <a:r>
              <a:rPr lang="es-ES" dirty="0"/>
              <a:t> como Angular.js.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curso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</a:t>
            </a:fld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1.1: Ecosistema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20</a:t>
            </a:fld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456226" y="2979748"/>
            <a:ext cx="7019057" cy="2609492"/>
          </a:xfrm>
        </p:spPr>
        <p:txBody>
          <a:bodyPr/>
          <a:lstStyle/>
          <a:p>
            <a:r>
              <a:rPr lang="es-ES" dirty="0"/>
              <a:t>Node.js</a:t>
            </a:r>
          </a:p>
          <a:p>
            <a:r>
              <a:rPr lang="es-ES" dirty="0" err="1"/>
              <a:t>Webpack</a:t>
            </a:r>
            <a:endParaRPr lang="es-ES" dirty="0"/>
          </a:p>
          <a:p>
            <a:r>
              <a:rPr lang="es-ES" dirty="0"/>
              <a:t>Babel</a:t>
            </a:r>
          </a:p>
          <a:p>
            <a:r>
              <a:rPr lang="es-ES" dirty="0" err="1"/>
              <a:t>SublimeText</a:t>
            </a:r>
            <a:endParaRPr lang="es-ES" dirty="0"/>
          </a:p>
          <a:p>
            <a:r>
              <a:rPr lang="es-ES" dirty="0" err="1"/>
              <a:t>Add-ons</a:t>
            </a:r>
            <a:r>
              <a:rPr lang="es-ES" dirty="0"/>
              <a:t> de Sublime</a:t>
            </a:r>
          </a:p>
          <a:p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Develper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pic>
        <p:nvPicPr>
          <p:cNvPr id="5122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 </a:t>
            </a:r>
            <a:r>
              <a:rPr lang="es-ES" dirty="0" err="1"/>
              <a:t>Redux</a:t>
            </a:r>
            <a:r>
              <a:rPr lang="es-ES" dirty="0"/>
              <a:t> </a:t>
            </a:r>
            <a:r>
              <a:rPr lang="es-ES" dirty="0" err="1"/>
              <a:t>DevTools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200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3"/>
          <p:cNvSpPr txBox="1"/>
          <p:nvPr/>
        </p:nvSpPr>
        <p:spPr>
          <a:xfrm>
            <a:off x="1350269" y="2780928"/>
            <a:ext cx="7822406" cy="3456384"/>
          </a:xfrm>
          <a:prstGeom prst="rect">
            <a:avLst/>
          </a:prstGeom>
        </p:spPr>
        <p:txBody>
          <a:bodyPr anchor="t">
            <a:noAutofit/>
          </a:bodyPr>
          <a:lstStyle>
            <a:lvl1pPr marL="273050" indent="-273050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5000"/>
              <a:buFont typeface="+mj-lt"/>
              <a:buBlip>
                <a:blip r:embed="rId3"/>
              </a:buBlip>
            </a:pPr>
            <a:r>
              <a:rPr lang="es-ES" dirty="0"/>
              <a:t>Instala el </a:t>
            </a:r>
            <a:r>
              <a:rPr lang="es-ES" dirty="0" err="1"/>
              <a:t>Redux</a:t>
            </a:r>
            <a:r>
              <a:rPr lang="es-ES" dirty="0"/>
              <a:t> </a:t>
            </a:r>
            <a:r>
              <a:rPr lang="es-ES" dirty="0" err="1"/>
              <a:t>DevTools</a:t>
            </a:r>
            <a:r>
              <a:rPr lang="es-ES" dirty="0"/>
              <a:t> en Chrome</a:t>
            </a:r>
            <a:endParaRPr lang="es-ES" sz="1800" dirty="0"/>
          </a:p>
          <a:p>
            <a:pPr lvl="2">
              <a:buSzPct val="115000"/>
              <a:buFont typeface="Arial" panose="020B0604020202020204" pitchFamily="34" charset="0"/>
              <a:buBlip>
                <a:blip r:embed="rId3"/>
              </a:buBlip>
            </a:pPr>
            <a:endParaRPr lang="es-ES" sz="1200" dirty="0"/>
          </a:p>
          <a:p>
            <a:pPr lvl="2">
              <a:buSzPct val="115000"/>
              <a:buFont typeface="Arial" panose="020B0604020202020204" pitchFamily="34" charset="0"/>
              <a:buBlip>
                <a:blip r:embed="rId3"/>
              </a:buBlip>
            </a:pPr>
            <a:endParaRPr lang="es-ES" sz="1200" dirty="0"/>
          </a:p>
          <a:p>
            <a:pPr>
              <a:buSzPct val="115000"/>
              <a:buFont typeface="+mj-lt"/>
              <a:buBlip>
                <a:blip r:embed="rId3"/>
              </a:buBlip>
            </a:pPr>
            <a:endParaRPr lang="es-ES"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err="1"/>
              <a:t>History</a:t>
            </a:r>
            <a:r>
              <a:rPr lang="es-ES" sz="3200" dirty="0"/>
              <a:t> y </a:t>
            </a:r>
            <a:r>
              <a:rPr lang="es-ES" sz="3200" dirty="0" err="1"/>
              <a:t>Location</a:t>
            </a:r>
            <a:endParaRPr lang="es-ES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124744"/>
            <a:ext cx="8424936" cy="4521101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Las </a:t>
            </a:r>
            <a:r>
              <a:rPr lang="es-ES" sz="2000" dirty="0" err="1">
                <a:latin typeface="Eurostile LT Std" panose="020B0504020202050204" pitchFamily="34" charset="0"/>
              </a:rPr>
              <a:t>APIs</a:t>
            </a:r>
            <a:r>
              <a:rPr lang="es-ES" sz="2000" dirty="0">
                <a:latin typeface="Eurostile LT Std" panose="020B0504020202050204" pitchFamily="34" charset="0"/>
              </a:rPr>
              <a:t> de </a:t>
            </a:r>
            <a:r>
              <a:rPr lang="es-ES" sz="2000" dirty="0" err="1">
                <a:latin typeface="Eurostile LT Std" panose="020B0504020202050204" pitchFamily="34" charset="0"/>
              </a:rPr>
              <a:t>History</a:t>
            </a:r>
            <a:r>
              <a:rPr lang="es-ES" sz="2000" dirty="0">
                <a:latin typeface="Eurostile LT Std" panose="020B0504020202050204" pitchFamily="34" charset="0"/>
              </a:rPr>
              <a:t> (</a:t>
            </a:r>
            <a:r>
              <a:rPr lang="es-ES" sz="2000" dirty="0">
                <a:latin typeface="Eurostile LT Std" panose="020B0504020202050204" pitchFamily="34" charset="0"/>
                <a:hlinkClick r:id="rId2"/>
              </a:rPr>
              <a:t>https://developer.mozilla.org/en-US/docs/Web/API/Location</a:t>
            </a:r>
            <a:r>
              <a:rPr lang="es-ES" sz="2000" dirty="0">
                <a:latin typeface="Eurostile LT Std" panose="020B0504020202050204" pitchFamily="34" charset="0"/>
              </a:rPr>
              <a:t>) y </a:t>
            </a:r>
            <a:r>
              <a:rPr lang="es-ES" sz="2000" dirty="0" err="1">
                <a:latin typeface="Eurostile LT Std" panose="020B0504020202050204" pitchFamily="34" charset="0"/>
              </a:rPr>
              <a:t>Location</a:t>
            </a:r>
            <a:r>
              <a:rPr lang="es-ES" sz="2000" dirty="0">
                <a:latin typeface="Eurostile LT Std" panose="020B0504020202050204" pitchFamily="34" charset="0"/>
              </a:rPr>
              <a:t> (</a:t>
            </a:r>
            <a:r>
              <a:rPr lang="es-ES" sz="2000" dirty="0">
                <a:latin typeface="Eurostile LT Std" panose="020B0504020202050204" pitchFamily="34" charset="0"/>
                <a:hlinkClick r:id="rId3"/>
              </a:rPr>
              <a:t>https://developer.mozilla.org/en-US/docs/Web/API/History</a:t>
            </a:r>
            <a:r>
              <a:rPr lang="es-ES" sz="2000" dirty="0">
                <a:latin typeface="Eurostile LT Std" panose="020B0504020202050204" pitchFamily="34" charset="0"/>
              </a:rPr>
              <a:t>) permiten el enrutamiento del lado del cliente conocido como </a:t>
            </a:r>
            <a:r>
              <a:rPr lang="es-ES" sz="2000" b="1" dirty="0">
                <a:latin typeface="Eurostile LT Std" panose="020B0504020202050204" pitchFamily="34" charset="0"/>
              </a:rPr>
              <a:t>enrutamiento </a:t>
            </a:r>
            <a:r>
              <a:rPr lang="es-ES" sz="2000" b="1" dirty="0" err="1">
                <a:latin typeface="Eurostile LT Std" panose="020B0504020202050204" pitchFamily="34" charset="0"/>
              </a:rPr>
              <a:t>pushState</a:t>
            </a:r>
            <a:r>
              <a:rPr lang="es-ES" sz="2000" dirty="0">
                <a:latin typeface="Eurostile LT Std" panose="020B0504020202050204" pitchFamily="34" charset="0"/>
              </a:rPr>
              <a:t>.</a:t>
            </a:r>
          </a:p>
          <a:p>
            <a:pPr lvl="1"/>
            <a:r>
              <a:rPr lang="es-ES" sz="1600" dirty="0" err="1">
                <a:latin typeface="Eurostile LT Std" panose="020B0504020202050204" pitchFamily="34" charset="0"/>
              </a:rPr>
              <a:t>Location</a:t>
            </a:r>
            <a:r>
              <a:rPr lang="es-ES" sz="1600" dirty="0">
                <a:latin typeface="Eurostile LT Std" panose="020B0504020202050204" pitchFamily="34" charset="0"/>
              </a:rPr>
              <a:t> se encarga de información sobre la URL</a:t>
            </a:r>
          </a:p>
          <a:p>
            <a:pPr lvl="1"/>
            <a:r>
              <a:rPr lang="es-ES" sz="1600" dirty="0" err="1">
                <a:latin typeface="Eurostile LT Std" panose="020B0504020202050204" pitchFamily="34" charset="0"/>
              </a:rPr>
              <a:t>History</a:t>
            </a:r>
            <a:r>
              <a:rPr lang="es-ES" sz="1600" dirty="0">
                <a:latin typeface="Eurostile LT Std" panose="020B0504020202050204" pitchFamily="34" charset="0"/>
              </a:rPr>
              <a:t> permite métodos de navegación sin necesidad de recargar la página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Para acceder a ambos se usa en la actualidad la librería </a:t>
            </a:r>
            <a:r>
              <a:rPr lang="es-ES" sz="2000" dirty="0" err="1">
                <a:latin typeface="Eurostile LT Std" panose="020B0504020202050204" pitchFamily="34" charset="0"/>
              </a:rPr>
              <a:t>wrapper</a:t>
            </a:r>
            <a:r>
              <a:rPr lang="es-ES" sz="2000" dirty="0">
                <a:latin typeface="Eurostile LT Std" panose="020B0504020202050204" pitchFamily="34" charset="0"/>
              </a:rPr>
              <a:t> </a:t>
            </a:r>
            <a:r>
              <a:rPr lang="es-ES" sz="2000" b="1" dirty="0" err="1">
                <a:latin typeface="Eurostile LT Std" panose="020B0504020202050204" pitchFamily="34" charset="0"/>
              </a:rPr>
              <a:t>history</a:t>
            </a:r>
            <a:r>
              <a:rPr lang="es-ES" sz="2000" dirty="0">
                <a:latin typeface="Eurostile LT Std" panose="020B0504020202050204" pitchFamily="34" charset="0"/>
              </a:rPr>
              <a:t> (</a:t>
            </a:r>
            <a:r>
              <a:rPr lang="es-ES" sz="2000" dirty="0">
                <a:latin typeface="Eurostile LT Std" panose="020B0504020202050204" pitchFamily="34" charset="0"/>
                <a:hlinkClick r:id="rId4"/>
              </a:rPr>
              <a:t>https://github.com/ReactTraining/history</a:t>
            </a:r>
            <a:r>
              <a:rPr lang="es-ES" sz="2000" dirty="0">
                <a:latin typeface="Eurostile LT Std" panose="020B050402020205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err="1"/>
              <a:t>Redux</a:t>
            </a:r>
            <a:r>
              <a:rPr lang="es-ES" sz="3200" dirty="0"/>
              <a:t> y el </a:t>
            </a:r>
            <a:r>
              <a:rPr lang="es-ES" sz="3200" dirty="0" err="1"/>
              <a:t>pushState</a:t>
            </a:r>
            <a:r>
              <a:rPr lang="es-ES" sz="3200" dirty="0"/>
              <a:t> </a:t>
            </a:r>
            <a:r>
              <a:rPr lang="es-ES" sz="3200" dirty="0" err="1"/>
              <a:t>Routing</a:t>
            </a:r>
            <a:endParaRPr lang="es-ES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124744"/>
            <a:ext cx="8424936" cy="5400600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No todos los datos de una aplicación necesitarán residir en la Store.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El dato de </a:t>
            </a:r>
            <a:r>
              <a:rPr lang="es-ES" sz="2000" b="1" dirty="0" err="1">
                <a:latin typeface="Eurostile LT Std" panose="020B0504020202050204" pitchFamily="34" charset="0"/>
              </a:rPr>
              <a:t>location</a:t>
            </a:r>
            <a:r>
              <a:rPr lang="es-ES" sz="2000" b="1" dirty="0">
                <a:latin typeface="Eurostile LT Std" panose="020B0504020202050204" pitchFamily="34" charset="0"/>
              </a:rPr>
              <a:t> </a:t>
            </a:r>
            <a:r>
              <a:rPr lang="es-ES" sz="2000" dirty="0">
                <a:latin typeface="Eurostile LT Std" panose="020B0504020202050204" pitchFamily="34" charset="0"/>
              </a:rPr>
              <a:t>no es trivial, es parte del estado de la aplicación y por tanto debe estar en la store.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No obstante el </a:t>
            </a:r>
            <a:r>
              <a:rPr lang="es-ES" sz="2000" dirty="0" err="1">
                <a:latin typeface="Eurostile LT Std" panose="020B0504020202050204" pitchFamily="34" charset="0"/>
              </a:rPr>
              <a:t>location</a:t>
            </a:r>
            <a:r>
              <a:rPr lang="es-ES" sz="2000" dirty="0">
                <a:latin typeface="Eurostile LT Std" panose="020B0504020202050204" pitchFamily="34" charset="0"/>
              </a:rPr>
              <a:t> pervive en el objeto </a:t>
            </a:r>
            <a:r>
              <a:rPr lang="es-ES" sz="2000" b="1" dirty="0" err="1">
                <a:latin typeface="Eurostile LT Std" panose="020B0504020202050204" pitchFamily="34" charset="0"/>
              </a:rPr>
              <a:t>window</a:t>
            </a:r>
            <a:r>
              <a:rPr lang="es-ES" sz="2000" b="1" dirty="0">
                <a:latin typeface="Eurostile LT Std" panose="020B0504020202050204" pitchFamily="34" charset="0"/>
              </a:rPr>
              <a:t> </a:t>
            </a:r>
            <a:r>
              <a:rPr lang="es-ES" sz="2000" dirty="0">
                <a:latin typeface="Eurostile LT Std" panose="020B0504020202050204" pitchFamily="34" charset="0"/>
              </a:rPr>
              <a:t>y todo lo que podemos hacer es mantener una copia en el store.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La librería </a:t>
            </a:r>
            <a:r>
              <a:rPr lang="es-ES" sz="2000" b="1" dirty="0" err="1">
                <a:latin typeface="Eurostile LT Std" panose="020B0504020202050204" pitchFamily="34" charset="0"/>
              </a:rPr>
              <a:t>react-router-redux</a:t>
            </a:r>
            <a:r>
              <a:rPr lang="es-ES" sz="2000" dirty="0">
                <a:latin typeface="Eurostile LT Std" panose="020B0504020202050204" pitchFamily="34" charset="0"/>
              </a:rPr>
              <a:t>, permite leer los datos de </a:t>
            </a:r>
            <a:r>
              <a:rPr lang="es-ES" sz="2000" dirty="0" err="1">
                <a:latin typeface="Eurostile LT Std" panose="020B0504020202050204" pitchFamily="34" charset="0"/>
              </a:rPr>
              <a:t>location</a:t>
            </a:r>
            <a:r>
              <a:rPr lang="es-ES" sz="2000" dirty="0">
                <a:latin typeface="Eurostile LT Std" panose="020B0504020202050204" pitchFamily="34" charset="0"/>
              </a:rPr>
              <a:t> de la store, pero solo para permitir las capacidades de time-</a:t>
            </a:r>
            <a:r>
              <a:rPr lang="es-ES" sz="2000" dirty="0" err="1">
                <a:latin typeface="Eurostile LT Std" panose="020B0504020202050204" pitchFamily="34" charset="0"/>
              </a:rPr>
              <a:t>travel</a:t>
            </a:r>
            <a:r>
              <a:rPr lang="es-ES" sz="2000" dirty="0">
                <a:latin typeface="Eurostile LT Std" panose="020B0504020202050204" pitchFamily="34" charset="0"/>
              </a:rPr>
              <a:t> de </a:t>
            </a:r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r>
              <a:rPr lang="es-ES" sz="2000" dirty="0">
                <a:latin typeface="Eurostile LT Std" panose="020B0504020202050204" pitchFamily="34" charset="0"/>
              </a:rPr>
              <a:t> </a:t>
            </a:r>
            <a:r>
              <a:rPr lang="es-ES" sz="2000" dirty="0" err="1">
                <a:latin typeface="Eurostile LT Std" panose="020B0504020202050204" pitchFamily="34" charset="0"/>
              </a:rPr>
              <a:t>DevTools</a:t>
            </a:r>
            <a:r>
              <a:rPr lang="es-ES" sz="2000" dirty="0">
                <a:latin typeface="Eurostile LT Std" panose="020B0504020202050204" pitchFamily="34" charset="0"/>
              </a:rPr>
              <a:t>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Por tanto la aplicación aún depende de los datos de </a:t>
            </a:r>
            <a:r>
              <a:rPr lang="es-ES" sz="2000" dirty="0" err="1">
                <a:latin typeface="Eurostile LT Std" panose="020B0504020202050204" pitchFamily="34" charset="0"/>
              </a:rPr>
              <a:t>location</a:t>
            </a:r>
            <a:r>
              <a:rPr lang="es-ES" sz="2000" dirty="0">
                <a:latin typeface="Eurostile LT Std" panose="020B0504020202050204" pitchFamily="34" charset="0"/>
              </a:rPr>
              <a:t> que se encuentran en </a:t>
            </a:r>
            <a:r>
              <a:rPr lang="es-ES" sz="2000" b="1" dirty="0" err="1">
                <a:latin typeface="Eurostile LT Std" panose="020B0504020202050204" pitchFamily="34" charset="0"/>
              </a:rPr>
              <a:t>React</a:t>
            </a:r>
            <a:r>
              <a:rPr lang="es-ES" sz="2000" b="1" dirty="0">
                <a:latin typeface="Eurostile LT Std" panose="020B0504020202050204" pitchFamily="34" charset="0"/>
              </a:rPr>
              <a:t> </a:t>
            </a:r>
            <a:r>
              <a:rPr lang="es-ES" sz="2000" b="1" dirty="0" err="1">
                <a:latin typeface="Eurostile LT Std" panose="020B0504020202050204" pitchFamily="34" charset="0"/>
              </a:rPr>
              <a:t>Router</a:t>
            </a:r>
            <a:r>
              <a:rPr lang="es-ES" sz="2000" dirty="0">
                <a:latin typeface="Eurostile LT Std" panose="020B0504020202050204" pitchFamily="34" charset="0"/>
              </a:rPr>
              <a:t>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No se aconseja el uso de </a:t>
            </a:r>
            <a:r>
              <a:rPr lang="es-ES" sz="2000" dirty="0" err="1">
                <a:latin typeface="Eurostile LT Std" panose="020B0504020202050204" pitchFamily="34" charset="0"/>
              </a:rPr>
              <a:t>react-router-redux</a:t>
            </a:r>
            <a:r>
              <a:rPr lang="es-ES" sz="2000" dirty="0">
                <a:latin typeface="Eurostile LT Std" panose="020B0504020202050204" pitchFamily="34" charset="0"/>
              </a:rPr>
              <a:t> para leer los datos de </a:t>
            </a:r>
            <a:r>
              <a:rPr lang="es-ES" sz="2000" dirty="0" err="1">
                <a:latin typeface="Eurostile LT Std" panose="020B0504020202050204" pitchFamily="34" charset="0"/>
              </a:rPr>
              <a:t>location</a:t>
            </a:r>
            <a:r>
              <a:rPr lang="es-ES" sz="2000" dirty="0">
                <a:latin typeface="Eurostile LT Std" panose="020B0504020202050204" pitchFamily="34" charset="0"/>
              </a:rPr>
              <a:t> de la </a:t>
            </a:r>
            <a:r>
              <a:rPr lang="es-ES" sz="2000" dirty="0" err="1">
                <a:latin typeface="Eurostile LT Std" panose="020B0504020202050204" pitchFamily="34" charset="0"/>
              </a:rPr>
              <a:t>stroe</a:t>
            </a:r>
            <a:r>
              <a:rPr lang="es-ES" sz="2000" dirty="0">
                <a:latin typeface="Eurostile LT Std" panose="020B0504020202050204" pitchFamily="34" charset="0"/>
              </a:rPr>
              <a:t> en lugar de </a:t>
            </a:r>
            <a:r>
              <a:rPr lang="es-ES" sz="2000" dirty="0" err="1">
                <a:latin typeface="Eurostile LT Std" panose="020B0504020202050204" pitchFamily="34" charset="0"/>
              </a:rPr>
              <a:t>React</a:t>
            </a:r>
            <a:r>
              <a:rPr lang="es-ES" sz="2000" dirty="0">
                <a:latin typeface="Eurostile LT Std" panose="020B0504020202050204" pitchFamily="34" charset="0"/>
              </a:rPr>
              <a:t> </a:t>
            </a:r>
            <a:r>
              <a:rPr lang="es-ES" sz="2000" dirty="0" err="1">
                <a:latin typeface="Eurostile LT Std" panose="020B0504020202050204" pitchFamily="34" charset="0"/>
              </a:rPr>
              <a:t>Router</a:t>
            </a:r>
            <a:r>
              <a:rPr lang="es-ES" sz="2000" dirty="0">
                <a:latin typeface="Eurostile LT Std" panose="020B0504020202050204" pitchFamily="34" charset="0"/>
              </a:rPr>
              <a:t> (debido a que se genera fuentes de verdad potencialmente contradictorias).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err="1"/>
              <a:t>Redux</a:t>
            </a:r>
            <a:r>
              <a:rPr lang="es-ES" sz="3200" dirty="0"/>
              <a:t> y el </a:t>
            </a:r>
            <a:r>
              <a:rPr lang="es-ES" sz="3200" dirty="0" err="1"/>
              <a:t>pushState</a:t>
            </a:r>
            <a:r>
              <a:rPr lang="es-ES" sz="3200" dirty="0"/>
              <a:t> </a:t>
            </a:r>
            <a:r>
              <a:rPr lang="es-ES" sz="3200" dirty="0" err="1"/>
              <a:t>Routing</a:t>
            </a:r>
            <a:endParaRPr lang="es-ES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124744"/>
            <a:ext cx="8424936" cy="5400600"/>
          </a:xfrm>
        </p:spPr>
        <p:txBody>
          <a:bodyPr>
            <a:normAutofit/>
          </a:bodyPr>
          <a:lstStyle/>
          <a:p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8364" y="1898830"/>
            <a:ext cx="1267341" cy="3960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Eurostile LT Std" panose="020B0504020202050204" pitchFamily="34" charset="0"/>
              </a:rPr>
              <a:t>history</a:t>
            </a:r>
            <a:endParaRPr lang="es-ES" dirty="0">
              <a:latin typeface="Eurostile LT Std" panose="020B05040202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8985" y="1898830"/>
            <a:ext cx="1686831" cy="3960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Eurostile LT Std" panose="020B0504020202050204" pitchFamily="34" charset="0"/>
              </a:rPr>
              <a:t>React</a:t>
            </a:r>
            <a:r>
              <a:rPr lang="es-ES" dirty="0">
                <a:latin typeface="Eurostile LT Std" panose="020B0504020202050204" pitchFamily="34" charset="0"/>
              </a:rPr>
              <a:t> </a:t>
            </a:r>
            <a:r>
              <a:rPr lang="es-ES" dirty="0" err="1">
                <a:latin typeface="Eurostile LT Std" panose="020B0504020202050204" pitchFamily="34" charset="0"/>
              </a:rPr>
              <a:t>Router</a:t>
            </a:r>
            <a:endParaRPr lang="es-ES" dirty="0">
              <a:latin typeface="Eurostile LT Std" panose="020B050402020205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8038" y="2351972"/>
            <a:ext cx="1686831" cy="3960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Eurostile LT Std" panose="020B0504020202050204" pitchFamily="34" charset="0"/>
              </a:rPr>
              <a:t>Vista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8985" y="2933818"/>
            <a:ext cx="1686831" cy="3960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Eurostile LT Std" panose="020B0504020202050204" pitchFamily="34" charset="0"/>
              </a:rPr>
              <a:t>Redux</a:t>
            </a:r>
            <a:endParaRPr lang="es-ES" dirty="0">
              <a:latin typeface="Eurostile LT Std" panose="020B0504020202050204" pitchFamily="34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455705" y="2096852"/>
            <a:ext cx="673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4815816" y="2096852"/>
            <a:ext cx="752222" cy="45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6" idx="1"/>
          </p:cNvCxnSpPr>
          <p:nvPr/>
        </p:nvCxnSpPr>
        <p:spPr>
          <a:xfrm flipV="1">
            <a:off x="4815816" y="2549994"/>
            <a:ext cx="752222" cy="581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5" idx="2"/>
          </p:cNvCxnSpPr>
          <p:nvPr/>
        </p:nvCxnSpPr>
        <p:spPr>
          <a:xfrm flipV="1">
            <a:off x="3972401" y="2294874"/>
            <a:ext cx="0" cy="6389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Enrutamiento </a:t>
            </a:r>
            <a:r>
              <a:rPr lang="es-ES" sz="3200" dirty="0" err="1"/>
              <a:t>Redux</a:t>
            </a:r>
            <a:r>
              <a:rPr lang="es-ES" sz="3200" dirty="0"/>
              <a:t> primero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124744"/>
            <a:ext cx="8424936" cy="5400600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Es una variación del enrutamiento </a:t>
            </a:r>
            <a:r>
              <a:rPr lang="es-ES" sz="2000" dirty="0" err="1">
                <a:latin typeface="Eurostile LT Std" panose="020B0504020202050204" pitchFamily="34" charset="0"/>
              </a:rPr>
              <a:t>pushState</a:t>
            </a:r>
            <a:r>
              <a:rPr lang="es-ES" sz="2000" dirty="0">
                <a:latin typeface="Eurostile LT Std" panose="020B0504020202050204" pitchFamily="34" charset="0"/>
              </a:rPr>
              <a:t> que convierte a </a:t>
            </a:r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r>
              <a:rPr lang="es-ES" sz="2000" dirty="0">
                <a:latin typeface="Eurostile LT Std" panose="020B0504020202050204" pitchFamily="34" charset="0"/>
              </a:rPr>
              <a:t> en la fuente del modelo de enrutamiento.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Satisface los siguientes criterios</a:t>
            </a:r>
          </a:p>
          <a:p>
            <a:pPr lvl="1"/>
            <a:r>
              <a:rPr lang="es-ES" sz="1600" dirty="0">
                <a:latin typeface="Eurostile LT Std" panose="020B0504020202050204" pitchFamily="34" charset="0"/>
              </a:rPr>
              <a:t>El </a:t>
            </a:r>
            <a:r>
              <a:rPr lang="es-ES" sz="1600" dirty="0" err="1">
                <a:latin typeface="Eurostile LT Std" panose="020B0504020202050204" pitchFamily="34" charset="0"/>
              </a:rPr>
              <a:t>location</a:t>
            </a:r>
            <a:r>
              <a:rPr lang="es-ES" sz="1600" dirty="0">
                <a:latin typeface="Eurostile LT Std" panose="020B0504020202050204" pitchFamily="34" charset="0"/>
              </a:rPr>
              <a:t> se mantiene en la store de </a:t>
            </a:r>
            <a:r>
              <a:rPr lang="es-ES" sz="1600" dirty="0" err="1">
                <a:latin typeface="Eurostile LT Std" panose="020B0504020202050204" pitchFamily="34" charset="0"/>
              </a:rPr>
              <a:t>Redux</a:t>
            </a:r>
            <a:r>
              <a:rPr lang="es-ES" sz="1600" dirty="0">
                <a:latin typeface="Eurostile LT Std" panose="020B0504020202050204" pitchFamily="34" charset="0"/>
              </a:rPr>
              <a:t>.</a:t>
            </a:r>
          </a:p>
          <a:p>
            <a:pPr lvl="1"/>
            <a:r>
              <a:rPr lang="es-ES" sz="1600" dirty="0">
                <a:latin typeface="Eurostile LT Std" panose="020B0504020202050204" pitchFamily="34" charset="0"/>
              </a:rPr>
              <a:t>El </a:t>
            </a:r>
            <a:r>
              <a:rPr lang="es-ES" sz="1600" dirty="0" err="1">
                <a:latin typeface="Eurostile LT Std" panose="020B0504020202050204" pitchFamily="34" charset="0"/>
              </a:rPr>
              <a:t>location</a:t>
            </a:r>
            <a:r>
              <a:rPr lang="es-ES" sz="1600" dirty="0">
                <a:latin typeface="Eurostile LT Std" panose="020B0504020202050204" pitchFamily="34" charset="0"/>
              </a:rPr>
              <a:t> se cambia enviando acciones.</a:t>
            </a:r>
          </a:p>
          <a:p>
            <a:pPr lvl="1"/>
            <a:r>
              <a:rPr lang="es-ES" sz="1600" dirty="0">
                <a:latin typeface="Eurostile LT Std" panose="020B0504020202050204" pitchFamily="34" charset="0"/>
              </a:rPr>
              <a:t>La aplicación lee los datos de </a:t>
            </a:r>
            <a:r>
              <a:rPr lang="es-ES" sz="1600" dirty="0" err="1">
                <a:latin typeface="Eurostile LT Std" panose="020B0504020202050204" pitchFamily="34" charset="0"/>
              </a:rPr>
              <a:t>location</a:t>
            </a:r>
            <a:r>
              <a:rPr lang="es-ES" sz="1600" dirty="0">
                <a:latin typeface="Eurostile LT Std" panose="020B0504020202050204" pitchFamily="34" charset="0"/>
              </a:rPr>
              <a:t> únicamente de la store.</a:t>
            </a:r>
          </a:p>
          <a:p>
            <a:pPr lvl="1"/>
            <a:r>
              <a:rPr lang="es-ES" sz="1600" dirty="0">
                <a:latin typeface="Eurostile LT Std" panose="020B0504020202050204" pitchFamily="34" charset="0"/>
              </a:rPr>
              <a:t>La store y el historial del navegador se mantienen sincronizados en el </a:t>
            </a:r>
            <a:r>
              <a:rPr lang="es-ES" sz="1600" dirty="0" err="1">
                <a:latin typeface="Eurostile LT Std" panose="020B0504020202050204" pitchFamily="34" charset="0"/>
              </a:rPr>
              <a:t>background</a:t>
            </a:r>
            <a:r>
              <a:rPr lang="es-ES" sz="1600" dirty="0">
                <a:latin typeface="Eurostile LT Std" panose="020B0504020202050204" pitchFamily="34" charset="0"/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65005" y="4149080"/>
            <a:ext cx="6045954" cy="1584176"/>
            <a:chOff x="978618" y="1898830"/>
            <a:chExt cx="6045954" cy="1584176"/>
          </a:xfrm>
        </p:grpSpPr>
        <p:sp>
          <p:nvSpPr>
            <p:cNvPr id="4" name="Rectangle 3"/>
            <p:cNvSpPr/>
            <p:nvPr/>
          </p:nvSpPr>
          <p:spPr>
            <a:xfrm>
              <a:off x="1188364" y="1898830"/>
              <a:ext cx="1267341" cy="3960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Eurostile LT Std" panose="020B0504020202050204" pitchFamily="34" charset="0"/>
                </a:rPr>
                <a:t>history</a:t>
              </a:r>
              <a:endParaRPr lang="es-ES" dirty="0">
                <a:latin typeface="Eurostile LT Std" panose="020B050402020205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19520" y="3086962"/>
              <a:ext cx="1686831" cy="3960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Eurostile LT Std" panose="020B0504020202050204" pitchFamily="34" charset="0"/>
                </a:rPr>
                <a:t>React</a:t>
              </a:r>
              <a:r>
                <a:rPr lang="es-ES" dirty="0">
                  <a:latin typeface="Eurostile LT Std" panose="020B0504020202050204" pitchFamily="34" charset="0"/>
                </a:rPr>
                <a:t> </a:t>
              </a:r>
              <a:r>
                <a:rPr lang="es-ES" dirty="0" err="1">
                  <a:latin typeface="Eurostile LT Std" panose="020B0504020202050204" pitchFamily="34" charset="0"/>
                </a:rPr>
                <a:t>Router</a:t>
              </a:r>
              <a:endParaRPr lang="es-ES" dirty="0">
                <a:latin typeface="Eurostile LT Std" panose="020B050402020205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7741" y="3062467"/>
              <a:ext cx="1686831" cy="3960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atin typeface="Eurostile LT Std" panose="020B0504020202050204" pitchFamily="34" charset="0"/>
                </a:rPr>
                <a:t>Vista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78618" y="3086962"/>
              <a:ext cx="1686831" cy="3960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Eurostile LT Std" panose="020B0504020202050204" pitchFamily="34" charset="0"/>
                </a:rPr>
                <a:t>Redux</a:t>
              </a:r>
              <a:endParaRPr lang="es-ES" dirty="0">
                <a:latin typeface="Eurostile LT Std" panose="020B050402020205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7" idx="3"/>
              <a:endCxn id="5" idx="1"/>
            </p:cNvCxnSpPr>
            <p:nvPr/>
          </p:nvCxnSpPr>
          <p:spPr>
            <a:xfrm>
              <a:off x="2665449" y="3284984"/>
              <a:ext cx="3540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6" idx="1"/>
            </p:cNvCxnSpPr>
            <p:nvPr/>
          </p:nvCxnSpPr>
          <p:spPr>
            <a:xfrm flipV="1">
              <a:off x="4706351" y="3260489"/>
              <a:ext cx="631390" cy="244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0"/>
              <a:endCxn id="4" idx="2"/>
            </p:cNvCxnSpPr>
            <p:nvPr/>
          </p:nvCxnSpPr>
          <p:spPr>
            <a:xfrm flipV="1">
              <a:off x="1822034" y="2294874"/>
              <a:ext cx="1" cy="79208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Enrutamiento </a:t>
            </a:r>
            <a:r>
              <a:rPr lang="es-ES" sz="3200" dirty="0" err="1"/>
              <a:t>Redux</a:t>
            </a:r>
            <a:r>
              <a:rPr lang="es-ES" sz="3200" dirty="0"/>
              <a:t> primero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124744"/>
            <a:ext cx="8424936" cy="4521101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Navegación interna a través de acciones de </a:t>
            </a:r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Actualización de </a:t>
            </a:r>
            <a:r>
              <a:rPr lang="es-ES" sz="2000" dirty="0" err="1">
                <a:latin typeface="Eurostile LT Std" panose="020B0504020202050204" pitchFamily="34" charset="0"/>
              </a:rPr>
              <a:t>history</a:t>
            </a:r>
            <a:r>
              <a:rPr lang="es-ES" sz="2000" dirty="0">
                <a:latin typeface="Eurostile LT Std" panose="020B0504020202050204" pitchFamily="34" charset="0"/>
              </a:rPr>
              <a:t> mediante middleware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Enrutamiento conectado: el enrutador conectado a la store puede determinar de forma reactiva el nuevo contenido de la página cuando se le notifica un cambio en la ubicación en la store.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Representación: finalmente, la página puede volver a reproducirse con el nuevo contenido.</a:t>
            </a:r>
          </a:p>
        </p:txBody>
      </p:sp>
      <p:pic>
        <p:nvPicPr>
          <p:cNvPr id="3074" name="Picture 2" descr="https://cdn-images-1.medium.com/max/2000/1*YjH6ffLqFDSht8owkh27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83" y="4077072"/>
            <a:ext cx="8220442" cy="240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React-Redux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24935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La librería </a:t>
            </a:r>
            <a:r>
              <a:rPr lang="es-ES" sz="2000" dirty="0" err="1">
                <a:latin typeface="Eurostile LT Std" panose="020B0504020202050204" pitchFamily="34" charset="0"/>
              </a:rPr>
              <a:t>React-Redux</a:t>
            </a:r>
            <a:r>
              <a:rPr lang="es-ES" sz="2000" dirty="0">
                <a:latin typeface="Eurostile LT Std" panose="020B0504020202050204" pitchFamily="34" charset="0"/>
              </a:rPr>
              <a:t> se usa para conectar </a:t>
            </a:r>
            <a:r>
              <a:rPr lang="es-ES" sz="2000" dirty="0" err="1">
                <a:latin typeface="Eurostile LT Std" panose="020B0504020202050204" pitchFamily="34" charset="0"/>
              </a:rPr>
              <a:t>React</a:t>
            </a:r>
            <a:r>
              <a:rPr lang="es-ES" sz="2000" dirty="0">
                <a:latin typeface="Eurostile LT Std" panose="020B0504020202050204" pitchFamily="34" charset="0"/>
              </a:rPr>
              <a:t> con </a:t>
            </a:r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endParaRPr lang="es-ES" sz="2000" dirty="0">
              <a:latin typeface="Eurostile LT Std" panose="020B0504020202050204" pitchFamily="34" charset="0"/>
            </a:endParaRPr>
          </a:p>
          <a:p>
            <a:pPr lvl="1"/>
            <a:r>
              <a:rPr lang="es-ES" sz="1600" dirty="0">
                <a:latin typeface="Eurostile LT Std" panose="020B0504020202050204" pitchFamily="34" charset="0"/>
                <a:hlinkClick r:id="rId3"/>
              </a:rPr>
              <a:t>https://github.com/reactjs/react-redux</a:t>
            </a:r>
            <a:endParaRPr lang="es-ES" sz="16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Presenta una API muy sencilla:</a:t>
            </a:r>
          </a:p>
          <a:p>
            <a:pPr lvl="1"/>
            <a:r>
              <a:rPr lang="es-ES" sz="1600" dirty="0">
                <a:latin typeface="Eurostile LT Std" panose="020B0504020202050204" pitchFamily="34" charset="0"/>
              </a:rPr>
              <a:t>&lt;</a:t>
            </a:r>
            <a:r>
              <a:rPr lang="es-ES" sz="1600" dirty="0" err="1">
                <a:latin typeface="Eurostile LT Std" panose="020B0504020202050204" pitchFamily="34" charset="0"/>
              </a:rPr>
              <a:t>Provider</a:t>
            </a:r>
            <a:r>
              <a:rPr lang="es-ES" sz="1600" dirty="0">
                <a:latin typeface="Eurostile LT Std" panose="020B0504020202050204" pitchFamily="34" charset="0"/>
              </a:rPr>
              <a:t> store&gt;: </a:t>
            </a:r>
          </a:p>
          <a:p>
            <a:pPr lvl="2"/>
            <a:r>
              <a:rPr lang="es-ES" sz="1400" dirty="0">
                <a:latin typeface="Eurostile LT Std" panose="020B0504020202050204" pitchFamily="34" charset="0"/>
              </a:rPr>
              <a:t>hace que la store </a:t>
            </a:r>
            <a:r>
              <a:rPr lang="es-ES" sz="1400" dirty="0" err="1">
                <a:latin typeface="Eurostile LT Std" panose="020B0504020202050204" pitchFamily="34" charset="0"/>
              </a:rPr>
              <a:t>Redux</a:t>
            </a:r>
            <a:r>
              <a:rPr lang="es-ES" sz="1400" dirty="0">
                <a:latin typeface="Eurostile LT Std" panose="020B0504020202050204" pitchFamily="34" charset="0"/>
              </a:rPr>
              <a:t> esté disponible para las llamadas a </a:t>
            </a:r>
            <a:r>
              <a:rPr lang="es-ES" sz="1400" dirty="0" err="1">
                <a:latin typeface="Eurostile LT Std" panose="020B0504020202050204" pitchFamily="34" charset="0"/>
              </a:rPr>
              <a:t>connect</a:t>
            </a:r>
            <a:r>
              <a:rPr lang="es-ES" sz="1400" dirty="0">
                <a:latin typeface="Eurostile LT Std" panose="020B0504020202050204" pitchFamily="34" charset="0"/>
              </a:rPr>
              <a:t>() en la jerarquía de componentes. </a:t>
            </a:r>
          </a:p>
          <a:p>
            <a:pPr lvl="2"/>
            <a:r>
              <a:rPr lang="es-ES" sz="1400" dirty="0">
                <a:latin typeface="Eurostile LT Std" panose="020B0504020202050204" pitchFamily="34" charset="0"/>
              </a:rPr>
              <a:t>Normalmente, no puede usar </a:t>
            </a:r>
            <a:r>
              <a:rPr lang="es-ES" sz="1400" dirty="0" err="1">
                <a:latin typeface="Eurostile LT Std" panose="020B0504020202050204" pitchFamily="34" charset="0"/>
              </a:rPr>
              <a:t>connect</a:t>
            </a:r>
            <a:r>
              <a:rPr lang="es-ES" sz="1400" dirty="0">
                <a:latin typeface="Eurostile LT Std" panose="020B0504020202050204" pitchFamily="34" charset="0"/>
              </a:rPr>
              <a:t> () sin incluir un componente padre o antecesor en &lt;Proveedor&gt;.</a:t>
            </a:r>
          </a:p>
          <a:p>
            <a:pPr lvl="1"/>
            <a:r>
              <a:rPr lang="es-ES" sz="1800" dirty="0" err="1">
                <a:latin typeface="Eurostile LT Std" panose="020B0504020202050204" pitchFamily="34" charset="0"/>
              </a:rPr>
              <a:t>Connect</a:t>
            </a:r>
            <a:r>
              <a:rPr lang="es-ES" sz="1800" dirty="0">
                <a:latin typeface="Eurostile LT Std" panose="020B0504020202050204" pitchFamily="34" charset="0"/>
              </a:rPr>
              <a:t>: conecta un componente </a:t>
            </a:r>
            <a:r>
              <a:rPr lang="es-ES" sz="1800" dirty="0" err="1">
                <a:latin typeface="Eurostile LT Std" panose="020B0504020202050204" pitchFamily="34" charset="0"/>
              </a:rPr>
              <a:t>react</a:t>
            </a:r>
            <a:r>
              <a:rPr lang="es-ES" sz="1800" dirty="0">
                <a:latin typeface="Eurostile LT Std" panose="020B0504020202050204" pitchFamily="34" charset="0"/>
              </a:rPr>
              <a:t> a la store de </a:t>
            </a:r>
            <a:r>
              <a:rPr lang="es-ES" sz="1800" dirty="0" err="1">
                <a:latin typeface="Eurostile LT Std" panose="020B0504020202050204" pitchFamily="34" charset="0"/>
              </a:rPr>
              <a:t>redux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2"/>
            <a:r>
              <a:rPr lang="es-ES" sz="1600" dirty="0" err="1">
                <a:latin typeface="Eurostile LT Std" panose="020B0504020202050204" pitchFamily="34" charset="0"/>
              </a:rPr>
              <a:t>connect</a:t>
            </a:r>
            <a:r>
              <a:rPr lang="es-ES" sz="1600" dirty="0">
                <a:latin typeface="Eurostile LT Std" panose="020B0504020202050204" pitchFamily="34" charset="0"/>
              </a:rPr>
              <a:t>([</a:t>
            </a:r>
            <a:r>
              <a:rPr lang="es-ES" sz="1600" dirty="0" err="1">
                <a:latin typeface="Eurostile LT Std" panose="020B0504020202050204" pitchFamily="34" charset="0"/>
              </a:rPr>
              <a:t>mapStateToProps</a:t>
            </a:r>
            <a:r>
              <a:rPr lang="es-ES" sz="1600" dirty="0">
                <a:latin typeface="Eurostile LT Std" panose="020B0504020202050204" pitchFamily="34" charset="0"/>
              </a:rPr>
              <a:t>], [</a:t>
            </a:r>
            <a:r>
              <a:rPr lang="es-ES" sz="1600" dirty="0" err="1">
                <a:latin typeface="Eurostile LT Std" panose="020B0504020202050204" pitchFamily="34" charset="0"/>
              </a:rPr>
              <a:t>mapDispatchToProps</a:t>
            </a:r>
            <a:r>
              <a:rPr lang="es-ES" sz="1600" dirty="0">
                <a:latin typeface="Eurostile LT Std" panose="020B0504020202050204" pitchFamily="34" charset="0"/>
              </a:rPr>
              <a:t>], [</a:t>
            </a:r>
            <a:r>
              <a:rPr lang="es-ES" sz="1600" dirty="0" err="1">
                <a:latin typeface="Eurostile LT Std" panose="020B0504020202050204" pitchFamily="34" charset="0"/>
              </a:rPr>
              <a:t>mergeProps</a:t>
            </a:r>
            <a:r>
              <a:rPr lang="es-ES" sz="1600" dirty="0">
                <a:latin typeface="Eurostile LT Std" panose="020B0504020202050204" pitchFamily="34" charset="0"/>
              </a:rPr>
              <a:t>], [</a:t>
            </a:r>
            <a:r>
              <a:rPr lang="es-ES" sz="1600" dirty="0" err="1">
                <a:latin typeface="Eurostile LT Std" panose="020B0504020202050204" pitchFamily="34" charset="0"/>
              </a:rPr>
              <a:t>options</a:t>
            </a:r>
            <a:r>
              <a:rPr lang="es-ES" sz="1600" dirty="0">
                <a:latin typeface="Eurostile LT Std" panose="020B0504020202050204" pitchFamily="34" charset="0"/>
              </a:rPr>
              <a:t>])</a:t>
            </a:r>
          </a:p>
          <a:p>
            <a:pPr lvl="2"/>
            <a:r>
              <a:rPr lang="es-ES" sz="1600" dirty="0" err="1">
                <a:latin typeface="Eurostile LT Std" panose="020B0504020202050204" pitchFamily="34" charset="0"/>
              </a:rPr>
              <a:t>mapStateToProps</a:t>
            </a:r>
            <a:r>
              <a:rPr lang="es-ES" sz="1600" dirty="0">
                <a:latin typeface="Eurostile LT Std" panose="020B0504020202050204" pitchFamily="34" charset="0"/>
              </a:rPr>
              <a:t>: el componente se suscribirá a las actualizaciones de la tienda de </a:t>
            </a:r>
            <a:r>
              <a:rPr lang="es-ES" sz="1600" dirty="0" err="1">
                <a:latin typeface="Eurostile LT Std" panose="020B0504020202050204" pitchFamily="34" charset="0"/>
              </a:rPr>
              <a:t>Redux</a:t>
            </a:r>
            <a:r>
              <a:rPr lang="es-ES" sz="1600" dirty="0">
                <a:latin typeface="Eurostile LT Std" panose="020B0504020202050204" pitchFamily="34" charset="0"/>
              </a:rPr>
              <a:t>.</a:t>
            </a:r>
          </a:p>
          <a:p>
            <a:pPr lvl="2"/>
            <a:r>
              <a:rPr lang="es-ES" sz="1600" dirty="0" err="1">
                <a:latin typeface="Eurostile LT Std" panose="020B0504020202050204" pitchFamily="34" charset="0"/>
              </a:rPr>
              <a:t>mapDispatchToProps</a:t>
            </a:r>
            <a:r>
              <a:rPr lang="es-ES" sz="1600" dirty="0">
                <a:latin typeface="Eurostile LT Std" panose="020B0504020202050204" pitchFamily="34" charset="0"/>
              </a:rPr>
              <a:t>: cada función dentro de él se presupone que será un creador de acciones de </a:t>
            </a:r>
            <a:r>
              <a:rPr lang="es-ES" sz="1600" dirty="0" err="1">
                <a:latin typeface="Eurostile LT Std" panose="020B0504020202050204" pitchFamily="34" charset="0"/>
              </a:rPr>
              <a:t>Redux</a:t>
            </a:r>
            <a:endParaRPr lang="es-ES" sz="16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Integrando </a:t>
            </a:r>
            <a:r>
              <a:rPr lang="es-ES" dirty="0" err="1"/>
              <a:t>Redux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207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1" y="1069745"/>
            <a:ext cx="5245578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Abre el proyecto </a:t>
            </a:r>
            <a:r>
              <a:rPr lang="es-ES" sz="2000" dirty="0" err="1">
                <a:latin typeface="Eurostile LT Std" panose="020B0504020202050204" pitchFamily="34" charset="0"/>
              </a:rPr>
              <a:t>LabRedux</a:t>
            </a:r>
            <a:r>
              <a:rPr lang="es-ES" sz="2000" dirty="0">
                <a:latin typeface="Eurostile LT Std" panose="020B0504020202050204" pitchFamily="34" charset="0"/>
              </a:rPr>
              <a:t> y examina su estructura</a:t>
            </a: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usermanager.js</a:t>
            </a:r>
            <a:r>
              <a:rPr lang="es-ES" sz="1800" dirty="0">
                <a:latin typeface="Eurostile LT Std" panose="020B0504020202050204" pitchFamily="34" charset="0"/>
              </a:rPr>
              <a:t>: puerta de entrada de la aplicación</a:t>
            </a:r>
            <a:endParaRPr lang="es-ES" sz="1800" b="1" dirty="0">
              <a:latin typeface="Eurostile LT Std" panose="020B0504020202050204" pitchFamily="34" charset="0"/>
            </a:endParaRP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store.js</a:t>
            </a:r>
            <a:r>
              <a:rPr lang="es-ES" sz="1800" dirty="0">
                <a:latin typeface="Eurostile LT Std" panose="020B0504020202050204" pitchFamily="34" charset="0"/>
              </a:rPr>
              <a:t>: definición de la store y conexión con la </a:t>
            </a:r>
            <a:r>
              <a:rPr lang="es-ES" sz="1800" dirty="0" err="1">
                <a:latin typeface="Eurostile LT Std" panose="020B0504020202050204" pitchFamily="34" charset="0"/>
              </a:rPr>
              <a:t>history</a:t>
            </a:r>
            <a:r>
              <a:rPr lang="es-ES" sz="1800" dirty="0">
                <a:latin typeface="Eurostile LT Std" panose="020B0504020202050204" pitchFamily="34" charset="0"/>
              </a:rPr>
              <a:t> y </a:t>
            </a:r>
            <a:r>
              <a:rPr lang="es-ES" sz="1800" dirty="0" err="1">
                <a:latin typeface="Eurostile LT Std" panose="020B0504020202050204" pitchFamily="34" charset="0"/>
              </a:rPr>
              <a:t>location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App.js</a:t>
            </a:r>
            <a:r>
              <a:rPr lang="es-ES" sz="1800" dirty="0">
                <a:latin typeface="Eurostile LT Std" panose="020B0504020202050204" pitchFamily="34" charset="0"/>
              </a:rPr>
              <a:t>: Mapeo de estado y del </a:t>
            </a:r>
            <a:r>
              <a:rPr lang="es-ES" sz="1800" dirty="0" err="1">
                <a:latin typeface="Eurostile LT Std" panose="020B0504020202050204" pitchFamily="34" charset="0"/>
              </a:rPr>
              <a:t>dispatcher</a:t>
            </a:r>
            <a:r>
              <a:rPr lang="es-ES" sz="1800" dirty="0">
                <a:latin typeface="Eurostile LT Std" panose="020B0504020202050204" pitchFamily="34" charset="0"/>
              </a:rPr>
              <a:t> de acciones a </a:t>
            </a:r>
            <a:r>
              <a:rPr lang="es-ES" sz="1800" dirty="0" err="1">
                <a:latin typeface="Eurostile LT Std" panose="020B0504020202050204" pitchFamily="34" charset="0"/>
              </a:rPr>
              <a:t>props</a:t>
            </a:r>
            <a:r>
              <a:rPr lang="es-ES" sz="1800" dirty="0">
                <a:latin typeface="Eurostile LT Std" panose="020B0504020202050204" pitchFamily="34" charset="0"/>
              </a:rPr>
              <a:t> </a:t>
            </a:r>
          </a:p>
          <a:p>
            <a:pPr lvl="1"/>
            <a:r>
              <a:rPr lang="es-ES" sz="1800" b="1" dirty="0" err="1">
                <a:latin typeface="Eurostile LT Std" panose="020B0504020202050204" pitchFamily="34" charset="0"/>
              </a:rPr>
              <a:t>actions</a:t>
            </a:r>
            <a:r>
              <a:rPr lang="es-ES" sz="1800" dirty="0">
                <a:latin typeface="Eurostile LT Std" panose="020B0504020202050204" pitchFamily="34" charset="0"/>
              </a:rPr>
              <a:t>: definición de acciones en el </a:t>
            </a:r>
            <a:r>
              <a:rPr lang="es-ES" sz="1800" dirty="0" err="1">
                <a:latin typeface="Eurostile LT Std" panose="020B0504020202050204" pitchFamily="34" charset="0"/>
              </a:rPr>
              <a:t>actionCreator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b="1" dirty="0" err="1">
                <a:latin typeface="Eurostile LT Std" panose="020B0504020202050204" pitchFamily="34" charset="0"/>
              </a:rPr>
              <a:t>reducers</a:t>
            </a:r>
            <a:r>
              <a:rPr lang="es-ES" sz="1800" dirty="0">
                <a:latin typeface="Eurostile LT Std" panose="020B0504020202050204" pitchFamily="34" charset="0"/>
              </a:rPr>
              <a:t>: </a:t>
            </a:r>
            <a:r>
              <a:rPr lang="es-ES" sz="1800" dirty="0" err="1">
                <a:latin typeface="Eurostile LT Std" panose="020B0504020202050204" pitchFamily="34" charset="0"/>
              </a:rPr>
              <a:t>definción</a:t>
            </a:r>
            <a:r>
              <a:rPr lang="es-ES" sz="1800" dirty="0">
                <a:latin typeface="Eurostile LT Std" panose="020B0504020202050204" pitchFamily="34" charset="0"/>
              </a:rPr>
              <a:t> de </a:t>
            </a:r>
            <a:r>
              <a:rPr lang="es-ES" sz="1800" dirty="0" err="1">
                <a:latin typeface="Eurostile LT Std" panose="020B0504020202050204" pitchFamily="34" charset="0"/>
              </a:rPr>
              <a:t>reducers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b="1" dirty="0" err="1">
                <a:latin typeface="Eurostile LT Std" panose="020B0504020202050204" pitchFamily="34" charset="0"/>
              </a:rPr>
              <a:t>components</a:t>
            </a:r>
            <a:r>
              <a:rPr lang="es-ES" sz="1800" dirty="0">
                <a:latin typeface="Eurostile LT Std" panose="020B0504020202050204" pitchFamily="34" charset="0"/>
              </a:rPr>
              <a:t>: componentes de vista de la aplicación</a:t>
            </a: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211" y="1699280"/>
            <a:ext cx="1786414" cy="3100293"/>
          </a:xfrm>
          <a:prstGeom prst="rect">
            <a:avLst/>
          </a:prstGeom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77" y="1450435"/>
            <a:ext cx="346710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err="1"/>
              <a:t>actionCreator</a:t>
            </a:r>
            <a:r>
              <a:rPr lang="es-ES" sz="3200" dirty="0"/>
              <a:t> y </a:t>
            </a:r>
            <a:r>
              <a:rPr lang="es-ES" sz="3200" dirty="0" err="1"/>
              <a:t>Reducers</a:t>
            </a:r>
            <a:endParaRPr lang="es-ES" sz="3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6624240" y="1340768"/>
            <a:ext cx="2160240" cy="576064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Eurostile LT Std" panose="020B0504020202050204" pitchFamily="34" charset="0"/>
              </a:rPr>
              <a:t>Una Acción</a:t>
            </a:r>
          </a:p>
        </p:txBody>
      </p:sp>
      <p:sp>
        <p:nvSpPr>
          <p:cNvPr id="5" name="Marcador de texto 2"/>
          <p:cNvSpPr txBox="1"/>
          <p:nvPr/>
        </p:nvSpPr>
        <p:spPr>
          <a:xfrm>
            <a:off x="359519" y="1508438"/>
            <a:ext cx="2160240" cy="84044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s-ES"/>
            </a:defPPr>
            <a:lvl1pPr marL="342900" indent="-342900">
              <a:spcBef>
                <a:spcPct val="20000"/>
              </a:spcBef>
              <a:buSzPct val="115000"/>
              <a:buFontTx/>
              <a:buBlip>
                <a:blip r:embed="rId3"/>
              </a:buBlip>
              <a:defRPr sz="2400"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2000">
                <a:latin typeface="Rotis Sans Serif Std" panose="00000500000000000000" pitchFamily="50" charset="0"/>
              </a:defRPr>
            </a:lvl2pPr>
            <a:lvl3pPr marL="1143000" indent="-228600">
              <a:spcBef>
                <a:spcPct val="20000"/>
              </a:spcBef>
              <a:buSzPct val="70000"/>
              <a:buFontTx/>
              <a:buBlip>
                <a:blip r:embed="rId4"/>
              </a:buBlip>
              <a:defRPr>
                <a:latin typeface="Rotis Sans Serif Std" panose="00000500000000000000" pitchFamily="50" charset="0"/>
              </a:defRPr>
            </a:lvl3pPr>
            <a:lvl4pPr marL="1600200" indent="-228600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1600">
                <a:latin typeface="Rotis Sans Serif Std" panose="00000500000000000000" pitchFamily="50" charset="0"/>
              </a:defRPr>
            </a:lvl4pPr>
            <a:lvl5pPr marL="2057400" indent="-228600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1400">
                <a:latin typeface="Rotis Sans Serif Std" panose="00000500000000000000" pitchFamily="50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sz="1800" dirty="0">
                <a:latin typeface="Eurostile LT Std" panose="020B0504020202050204" pitchFamily="34" charset="0"/>
              </a:rPr>
              <a:t>El creador de Acciones</a:t>
            </a:r>
          </a:p>
        </p:txBody>
      </p:sp>
      <p:cxnSp>
        <p:nvCxnSpPr>
          <p:cNvPr id="9" name="Conector angular 8"/>
          <p:cNvCxnSpPr>
            <a:stCxn id="3" idx="2"/>
          </p:cNvCxnSpPr>
          <p:nvPr/>
        </p:nvCxnSpPr>
        <p:spPr>
          <a:xfrm rot="5400000">
            <a:off x="6342376" y="722520"/>
            <a:ext cx="167672" cy="25562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Marcador de texto 2"/>
          <p:cNvSpPr txBox="1"/>
          <p:nvPr/>
        </p:nvSpPr>
        <p:spPr>
          <a:xfrm>
            <a:off x="373949" y="3212976"/>
            <a:ext cx="216024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15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latin typeface="Eurostile LT Std" panose="020B0504020202050204" pitchFamily="34" charset="0"/>
              </a:rPr>
              <a:t>Un </a:t>
            </a:r>
            <a:r>
              <a:rPr lang="es-ES" sz="1800" dirty="0" err="1">
                <a:latin typeface="Eurostile LT Std" panose="020B0504020202050204" pitchFamily="34" charset="0"/>
              </a:rPr>
              <a:t>reducer</a:t>
            </a:r>
            <a:endParaRPr lang="es-ES" sz="1800" dirty="0">
              <a:latin typeface="Eurostile LT Std" panose="020B050402020205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577" y="3131383"/>
            <a:ext cx="4314825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ector recto 9"/>
          <p:cNvCxnSpPr/>
          <p:nvPr/>
        </p:nvCxnSpPr>
        <p:spPr>
          <a:xfrm>
            <a:off x="373949" y="2996952"/>
            <a:ext cx="830250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2" descr="Image result for software lab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Lab1.1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Eurostile LT Std" panose="020B0504020202050204" pitchFamily="34" charset="0"/>
              </a:rPr>
              <a:t>En tu ordenador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Crea un directorio para trabajar con la siguiente estructura</a:t>
            </a:r>
          </a:p>
          <a:p>
            <a:pPr lvl="2"/>
            <a:r>
              <a:rPr lang="es-ES" sz="1600" dirty="0" err="1">
                <a:latin typeface="Eurostile LT Std" panose="020B0504020202050204" pitchFamily="34" charset="0"/>
              </a:rPr>
              <a:t>Installs</a:t>
            </a:r>
            <a:endParaRPr lang="es-ES" sz="1600" dirty="0">
              <a:latin typeface="Eurostile LT Std" panose="020B0504020202050204" pitchFamily="34" charset="0"/>
            </a:endParaRPr>
          </a:p>
          <a:p>
            <a:pPr lvl="2"/>
            <a:r>
              <a:rPr lang="es-ES" sz="1600" dirty="0" err="1">
                <a:latin typeface="Eurostile LT Std" panose="020B0504020202050204" pitchFamily="34" charset="0"/>
              </a:rPr>
              <a:t>workspace</a:t>
            </a:r>
            <a:endParaRPr lang="es-ES" sz="1600" dirty="0">
              <a:latin typeface="Eurostile LT Std" panose="020B0504020202050204" pitchFamily="34" charset="0"/>
            </a:endParaRPr>
          </a:p>
          <a:p>
            <a:r>
              <a:rPr lang="es-ES" sz="2000" b="1" dirty="0">
                <a:latin typeface="Eurostile LT Std" panose="020B0504020202050204" pitchFamily="34" charset="0"/>
              </a:rPr>
              <a:t>Instalar Node.js</a:t>
            </a:r>
            <a:endParaRPr lang="es-ES" sz="20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Descargar e instalar la versión 6+ de </a:t>
            </a:r>
            <a:r>
              <a:rPr lang="es-ES" sz="1800" dirty="0" err="1">
                <a:latin typeface="Eurostile LT Std" panose="020B0504020202050204" pitchFamily="34" charset="0"/>
              </a:rPr>
              <a:t>Node</a:t>
            </a:r>
            <a:r>
              <a:rPr lang="es-ES" sz="1800" dirty="0">
                <a:latin typeface="Eurostile LT Std" panose="020B0504020202050204" pitchFamily="34" charset="0"/>
              </a:rPr>
              <a:t>: </a:t>
            </a:r>
            <a:r>
              <a:rPr lang="es-ES" sz="1800" dirty="0">
                <a:latin typeface="Eurostile LT Std" panose="020B0504020202050204" pitchFamily="34" charset="0"/>
                <a:hlinkClick r:id="rId3"/>
              </a:rPr>
              <a:t>https://nodejs.org/en/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Comprobar que está correctamente instalado abriendo una ventana de consola y escribiendo: </a:t>
            </a:r>
            <a:r>
              <a:rPr lang="es-ES" sz="1800" dirty="0" err="1">
                <a:latin typeface="Eurostile LT Std" panose="020B0504020202050204" pitchFamily="34" charset="0"/>
              </a:rPr>
              <a:t>node</a:t>
            </a:r>
            <a:r>
              <a:rPr lang="es-ES" sz="1800" dirty="0">
                <a:latin typeface="Eurostile LT Std" panose="020B0504020202050204" pitchFamily="34" charset="0"/>
              </a:rPr>
              <a:t> -v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Instalar </a:t>
            </a:r>
            <a:r>
              <a:rPr lang="es-ES" sz="2000" dirty="0" err="1">
                <a:latin typeface="Eurostile LT Std" panose="020B0504020202050204" pitchFamily="34" charset="0"/>
              </a:rPr>
              <a:t>Webpack</a:t>
            </a:r>
            <a:endParaRPr lang="es-ES" sz="20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En la ventana de consola: </a:t>
            </a:r>
            <a:r>
              <a:rPr lang="es-ES" sz="1800" dirty="0" err="1">
                <a:latin typeface="Eurostile LT Std" panose="020B0504020202050204" pitchFamily="34" charset="0"/>
              </a:rPr>
              <a:t>npm</a:t>
            </a:r>
            <a:r>
              <a:rPr lang="es-ES" sz="1800" dirty="0">
                <a:latin typeface="Eurostile LT Std" panose="020B0504020202050204" pitchFamily="34" charset="0"/>
              </a:rPr>
              <a:t> </a:t>
            </a:r>
            <a:r>
              <a:rPr lang="es-ES" sz="1800" dirty="0" err="1">
                <a:latin typeface="Eurostile LT Std" panose="020B0504020202050204" pitchFamily="34" charset="0"/>
              </a:rPr>
              <a:t>install</a:t>
            </a:r>
            <a:r>
              <a:rPr lang="es-ES" sz="1800" dirty="0">
                <a:latin typeface="Eurostile LT Std" panose="020B0504020202050204" pitchFamily="34" charset="0"/>
              </a:rPr>
              <a:t> –g </a:t>
            </a:r>
            <a:r>
              <a:rPr lang="es-ES" sz="1800" dirty="0" err="1">
                <a:latin typeface="Eurostile LT Std" panose="020B0504020202050204" pitchFamily="34" charset="0"/>
              </a:rPr>
              <a:t>webpack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endParaRPr lang="es-ES" sz="18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Instalar Babel</a:t>
            </a:r>
          </a:p>
          <a:p>
            <a:pPr lvl="1"/>
            <a:r>
              <a:rPr lang="es-ES" sz="1800" dirty="0" err="1">
                <a:latin typeface="Eurostile LT Std" panose="020B0504020202050204" pitchFamily="34" charset="0"/>
              </a:rPr>
              <a:t>npm</a:t>
            </a:r>
            <a:r>
              <a:rPr lang="es-ES" sz="1800" dirty="0">
                <a:latin typeface="Eurostile LT Std" panose="020B0504020202050204" pitchFamily="34" charset="0"/>
              </a:rPr>
              <a:t> i babel-</a:t>
            </a:r>
            <a:r>
              <a:rPr lang="es-ES" sz="1800" dirty="0" err="1">
                <a:latin typeface="Eurostile LT Std" panose="020B0504020202050204" pitchFamily="34" charset="0"/>
              </a:rPr>
              <a:t>loader</a:t>
            </a:r>
            <a:r>
              <a:rPr lang="es-ES" sz="1800" dirty="0">
                <a:latin typeface="Eurostile LT Std" panose="020B0504020202050204" pitchFamily="34" charset="0"/>
              </a:rPr>
              <a:t> babel-preset-es2015 babel-</a:t>
            </a:r>
            <a:r>
              <a:rPr lang="es-ES" sz="1800" dirty="0" err="1">
                <a:latin typeface="Eurostile LT Std" panose="020B0504020202050204" pitchFamily="34" charset="0"/>
              </a:rPr>
              <a:t>preset</a:t>
            </a:r>
            <a:r>
              <a:rPr lang="es-ES" sz="1800" dirty="0">
                <a:latin typeface="Eurostile LT Std" panose="020B0504020202050204" pitchFamily="34" charset="0"/>
              </a:rPr>
              <a:t>-</a:t>
            </a:r>
            <a:r>
              <a:rPr lang="es-ES" sz="1800" dirty="0" err="1">
                <a:latin typeface="Eurostile LT Std" panose="020B0504020202050204" pitchFamily="34" charset="0"/>
              </a:rPr>
              <a:t>react</a:t>
            </a:r>
            <a:r>
              <a:rPr lang="es-ES" sz="1800" dirty="0">
                <a:latin typeface="Eurostile LT Std" panose="020B0504020202050204" pitchFamily="34" charset="0"/>
              </a:rPr>
              <a:t> -S</a:t>
            </a:r>
          </a:p>
          <a:p>
            <a:pPr lvl="1"/>
            <a:endParaRPr lang="es-ES" sz="18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err="1"/>
              <a:t>actionCreator</a:t>
            </a:r>
            <a:r>
              <a:rPr lang="es-ES" sz="3200" dirty="0"/>
              <a:t> y </a:t>
            </a:r>
            <a:r>
              <a:rPr lang="es-ES" sz="3200" dirty="0" err="1"/>
              <a:t>Reducers</a:t>
            </a:r>
            <a:endParaRPr lang="es-ES" sz="3200" dirty="0"/>
          </a:p>
        </p:txBody>
      </p:sp>
      <p:sp>
        <p:nvSpPr>
          <p:cNvPr id="11" name="Marcador de texto 2"/>
          <p:cNvSpPr txBox="1"/>
          <p:nvPr/>
        </p:nvSpPr>
        <p:spPr>
          <a:xfrm>
            <a:off x="328000" y="1325868"/>
            <a:ext cx="2325843" cy="8959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latin typeface="Eurostile LT Std" panose="020B0504020202050204" pitchFamily="34" charset="0"/>
              </a:rPr>
              <a:t>El aglutinador de </a:t>
            </a:r>
            <a:r>
              <a:rPr lang="es-ES" sz="1800" dirty="0" err="1">
                <a:latin typeface="Eurostile LT Std" panose="020B0504020202050204" pitchFamily="34" charset="0"/>
              </a:rPr>
              <a:t>reducers</a:t>
            </a:r>
            <a:endParaRPr lang="es-ES" sz="1800" dirty="0">
              <a:latin typeface="Eurostile LT Std" panose="020B050402020205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650" y="1271268"/>
            <a:ext cx="4576678" cy="1077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Marcador de texto 2"/>
          <p:cNvSpPr txBox="1"/>
          <p:nvPr/>
        </p:nvSpPr>
        <p:spPr>
          <a:xfrm>
            <a:off x="2947650" y="2924944"/>
            <a:ext cx="5662573" cy="23921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latin typeface="Eurostile LT Std" panose="020B0504020202050204" pitchFamily="34" charset="0"/>
              </a:rPr>
              <a:t>Permitirá conectar un </a:t>
            </a:r>
            <a:r>
              <a:rPr lang="es-ES" sz="1800" dirty="0" err="1">
                <a:latin typeface="Eurostile LT Std" panose="020B0504020202050204" pitchFamily="34" charset="0"/>
              </a:rPr>
              <a:t>reducer</a:t>
            </a:r>
            <a:r>
              <a:rPr lang="es-ES" sz="1800" dirty="0">
                <a:latin typeface="Eurostile LT Std" panose="020B0504020202050204" pitchFamily="34" charset="0"/>
              </a:rPr>
              <a:t> combinado con la store</a:t>
            </a:r>
          </a:p>
          <a:p>
            <a:r>
              <a:rPr lang="es-ES" sz="1800" dirty="0">
                <a:latin typeface="Eurostile LT Std" panose="020B0504020202050204" pitchFamily="34" charset="0"/>
              </a:rPr>
              <a:t>A su vez asignará a cada </a:t>
            </a:r>
            <a:r>
              <a:rPr lang="es-ES" sz="1800" dirty="0" err="1">
                <a:latin typeface="Eurostile LT Std" panose="020B0504020202050204" pitchFamily="34" charset="0"/>
              </a:rPr>
              <a:t>reducer</a:t>
            </a:r>
            <a:r>
              <a:rPr lang="es-ES" sz="1800" dirty="0">
                <a:latin typeface="Eurostile LT Std" panose="020B0504020202050204" pitchFamily="34" charset="0"/>
              </a:rPr>
              <a:t> su parte del la store correspondiente (un </a:t>
            </a:r>
            <a:r>
              <a:rPr lang="es-ES" sz="1800" dirty="0" err="1">
                <a:latin typeface="Eurostile LT Std" panose="020B0504020202050204" pitchFamily="34" charset="0"/>
              </a:rPr>
              <a:t>reducer</a:t>
            </a:r>
            <a:r>
              <a:rPr lang="es-ES" sz="1800" dirty="0">
                <a:latin typeface="Eurostile LT Std" panose="020B0504020202050204" pitchFamily="34" charset="0"/>
              </a:rPr>
              <a:t> por modelo)</a:t>
            </a:r>
          </a:p>
          <a:p>
            <a:r>
              <a:rPr lang="es-ES" sz="1800" dirty="0">
                <a:latin typeface="Eurostile LT Std" panose="020B0504020202050204" pitchFamily="34" charset="0"/>
              </a:rPr>
              <a:t>Finalmente devolverá un árbol de estado actualizado una vez se procese</a:t>
            </a:r>
          </a:p>
        </p:txBody>
      </p:sp>
      <p:pic>
        <p:nvPicPr>
          <p:cNvPr id="6" name="Picture 2" descr="Image result for software la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Store y conexión </a:t>
            </a:r>
            <a:r>
              <a:rPr lang="es-ES" sz="3200" dirty="0" err="1"/>
              <a:t>react-redux</a:t>
            </a:r>
            <a:endParaRPr lang="es-ES" sz="3200" dirty="0"/>
          </a:p>
        </p:txBody>
      </p:sp>
      <p:sp>
        <p:nvSpPr>
          <p:cNvPr id="6" name="Marcador de texto 2"/>
          <p:cNvSpPr txBox="1"/>
          <p:nvPr/>
        </p:nvSpPr>
        <p:spPr>
          <a:xfrm>
            <a:off x="220344" y="4337076"/>
            <a:ext cx="2499368" cy="18002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es-ES"/>
            </a:defPPr>
            <a:lvl1pPr marL="342900" indent="-342900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>
                <a:latin typeface="Rotis Sans Serif Std" panose="00000500000000000000" pitchFamily="50" charset="0"/>
              </a:defRPr>
            </a:lvl2pPr>
            <a:lvl3pPr marL="11430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>
                <a:latin typeface="Rotis Sans Serif Std" panose="00000500000000000000" pitchFamily="50" charset="0"/>
              </a:defRPr>
            </a:lvl3pPr>
            <a:lvl4pPr marL="16002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4pPr>
            <a:lvl5pPr marL="20574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>
                <a:latin typeface="Rotis Sans Serif Std" panose="00000500000000000000" pitchFamily="50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sz="1800" dirty="0" err="1">
                <a:latin typeface="Eurostile LT Std" panose="020B0504020202050204" pitchFamily="34" charset="0"/>
              </a:rPr>
              <a:t>Conección</a:t>
            </a:r>
            <a:r>
              <a:rPr lang="es-ES" sz="1800" dirty="0">
                <a:latin typeface="Eurostile LT Std" panose="020B0504020202050204" pitchFamily="34" charset="0"/>
              </a:rPr>
              <a:t> </a:t>
            </a:r>
            <a:r>
              <a:rPr lang="es-ES" sz="1800" dirty="0" err="1">
                <a:latin typeface="Eurostile LT Std" panose="020B0504020202050204" pitchFamily="34" charset="0"/>
              </a:rPr>
              <a:t>React-Redux</a:t>
            </a:r>
            <a:r>
              <a:rPr lang="es-ES" sz="1800" dirty="0">
                <a:latin typeface="Eurostile LT Std" panose="020B0504020202050204" pitchFamily="34" charset="0"/>
              </a:rPr>
              <a:t>: Se pasa la store a componentes de </a:t>
            </a:r>
            <a:r>
              <a:rPr lang="es-ES" sz="1800" dirty="0" err="1">
                <a:latin typeface="Eurostile LT Std" panose="020B0504020202050204" pitchFamily="34" charset="0"/>
              </a:rPr>
              <a:t>routing</a:t>
            </a:r>
            <a:r>
              <a:rPr lang="es-ES" sz="1800" dirty="0">
                <a:latin typeface="Eurostile LT Std" panose="020B0504020202050204" pitchFamily="34" charset="0"/>
              </a:rPr>
              <a:t> como </a:t>
            </a:r>
            <a:r>
              <a:rPr lang="es-ES" sz="1800" dirty="0" err="1">
                <a:latin typeface="Eurostile LT Std" panose="020B0504020202050204" pitchFamily="34" charset="0"/>
              </a:rPr>
              <a:t>prop</a:t>
            </a:r>
            <a:r>
              <a:rPr lang="es-ES" sz="1800" dirty="0">
                <a:latin typeface="Eurostile LT Std" panose="020B0504020202050204" pitchFamily="34" charset="0"/>
              </a:rPr>
              <a:t> a través del </a:t>
            </a:r>
            <a:r>
              <a:rPr lang="es-ES" sz="1800" dirty="0" err="1">
                <a:latin typeface="Eurostile LT Std" panose="020B0504020202050204" pitchFamily="34" charset="0"/>
              </a:rPr>
              <a:t>provider</a:t>
            </a:r>
            <a:endParaRPr lang="es-ES" sz="1800" dirty="0">
              <a:latin typeface="Eurostile LT Std" panose="020B0504020202050204" pitchFamily="34" charset="0"/>
            </a:endParaRPr>
          </a:p>
        </p:txBody>
      </p:sp>
      <p:sp>
        <p:nvSpPr>
          <p:cNvPr id="7" name="Marcador de texto 2"/>
          <p:cNvSpPr txBox="1"/>
          <p:nvPr/>
        </p:nvSpPr>
        <p:spPr>
          <a:xfrm>
            <a:off x="632472" y="1629671"/>
            <a:ext cx="216024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latin typeface="Eurostile LT Std" panose="020B0504020202050204" pitchFamily="34" charset="0"/>
              </a:rPr>
              <a:t>La store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712" y="1407692"/>
            <a:ext cx="5008245" cy="1225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99" y="2708723"/>
            <a:ext cx="5689283" cy="1152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9712" y="4105181"/>
            <a:ext cx="5532120" cy="2116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Conector recto 14"/>
          <p:cNvCxnSpPr/>
          <p:nvPr/>
        </p:nvCxnSpPr>
        <p:spPr>
          <a:xfrm>
            <a:off x="373949" y="4005064"/>
            <a:ext cx="830250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Marcador de texto 2"/>
          <p:cNvSpPr txBox="1"/>
          <p:nvPr/>
        </p:nvSpPr>
        <p:spPr>
          <a:xfrm>
            <a:off x="6372200" y="2946331"/>
            <a:ext cx="2448272" cy="9397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 lang="es-ES"/>
            </a:defPPr>
            <a:lvl1pPr marL="342900" indent="-342900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>
                <a:latin typeface="Rotis Sans Serif Std" panose="00000500000000000000" pitchFamily="50" charset="0"/>
              </a:defRPr>
            </a:lvl2pPr>
            <a:lvl3pPr marL="11430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>
                <a:latin typeface="Rotis Sans Serif Std" panose="00000500000000000000" pitchFamily="50" charset="0"/>
              </a:defRPr>
            </a:lvl3pPr>
            <a:lvl4pPr marL="16002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4pPr>
            <a:lvl5pPr marL="20574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>
                <a:latin typeface="Rotis Sans Serif Std" panose="00000500000000000000" pitchFamily="50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sz="1800" dirty="0">
                <a:latin typeface="Eurostile LT Std" panose="020B0504020202050204" pitchFamily="34" charset="0"/>
              </a:rPr>
              <a:t>Se crea la store, registrando los </a:t>
            </a:r>
            <a:r>
              <a:rPr lang="es-ES" sz="1800" dirty="0" err="1">
                <a:latin typeface="Eurostile LT Std" panose="020B0504020202050204" pitchFamily="34" charset="0"/>
              </a:rPr>
              <a:t>reducers</a:t>
            </a:r>
            <a:r>
              <a:rPr lang="es-ES" sz="1800" dirty="0">
                <a:latin typeface="Eurostile LT Std" panose="020B0504020202050204" pitchFamily="34" charset="0"/>
              </a:rPr>
              <a:t> (en </a:t>
            </a:r>
            <a:r>
              <a:rPr lang="es-ES" sz="1800" dirty="0" err="1">
                <a:latin typeface="Eurostile LT Std" panose="020B0504020202050204" pitchFamily="34" charset="0"/>
              </a:rPr>
              <a:t>root</a:t>
            </a:r>
            <a:r>
              <a:rPr lang="es-ES" sz="1800" dirty="0">
                <a:latin typeface="Eurostile LT Std" panose="020B0504020202050204" pitchFamily="34" charset="0"/>
              </a:rPr>
              <a:t> </a:t>
            </a:r>
            <a:r>
              <a:rPr lang="es-ES" sz="1800" dirty="0" err="1">
                <a:latin typeface="Eurostile LT Std" panose="020B0504020202050204" pitchFamily="34" charset="0"/>
              </a:rPr>
              <a:t>reducer</a:t>
            </a:r>
            <a:r>
              <a:rPr lang="es-ES" sz="1800" dirty="0">
                <a:latin typeface="Eurostile LT Std" panose="020B0504020202050204" pitchFamily="34" charset="0"/>
              </a:rPr>
              <a:t>)</a:t>
            </a:r>
          </a:p>
        </p:txBody>
      </p:sp>
      <p:pic>
        <p:nvPicPr>
          <p:cNvPr id="11" name="Picture 2" descr="Image result for software lab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err="1"/>
              <a:t>glue</a:t>
            </a:r>
            <a:r>
              <a:rPr lang="es-ES" sz="3200" dirty="0"/>
              <a:t> </a:t>
            </a:r>
            <a:r>
              <a:rPr lang="es-ES" sz="3200" dirty="0" err="1"/>
              <a:t>react-redux</a:t>
            </a:r>
            <a:endParaRPr lang="es-ES" sz="3200" dirty="0"/>
          </a:p>
        </p:txBody>
      </p:sp>
      <p:sp>
        <p:nvSpPr>
          <p:cNvPr id="6" name="Marcador de texto 2"/>
          <p:cNvSpPr txBox="1"/>
          <p:nvPr/>
        </p:nvSpPr>
        <p:spPr>
          <a:xfrm>
            <a:off x="373949" y="1333782"/>
            <a:ext cx="2448272" cy="160461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s-ES"/>
            </a:defPPr>
            <a:lvl1pPr marL="342900" indent="-342900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>
                <a:latin typeface="Rotis Sans Serif Std" panose="00000500000000000000" pitchFamily="50" charset="0"/>
              </a:defRPr>
            </a:lvl2pPr>
            <a:lvl3pPr marL="11430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>
                <a:latin typeface="Rotis Sans Serif Std" panose="00000500000000000000" pitchFamily="50" charset="0"/>
              </a:defRPr>
            </a:lvl3pPr>
            <a:lvl4pPr marL="16002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4pPr>
            <a:lvl5pPr marL="20574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>
                <a:latin typeface="Rotis Sans Serif Std" panose="00000500000000000000" pitchFamily="50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sz="1800" dirty="0" err="1">
                <a:latin typeface="Eurostile LT Std" panose="020B0504020202050204" pitchFamily="34" charset="0"/>
              </a:rPr>
              <a:t>Conección</a:t>
            </a:r>
            <a:r>
              <a:rPr lang="es-ES" sz="1800" dirty="0">
                <a:latin typeface="Eurostile LT Std" panose="020B0504020202050204" pitchFamily="34" charset="0"/>
              </a:rPr>
              <a:t> modelos/store-</a:t>
            </a:r>
            <a:r>
              <a:rPr lang="es-ES" sz="1800" dirty="0" err="1">
                <a:latin typeface="Eurostile LT Std" panose="020B0504020202050204" pitchFamily="34" charset="0"/>
              </a:rPr>
              <a:t>dispatchers</a:t>
            </a:r>
            <a:r>
              <a:rPr lang="es-ES" sz="1800" dirty="0">
                <a:latin typeface="Eurostile LT Std" panose="020B0504020202050204" pitchFamily="34" charset="0"/>
              </a:rPr>
              <a:t>-</a:t>
            </a:r>
            <a:r>
              <a:rPr lang="es-ES" sz="1800" dirty="0" err="1">
                <a:latin typeface="Eurostile LT Std" panose="020B0504020202050204" pitchFamily="34" charset="0"/>
              </a:rPr>
              <a:t>props</a:t>
            </a:r>
            <a:endParaRPr lang="es-ES" sz="1800" dirty="0">
              <a:latin typeface="Eurostile LT Std" panose="020B050402020205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673" y="1256675"/>
            <a:ext cx="2996565" cy="1225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92" y="4869160"/>
            <a:ext cx="5542598" cy="440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3268056"/>
            <a:ext cx="4725353" cy="775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Marcador de texto 2"/>
          <p:cNvSpPr txBox="1"/>
          <p:nvPr/>
        </p:nvSpPr>
        <p:spPr>
          <a:xfrm>
            <a:off x="6588224" y="1397566"/>
            <a:ext cx="2448272" cy="138336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es-ES"/>
            </a:defPPr>
            <a:lvl1pPr marL="342900" indent="-342900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>
                <a:latin typeface="Rotis Sans Serif Std" panose="00000500000000000000" pitchFamily="50" charset="0"/>
              </a:defRPr>
            </a:lvl2pPr>
            <a:lvl3pPr marL="11430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>
                <a:latin typeface="Rotis Sans Serif Std" panose="00000500000000000000" pitchFamily="50" charset="0"/>
              </a:defRPr>
            </a:lvl3pPr>
            <a:lvl4pPr marL="16002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4pPr>
            <a:lvl5pPr marL="20574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>
                <a:latin typeface="Rotis Sans Serif Std" panose="00000500000000000000" pitchFamily="50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sz="1800" dirty="0">
                <a:latin typeface="Eurostile LT Std" panose="020B0504020202050204" pitchFamily="34" charset="0"/>
              </a:rPr>
              <a:t>Mapeo del store a </a:t>
            </a:r>
            <a:r>
              <a:rPr lang="es-ES" sz="1800" dirty="0" err="1">
                <a:latin typeface="Eurostile LT Std" panose="020B0504020202050204" pitchFamily="34" charset="0"/>
              </a:rPr>
              <a:t>props</a:t>
            </a:r>
            <a:r>
              <a:rPr lang="es-ES" sz="1800" dirty="0">
                <a:latin typeface="Eurostile LT Std" panose="020B0504020202050204" pitchFamily="34" charset="0"/>
              </a:rPr>
              <a:t>. Cada vez que se actualice la store, se llamará a esta función</a:t>
            </a:r>
          </a:p>
        </p:txBody>
      </p:sp>
      <p:sp>
        <p:nvSpPr>
          <p:cNvPr id="17" name="Marcador de texto 2"/>
          <p:cNvSpPr txBox="1"/>
          <p:nvPr/>
        </p:nvSpPr>
        <p:spPr>
          <a:xfrm>
            <a:off x="6228184" y="3327877"/>
            <a:ext cx="2448272" cy="9397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 lang="es-ES"/>
            </a:defPPr>
            <a:lvl1pPr marL="342900" indent="-342900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>
                <a:latin typeface="Rotis Sans Serif Std" panose="00000500000000000000" pitchFamily="50" charset="0"/>
              </a:defRPr>
            </a:lvl2pPr>
            <a:lvl3pPr marL="11430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>
                <a:latin typeface="Rotis Sans Serif Std" panose="00000500000000000000" pitchFamily="50" charset="0"/>
              </a:defRPr>
            </a:lvl3pPr>
            <a:lvl4pPr marL="16002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4pPr>
            <a:lvl5pPr marL="20574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>
                <a:latin typeface="Rotis Sans Serif Std" panose="00000500000000000000" pitchFamily="50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sz="1800" dirty="0" err="1">
                <a:latin typeface="Eurostile LT Std" panose="020B0504020202050204" pitchFamily="34" charset="0"/>
              </a:rPr>
              <a:t>Bind</a:t>
            </a:r>
            <a:r>
              <a:rPr lang="es-ES" sz="1800" dirty="0">
                <a:latin typeface="Eurostile LT Std" panose="020B0504020202050204" pitchFamily="34" charset="0"/>
              </a:rPr>
              <a:t> de </a:t>
            </a:r>
            <a:r>
              <a:rPr lang="es-ES" sz="1800" dirty="0" err="1">
                <a:latin typeface="Eurostile LT Std" panose="020B0504020202050204" pitchFamily="34" charset="0"/>
              </a:rPr>
              <a:t>dipatchers</a:t>
            </a:r>
            <a:r>
              <a:rPr lang="es-ES" sz="1800" dirty="0">
                <a:latin typeface="Eurostile LT Std" panose="020B0504020202050204" pitchFamily="34" charset="0"/>
              </a:rPr>
              <a:t> a </a:t>
            </a:r>
            <a:r>
              <a:rPr lang="es-ES" sz="1800" dirty="0" err="1">
                <a:latin typeface="Eurostile LT Std" panose="020B0504020202050204" pitchFamily="34" charset="0"/>
              </a:rPr>
              <a:t>props</a:t>
            </a:r>
            <a:r>
              <a:rPr lang="es-ES" sz="1800" dirty="0">
                <a:latin typeface="Eurostile LT Std" panose="020B0504020202050204" pitchFamily="34" charset="0"/>
              </a:rPr>
              <a:t> usando el </a:t>
            </a:r>
            <a:r>
              <a:rPr lang="es-ES" sz="1800" dirty="0" err="1">
                <a:latin typeface="Eurostile LT Std" panose="020B0504020202050204" pitchFamily="34" charset="0"/>
              </a:rPr>
              <a:t>factory</a:t>
            </a:r>
            <a:r>
              <a:rPr lang="es-ES" sz="1800" dirty="0">
                <a:latin typeface="Eurostile LT Std" panose="020B0504020202050204" pitchFamily="34" charset="0"/>
              </a:rPr>
              <a:t> de acciones</a:t>
            </a:r>
          </a:p>
        </p:txBody>
      </p:sp>
      <p:sp>
        <p:nvSpPr>
          <p:cNvPr id="20" name="Marcador de texto 2"/>
          <p:cNvSpPr txBox="1"/>
          <p:nvPr/>
        </p:nvSpPr>
        <p:spPr>
          <a:xfrm>
            <a:off x="1403648" y="5553016"/>
            <a:ext cx="6120680" cy="72051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s-ES"/>
            </a:defPPr>
            <a:lvl1pPr marL="342900" indent="-342900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>
                <a:latin typeface="Rotis Sans Serif Std" panose="00000500000000000000" pitchFamily="50" charset="0"/>
              </a:defRPr>
            </a:lvl2pPr>
            <a:lvl3pPr marL="11430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>
                <a:latin typeface="Rotis Sans Serif Std" panose="00000500000000000000" pitchFamily="50" charset="0"/>
              </a:defRPr>
            </a:lvl3pPr>
            <a:lvl4pPr marL="16002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4pPr>
            <a:lvl5pPr marL="20574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>
                <a:latin typeface="Rotis Sans Serif Std" panose="00000500000000000000" pitchFamily="50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sz="1800" dirty="0">
                <a:latin typeface="Eurostile LT Std" panose="020B0504020202050204" pitchFamily="34" charset="0"/>
              </a:rPr>
              <a:t>Sincronizamos la store y </a:t>
            </a:r>
            <a:r>
              <a:rPr lang="es-ES" sz="1800" dirty="0" err="1">
                <a:latin typeface="Eurostile LT Std" panose="020B0504020202050204" pitchFamily="34" charset="0"/>
              </a:rPr>
              <a:t>dispatchers</a:t>
            </a:r>
            <a:r>
              <a:rPr lang="es-ES" sz="1800" dirty="0">
                <a:latin typeface="Eurostile LT Std" panose="020B0504020202050204" pitchFamily="34" charset="0"/>
              </a:rPr>
              <a:t> a los </a:t>
            </a:r>
            <a:r>
              <a:rPr lang="es-ES" sz="1800" dirty="0" err="1">
                <a:latin typeface="Eurostile LT Std" panose="020B0504020202050204" pitchFamily="34" charset="0"/>
              </a:rPr>
              <a:t>props</a:t>
            </a:r>
            <a:r>
              <a:rPr lang="es-ES" sz="1800" dirty="0">
                <a:latin typeface="Eurostile LT Std" panose="020B0504020202050204" pitchFamily="34" charset="0"/>
              </a:rPr>
              <a:t>. </a:t>
            </a:r>
          </a:p>
          <a:p>
            <a:r>
              <a:rPr lang="es-ES" sz="1800" dirty="0" err="1">
                <a:latin typeface="Eurostile LT Std" panose="020B0504020202050204" pitchFamily="34" charset="0"/>
              </a:rPr>
              <a:t>Connect</a:t>
            </a:r>
            <a:r>
              <a:rPr lang="es-ES" sz="1800" dirty="0">
                <a:latin typeface="Eurostile LT Std" panose="020B0504020202050204" pitchFamily="34" charset="0"/>
              </a:rPr>
              <a:t> devuelve una función, que ejecutamos pasándole como argumento el componente </a:t>
            </a:r>
            <a:r>
              <a:rPr lang="es-ES" sz="1800" dirty="0" err="1">
                <a:latin typeface="Eurostile LT Std" panose="020B0504020202050204" pitchFamily="34" charset="0"/>
              </a:rPr>
              <a:t>Main</a:t>
            </a:r>
            <a:endParaRPr lang="es-ES" sz="1800" dirty="0">
              <a:latin typeface="Eurostile LT Std" panose="020B0504020202050204" pitchFamily="34" charset="0"/>
            </a:endParaRPr>
          </a:p>
        </p:txBody>
      </p:sp>
      <p:pic>
        <p:nvPicPr>
          <p:cNvPr id="10" name="Picture 2" descr="Image result for software lab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Componentes</a:t>
            </a:r>
          </a:p>
        </p:txBody>
      </p:sp>
      <p:sp>
        <p:nvSpPr>
          <p:cNvPr id="7" name="Marcador de texto 2"/>
          <p:cNvSpPr txBox="1"/>
          <p:nvPr/>
        </p:nvSpPr>
        <p:spPr>
          <a:xfrm>
            <a:off x="467544" y="1484784"/>
            <a:ext cx="2715392" cy="179933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latin typeface="Eurostile LT Std" panose="020B0504020202050204" pitchFamily="34" charset="0"/>
              </a:rPr>
              <a:t>El </a:t>
            </a:r>
            <a:r>
              <a:rPr lang="es-ES" sz="1800" dirty="0" err="1">
                <a:latin typeface="Eurostile LT Std" panose="020B0504020202050204" pitchFamily="34" charset="0"/>
              </a:rPr>
              <a:t>dispatch</a:t>
            </a:r>
            <a:r>
              <a:rPr lang="es-ES" sz="1800" dirty="0">
                <a:latin typeface="Eurostile LT Std" panose="020B0504020202050204" pitchFamily="34" charset="0"/>
              </a:rPr>
              <a:t> de una acción desde un componente </a:t>
            </a:r>
          </a:p>
          <a:p>
            <a:pPr marL="0" indent="0">
              <a:buNone/>
            </a:pPr>
            <a:r>
              <a:rPr lang="es-ES" sz="1800" dirty="0">
                <a:latin typeface="Eurostile LT Std" panose="020B0504020202050204" pitchFamily="34" charset="0"/>
              </a:rPr>
              <a:t>    (a través de </a:t>
            </a:r>
            <a:r>
              <a:rPr lang="es-ES" sz="1800" dirty="0" err="1">
                <a:latin typeface="Eurostile LT Std" panose="020B0504020202050204" pitchFamily="34" charset="0"/>
              </a:rPr>
              <a:t>props</a:t>
            </a:r>
            <a:r>
              <a:rPr lang="es-ES" sz="1800" dirty="0">
                <a:latin typeface="Eurostile LT Std" panose="020B0504020202050204" pitchFamily="34" charset="0"/>
              </a:rPr>
              <a:t>)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373949" y="3284114"/>
            <a:ext cx="830250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575235"/>
            <a:ext cx="3792855" cy="1194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Marcador de texto 2"/>
          <p:cNvSpPr txBox="1"/>
          <p:nvPr/>
        </p:nvSpPr>
        <p:spPr>
          <a:xfrm>
            <a:off x="467544" y="3798558"/>
            <a:ext cx="2715392" cy="179933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latin typeface="Eurostile LT Std" panose="020B0504020202050204" pitchFamily="34" charset="0"/>
              </a:rPr>
              <a:t>Cada vez que hay un </a:t>
            </a:r>
            <a:r>
              <a:rPr lang="es-ES" sz="1800" dirty="0" err="1">
                <a:latin typeface="Eurostile LT Std" panose="020B0504020202050204" pitchFamily="34" charset="0"/>
              </a:rPr>
              <a:t>dispatch</a:t>
            </a:r>
            <a:r>
              <a:rPr lang="es-ES" sz="1800" dirty="0">
                <a:latin typeface="Eurostile LT Std" panose="020B0504020202050204" pitchFamily="34" charset="0"/>
              </a:rPr>
              <a:t> de acción, todos los </a:t>
            </a:r>
            <a:r>
              <a:rPr lang="es-ES" sz="1800" dirty="0" err="1">
                <a:latin typeface="Eurostile LT Std" panose="020B0504020202050204" pitchFamily="34" charset="0"/>
              </a:rPr>
              <a:t>reducers</a:t>
            </a:r>
            <a:r>
              <a:rPr lang="es-ES" sz="1800" dirty="0">
                <a:latin typeface="Eurostile LT Std" panose="020B0504020202050204" pitchFamily="34" charset="0"/>
              </a:rPr>
              <a:t> son consultados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33472" b="3683"/>
          <a:stretch>
            <a:fillRect/>
          </a:stretch>
        </p:blipFill>
        <p:spPr>
          <a:xfrm>
            <a:off x="3750709" y="3526084"/>
            <a:ext cx="4565707" cy="54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041" y="4698223"/>
            <a:ext cx="4183666" cy="449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0041" y="5896774"/>
            <a:ext cx="4517898" cy="56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Marcador de texto 2"/>
          <p:cNvSpPr txBox="1"/>
          <p:nvPr/>
        </p:nvSpPr>
        <p:spPr>
          <a:xfrm>
            <a:off x="3785935" y="4387076"/>
            <a:ext cx="3654017" cy="32468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es-ES"/>
            </a:defPPr>
            <a:lvl1pPr marL="342900" indent="-342900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>
                <a:latin typeface="Rotis Sans Serif Std" panose="00000500000000000000" pitchFamily="50" charset="0"/>
              </a:defRPr>
            </a:lvl2pPr>
            <a:lvl3pPr marL="11430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>
                <a:latin typeface="Rotis Sans Serif Std" panose="00000500000000000000" pitchFamily="50" charset="0"/>
              </a:defRPr>
            </a:lvl3pPr>
            <a:lvl4pPr marL="16002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4pPr>
            <a:lvl5pPr marL="20574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>
                <a:latin typeface="Rotis Sans Serif Std" panose="00000500000000000000" pitchFamily="50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sz="1800" dirty="0"/>
              <a:t>En </a:t>
            </a:r>
            <a:r>
              <a:rPr lang="es-ES" sz="1800" dirty="0" err="1"/>
              <a:t>reducer</a:t>
            </a:r>
            <a:r>
              <a:rPr lang="es-ES" sz="1800" dirty="0"/>
              <a:t> de usuario:</a:t>
            </a:r>
          </a:p>
        </p:txBody>
      </p:sp>
      <p:sp>
        <p:nvSpPr>
          <p:cNvPr id="19" name="Marcador de texto 2"/>
          <p:cNvSpPr txBox="1"/>
          <p:nvPr/>
        </p:nvSpPr>
        <p:spPr>
          <a:xfrm>
            <a:off x="3820041" y="5540984"/>
            <a:ext cx="3654017" cy="32468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es-ES"/>
            </a:defPPr>
            <a:lvl1pPr marL="342900" indent="-342900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>
                <a:latin typeface="Rotis Sans Serif Std" panose="00000500000000000000" pitchFamily="50" charset="0"/>
              </a:defRPr>
            </a:lvl2pPr>
            <a:lvl3pPr marL="11430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>
                <a:latin typeface="Rotis Sans Serif Std" panose="00000500000000000000" pitchFamily="50" charset="0"/>
              </a:defRPr>
            </a:lvl3pPr>
            <a:lvl4pPr marL="16002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4pPr>
            <a:lvl5pPr marL="2057400" indent="-228600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>
                <a:latin typeface="Rotis Sans Serif Std" panose="00000500000000000000" pitchFamily="50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sz="1800" dirty="0"/>
              <a:t>En </a:t>
            </a:r>
            <a:r>
              <a:rPr lang="es-ES" sz="1800" dirty="0" err="1"/>
              <a:t>reducer</a:t>
            </a:r>
            <a:r>
              <a:rPr lang="es-ES" sz="1800" dirty="0"/>
              <a:t> de empresa:</a:t>
            </a:r>
          </a:p>
        </p:txBody>
      </p:sp>
      <p:cxnSp>
        <p:nvCxnSpPr>
          <p:cNvPr id="20" name="Conector angular 19"/>
          <p:cNvCxnSpPr/>
          <p:nvPr/>
        </p:nvCxnSpPr>
        <p:spPr>
          <a:xfrm flipH="1" flipV="1">
            <a:off x="6876256" y="2420888"/>
            <a:ext cx="1248334" cy="1343889"/>
          </a:xfrm>
          <a:prstGeom prst="bentConnector3">
            <a:avLst>
              <a:gd name="adj1" fmla="val -2215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angular 21"/>
          <p:cNvCxnSpPr/>
          <p:nvPr/>
        </p:nvCxnSpPr>
        <p:spPr>
          <a:xfrm rot="10800000" flipH="1" flipV="1">
            <a:off x="3491879" y="2564904"/>
            <a:ext cx="328161" cy="2273151"/>
          </a:xfrm>
          <a:prstGeom prst="bentConnector3">
            <a:avLst>
              <a:gd name="adj1" fmla="val -6966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angular 25"/>
          <p:cNvCxnSpPr/>
          <p:nvPr/>
        </p:nvCxnSpPr>
        <p:spPr>
          <a:xfrm rot="10800000" flipH="1" flipV="1">
            <a:off x="3491879" y="2565958"/>
            <a:ext cx="328161" cy="3311314"/>
          </a:xfrm>
          <a:prstGeom prst="bentConnector3">
            <a:avLst>
              <a:gd name="adj1" fmla="val -6966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 err="1">
                <a:latin typeface="Eurostile LT Std" panose="020B0504020202050204"/>
              </a:rPr>
              <a:t>Redux</a:t>
            </a:r>
            <a:r>
              <a:rPr lang="es-ES" altLang="es-ES" dirty="0">
                <a:latin typeface="Eurostile LT Std" panose="020B0504020202050204"/>
              </a:rPr>
              <a:t> Store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214</a:t>
            </a:fld>
            <a:endParaRPr lang="es-ES" altLang="es-ES" dirty="0">
              <a:latin typeface="Eurostile LT Std" panose="020B0504020202050204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Árbol de estados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124744"/>
            <a:ext cx="8424936" cy="5472608"/>
          </a:xfrm>
        </p:spPr>
        <p:txBody>
          <a:bodyPr>
            <a:normAutofit/>
          </a:bodyPr>
          <a:lstStyle/>
          <a:p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r>
              <a:rPr lang="es-ES" sz="2000" dirty="0">
                <a:latin typeface="Eurostile LT Std" panose="020B0504020202050204" pitchFamily="34" charset="0"/>
              </a:rPr>
              <a:t> es un contenedor de estado para aplicaciones, a menudo llamado store </a:t>
            </a:r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r>
              <a:rPr lang="es-ES" sz="2000" dirty="0">
                <a:latin typeface="Eurostile LT Std" panose="020B0504020202050204" pitchFamily="34" charset="0"/>
              </a:rPr>
              <a:t>. 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Almacena el estado completo de la aplicación en un árbol de objetos inmutables.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La store es el </a:t>
            </a:r>
            <a:r>
              <a:rPr lang="es-ES" sz="2000" dirty="0" err="1">
                <a:latin typeface="Eurostile LT Std" panose="020B0504020202050204" pitchFamily="34" charset="0"/>
              </a:rPr>
              <a:t>core</a:t>
            </a:r>
            <a:r>
              <a:rPr lang="es-ES" sz="2000" dirty="0">
                <a:latin typeface="Eurostile LT Std" panose="020B0504020202050204" pitchFamily="34" charset="0"/>
              </a:rPr>
              <a:t> de </a:t>
            </a:r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r>
              <a:rPr lang="es-ES" sz="2000" dirty="0">
                <a:latin typeface="Eurostile LT Std" panose="020B0504020202050204" pitchFamily="34" charset="0"/>
              </a:rPr>
              <a:t>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Una store no es una clase. Es simplemente un objeto con algunos métodos.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Para crearlo, se pasa la función </a:t>
            </a:r>
            <a:r>
              <a:rPr lang="es-ES" sz="2000" dirty="0" err="1">
                <a:latin typeface="Eurostile LT Std" panose="020B0504020202050204" pitchFamily="34" charset="0"/>
              </a:rPr>
              <a:t>root</a:t>
            </a:r>
            <a:r>
              <a:rPr lang="es-ES" sz="2000" dirty="0">
                <a:latin typeface="Eurostile LT Std" panose="020B0504020202050204" pitchFamily="34" charset="0"/>
              </a:rPr>
              <a:t> </a:t>
            </a:r>
            <a:r>
              <a:rPr lang="es-ES" sz="2000" dirty="0" err="1">
                <a:latin typeface="Eurostile LT Std" panose="020B0504020202050204" pitchFamily="34" charset="0"/>
              </a:rPr>
              <a:t>reducer</a:t>
            </a:r>
            <a:r>
              <a:rPr lang="es-ES" sz="2000" dirty="0">
                <a:latin typeface="Eurostile LT Std" panose="020B0504020202050204" pitchFamily="34" charset="0"/>
              </a:rPr>
              <a:t> a </a:t>
            </a:r>
            <a:r>
              <a:rPr lang="es-ES" sz="2000" dirty="0" err="1">
                <a:latin typeface="Eurostile LT Std" panose="020B0504020202050204" pitchFamily="34" charset="0"/>
              </a:rPr>
              <a:t>createStore</a:t>
            </a:r>
            <a:r>
              <a:rPr lang="es-ES" sz="2000" dirty="0">
                <a:latin typeface="Eurostile LT Std" panose="020B0504020202050204" pitchFamily="34" charset="0"/>
              </a:rPr>
              <a:t>.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El estado solo puede cambiarse emitiendo una acción.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672" y="4077072"/>
            <a:ext cx="5010163" cy="923330"/>
          </a:xfrm>
          <a:prstGeom prst="rect">
            <a:avLst/>
          </a:prstGeom>
          <a:solidFill>
            <a:srgbClr val="F9F9FA"/>
          </a:solidFill>
        </p:spPr>
        <p:txBody>
          <a:bodyPr wrap="square">
            <a:spAutoFit/>
          </a:bodyPr>
          <a:lstStyle/>
          <a:p>
            <a:pPr algn="ctr"/>
            <a:endParaRPr lang="es-ES" dirty="0"/>
          </a:p>
          <a:p>
            <a:pPr algn="ctr"/>
            <a:r>
              <a:rPr lang="es-ES" dirty="0" err="1"/>
              <a:t>createStore</a:t>
            </a:r>
            <a:r>
              <a:rPr lang="es-ES" dirty="0"/>
              <a:t>(</a:t>
            </a:r>
            <a:r>
              <a:rPr lang="es-ES" dirty="0" err="1"/>
              <a:t>rootReducer,defaultState,enhacers</a:t>
            </a:r>
            <a:r>
              <a:rPr lang="es-ES" dirty="0"/>
              <a:t>)</a:t>
            </a:r>
          </a:p>
          <a:p>
            <a:pPr algn="ctr"/>
            <a:endParaRPr lang="es-ES" dirty="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API de la store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216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1268760"/>
            <a:ext cx="8424936" cy="5025157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Eurostile LT Std" panose="020B0504020202050204" pitchFamily="34" charset="0"/>
              </a:rPr>
              <a:t>store.getState</a:t>
            </a:r>
            <a:r>
              <a:rPr lang="en-US" sz="2000" dirty="0">
                <a:latin typeface="Eurostile LT Std" panose="020B0504020202050204" pitchFamily="34" charset="0"/>
              </a:rPr>
              <a:t>() – </a:t>
            </a:r>
            <a:r>
              <a:rPr lang="en-US" sz="2000" dirty="0" err="1">
                <a:latin typeface="Eurostile LT Std" panose="020B0504020202050204" pitchFamily="34" charset="0"/>
              </a:rPr>
              <a:t>devuelve</a:t>
            </a:r>
            <a:r>
              <a:rPr lang="en-US" sz="2000" dirty="0">
                <a:latin typeface="Eurostile LT Std" panose="020B0504020202050204" pitchFamily="34" charset="0"/>
              </a:rPr>
              <a:t> </a:t>
            </a:r>
            <a:r>
              <a:rPr lang="en-US" sz="2000" dirty="0" err="1">
                <a:latin typeface="Eurostile LT Std" panose="020B0504020202050204" pitchFamily="34" charset="0"/>
              </a:rPr>
              <a:t>es</a:t>
            </a:r>
            <a:r>
              <a:rPr lang="en-US" sz="2000" dirty="0">
                <a:latin typeface="Eurostile LT Std" panose="020B0504020202050204" pitchFamily="34" charset="0"/>
              </a:rPr>
              <a:t> </a:t>
            </a:r>
            <a:r>
              <a:rPr lang="en-US" sz="2000" dirty="0" err="1">
                <a:latin typeface="Eurostile LT Std" panose="020B0504020202050204" pitchFamily="34" charset="0"/>
              </a:rPr>
              <a:t>estado</a:t>
            </a:r>
            <a:r>
              <a:rPr lang="en-US" sz="2000" dirty="0">
                <a:latin typeface="Eurostile LT Std" panose="020B0504020202050204" pitchFamily="34" charset="0"/>
              </a:rPr>
              <a:t> actual de la store.</a:t>
            </a:r>
          </a:p>
          <a:p>
            <a:r>
              <a:rPr lang="en-US" sz="2000" dirty="0" err="1">
                <a:latin typeface="Eurostile LT Std" panose="020B0504020202050204" pitchFamily="34" charset="0"/>
              </a:rPr>
              <a:t>store.dispatch</a:t>
            </a:r>
            <a:r>
              <a:rPr lang="en-US" sz="2000" dirty="0">
                <a:latin typeface="Eurostile LT Std" panose="020B0504020202050204" pitchFamily="34" charset="0"/>
              </a:rPr>
              <a:t>(action) – </a:t>
            </a:r>
            <a:r>
              <a:rPr lang="en-US" sz="2000" dirty="0" err="1">
                <a:latin typeface="Eurostile LT Std" panose="020B0504020202050204" pitchFamily="34" charset="0"/>
              </a:rPr>
              <a:t>envía</a:t>
            </a:r>
            <a:r>
              <a:rPr lang="en-US" sz="2000" dirty="0">
                <a:latin typeface="Eurostile LT Std" panose="020B0504020202050204" pitchFamily="34" charset="0"/>
              </a:rPr>
              <a:t> </a:t>
            </a:r>
            <a:r>
              <a:rPr lang="en-US" sz="2000" dirty="0" err="1">
                <a:latin typeface="Eurostile LT Std" panose="020B0504020202050204" pitchFamily="34" charset="0"/>
              </a:rPr>
              <a:t>una</a:t>
            </a:r>
            <a:r>
              <a:rPr lang="en-US" sz="2000" dirty="0">
                <a:latin typeface="Eurostile LT Std" panose="020B0504020202050204" pitchFamily="34" charset="0"/>
              </a:rPr>
              <a:t> </a:t>
            </a:r>
            <a:r>
              <a:rPr lang="en-US" sz="2000" dirty="0" err="1">
                <a:latin typeface="Eurostile LT Std" panose="020B0504020202050204" pitchFamily="34" charset="0"/>
              </a:rPr>
              <a:t>acción</a:t>
            </a:r>
            <a:r>
              <a:rPr lang="en-US" sz="2000" dirty="0">
                <a:latin typeface="Eurostile LT Std" panose="020B0504020202050204" pitchFamily="34" charset="0"/>
              </a:rPr>
              <a:t> para </a:t>
            </a:r>
            <a:r>
              <a:rPr lang="en-US" sz="2000" dirty="0" err="1">
                <a:latin typeface="Eurostile LT Std" panose="020B0504020202050204" pitchFamily="34" charset="0"/>
              </a:rPr>
              <a:t>cambiar</a:t>
            </a:r>
            <a:r>
              <a:rPr lang="en-US" sz="2000" dirty="0">
                <a:latin typeface="Eurostile LT Std" panose="020B0504020202050204" pitchFamily="34" charset="0"/>
              </a:rPr>
              <a:t> el </a:t>
            </a:r>
            <a:r>
              <a:rPr lang="en-US" sz="2000" dirty="0" err="1">
                <a:latin typeface="Eurostile LT Std" panose="020B0504020202050204" pitchFamily="34" charset="0"/>
              </a:rPr>
              <a:t>estado</a:t>
            </a:r>
            <a:r>
              <a:rPr lang="en-US" sz="2000" dirty="0">
                <a:latin typeface="Eurostile LT Std" panose="020B0504020202050204" pitchFamily="34" charset="0"/>
              </a:rPr>
              <a:t>.</a:t>
            </a:r>
          </a:p>
          <a:p>
            <a:r>
              <a:rPr lang="en-US" sz="2000" dirty="0" err="1">
                <a:latin typeface="Eurostile LT Std" panose="020B0504020202050204" pitchFamily="34" charset="0"/>
              </a:rPr>
              <a:t>store.subscribe</a:t>
            </a:r>
            <a:r>
              <a:rPr lang="en-US" sz="2000" dirty="0">
                <a:latin typeface="Eurostile LT Std" panose="020B0504020202050204" pitchFamily="34" charset="0"/>
              </a:rPr>
              <a:t>(listener) – </a:t>
            </a:r>
            <a:r>
              <a:rPr lang="en-US" sz="2000" dirty="0" err="1">
                <a:latin typeface="Eurostile LT Std" panose="020B0504020202050204" pitchFamily="34" charset="0"/>
              </a:rPr>
              <a:t>está</a:t>
            </a:r>
            <a:r>
              <a:rPr lang="en-US" sz="2000" dirty="0">
                <a:latin typeface="Eurostile LT Std" panose="020B0504020202050204" pitchFamily="34" charset="0"/>
              </a:rPr>
              <a:t> a la </a:t>
            </a:r>
            <a:r>
              <a:rPr lang="en-US" sz="2000" dirty="0" err="1">
                <a:latin typeface="Eurostile LT Std" panose="020B0504020202050204" pitchFamily="34" charset="0"/>
              </a:rPr>
              <a:t>escucha</a:t>
            </a:r>
            <a:r>
              <a:rPr lang="en-US" sz="2000" dirty="0">
                <a:latin typeface="Eurostile LT Std" panose="020B0504020202050204" pitchFamily="34" charset="0"/>
              </a:rPr>
              <a:t> de </a:t>
            </a:r>
            <a:r>
              <a:rPr lang="en-US" sz="2000" dirty="0" err="1">
                <a:latin typeface="Eurostile LT Std" panose="020B0504020202050204" pitchFamily="34" charset="0"/>
              </a:rPr>
              <a:t>cambios</a:t>
            </a:r>
            <a:r>
              <a:rPr lang="en-US" sz="2000" dirty="0">
                <a:latin typeface="Eurostile LT Std" panose="020B0504020202050204" pitchFamily="34" charset="0"/>
              </a:rPr>
              <a:t> </a:t>
            </a:r>
            <a:r>
              <a:rPr lang="en-US" sz="2000" dirty="0" err="1">
                <a:latin typeface="Eurostile LT Std" panose="020B0504020202050204" pitchFamily="34" charset="0"/>
              </a:rPr>
              <a:t>en</a:t>
            </a:r>
            <a:r>
              <a:rPr lang="en-US" sz="2000" dirty="0">
                <a:latin typeface="Eurostile LT Std" panose="020B0504020202050204" pitchFamily="34" charset="0"/>
              </a:rPr>
              <a:t> el </a:t>
            </a:r>
            <a:r>
              <a:rPr lang="en-US" sz="2000" dirty="0" err="1">
                <a:latin typeface="Eurostile LT Std" panose="020B0504020202050204" pitchFamily="34" charset="0"/>
              </a:rPr>
              <a:t>ábol</a:t>
            </a:r>
            <a:r>
              <a:rPr lang="en-US" sz="2000" dirty="0">
                <a:latin typeface="Eurostile LT Std" panose="020B0504020202050204" pitchFamily="34" charset="0"/>
              </a:rPr>
              <a:t> de </a:t>
            </a:r>
            <a:r>
              <a:rPr lang="en-US" sz="2000" dirty="0" err="1">
                <a:latin typeface="Eurostile LT Std" panose="020B0504020202050204" pitchFamily="34" charset="0"/>
              </a:rPr>
              <a:t>estado</a:t>
            </a:r>
            <a:r>
              <a:rPr lang="en-US" sz="2000" dirty="0">
                <a:latin typeface="Eurostile LT Std" panose="020B0504020202050204" pitchFamily="34" charset="0"/>
              </a:rPr>
              <a:t>.</a:t>
            </a:r>
          </a:p>
          <a:p>
            <a:r>
              <a:rPr lang="en-US" sz="2000" dirty="0" err="1">
                <a:latin typeface="Eurostile LT Std" panose="020B0504020202050204" pitchFamily="34" charset="0"/>
              </a:rPr>
              <a:t>store.replaceReducer</a:t>
            </a:r>
            <a:r>
              <a:rPr lang="en-US" sz="2000" dirty="0">
                <a:latin typeface="Eurostile LT Std" panose="020B0504020202050204" pitchFamily="34" charset="0"/>
              </a:rPr>
              <a:t>(</a:t>
            </a:r>
            <a:r>
              <a:rPr lang="en-US" sz="2000" dirty="0" err="1">
                <a:latin typeface="Eurostile LT Std" panose="020B0504020202050204" pitchFamily="34" charset="0"/>
              </a:rPr>
              <a:t>nextReducer</a:t>
            </a:r>
            <a:r>
              <a:rPr lang="en-US" sz="2000" dirty="0">
                <a:latin typeface="Eurostile LT Std" panose="020B0504020202050204" pitchFamily="34" charset="0"/>
              </a:rPr>
              <a:t>) – </a:t>
            </a:r>
            <a:r>
              <a:rPr lang="en-US" sz="2000" dirty="0" err="1">
                <a:latin typeface="Eurostile LT Std" panose="020B0504020202050204" pitchFamily="34" charset="0"/>
              </a:rPr>
              <a:t>reemplaza</a:t>
            </a:r>
            <a:r>
              <a:rPr lang="en-US" sz="2000" dirty="0">
                <a:latin typeface="Eurostile LT Std" panose="020B0504020202050204" pitchFamily="34" charset="0"/>
              </a:rPr>
              <a:t> el reducer actual </a:t>
            </a:r>
            <a:r>
              <a:rPr lang="en-US" sz="2000" dirty="0" err="1">
                <a:latin typeface="Eurostile LT Std" panose="020B0504020202050204" pitchFamily="34" charset="0"/>
              </a:rPr>
              <a:t>por</a:t>
            </a:r>
            <a:r>
              <a:rPr lang="en-US" sz="2000" dirty="0">
                <a:latin typeface="Eurostile LT Std" panose="020B0504020202050204" pitchFamily="34" charset="0"/>
              </a:rPr>
              <a:t> </a:t>
            </a:r>
            <a:r>
              <a:rPr lang="en-US" sz="2000" dirty="0" err="1">
                <a:latin typeface="Eurostile LT Std" panose="020B0504020202050204" pitchFamily="34" charset="0"/>
              </a:rPr>
              <a:t>otro</a:t>
            </a:r>
            <a:r>
              <a:rPr lang="en-US" sz="2000" dirty="0">
                <a:latin typeface="Eurostile LT Std" panose="020B0504020202050204" pitchFamily="34" charset="0"/>
              </a:rPr>
              <a:t>. </a:t>
            </a:r>
            <a:r>
              <a:rPr lang="en-US" sz="2000" dirty="0" err="1">
                <a:latin typeface="Eurostile LT Std" panose="020B0504020202050204" pitchFamily="34" charset="0"/>
              </a:rPr>
              <a:t>Es</a:t>
            </a:r>
            <a:r>
              <a:rPr lang="en-US" sz="2000" dirty="0">
                <a:latin typeface="Eurostile LT Std" panose="020B0504020202050204" pitchFamily="34" charset="0"/>
              </a:rPr>
              <a:t> </a:t>
            </a:r>
            <a:r>
              <a:rPr lang="en-US" sz="2000" dirty="0" err="1">
                <a:latin typeface="Eurostile LT Std" panose="020B0504020202050204" pitchFamily="34" charset="0"/>
              </a:rPr>
              <a:t>útil</a:t>
            </a:r>
            <a:r>
              <a:rPr lang="en-US" sz="2000" dirty="0">
                <a:latin typeface="Eurostile LT Std" panose="020B0504020202050204" pitchFamily="34" charset="0"/>
              </a:rPr>
              <a:t> para code splitting.</a:t>
            </a:r>
            <a:endParaRPr lang="es-ES" sz="2000" dirty="0">
              <a:latin typeface="Eurostile LT Std" panose="020B0504020202050204" pitchFamily="34" charset="0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Reducers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217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4953149"/>
          </a:xfrm>
        </p:spPr>
        <p:txBody>
          <a:bodyPr>
            <a:normAutofit fontScale="92500" lnSpcReduction="10000"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El árbol de estado nunca se muta directamente sino que se usan </a:t>
            </a:r>
            <a:r>
              <a:rPr lang="es-ES" sz="2000" b="1" dirty="0">
                <a:latin typeface="Eurostile LT Std" panose="020B0504020202050204" pitchFamily="34" charset="0"/>
              </a:rPr>
              <a:t>funciones puras </a:t>
            </a:r>
            <a:r>
              <a:rPr lang="es-ES" sz="2000" dirty="0">
                <a:latin typeface="Eurostile LT Std" panose="020B0504020202050204" pitchFamily="34" charset="0"/>
              </a:rPr>
              <a:t>llamadas </a:t>
            </a:r>
            <a:r>
              <a:rPr lang="es-ES" sz="2000" dirty="0" err="1">
                <a:latin typeface="Eurostile LT Std" panose="020B0504020202050204" pitchFamily="34" charset="0"/>
              </a:rPr>
              <a:t>reducers</a:t>
            </a:r>
            <a:r>
              <a:rPr lang="es-ES" sz="2000" dirty="0">
                <a:latin typeface="Eurostile LT Std" panose="020B0504020202050204" pitchFamily="34" charset="0"/>
              </a:rPr>
              <a:t>. 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Un </a:t>
            </a:r>
            <a:r>
              <a:rPr lang="es-ES" sz="2000" dirty="0" err="1">
                <a:latin typeface="Eurostile LT Std" panose="020B0504020202050204" pitchFamily="34" charset="0"/>
              </a:rPr>
              <a:t>reducer</a:t>
            </a:r>
            <a:r>
              <a:rPr lang="es-ES" sz="2000" dirty="0">
                <a:latin typeface="Eurostile LT Std" panose="020B0504020202050204" pitchFamily="34" charset="0"/>
              </a:rPr>
              <a:t> toma el árbol de estado actual y una acción como argumentos y devuelve el árbol de estado resultante.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Conforme la aplicación se vuelva más compleja, querremos dividir el </a:t>
            </a:r>
            <a:r>
              <a:rPr lang="es-ES" sz="2000" dirty="0" err="1">
                <a:latin typeface="Eurostile LT Std" panose="020B0504020202050204" pitchFamily="34" charset="0"/>
              </a:rPr>
              <a:t>reducer</a:t>
            </a:r>
            <a:r>
              <a:rPr lang="es-ES" sz="2000" dirty="0">
                <a:latin typeface="Eurostile LT Std" panose="020B0504020202050204" pitchFamily="34" charset="0"/>
              </a:rPr>
              <a:t> en funciones separadas, cada una administrando partes independientes del estado.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Normalmente tendremos un </a:t>
            </a:r>
            <a:r>
              <a:rPr lang="es-ES" sz="2000" dirty="0" err="1">
                <a:latin typeface="Eurostile LT Std" panose="020B0504020202050204" pitchFamily="34" charset="0"/>
              </a:rPr>
              <a:t>reducer</a:t>
            </a:r>
            <a:r>
              <a:rPr lang="es-ES" sz="2000" dirty="0">
                <a:latin typeface="Eurostile LT Std" panose="020B0504020202050204" pitchFamily="34" charset="0"/>
              </a:rPr>
              <a:t> por modelo de la store de cara a gestionar su cambio de estado.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Los </a:t>
            </a:r>
            <a:r>
              <a:rPr lang="es-ES" sz="2000" dirty="0" err="1">
                <a:latin typeface="Eurostile LT Std" panose="020B0504020202050204" pitchFamily="34" charset="0"/>
              </a:rPr>
              <a:t>reducers</a:t>
            </a:r>
            <a:r>
              <a:rPr lang="es-ES" sz="2000" dirty="0">
                <a:latin typeface="Eurostile LT Std" panose="020B0504020202050204" pitchFamily="34" charset="0"/>
              </a:rPr>
              <a:t> se pueden combinar usando la función </a:t>
            </a:r>
            <a:r>
              <a:rPr lang="es-ES" sz="2000" dirty="0" err="1">
                <a:latin typeface="Eurostile LT Std" panose="020B0504020202050204" pitchFamily="34" charset="0"/>
              </a:rPr>
              <a:t>combineReducers</a:t>
            </a:r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Asimismo también añadiremos el </a:t>
            </a:r>
            <a:r>
              <a:rPr lang="es-ES" sz="2000" dirty="0" err="1">
                <a:latin typeface="Eurostile LT Std" panose="020B0504020202050204" pitchFamily="34" charset="0"/>
              </a:rPr>
              <a:t>reducer</a:t>
            </a:r>
            <a:r>
              <a:rPr lang="es-ES" sz="2000" dirty="0">
                <a:latin typeface="Eurostile LT Std" panose="020B0504020202050204" pitchFamily="34" charset="0"/>
              </a:rPr>
              <a:t> de </a:t>
            </a:r>
            <a:r>
              <a:rPr lang="es-ES" sz="2000" dirty="0" err="1">
                <a:latin typeface="Eurostile LT Std" panose="020B0504020202050204" pitchFamily="34" charset="0"/>
              </a:rPr>
              <a:t>react-router-redux</a:t>
            </a:r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2004" y="4653136"/>
            <a:ext cx="4572000" cy="923330"/>
          </a:xfrm>
          <a:prstGeom prst="rect">
            <a:avLst/>
          </a:prstGeom>
          <a:solidFill>
            <a:srgbClr val="F9F9FA"/>
          </a:solidFill>
        </p:spPr>
        <p:txBody>
          <a:bodyPr>
            <a:spAutoFit/>
          </a:bodyPr>
          <a:lstStyle/>
          <a:p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rootReducer</a:t>
            </a:r>
            <a:r>
              <a:rPr lang="es-ES" dirty="0"/>
              <a:t>=</a:t>
            </a:r>
            <a:r>
              <a:rPr lang="es-ES" dirty="0" err="1"/>
              <a:t>combineReducers</a:t>
            </a:r>
            <a:r>
              <a:rPr lang="es-ES" dirty="0"/>
              <a:t>({reducer1, reducer2,…,</a:t>
            </a:r>
            <a:r>
              <a:rPr lang="es-ES" dirty="0" err="1"/>
              <a:t>routing:routerReducer</a:t>
            </a:r>
            <a:r>
              <a:rPr lang="es-ES" dirty="0"/>
              <a:t>}</a:t>
            </a:r>
          </a:p>
          <a:p>
            <a:r>
              <a:rPr lang="es-ES" dirty="0"/>
              <a:t>);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Anatomía de un </a:t>
            </a:r>
            <a:r>
              <a:rPr lang="es-ES" dirty="0" err="1"/>
              <a:t>reducer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218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1412776"/>
            <a:ext cx="8424936" cy="4881141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Un </a:t>
            </a:r>
            <a:r>
              <a:rPr lang="es-ES" sz="2000" dirty="0" err="1">
                <a:latin typeface="Eurostile LT Std" panose="020B0504020202050204" pitchFamily="34" charset="0"/>
              </a:rPr>
              <a:t>reducer</a:t>
            </a:r>
            <a:r>
              <a:rPr lang="es-ES" sz="2000" dirty="0">
                <a:latin typeface="Eurostile LT Std" panose="020B0504020202050204" pitchFamily="34" charset="0"/>
              </a:rPr>
              <a:t> no es más que una función pura que genera un nuevo estado en la store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Recibe como argumentos</a:t>
            </a:r>
          </a:p>
          <a:p>
            <a:pPr lvl="1"/>
            <a:r>
              <a:rPr lang="es-ES" sz="1600" dirty="0">
                <a:latin typeface="Eurostile LT Std" panose="020B0504020202050204" pitchFamily="34" charset="0"/>
              </a:rPr>
              <a:t>El estado actual de la store</a:t>
            </a:r>
          </a:p>
          <a:p>
            <a:pPr lvl="1"/>
            <a:r>
              <a:rPr lang="es-ES" sz="1600" dirty="0">
                <a:latin typeface="Eurostile LT Std" panose="020B0504020202050204" pitchFamily="34" charset="0"/>
              </a:rPr>
              <a:t>El objeto que representa la acción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03648" y="3501008"/>
            <a:ext cx="5688632" cy="2215991"/>
          </a:xfrm>
          <a:prstGeom prst="rect">
            <a:avLst/>
          </a:prstGeom>
          <a:solidFill>
            <a:srgbClr val="F7F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+mj-lt"/>
              </a:rPr>
              <a:t>export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+mj-lt"/>
              </a:rPr>
              <a:t>default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+mj-lt"/>
              </a:rPr>
              <a:t>function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+mj-lt"/>
              </a:rPr>
              <a:t>todos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state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+mj-lt"/>
              </a:rPr>
              <a:t>=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</a:rPr>
              <a:t>[],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action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</a:rPr>
              <a:t>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</a:rPr>
              <a:t>{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242A31"/>
              </a:solidFill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+mj-lt"/>
              </a:rPr>
              <a:t>switch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action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+mj-lt"/>
              </a:rPr>
              <a:t>.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type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</a:rPr>
              <a:t>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</a:rPr>
              <a:t>{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242A31"/>
              </a:solidFill>
              <a:effectLst/>
              <a:latin typeface="+mj-lt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+mj-lt"/>
              </a:rPr>
              <a:t>case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+mj-lt"/>
              </a:rPr>
              <a:t>'ADD_MODEL'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</a:rPr>
              <a:t>: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242A31"/>
              </a:solidFill>
              <a:effectLst/>
              <a:latin typeface="+mj-lt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+mj-lt"/>
              </a:rPr>
              <a:t>	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+mj-lt"/>
              </a:rPr>
              <a:t>return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 […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state,action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+mj-lt"/>
              </a:rPr>
              <a:t>.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payload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];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+mj-lt"/>
              </a:rPr>
              <a:t>default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</a:rPr>
              <a:t>: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242A31"/>
              </a:solidFill>
              <a:effectLst/>
              <a:latin typeface="+mj-lt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+mj-lt"/>
              </a:rPr>
              <a:t>	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+mj-lt"/>
              </a:rPr>
              <a:t>return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A31"/>
                </a:solidFill>
                <a:effectLst/>
                <a:latin typeface="+mj-lt"/>
              </a:rPr>
              <a:t>state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242A31"/>
              </a:solidFill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</a:rPr>
              <a:t>}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242A3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j-lt"/>
              </a:rPr>
              <a:t>}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Action</a:t>
            </a:r>
            <a:r>
              <a:rPr lang="es-ES" dirty="0"/>
              <a:t> </a:t>
            </a:r>
            <a:r>
              <a:rPr lang="es-ES" dirty="0" err="1"/>
              <a:t>Creators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219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1268760"/>
            <a:ext cx="8424936" cy="5025157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Un creador de acciones es una función que devuelve un objeto que representa una acción que puede enviarse a la tienda de </a:t>
            </a:r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r>
              <a:rPr lang="es-ES" sz="2000" dirty="0">
                <a:latin typeface="Eurostile LT Std" panose="020B0504020202050204" pitchFamily="34" charset="0"/>
              </a:rPr>
              <a:t>.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b="1" dirty="0" err="1">
                <a:latin typeface="Eurostile LT Std" panose="020B0504020202050204" pitchFamily="34" charset="0"/>
              </a:rPr>
              <a:t>payload</a:t>
            </a:r>
            <a:r>
              <a:rPr lang="es-ES" sz="2000" dirty="0" err="1">
                <a:latin typeface="Eurostile LT Std" panose="020B0504020202050204" pitchFamily="34" charset="0"/>
              </a:rPr>
              <a:t>:Las</a:t>
            </a:r>
            <a:r>
              <a:rPr lang="es-ES" sz="2000" dirty="0">
                <a:latin typeface="Eurostile LT Std" panose="020B0504020202050204" pitchFamily="34" charset="0"/>
              </a:rPr>
              <a:t> acciones contienen datos en su cuerpo sobre su tipo, pero también sobre el modelo que se quiere gestionar en la store.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204864"/>
            <a:ext cx="4572000" cy="2308324"/>
          </a:xfrm>
          <a:prstGeom prst="rect">
            <a:avLst/>
          </a:prstGeom>
          <a:solidFill>
            <a:srgbClr val="F9F9FA"/>
          </a:solidFill>
        </p:spPr>
        <p:txBody>
          <a:bodyPr>
            <a:spAutoFit/>
          </a:bodyPr>
          <a:lstStyle/>
          <a:p>
            <a:r>
              <a:rPr lang="es-ES" dirty="0" err="1"/>
              <a:t>export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addUser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, email){</a:t>
            </a:r>
          </a:p>
          <a:p>
            <a:r>
              <a:rPr lang="es-ES" dirty="0"/>
              <a:t>	console.log("</a:t>
            </a:r>
            <a:r>
              <a:rPr lang="es-ES" dirty="0" err="1"/>
              <a:t>Dispatching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");</a:t>
            </a:r>
          </a:p>
          <a:p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{</a:t>
            </a:r>
          </a:p>
          <a:p>
            <a:r>
              <a:rPr lang="es-ES" dirty="0"/>
              <a:t>		</a:t>
            </a:r>
            <a:r>
              <a:rPr lang="es-ES" dirty="0" err="1"/>
              <a:t>type</a:t>
            </a:r>
            <a:r>
              <a:rPr lang="es-ES" dirty="0"/>
              <a:t>:'ADD_USER',</a:t>
            </a:r>
          </a:p>
          <a:p>
            <a:r>
              <a:rPr lang="es-ES" dirty="0"/>
              <a:t>		</a:t>
            </a:r>
            <a:r>
              <a:rPr lang="es-ES" dirty="0" err="1"/>
              <a:t>name</a:t>
            </a:r>
            <a:r>
              <a:rPr lang="es-ES" dirty="0"/>
              <a:t>,</a:t>
            </a:r>
          </a:p>
          <a:p>
            <a:r>
              <a:rPr lang="es-ES" dirty="0"/>
              <a:t>		email</a:t>
            </a:r>
          </a:p>
          <a:p>
            <a:r>
              <a:rPr lang="es-ES" dirty="0"/>
              <a:t>	}</a:t>
            </a:r>
          </a:p>
          <a:p>
            <a:r>
              <a:rPr lang="es-ES" dirty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Lab1.1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Eurostile LT Std" panose="020B0504020202050204" pitchFamily="34" charset="0"/>
              </a:rPr>
              <a:t>Instalar Sublime Text</a:t>
            </a:r>
            <a:endParaRPr lang="es-ES" sz="20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Descargar la versión portable de sublime de: </a:t>
            </a:r>
            <a:r>
              <a:rPr lang="es-ES" sz="1800" dirty="0">
                <a:latin typeface="Eurostile LT Std" panose="020B0504020202050204" pitchFamily="34" charset="0"/>
                <a:hlinkClick r:id="rId3"/>
              </a:rPr>
              <a:t>http://www.sublimetext.com/3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 err="1">
                <a:latin typeface="Eurostile LT Std" panose="020B0504020202050204" pitchFamily="34" charset="0"/>
              </a:rPr>
              <a:t>Descromprime</a:t>
            </a:r>
            <a:r>
              <a:rPr lang="es-ES" sz="1800" dirty="0">
                <a:latin typeface="Eurostile LT Std" panose="020B0504020202050204" pitchFamily="34" charset="0"/>
              </a:rPr>
              <a:t> el </a:t>
            </a:r>
            <a:r>
              <a:rPr lang="es-ES" sz="1800" dirty="0" err="1">
                <a:latin typeface="Eurostile LT Std" panose="020B0504020202050204" pitchFamily="34" charset="0"/>
              </a:rPr>
              <a:t>zip</a:t>
            </a:r>
            <a:r>
              <a:rPr lang="es-ES" sz="1800" dirty="0">
                <a:latin typeface="Eurostile LT Std" panose="020B0504020202050204" pitchFamily="34" charset="0"/>
              </a:rPr>
              <a:t> de sublime y ejecuta </a:t>
            </a:r>
            <a:r>
              <a:rPr lang="es-ES" sz="1800" i="1" dirty="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</a:rPr>
              <a:t>sublime_text.exe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Instalar </a:t>
            </a:r>
            <a:r>
              <a:rPr lang="es-ES" sz="2000" dirty="0" err="1">
                <a:latin typeface="Eurostile LT Std" panose="020B0504020202050204" pitchFamily="34" charset="0"/>
              </a:rPr>
              <a:t>Package</a:t>
            </a:r>
            <a:r>
              <a:rPr lang="es-ES" sz="2000" dirty="0">
                <a:latin typeface="Eurostile LT Std" panose="020B0504020202050204" pitchFamily="34" charset="0"/>
              </a:rPr>
              <a:t> Control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Accede a: View &gt; </a:t>
            </a:r>
            <a:r>
              <a:rPr lang="es-ES" sz="1800" dirty="0" err="1">
                <a:latin typeface="Eurostile LT Std" panose="020B0504020202050204" pitchFamily="34" charset="0"/>
              </a:rPr>
              <a:t>console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Copia y pega el código de: </a:t>
            </a:r>
            <a:r>
              <a:rPr lang="es-ES" sz="1800" dirty="0">
                <a:latin typeface="Eurostile LT Std" panose="020B0504020202050204" pitchFamily="34" charset="0"/>
                <a:hlinkClick r:id="rId4"/>
              </a:rPr>
              <a:t>https://packagecontrol.io/installation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endParaRPr lang="es-ES" sz="18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Instalar Ad-</a:t>
            </a:r>
            <a:r>
              <a:rPr lang="es-ES" sz="2000" dirty="0" err="1">
                <a:latin typeface="Eurostile LT Std" panose="020B0504020202050204" pitchFamily="34" charset="0"/>
              </a:rPr>
              <a:t>Ons</a:t>
            </a:r>
            <a:endParaRPr lang="es-ES" sz="20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Accede a: </a:t>
            </a:r>
            <a:r>
              <a:rPr lang="es-ES" sz="1800" dirty="0" err="1">
                <a:latin typeface="Eurostile LT Std" panose="020B0504020202050204" pitchFamily="34" charset="0"/>
              </a:rPr>
              <a:t>Preferences</a:t>
            </a:r>
            <a:r>
              <a:rPr lang="es-ES" sz="1800" dirty="0">
                <a:latin typeface="Eurostile LT Std" panose="020B0504020202050204" pitchFamily="34" charset="0"/>
              </a:rPr>
              <a:t> &gt; </a:t>
            </a:r>
            <a:r>
              <a:rPr lang="es-ES" sz="1800" dirty="0" err="1">
                <a:latin typeface="Eurostile LT Std" panose="020B0504020202050204" pitchFamily="34" charset="0"/>
              </a:rPr>
              <a:t>Package</a:t>
            </a:r>
            <a:r>
              <a:rPr lang="es-ES" sz="1800" dirty="0">
                <a:latin typeface="Eurostile LT Std" panose="020B0504020202050204" pitchFamily="34" charset="0"/>
              </a:rPr>
              <a:t> control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Escoge “</a:t>
            </a:r>
            <a:r>
              <a:rPr lang="es-ES" sz="1800" dirty="0" err="1">
                <a:latin typeface="Eurostile LT Std" panose="020B0504020202050204" pitchFamily="34" charset="0"/>
              </a:rPr>
              <a:t>Install</a:t>
            </a:r>
            <a:r>
              <a:rPr lang="es-ES" sz="1800" dirty="0">
                <a:latin typeface="Eurostile LT Std" panose="020B0504020202050204" pitchFamily="34" charset="0"/>
              </a:rPr>
              <a:t> </a:t>
            </a:r>
            <a:r>
              <a:rPr lang="es-ES" sz="1800" dirty="0" err="1">
                <a:latin typeface="Eurostile LT Std" panose="020B0504020202050204" pitchFamily="34" charset="0"/>
              </a:rPr>
              <a:t>Package</a:t>
            </a:r>
            <a:r>
              <a:rPr lang="es-ES" sz="1800" dirty="0">
                <a:latin typeface="Eurostile LT Std" panose="020B0504020202050204" pitchFamily="34" charset="0"/>
              </a:rPr>
              <a:t>”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Instala cada uno de estos </a:t>
            </a:r>
            <a:r>
              <a:rPr lang="es-ES" sz="1800" dirty="0" err="1">
                <a:latin typeface="Eurostile LT Std" panose="020B0504020202050204" pitchFamily="34" charset="0"/>
              </a:rPr>
              <a:t>snippets</a:t>
            </a:r>
            <a:r>
              <a:rPr lang="es-ES" sz="1800" dirty="0">
                <a:latin typeface="Eurostile LT Std" panose="020B0504020202050204" pitchFamily="34" charset="0"/>
              </a:rPr>
              <a:t> (escribiendo su nombre): </a:t>
            </a:r>
            <a:r>
              <a:rPr lang="es-ES" sz="1800" dirty="0" err="1">
                <a:latin typeface="Eurostile LT Std" panose="020B0504020202050204" pitchFamily="34" charset="0"/>
              </a:rPr>
              <a:t>ReactJS</a:t>
            </a:r>
            <a:r>
              <a:rPr lang="es-ES" sz="1800" dirty="0">
                <a:latin typeface="Eurostile LT Std" panose="020B0504020202050204" pitchFamily="34" charset="0"/>
              </a:rPr>
              <a:t>, </a:t>
            </a:r>
          </a:p>
          <a:p>
            <a:pPr marL="457200" lvl="1" indent="0">
              <a:buNone/>
            </a:pPr>
            <a:r>
              <a:rPr lang="es-ES" sz="1800" dirty="0">
                <a:latin typeface="Eurostile LT Std" panose="020B0504020202050204" pitchFamily="34" charset="0"/>
              </a:rPr>
              <a:t>JSX </a:t>
            </a:r>
            <a:r>
              <a:rPr lang="es-ES" sz="1800" dirty="0" err="1">
                <a:latin typeface="Eurostile LT Std" panose="020B0504020202050204" pitchFamily="34" charset="0"/>
              </a:rPr>
              <a:t>Hint</a:t>
            </a:r>
            <a:r>
              <a:rPr lang="es-ES" sz="1800" dirty="0">
                <a:latin typeface="Eurostile LT Std" panose="020B0504020202050204" pitchFamily="34" charset="0"/>
              </a:rPr>
              <a:t>, </a:t>
            </a:r>
            <a:r>
              <a:rPr lang="es-ES" sz="1800" dirty="0" err="1">
                <a:latin typeface="Eurostile LT Std" panose="020B0504020202050204" pitchFamily="34" charset="0"/>
              </a:rPr>
              <a:t>Emmet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endParaRPr lang="es-ES" sz="18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7" name="Picture 2" descr="Image result for software la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Binding</a:t>
            </a:r>
            <a:r>
              <a:rPr lang="es-ES" dirty="0"/>
              <a:t> de los </a:t>
            </a:r>
            <a:r>
              <a:rPr lang="es-ES" dirty="0" err="1"/>
              <a:t>actionCreators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220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La relación entre las acciones y su llamada desde los componentes se realiza usando la función </a:t>
            </a:r>
            <a:r>
              <a:rPr lang="es-ES" sz="2000" b="1" dirty="0" err="1">
                <a:latin typeface="Eurostile LT Std" panose="020B0504020202050204" pitchFamily="34" charset="0"/>
              </a:rPr>
              <a:t>bindActionCreators</a:t>
            </a:r>
            <a:endParaRPr lang="es-ES" sz="2000" b="1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 err="1">
                <a:latin typeface="Eurostile LT Std" panose="020B0504020202050204" pitchFamily="34" charset="0"/>
              </a:rPr>
              <a:t>bindActionCreators</a:t>
            </a:r>
            <a:r>
              <a:rPr lang="es-ES" sz="2000" dirty="0">
                <a:latin typeface="Eurostile LT Std" panose="020B0504020202050204" pitchFamily="34" charset="0"/>
              </a:rPr>
              <a:t> convierte un objeto cuyos valores son creadores de acciones en un objeto con las mismas claves, pero con cada uno envuelto en un </a:t>
            </a:r>
            <a:r>
              <a:rPr lang="es-ES" sz="2000" dirty="0" err="1">
                <a:latin typeface="Eurostile LT Std" panose="020B0504020202050204" pitchFamily="34" charset="0"/>
              </a:rPr>
              <a:t>dispatcher</a:t>
            </a:r>
            <a:r>
              <a:rPr lang="es-ES" sz="2000" dirty="0">
                <a:latin typeface="Eurostile LT Std" panose="020B0504020202050204" pitchFamily="34" charset="0"/>
              </a:rPr>
              <a:t> para que puedan invocarse directamente.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4073" y="2492896"/>
            <a:ext cx="4063805" cy="369332"/>
          </a:xfrm>
          <a:prstGeom prst="rect">
            <a:avLst/>
          </a:prstGeom>
          <a:solidFill>
            <a:srgbClr val="F9F9FA"/>
          </a:solidFill>
        </p:spPr>
        <p:txBody>
          <a:bodyPr wrap="none">
            <a:spAutoFit/>
          </a:bodyPr>
          <a:lstStyle/>
          <a:p>
            <a:r>
              <a:rPr lang="es-ES" dirty="0" err="1"/>
              <a:t>bindActionCreators</a:t>
            </a:r>
            <a:r>
              <a:rPr lang="es-ES" dirty="0"/>
              <a:t>(</a:t>
            </a:r>
            <a:r>
              <a:rPr lang="es-ES" dirty="0" err="1"/>
              <a:t>actionCreator,dispatch</a:t>
            </a:r>
            <a:r>
              <a:rPr lang="es-ES" dirty="0"/>
              <a:t>)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 err="1">
                <a:latin typeface="Eurostile LT Std" panose="020B0504020202050204"/>
              </a:rPr>
              <a:t>Redux</a:t>
            </a:r>
            <a:r>
              <a:rPr lang="es-ES" altLang="es-ES" dirty="0">
                <a:latin typeface="Eurostile LT Std" panose="020B0504020202050204"/>
              </a:rPr>
              <a:t> Middleware</a:t>
            </a:r>
            <a:br>
              <a:rPr lang="es-ES" altLang="es-ES" dirty="0">
                <a:latin typeface="Eurostile LT Std" panose="020B0504020202050204"/>
              </a:rPr>
            </a:br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221</a:t>
            </a:fld>
            <a:endParaRPr lang="es-ES" altLang="es-ES" dirty="0">
              <a:latin typeface="Eurostile LT Std" panose="020B0504020202050204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Redux</a:t>
            </a:r>
            <a:r>
              <a:rPr lang="es-ES" dirty="0"/>
              <a:t> Middleware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222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9532" y="1196753"/>
            <a:ext cx="8424936" cy="2880319"/>
          </a:xfrm>
        </p:spPr>
        <p:txBody>
          <a:bodyPr>
            <a:normAutofit lnSpcReduction="10000"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Uno de los conceptos más interesantes en </a:t>
            </a:r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r>
              <a:rPr lang="es-ES" sz="2000" dirty="0">
                <a:latin typeface="Eurostile LT Std" panose="020B0504020202050204" pitchFamily="34" charset="0"/>
              </a:rPr>
              <a:t> es que se pueden incluir funciones personalizadas de middleware para las funciones de </a:t>
            </a:r>
            <a:r>
              <a:rPr lang="es-ES" sz="2000" dirty="0" err="1">
                <a:latin typeface="Eurostile LT Std" panose="020B0504020202050204" pitchFamily="34" charset="0"/>
              </a:rPr>
              <a:t>dispatch</a:t>
            </a:r>
            <a:r>
              <a:rPr lang="es-ES" sz="2000" dirty="0">
                <a:latin typeface="Eurostile LT Std" panose="020B0504020202050204" pitchFamily="34" charset="0"/>
              </a:rPr>
              <a:t> de la store.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Middleware es la manera sugerida para extender </a:t>
            </a:r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r>
              <a:rPr lang="es-ES" sz="2000" dirty="0">
                <a:latin typeface="Eurostile LT Std" panose="020B0504020202050204" pitchFamily="34" charset="0"/>
              </a:rPr>
              <a:t> con funcionalidades personalizadas.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La característica clave del middleware es que es </a:t>
            </a:r>
            <a:r>
              <a:rPr lang="es-ES" sz="2000" b="1" dirty="0">
                <a:latin typeface="Eurostile LT Std" panose="020B0504020202050204" pitchFamily="34" charset="0"/>
              </a:rPr>
              <a:t>componible</a:t>
            </a:r>
            <a:r>
              <a:rPr lang="es-ES" sz="2000" dirty="0">
                <a:latin typeface="Eurostile LT Std" panose="020B0504020202050204" pitchFamily="34" charset="0"/>
              </a:rPr>
              <a:t>. Múltiples middleware se pueden combinar. 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Cada middleware no necesita tener conocimiento de lo que viene antes o después en la cadena.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67544" y="4077072"/>
            <a:ext cx="7543304" cy="2330828"/>
            <a:chOff x="110069" y="4221088"/>
            <a:chExt cx="7543304" cy="2330828"/>
          </a:xfrm>
        </p:grpSpPr>
        <p:sp>
          <p:nvSpPr>
            <p:cNvPr id="5" name="Rectangle 4"/>
            <p:cNvSpPr/>
            <p:nvPr/>
          </p:nvSpPr>
          <p:spPr>
            <a:xfrm>
              <a:off x="2879812" y="4221088"/>
              <a:ext cx="2952328" cy="22025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069" y="4777407"/>
              <a:ext cx="15392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 err="1">
                  <a:latin typeface="Eurostile LT Std" panose="020B0504020202050204" pitchFamily="34" charset="0"/>
                </a:rPr>
                <a:t>dispatchAction</a:t>
              </a:r>
              <a:r>
                <a:rPr lang="es-ES" sz="1400" dirty="0">
                  <a:latin typeface="Eurostile LT Std" panose="020B0504020202050204" pitchFamily="34" charset="0"/>
                </a:rPr>
                <a:t>()</a:t>
              </a:r>
              <a:endParaRPr lang="es-E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35379" y="6244139"/>
              <a:ext cx="10070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 err="1">
                  <a:latin typeface="Eurostile LT Std" panose="020B0504020202050204" pitchFamily="34" charset="0"/>
                </a:rPr>
                <a:t>dispatch</a:t>
              </a:r>
              <a:r>
                <a:rPr lang="es-ES" sz="1400" dirty="0">
                  <a:latin typeface="Eurostile LT Std" panose="020B0504020202050204" pitchFamily="34" charset="0"/>
                </a:rPr>
                <a:t>()</a:t>
              </a:r>
              <a:endParaRPr lang="es-E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42344" y="4221088"/>
              <a:ext cx="1011029" cy="2177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Reducer</a:t>
              </a:r>
              <a:endParaRPr lang="es-E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33049" y="4302326"/>
              <a:ext cx="12458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Middleware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4783137"/>
              <a:ext cx="432048" cy="14610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39952" y="4783137"/>
              <a:ext cx="432048" cy="14610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92080" y="4783137"/>
              <a:ext cx="432048" cy="14610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Straight Arrow Connector 14"/>
            <p:cNvCxnSpPr>
              <a:stCxn id="7" idx="3"/>
            </p:cNvCxnSpPr>
            <p:nvPr/>
          </p:nvCxnSpPr>
          <p:spPr>
            <a:xfrm flipV="1">
              <a:off x="1649273" y="4931295"/>
              <a:ext cx="11955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12" idx="1"/>
            </p:cNvCxnSpPr>
            <p:nvPr/>
          </p:nvCxnSpPr>
          <p:spPr>
            <a:xfrm>
              <a:off x="3419872" y="5513638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3" idx="1"/>
            </p:cNvCxnSpPr>
            <p:nvPr/>
          </p:nvCxnSpPr>
          <p:spPr>
            <a:xfrm>
              <a:off x="4572000" y="5513638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804540" y="4843488"/>
              <a:ext cx="837804" cy="128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902790" y="4413805"/>
              <a:ext cx="6495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 err="1">
                  <a:latin typeface="Eurostile LT Std" panose="020B0504020202050204" pitchFamily="34" charset="0"/>
                </a:rPr>
                <a:t>next</a:t>
              </a:r>
              <a:r>
                <a:rPr lang="es-ES" sz="1400" dirty="0">
                  <a:latin typeface="Eurostile LT Std" panose="020B0504020202050204" pitchFamily="34" charset="0"/>
                </a:rPr>
                <a:t>()</a:t>
              </a:r>
              <a:endParaRPr lang="es-E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19872" y="5048003"/>
              <a:ext cx="6495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 err="1">
                  <a:latin typeface="Eurostile LT Std" panose="020B0504020202050204" pitchFamily="34" charset="0"/>
                </a:rPr>
                <a:t>next</a:t>
              </a:r>
              <a:r>
                <a:rPr lang="es-ES" sz="1400" dirty="0">
                  <a:latin typeface="Eurostile LT Std" panose="020B0504020202050204" pitchFamily="34" charset="0"/>
                </a:rPr>
                <a:t>()</a:t>
              </a:r>
              <a:endParaRPr lang="es-ES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0535" y="5028657"/>
              <a:ext cx="6495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dirty="0" err="1">
                  <a:latin typeface="Eurostile LT Std" panose="020B0504020202050204" pitchFamily="34" charset="0"/>
                </a:rPr>
                <a:t>next</a:t>
              </a:r>
              <a:r>
                <a:rPr lang="es-ES" sz="1400" dirty="0">
                  <a:latin typeface="Eurostile LT Std" panose="020B0504020202050204" pitchFamily="34" charset="0"/>
                </a:rPr>
                <a:t>()</a:t>
              </a:r>
              <a:endParaRPr lang="es-ES" sz="1400" dirty="0"/>
            </a:p>
          </p:txBody>
        </p:sp>
        <p:cxnSp>
          <p:nvCxnSpPr>
            <p:cNvPr id="31" name="Elbow Connector 30"/>
            <p:cNvCxnSpPr/>
            <p:nvPr/>
          </p:nvCxnSpPr>
          <p:spPr>
            <a:xfrm rot="5400000" flipH="1">
              <a:off x="2718159" y="4567228"/>
              <a:ext cx="1338449" cy="2374363"/>
            </a:xfrm>
            <a:prstGeom prst="bentConnector3">
              <a:avLst>
                <a:gd name="adj1" fmla="val -17079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Redux</a:t>
            </a:r>
            <a:r>
              <a:rPr lang="es-ES" dirty="0"/>
              <a:t> Middleware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223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4521101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En el caso del middleware </a:t>
            </a:r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r>
              <a:rPr lang="es-ES" sz="2000" dirty="0">
                <a:latin typeface="Eurostile LT Std" panose="020B0504020202050204" pitchFamily="34" charset="0"/>
              </a:rPr>
              <a:t>, la tarea de ejecución principal es la función de </a:t>
            </a:r>
            <a:r>
              <a:rPr lang="es-ES" sz="2000" dirty="0" err="1">
                <a:latin typeface="Eurostile LT Std" panose="020B0504020202050204" pitchFamily="34" charset="0"/>
              </a:rPr>
              <a:t>dispatch</a:t>
            </a:r>
            <a:r>
              <a:rPr lang="es-ES" sz="2000" dirty="0">
                <a:latin typeface="Eurostile LT Std" panose="020B0504020202050204" pitchFamily="34" charset="0"/>
              </a:rPr>
              <a:t> de la store. 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Es responsable de enviar acciones a una o varias funciones del </a:t>
            </a:r>
            <a:r>
              <a:rPr lang="es-ES" sz="2000" dirty="0" err="1">
                <a:latin typeface="Eurostile LT Std" panose="020B0504020202050204" pitchFamily="34" charset="0"/>
              </a:rPr>
              <a:t>reduder</a:t>
            </a:r>
            <a:r>
              <a:rPr lang="es-ES" sz="2000" dirty="0">
                <a:latin typeface="Eurostile LT Std" panose="020B0504020202050204" pitchFamily="34" charset="0"/>
              </a:rPr>
              <a:t> para cambios de estado. 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Las funciones especializadas compuestas alrededor del método de envío original crean el nuevo método de </a:t>
            </a:r>
            <a:r>
              <a:rPr lang="es-ES" sz="2000" dirty="0" err="1">
                <a:latin typeface="Eurostile LT Std" panose="020B0504020202050204" pitchFamily="34" charset="0"/>
              </a:rPr>
              <a:t>dispatch</a:t>
            </a:r>
            <a:r>
              <a:rPr lang="es-ES" sz="2000" dirty="0">
                <a:latin typeface="Eurostile LT Std" panose="020B0504020202050204" pitchFamily="34" charset="0"/>
              </a:rPr>
              <a:t> middleware. 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El caso de uso más común para middleware es soportar acciones asincrónicas librería o una dependencia de una biblioteca como </a:t>
            </a:r>
            <a:r>
              <a:rPr lang="es-ES" sz="2000" dirty="0" err="1">
                <a:latin typeface="Eurostile LT Std" panose="020B0504020202050204" pitchFamily="34" charset="0"/>
              </a:rPr>
              <a:t>Rx</a:t>
            </a:r>
            <a:r>
              <a:rPr lang="es-ES" sz="2000" dirty="0">
                <a:latin typeface="Eurostile LT Std" panose="020B0504020202050204" pitchFamily="34" charset="0"/>
              </a:rPr>
              <a:t>. 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Lo hace permitiéndote enviar acciones asíncronas además de las acciones normales.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Ejemplos de Middleware son: </a:t>
            </a:r>
            <a:r>
              <a:rPr lang="es-ES" sz="2000" dirty="0" err="1">
                <a:latin typeface="Eurostile LT Std" panose="020B0504020202050204" pitchFamily="34" charset="0"/>
              </a:rPr>
              <a:t>redux-thunk</a:t>
            </a:r>
            <a:r>
              <a:rPr lang="es-ES" sz="2000" dirty="0">
                <a:latin typeface="Eurostile LT Std" panose="020B0504020202050204" pitchFamily="34" charset="0"/>
              </a:rPr>
              <a:t>, </a:t>
            </a:r>
            <a:r>
              <a:rPr lang="es-ES" sz="2000" dirty="0" err="1">
                <a:latin typeface="Eurostile LT Std" panose="020B0504020202050204" pitchFamily="34" charset="0"/>
              </a:rPr>
              <a:t>redux-promise</a:t>
            </a:r>
            <a:r>
              <a:rPr lang="es-ES" sz="2000" dirty="0">
                <a:latin typeface="Eurostile LT Std" panose="020B0504020202050204" pitchFamily="34" charset="0"/>
              </a:rPr>
              <a:t>, </a:t>
            </a:r>
            <a:r>
              <a:rPr lang="es-ES" sz="2000" dirty="0" err="1">
                <a:latin typeface="Eurostile LT Std" panose="020B0504020202050204" pitchFamily="34" charset="0"/>
              </a:rPr>
              <a:t>loggers</a:t>
            </a:r>
            <a:r>
              <a:rPr lang="es-ES" sz="2000" dirty="0">
                <a:latin typeface="Eurostile LT Std" panose="020B0504020202050204" pitchFamily="34" charset="0"/>
              </a:rPr>
              <a:t>, …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ApplyMiddleware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224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424936" cy="5097165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Para aplicar los middleware se usa la función </a:t>
            </a:r>
            <a:r>
              <a:rPr lang="es-ES" sz="2000" b="1" dirty="0" err="1">
                <a:latin typeface="Eurostile LT Std" panose="020B0504020202050204" pitchFamily="34" charset="0"/>
              </a:rPr>
              <a:t>applyMiddleware</a:t>
            </a:r>
            <a:endParaRPr lang="es-ES" sz="2000" b="1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Como argumentos recibe las funciones middleware que se quieran introducir en el ciclo de </a:t>
            </a:r>
            <a:r>
              <a:rPr lang="es-ES" sz="2000" dirty="0" err="1">
                <a:latin typeface="Eurostile LT Std" panose="020B0504020202050204" pitchFamily="34" charset="0"/>
              </a:rPr>
              <a:t>dispatch</a:t>
            </a:r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Cada middleware recibe el </a:t>
            </a:r>
            <a:r>
              <a:rPr lang="es-ES" sz="2000" dirty="0" err="1">
                <a:latin typeface="Eurostile LT Std" panose="020B0504020202050204" pitchFamily="34" charset="0"/>
              </a:rPr>
              <a:t>dispatch</a:t>
            </a:r>
            <a:r>
              <a:rPr lang="es-ES" sz="2000" dirty="0">
                <a:latin typeface="Eurostile LT Std" panose="020B0504020202050204" pitchFamily="34" charset="0"/>
              </a:rPr>
              <a:t> de Store y las funciones </a:t>
            </a:r>
            <a:r>
              <a:rPr lang="es-ES" sz="2000" dirty="0" err="1">
                <a:latin typeface="Eurostile LT Std" panose="020B0504020202050204" pitchFamily="34" charset="0"/>
              </a:rPr>
              <a:t>getState</a:t>
            </a:r>
            <a:r>
              <a:rPr lang="es-ES" sz="2000" dirty="0">
                <a:latin typeface="Eurostile LT Std" panose="020B0504020202050204" pitchFamily="34" charset="0"/>
              </a:rPr>
              <a:t> como argumentos (</a:t>
            </a:r>
            <a:r>
              <a:rPr lang="es-ES" sz="2000" dirty="0" err="1">
                <a:latin typeface="Eurostile LT Std" panose="020B0504020202050204" pitchFamily="34" charset="0"/>
              </a:rPr>
              <a:t>named</a:t>
            </a:r>
            <a:r>
              <a:rPr lang="es-ES" sz="2000" dirty="0">
                <a:latin typeface="Eurostile LT Std" panose="020B0504020202050204" pitchFamily="34" charset="0"/>
              </a:rPr>
              <a:t>), y devuelve una función. 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La función recibirá el siguiente método de envío de middleware, y se espera que devuelva una función de acción invocando </a:t>
            </a:r>
            <a:r>
              <a:rPr lang="es-ES" sz="2000" dirty="0" err="1">
                <a:latin typeface="Eurostile LT Std" panose="020B0504020202050204" pitchFamily="34" charset="0"/>
              </a:rPr>
              <a:t>next</a:t>
            </a:r>
            <a:r>
              <a:rPr lang="es-ES" sz="2000" dirty="0">
                <a:latin typeface="Eurostile LT Std" panose="020B0504020202050204" pitchFamily="34" charset="0"/>
              </a:rPr>
              <a:t>(acción) con un argumento potencialmente diferente, o en un momento diferente. 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El último middleware de la cadena recibirá el método de envío de la store real como parámetro, y así finalizará la cadena.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Por tanto, el esquema del middleware es: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0808" y="2420888"/>
            <a:ext cx="5742384" cy="369332"/>
          </a:xfrm>
          <a:prstGeom prst="rect">
            <a:avLst/>
          </a:prstGeom>
          <a:solidFill>
            <a:srgbClr val="F9F9FA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77AA"/>
                </a:solidFill>
                <a:latin typeface="+mj-lt"/>
              </a:rPr>
              <a:t>let</a:t>
            </a:r>
            <a:r>
              <a:rPr lang="es-ES" dirty="0">
                <a:solidFill>
                  <a:srgbClr val="242A31"/>
                </a:solidFill>
                <a:latin typeface="+mj-lt"/>
              </a:rPr>
              <a:t> store </a:t>
            </a:r>
            <a:r>
              <a:rPr lang="es-ES" dirty="0">
                <a:solidFill>
                  <a:srgbClr val="A67F59"/>
                </a:solidFill>
                <a:latin typeface="+mj-lt"/>
              </a:rPr>
              <a:t>=</a:t>
            </a:r>
            <a:r>
              <a:rPr lang="es-ES" dirty="0">
                <a:solidFill>
                  <a:srgbClr val="242A31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DD4A68"/>
                </a:solidFill>
                <a:latin typeface="+mj-lt"/>
              </a:rPr>
              <a:t>createStore</a:t>
            </a:r>
            <a:r>
              <a:rPr lang="es-ES" dirty="0">
                <a:solidFill>
                  <a:srgbClr val="999999"/>
                </a:solidFill>
                <a:latin typeface="+mj-lt"/>
              </a:rPr>
              <a:t>(</a:t>
            </a:r>
            <a:r>
              <a:rPr lang="es-ES" dirty="0" err="1">
                <a:solidFill>
                  <a:srgbClr val="242A31"/>
                </a:solidFill>
                <a:latin typeface="+mj-lt"/>
              </a:rPr>
              <a:t>reducer</a:t>
            </a:r>
            <a:r>
              <a:rPr lang="es-ES" dirty="0">
                <a:solidFill>
                  <a:srgbClr val="999999"/>
                </a:solidFill>
                <a:latin typeface="+mj-lt"/>
              </a:rPr>
              <a:t>,</a:t>
            </a:r>
            <a:r>
              <a:rPr lang="es-ES" dirty="0">
                <a:solidFill>
                  <a:srgbClr val="242A31"/>
                </a:solidFill>
                <a:latin typeface="+mj-lt"/>
              </a:rPr>
              <a:t> </a:t>
            </a:r>
            <a:r>
              <a:rPr lang="es-ES" dirty="0">
                <a:solidFill>
                  <a:srgbClr val="DD4A68"/>
                </a:solidFill>
                <a:latin typeface="+mj-lt"/>
              </a:rPr>
              <a:t>…</a:t>
            </a:r>
            <a:r>
              <a:rPr lang="es-ES" dirty="0" err="1">
                <a:solidFill>
                  <a:srgbClr val="DD4A68"/>
                </a:solidFill>
                <a:latin typeface="+mj-lt"/>
              </a:rPr>
              <a:t>midleware</a:t>
            </a:r>
            <a:r>
              <a:rPr lang="es-ES" dirty="0">
                <a:solidFill>
                  <a:srgbClr val="DD4A68"/>
                </a:solidFill>
                <a:latin typeface="+mj-lt"/>
              </a:rPr>
              <a:t>(</a:t>
            </a:r>
            <a:r>
              <a:rPr lang="es-ES" dirty="0" err="1">
                <a:solidFill>
                  <a:srgbClr val="DD4A68"/>
                </a:solidFill>
                <a:latin typeface="+mj-lt"/>
              </a:rPr>
              <a:t>args</a:t>
            </a:r>
            <a:r>
              <a:rPr lang="es-ES" dirty="0">
                <a:solidFill>
                  <a:srgbClr val="DD4A68"/>
                </a:solidFill>
                <a:latin typeface="+mj-lt"/>
              </a:rPr>
              <a:t>) </a:t>
            </a:r>
            <a:r>
              <a:rPr lang="es-ES" dirty="0">
                <a:solidFill>
                  <a:srgbClr val="999999"/>
                </a:solidFill>
                <a:latin typeface="+mj-lt"/>
              </a:rPr>
              <a:t>)</a:t>
            </a:r>
            <a:endParaRPr lang="es-E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6023029"/>
            <a:ext cx="5029200" cy="369332"/>
          </a:xfrm>
          <a:prstGeom prst="rect">
            <a:avLst/>
          </a:prstGeom>
          <a:solidFill>
            <a:srgbClr val="F9F9FA"/>
          </a:solidFill>
        </p:spPr>
        <p:txBody>
          <a:bodyPr>
            <a:spAutoFit/>
          </a:bodyPr>
          <a:lstStyle/>
          <a:p>
            <a:r>
              <a:rPr lang="es-ES" dirty="0">
                <a:latin typeface="Eurostile LT Std" panose="020B0504020202050204" pitchFamily="34" charset="0"/>
              </a:rPr>
              <a:t>({</a:t>
            </a:r>
            <a:r>
              <a:rPr lang="es-ES" dirty="0" err="1">
                <a:latin typeface="Eurostile LT Std" panose="020B0504020202050204" pitchFamily="34" charset="0"/>
              </a:rPr>
              <a:t>getState</a:t>
            </a:r>
            <a:r>
              <a:rPr lang="es-ES" dirty="0">
                <a:latin typeface="Eurostile LT Std" panose="020B0504020202050204" pitchFamily="34" charset="0"/>
              </a:rPr>
              <a:t>, </a:t>
            </a:r>
            <a:r>
              <a:rPr lang="es-ES" dirty="0" err="1">
                <a:latin typeface="Eurostile LT Std" panose="020B0504020202050204" pitchFamily="34" charset="0"/>
              </a:rPr>
              <a:t>dispatch</a:t>
            </a:r>
            <a:r>
              <a:rPr lang="es-ES" dirty="0">
                <a:latin typeface="Eurostile LT Std" panose="020B0504020202050204" pitchFamily="34" charset="0"/>
              </a:rPr>
              <a:t>}) =&gt; </a:t>
            </a:r>
            <a:r>
              <a:rPr lang="es-ES" dirty="0" err="1">
                <a:latin typeface="Eurostile LT Std" panose="020B0504020202050204" pitchFamily="34" charset="0"/>
              </a:rPr>
              <a:t>next</a:t>
            </a:r>
            <a:r>
              <a:rPr lang="es-ES" dirty="0">
                <a:latin typeface="Eurostile LT Std" panose="020B0504020202050204" pitchFamily="34" charset="0"/>
              </a:rPr>
              <a:t> =&gt; </a:t>
            </a:r>
            <a:r>
              <a:rPr lang="es-ES" dirty="0" err="1">
                <a:latin typeface="Eurostile LT Std" panose="020B0504020202050204" pitchFamily="34" charset="0"/>
              </a:rPr>
              <a:t>action</a:t>
            </a:r>
            <a:r>
              <a:rPr lang="es-ES" dirty="0">
                <a:latin typeface="Eurostile LT Std" panose="020B0504020202050204" pitchFamily="34" charset="0"/>
              </a:rPr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Middleware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225</a:t>
            </a:fld>
            <a:endParaRPr lang="es-E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1640" y="1163361"/>
            <a:ext cx="5760640" cy="4708981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 err="1">
                <a:latin typeface="+mj-lt"/>
              </a:rPr>
              <a:t>export</a:t>
            </a:r>
            <a:r>
              <a:rPr lang="es-ES" altLang="es-ES" dirty="0">
                <a:latin typeface="+mj-lt"/>
              </a:rPr>
              <a:t> default </a:t>
            </a:r>
            <a:r>
              <a:rPr lang="es-ES" altLang="es-ES" dirty="0" err="1">
                <a:latin typeface="+mj-lt"/>
              </a:rPr>
              <a:t>function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 err="1">
                <a:latin typeface="+mj-lt"/>
              </a:rPr>
              <a:t>createLogger</a:t>
            </a:r>
            <a:r>
              <a:rPr lang="es-ES" altLang="es-ES" dirty="0">
                <a:latin typeface="+mj-lt"/>
              </a:rPr>
              <a:t>({ </a:t>
            </a:r>
            <a:r>
              <a:rPr lang="es-ES" altLang="es-ES" dirty="0" err="1">
                <a:latin typeface="+mj-lt"/>
              </a:rPr>
              <a:t>getState</a:t>
            </a:r>
            <a:r>
              <a:rPr lang="es-ES" altLang="es-ES" dirty="0">
                <a:latin typeface="+mj-lt"/>
              </a:rPr>
              <a:t> })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</a:t>
            </a:r>
            <a:r>
              <a:rPr lang="es-ES" altLang="es-ES" dirty="0" err="1">
                <a:latin typeface="+mj-lt"/>
              </a:rPr>
              <a:t>return</a:t>
            </a:r>
            <a:r>
              <a:rPr lang="es-ES" altLang="es-ES" dirty="0">
                <a:latin typeface="+mj-lt"/>
              </a:rPr>
              <a:t> (</a:t>
            </a:r>
            <a:r>
              <a:rPr lang="es-ES" altLang="es-ES" dirty="0" err="1">
                <a:latin typeface="+mj-lt"/>
              </a:rPr>
              <a:t>next</a:t>
            </a:r>
            <a:r>
              <a:rPr lang="es-ES" altLang="es-ES" dirty="0">
                <a:latin typeface="+mj-lt"/>
              </a:rPr>
              <a:t>) =&gt;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  (</a:t>
            </a:r>
            <a:r>
              <a:rPr lang="es-ES" altLang="es-ES" dirty="0" err="1">
                <a:latin typeface="+mj-lt"/>
              </a:rPr>
              <a:t>action</a:t>
            </a:r>
            <a:r>
              <a:rPr lang="es-ES" altLang="es-ES" dirty="0">
                <a:latin typeface="+mj-lt"/>
              </a:rPr>
              <a:t>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    </a:t>
            </a:r>
            <a:r>
              <a:rPr lang="es-ES" altLang="es-ES" dirty="0" err="1">
                <a:latin typeface="+mj-lt"/>
              </a:rPr>
              <a:t>const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 err="1">
                <a:latin typeface="+mj-lt"/>
              </a:rPr>
              <a:t>console</a:t>
            </a:r>
            <a:r>
              <a:rPr lang="es-ES" altLang="es-ES" dirty="0">
                <a:latin typeface="+mj-lt"/>
              </a:rPr>
              <a:t> = </a:t>
            </a:r>
            <a:r>
              <a:rPr lang="es-ES" altLang="es-ES" dirty="0" err="1">
                <a:latin typeface="+mj-lt"/>
              </a:rPr>
              <a:t>window.console</a:t>
            </a:r>
            <a:r>
              <a:rPr lang="es-ES" altLang="es-ES" dirty="0">
                <a:latin typeface="+mj-lt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    </a:t>
            </a:r>
            <a:r>
              <a:rPr lang="es-ES" altLang="es-ES" dirty="0" err="1">
                <a:latin typeface="+mj-lt"/>
              </a:rPr>
              <a:t>const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 err="1">
                <a:latin typeface="+mj-lt"/>
              </a:rPr>
              <a:t>prevState</a:t>
            </a:r>
            <a:r>
              <a:rPr lang="es-ES" altLang="es-ES" dirty="0">
                <a:latin typeface="+mj-lt"/>
              </a:rPr>
              <a:t> = </a:t>
            </a:r>
            <a:r>
              <a:rPr lang="es-ES" altLang="es-ES" dirty="0" err="1">
                <a:latin typeface="+mj-lt"/>
              </a:rPr>
              <a:t>getState</a:t>
            </a:r>
            <a:r>
              <a:rPr lang="es-ES" altLang="es-ES" dirty="0">
                <a:latin typeface="+mj-lt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    </a:t>
            </a:r>
            <a:r>
              <a:rPr lang="es-ES" altLang="es-ES" dirty="0" err="1">
                <a:latin typeface="+mj-lt"/>
              </a:rPr>
              <a:t>const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 err="1">
                <a:latin typeface="+mj-lt"/>
              </a:rPr>
              <a:t>returnValue</a:t>
            </a:r>
            <a:r>
              <a:rPr lang="es-ES" altLang="es-ES" dirty="0">
                <a:latin typeface="+mj-lt"/>
              </a:rPr>
              <a:t> = </a:t>
            </a:r>
            <a:r>
              <a:rPr lang="es-ES" altLang="es-ES" dirty="0" err="1">
                <a:latin typeface="+mj-lt"/>
              </a:rPr>
              <a:t>next</a:t>
            </a:r>
            <a:r>
              <a:rPr lang="es-ES" altLang="es-ES" dirty="0">
                <a:latin typeface="+mj-lt"/>
              </a:rPr>
              <a:t>(</a:t>
            </a:r>
            <a:r>
              <a:rPr lang="es-ES" altLang="es-ES" dirty="0" err="1">
                <a:latin typeface="+mj-lt"/>
              </a:rPr>
              <a:t>action</a:t>
            </a:r>
            <a:r>
              <a:rPr lang="es-ES" altLang="es-ES" dirty="0">
                <a:latin typeface="+mj-lt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    </a:t>
            </a:r>
            <a:r>
              <a:rPr lang="es-ES" altLang="es-ES" dirty="0" err="1">
                <a:latin typeface="+mj-lt"/>
              </a:rPr>
              <a:t>const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 err="1">
                <a:latin typeface="+mj-lt"/>
              </a:rPr>
              <a:t>nextState</a:t>
            </a:r>
            <a:r>
              <a:rPr lang="es-ES" altLang="es-ES" dirty="0">
                <a:latin typeface="+mj-lt"/>
              </a:rPr>
              <a:t> = </a:t>
            </a:r>
            <a:r>
              <a:rPr lang="es-ES" altLang="es-ES" dirty="0" err="1">
                <a:latin typeface="+mj-lt"/>
              </a:rPr>
              <a:t>getState</a:t>
            </a:r>
            <a:r>
              <a:rPr lang="es-ES" altLang="es-ES" dirty="0">
                <a:latin typeface="+mj-lt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    </a:t>
            </a:r>
            <a:r>
              <a:rPr lang="es-ES" altLang="es-ES" dirty="0" err="1">
                <a:latin typeface="+mj-lt"/>
              </a:rPr>
              <a:t>const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 err="1">
                <a:latin typeface="+mj-lt"/>
              </a:rPr>
              <a:t>actionType</a:t>
            </a:r>
            <a:r>
              <a:rPr lang="es-ES" altLang="es-ES" dirty="0">
                <a:latin typeface="+mj-lt"/>
              </a:rPr>
              <a:t> = </a:t>
            </a:r>
            <a:r>
              <a:rPr lang="es-ES" altLang="es-ES" dirty="0" err="1">
                <a:latin typeface="+mj-lt"/>
              </a:rPr>
              <a:t>String</a:t>
            </a:r>
            <a:r>
              <a:rPr lang="es-ES" altLang="es-ES" dirty="0">
                <a:latin typeface="+mj-lt"/>
              </a:rPr>
              <a:t>(</a:t>
            </a:r>
            <a:r>
              <a:rPr lang="es-ES" altLang="es-ES" dirty="0" err="1">
                <a:latin typeface="+mj-lt"/>
              </a:rPr>
              <a:t>action.type</a:t>
            </a:r>
            <a:r>
              <a:rPr lang="es-ES" altLang="es-ES" dirty="0">
                <a:latin typeface="+mj-lt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    </a:t>
            </a:r>
            <a:r>
              <a:rPr lang="es-ES" altLang="es-ES" dirty="0" err="1">
                <a:latin typeface="+mj-lt"/>
              </a:rPr>
              <a:t>const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 err="1">
                <a:latin typeface="+mj-lt"/>
              </a:rPr>
              <a:t>message</a:t>
            </a:r>
            <a:r>
              <a:rPr lang="es-ES" altLang="es-ES" dirty="0">
                <a:latin typeface="+mj-lt"/>
              </a:rPr>
              <a:t> = `</a:t>
            </a:r>
            <a:r>
              <a:rPr lang="es-ES" altLang="es-ES" dirty="0" err="1">
                <a:latin typeface="+mj-lt"/>
              </a:rPr>
              <a:t>action</a:t>
            </a:r>
            <a:r>
              <a:rPr lang="es-ES" altLang="es-ES" dirty="0">
                <a:latin typeface="+mj-lt"/>
              </a:rPr>
              <a:t> ${</a:t>
            </a:r>
            <a:r>
              <a:rPr lang="es-ES" altLang="es-ES" dirty="0" err="1">
                <a:latin typeface="+mj-lt"/>
              </a:rPr>
              <a:t>actionType</a:t>
            </a:r>
            <a:r>
              <a:rPr lang="es-ES" altLang="es-ES" dirty="0">
                <a:latin typeface="+mj-lt"/>
              </a:rPr>
              <a:t>}`;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    console.log(`%c </a:t>
            </a:r>
            <a:r>
              <a:rPr lang="es-ES" altLang="es-ES" dirty="0" err="1">
                <a:latin typeface="+mj-lt"/>
              </a:rPr>
              <a:t>prev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 err="1">
                <a:latin typeface="+mj-lt"/>
              </a:rPr>
              <a:t>state</a:t>
            </a:r>
            <a:r>
              <a:rPr lang="es-ES" altLang="es-ES" dirty="0">
                <a:latin typeface="+mj-lt"/>
              </a:rPr>
              <a:t>`, `color: #9E9E9E`, </a:t>
            </a:r>
            <a:r>
              <a:rPr lang="es-ES" altLang="es-ES" dirty="0" err="1">
                <a:latin typeface="+mj-lt"/>
              </a:rPr>
              <a:t>prevState</a:t>
            </a:r>
            <a:r>
              <a:rPr lang="es-ES" altLang="es-ES" dirty="0">
                <a:latin typeface="+mj-lt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    console.log(`%c </a:t>
            </a:r>
            <a:r>
              <a:rPr lang="es-ES" altLang="es-ES" dirty="0" err="1">
                <a:latin typeface="+mj-lt"/>
              </a:rPr>
              <a:t>action</a:t>
            </a:r>
            <a:r>
              <a:rPr lang="es-ES" altLang="es-ES" dirty="0">
                <a:latin typeface="+mj-lt"/>
              </a:rPr>
              <a:t>`, `color: #03A9F4`, </a:t>
            </a:r>
            <a:r>
              <a:rPr lang="es-ES" altLang="es-ES" dirty="0" err="1">
                <a:latin typeface="+mj-lt"/>
              </a:rPr>
              <a:t>action</a:t>
            </a:r>
            <a:r>
              <a:rPr lang="es-ES" altLang="es-ES" dirty="0">
                <a:latin typeface="+mj-lt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    console.log(`%c </a:t>
            </a:r>
            <a:r>
              <a:rPr lang="es-ES" altLang="es-ES" dirty="0" err="1">
                <a:latin typeface="+mj-lt"/>
              </a:rPr>
              <a:t>next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 err="1">
                <a:latin typeface="+mj-lt"/>
              </a:rPr>
              <a:t>state</a:t>
            </a:r>
            <a:r>
              <a:rPr lang="es-ES" altLang="es-ES" dirty="0">
                <a:latin typeface="+mj-lt"/>
              </a:rPr>
              <a:t>`, `color: #4CAF50`, </a:t>
            </a:r>
            <a:r>
              <a:rPr lang="es-ES" altLang="es-ES" dirty="0" err="1">
                <a:latin typeface="+mj-lt"/>
              </a:rPr>
              <a:t>nextState</a:t>
            </a:r>
            <a:r>
              <a:rPr lang="es-ES" altLang="es-ES" dirty="0">
                <a:latin typeface="+mj-lt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    </a:t>
            </a:r>
            <a:r>
              <a:rPr lang="es-ES" altLang="es-ES" dirty="0" err="1">
                <a:latin typeface="+mj-lt"/>
              </a:rPr>
              <a:t>return</a:t>
            </a:r>
            <a:r>
              <a:rPr lang="es-ES" altLang="es-ES" dirty="0">
                <a:latin typeface="+mj-lt"/>
              </a:rPr>
              <a:t> </a:t>
            </a:r>
            <a:r>
              <a:rPr lang="es-ES" altLang="es-ES" dirty="0" err="1">
                <a:latin typeface="+mj-lt"/>
              </a:rPr>
              <a:t>returnValue</a:t>
            </a:r>
            <a:r>
              <a:rPr lang="es-ES" altLang="es-ES" dirty="0">
                <a:latin typeface="+mj-lt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  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latin typeface="+mj-lt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Redux</a:t>
            </a:r>
            <a:r>
              <a:rPr lang="es-ES" dirty="0"/>
              <a:t> </a:t>
            </a:r>
            <a:r>
              <a:rPr lang="es-ES" dirty="0" err="1"/>
              <a:t>Thunk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226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1340769"/>
            <a:ext cx="8424936" cy="2376264"/>
          </a:xfrm>
        </p:spPr>
        <p:txBody>
          <a:bodyPr>
            <a:no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El middleware </a:t>
            </a:r>
            <a:r>
              <a:rPr lang="es-ES" sz="2000" dirty="0" err="1">
                <a:latin typeface="Eurostile LT Std" panose="020B0504020202050204" pitchFamily="34" charset="0"/>
              </a:rPr>
              <a:t>Redux</a:t>
            </a:r>
            <a:r>
              <a:rPr lang="es-ES" sz="2000" dirty="0">
                <a:latin typeface="Eurostile LT Std" panose="020B0504020202050204" pitchFamily="34" charset="0"/>
              </a:rPr>
              <a:t> </a:t>
            </a:r>
            <a:r>
              <a:rPr lang="es-ES" sz="2000" dirty="0" err="1">
                <a:latin typeface="Eurostile LT Std" panose="020B0504020202050204" pitchFamily="34" charset="0"/>
              </a:rPr>
              <a:t>Thunk</a:t>
            </a:r>
            <a:r>
              <a:rPr lang="es-ES" sz="2000" dirty="0">
                <a:latin typeface="Eurostile LT Std" panose="020B0504020202050204" pitchFamily="34" charset="0"/>
              </a:rPr>
              <a:t> permite escribir creadores de acciones que devuelven una función en lugar de una acción. 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El </a:t>
            </a:r>
            <a:r>
              <a:rPr lang="es-ES" sz="2000" dirty="0" err="1">
                <a:latin typeface="Eurostile LT Std" panose="020B0504020202050204" pitchFamily="34" charset="0"/>
              </a:rPr>
              <a:t>thunk</a:t>
            </a:r>
            <a:r>
              <a:rPr lang="es-ES" sz="2000" dirty="0">
                <a:latin typeface="Eurostile LT Std" panose="020B0504020202050204" pitchFamily="34" charset="0"/>
              </a:rPr>
              <a:t> se puede utilizar para retrasar el envío de una acción, o para despachar solo si se cumple una determinada condición. 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La función interna recibe el envío de los métodos de la store y </a:t>
            </a:r>
            <a:r>
              <a:rPr lang="es-ES" sz="2000" dirty="0" err="1">
                <a:latin typeface="Eurostile LT Std" panose="020B0504020202050204" pitchFamily="34" charset="0"/>
              </a:rPr>
              <a:t>getState</a:t>
            </a:r>
            <a:r>
              <a:rPr lang="es-ES" sz="2000" dirty="0">
                <a:latin typeface="Eurostile LT Std" panose="020B0504020202050204" pitchFamily="34" charset="0"/>
              </a:rPr>
              <a:t> como parámetros. </a:t>
            </a:r>
          </a:p>
          <a:p>
            <a:r>
              <a:rPr lang="es-ES" sz="2000" dirty="0">
                <a:latin typeface="Eurostile LT Std" panose="020B0504020202050204" pitchFamily="34" charset="0"/>
                <a:hlinkClick r:id="rId2"/>
              </a:rPr>
              <a:t>https://github.com/gaearon/redux-thunk</a:t>
            </a:r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Para habilitar </a:t>
            </a:r>
            <a:r>
              <a:rPr lang="es-ES" sz="2000" dirty="0" err="1">
                <a:latin typeface="Eurostile LT Std" panose="020B0504020202050204" pitchFamily="34" charset="0"/>
              </a:rPr>
              <a:t>redux-thunk</a:t>
            </a:r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7584" y="4420269"/>
            <a:ext cx="7560840" cy="138499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import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{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createStore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applyMiddleware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}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from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+mj-lt"/>
              </a:rPr>
              <a:t>'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+mj-lt"/>
              </a:rPr>
              <a:t>redux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+mj-lt"/>
              </a:rPr>
              <a:t>'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import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thunk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from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+mj-lt"/>
              </a:rPr>
              <a:t>'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+mj-lt"/>
              </a:rPr>
              <a:t>redux-thunk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+mj-lt"/>
              </a:rPr>
              <a:t>'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import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rootReducer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from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+mj-lt"/>
              </a:rPr>
              <a:t>'./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+mj-lt"/>
              </a:rPr>
              <a:t>reducers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+mj-lt"/>
              </a:rPr>
              <a:t>/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+mj-lt"/>
              </a:rPr>
              <a:t>index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+mj-lt"/>
              </a:rPr>
              <a:t>'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const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+mj-lt"/>
              </a:rPr>
              <a:t>store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=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+mj-lt"/>
              </a:rPr>
              <a:t>createStore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(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rootReducer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+mj-lt"/>
              </a:rPr>
              <a:t>applyMiddleware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thunk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) );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Redux</a:t>
            </a:r>
            <a:r>
              <a:rPr lang="es-ES" dirty="0"/>
              <a:t> </a:t>
            </a:r>
            <a:r>
              <a:rPr lang="es-ES" dirty="0" err="1"/>
              <a:t>Thunk</a:t>
            </a:r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227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1340769"/>
            <a:ext cx="8424936" cy="2376264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Un creador de acciones que devuelve una función para realizar un despacho asíncrono se vería así: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07604" y="2132856"/>
            <a:ext cx="7200800" cy="276998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const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+mj-lt"/>
              </a:rPr>
              <a:t>INCREMENT_COUNTER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=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+mj-lt"/>
              </a:rPr>
              <a:t>'INCREMENT_COUNTER'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function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+mj-lt"/>
              </a:rPr>
              <a:t>increment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dirty="0">
                <a:solidFill>
                  <a:srgbClr val="24292E"/>
                </a:solidFill>
                <a:latin typeface="+mj-lt"/>
              </a:rPr>
              <a:t>	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return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{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type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: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+mj-lt"/>
              </a:rPr>
              <a:t>INCREMENT_COUNTER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function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+mj-lt"/>
              </a:rPr>
              <a:t>incrementAsync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dirty="0">
                <a:solidFill>
                  <a:srgbClr val="24292E"/>
                </a:solidFill>
                <a:latin typeface="+mj-lt"/>
              </a:rPr>
              <a:t>	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return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dispatch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=&gt;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dirty="0">
                <a:solidFill>
                  <a:srgbClr val="24292E"/>
                </a:solidFill>
                <a:latin typeface="+mj-lt"/>
              </a:rPr>
              <a:t>		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5CC5"/>
                </a:solidFill>
                <a:effectLst/>
                <a:latin typeface="+mj-lt"/>
              </a:rPr>
              <a:t>setTimeout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(()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+mj-lt"/>
              </a:rPr>
              <a:t>=&gt;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 {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+mj-lt"/>
              </a:rPr>
              <a:t>dispatch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+mj-lt"/>
              </a:rPr>
              <a:t>increment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()); },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+mj-lt"/>
              </a:rPr>
              <a:t>1000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ES" altLang="es-ES" dirty="0">
                <a:solidFill>
                  <a:srgbClr val="24292E"/>
                </a:solidFill>
                <a:latin typeface="+mj-lt"/>
              </a:rPr>
              <a:t>	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j-lt"/>
              </a:rPr>
              <a:t>}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Redux-Thunk</a:t>
            </a:r>
            <a:r>
              <a:rPr lang="es-ES" dirty="0"/>
              <a:t> y acciones asíncronas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228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Abre el proyecto </a:t>
            </a:r>
            <a:r>
              <a:rPr lang="es-ES" sz="2000" dirty="0" err="1">
                <a:latin typeface="Eurostile LT Std" panose="020B0504020202050204" pitchFamily="34" charset="0"/>
              </a:rPr>
              <a:t>LabReduxThunk</a:t>
            </a:r>
            <a:r>
              <a:rPr lang="es-ES" sz="2000" dirty="0">
                <a:latin typeface="Eurostile LT Std" panose="020B0504020202050204" pitchFamily="34" charset="0"/>
              </a:rPr>
              <a:t> y examina su estructura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Examina el archivo store.js e identifica los Middlewares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Examina el </a:t>
            </a:r>
            <a:r>
              <a:rPr lang="es-ES" sz="2000" dirty="0" err="1">
                <a:latin typeface="Eurostile LT Std" panose="020B0504020202050204" pitchFamily="34" charset="0"/>
              </a:rPr>
              <a:t>actionCreator</a:t>
            </a:r>
            <a:r>
              <a:rPr lang="es-ES" sz="2000" dirty="0">
                <a:latin typeface="Eurostile LT Std" panose="020B0504020202050204" pitchFamily="34" charset="0"/>
              </a:rPr>
              <a:t> y la función </a:t>
            </a:r>
            <a:r>
              <a:rPr lang="es-ES" sz="2000" dirty="0" err="1">
                <a:latin typeface="Eurostile LT Std" panose="020B0504020202050204" pitchFamily="34" charset="0"/>
              </a:rPr>
              <a:t>fetchUsers</a:t>
            </a:r>
            <a:r>
              <a:rPr lang="es-ES" sz="2000" dirty="0">
                <a:latin typeface="Eurostile LT Std" panose="020B0504020202050204" pitchFamily="34" charset="0"/>
              </a:rPr>
              <a:t> dentro de él.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Lab1.1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Eurostile LT Std" panose="020B0504020202050204" pitchFamily="34" charset="0"/>
              </a:rPr>
              <a:t>Instalar </a:t>
            </a:r>
            <a:r>
              <a:rPr lang="es-ES" sz="2000" b="1" dirty="0" err="1">
                <a:latin typeface="Eurostile LT Std" panose="020B0504020202050204" pitchFamily="34" charset="0"/>
              </a:rPr>
              <a:t>React</a:t>
            </a:r>
            <a:r>
              <a:rPr lang="es-ES" sz="2000" b="1" dirty="0">
                <a:latin typeface="Eurostile LT Std" panose="020B0504020202050204" pitchFamily="34" charset="0"/>
              </a:rPr>
              <a:t> </a:t>
            </a:r>
            <a:r>
              <a:rPr lang="es-ES" sz="2000" b="1" dirty="0" err="1">
                <a:latin typeface="Eurostile LT Std" panose="020B0504020202050204" pitchFamily="34" charset="0"/>
              </a:rPr>
              <a:t>Developers</a:t>
            </a:r>
            <a:r>
              <a:rPr lang="es-ES" sz="2000" b="1" dirty="0">
                <a:latin typeface="Eurostile LT Std" panose="020B0504020202050204" pitchFamily="34" charset="0"/>
              </a:rPr>
              <a:t> </a:t>
            </a:r>
            <a:r>
              <a:rPr lang="es-ES" sz="2000" b="1" dirty="0" err="1">
                <a:latin typeface="Eurostile LT Std" panose="020B0504020202050204" pitchFamily="34" charset="0"/>
              </a:rPr>
              <a:t>tools</a:t>
            </a:r>
            <a:endParaRPr lang="es-ES" sz="20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Abre Chrome y accede a las extensiones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Busca “</a:t>
            </a:r>
            <a:r>
              <a:rPr lang="es-ES" sz="1800" dirty="0" err="1">
                <a:latin typeface="Eurostile LT Std" panose="020B0504020202050204" pitchFamily="34" charset="0"/>
              </a:rPr>
              <a:t>react</a:t>
            </a:r>
            <a:r>
              <a:rPr lang="es-ES" sz="1800" dirty="0">
                <a:latin typeface="Eurostile LT Std" panose="020B0504020202050204" pitchFamily="34" charset="0"/>
              </a:rPr>
              <a:t> </a:t>
            </a:r>
            <a:r>
              <a:rPr lang="es-ES" sz="1800" dirty="0" err="1">
                <a:latin typeface="Eurostile LT Std" panose="020B0504020202050204" pitchFamily="34" charset="0"/>
              </a:rPr>
              <a:t>developers</a:t>
            </a:r>
            <a:r>
              <a:rPr lang="es-ES" sz="1800" dirty="0">
                <a:latin typeface="Eurostile LT Std" panose="020B0504020202050204" pitchFamily="34" charset="0"/>
              </a:rPr>
              <a:t> </a:t>
            </a:r>
            <a:r>
              <a:rPr lang="es-ES" sz="1800" dirty="0" err="1">
                <a:latin typeface="Eurostile LT Std" panose="020B0504020202050204" pitchFamily="34" charset="0"/>
              </a:rPr>
              <a:t>tools</a:t>
            </a:r>
            <a:r>
              <a:rPr lang="es-ES" sz="1800" dirty="0">
                <a:latin typeface="Eurostile LT Std" panose="020B0504020202050204" pitchFamily="34" charset="0"/>
              </a:rPr>
              <a:t>”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Instala la extensión</a:t>
            </a:r>
            <a:endParaRPr lang="es-ES" sz="1800" i="1" dirty="0">
              <a:solidFill>
                <a:schemeClr val="bg1">
                  <a:lumMod val="50000"/>
                </a:schemeClr>
              </a:solidFill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pPr lvl="1"/>
            <a:endParaRPr lang="es-ES" sz="18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7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Apéndice</a:t>
            </a:r>
          </a:p>
        </p:txBody>
      </p:sp>
      <p:sp>
        <p:nvSpPr>
          <p:cNvPr id="20484" name="5 CuadroTexto"/>
          <p:cNvSpPr txBox="1">
            <a:spLocks noChangeArrowheads="1"/>
          </p:cNvSpPr>
          <p:nvPr/>
        </p:nvSpPr>
        <p:spPr bwMode="auto">
          <a:xfrm>
            <a:off x="0" y="1641475"/>
            <a:ext cx="1258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ca-ES" altLang="es-ES" sz="5400" dirty="0">
                <a:solidFill>
                  <a:schemeClr val="bg1"/>
                </a:solidFill>
                <a:latin typeface="Eurostile LT Std" panose="020B0504020202050204"/>
              </a:rPr>
              <a:t>A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230</a:t>
            </a:fld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6" name="6 Marcador de texto"/>
          <p:cNvSpPr txBox="1"/>
          <p:nvPr/>
        </p:nvSpPr>
        <p:spPr>
          <a:xfrm>
            <a:off x="1331913" y="2743200"/>
            <a:ext cx="7272535" cy="371013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A.1.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Higher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Order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Components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(HOC)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A.2.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AddOns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Eurostile LT Std" panose="020B0504020202050204"/>
            </a:endParaRP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A.3. Mejores prácticas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A.4. Referencias - Bibliografía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Higher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s-ES" dirty="0"/>
              <a:t> (HOC)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HIGHER ORDER COMPONENTS (HOC)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4521101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Un HOC es un </a:t>
            </a:r>
            <a:r>
              <a:rPr lang="es-ES" sz="2000" dirty="0" err="1">
                <a:latin typeface="Eurostile LT Std" panose="020B0504020202050204" pitchFamily="34" charset="0"/>
              </a:rPr>
              <a:t>factory</a:t>
            </a:r>
            <a:r>
              <a:rPr lang="es-ES" sz="2000" dirty="0">
                <a:latin typeface="Eurostile LT Std" panose="020B0504020202050204" pitchFamily="34" charset="0"/>
              </a:rPr>
              <a:t> de componentes, que nos permite generar componentes reusables. 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Un HOC es una función que toma un componente existente y devuelve otro componente que lo envuelve.</a:t>
            </a:r>
          </a:p>
          <a:p>
            <a:pPr lvl="1"/>
            <a:r>
              <a:rPr lang="en-US" sz="1800" dirty="0" err="1">
                <a:latin typeface="Eurostile LT Std" panose="020B0504020202050204" pitchFamily="34" charset="0"/>
              </a:rPr>
              <a:t>hocFactory</a:t>
            </a:r>
            <a:r>
              <a:rPr lang="en-US" sz="1800" dirty="0">
                <a:latin typeface="Eurostile LT Std" panose="020B0504020202050204" pitchFamily="34" charset="0"/>
              </a:rPr>
              <a:t>:: W: </a:t>
            </a:r>
            <a:r>
              <a:rPr lang="en-US" sz="1800" dirty="0" err="1">
                <a:latin typeface="Eurostile LT Std" panose="020B0504020202050204" pitchFamily="34" charset="0"/>
              </a:rPr>
              <a:t>React.Component</a:t>
            </a:r>
            <a:r>
              <a:rPr lang="en-US" sz="1800" dirty="0">
                <a:latin typeface="Eurostile LT Std" panose="020B0504020202050204" pitchFamily="34" charset="0"/>
              </a:rPr>
              <a:t> =&gt; E: </a:t>
            </a:r>
            <a:r>
              <a:rPr lang="en-US" sz="1800" dirty="0" err="1">
                <a:latin typeface="Eurostile LT Std" panose="020B0504020202050204" pitchFamily="34" charset="0"/>
              </a:rPr>
              <a:t>React.Component</a:t>
            </a:r>
            <a:endParaRPr lang="en-US" sz="1800" dirty="0">
              <a:latin typeface="Eurostile LT Std" panose="020B0504020202050204" pitchFamily="34" charset="0"/>
            </a:endParaRPr>
          </a:p>
          <a:p>
            <a:r>
              <a:rPr lang="en-US" sz="2000" dirty="0" err="1">
                <a:latin typeface="Eurostile LT Std" panose="020B0504020202050204" pitchFamily="34" charset="0"/>
              </a:rPr>
              <a:t>Permite</a:t>
            </a:r>
            <a:r>
              <a:rPr lang="en-US" sz="2000" dirty="0">
                <a:latin typeface="Eurostile LT Std" panose="020B0504020202050204" pitchFamily="34" charset="0"/>
              </a:rPr>
              <a:t>: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Reutilización de código, abstracción lógica y de inicialización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Abstracción de estado y manipulación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Manipulación de </a:t>
            </a:r>
            <a:r>
              <a:rPr lang="es-ES" sz="1800" dirty="0" err="1">
                <a:latin typeface="Eurostile LT Std" panose="020B0504020202050204" pitchFamily="34" charset="0"/>
              </a:rPr>
              <a:t>props</a:t>
            </a:r>
            <a:endParaRPr lang="en-US" sz="1800" dirty="0">
              <a:latin typeface="Eurostile LT Std" panose="020B0504020202050204" pitchFamily="34" charset="0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HOC - Ejemplo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9" y="1057300"/>
            <a:ext cx="6569393" cy="4327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02" y="2852936"/>
            <a:ext cx="5257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5954680"/>
            <a:ext cx="4829175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Conector angular 7"/>
          <p:cNvCxnSpPr/>
          <p:nvPr/>
        </p:nvCxnSpPr>
        <p:spPr>
          <a:xfrm rot="16200000" flipV="1">
            <a:off x="1585950" y="5490239"/>
            <a:ext cx="571501" cy="36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7" idx="0"/>
            <a:endCxn id="6" idx="2"/>
          </p:cNvCxnSpPr>
          <p:nvPr/>
        </p:nvCxnSpPr>
        <p:spPr>
          <a:xfrm rot="5400000" flipH="1" flipV="1">
            <a:off x="4244274" y="3944052"/>
            <a:ext cx="720494" cy="3300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AddOns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Add-ons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4521101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Existe una gran colección de AddOns para react, tanto oficiales como extraoficiales</a:t>
            </a: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TransitionGroup and CSSTransitionGroup:</a:t>
            </a:r>
            <a:r>
              <a:rPr lang="es-ES" sz="1800" dirty="0">
                <a:latin typeface="Eurostile LT Std" panose="020B0504020202050204" pitchFamily="34" charset="0"/>
              </a:rPr>
              <a:t> animaciones y transiciones.</a:t>
            </a: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LinkedStateMixin: </a:t>
            </a:r>
            <a:r>
              <a:rPr lang="es-ES" sz="1800" dirty="0">
                <a:latin typeface="Eurostile LT Std" panose="020B0504020202050204" pitchFamily="34" charset="0"/>
              </a:rPr>
              <a:t> simplifica la coordinación entre estados y entradas en formularios.</a:t>
            </a: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cloneWithProps:</a:t>
            </a:r>
            <a:r>
              <a:rPr lang="es-ES" sz="1800" dirty="0">
                <a:latin typeface="Eurostile LT Std" panose="020B0504020202050204" pitchFamily="34" charset="0"/>
              </a:rPr>
              <a:t> copiar componentes y cambiar sus props.</a:t>
            </a: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createFragment: </a:t>
            </a:r>
            <a:r>
              <a:rPr lang="es-ES" sz="1800" dirty="0">
                <a:latin typeface="Eurostile LT Std" panose="020B0504020202050204" pitchFamily="34" charset="0"/>
              </a:rPr>
              <a:t>crear componentes hijos externos.</a:t>
            </a: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update: </a:t>
            </a:r>
            <a:r>
              <a:rPr lang="es-ES" sz="1800" dirty="0">
                <a:latin typeface="Eurostile LT Std" panose="020B0504020202050204" pitchFamily="34" charset="0"/>
              </a:rPr>
              <a:t>función para facilitar el manejo de datos inmutables.</a:t>
            </a: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PureRenderMixin: </a:t>
            </a:r>
            <a:r>
              <a:rPr lang="es-ES" sz="1800" dirty="0">
                <a:latin typeface="Eurostile LT Std" panose="020B0504020202050204" pitchFamily="34" charset="0"/>
              </a:rPr>
              <a:t>mejorador de rendimiento (en ciertas circunstancias).</a:t>
            </a:r>
          </a:p>
          <a:p>
            <a:pPr lvl="1"/>
            <a:r>
              <a:rPr lang="es-ES" sz="1800" b="1" dirty="0">
                <a:latin typeface="Eurostile LT Std" panose="020B0504020202050204" pitchFamily="34" charset="0"/>
              </a:rPr>
              <a:t>shallowCompare: </a:t>
            </a:r>
            <a:r>
              <a:rPr lang="es-ES" sz="1800" dirty="0">
                <a:latin typeface="Eurostile LT Std" panose="020B0504020202050204" pitchFamily="34" charset="0"/>
              </a:rPr>
              <a:t>función que realiza comparación entre los props y el estado en un componente para decidir si se actualice.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Mejores prácticas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Mejores prácticas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124744"/>
            <a:ext cx="8424936" cy="5328592"/>
          </a:xfrm>
        </p:spPr>
        <p:txBody>
          <a:bodyPr>
            <a:no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Estado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Debe ser evitado tanto como sea posible.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Centralizar el estado y pasarlo a los componentes hijos/nietos/biznietos … como </a:t>
            </a:r>
            <a:r>
              <a:rPr lang="es-ES" sz="1800" i="1" dirty="0">
                <a:latin typeface="Eurostile LT Std" panose="020B0504020202050204" pitchFamily="34" charset="0"/>
              </a:rPr>
              <a:t>props</a:t>
            </a:r>
            <a:r>
              <a:rPr lang="es-ES" sz="1800" dirty="0">
                <a:latin typeface="Eurostile LT Std" panose="020B0504020202050204" pitchFamily="34" charset="0"/>
              </a:rPr>
              <a:t>.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Cuando exista un grupo de componentes que necesite acceso a uno datos concretos, se deben generar un elemento contenedor que mantenga el estado de dichos datos.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El patrón Flux es una Buena manera de gestionar el estado en aplicaciones React.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PROP TYPES 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Definir siempre los propTypes. 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Esto ayudará a seguir la pista de los props y también será útil para otros desarrolladores dentro del mismo proyecto.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Mejores prácticas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124744"/>
            <a:ext cx="8424936" cy="5328592"/>
          </a:xfrm>
        </p:spPr>
        <p:txBody>
          <a:bodyPr>
            <a:no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RENDERIZADO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La mayor parte de la lógica de la aplicación deber residir dentro de los métodos de </a:t>
            </a:r>
            <a:r>
              <a:rPr lang="es-ES" sz="1800" dirty="0" err="1">
                <a:latin typeface="Eurostile LT Std" panose="020B0504020202050204" pitchFamily="34" charset="0"/>
              </a:rPr>
              <a:t>renderizado</a:t>
            </a:r>
            <a:r>
              <a:rPr lang="es-ES" sz="1800" dirty="0">
                <a:latin typeface="Eurostile LT Std" panose="020B0504020202050204" pitchFamily="34" charset="0"/>
              </a:rPr>
              <a:t>. 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Minimizar la lógica en los métodos en el ciclo de vida de componentes y moverlos a métodos de </a:t>
            </a:r>
            <a:r>
              <a:rPr lang="es-ES" sz="1800" dirty="0" err="1">
                <a:latin typeface="Eurostile LT Std" panose="020B0504020202050204" pitchFamily="34" charset="0"/>
              </a:rPr>
              <a:t>renderizado</a:t>
            </a:r>
            <a:r>
              <a:rPr lang="es-ES" sz="1800" dirty="0">
                <a:latin typeface="Eurostile LT Std" panose="020B0504020202050204" pitchFamily="34" charset="0"/>
              </a:rPr>
              <a:t>. 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Usar el mínimo necesario de estados y </a:t>
            </a:r>
            <a:r>
              <a:rPr lang="es-ES" sz="1800" dirty="0" err="1">
                <a:latin typeface="Eurostile LT Std" panose="020B0504020202050204" pitchFamily="34" charset="0"/>
              </a:rPr>
              <a:t>props</a:t>
            </a:r>
            <a:r>
              <a:rPr lang="es-ES" sz="1800" dirty="0">
                <a:latin typeface="Eurostile LT Std" panose="020B0504020202050204" pitchFamily="34" charset="0"/>
              </a:rPr>
              <a:t>. 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Hacer el estado tan plano/simple como sea posible. 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Si es necesario calcular algo a partir de los estados o </a:t>
            </a:r>
            <a:r>
              <a:rPr lang="es-ES" sz="1800" dirty="0" err="1">
                <a:latin typeface="Eurostile LT Std" panose="020B0504020202050204" pitchFamily="34" charset="0"/>
              </a:rPr>
              <a:t>props</a:t>
            </a:r>
            <a:r>
              <a:rPr lang="es-ES" sz="1800" dirty="0">
                <a:latin typeface="Eurostile LT Std" panose="020B0504020202050204" pitchFamily="34" charset="0"/>
              </a:rPr>
              <a:t>, debe hacerse en los métodos de </a:t>
            </a:r>
            <a:r>
              <a:rPr lang="es-ES" sz="1800" dirty="0" err="1">
                <a:latin typeface="Eurostile LT Std" panose="020B0504020202050204" pitchFamily="34" charset="0"/>
              </a:rPr>
              <a:t>renderizado</a:t>
            </a:r>
            <a:r>
              <a:rPr lang="es-ES" sz="1800" dirty="0">
                <a:latin typeface="Eurostile LT Std" panose="020B0504020202050204" pitchFamily="34" charset="0"/>
              </a:rPr>
              <a:t>.</a:t>
            </a:r>
          </a:p>
          <a:p>
            <a:r>
              <a:rPr lang="es-ES" dirty="0">
                <a:latin typeface="Eurostile LT Std" panose="020B0504020202050204" pitchFamily="34" charset="0"/>
              </a:rPr>
              <a:t>Composición</a:t>
            </a:r>
          </a:p>
          <a:p>
            <a:pPr lvl="1"/>
            <a:r>
              <a:rPr lang="es-ES" dirty="0">
                <a:latin typeface="Eurostile LT Std" panose="020B0504020202050204" pitchFamily="34" charset="0"/>
              </a:rPr>
              <a:t>Usar el Principio de Responsabilidad Única (SRP) para los componentes. </a:t>
            </a:r>
          </a:p>
          <a:p>
            <a:pPr lvl="1"/>
            <a:r>
              <a:rPr lang="es-ES" dirty="0">
                <a:latin typeface="Eurostile LT Std" panose="020B0504020202050204" pitchFamily="34" charset="0"/>
              </a:rPr>
              <a:t>Cada componente debe tener solo una responsabilidad única para una funcionalidad.</a:t>
            </a:r>
          </a:p>
          <a:p>
            <a:pPr lvl="1"/>
            <a:r>
              <a:rPr lang="es-ES" dirty="0">
                <a:latin typeface="Eurostile LT Std" panose="020B0504020202050204" pitchFamily="34" charset="0"/>
              </a:rPr>
              <a:t>Si hay componentes con más de una funcionalidad, se deberían refactorizar y crear nuevos componentes para cada  funcionalidad.</a:t>
            </a:r>
          </a:p>
          <a:p>
            <a:endParaRPr lang="en-US" dirty="0">
              <a:latin typeface="Eurostile LT Std" panose="020B0504020202050204" pitchFamily="34" charset="0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 - Bibliografía</a:t>
            </a:r>
            <a:endParaRPr lang="ca-ES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59532" y="1600922"/>
            <a:ext cx="8424936" cy="43970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rostile LT Std" panose="020B0504020202050204" pitchFamily="34" charset="0"/>
              </a:rPr>
              <a:t>CÁSSIO DE SOUSA ANTONIO,  Pro React - Build complex front-end applications in a </a:t>
            </a:r>
            <a:r>
              <a:rPr lang="en-US" sz="2000" dirty="0" err="1">
                <a:latin typeface="Eurostile LT Std" panose="020B0504020202050204" pitchFamily="34" charset="0"/>
              </a:rPr>
              <a:t>composable</a:t>
            </a:r>
            <a:r>
              <a:rPr lang="en-US" sz="2000" dirty="0">
                <a:latin typeface="Eurostile LT Std" panose="020B0504020202050204" pitchFamily="34" charset="0"/>
              </a:rPr>
              <a:t> way with React, New York, </a:t>
            </a:r>
            <a:r>
              <a:rPr lang="en-US" sz="2000" dirty="0" err="1">
                <a:latin typeface="Eurostile LT Std" panose="020B0504020202050204" pitchFamily="34" charset="0"/>
              </a:rPr>
              <a:t>Apress</a:t>
            </a:r>
            <a:r>
              <a:rPr lang="en-US" sz="2000" dirty="0">
                <a:latin typeface="Eurostile LT Std" panose="020B0504020202050204" pitchFamily="34" charset="0"/>
              </a:rPr>
              <a:t>: 2015</a:t>
            </a:r>
          </a:p>
          <a:p>
            <a:endParaRPr lang="en-US" sz="2000" dirty="0">
              <a:latin typeface="Eurostile LT Std" panose="020B0504020202050204" pitchFamily="34" charset="0"/>
            </a:endParaRPr>
          </a:p>
          <a:p>
            <a:r>
              <a:rPr lang="en-US" sz="2000" dirty="0">
                <a:latin typeface="Eurostile LT Std" panose="020B0504020202050204" pitchFamily="34" charset="0"/>
              </a:rPr>
              <a:t>VIPUL A M, PRATHAMESH SONPATKI, </a:t>
            </a:r>
            <a:r>
              <a:rPr lang="en-US" sz="2000" dirty="0" err="1">
                <a:latin typeface="Eurostile LT Std" panose="020B0504020202050204" pitchFamily="34" charset="0"/>
              </a:rPr>
              <a:t>ReactJS</a:t>
            </a:r>
            <a:r>
              <a:rPr lang="en-US" sz="2000" dirty="0">
                <a:latin typeface="Eurostile LT Std" panose="020B0504020202050204" pitchFamily="34" charset="0"/>
              </a:rPr>
              <a:t> by Example – Building Modern Web Applications with React, Birmingham, Pack Publishing: 2016 </a:t>
            </a:r>
          </a:p>
          <a:p>
            <a:endParaRPr lang="en-US" sz="2000" dirty="0">
              <a:latin typeface="Eurostile LT Std" panose="020B0504020202050204" pitchFamily="34" charset="0"/>
            </a:endParaRPr>
          </a:p>
          <a:p>
            <a:r>
              <a:rPr lang="en-US" sz="2000" dirty="0">
                <a:latin typeface="Eurostile LT Std" panose="020B0504020202050204" pitchFamily="34" charset="0"/>
              </a:rPr>
              <a:t>CODY LINDLEY, React Enlightenment (</a:t>
            </a:r>
            <a:r>
              <a:rPr lang="en-US" sz="2000" dirty="0">
                <a:latin typeface="Eurostile LT Std" panose="020B0504020202050204" pitchFamily="34" charset="0"/>
                <a:hlinkClick r:id="rId2"/>
              </a:rPr>
              <a:t>https://www.reactenlightenment.com/</a:t>
            </a:r>
            <a:r>
              <a:rPr lang="en-US" sz="2000" dirty="0">
                <a:latin typeface="Eurostile LT Std" panose="020B0504020202050204" pitchFamily="34" charset="0"/>
              </a:rPr>
              <a:t>), </a:t>
            </a:r>
            <a:r>
              <a:rPr lang="es-ES" sz="2000" dirty="0" err="1">
                <a:latin typeface="Eurostile LT Std" panose="020B0504020202050204" pitchFamily="34" charset="0"/>
                <a:hlinkClick r:id="rId3"/>
              </a:rPr>
              <a:t>Frontend</a:t>
            </a:r>
            <a:r>
              <a:rPr lang="es-ES" sz="2000" dirty="0">
                <a:latin typeface="Eurostile LT Std" panose="020B0504020202050204" pitchFamily="34" charset="0"/>
                <a:hlinkClick r:id="rId3"/>
              </a:rPr>
              <a:t> Masters</a:t>
            </a:r>
            <a:r>
              <a:rPr lang="es-ES" sz="2000" dirty="0">
                <a:latin typeface="Eurostile LT Std" panose="020B0504020202050204" pitchFamily="34" charset="0"/>
              </a:rPr>
              <a:t>: </a:t>
            </a:r>
            <a:r>
              <a:rPr lang="en-US" sz="2000" dirty="0">
                <a:latin typeface="Eurostile LT Std" panose="020B0504020202050204" pitchFamily="34" charset="0"/>
              </a:rPr>
              <a:t>2016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1.2: Plantilla de desarrollo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24</a:t>
            </a:fld>
            <a:endParaRPr lang="es-ES" dirty="0"/>
          </a:p>
        </p:txBody>
      </p:sp>
      <p:pic>
        <p:nvPicPr>
          <p:cNvPr id="5122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9512" y="1021296"/>
            <a:ext cx="8856984" cy="5576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ct val="20000"/>
              </a:spcBef>
              <a:buSzPct val="115000"/>
            </a:pPr>
            <a:endParaRPr lang="es-ES" sz="2600">
              <a:solidFill>
                <a:schemeClr val="tx1"/>
              </a:solidFill>
              <a:latin typeface="Rotis Sans Serif Std" panose="00000500000000000000" pitchFamily="50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  <a:endParaRPr lang="ca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373949" y="1268757"/>
          <a:ext cx="8446523" cy="462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3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45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u="none" strike="noStrike" dirty="0">
                          <a:effectLst/>
                          <a:latin typeface="Calibri" panose="020F0502020204030204" pitchFamily="34" charset="0"/>
                        </a:rPr>
                        <a:t>URL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u="none" strike="noStrike" dirty="0">
                          <a:effectLst/>
                          <a:latin typeface="Calibri" panose="020F0502020204030204" pitchFamily="34" charset="0"/>
                        </a:rPr>
                        <a:t>Título</a:t>
                      </a:r>
                      <a:endParaRPr lang="es-ES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16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https://facebook.github.io/react/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React. A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</a:t>
                      </a: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library for building user interfaces</a:t>
                      </a:r>
                      <a:endParaRPr lang="es-E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02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https://camjackson.net/post/9-things-every-reactjs-beginner-should-know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things every React.js beginner should know</a:t>
                      </a:r>
                      <a:endParaRPr lang="es-E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02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https://facebook.github.io/react/docs/addons.html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 Add-ons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353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http://whiteprompt.com/react/react-and-event-oriented-architecture/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 and event oriented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902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https://www.themarketingtechnologist.co/react-router-an-introduction/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</a:t>
                      </a:r>
                      <a:r>
                        <a:rPr lang="es-E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Router</a:t>
                      </a:r>
                      <a:r>
                        <a:rPr lang="es-E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a </a:t>
                      </a:r>
                      <a:r>
                        <a:rPr lang="es-E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comprehensive</a:t>
                      </a:r>
                      <a:r>
                        <a:rPr lang="es-E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</a:t>
                      </a:r>
                      <a:endParaRPr lang="es-E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902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http://www.tutorialspoint.com/reactjs/reactjs_best_practices.htm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ReactJS</a:t>
                      </a:r>
                      <a:r>
                        <a:rPr lang="es-E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s-E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  <a:r>
                        <a:rPr lang="es-E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Practices</a:t>
                      </a:r>
                      <a:endParaRPr lang="es-E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902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http://busypeoples.github.io/post/react-component-lifecycle/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Understanding the React Component Lifecycle</a:t>
                      </a:r>
                    </a:p>
                    <a:p>
                      <a:pPr algn="l" fontAlgn="t"/>
                      <a:endParaRPr lang="es-E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9512" y="1021296"/>
            <a:ext cx="8856984" cy="5576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ct val="20000"/>
              </a:spcBef>
              <a:buSzPct val="115000"/>
            </a:pPr>
            <a:endParaRPr lang="es-ES" sz="2600">
              <a:solidFill>
                <a:schemeClr val="tx1"/>
              </a:solidFill>
              <a:latin typeface="Rotis Sans Serif Std" panose="00000500000000000000" pitchFamily="50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  <a:endParaRPr lang="ca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373949" y="1268757"/>
          <a:ext cx="8446523" cy="5081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3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450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u="none" strike="noStrike" dirty="0">
                          <a:effectLst/>
                          <a:latin typeface="Calibri" panose="020F0502020204030204" pitchFamily="34" charset="0"/>
                        </a:rPr>
                        <a:t>URL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1" u="none" strike="noStrike" dirty="0">
                          <a:effectLst/>
                          <a:latin typeface="Calibri" panose="020F0502020204030204" pitchFamily="34" charset="0"/>
                        </a:rPr>
                        <a:t>Título</a:t>
                      </a:r>
                      <a:endParaRPr lang="es-ES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16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https://www.codementor.io/reactjs/tutorial/beginner-guide-setup-reactjs-environment-npm-babel-6-webpack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Setting Up a React.js Environment Using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Npm</a:t>
                      </a: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Babel 6 and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Webpack</a:t>
                      </a:r>
                      <a:endParaRPr lang="es-E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02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https://medium.com/@rajaraodv/webpack-the-confusing-parts-58712f8fcad9#.sd8p7vwrm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Webpack</a:t>
                      </a: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 — The Confusing Parts</a:t>
                      </a:r>
                      <a:endParaRPr lang="es-E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353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http://jamesknelson.com/learn-raw-react-no-jsx-flux-es6-webpack/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</a:t>
                      </a:r>
                      <a:r>
                        <a:rPr lang="es-E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  <a:r>
                        <a:rPr lang="es-E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</a:t>
                      </a:r>
                      <a:r>
                        <a:rPr lang="es-E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— no JSX, no Flux, no ES6, no </a:t>
                      </a:r>
                      <a:r>
                        <a:rPr lang="es-E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Webpack</a:t>
                      </a:r>
                      <a:r>
                        <a:rPr lang="es-E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02"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http://andrewhfarmer.com/react-ajax-best-practices/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 AJAX Best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353">
                <a:tc>
                  <a:txBody>
                    <a:bodyPr/>
                    <a:lstStyle/>
                    <a:p>
                      <a:pPr algn="l" fontAlgn="t"/>
                      <a:endParaRPr lang="es-ES" sz="16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902">
                <a:tc>
                  <a:txBody>
                    <a:bodyPr/>
                    <a:lstStyle/>
                    <a:p>
                      <a:pPr algn="l" fontAlgn="t"/>
                      <a:endParaRPr lang="es-ES" sz="16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s-E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902">
                <a:tc>
                  <a:txBody>
                    <a:bodyPr/>
                    <a:lstStyle/>
                    <a:p>
                      <a:pPr algn="l" fontAlgn="t"/>
                      <a:endParaRPr lang="es-ES" sz="16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s-E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902">
                <a:tc>
                  <a:txBody>
                    <a:bodyPr/>
                    <a:lstStyle/>
                    <a:p>
                      <a:pPr algn="l" fontAlgn="t"/>
                      <a:endParaRPr lang="es-ES" sz="16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s-E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texto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dirty="0"/>
              <a:t>Gracias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242</a:t>
            </a:fld>
            <a:endParaRPr lang="es-ES" dirty="0"/>
          </a:p>
        </p:txBody>
      </p:sp>
      <p:pic>
        <p:nvPicPr>
          <p:cNvPr id="12" name="11 Marcador de posición de imagen" descr="j0422119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/>
          <a:srcRect t="22058" b="22058"/>
          <a:stretch>
            <a:fillRect/>
          </a:stretch>
        </p:blipFill>
        <p:spPr>
          <a:xfrm flipH="1">
            <a:off x="-180975" y="0"/>
            <a:ext cx="9324975" cy="6858000"/>
          </a:xfrm>
          <a:prstGeom prst="rect">
            <a:avLst/>
          </a:prstGeom>
        </p:spPr>
      </p:pic>
      <p:pic>
        <p:nvPicPr>
          <p:cNvPr id="18" name="17 Marcador de posición de imagen" descr="fondo_blanco_portada_1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5" cstate="print"/>
          <a:srcRect t="1754" b="1754"/>
          <a:stretch>
            <a:fillRect/>
          </a:stretch>
        </p:blipFill>
        <p:spPr>
          <a:xfrm>
            <a:off x="4716016" y="2276872"/>
            <a:ext cx="4071937" cy="3929063"/>
          </a:xfrm>
          <a:prstGeom prst="rect">
            <a:avLst/>
          </a:prstGeom>
        </p:spPr>
      </p:pic>
      <p:sp>
        <p:nvSpPr>
          <p:cNvPr id="13" name="11 Marcador de texto"/>
          <p:cNvSpPr txBox="1"/>
          <p:nvPr/>
        </p:nvSpPr>
        <p:spPr>
          <a:xfrm>
            <a:off x="4944064" y="4300596"/>
            <a:ext cx="3643309" cy="1224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25425" algn="l"/>
                <a:tab pos="1971675" algn="l"/>
                <a:tab pos="2238375" algn="l"/>
              </a:tabLst>
              <a:defRPr sz="1000" kern="1200" baseline="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C. </a:t>
            </a:r>
            <a:r>
              <a:rPr lang="es-ES" dirty="0" err="1"/>
              <a:t>Almogàvers</a:t>
            </a:r>
            <a:r>
              <a:rPr lang="es-ES" dirty="0"/>
              <a:t>, 123	Plaza Carlos Trías Bertrán, 7</a:t>
            </a:r>
          </a:p>
          <a:p>
            <a:r>
              <a:rPr lang="es-ES" dirty="0"/>
              <a:t>08018 Barcelona</a:t>
            </a:r>
            <a:r>
              <a:rPr lang="es-ES"/>
              <a:t>	28020 </a:t>
            </a:r>
            <a:r>
              <a:rPr lang="es-ES" dirty="0"/>
              <a:t>Madrid</a:t>
            </a:r>
          </a:p>
          <a:p>
            <a:r>
              <a:rPr lang="es-ES" dirty="0"/>
              <a:t>Tel. 	93 304.17.20	Tel. 	91 442.77.03</a:t>
            </a:r>
          </a:p>
          <a:p>
            <a:r>
              <a:rPr lang="es-ES" dirty="0"/>
              <a:t>Fax. 93 304.17.22	Fax.  91 442.77.07</a:t>
            </a:r>
          </a:p>
          <a:p>
            <a:endParaRPr lang="es-ES" dirty="0"/>
          </a:p>
          <a:p>
            <a:r>
              <a:rPr lang="es-ES" dirty="0"/>
              <a:t> 	</a:t>
            </a:r>
          </a:p>
          <a:p>
            <a:endParaRPr lang="es-ES" dirty="0"/>
          </a:p>
        </p:txBody>
      </p:sp>
      <p:sp>
        <p:nvSpPr>
          <p:cNvPr id="14" name="11 Marcador de texto"/>
          <p:cNvSpPr txBox="1"/>
          <p:nvPr/>
        </p:nvSpPr>
        <p:spPr>
          <a:xfrm>
            <a:off x="4932039" y="4005064"/>
            <a:ext cx="3643309" cy="2709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tabLst>
                <a:tab pos="1971675" algn="l"/>
              </a:tabLst>
              <a:defRPr sz="15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Barcelona	Madrid</a:t>
            </a:r>
            <a:endParaRPr lang="es-ES" dirty="0"/>
          </a:p>
        </p:txBody>
      </p:sp>
      <p:sp>
        <p:nvSpPr>
          <p:cNvPr id="15" name="11 Marcador de texto"/>
          <p:cNvSpPr txBox="1"/>
          <p:nvPr/>
        </p:nvSpPr>
        <p:spPr>
          <a:xfrm>
            <a:off x="4970758" y="5652532"/>
            <a:ext cx="3643309" cy="2709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rgbClr val="003C69"/>
                </a:solidFill>
                <a:latin typeface="Eurostile LT Std" panose="020B050402020205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www.netmind.es</a:t>
            </a:r>
            <a:endParaRPr lang="es-ES" dirty="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Lab1.2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Eurostile LT Std" panose="020B0504020202050204" pitchFamily="34" charset="0"/>
              </a:rPr>
              <a:t>La plantilla de desarrollo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Para facilitar el desarrollo con </a:t>
            </a:r>
            <a:r>
              <a:rPr lang="es-ES" sz="1800" dirty="0" err="1">
                <a:latin typeface="Eurostile LT Std" panose="020B0504020202050204" pitchFamily="34" charset="0"/>
              </a:rPr>
              <a:t>React</a:t>
            </a:r>
            <a:r>
              <a:rPr lang="es-ES" sz="1800" dirty="0">
                <a:latin typeface="Eurostile LT Std" panose="020B0504020202050204" pitchFamily="34" charset="0"/>
              </a:rPr>
              <a:t> se usan diversas plantillas de desarrollo. En este curso vamos a usar una sencilla que nos permitirá tener una base para comenzar a desarrollar nuestras aplicaciones </a:t>
            </a:r>
            <a:r>
              <a:rPr lang="es-ES" sz="1800" dirty="0" err="1">
                <a:latin typeface="Eurostile LT Std" panose="020B0504020202050204" pitchFamily="34" charset="0"/>
              </a:rPr>
              <a:t>React</a:t>
            </a:r>
            <a:endParaRPr lang="es-ES" sz="1800" dirty="0">
              <a:latin typeface="Eurostile LT Std" panose="020B0504020202050204" pitchFamily="34" charset="0"/>
            </a:endParaRPr>
          </a:p>
          <a:p>
            <a:r>
              <a:rPr lang="es-ES" sz="2000" b="1" dirty="0">
                <a:latin typeface="Eurostile LT Std" panose="020B0504020202050204" pitchFamily="34" charset="0"/>
              </a:rPr>
              <a:t>Descomprime la plantilla</a:t>
            </a:r>
            <a:endParaRPr lang="es-ES" sz="20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En Lab1.2 encontrarás la plantilla base_react.zip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Descomprime la plantilla en tu directorio de </a:t>
            </a:r>
            <a:r>
              <a:rPr lang="es-ES" sz="1800" dirty="0" err="1">
                <a:latin typeface="Eurostile LT Std" panose="020B0504020202050204" pitchFamily="34" charset="0"/>
              </a:rPr>
              <a:t>workspace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Dale una nuevo nombre al directorio (ej.  Lab1_2)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Inspecciona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Inicia </a:t>
            </a:r>
            <a:r>
              <a:rPr lang="es-ES" sz="1800" dirty="0" err="1">
                <a:latin typeface="Eurostile LT Std" panose="020B0504020202050204" pitchFamily="34" charset="0"/>
              </a:rPr>
              <a:t>SublimeText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Open &gt; folder &gt; [ruta de la carpeta del laboratorio]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Revisa la estructura</a:t>
            </a: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Lab1.2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1" y="1069745"/>
            <a:ext cx="4536504" cy="5184576"/>
          </a:xfrm>
        </p:spPr>
        <p:txBody>
          <a:bodyPr>
            <a:normAutofit fontScale="92500" lnSpcReduction="10000"/>
          </a:bodyPr>
          <a:lstStyle/>
          <a:p>
            <a:r>
              <a:rPr lang="es-ES" sz="2000" b="1" dirty="0">
                <a:latin typeface="Eurostile LT Std" panose="020B0504020202050204" pitchFamily="34" charset="0"/>
              </a:rPr>
              <a:t>Estructura de la plantilla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index.html: archivo de entrada de la aplicación</a:t>
            </a:r>
          </a:p>
          <a:p>
            <a:pPr lvl="1"/>
            <a:r>
              <a:rPr lang="es-ES" sz="1800" dirty="0" err="1">
                <a:latin typeface="Eurostile LT Std" panose="020B0504020202050204" pitchFamily="34" charset="0"/>
              </a:rPr>
              <a:t>client</a:t>
            </a:r>
            <a:r>
              <a:rPr lang="es-ES" sz="1800" dirty="0">
                <a:latin typeface="Eurostile LT Std" panose="020B0504020202050204" pitchFamily="34" charset="0"/>
              </a:rPr>
              <a:t>: directorio donde residirá nuestra aplicación</a:t>
            </a:r>
          </a:p>
          <a:p>
            <a:pPr lvl="1"/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dirty="0" err="1">
                <a:latin typeface="Eurostile LT Std" panose="020B0504020202050204" pitchFamily="34" charset="0"/>
              </a:rPr>
              <a:t>package.json</a:t>
            </a:r>
            <a:r>
              <a:rPr lang="es-ES" dirty="0">
                <a:latin typeface="Eurostile LT Std" panose="020B0504020202050204" pitchFamily="34" charset="0"/>
              </a:rPr>
              <a:t>: configuración </a:t>
            </a:r>
            <a:r>
              <a:rPr lang="es-ES" dirty="0" err="1">
                <a:latin typeface="Eurostile LT Std" panose="020B0504020202050204" pitchFamily="34" charset="0"/>
              </a:rPr>
              <a:t>node</a:t>
            </a:r>
            <a:r>
              <a:rPr lang="es-ES" dirty="0">
                <a:latin typeface="Eurostile LT Std" panose="020B0504020202050204" pitchFamily="34" charset="0"/>
              </a:rPr>
              <a:t> y de dependencias</a:t>
            </a:r>
          </a:p>
          <a:p>
            <a:pPr lvl="1"/>
            <a:r>
              <a:rPr lang="es-ES" dirty="0">
                <a:latin typeface="Eurostile LT Std" panose="020B0504020202050204" pitchFamily="34" charset="0"/>
              </a:rPr>
              <a:t>webpack.config.js: configuración para empaquetado</a:t>
            </a:r>
          </a:p>
          <a:p>
            <a:pPr lvl="1"/>
            <a:r>
              <a:rPr lang="es-ES" dirty="0">
                <a:latin typeface="Eurostile LT Std" panose="020B0504020202050204" pitchFamily="34" charset="0"/>
              </a:rPr>
              <a:t>.</a:t>
            </a:r>
            <a:r>
              <a:rPr lang="es-ES" dirty="0" err="1">
                <a:latin typeface="Eurostile LT Std" panose="020B0504020202050204" pitchFamily="34" charset="0"/>
              </a:rPr>
              <a:t>babel.rc</a:t>
            </a:r>
            <a:r>
              <a:rPr lang="es-ES" dirty="0">
                <a:latin typeface="Eurostile LT Std" panose="020B0504020202050204" pitchFamily="34" charset="0"/>
              </a:rPr>
              <a:t>: configuración de babel</a:t>
            </a:r>
          </a:p>
          <a:p>
            <a:pPr lvl="1"/>
            <a:r>
              <a:rPr lang="es-ES" dirty="0">
                <a:latin typeface="Eurostile LT Std" panose="020B0504020202050204" pitchFamily="34" charset="0"/>
              </a:rPr>
              <a:t>.</a:t>
            </a:r>
            <a:r>
              <a:rPr lang="es-ES" dirty="0" err="1">
                <a:latin typeface="Eurostile LT Std" panose="020B0504020202050204" pitchFamily="34" charset="0"/>
              </a:rPr>
              <a:t>eslintrc</a:t>
            </a:r>
            <a:r>
              <a:rPr lang="es-ES" dirty="0">
                <a:latin typeface="Eurostile LT Std" panose="020B0504020202050204" pitchFamily="34" charset="0"/>
              </a:rPr>
              <a:t>: configuración para </a:t>
            </a:r>
            <a:r>
              <a:rPr lang="es-ES" dirty="0" err="1">
                <a:latin typeface="Eurostile LT Std" panose="020B0504020202050204" pitchFamily="34" charset="0"/>
              </a:rPr>
              <a:t>ESLint</a:t>
            </a:r>
            <a:r>
              <a:rPr lang="es-ES" dirty="0">
                <a:latin typeface="Eurostile LT Std" panose="020B0504020202050204" pitchFamily="34" charset="0"/>
              </a:rPr>
              <a:t> (validación JSX)</a:t>
            </a:r>
          </a:p>
          <a:p>
            <a:pPr lvl="1"/>
            <a:r>
              <a:rPr lang="es-ES" dirty="0">
                <a:latin typeface="Eurostile LT Std" panose="020B0504020202050204" pitchFamily="34" charset="0"/>
              </a:rPr>
              <a:t>devServ.js: configuración para </a:t>
            </a:r>
            <a:r>
              <a:rPr lang="es-ES" dirty="0" err="1">
                <a:latin typeface="Eurostile LT Std" panose="020B0504020202050204" pitchFamily="34" charset="0"/>
              </a:rPr>
              <a:t>node-webpack</a:t>
            </a:r>
            <a:r>
              <a:rPr lang="es-ES" dirty="0">
                <a:latin typeface="Eurostile LT Std" panose="020B0504020202050204" pitchFamily="34" charset="0"/>
              </a:rPr>
              <a:t> para compilación JIT</a:t>
            </a:r>
          </a:p>
          <a:p>
            <a:pPr lvl="1"/>
            <a:endParaRPr lang="es-ES" sz="18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755" y="1340768"/>
            <a:ext cx="2675011" cy="3220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Lab1.2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Eurostile LT Std" panose="020B0504020202050204" pitchFamily="34" charset="0"/>
              </a:rPr>
              <a:t>Instalar las dependencias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Abre una ventana de consola en la ruta de la carpeta de tu </a:t>
            </a:r>
            <a:r>
              <a:rPr lang="es-ES" sz="1800" dirty="0" err="1">
                <a:latin typeface="Eurostile LT Std" panose="020B0504020202050204" pitchFamily="34" charset="0"/>
              </a:rPr>
              <a:t>workspace</a:t>
            </a:r>
            <a:r>
              <a:rPr lang="es-ES" sz="1800" dirty="0">
                <a:latin typeface="Eurostile LT Std" panose="020B0504020202050204" pitchFamily="34" charset="0"/>
              </a:rPr>
              <a:t> (Lab1_2)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Escribe </a:t>
            </a:r>
            <a:r>
              <a:rPr lang="es-ES" sz="1800" dirty="0" err="1">
                <a:latin typeface="Eurostile LT Std" panose="020B0504020202050204" pitchFamily="34" charset="0"/>
              </a:rPr>
              <a:t>npm</a:t>
            </a:r>
            <a:r>
              <a:rPr lang="es-ES" sz="1800" dirty="0">
                <a:latin typeface="Eurostile LT Std" panose="020B0504020202050204" pitchFamily="34" charset="0"/>
              </a:rPr>
              <a:t> </a:t>
            </a:r>
            <a:r>
              <a:rPr lang="es-ES" sz="1800" dirty="0" err="1">
                <a:latin typeface="Eurostile LT Std" panose="020B0504020202050204" pitchFamily="34" charset="0"/>
              </a:rPr>
              <a:t>install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Esto instalará las dependencias del proyecto</a:t>
            </a:r>
          </a:p>
          <a:p>
            <a:r>
              <a:rPr lang="es-ES" sz="2000" b="1" dirty="0">
                <a:latin typeface="Eurostile LT Std" panose="020B0504020202050204" pitchFamily="34" charset="0"/>
              </a:rPr>
              <a:t>Inicializa el servidor</a:t>
            </a:r>
            <a:endParaRPr lang="es-ES" sz="20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 err="1">
                <a:latin typeface="Eurostile LT Std" panose="020B0504020202050204" pitchFamily="34" charset="0"/>
              </a:rPr>
              <a:t>npm</a:t>
            </a:r>
            <a:r>
              <a:rPr lang="es-ES" sz="1800" dirty="0">
                <a:latin typeface="Eurostile LT Std" panose="020B0504020202050204" pitchFamily="34" charset="0"/>
              </a:rPr>
              <a:t> </a:t>
            </a:r>
            <a:r>
              <a:rPr lang="es-ES" sz="1800" dirty="0" err="1">
                <a:latin typeface="Eurostile LT Std" panose="020B0504020202050204" pitchFamily="34" charset="0"/>
              </a:rPr>
              <a:t>start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Esto inicializará el servidor en el puerto: 7770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Accede en tu navegador en la dirección: </a:t>
            </a:r>
            <a:r>
              <a:rPr lang="es-ES" sz="1800" dirty="0">
                <a:latin typeface="Eurostile LT Std" panose="020B0504020202050204" pitchFamily="34" charset="0"/>
                <a:hlinkClick r:id="rId3"/>
              </a:rPr>
              <a:t>http://localhost:7770/</a:t>
            </a:r>
            <a:endParaRPr lang="es-ES" sz="18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Para el servidor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En la </a:t>
            </a:r>
            <a:r>
              <a:rPr lang="es-ES" sz="1800" dirty="0" err="1">
                <a:latin typeface="Eurostile LT Std" panose="020B0504020202050204" pitchFamily="34" charset="0"/>
              </a:rPr>
              <a:t>venatan</a:t>
            </a:r>
            <a:r>
              <a:rPr lang="es-ES" sz="1800" dirty="0">
                <a:latin typeface="Eurostile LT Std" panose="020B0504020202050204" pitchFamily="34" charset="0"/>
              </a:rPr>
              <a:t> de  consola: </a:t>
            </a:r>
            <a:r>
              <a:rPr lang="es-ES" sz="1800" dirty="0" err="1">
                <a:latin typeface="Eurostile LT Std" panose="020B0504020202050204" pitchFamily="34" charset="0"/>
              </a:rPr>
              <a:t>Ctrl+c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Escribe “s” y pulsa “</a:t>
            </a:r>
            <a:r>
              <a:rPr lang="es-ES" sz="1800" dirty="0" err="1">
                <a:latin typeface="Eurostile LT Std" panose="020B0504020202050204" pitchFamily="34" charset="0"/>
              </a:rPr>
              <a:t>enter</a:t>
            </a:r>
            <a:r>
              <a:rPr lang="es-ES" sz="1800" dirty="0">
                <a:latin typeface="Eurostile LT Std" panose="020B0504020202050204" pitchFamily="34" charset="0"/>
              </a:rPr>
              <a:t>”</a:t>
            </a: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El concepto de componente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28</a:t>
            </a:fld>
            <a:endParaRPr lang="es-ES" altLang="es-ES" dirty="0">
              <a:latin typeface="Eurostile LT Std" panose="020B050402020205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El concepto de componente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Los componentes permiten separar la interfaz de usuario en piezas independientes, reutilizables, y pensar en cada pieza de forma aislada.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Conceptualmente, los componentes son como funciones </a:t>
            </a:r>
            <a:r>
              <a:rPr lang="es-ES" sz="2000" dirty="0" err="1"/>
              <a:t>javascript</a:t>
            </a:r>
            <a:r>
              <a:rPr lang="es-ES" sz="2000" dirty="0"/>
              <a:t>, aceptan entradas arbitrarias (llamados “</a:t>
            </a:r>
            <a:r>
              <a:rPr lang="es-ES" sz="2000" dirty="0" err="1"/>
              <a:t>props</a:t>
            </a:r>
            <a:r>
              <a:rPr lang="es-ES" sz="2000" dirty="0"/>
              <a:t>") y devuelven elementos </a:t>
            </a:r>
            <a:r>
              <a:rPr lang="es-ES" sz="2000" dirty="0" err="1"/>
              <a:t>React</a:t>
            </a:r>
            <a:r>
              <a:rPr lang="es-ES" sz="2000" dirty="0"/>
              <a:t> que describen lo que debe aparecer en la pantalla.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1331913" y="2743199"/>
            <a:ext cx="7272535" cy="3971925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s-ES" altLang="es-ES" sz="2400" dirty="0">
                <a:latin typeface="Eurostile LT Std" panose="020B0504020202050204"/>
              </a:rPr>
              <a:t>Introducción a React.js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altLang="es-ES" sz="2400" dirty="0">
                <a:latin typeface="Eurostile LT Std" panose="020B0504020202050204"/>
              </a:rPr>
              <a:t>JSX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altLang="es-ES" sz="2400" dirty="0">
                <a:latin typeface="Eurostile LT Std" panose="020B0504020202050204"/>
              </a:rPr>
              <a:t>Eventos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altLang="es-ES" sz="2400" dirty="0">
                <a:latin typeface="Eurostile LT Std" panose="020B0504020202050204"/>
              </a:rPr>
              <a:t>Gestión de formularios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altLang="es-ES" sz="2400" dirty="0" err="1">
                <a:latin typeface="Eurostile LT Std" panose="020B0504020202050204"/>
              </a:rPr>
              <a:t>Enrutado</a:t>
            </a:r>
            <a:endParaRPr lang="es-ES" altLang="es-ES" sz="2400" dirty="0">
              <a:latin typeface="Eurostile LT Std" panose="020B050402020205020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ES" altLang="es-ES" sz="2400" dirty="0">
                <a:latin typeface="Eurostile LT Std" panose="020B0504020202050204"/>
              </a:rPr>
              <a:t>Acceso a </a:t>
            </a:r>
            <a:r>
              <a:rPr lang="es-ES" altLang="es-ES" sz="2400" dirty="0" err="1">
                <a:latin typeface="Eurostile LT Std" panose="020B0504020202050204"/>
              </a:rPr>
              <a:t>APIs</a:t>
            </a:r>
            <a:r>
              <a:rPr lang="es-ES" altLang="es-ES" sz="2400" dirty="0">
                <a:latin typeface="Eurostile LT Std" panose="020B0504020202050204"/>
              </a:rPr>
              <a:t> de Servidor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altLang="es-ES" sz="2400" dirty="0" err="1">
                <a:latin typeface="Eurostile LT Std" panose="020B0504020202050204"/>
              </a:rPr>
              <a:t>Testing</a:t>
            </a:r>
            <a:r>
              <a:rPr lang="es-ES" altLang="es-ES" sz="2400" dirty="0">
                <a:latin typeface="Eurostile LT Std" panose="020B0504020202050204"/>
              </a:rPr>
              <a:t> con </a:t>
            </a:r>
            <a:r>
              <a:rPr lang="es-ES" altLang="es-ES" sz="2400" dirty="0" err="1">
                <a:latin typeface="Eurostile LT Std" panose="020B0504020202050204"/>
              </a:rPr>
              <a:t>Jest</a:t>
            </a:r>
            <a:endParaRPr lang="es-ES" altLang="es-ES" sz="2400" dirty="0">
              <a:latin typeface="Eurostile LT Std" panose="020B0504020202050204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ES" altLang="es-ES" sz="2400" dirty="0" err="1">
                <a:latin typeface="Eurostile LT Std" panose="020B0504020202050204"/>
              </a:rPr>
              <a:t>React</a:t>
            </a:r>
            <a:r>
              <a:rPr lang="es-ES" altLang="es-ES" sz="2400" dirty="0">
                <a:latin typeface="Eurostile LT Std" panose="020B0504020202050204"/>
              </a:rPr>
              <a:t> y </a:t>
            </a:r>
            <a:r>
              <a:rPr lang="es-ES" altLang="es-ES" sz="2400" dirty="0" err="1">
                <a:latin typeface="Eurostile LT Std" panose="020B0504020202050204"/>
              </a:rPr>
              <a:t>Redux</a:t>
            </a:r>
            <a:endParaRPr lang="es-ES" altLang="es-ES" sz="2400" dirty="0">
              <a:latin typeface="Eurostile LT Std" panose="020B0504020202050204"/>
            </a:endParaRPr>
          </a:p>
          <a:p>
            <a:pPr lvl="0"/>
            <a:r>
              <a:rPr lang="es-ES" altLang="es-ES" sz="2400" dirty="0">
                <a:latin typeface="Eurostile LT Std" panose="020B0504020202050204"/>
              </a:rPr>
              <a:t>A. Apéndice</a:t>
            </a:r>
          </a:p>
        </p:txBody>
      </p:sp>
      <p:sp>
        <p:nvSpPr>
          <p:cNvPr id="17411" name="5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pPr eaLnBrk="1" hangingPunct="1"/>
            <a:r>
              <a:rPr lang="es-ES" altLang="es-ES" dirty="0">
                <a:latin typeface="Eurostile LT Std" panose="020B0504020202050204"/>
              </a:rPr>
              <a:t>Índice de contenidos</a:t>
            </a:r>
          </a:p>
        </p:txBody>
      </p:sp>
      <p:sp>
        <p:nvSpPr>
          <p:cNvPr id="17412" name="2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A135F99F-2BA7-436E-92D0-3131CC550ECA}" type="slidenum">
              <a:rPr lang="es-ES" altLang="es-ES">
                <a:latin typeface="Eurostile LT Std" panose="020B0504020202050204"/>
              </a:rPr>
              <a:t>3</a:t>
            </a:fld>
            <a:endParaRPr lang="es-ES" altLang="es-ES" dirty="0">
              <a:latin typeface="Eurostile LT Std" panose="020B050402020205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El concepto de componente (II)</a:t>
            </a:r>
          </a:p>
        </p:txBody>
      </p:sp>
      <p:pic>
        <p:nvPicPr>
          <p:cNvPr id="2050" name="Picture 2" descr="Image result for react 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1313167"/>
            <a:ext cx="87915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082538" y="6319627"/>
            <a:ext cx="206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7D7D7D"/>
                </a:solidFill>
                <a:latin typeface="Arial" panose="020B0604020202020204" pitchFamily="34" charset="0"/>
                <a:hlinkClick r:id="rId4"/>
              </a:rPr>
              <a:t>Westin</a:t>
            </a:r>
            <a:r>
              <a:rPr lang="es-ES" dirty="0">
                <a:solidFill>
                  <a:srgbClr val="7D7D7D"/>
                </a:solidFill>
                <a:latin typeface="Arial" panose="020B0604020202020204" pitchFamily="34" charset="0"/>
                <a:hlinkClick r:id="rId4"/>
              </a:rPr>
              <a:t> </a:t>
            </a:r>
            <a:r>
              <a:rPr lang="es-ES" dirty="0" err="1">
                <a:solidFill>
                  <a:srgbClr val="7D7D7D"/>
                </a:solidFill>
                <a:latin typeface="Arial" panose="020B0604020202020204" pitchFamily="34" charset="0"/>
                <a:hlinkClick r:id="rId4"/>
              </a:rPr>
              <a:t>Wrzesinski</a:t>
            </a:r>
            <a:endParaRPr lang="es-E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Creando componentes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Definir un componente en </a:t>
            </a:r>
            <a:r>
              <a:rPr lang="es-ES" sz="2000" dirty="0" err="1"/>
              <a:t>React</a:t>
            </a:r>
            <a:r>
              <a:rPr lang="es-ES" sz="2000" dirty="0"/>
              <a:t> es muy sencillo:</a:t>
            </a:r>
          </a:p>
          <a:p>
            <a:pPr lvl="1" indent="-342900">
              <a:buSzPct val="115000"/>
              <a:buBlip>
                <a:blip r:embed="rId3"/>
              </a:buBlip>
            </a:pPr>
            <a:r>
              <a:rPr lang="es-ES" sz="2000" dirty="0"/>
              <a:t>Primero es necesario importar las dependencias y componentes de los que depende.</a:t>
            </a:r>
          </a:p>
          <a:p>
            <a:pPr lvl="1" indent="-342900">
              <a:buSzPct val="115000"/>
              <a:buBlip>
                <a:blip r:embed="rId3"/>
              </a:buBlip>
            </a:pPr>
            <a:r>
              <a:rPr lang="es-ES" sz="2000" dirty="0"/>
              <a:t>Luego se define una nueva clase que representa al componente</a:t>
            </a:r>
          </a:p>
          <a:p>
            <a:pPr lvl="1" indent="-342900">
              <a:buSzPct val="115000"/>
              <a:buBlip>
                <a:blip r:embed="rId3"/>
              </a:buBlip>
            </a:pPr>
            <a:r>
              <a:rPr lang="es-ES" sz="2000" dirty="0"/>
              <a:t>Finalmente se exporta el componente para que se pueda usar desde fuera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707" y="4149080"/>
            <a:ext cx="3930111" cy="1774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Creando componentes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La parte del componente que se encarga de </a:t>
            </a:r>
            <a:r>
              <a:rPr lang="es-ES" sz="2000" dirty="0" err="1"/>
              <a:t>renderizar</a:t>
            </a:r>
            <a:r>
              <a:rPr lang="es-ES" sz="2000" dirty="0"/>
              <a:t> el HTML en el navegador es el método “</a:t>
            </a:r>
            <a:r>
              <a:rPr lang="es-ES" sz="2000" dirty="0" err="1"/>
              <a:t>render</a:t>
            </a:r>
            <a:r>
              <a:rPr lang="es-ES" sz="2000" dirty="0"/>
              <a:t>()”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Definiremos dentro de él los elementos HTML que queramos que aparezcan en el navegador.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297" y="3217795"/>
            <a:ext cx="3607404" cy="2731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Carga inicial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4521101"/>
          </a:xfrm>
        </p:spPr>
        <p:txBody>
          <a:bodyPr>
            <a:normAutofit/>
          </a:bodyPr>
          <a:lstStyle/>
          <a:p>
            <a:r>
              <a:rPr lang="es-ES" dirty="0">
                <a:latin typeface="Calibri" panose="020F0502020204030204" pitchFamily="34" charset="0"/>
              </a:rPr>
              <a:t>Para generar el renderizado es necesario indicar el componente principal a renderizar y el nodo raíz del DOM donde se renderizará. </a:t>
            </a:r>
          </a:p>
        </p:txBody>
      </p:sp>
      <p:cxnSp>
        <p:nvCxnSpPr>
          <p:cNvPr id="7" name="Conector angular 6"/>
          <p:cNvCxnSpPr>
            <a:stCxn id="18" idx="2"/>
            <a:endCxn id="13" idx="0"/>
          </p:cNvCxnSpPr>
          <p:nvPr/>
        </p:nvCxnSpPr>
        <p:spPr>
          <a:xfrm rot="5400000">
            <a:off x="5673903" y="4921840"/>
            <a:ext cx="1203184" cy="485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01248"/>
            <a:ext cx="3279458" cy="2483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002" y="5766282"/>
            <a:ext cx="5689283" cy="58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641078"/>
            <a:ext cx="4756785" cy="922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Conector angular 22"/>
          <p:cNvCxnSpPr>
            <a:stCxn id="18" idx="0"/>
          </p:cNvCxnSpPr>
          <p:nvPr/>
        </p:nvCxnSpPr>
        <p:spPr>
          <a:xfrm rot="16200000" flipV="1">
            <a:off x="4803299" y="1926032"/>
            <a:ext cx="586741" cy="28433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200800" cy="620471"/>
          </a:xfrm>
        </p:spPr>
        <p:txBody>
          <a:bodyPr>
            <a:normAutofit/>
          </a:bodyPr>
          <a:lstStyle/>
          <a:p>
            <a:r>
              <a:rPr lang="es-ES" dirty="0"/>
              <a:t>Creando componentes - </a:t>
            </a:r>
            <a:r>
              <a:rPr lang="es-ES" dirty="0" err="1"/>
              <a:t>React</a:t>
            </a:r>
            <a:r>
              <a:rPr lang="es-ES" dirty="0"/>
              <a:t> 16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React16 se han reorganizado los paquetes para </a:t>
            </a:r>
            <a:r>
              <a:rPr lang="es-ES" sz="2000" dirty="0" err="1"/>
              <a:t>especilizarlos</a:t>
            </a:r>
            <a:r>
              <a:rPr lang="es-ES" sz="2000" dirty="0"/>
              <a:t>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La creación de componentes se realiza </a:t>
            </a:r>
            <a:r>
              <a:rPr lang="es-ES" sz="2000" dirty="0" err="1"/>
              <a:t>mendiante</a:t>
            </a:r>
            <a:r>
              <a:rPr lang="es-ES" sz="2000" dirty="0"/>
              <a:t> </a:t>
            </a:r>
            <a:r>
              <a:rPr lang="es-ES" sz="2000" dirty="0" err="1"/>
              <a:t>createReactClass</a:t>
            </a:r>
            <a:r>
              <a:rPr lang="es-ES" sz="2000" dirty="0"/>
              <a:t>, pero esta se tiene que incluir </a:t>
            </a:r>
            <a:r>
              <a:rPr lang="es-ES" sz="2000" dirty="0" err="1"/>
              <a:t>create-react-class</a:t>
            </a:r>
            <a:endParaRPr lang="es-E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563" y="3645024"/>
            <a:ext cx="47244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157181" cy="620471"/>
          </a:xfrm>
        </p:spPr>
        <p:txBody>
          <a:bodyPr>
            <a:normAutofit fontScale="90000"/>
          </a:bodyPr>
          <a:lstStyle/>
          <a:p>
            <a:r>
              <a:rPr lang="es-ES" dirty="0"/>
              <a:t>Carga inicial de componentes - </a:t>
            </a:r>
            <a:r>
              <a:rPr lang="es-ES" dirty="0" err="1"/>
              <a:t>React</a:t>
            </a:r>
            <a:r>
              <a:rPr lang="es-ES" dirty="0"/>
              <a:t> 16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Asimismo la </a:t>
            </a:r>
            <a:r>
              <a:rPr lang="es-ES" sz="2000" dirty="0" err="1"/>
              <a:t>renderización</a:t>
            </a:r>
            <a:r>
              <a:rPr lang="es-ES" sz="2000" dirty="0"/>
              <a:t> en navegador se ha llevado al paquete </a:t>
            </a:r>
            <a:r>
              <a:rPr lang="es-ES" sz="2000" b="1" dirty="0" err="1"/>
              <a:t>react-dom</a:t>
            </a:r>
            <a:endParaRPr lang="es-ES" sz="2000" b="1" dirty="0"/>
          </a:p>
          <a:p>
            <a:pPr>
              <a:buSzPct val="115000"/>
              <a:buBlip>
                <a:blip r:embed="rId3"/>
              </a:buBlip>
            </a:pPr>
            <a:endParaRPr lang="es-ES" sz="2000" b="1" dirty="0"/>
          </a:p>
          <a:p>
            <a:pPr>
              <a:buSzPct val="115000"/>
              <a:buBlip>
                <a:blip r:embed="rId3"/>
              </a:buBlip>
            </a:pPr>
            <a:endParaRPr lang="es-ES" sz="2000" b="1" dirty="0"/>
          </a:p>
          <a:p>
            <a:pPr>
              <a:buSzPct val="115000"/>
              <a:buBlip>
                <a:blip r:embed="rId3"/>
              </a:buBlip>
            </a:pPr>
            <a:endParaRPr lang="es-ES" sz="2000" b="1" dirty="0"/>
          </a:p>
          <a:p>
            <a:pPr>
              <a:buSzPct val="115000"/>
              <a:buBlip>
                <a:blip r:embed="rId3"/>
              </a:buBlip>
            </a:pPr>
            <a:endParaRPr lang="es-ES" sz="2000" b="1" dirty="0"/>
          </a:p>
          <a:p>
            <a:pPr>
              <a:buSzPct val="115000"/>
              <a:buBlip>
                <a:blip r:embed="rId3"/>
              </a:buBlip>
            </a:pPr>
            <a:endParaRPr lang="es-ES" sz="2000" b="1" dirty="0"/>
          </a:p>
          <a:p>
            <a:pPr>
              <a:buSzPct val="115000"/>
              <a:buBlip>
                <a:blip r:embed="rId3"/>
              </a:buBlip>
            </a:pPr>
            <a:endParaRPr lang="es-ES" sz="2000" b="1" dirty="0"/>
          </a:p>
          <a:p>
            <a:pPr>
              <a:buSzPct val="115000"/>
              <a:buBlip>
                <a:blip r:embed="rId3"/>
              </a:buBlip>
            </a:pPr>
            <a:endParaRPr lang="es-ES" sz="2000" b="1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También, para forzar la </a:t>
            </a:r>
            <a:r>
              <a:rPr lang="es-ES" sz="2000" dirty="0" err="1"/>
              <a:t>renderización</a:t>
            </a:r>
            <a:r>
              <a:rPr lang="es-ES" sz="2000" dirty="0"/>
              <a:t> cuando hay cambios en el código se añade el bloque </a:t>
            </a:r>
            <a:r>
              <a:rPr lang="es-ES" sz="2000" dirty="0" err="1"/>
              <a:t>module.hot</a:t>
            </a:r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2295525"/>
            <a:ext cx="590550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157181" cy="620471"/>
          </a:xfrm>
        </p:spPr>
        <p:txBody>
          <a:bodyPr>
            <a:normAutofit/>
          </a:bodyPr>
          <a:lstStyle/>
          <a:p>
            <a:r>
              <a:rPr lang="es-ES" dirty="0"/>
              <a:t>Componentes </a:t>
            </a:r>
            <a:r>
              <a:rPr lang="es-ES" dirty="0" err="1"/>
              <a:t>stateless</a:t>
            </a:r>
            <a:r>
              <a:rPr lang="es-ES" dirty="0"/>
              <a:t> funcionales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React14 introdujo una forma más simple de definir componentes llamados componentes funcionales sin estado.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Estos componentes usan funciones simples de JavaScript. 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302" y="2780928"/>
            <a:ext cx="4094922" cy="157204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Constructores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424936" cy="4521101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En </a:t>
            </a:r>
            <a:r>
              <a:rPr lang="es-ES" sz="2000" dirty="0" err="1">
                <a:latin typeface="Eurostile LT Std" panose="020B0504020202050204" pitchFamily="34" charset="0"/>
              </a:rPr>
              <a:t>React</a:t>
            </a:r>
            <a:r>
              <a:rPr lang="es-ES" sz="2000" dirty="0">
                <a:latin typeface="Eurostile LT Std" panose="020B0504020202050204" pitchFamily="34" charset="0"/>
              </a:rPr>
              <a:t> se pueden usar dos maneras de instanciar componentes</a:t>
            </a:r>
          </a:p>
          <a:p>
            <a:r>
              <a:rPr lang="es-ES" sz="2000" b="1" dirty="0" err="1">
                <a:latin typeface="Eurostile LT Std" panose="020B0504020202050204" pitchFamily="34" charset="0"/>
              </a:rPr>
              <a:t>React.createclass</a:t>
            </a:r>
            <a:r>
              <a:rPr lang="es-ES" sz="2000" b="1" dirty="0">
                <a:latin typeface="Eurostile LT Std" panose="020B0504020202050204" pitchFamily="34" charset="0"/>
              </a:rPr>
              <a:t>: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b="1" dirty="0" err="1">
                <a:latin typeface="Eurostile LT Std" panose="020B0504020202050204" pitchFamily="34" charset="0"/>
              </a:rPr>
              <a:t>React.Component</a:t>
            </a:r>
            <a:r>
              <a:rPr lang="es-ES" sz="2000" b="1" dirty="0">
                <a:latin typeface="Eurostile LT Std" panose="020B0504020202050204" pitchFamily="34" charset="0"/>
              </a:rPr>
              <a:t> (ES6):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14" y="1668823"/>
            <a:ext cx="4196344" cy="2142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196" y="4043338"/>
            <a:ext cx="4298919" cy="2627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Constructores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4521101"/>
          </a:xfrm>
        </p:spPr>
        <p:txBody>
          <a:bodyPr>
            <a:normAutofit lnSpcReduction="10000"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Cuando usamos ES6 en </a:t>
            </a:r>
            <a:r>
              <a:rPr lang="es-ES" sz="2000" dirty="0" err="1">
                <a:latin typeface="Eurostile LT Std" panose="020B0504020202050204" pitchFamily="34" charset="0"/>
              </a:rPr>
              <a:t>React</a:t>
            </a:r>
            <a:r>
              <a:rPr lang="es-ES" sz="2000" dirty="0">
                <a:latin typeface="Eurostile LT Std" panose="020B0504020202050204" pitchFamily="34" charset="0"/>
              </a:rPr>
              <a:t> podemos definir la siguiente sintaxis para definir un </a:t>
            </a:r>
            <a:r>
              <a:rPr lang="es-ES" sz="2000" dirty="0" err="1">
                <a:latin typeface="Eurostile LT Std" panose="020B0504020202050204" pitchFamily="34" charset="0"/>
              </a:rPr>
              <a:t>consctructor</a:t>
            </a:r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Si definimos un constructor (no obligatorio) es obligatorio invocar a </a:t>
            </a:r>
            <a:r>
              <a:rPr lang="es-ES" sz="2000" b="1" dirty="0" err="1">
                <a:latin typeface="Eurostile LT Std" panose="020B0504020202050204" pitchFamily="34" charset="0"/>
              </a:rPr>
              <a:t>super</a:t>
            </a:r>
            <a:r>
              <a:rPr lang="es-ES" sz="2000" b="1" dirty="0">
                <a:latin typeface="Eurostile LT Std" panose="020B0504020202050204" pitchFamily="34" charset="0"/>
              </a:rPr>
              <a:t>()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Alternativamente se puede invocar a </a:t>
            </a:r>
            <a:r>
              <a:rPr lang="es-ES" sz="2000" b="1" dirty="0" err="1">
                <a:latin typeface="Eurostile LT Std" panose="020B0504020202050204" pitchFamily="34" charset="0"/>
              </a:rPr>
              <a:t>super</a:t>
            </a:r>
            <a:r>
              <a:rPr lang="es-ES" sz="2000" b="1" dirty="0">
                <a:latin typeface="Eurostile LT Std" panose="020B0504020202050204" pitchFamily="34" charset="0"/>
              </a:rPr>
              <a:t>(</a:t>
            </a:r>
            <a:r>
              <a:rPr lang="es-ES" sz="2000" b="1" dirty="0" err="1">
                <a:latin typeface="Eurostile LT Std" panose="020B0504020202050204" pitchFamily="34" charset="0"/>
              </a:rPr>
              <a:t>props</a:t>
            </a:r>
            <a:r>
              <a:rPr lang="es-ES" sz="2000" b="1" dirty="0">
                <a:latin typeface="Eurostile LT Std" panose="020B0504020202050204" pitchFamily="34" charset="0"/>
              </a:rPr>
              <a:t>)</a:t>
            </a:r>
            <a:r>
              <a:rPr lang="es-ES" sz="2000" dirty="0">
                <a:latin typeface="Eurostile LT Std" panose="020B0504020202050204" pitchFamily="34" charset="0"/>
              </a:rPr>
              <a:t>, si se quiere </a:t>
            </a:r>
            <a:r>
              <a:rPr lang="es-ES" sz="2000" dirty="0" err="1">
                <a:latin typeface="Eurostile LT Std" panose="020B0504020202050204" pitchFamily="34" charset="0"/>
              </a:rPr>
              <a:t>accerder</a:t>
            </a:r>
            <a:r>
              <a:rPr lang="es-ES" sz="2000" dirty="0">
                <a:latin typeface="Eurostile LT Std" panose="020B0504020202050204" pitchFamily="34" charset="0"/>
              </a:rPr>
              <a:t> a los </a:t>
            </a:r>
            <a:r>
              <a:rPr lang="es-ES" sz="2000" dirty="0" err="1">
                <a:latin typeface="Eurostile LT Std" panose="020B0504020202050204" pitchFamily="34" charset="0"/>
              </a:rPr>
              <a:t>props</a:t>
            </a:r>
            <a:r>
              <a:rPr lang="es-ES" sz="2000" dirty="0">
                <a:latin typeface="Eurostile LT Std" panose="020B0504020202050204" pitchFamily="34" charset="0"/>
              </a:rPr>
              <a:t> desde el constructor.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En todo caso, en ES6 usaremos el constructor para inicializar el estado.</a:t>
            </a:r>
            <a:endParaRPr lang="en-US" sz="2000" dirty="0">
              <a:latin typeface="Eurostile LT Std" panose="020B050402020205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90" y="2132856"/>
            <a:ext cx="4589355" cy="1305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El concepto de JSX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ReactJS</a:t>
            </a:r>
            <a:r>
              <a:rPr lang="es-ES" sz="2000" dirty="0"/>
              <a:t> nos ofrece un </a:t>
            </a:r>
            <a:r>
              <a:rPr lang="es-ES" sz="2000" dirty="0" err="1"/>
              <a:t>pseudo</a:t>
            </a:r>
            <a:r>
              <a:rPr lang="es-ES" sz="2000" dirty="0"/>
              <a:t>-lenguaje llamado JSX que facilita el desarrollo de aplicaciones web con su sintaxis para crear elementos en el DOM.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JSX añade un paso de preprocesador que añade sintaxis XML para </a:t>
            </a:r>
            <a:r>
              <a:rPr lang="es-ES" sz="2000" dirty="0" err="1"/>
              <a:t>javascript</a:t>
            </a:r>
            <a:r>
              <a:rPr lang="es-ES" sz="2000" dirty="0"/>
              <a:t>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Al igual que en XML, las etiquetas JSX tienen una etiqueta con su nombre, atributos e hijos.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Si un valor de atributo está encerrado entre comillas, el valor es un </a:t>
            </a:r>
            <a:r>
              <a:rPr lang="es-ES" sz="2000" dirty="0" err="1"/>
              <a:t>string</a:t>
            </a:r>
            <a:r>
              <a:rPr lang="es-ES" sz="2000" dirty="0"/>
              <a:t>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Si está entre llaves se considerará una expresión de JavaScript.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es un </a:t>
            </a:r>
            <a:r>
              <a:rPr lang="es-ES" sz="2000" dirty="0" err="1"/>
              <a:t>pseudo</a:t>
            </a:r>
            <a:r>
              <a:rPr lang="es-ES" sz="2000" dirty="0"/>
              <a:t>-lenguaje XML, por tanto debe estar bien formado y tener sólo un nodo raíz.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Introducción a React.js</a:t>
            </a:r>
          </a:p>
        </p:txBody>
      </p:sp>
      <p:sp>
        <p:nvSpPr>
          <p:cNvPr id="20484" name="5 CuadroTexto"/>
          <p:cNvSpPr txBox="1">
            <a:spLocks noChangeArrowheads="1"/>
          </p:cNvSpPr>
          <p:nvPr/>
        </p:nvSpPr>
        <p:spPr bwMode="auto">
          <a:xfrm>
            <a:off x="0" y="1641475"/>
            <a:ext cx="1258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5400" dirty="0">
                <a:solidFill>
                  <a:schemeClr val="bg1"/>
                </a:solidFill>
                <a:latin typeface="Eurostile LT Std" panose="020B0504020202050204"/>
              </a:rPr>
              <a:t>1</a:t>
            </a:r>
            <a:endParaRPr lang="ca-ES" altLang="es-ES" sz="5400" dirty="0">
              <a:solidFill>
                <a:schemeClr val="bg1"/>
              </a:solidFill>
              <a:latin typeface="Eurostile LT Std" panose="020B0504020202050204"/>
            </a:endParaRP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4</a:t>
            </a:fld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6" name="6 Marcador de texto"/>
          <p:cNvSpPr txBox="1"/>
          <p:nvPr/>
        </p:nvSpPr>
        <p:spPr>
          <a:xfrm>
            <a:off x="1331913" y="2743200"/>
            <a:ext cx="7272535" cy="371013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1.1. Configurando React.js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1.2. El concepto de componente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1.3. Las propiedades del componente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1.4. El estado de los componentes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Ejemplos JSX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72816"/>
            <a:ext cx="2420303" cy="714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772816"/>
            <a:ext cx="3042666" cy="67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124" y="3533009"/>
            <a:ext cx="5243989" cy="2120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1.3: Crear una App simple con un componente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41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Lab1.3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Continuando con el </a:t>
            </a:r>
            <a:r>
              <a:rPr lang="es-ES" sz="2000" dirty="0" err="1">
                <a:latin typeface="Eurostile LT Std" panose="020B0504020202050204" pitchFamily="34" charset="0"/>
              </a:rPr>
              <a:t>Lab</a:t>
            </a:r>
            <a:r>
              <a:rPr lang="es-ES" sz="2000" dirty="0">
                <a:latin typeface="Eurostile LT Std" panose="020B0504020202050204" pitchFamily="34" charset="0"/>
              </a:rPr>
              <a:t> 1.2, crea un componente que muestre: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Un título: Tabla del 9	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Una lista: correspondiente a la tabla del 9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Componentes y anidamiento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Los componentes pueden ser anidados para componer la estructura de la vista.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De hecho </a:t>
            </a:r>
            <a:r>
              <a:rPr lang="es-ES" sz="2000" dirty="0" err="1"/>
              <a:t>React</a:t>
            </a:r>
            <a:r>
              <a:rPr lang="es-ES" sz="2000" dirty="0"/>
              <a:t> promueve la generación de componentes reutilizables para componer el HTML.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El componente que anidan se llaman componente “padre” y los componentes que son anidados se llaman componentes “hijos”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anidar componentes, desde el componente padre se debe: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Importar los componentes hijos que quiere referenciar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Incluir el </a:t>
            </a:r>
            <a:r>
              <a:rPr lang="es-ES" sz="1600" dirty="0" err="1"/>
              <a:t>tag</a:t>
            </a:r>
            <a:r>
              <a:rPr lang="es-ES" sz="1600" dirty="0"/>
              <a:t> del componente hijo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Ejemplo de anidamiento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85922"/>
            <a:ext cx="3964686" cy="2408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847190"/>
            <a:ext cx="4725353" cy="1875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4557775"/>
            <a:ext cx="4725353" cy="1864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ector angular 8"/>
          <p:cNvCxnSpPr/>
          <p:nvPr/>
        </p:nvCxnSpPr>
        <p:spPr>
          <a:xfrm flipV="1">
            <a:off x="2446128" y="1988840"/>
            <a:ext cx="1981856" cy="759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16200000" flipH="1">
            <a:off x="2282336" y="3011545"/>
            <a:ext cx="1661369" cy="16218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Las propiedades del componente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45</a:t>
            </a:fld>
            <a:endParaRPr lang="es-ES" altLang="es-ES" dirty="0">
              <a:latin typeface="Eurostile LT Std" panose="020B050402020205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Manejo de propiedades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Las propiedades de un componente se pueden definir como los atributos de configuración para dicho componente.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Se les denomina como “</a:t>
            </a:r>
            <a:r>
              <a:rPr lang="es-ES" sz="2000" dirty="0" err="1"/>
              <a:t>props</a:t>
            </a:r>
            <a:r>
              <a:rPr lang="es-ES" sz="2000" dirty="0"/>
              <a:t>”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Son recibidos desde un nivel superior (normalmente al instanciar el componente) y por definición son inmutables, es decir, un componente no puede cambiar sus propias </a:t>
            </a:r>
            <a:r>
              <a:rPr lang="es-ES" sz="2000" dirty="0" err="1"/>
              <a:t>props</a:t>
            </a:r>
            <a:r>
              <a:rPr lang="es-ES" sz="2000" dirty="0"/>
              <a:t>.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11" y="4293096"/>
            <a:ext cx="8205978" cy="380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Marcador de texto 2"/>
          <p:cNvSpPr txBox="1"/>
          <p:nvPr/>
        </p:nvSpPr>
        <p:spPr>
          <a:xfrm>
            <a:off x="2022809" y="5157629"/>
            <a:ext cx="4719800" cy="5760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ct val="20000"/>
              </a:spcBef>
              <a:buSzPct val="115000"/>
              <a:buFont typeface="Arial" panose="020B0604020202020204" pitchFamily="34" charset="0"/>
              <a:buBlip>
                <a:blip r:embed="rId3"/>
              </a:buBlip>
              <a:defRPr sz="2000">
                <a:latin typeface="Eurostile LT Std" panose="020B050402020205020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Eurostile LT Std" panose="020B050402020205020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Eurostile LT Std" panose="020B050402020205020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Eurostile LT Std" panose="020B050402020205020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Eurostile LT Std" panose="020B0504020202050204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s-ES" dirty="0"/>
              <a:t>Componente con 3 propiedades</a:t>
            </a:r>
          </a:p>
        </p:txBody>
      </p:sp>
      <p:sp>
        <p:nvSpPr>
          <p:cNvPr id="10" name="Abrir llave 9"/>
          <p:cNvSpPr/>
          <p:nvPr/>
        </p:nvSpPr>
        <p:spPr>
          <a:xfrm rot="16200000">
            <a:off x="4034228" y="3692462"/>
            <a:ext cx="268738" cy="2439282"/>
          </a:xfrm>
          <a:prstGeom prst="leftBrace">
            <a:avLst>
              <a:gd name="adj1" fmla="val 40738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416824" cy="620471"/>
          </a:xfrm>
        </p:spPr>
        <p:txBody>
          <a:bodyPr>
            <a:normAutofit/>
          </a:bodyPr>
          <a:lstStyle/>
          <a:p>
            <a:r>
              <a:rPr lang="es-ES" dirty="0"/>
              <a:t>Paso de propiedades al componente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el componente se recogen las propiedades a través de “</a:t>
            </a:r>
            <a:r>
              <a:rPr lang="es-ES" sz="2000" dirty="0" err="1"/>
              <a:t>this.props</a:t>
            </a:r>
            <a:r>
              <a:rPr lang="es-ES" sz="2000" dirty="0"/>
              <a:t>.&lt;</a:t>
            </a:r>
            <a:r>
              <a:rPr lang="es-ES" sz="2000" dirty="0" err="1"/>
              <a:t>nombre_prop</a:t>
            </a:r>
            <a:r>
              <a:rPr lang="es-ES" sz="2000" dirty="0"/>
              <a:t>&gt;”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Pueden usarse directamente en el componente o pre-procesarlas para generar la funcionalidad deseada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acceder a los elementos hijos de los </a:t>
            </a:r>
            <a:r>
              <a:rPr lang="es-ES" sz="2000" dirty="0" err="1"/>
              <a:t>props</a:t>
            </a:r>
            <a:r>
              <a:rPr lang="es-ES" sz="2000" dirty="0"/>
              <a:t>, usaremos </a:t>
            </a:r>
            <a:r>
              <a:rPr lang="es-ES" sz="2000" dirty="0" err="1"/>
              <a:t>this.props</a:t>
            </a:r>
            <a:r>
              <a:rPr lang="es-ES" sz="2000" dirty="0"/>
              <a:t>.&lt;</a:t>
            </a:r>
            <a:r>
              <a:rPr lang="es-ES" sz="2000" dirty="0" err="1"/>
              <a:t>nombre_prop</a:t>
            </a:r>
            <a:r>
              <a:rPr lang="es-ES" sz="2000" dirty="0"/>
              <a:t>&gt;.</a:t>
            </a:r>
            <a:r>
              <a:rPr lang="es-ES" sz="2000" dirty="0" err="1"/>
              <a:t>children</a:t>
            </a:r>
            <a:endParaRPr lang="es-ES" sz="2000" dirty="0"/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Para acceder a un hijo concreto </a:t>
            </a:r>
            <a:r>
              <a:rPr lang="es-ES" sz="1600" dirty="0" err="1"/>
              <a:t>this.props</a:t>
            </a:r>
            <a:r>
              <a:rPr lang="es-ES" sz="1600" dirty="0"/>
              <a:t>.&lt;</a:t>
            </a:r>
            <a:r>
              <a:rPr lang="es-ES" sz="1600" dirty="0" err="1"/>
              <a:t>nombre_prop</a:t>
            </a:r>
            <a:r>
              <a:rPr lang="es-ES" sz="1600" dirty="0"/>
              <a:t>&gt;.</a:t>
            </a:r>
            <a:r>
              <a:rPr lang="es-ES" sz="1600" dirty="0" err="1"/>
              <a:t>children</a:t>
            </a:r>
            <a:r>
              <a:rPr lang="es-ES" sz="1600" dirty="0"/>
              <a:t>(i)</a:t>
            </a:r>
          </a:p>
          <a:p>
            <a:pPr marL="457200" lvl="1" indent="0">
              <a:buSzPct val="115000"/>
              <a:buNone/>
            </a:pPr>
            <a:endParaRPr lang="es-ES" sz="16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416824" cy="620471"/>
          </a:xfrm>
        </p:spPr>
        <p:txBody>
          <a:bodyPr>
            <a:normAutofit/>
          </a:bodyPr>
          <a:lstStyle/>
          <a:p>
            <a:r>
              <a:rPr lang="es-ES" dirty="0"/>
              <a:t>Ejemplo de </a:t>
            </a:r>
            <a:r>
              <a:rPr lang="es-ES" dirty="0" err="1"/>
              <a:t>props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09" y="1628800"/>
            <a:ext cx="7410736" cy="3676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Renderizado de listas componentes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5256584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Las listas de elementos a renderizar se pasarán de componente padre a hijo mediante prop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En el hijo podemos realizar un mapeo de dicha lista para generar el renderizado de un componente por elemento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Cada elemento de dicho mapeo debe tener una clave única (atributo key)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React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4521101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React es una librería de código abierto para construir interfaces de usuario y que ofrece grandes beneficios en rendimiento y modularidad.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Ha sido desarrollado por Facebook.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React promueve un flujo muy claro de datos y eventos, facilitando la planificación y desarrollo de apps complejas.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Se encarga sólo de la parte de la vista de una aplicación, pero es compatible con otras librerías que complementen los patrones Flux o MVC.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El secreto de su performance alto es la implementación del Virtual DOM que permite renderizaciones parciales en el DOM.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949" y="485800"/>
            <a:ext cx="8662547" cy="710952"/>
          </a:xfrm>
        </p:spPr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renderizado</a:t>
            </a:r>
            <a:r>
              <a:rPr lang="es-ES" dirty="0"/>
              <a:t> de listas componentes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93" y="1196752"/>
            <a:ext cx="6305550" cy="363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84" y="5085184"/>
            <a:ext cx="7305675" cy="136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1.4: Crear una App de Tareas y Proyectos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51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Lab1.4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Crea una App para gestionar tareas que muestre: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Una lista de tareas: id, descripción, tiempo, </a:t>
            </a:r>
            <a:r>
              <a:rPr lang="es-ES" sz="1800" dirty="0" err="1">
                <a:latin typeface="Eurostile LT Std" panose="020B0504020202050204" pitchFamily="34" charset="0"/>
              </a:rPr>
              <a:t>id_proyecto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Una lista de proyectos : id, </a:t>
            </a:r>
            <a:r>
              <a:rPr lang="es-ES" sz="1800" dirty="0" err="1">
                <a:latin typeface="Eurostile LT Std" panose="020B0504020202050204" pitchFamily="34" charset="0"/>
              </a:rPr>
              <a:t>nombre_proyecto</a:t>
            </a:r>
            <a:endParaRPr lang="es-ES" sz="18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El estado de los componentes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53</a:t>
            </a:fld>
            <a:endParaRPr lang="es-ES" altLang="es-ES" dirty="0">
              <a:latin typeface="Eurostile LT Std" panose="020B050402020205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Los estados de los componentes (el estado reactivo)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628800"/>
            <a:ext cx="8424936" cy="4968552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Los props son inmutables: son pasados por el componente padre y son propiedad del mismo. No se pueden cambiar por el hijo.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Para permitir interacciones se puede usar el estado del componente </a:t>
            </a:r>
            <a:r>
              <a:rPr lang="es-ES" sz="2000" b="1" dirty="0">
                <a:latin typeface="Eurostile LT Std" panose="020B0504020202050204" pitchFamily="34" charset="0"/>
              </a:rPr>
              <a:t>this.state</a:t>
            </a:r>
            <a:r>
              <a:rPr lang="es-ES" sz="2000" dirty="0">
                <a:latin typeface="Eurostile LT Std" panose="020B0504020202050204" pitchFamily="34" charset="0"/>
              </a:rPr>
              <a:t> (privado al componente) y sólo puede ser cambiado mediante la invocación de </a:t>
            </a:r>
            <a:r>
              <a:rPr lang="es-ES" sz="2000" b="1" dirty="0">
                <a:latin typeface="Eurostile LT Std" panose="020B0504020202050204" pitchFamily="34" charset="0"/>
              </a:rPr>
              <a:t>this.setState()</a:t>
            </a:r>
            <a:r>
              <a:rPr lang="es-ES" sz="2000" dirty="0">
                <a:latin typeface="Eurostile LT Std" panose="020B0504020202050204" pitchFamily="34" charset="0"/>
              </a:rPr>
              <a:t>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Dentro del estado podemos poner cualquier modelo que estemos usando para la funcionalidad del componente.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Cuando el estado se actualiza, el componente se vuelve a renderizar a si mismo.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Cuando un componente se inicializa por primera vez se ejecuta el método </a:t>
            </a:r>
            <a:r>
              <a:rPr lang="es-ES" sz="2000" b="1" dirty="0">
                <a:latin typeface="Eurostile LT Std" panose="020B0504020202050204" pitchFamily="34" charset="0"/>
              </a:rPr>
              <a:t>getInitialState()</a:t>
            </a:r>
            <a:r>
              <a:rPr lang="es-ES" sz="2000" dirty="0">
                <a:latin typeface="Eurostile LT Std" panose="020B0504020202050204" pitchFamily="34" charset="0"/>
              </a:rPr>
              <a:t>, donde se define el estado inicial del componente.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Ejemplo del manejo de estado del componente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251520" y="1637856"/>
            <a:ext cx="3384376" cy="1656184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Al inicializarse el componente definimos un primer estado</a:t>
            </a:r>
          </a:p>
        </p:txBody>
      </p:sp>
      <p:sp>
        <p:nvSpPr>
          <p:cNvPr id="8" name="Marcador de texto 2"/>
          <p:cNvSpPr txBox="1"/>
          <p:nvPr/>
        </p:nvSpPr>
        <p:spPr>
          <a:xfrm>
            <a:off x="251520" y="3392863"/>
            <a:ext cx="3240360" cy="13322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Eurostile LT Std" panose="020B0504020202050204" pitchFamily="34" charset="0"/>
              </a:rPr>
              <a:t>Cuando sucede un evento del ciclo de vida actualizamos el estado</a:t>
            </a:r>
          </a:p>
        </p:txBody>
      </p:sp>
      <p:sp>
        <p:nvSpPr>
          <p:cNvPr id="10" name="Marcador de texto 2"/>
          <p:cNvSpPr txBox="1"/>
          <p:nvPr/>
        </p:nvSpPr>
        <p:spPr>
          <a:xfrm>
            <a:off x="251520" y="4921754"/>
            <a:ext cx="3240360" cy="13322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15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70000"/>
              <a:buFontTx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Rotis Sans Serif Std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Eurostile LT Std" panose="020B0504020202050204" pitchFamily="34" charset="0"/>
              </a:rPr>
              <a:t>El DOM se actualiza con el cambio de estado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247" y="1807209"/>
            <a:ext cx="3031141" cy="772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246" y="3473336"/>
            <a:ext cx="3157919" cy="760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237" y="4687116"/>
            <a:ext cx="3964686" cy="1694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Componente puro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4521101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Cuando un componente es solo resultado de los </a:t>
            </a:r>
            <a:r>
              <a:rPr lang="es-ES" sz="2000" dirty="0" err="1">
                <a:latin typeface="Eurostile LT Std" panose="020B0504020202050204" pitchFamily="34" charset="0"/>
              </a:rPr>
              <a:t>props</a:t>
            </a:r>
            <a:r>
              <a:rPr lang="es-ES" sz="2000" dirty="0">
                <a:latin typeface="Eurostile LT Std" panose="020B0504020202050204" pitchFamily="34" charset="0"/>
              </a:rPr>
              <a:t> y sin estado, el componente se puede escribir como una función pura y no hay necesidad de crear una instancia del componente de </a:t>
            </a:r>
            <a:r>
              <a:rPr lang="es-ES" sz="2000" dirty="0" err="1">
                <a:latin typeface="Eurostile LT Std" panose="020B0504020202050204" pitchFamily="34" charset="0"/>
              </a:rPr>
              <a:t>React</a:t>
            </a:r>
            <a:r>
              <a:rPr lang="es-ES" sz="2000" dirty="0">
                <a:latin typeface="Eurostile LT Std" panose="020B0504020202050204" pitchFamily="34" charset="0"/>
              </a:rPr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61" y="3357563"/>
            <a:ext cx="5945877" cy="169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Aspectos importante sobre el estado en React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628800"/>
            <a:ext cx="8424936" cy="4968552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Es recomendable tener en lo posible componentes </a:t>
            </a:r>
            <a:r>
              <a:rPr lang="es-ES" sz="2000" dirty="0" err="1">
                <a:latin typeface="Eurostile LT Std" panose="020B0504020202050204" pitchFamily="34" charset="0"/>
              </a:rPr>
              <a:t>stateless</a:t>
            </a:r>
            <a:r>
              <a:rPr lang="es-ES" sz="2000" dirty="0">
                <a:latin typeface="Eurostile LT Std" panose="020B0504020202050204" pitchFamily="34" charset="0"/>
              </a:rPr>
              <a:t>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El componente de orden superior debe mantener el estado y traspasárselo a los componentes descendientes en forma de props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React favorece el flujo de estados en una sola dirección. Por tanto se debe construir la arquitectura de componentes teniendo en cuenta esta visión.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Ciclo de vida del componente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628800"/>
            <a:ext cx="8424936" cy="4968552"/>
          </a:xfrm>
        </p:spPr>
        <p:txBody>
          <a:bodyPr>
            <a:normAutofit/>
          </a:bodyPr>
          <a:lstStyle/>
          <a:p>
            <a:r>
              <a:rPr lang="es-ES" sz="2000" dirty="0" err="1">
                <a:latin typeface="Eurostile LT Std" panose="020B0504020202050204" pitchFamily="34" charset="0"/>
              </a:rPr>
              <a:t>React</a:t>
            </a:r>
            <a:r>
              <a:rPr lang="es-ES" sz="2000" dirty="0">
                <a:latin typeface="Eurostile LT Std" panose="020B0504020202050204" pitchFamily="34" charset="0"/>
              </a:rPr>
              <a:t> permite crear componentes invocando el método </a:t>
            </a:r>
            <a:r>
              <a:rPr lang="es-ES" sz="2000" dirty="0" err="1">
                <a:latin typeface="Eurostile LT Std" panose="020B0504020202050204" pitchFamily="34" charset="0"/>
              </a:rPr>
              <a:t>react.createclass</a:t>
            </a:r>
            <a:r>
              <a:rPr lang="es-ES" sz="2000" dirty="0">
                <a:latin typeface="Eurostile LT Std" panose="020B0504020202050204" pitchFamily="34" charset="0"/>
              </a:rPr>
              <a:t> (). Este espera un método </a:t>
            </a:r>
            <a:r>
              <a:rPr lang="es-ES" sz="2000" dirty="0" err="1">
                <a:latin typeface="Eurostile LT Std" panose="020B0504020202050204" pitchFamily="34" charset="0"/>
              </a:rPr>
              <a:t>render</a:t>
            </a:r>
            <a:r>
              <a:rPr lang="es-ES" sz="2000" dirty="0">
                <a:latin typeface="Eurostile LT Std" panose="020B0504020202050204" pitchFamily="34" charset="0"/>
              </a:rPr>
              <a:t> y desencadena un ciclo de vida sobre el que se puede actuar a través de los llamados métodos de ciclo de vida.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Para tener una idea clara del ciclo de vida tendremos que diferenciar entre la </a:t>
            </a:r>
            <a:r>
              <a:rPr lang="es-ES" sz="2000" b="1" dirty="0">
                <a:latin typeface="Eurostile LT Std" panose="020B0504020202050204" pitchFamily="34" charset="0"/>
              </a:rPr>
              <a:t>fase inicial de creación</a:t>
            </a:r>
            <a:r>
              <a:rPr lang="es-ES" sz="2000" dirty="0">
                <a:latin typeface="Eurostile LT Std" panose="020B0504020202050204" pitchFamily="34" charset="0"/>
              </a:rPr>
              <a:t>, donde se crea el componente; y </a:t>
            </a:r>
            <a:r>
              <a:rPr lang="es-ES" sz="2000" b="1" dirty="0">
                <a:latin typeface="Eurostile LT Std" panose="020B0504020202050204" pitchFamily="34" charset="0"/>
              </a:rPr>
              <a:t>actualizaciones </a:t>
            </a:r>
            <a:r>
              <a:rPr lang="es-ES" sz="2000" dirty="0">
                <a:latin typeface="Eurostile LT Std" panose="020B0504020202050204" pitchFamily="34" charset="0"/>
              </a:rPr>
              <a:t>provocadas por cambios en el estado y </a:t>
            </a:r>
            <a:r>
              <a:rPr lang="es-ES" sz="2000" dirty="0" err="1">
                <a:latin typeface="Eurostile LT Std" panose="020B0504020202050204" pitchFamily="34" charset="0"/>
              </a:rPr>
              <a:t>props</a:t>
            </a:r>
            <a:r>
              <a:rPr lang="es-ES" sz="2000" dirty="0">
                <a:latin typeface="Eurostile LT Std" panose="020B0504020202050204" pitchFamily="34" charset="0"/>
              </a:rPr>
              <a:t>; así como la </a:t>
            </a:r>
            <a:r>
              <a:rPr lang="es-ES" sz="2000" b="1" dirty="0">
                <a:latin typeface="Eurostile LT Std" panose="020B0504020202050204" pitchFamily="34" charset="0"/>
              </a:rPr>
              <a:t>fase de desmontaje </a:t>
            </a:r>
            <a:r>
              <a:rPr lang="es-ES" sz="2000" dirty="0">
                <a:latin typeface="Eurostile LT Std" panose="020B0504020202050204" pitchFamily="34" charset="0"/>
              </a:rPr>
              <a:t>del componente.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Ciclo de vida - Inicialización</a:t>
            </a:r>
          </a:p>
        </p:txBody>
      </p:sp>
      <p:pic>
        <p:nvPicPr>
          <p:cNvPr id="7173" name="Picture 5" descr="Initialization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62" y="1052736"/>
            <a:ext cx="7385275" cy="291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4188520"/>
            <a:ext cx="8424936" cy="2408831"/>
          </a:xfrm>
        </p:spPr>
        <p:txBody>
          <a:bodyPr>
            <a:normAutofit fontScale="85000" lnSpcReduction="10000"/>
          </a:bodyPr>
          <a:lstStyle/>
          <a:p>
            <a:r>
              <a:rPr lang="es-ES" sz="2000" b="1" dirty="0" err="1">
                <a:latin typeface="Eurostile LT Std" panose="020B0504020202050204" pitchFamily="34" charset="0"/>
              </a:rPr>
              <a:t>getInitialState</a:t>
            </a:r>
            <a:r>
              <a:rPr lang="es-ES" sz="2000" b="1" dirty="0">
                <a:latin typeface="Eurostile LT Std" panose="020B0504020202050204" pitchFamily="34" charset="0"/>
              </a:rPr>
              <a:t> </a:t>
            </a:r>
            <a:r>
              <a:rPr lang="es-ES" sz="2000" dirty="0">
                <a:latin typeface="Eurostile LT Std" panose="020B0504020202050204" pitchFamily="34" charset="0"/>
              </a:rPr>
              <a:t>permite establecer el valor de estado inicial, accesible en el componente a través de </a:t>
            </a:r>
            <a:r>
              <a:rPr lang="es-ES" sz="2000" b="1" dirty="0" err="1">
                <a:latin typeface="Eurostile LT Std" panose="020B0504020202050204" pitchFamily="34" charset="0"/>
              </a:rPr>
              <a:t>this.state</a:t>
            </a:r>
            <a:r>
              <a:rPr lang="es-ES" sz="2000" dirty="0">
                <a:latin typeface="Eurostile LT Std" panose="020B0504020202050204" pitchFamily="34" charset="0"/>
              </a:rPr>
              <a:t>.</a:t>
            </a:r>
          </a:p>
          <a:p>
            <a:r>
              <a:rPr lang="es-ES" sz="2000" b="1" dirty="0" err="1">
                <a:latin typeface="Eurostile LT Std" panose="020B0504020202050204" pitchFamily="34" charset="0"/>
              </a:rPr>
              <a:t>getDefaultProps</a:t>
            </a:r>
            <a:r>
              <a:rPr lang="es-ES" sz="2000" dirty="0">
                <a:latin typeface="Eurostile LT Std" panose="020B0504020202050204" pitchFamily="34" charset="0"/>
              </a:rPr>
              <a:t> pueden utilizarse para definir los </a:t>
            </a:r>
            <a:r>
              <a:rPr lang="es-ES" sz="2000" dirty="0" err="1">
                <a:latin typeface="Eurostile LT Std" panose="020B0504020202050204" pitchFamily="34" charset="0"/>
              </a:rPr>
              <a:t>props</a:t>
            </a:r>
            <a:r>
              <a:rPr lang="es-ES" sz="2000" dirty="0">
                <a:latin typeface="Eurostile LT Std" panose="020B0504020202050204" pitchFamily="34" charset="0"/>
              </a:rPr>
              <a:t> por defecto.</a:t>
            </a:r>
          </a:p>
          <a:p>
            <a:r>
              <a:rPr lang="es-ES" sz="2000" b="1" dirty="0" err="1">
                <a:latin typeface="Eurostile LT Std" panose="020B0504020202050204" pitchFamily="34" charset="0"/>
              </a:rPr>
              <a:t>componentWillMount</a:t>
            </a:r>
            <a:r>
              <a:rPr lang="es-ES" sz="2000" dirty="0">
                <a:latin typeface="Eurostile LT Std" panose="020B0504020202050204" pitchFamily="34" charset="0"/>
              </a:rPr>
              <a:t> se llama antes de que se ejecute el método </a:t>
            </a:r>
            <a:r>
              <a:rPr lang="es-ES" sz="2000" dirty="0" err="1">
                <a:latin typeface="Eurostile LT Std" panose="020B0504020202050204" pitchFamily="34" charset="0"/>
              </a:rPr>
              <a:t>render</a:t>
            </a:r>
            <a:r>
              <a:rPr lang="es-ES" sz="2000" dirty="0">
                <a:latin typeface="Eurostile LT Std" panose="020B0504020202050204" pitchFamily="34" charset="0"/>
              </a:rPr>
              <a:t>. Es importante tener en cuenta que el establecimiento del estado en esta fase no dará lugar a un re-</a:t>
            </a:r>
            <a:r>
              <a:rPr lang="es-ES" sz="2000" dirty="0" err="1">
                <a:latin typeface="Eurostile LT Std" panose="020B0504020202050204" pitchFamily="34" charset="0"/>
              </a:rPr>
              <a:t>rendering</a:t>
            </a:r>
            <a:r>
              <a:rPr lang="es-ES" sz="2000" dirty="0">
                <a:latin typeface="Eurostile LT Std" panose="020B0504020202050204" pitchFamily="34" charset="0"/>
              </a:rPr>
              <a:t>.</a:t>
            </a:r>
          </a:p>
          <a:p>
            <a:r>
              <a:rPr lang="es-ES" sz="2000" b="1" dirty="0" err="1">
                <a:latin typeface="Eurostile LT Std" panose="020B0504020202050204" pitchFamily="34" charset="0"/>
              </a:rPr>
              <a:t>Render</a:t>
            </a:r>
            <a:r>
              <a:rPr lang="es-ES" sz="2000" b="1" dirty="0">
                <a:latin typeface="Eurostile LT Std" panose="020B0504020202050204" pitchFamily="34" charset="0"/>
              </a:rPr>
              <a:t> </a:t>
            </a:r>
            <a:r>
              <a:rPr lang="es-ES" sz="2000" dirty="0">
                <a:latin typeface="Eurostile LT Std" panose="020B0504020202050204" pitchFamily="34" charset="0"/>
              </a:rPr>
              <a:t>devuelve el HTML del componente</a:t>
            </a:r>
          </a:p>
          <a:p>
            <a:r>
              <a:rPr lang="es-ES" sz="2000" b="1" dirty="0" err="1">
                <a:latin typeface="Eurostile LT Std" panose="020B0504020202050204" pitchFamily="34" charset="0"/>
              </a:rPr>
              <a:t>ComponentDidMount</a:t>
            </a:r>
            <a:r>
              <a:rPr lang="es-ES" sz="2000" b="1" dirty="0">
                <a:latin typeface="Eurostile LT Std" panose="020B0504020202050204" pitchFamily="34" charset="0"/>
              </a:rPr>
              <a:t> </a:t>
            </a:r>
            <a:r>
              <a:rPr lang="es-ES" sz="2000" dirty="0">
                <a:latin typeface="Eurostile LT Std" panose="020B0504020202050204" pitchFamily="34" charset="0"/>
              </a:rPr>
              <a:t>Se invoca inmediatamente después del montaje.  Si hay una actualización del estado, hará que se re-</a:t>
            </a:r>
            <a:r>
              <a:rPr lang="es-ES" sz="2000" dirty="0" err="1">
                <a:latin typeface="Eurostile LT Std" panose="020B0504020202050204" pitchFamily="34" charset="0"/>
              </a:rPr>
              <a:t>renderice</a:t>
            </a:r>
            <a:r>
              <a:rPr lang="es-ES" sz="2000" dirty="0">
                <a:latin typeface="Eurostile LT Std" panose="020B0504020202050204" pitchFamily="34" charset="0"/>
              </a:rPr>
              <a:t> el componente.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Arquitectura</a:t>
            </a:r>
            <a:endParaRPr lang="es-ES" dirty="0"/>
          </a:p>
        </p:txBody>
      </p:sp>
      <p:pic>
        <p:nvPicPr>
          <p:cNvPr id="9218" name="Picture 2" descr="http://www.ibm.com/developerworks/library/wa-react-intro/fig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07" y="1556792"/>
            <a:ext cx="7162301" cy="439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Ciclo de vida – Cambios en estado</a:t>
            </a:r>
          </a:p>
        </p:txBody>
      </p:sp>
      <p:pic>
        <p:nvPicPr>
          <p:cNvPr id="11266" name="Picture 2" descr="State Changes Lifecyc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9"/>
          <a:stretch>
            <a:fillRect/>
          </a:stretch>
        </p:blipFill>
        <p:spPr bwMode="auto">
          <a:xfrm>
            <a:off x="1321302" y="1340768"/>
            <a:ext cx="6501395" cy="240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4188520"/>
            <a:ext cx="8424936" cy="2408831"/>
          </a:xfrm>
        </p:spPr>
        <p:txBody>
          <a:bodyPr>
            <a:normAutofit/>
          </a:bodyPr>
          <a:lstStyle/>
          <a:p>
            <a:r>
              <a:rPr lang="es-ES" sz="1800" b="1" dirty="0" err="1">
                <a:latin typeface="Eurostile LT Std" panose="020B0504020202050204" pitchFamily="34" charset="0"/>
              </a:rPr>
              <a:t>shouldComponentUpdate</a:t>
            </a:r>
            <a:r>
              <a:rPr lang="es-ES" sz="1800" b="1" dirty="0">
                <a:latin typeface="Eurostile LT Std" panose="020B0504020202050204" pitchFamily="34" charset="0"/>
              </a:rPr>
              <a:t> </a:t>
            </a:r>
            <a:r>
              <a:rPr lang="es-ES" sz="1800" dirty="0">
                <a:latin typeface="Eurostile LT Std" panose="020B0504020202050204" pitchFamily="34" charset="0"/>
              </a:rPr>
              <a:t>se llama siempre antes de </a:t>
            </a:r>
            <a:r>
              <a:rPr lang="es-ES" sz="1800" dirty="0" err="1">
                <a:latin typeface="Eurostile LT Std" panose="020B0504020202050204" pitchFamily="34" charset="0"/>
              </a:rPr>
              <a:t>render</a:t>
            </a:r>
            <a:r>
              <a:rPr lang="es-ES" sz="1800" dirty="0">
                <a:latin typeface="Eurostile LT Std" panose="020B0504020202050204" pitchFamily="34" charset="0"/>
              </a:rPr>
              <a:t> y permite definir si se necesita un re-</a:t>
            </a:r>
            <a:r>
              <a:rPr lang="es-ES" sz="1800" dirty="0" err="1">
                <a:latin typeface="Eurostile LT Std" panose="020B0504020202050204" pitchFamily="34" charset="0"/>
              </a:rPr>
              <a:t>rendering</a:t>
            </a:r>
            <a:r>
              <a:rPr lang="es-ES" sz="1800" dirty="0">
                <a:latin typeface="Eurostile LT Std" panose="020B0504020202050204" pitchFamily="34" charset="0"/>
              </a:rPr>
              <a:t> o se puede omitir.</a:t>
            </a:r>
          </a:p>
          <a:p>
            <a:r>
              <a:rPr lang="es-ES" sz="1800" b="1" dirty="0" err="1">
                <a:latin typeface="Eurostile LT Std" panose="020B0504020202050204" pitchFamily="34" charset="0"/>
              </a:rPr>
              <a:t>componentWillUpdate</a:t>
            </a:r>
            <a:r>
              <a:rPr lang="es-ES" sz="1800" dirty="0">
                <a:latin typeface="Eurostile LT Std" panose="020B0504020202050204" pitchFamily="34" charset="0"/>
              </a:rPr>
              <a:t> es llamado inmediatamente si </a:t>
            </a:r>
            <a:r>
              <a:rPr lang="es-ES" sz="1800" dirty="0" err="1">
                <a:latin typeface="Eurostile LT Std" panose="020B0504020202050204" pitchFamily="34" charset="0"/>
              </a:rPr>
              <a:t>shouldcomponentupdate</a:t>
            </a:r>
            <a:r>
              <a:rPr lang="es-ES" sz="1800" dirty="0">
                <a:latin typeface="Eurostile LT Std" panose="020B0504020202050204" pitchFamily="34" charset="0"/>
              </a:rPr>
              <a:t> devolvió </a:t>
            </a:r>
            <a:r>
              <a:rPr lang="es-ES" sz="1800" b="1" dirty="0">
                <a:latin typeface="Eurostile LT Std" panose="020B0504020202050204" pitchFamily="34" charset="0"/>
              </a:rPr>
              <a:t>true</a:t>
            </a:r>
            <a:r>
              <a:rPr lang="es-ES" sz="1800" dirty="0">
                <a:latin typeface="Eurostile LT Std" panose="020B0504020202050204" pitchFamily="34" charset="0"/>
              </a:rPr>
              <a:t>.</a:t>
            </a:r>
          </a:p>
          <a:p>
            <a:r>
              <a:rPr lang="es-ES" sz="1800" b="1" dirty="0" err="1">
                <a:latin typeface="Eurostile LT Std" panose="020B0504020202050204" pitchFamily="34" charset="0"/>
              </a:rPr>
              <a:t>componentDidUpdate</a:t>
            </a:r>
            <a:r>
              <a:rPr lang="es-ES" sz="1800" dirty="0">
                <a:latin typeface="Eurostile LT Std" panose="020B0504020202050204" pitchFamily="34" charset="0"/>
              </a:rPr>
              <a:t> se llama después de </a:t>
            </a:r>
            <a:r>
              <a:rPr lang="es-ES" sz="1800" dirty="0" err="1">
                <a:latin typeface="Eurostile LT Std" panose="020B0504020202050204" pitchFamily="34" charset="0"/>
              </a:rPr>
              <a:t>render</a:t>
            </a:r>
            <a:r>
              <a:rPr lang="es-ES" sz="1800" dirty="0">
                <a:latin typeface="Eurostile LT Std" panose="020B050402020205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Ciclo de vida – Cambios en </a:t>
            </a:r>
            <a:r>
              <a:rPr lang="es-ES" sz="3200" dirty="0" err="1"/>
              <a:t>props</a:t>
            </a:r>
            <a:endParaRPr lang="es-ES" sz="3200" dirty="0"/>
          </a:p>
        </p:txBody>
      </p:sp>
      <p:pic>
        <p:nvPicPr>
          <p:cNvPr id="11268" name="Picture 4" descr="Props Changes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91" y="1340768"/>
            <a:ext cx="6635817" cy="255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4188520"/>
            <a:ext cx="8424936" cy="2408831"/>
          </a:xfrm>
        </p:spPr>
        <p:txBody>
          <a:bodyPr>
            <a:normAutofit/>
          </a:bodyPr>
          <a:lstStyle/>
          <a:p>
            <a:r>
              <a:rPr lang="es-ES" sz="1800" b="1" dirty="0" err="1">
                <a:latin typeface="Eurostile LT Std" panose="020B0504020202050204" pitchFamily="34" charset="0"/>
              </a:rPr>
              <a:t>componentWillReceiveProps</a:t>
            </a:r>
            <a:r>
              <a:rPr lang="es-ES" sz="1800" b="1" dirty="0">
                <a:latin typeface="Eurostile LT Std" panose="020B0504020202050204" pitchFamily="34" charset="0"/>
              </a:rPr>
              <a:t> </a:t>
            </a:r>
            <a:r>
              <a:rPr lang="es-ES" sz="1800" dirty="0">
                <a:latin typeface="Eurostile LT Std" panose="020B0504020202050204" pitchFamily="34" charset="0"/>
              </a:rPr>
              <a:t>sólo se invoca cuando los </a:t>
            </a:r>
            <a:r>
              <a:rPr lang="es-ES" sz="1800" dirty="0" err="1">
                <a:latin typeface="Eurostile LT Std" panose="020B0504020202050204" pitchFamily="34" charset="0"/>
              </a:rPr>
              <a:t>props</a:t>
            </a:r>
            <a:r>
              <a:rPr lang="es-ES" sz="1800" dirty="0">
                <a:latin typeface="Eurostile LT Std" panose="020B0504020202050204" pitchFamily="34" charset="0"/>
              </a:rPr>
              <a:t> han cambiado y cuando no es un </a:t>
            </a:r>
            <a:r>
              <a:rPr lang="es-ES" sz="1800" dirty="0" err="1">
                <a:latin typeface="Eurostile LT Std" panose="020B0504020202050204" pitchFamily="34" charset="0"/>
              </a:rPr>
              <a:t>rendering</a:t>
            </a:r>
            <a:r>
              <a:rPr lang="es-ES" sz="1800" dirty="0">
                <a:latin typeface="Eurostile LT Std" panose="020B0504020202050204" pitchFamily="34" charset="0"/>
              </a:rPr>
              <a:t> inicial. Permite actualizar el estado en función de los apoyos existentes y futuros, sin desencadenar otra representación.</a:t>
            </a:r>
          </a:p>
          <a:p>
            <a:r>
              <a:rPr lang="es-ES" sz="1800" dirty="0">
                <a:latin typeface="Eurostile LT Std" panose="020B0504020202050204" pitchFamily="34" charset="0"/>
              </a:rPr>
              <a:t>El resto de elementos del ciclo de vida son idénticos al ciclo activado por cambio de estado.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Ciclo de vida - Desmontaje</a:t>
            </a:r>
          </a:p>
        </p:txBody>
      </p:sp>
      <p:pic>
        <p:nvPicPr>
          <p:cNvPr id="13314" name="Picture 2" descr="Unmoun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6113"/>
            <a:ext cx="7199211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3036393"/>
            <a:ext cx="8424936" cy="2408831"/>
          </a:xfrm>
        </p:spPr>
        <p:txBody>
          <a:bodyPr>
            <a:normAutofit/>
          </a:bodyPr>
          <a:lstStyle/>
          <a:p>
            <a:r>
              <a:rPr lang="es-ES" sz="1800" b="1" dirty="0" err="1">
                <a:latin typeface="Eurostile LT Std" panose="020B0504020202050204" pitchFamily="34" charset="0"/>
              </a:rPr>
              <a:t>componentWillUnmount</a:t>
            </a:r>
            <a:r>
              <a:rPr lang="es-ES" sz="1800" b="1" dirty="0">
                <a:latin typeface="Eurostile LT Std" panose="020B0504020202050204" pitchFamily="34" charset="0"/>
              </a:rPr>
              <a:t> </a:t>
            </a:r>
            <a:r>
              <a:rPr lang="es-ES" sz="1800" dirty="0">
                <a:latin typeface="Eurostile LT Std" panose="020B0504020202050204" pitchFamily="34" charset="0"/>
              </a:rPr>
              <a:t>se llama justo antes de que el componente se elimine del DOM.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Ciclo de vida </a:t>
            </a:r>
            <a:r>
              <a:rPr lang="es-ES" sz="3200" dirty="0" err="1"/>
              <a:t>react</a:t>
            </a:r>
            <a:r>
              <a:rPr lang="es-ES" sz="3200" dirty="0"/>
              <a:t> 16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C0C890-5390-4BE8-BF42-57F03F39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7" y="1167717"/>
            <a:ext cx="8312727" cy="492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316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1.5: Gestiona el estado de las tareas y proyectos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64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Lab1.5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Continuando con el Lab1_4, haz que el estado inicial de la App (lista de tareas y proyectos) se cargue con el ciclo de vida del componente: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Propiedades por defecto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Se pueden generar propiedades por defecto de un componente a través del constructor o de los métodos del </a:t>
            </a:r>
            <a:r>
              <a:rPr lang="es-ES" sz="2000" dirty="0" err="1"/>
              <a:t>lifecycle</a:t>
            </a:r>
            <a:endParaRPr lang="es-ES" sz="2000" dirty="0"/>
          </a:p>
          <a:p>
            <a:pPr lvl="1" indent="-342900">
              <a:buSzPct val="115000"/>
              <a:buBlip>
                <a:blip r:embed="rId3"/>
              </a:buBlip>
            </a:pPr>
            <a:r>
              <a:rPr lang="es-ES" sz="2000" dirty="0"/>
              <a:t>Constructor:</a:t>
            </a:r>
          </a:p>
          <a:p>
            <a:pPr marL="800100" lvl="2" indent="0">
              <a:buSzPct val="115000"/>
              <a:buNone/>
            </a:pPr>
            <a:r>
              <a:rPr lang="es-ES" sz="1600" dirty="0" err="1"/>
              <a:t>App.defaultProps</a:t>
            </a:r>
            <a:r>
              <a:rPr lang="es-ES" sz="1600" dirty="0"/>
              <a:t> = {</a:t>
            </a:r>
          </a:p>
          <a:p>
            <a:pPr marL="800100" lvl="2" indent="0">
              <a:buSzPct val="115000"/>
              <a:buNone/>
            </a:pPr>
            <a:r>
              <a:rPr lang="es-ES" sz="1600" dirty="0"/>
              <a:t>   </a:t>
            </a:r>
            <a:r>
              <a:rPr lang="es-ES" sz="1600" dirty="0" err="1"/>
              <a:t>headerProp</a:t>
            </a:r>
            <a:r>
              <a:rPr lang="es-ES" sz="1600" dirty="0"/>
              <a:t>: "</a:t>
            </a:r>
            <a:r>
              <a:rPr lang="es-ES" sz="1600" dirty="0" err="1"/>
              <a:t>Header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</a:t>
            </a:r>
            <a:r>
              <a:rPr lang="es-ES" sz="1600" dirty="0" err="1"/>
              <a:t>props</a:t>
            </a:r>
            <a:r>
              <a:rPr lang="es-ES" sz="1600" dirty="0"/>
              <a:t>...",</a:t>
            </a:r>
          </a:p>
          <a:p>
            <a:pPr marL="800100" lvl="2" indent="0">
              <a:buSzPct val="115000"/>
              <a:buNone/>
            </a:pPr>
            <a:r>
              <a:rPr lang="es-ES" sz="1600" dirty="0"/>
              <a:t>   </a:t>
            </a:r>
            <a:r>
              <a:rPr lang="es-ES" sz="1600" dirty="0" err="1"/>
              <a:t>contentProp</a:t>
            </a:r>
            <a:r>
              <a:rPr lang="es-ES" sz="1600" dirty="0"/>
              <a:t>:"Content </a:t>
            </a:r>
            <a:r>
              <a:rPr lang="es-ES" sz="1600" dirty="0" err="1"/>
              <a:t>from</a:t>
            </a:r>
            <a:r>
              <a:rPr lang="es-ES" sz="1600" dirty="0"/>
              <a:t> </a:t>
            </a:r>
            <a:r>
              <a:rPr lang="es-ES" sz="1600" dirty="0" err="1"/>
              <a:t>props</a:t>
            </a:r>
            <a:r>
              <a:rPr lang="es-ES" sz="1600" dirty="0"/>
              <a:t>..."</a:t>
            </a:r>
          </a:p>
          <a:p>
            <a:pPr marL="800100" lvl="2" indent="0">
              <a:buSzPct val="115000"/>
              <a:buNone/>
            </a:pPr>
            <a:r>
              <a:rPr lang="es-ES" sz="1600" dirty="0"/>
              <a:t>}</a:t>
            </a:r>
          </a:p>
          <a:p>
            <a:pPr marL="800100" lvl="2" indent="0">
              <a:buSzPct val="115000"/>
              <a:buNone/>
            </a:pPr>
            <a:endParaRPr lang="es-ES" sz="1600" dirty="0"/>
          </a:p>
          <a:p>
            <a:pPr lvl="1" indent="-342900">
              <a:buSzPct val="115000"/>
              <a:buBlip>
                <a:blip r:embed="rId3"/>
              </a:buBlip>
            </a:pPr>
            <a:r>
              <a:rPr lang="es-ES" sz="2000" dirty="0" err="1"/>
              <a:t>Lifecycle</a:t>
            </a:r>
            <a:r>
              <a:rPr lang="es-ES" sz="2000" dirty="0"/>
              <a:t>:</a:t>
            </a:r>
          </a:p>
          <a:p>
            <a:pPr lvl="2" indent="-342900">
              <a:buSzPct val="115000"/>
              <a:buBlip>
                <a:blip r:embed="rId3"/>
              </a:buBlip>
            </a:pPr>
            <a:r>
              <a:rPr lang="es-ES" sz="1600" dirty="0" err="1"/>
              <a:t>getInitialState</a:t>
            </a:r>
            <a:r>
              <a:rPr lang="es-ES" sz="1600" dirty="0"/>
              <a:t> </a:t>
            </a:r>
          </a:p>
          <a:p>
            <a:pPr lvl="2" indent="-342900">
              <a:buSzPct val="115000"/>
              <a:buBlip>
                <a:blip r:embed="rId3"/>
              </a:buBlip>
            </a:pPr>
            <a:r>
              <a:rPr lang="es-ES" sz="1600" dirty="0" err="1"/>
              <a:t>getDefaultProps</a:t>
            </a:r>
            <a:endParaRPr lang="es-ES" sz="16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Validaciones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Los componentes en </a:t>
            </a:r>
            <a:r>
              <a:rPr lang="es-ES" sz="2000" dirty="0" err="1"/>
              <a:t>React</a:t>
            </a:r>
            <a:r>
              <a:rPr lang="es-ES" sz="2000" dirty="0"/>
              <a:t> están diseñados para poder agruparlos en componentes más grandes y ser reutilizados, ya sea en el mismo proyecto, en otros proyecto o por otros desarrolladores.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Por lo tanto es una buena práctica definir explícitamente las propiedades que acepta un componente, cuáles son requeridas y los tipos de dato de cada una.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Este es el propósito </a:t>
            </a:r>
            <a:r>
              <a:rPr lang="es-ES" sz="2000" dirty="0" err="1"/>
              <a:t>propTypes</a:t>
            </a:r>
            <a:r>
              <a:rPr lang="es-ES" sz="2000" dirty="0"/>
              <a:t>. Nos ayudará a: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Revisar rápidamente cuáles son las propiedades que debemos pasar a un componente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– Cuándo hay un error, </a:t>
            </a:r>
            <a:r>
              <a:rPr lang="es-ES" sz="1600" dirty="0" err="1"/>
              <a:t>React</a:t>
            </a:r>
            <a:r>
              <a:rPr lang="es-ES" sz="1600" dirty="0"/>
              <a:t> mostrará un mensaje en la consola indicando qué propiedades faltan y qué método generó el problema.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Ejemplo de </a:t>
            </a:r>
            <a:r>
              <a:rPr lang="es-ES" dirty="0" err="1"/>
              <a:t>propType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2736304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el siguiente ejemplo se indica que, para el componente Título, el atributo nombre es de tipo </a:t>
            </a:r>
            <a:r>
              <a:rPr lang="es-ES" sz="2000" dirty="0" err="1"/>
              <a:t>string</a:t>
            </a:r>
            <a:r>
              <a:rPr lang="es-ES" sz="2000" dirty="0"/>
              <a:t> y obligatorio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132856"/>
            <a:ext cx="4779522" cy="2700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 err="1"/>
              <a:t>React</a:t>
            </a:r>
            <a:r>
              <a:rPr lang="es-ES" dirty="0"/>
              <a:t> 16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2736304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Proptypes</a:t>
            </a:r>
            <a:r>
              <a:rPr lang="es-ES" sz="2000" dirty="0"/>
              <a:t> se encuentra en el paquete </a:t>
            </a:r>
            <a:r>
              <a:rPr lang="es-ES" sz="2000" i="1" dirty="0" err="1"/>
              <a:t>prop-types</a:t>
            </a:r>
            <a:endParaRPr lang="es-ES" sz="2000" i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E48431-8854-40B9-B8DE-F31DE3D6DB63}"/>
              </a:ext>
            </a:extLst>
          </p:cNvPr>
          <p:cNvSpPr/>
          <p:nvPr/>
        </p:nvSpPr>
        <p:spPr>
          <a:xfrm>
            <a:off x="4032448" y="2204864"/>
            <a:ext cx="486003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UserBox.propTypes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id: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PropTypes.number.isRequired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17E7E39-3877-4200-B3F9-4789E8C65463}"/>
              </a:ext>
            </a:extLst>
          </p:cNvPr>
          <p:cNvSpPr/>
          <p:nvPr/>
        </p:nvSpPr>
        <p:spPr>
          <a:xfrm>
            <a:off x="3960440" y="1548715"/>
            <a:ext cx="4932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'prop-types'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6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Arquitectura</a:t>
            </a:r>
            <a:endParaRPr lang="es-ES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3600399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Eurostile LT Std" panose="020B0504020202050204" pitchFamily="34" charset="0"/>
              </a:rPr>
              <a:t>JSX</a:t>
            </a:r>
            <a:r>
              <a:rPr lang="es-ES" sz="2000" dirty="0">
                <a:latin typeface="Eurostile LT Std" panose="020B0504020202050204" pitchFamily="34" charset="0"/>
              </a:rPr>
              <a:t>: Es una sintaxis tipo XML cuyo objetivo es facilitar la generación de HTML dentro de los scripts. Para ello necesita de procesadores (transpiladores) que transformen la sintaxis en ECMAScript estándar</a:t>
            </a:r>
          </a:p>
          <a:p>
            <a:r>
              <a:rPr lang="es-ES" sz="2000" b="1" dirty="0">
                <a:latin typeface="Eurostile LT Std" panose="020B0504020202050204" pitchFamily="34" charset="0"/>
              </a:rPr>
              <a:t>JSX Transformer</a:t>
            </a:r>
            <a:r>
              <a:rPr lang="es-ES" sz="2000" dirty="0">
                <a:latin typeface="Eurostile LT Std" panose="020B0504020202050204" pitchFamily="34" charset="0"/>
              </a:rPr>
              <a:t>: se encarga de transpilar el JSX a ECMAScript. A partir de la versión 14 ha sido reemplazado por Babel.</a:t>
            </a:r>
          </a:p>
          <a:p>
            <a:r>
              <a:rPr lang="es-ES" sz="2000" b="1" dirty="0">
                <a:latin typeface="Eurostile LT Std" panose="020B0504020202050204" pitchFamily="34" charset="0"/>
              </a:rPr>
              <a:t>Intérprete</a:t>
            </a:r>
            <a:r>
              <a:rPr lang="es-ES" sz="2000" dirty="0">
                <a:latin typeface="Eurostile LT Std" panose="020B0504020202050204" pitchFamily="34" charset="0"/>
              </a:rPr>
              <a:t>: se encarga de interpretar el </a:t>
            </a:r>
            <a:r>
              <a:rPr lang="es-ES" sz="2000" dirty="0" err="1">
                <a:latin typeface="Eurostile LT Std" panose="020B0504020202050204" pitchFamily="34" charset="0"/>
              </a:rPr>
              <a:t>javascript</a:t>
            </a:r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Validadores de </a:t>
            </a:r>
            <a:r>
              <a:rPr lang="es-ES" dirty="0" err="1"/>
              <a:t>propTypes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incluye validadores que cubren diversos escenarios para verificar que los datos recibidos son correctos, todos son opcionales pero es posible encadenar</a:t>
            </a:r>
            <a:r>
              <a:rPr lang="es-ES" sz="2000" b="1" dirty="0"/>
              <a:t> .</a:t>
            </a:r>
            <a:r>
              <a:rPr lang="es-ES" sz="2000" b="1" dirty="0" err="1"/>
              <a:t>isRequired</a:t>
            </a:r>
            <a:r>
              <a:rPr lang="es-ES" sz="2000" b="1" dirty="0"/>
              <a:t> </a:t>
            </a:r>
            <a:r>
              <a:rPr lang="es-ES" sz="2000" dirty="0"/>
              <a:t>para asegurarse que el dato no sea omitido.</a:t>
            </a:r>
          </a:p>
          <a:p>
            <a:pPr>
              <a:buSzPct val="115000"/>
              <a:buBlip>
                <a:blip r:embed="rId3"/>
              </a:buBlip>
            </a:pPr>
            <a:endParaRPr lang="es-ES" sz="14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b="1" dirty="0"/>
              <a:t>Tipos primitivos</a:t>
            </a:r>
            <a:endParaRPr lang="es-ES" sz="20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259632" y="3429000"/>
          <a:ext cx="6724650" cy="3225165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36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 b="1" dirty="0">
                          <a:effectLst/>
                        </a:rPr>
                        <a:t>Validador</a:t>
                      </a:r>
                      <a:endParaRPr lang="es-ES" b="1" i="0" dirty="0">
                        <a:solidFill>
                          <a:srgbClr val="323436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0" marR="95250" marT="76200" marB="8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 b="1" dirty="0">
                          <a:effectLst/>
                        </a:rPr>
                        <a:t>Descripción</a:t>
                      </a:r>
                      <a:endParaRPr lang="es-ES" b="1" i="0" dirty="0">
                        <a:solidFill>
                          <a:srgbClr val="323436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0" marR="95250" marT="76200" marB="8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PropTypes.array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 debe ser un arreglo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 dirty="0" err="1">
                          <a:effectLst/>
                        </a:rPr>
                        <a:t>PropTypes.bool</a:t>
                      </a:r>
                      <a:endParaRPr lang="es-ES" dirty="0">
                        <a:effectLst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 debe ser un valor boolean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PropTypes.func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 debe ser una función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PropTypes.number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 debe ser un número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PropTypes.object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 debe ser un objeto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PropTypes.string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 dirty="0" err="1">
                          <a:effectLst/>
                        </a:rPr>
                        <a:t>Prop</a:t>
                      </a:r>
                      <a:r>
                        <a:rPr lang="es-ES" dirty="0">
                          <a:effectLst/>
                        </a:rPr>
                        <a:t> debe ser una cadena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Validadores de </a:t>
            </a:r>
            <a:r>
              <a:rPr lang="es-ES" dirty="0" err="1"/>
              <a:t>propTypes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b="1" dirty="0"/>
              <a:t>Tipos combinados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209675" y="2442051"/>
          <a:ext cx="6724650" cy="3118485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336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 b="1" dirty="0">
                          <a:effectLst/>
                        </a:rPr>
                        <a:t>Validador</a:t>
                      </a:r>
                      <a:endParaRPr lang="es-ES" b="1" i="0" dirty="0">
                        <a:solidFill>
                          <a:srgbClr val="323436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0" marR="95250" marT="76200" marB="8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 b="1" dirty="0">
                          <a:effectLst/>
                        </a:rPr>
                        <a:t>Descripción</a:t>
                      </a:r>
                      <a:endParaRPr lang="es-ES" b="1" i="0" dirty="0">
                        <a:solidFill>
                          <a:srgbClr val="323436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0" marR="95250" marT="76200" marB="8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PropTypes.oneOfType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 puede tener varios tipos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PropTypes.arrayOf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 debe ser un arreglo de cierto tipo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PropTypes.objectOf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 debe ser un objeto con propiedades de cierto tipo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 dirty="0" err="1">
                          <a:effectLst/>
                        </a:rPr>
                        <a:t>PropTypes.shape</a:t>
                      </a:r>
                      <a:endParaRPr lang="es-ES" dirty="0">
                        <a:effectLst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 dirty="0" err="1">
                          <a:effectLst/>
                        </a:rPr>
                        <a:t>Prop</a:t>
                      </a:r>
                      <a:r>
                        <a:rPr lang="es-ES" dirty="0">
                          <a:effectLst/>
                        </a:rPr>
                        <a:t> debe ser un objeto con propiedades específicas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Validadores de </a:t>
            </a:r>
            <a:r>
              <a:rPr lang="es-ES" dirty="0" err="1"/>
              <a:t>propTypes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b="1" dirty="0"/>
              <a:t>Tipos especiales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611558" y="2442051"/>
          <a:ext cx="7822407" cy="2844165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923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 b="1" i="0" dirty="0">
                          <a:solidFill>
                            <a:srgbClr val="323436"/>
                          </a:solidFill>
                          <a:effectLst/>
                          <a:latin typeface="Open Sans" panose="020B0606030504020204" pitchFamily="34" charset="0"/>
                        </a:rPr>
                        <a:t>Validador</a:t>
                      </a:r>
                    </a:p>
                  </a:txBody>
                  <a:tcPr marL="95250" marR="95250" marT="76200" marB="857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 b="1" i="0">
                          <a:solidFill>
                            <a:srgbClr val="323436"/>
                          </a:solidFill>
                          <a:effectLst/>
                          <a:latin typeface="Open Sans" panose="020B0606030504020204" pitchFamily="34" charset="0"/>
                        </a:rPr>
                        <a:t>Descripción</a:t>
                      </a:r>
                    </a:p>
                  </a:txBody>
                  <a:tcPr marL="95250" marR="95250" marT="76200" marB="8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PropTypes.node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 puede ser cualquier tipo que pueda ser mostrado (number, string, elemento de un arreglo)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PropTypes.element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 dirty="0" err="1">
                          <a:effectLst/>
                        </a:rPr>
                        <a:t>Prop</a:t>
                      </a:r>
                      <a:r>
                        <a:rPr lang="es-ES" dirty="0">
                          <a:effectLst/>
                        </a:rPr>
                        <a:t> debe ser un elemento de </a:t>
                      </a:r>
                      <a:r>
                        <a:rPr lang="es-ES" dirty="0" err="1">
                          <a:effectLst/>
                        </a:rPr>
                        <a:t>React</a:t>
                      </a:r>
                      <a:endParaRPr lang="es-ES" dirty="0">
                        <a:effectLst/>
                      </a:endParaRP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PropTypes.instanceOf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 debe ser una instancia de una clase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PropTypes.oneOf</a:t>
                      </a: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S" dirty="0" err="1">
                          <a:effectLst/>
                        </a:rPr>
                        <a:t>Prop</a:t>
                      </a:r>
                      <a:r>
                        <a:rPr lang="es-ES" dirty="0">
                          <a:effectLst/>
                        </a:rPr>
                        <a:t> está limitado a un número específico de valores</a:t>
                      </a: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 err="1"/>
              <a:t>Custom</a:t>
            </a:r>
            <a:r>
              <a:rPr lang="es-ES" dirty="0"/>
              <a:t> </a:t>
            </a:r>
            <a:r>
              <a:rPr lang="es-ES" dirty="0" err="1"/>
              <a:t>validators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Es posible crear validadores personalizados para casos específicos.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Estos validadores se crean como una función de JavaScript que recibe una lista de propiedades, el nombre de la propiedad a revisar y el nombre del componente.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196700"/>
            <a:ext cx="6465666" cy="2477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5874266"/>
            <a:ext cx="2558606" cy="726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1.6: Valida los campos del componente de tareas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74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Lab1.6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Continuando con el Lab1_5, valida que la lista de tareas que le llegan al componente de tareas cumpla con la especificación: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Ser un </a:t>
            </a:r>
            <a:r>
              <a:rPr lang="es-ES" sz="1800" dirty="0" err="1">
                <a:latin typeface="Eurostile LT Std" panose="020B0504020202050204" pitchFamily="34" charset="0"/>
              </a:rPr>
              <a:t>array</a:t>
            </a:r>
            <a:r>
              <a:rPr lang="es-ES" sz="1800" dirty="0">
                <a:latin typeface="Eurostile LT Std" panose="020B0504020202050204" pitchFamily="34" charset="0"/>
              </a:rPr>
              <a:t> de objetos tarea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Objeto tarea compuesto de: id, descripción, </a:t>
            </a:r>
            <a:r>
              <a:rPr lang="es-ES" sz="1800" dirty="0" err="1">
                <a:latin typeface="Eurostile LT Std" panose="020B0504020202050204" pitchFamily="34" charset="0"/>
              </a:rPr>
              <a:t>id_proyecto</a:t>
            </a:r>
            <a:endParaRPr lang="es-ES" sz="1800" dirty="0">
              <a:latin typeface="Eurostile LT Std" panose="020B0504020202050204" pitchFamily="34" charset="0"/>
            </a:endParaRP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JSX</a:t>
            </a:r>
          </a:p>
        </p:txBody>
      </p:sp>
      <p:sp>
        <p:nvSpPr>
          <p:cNvPr id="20484" name="5 CuadroTexto"/>
          <p:cNvSpPr txBox="1">
            <a:spLocks noChangeArrowheads="1"/>
          </p:cNvSpPr>
          <p:nvPr/>
        </p:nvSpPr>
        <p:spPr bwMode="auto">
          <a:xfrm>
            <a:off x="0" y="1641475"/>
            <a:ext cx="1258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5400" dirty="0">
                <a:solidFill>
                  <a:schemeClr val="bg1"/>
                </a:solidFill>
                <a:latin typeface="Eurostile LT Std" panose="020B0504020202050204"/>
              </a:rPr>
              <a:t>2</a:t>
            </a:r>
            <a:endParaRPr lang="ca-ES" altLang="es-ES" sz="5400" dirty="0">
              <a:solidFill>
                <a:schemeClr val="bg1"/>
              </a:solidFill>
              <a:latin typeface="Eurostile LT Std" panose="020B0504020202050204"/>
            </a:endParaRP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76</a:t>
            </a:fld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6" name="6 Marcador de texto"/>
          <p:cNvSpPr txBox="1"/>
          <p:nvPr/>
        </p:nvSpPr>
        <p:spPr>
          <a:xfrm>
            <a:off x="1331913" y="2743200"/>
            <a:ext cx="7272535" cy="371013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Eurostile LT Std" panose="020B050402020205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2.1. Usando JSX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2.2. Sin JSX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2.3. Los transformadores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2.4.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Attribute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Expressions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Eurostile LT Std" panose="020B0504020202050204"/>
            </a:endParaRP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2.5. Expresiones Hijas</a:t>
            </a:r>
          </a:p>
          <a:p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 LT Std" panose="020B0504020202050204"/>
              </a:rPr>
              <a:t>2.6. HTML y Atributos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Usando JSX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77</a:t>
            </a:fld>
            <a:endParaRPr lang="es-ES" altLang="es-ES" dirty="0">
              <a:latin typeface="Eurostile LT Std" panose="020B05040202020502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Usando JSX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JSX es la opción de </a:t>
            </a:r>
            <a:r>
              <a:rPr lang="es-ES" sz="2000" dirty="0" err="1"/>
              <a:t>React</a:t>
            </a:r>
            <a:r>
              <a:rPr lang="es-ES" sz="2000" dirty="0"/>
              <a:t> a la sintaxis JavaScript para escribir código declarativo de estilo XML dentro del código JavaScript.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proyectos web, </a:t>
            </a:r>
            <a:r>
              <a:rPr lang="es-ES" sz="2000" dirty="0" err="1"/>
              <a:t>React</a:t>
            </a:r>
            <a:r>
              <a:rPr lang="es-ES" sz="2000" dirty="0"/>
              <a:t> JSX ofrece un conjunto de etiquetas XML que son similares a HTML.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Cuando es </a:t>
            </a:r>
            <a:r>
              <a:rPr lang="es-ES" sz="2000" dirty="0" err="1"/>
              <a:t>transpilado</a:t>
            </a:r>
            <a:r>
              <a:rPr lang="es-ES" sz="2000" dirty="0"/>
              <a:t> (convertido en JavaScript plano, de modo que el navegador o servidor puedan interpretar el código), el XML se transforma en una llamada a la librería </a:t>
            </a:r>
            <a:r>
              <a:rPr lang="es-ES" sz="2000" dirty="0" err="1"/>
              <a:t>React</a:t>
            </a:r>
            <a:r>
              <a:rPr lang="es-ES" sz="2000" dirty="0"/>
              <a:t>.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&lt;h1&gt;Hola Mundo&lt;/h1&gt; </a:t>
            </a:r>
            <a:r>
              <a:rPr lang="es-ES" sz="2000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endParaRPr lang="es-ES" sz="2000" dirty="0">
              <a:solidFill>
                <a:srgbClr val="7030A0"/>
              </a:solidFill>
            </a:endParaRPr>
          </a:p>
          <a:p>
            <a:pPr>
              <a:buSzPct val="115000"/>
              <a:buBlip>
                <a:blip r:embed="rId3"/>
              </a:buBlip>
            </a:pPr>
            <a:r>
              <a:rPr lang="en-US" sz="2000" dirty="0" err="1"/>
              <a:t>React.createElement</a:t>
            </a:r>
            <a:r>
              <a:rPr lang="en-US" sz="2000" dirty="0"/>
              <a:t>("h1", null, "</a:t>
            </a:r>
            <a:r>
              <a:rPr lang="es-ES" sz="2000" dirty="0"/>
              <a:t>Hola Mundo</a:t>
            </a:r>
            <a:r>
              <a:rPr lang="en-US" sz="2000" dirty="0"/>
              <a:t>");</a:t>
            </a:r>
            <a:endParaRPr lang="es-ES" sz="2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Usando JSX (II)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El uso de JSX es opcional, pero usándolo obtendremos los siguientes beneficios: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2000" dirty="0"/>
              <a:t>XML es ideal para representar árboles de UI y sus atributos.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2000" dirty="0"/>
              <a:t>La estructura de su aplicación es más concisa y fácil de visualizar.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2000" dirty="0"/>
              <a:t>Es JavaScript plano. No altera la semántica del lenguaje.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n-US" dirty="0"/>
              <a:t>React y el Virtual DOM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Una de las decisiones clave del diseño en </a:t>
            </a:r>
            <a:r>
              <a:rPr lang="es-ES" sz="2000" dirty="0" err="1"/>
              <a:t>React</a:t>
            </a:r>
            <a:r>
              <a:rPr lang="es-ES" sz="2000" dirty="0"/>
              <a:t> es hacer </a:t>
            </a:r>
            <a:r>
              <a:rPr lang="es-ES" sz="2000" dirty="0" err="1"/>
              <a:t>parezcer</a:t>
            </a:r>
            <a:r>
              <a:rPr lang="es-ES" sz="2000" dirty="0"/>
              <a:t> que la API vuelve a </a:t>
            </a:r>
            <a:r>
              <a:rPr lang="es-ES" sz="2000" dirty="0" err="1"/>
              <a:t>renderizar</a:t>
            </a:r>
            <a:r>
              <a:rPr lang="es-ES" sz="2000" dirty="0"/>
              <a:t> toda la aplicación en cada actualización.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Manipular el DOM es una tarea lenta, por lo que para que esto sea posible de una manera eficiente, </a:t>
            </a:r>
            <a:r>
              <a:rPr lang="es-ES" sz="2000" dirty="0" err="1"/>
              <a:t>React</a:t>
            </a:r>
            <a:r>
              <a:rPr lang="es-ES" sz="2000" dirty="0"/>
              <a:t> implementa un DOM virtual.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lugar de actualizar el DOM cada vez que hay cambios de estado de la aplicación, </a:t>
            </a:r>
            <a:r>
              <a:rPr lang="es-ES" sz="2000" dirty="0" err="1"/>
              <a:t>React</a:t>
            </a:r>
            <a:r>
              <a:rPr lang="es-ES" sz="2000" dirty="0"/>
              <a:t> simplemente crea un árbol virtual que se ve como el estado DOM que desea: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dirty="0"/>
              <a:t>Compara los dos árboles y si hay cambios reemplaza todo el subárbol correspondiente.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800" dirty="0"/>
              <a:t>Lo mismo hace con componentes personalizados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El proceso es muy eficiente y rápido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Diferencias entre JSX y HTML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Hay tres aspectos importantes que se deben tener en cuenta al escribir HTML con JSX: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Los atributos de las etiquetas son </a:t>
            </a:r>
            <a:r>
              <a:rPr lang="es-ES" sz="2000" dirty="0" err="1"/>
              <a:t>camel</a:t>
            </a:r>
            <a:r>
              <a:rPr lang="es-ES" sz="2000" dirty="0"/>
              <a:t> case.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Todos los elementos deben estar balanceados (</a:t>
            </a:r>
            <a:r>
              <a:rPr lang="es-ES" sz="2000" dirty="0" err="1"/>
              <a:t>tags</a:t>
            </a:r>
            <a:r>
              <a:rPr lang="es-ES" sz="2000" dirty="0"/>
              <a:t> cerrados).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Los nombres de los atributos se basan en la API de DOM, no en las especificaciones HTML.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600" dirty="0"/>
          </a:p>
          <a:p>
            <a:pPr>
              <a:buSzPct val="115000"/>
              <a:buBlip>
                <a:blip r:embed="rId3"/>
              </a:buBlip>
            </a:pPr>
            <a:r>
              <a:rPr lang="es-ES" sz="1800" dirty="0"/>
              <a:t>Una referencia útil es: </a:t>
            </a:r>
            <a:r>
              <a:rPr lang="es-ES" sz="1800" dirty="0">
                <a:hlinkClick r:id="rId4"/>
              </a:rPr>
              <a:t>https://developer.mozilla.org/en-US/docs/Web/API/Element/attributes</a:t>
            </a:r>
            <a:endParaRPr lang="es-ES" sz="1800" dirty="0"/>
          </a:p>
          <a:p>
            <a:pPr marL="0" indent="0">
              <a:buSzPct val="115000"/>
              <a:buNone/>
            </a:pPr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91" y="2694156"/>
            <a:ext cx="3122295" cy="324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454" y="2694156"/>
            <a:ext cx="3845243" cy="366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784" y="3858933"/>
            <a:ext cx="3394710" cy="366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9159" y="5209751"/>
            <a:ext cx="4327208" cy="366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Sin JSX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81</a:t>
            </a:fld>
            <a:endParaRPr lang="es-ES" altLang="es-ES" dirty="0">
              <a:latin typeface="Eurostile LT Std" panose="020B0504020202050204"/>
            </a:endParaRPr>
          </a:p>
        </p:txBody>
      </p:sp>
    </p:spTree>
    <p:extLst>
      <p:ext uri="{BB962C8B-B14F-4D97-AF65-F5344CB8AC3E}">
        <p14:creationId xmlns:p14="http://schemas.microsoft.com/office/powerpoint/2010/main" val="1494638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/>
              <a:t>Sin JSX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React</a:t>
            </a:r>
            <a:r>
              <a:rPr lang="es-ES" sz="2000" dirty="0"/>
              <a:t> fue diseñado con JSX en mente; Sin embargo, es posible utilizar </a:t>
            </a:r>
            <a:r>
              <a:rPr lang="es-ES" sz="2000" dirty="0" err="1"/>
              <a:t>React</a:t>
            </a:r>
            <a:r>
              <a:rPr lang="es-ES" sz="2000" dirty="0"/>
              <a:t> sin JSX.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ello hay que usar el método </a:t>
            </a:r>
            <a:r>
              <a:rPr lang="es-ES" sz="2000" b="1" dirty="0" err="1"/>
              <a:t>createElement</a:t>
            </a:r>
            <a:r>
              <a:rPr lang="es-ES" sz="2000" dirty="0"/>
              <a:t>, que toma un nombre de etiqueta o componente, un objeto de propiedades, y el número variable de argumentos opcionales.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19" y="3825706"/>
            <a:ext cx="8354654" cy="1267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 err="1"/>
              <a:t>Factorias</a:t>
            </a:r>
            <a:r>
              <a:rPr lang="es-ES" dirty="0"/>
              <a:t> de elementos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mayor comodidad, </a:t>
            </a:r>
            <a:r>
              <a:rPr lang="es-ES" sz="2000" dirty="0" err="1"/>
              <a:t>React</a:t>
            </a:r>
            <a:r>
              <a:rPr lang="es-ES" sz="2000" dirty="0"/>
              <a:t> proporciona funciones </a:t>
            </a:r>
            <a:r>
              <a:rPr lang="es-ES" sz="2000" dirty="0" err="1"/>
              <a:t>factory</a:t>
            </a:r>
            <a:r>
              <a:rPr lang="es-ES" sz="2000" dirty="0"/>
              <a:t> bajo </a:t>
            </a:r>
            <a:r>
              <a:rPr lang="es-ES" sz="2000" dirty="0" err="1"/>
              <a:t>React.DOM</a:t>
            </a:r>
            <a:r>
              <a:rPr lang="es-ES" sz="2000" dirty="0"/>
              <a:t> para las etiquetas HTML habituales.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n-US" sz="2000" dirty="0"/>
          </a:p>
          <a:p>
            <a:pPr>
              <a:buSzPct val="115000"/>
              <a:buBlip>
                <a:blip r:embed="rId3"/>
              </a:buBlip>
            </a:pPr>
            <a:r>
              <a:rPr lang="en-US" sz="2000" dirty="0"/>
              <a:t>Equivalent al </a:t>
            </a:r>
            <a:r>
              <a:rPr lang="en-US" sz="2000" dirty="0" err="1"/>
              <a:t>siguiente</a:t>
            </a:r>
            <a:r>
              <a:rPr lang="en-US" sz="2000" dirty="0"/>
              <a:t> JSX:</a:t>
            </a:r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086" y="2543399"/>
            <a:ext cx="6021943" cy="1331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645" y="4797152"/>
            <a:ext cx="4614710" cy="1280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s-ES" dirty="0" err="1"/>
              <a:t>Factorias</a:t>
            </a:r>
            <a:r>
              <a:rPr lang="es-ES" dirty="0"/>
              <a:t> personalizadas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Es posible crear factorías para componentes personalizados.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 marL="0" indent="0">
              <a:buSzPct val="115000"/>
              <a:buNone/>
            </a:pPr>
            <a:endParaRPr lang="en-US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667" y="2833145"/>
            <a:ext cx="5324666" cy="1191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>
                <a:latin typeface="Eurostile LT Std" panose="020B0504020202050204"/>
              </a:rPr>
              <a:t>Los transformadores</a:t>
            </a: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85</a:t>
            </a:fld>
            <a:endParaRPr lang="es-ES" altLang="es-ES" dirty="0">
              <a:latin typeface="Eurostile LT Std" panose="020B0504020202050204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n-US" dirty="0"/>
              <a:t>Just in Time JSX Transformer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Las herramientas de </a:t>
            </a:r>
            <a:r>
              <a:rPr lang="es-ES" sz="2000" dirty="0" err="1"/>
              <a:t>Node</a:t>
            </a:r>
            <a:r>
              <a:rPr lang="es-ES" sz="2000" dirty="0"/>
              <a:t>, Babel y </a:t>
            </a:r>
            <a:r>
              <a:rPr lang="es-ES" sz="2000" dirty="0" err="1"/>
              <a:t>Webpack</a:t>
            </a:r>
            <a:r>
              <a:rPr lang="es-ES" sz="2000" dirty="0"/>
              <a:t> permiten que se haga la </a:t>
            </a:r>
            <a:r>
              <a:rPr lang="es-ES" sz="2000" dirty="0" err="1"/>
              <a:t>transpilación</a:t>
            </a:r>
            <a:r>
              <a:rPr lang="es-ES" sz="2000" dirty="0"/>
              <a:t> de JSX y se sirva en el server que proporciona </a:t>
            </a:r>
            <a:r>
              <a:rPr lang="es-ES" sz="2000" dirty="0" err="1"/>
              <a:t>Node</a:t>
            </a:r>
            <a:r>
              <a:rPr lang="es-ES" sz="2000" dirty="0"/>
              <a:t>.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Esto se logra con la orden: </a:t>
            </a:r>
            <a:r>
              <a:rPr lang="es-ES" sz="2000" dirty="0" err="1"/>
              <a:t>node</a:t>
            </a:r>
            <a:r>
              <a:rPr lang="es-ES" sz="2000" dirty="0"/>
              <a:t> devServer.js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este caso la </a:t>
            </a:r>
            <a:r>
              <a:rPr lang="es-ES" sz="2000" dirty="0" err="1"/>
              <a:t>transpilación</a:t>
            </a:r>
            <a:r>
              <a:rPr lang="es-ES" sz="2000" dirty="0"/>
              <a:t> se realiza en el servidor </a:t>
            </a:r>
            <a:r>
              <a:rPr lang="es-ES" sz="2000" dirty="0" err="1"/>
              <a:t>node</a:t>
            </a:r>
            <a:r>
              <a:rPr lang="es-ES" sz="2000" dirty="0"/>
              <a:t> siguiendo la configuración definida en devServer.js, donde se define: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El compilador: </a:t>
            </a:r>
            <a:r>
              <a:rPr lang="es-ES" sz="1600" dirty="0" err="1"/>
              <a:t>var</a:t>
            </a:r>
            <a:r>
              <a:rPr lang="es-ES" sz="1600" dirty="0"/>
              <a:t> </a:t>
            </a:r>
            <a:r>
              <a:rPr lang="es-ES" sz="1600" dirty="0" err="1"/>
              <a:t>compiler</a:t>
            </a:r>
            <a:r>
              <a:rPr lang="es-ES" sz="1600" dirty="0"/>
              <a:t> = </a:t>
            </a:r>
            <a:r>
              <a:rPr lang="es-ES" sz="1600" dirty="0" err="1"/>
              <a:t>webpack</a:t>
            </a:r>
            <a:r>
              <a:rPr lang="es-ES" sz="1600" dirty="0"/>
              <a:t>(</a:t>
            </a:r>
            <a:r>
              <a:rPr lang="es-ES" sz="1600" dirty="0" err="1"/>
              <a:t>config</a:t>
            </a:r>
            <a:r>
              <a:rPr lang="es-ES" sz="1600" dirty="0"/>
              <a:t>); </a:t>
            </a:r>
            <a:r>
              <a:rPr lang="es-ES" sz="1600" dirty="0">
                <a:sym typeface="Wingdings" panose="05000000000000000000" pitchFamily="2" charset="2"/>
              </a:rPr>
              <a:t> </a:t>
            </a:r>
            <a:r>
              <a:rPr lang="es-ES" sz="1600" dirty="0" err="1">
                <a:sym typeface="Wingdings" panose="05000000000000000000" pitchFamily="2" charset="2"/>
              </a:rPr>
              <a:t>config</a:t>
            </a:r>
            <a:r>
              <a:rPr lang="es-ES" sz="1600" dirty="0">
                <a:sym typeface="Wingdings" panose="05000000000000000000" pitchFamily="2" charset="2"/>
              </a:rPr>
              <a:t> = </a:t>
            </a:r>
            <a:r>
              <a:rPr lang="es-ES" sz="1600" dirty="0" err="1">
                <a:sym typeface="Wingdings" panose="05000000000000000000" pitchFamily="2" charset="2"/>
              </a:rPr>
              <a:t>require</a:t>
            </a:r>
            <a:r>
              <a:rPr lang="es-ES" sz="1600" dirty="0">
                <a:sym typeface="Wingdings" panose="05000000000000000000" pitchFamily="2" charset="2"/>
              </a:rPr>
              <a:t>('./</a:t>
            </a:r>
            <a:r>
              <a:rPr lang="es-ES" sz="1600" dirty="0" err="1">
                <a:sym typeface="Wingdings" panose="05000000000000000000" pitchFamily="2" charset="2"/>
              </a:rPr>
              <a:t>webpack.config</a:t>
            </a:r>
            <a:r>
              <a:rPr lang="es-ES" sz="1600" dirty="0">
                <a:sym typeface="Wingdings" panose="05000000000000000000" pitchFamily="2" charset="2"/>
              </a:rPr>
              <a:t>');</a:t>
            </a: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Los métodos de escucha </a:t>
            </a:r>
            <a:r>
              <a:rPr lang="es-ES" sz="1600" dirty="0" err="1"/>
              <a:t>get</a:t>
            </a:r>
            <a:r>
              <a:rPr lang="es-ES" sz="1600" dirty="0"/>
              <a:t> y post: </a:t>
            </a:r>
          </a:p>
          <a:p>
            <a:pPr lvl="2">
              <a:buSzPct val="115000"/>
              <a:buBlip>
                <a:blip r:embed="rId3"/>
              </a:buBlip>
            </a:pPr>
            <a:r>
              <a:rPr lang="es-ES" sz="1400" dirty="0" err="1"/>
              <a:t>app.get</a:t>
            </a:r>
            <a:r>
              <a:rPr lang="es-ES" sz="1400" dirty="0"/>
              <a:t>('*', </a:t>
            </a:r>
            <a:r>
              <a:rPr lang="es-ES" sz="1400" dirty="0" err="1"/>
              <a:t>function</a:t>
            </a:r>
            <a:r>
              <a:rPr lang="es-ES" sz="1400" dirty="0"/>
              <a:t>(</a:t>
            </a:r>
            <a:r>
              <a:rPr lang="es-ES" sz="1400" dirty="0" err="1"/>
              <a:t>req</a:t>
            </a:r>
            <a:r>
              <a:rPr lang="es-ES" sz="1400" dirty="0"/>
              <a:t>, res) {…});</a:t>
            </a:r>
          </a:p>
          <a:p>
            <a:pPr lvl="2">
              <a:buSzPct val="115000"/>
              <a:buBlip>
                <a:blip r:embed="rId3"/>
              </a:buBlip>
            </a:pPr>
            <a:r>
              <a:rPr lang="es-ES" sz="1400" dirty="0" err="1"/>
              <a:t>app.post</a:t>
            </a:r>
            <a:r>
              <a:rPr lang="es-ES" sz="1400" dirty="0"/>
              <a:t>('*', </a:t>
            </a:r>
            <a:r>
              <a:rPr lang="es-ES" sz="1400" dirty="0" err="1"/>
              <a:t>function</a:t>
            </a:r>
            <a:r>
              <a:rPr lang="es-ES" sz="1400" dirty="0"/>
              <a:t>(</a:t>
            </a:r>
            <a:r>
              <a:rPr lang="es-ES" sz="1400" dirty="0" err="1"/>
              <a:t>req</a:t>
            </a:r>
            <a:r>
              <a:rPr lang="es-ES" sz="1400" dirty="0"/>
              <a:t>, res) {…});</a:t>
            </a:r>
            <a:endParaRPr lang="es-ES" sz="1200" dirty="0"/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El puerto donde escucha </a:t>
            </a:r>
            <a:r>
              <a:rPr lang="es-ES" sz="1600" dirty="0" err="1"/>
              <a:t>node</a:t>
            </a:r>
            <a:r>
              <a:rPr lang="es-ES" sz="1600" dirty="0"/>
              <a:t>: </a:t>
            </a:r>
            <a:r>
              <a:rPr lang="es-ES" sz="1600" dirty="0" err="1"/>
              <a:t>app.listen</a:t>
            </a:r>
            <a:r>
              <a:rPr lang="es-ES" sz="1600" dirty="0"/>
              <a:t>(7770, '</a:t>
            </a:r>
            <a:r>
              <a:rPr lang="es-ES" sz="1600" dirty="0" err="1"/>
              <a:t>localhost</a:t>
            </a:r>
            <a:r>
              <a:rPr lang="es-ES" sz="1600" dirty="0"/>
              <a:t>', </a:t>
            </a:r>
            <a:r>
              <a:rPr lang="es-ES" sz="1600" dirty="0" err="1"/>
              <a:t>function</a:t>
            </a:r>
            <a:r>
              <a:rPr lang="es-ES" sz="1600" dirty="0"/>
              <a:t>(</a:t>
            </a:r>
            <a:r>
              <a:rPr lang="es-ES" sz="1600" dirty="0" err="1"/>
              <a:t>err</a:t>
            </a:r>
            <a:r>
              <a:rPr lang="es-ES" sz="1600" dirty="0"/>
              <a:t>) {…}</a:t>
            </a:r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 fontScale="90000"/>
          </a:bodyPr>
          <a:lstStyle/>
          <a:p>
            <a:r>
              <a:rPr lang="en-US" dirty="0"/>
              <a:t>Just in Time JSX Transformer (II)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Por su parte el archivo de configuración de </a:t>
            </a:r>
            <a:r>
              <a:rPr lang="es-ES" sz="2000" dirty="0" err="1"/>
              <a:t>Webpack</a:t>
            </a:r>
            <a:r>
              <a:rPr lang="es-ES" sz="2000" dirty="0"/>
              <a:t>, </a:t>
            </a:r>
            <a:r>
              <a:rPr lang="es-ES" sz="2000" b="1" dirty="0"/>
              <a:t>webpack.config.js</a:t>
            </a:r>
            <a:r>
              <a:rPr lang="es-ES" sz="2000" dirty="0"/>
              <a:t>, especifica cómo se hará el empaquetado: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El punto de entrada de la aplicación:</a:t>
            </a:r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El punto de salida del empaquetado:</a:t>
            </a:r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882146"/>
            <a:ext cx="3879400" cy="950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274" y="4639012"/>
            <a:ext cx="4107599" cy="1115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 fontScale="90000"/>
          </a:bodyPr>
          <a:lstStyle/>
          <a:p>
            <a:r>
              <a:rPr lang="en-US" dirty="0"/>
              <a:t>Just in Time JSX Transformer (III)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Por su parte el archivo de configuración de </a:t>
            </a:r>
            <a:r>
              <a:rPr lang="es-ES" sz="2000" dirty="0" err="1"/>
              <a:t>Webpack</a:t>
            </a:r>
            <a:r>
              <a:rPr lang="es-ES" sz="2000" dirty="0"/>
              <a:t>, </a:t>
            </a:r>
            <a:r>
              <a:rPr lang="es-ES" sz="2000" b="1" dirty="0"/>
              <a:t>webpack.config.js</a:t>
            </a:r>
            <a:r>
              <a:rPr lang="es-ES" sz="2000" dirty="0"/>
              <a:t>, especifica cómo se hará el empaquetado: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Los </a:t>
            </a:r>
            <a:r>
              <a:rPr lang="es-ES" sz="1600" dirty="0" err="1"/>
              <a:t>loaders</a:t>
            </a:r>
            <a:r>
              <a:rPr lang="es-ES" sz="1600" dirty="0"/>
              <a:t> de JS (en este caso babel) y </a:t>
            </a:r>
            <a:r>
              <a:rPr lang="es-ES" sz="1600" dirty="0" err="1"/>
              <a:t>Css</a:t>
            </a:r>
            <a:endParaRPr lang="es-ES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164" y="3012911"/>
            <a:ext cx="4610100" cy="3080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 fontScale="90000"/>
          </a:bodyPr>
          <a:lstStyle/>
          <a:p>
            <a:r>
              <a:rPr lang="en-US" dirty="0"/>
              <a:t>Just in Time JSX Transformer (IV)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Asimismo el archivo .</a:t>
            </a:r>
            <a:r>
              <a:rPr lang="es-ES" sz="2000" dirty="0" err="1"/>
              <a:t>babelrc</a:t>
            </a:r>
            <a:r>
              <a:rPr lang="es-ES" sz="2000" dirty="0"/>
              <a:t> define la configuración del babel-</a:t>
            </a:r>
            <a:r>
              <a:rPr lang="es-ES" sz="2000" dirty="0" err="1"/>
              <a:t>loader</a:t>
            </a:r>
            <a:r>
              <a:rPr lang="es-ES" sz="2000" dirty="0"/>
              <a:t>, donde se le indica que use ES6 y los </a:t>
            </a:r>
            <a:r>
              <a:rPr lang="es-ES" sz="2000" dirty="0" err="1"/>
              <a:t>plugins</a:t>
            </a:r>
            <a:r>
              <a:rPr lang="es-ES" sz="2000" dirty="0"/>
              <a:t> JSX: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657" y="2362887"/>
            <a:ext cx="3964686" cy="4033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n-US" dirty="0"/>
              <a:t>React y el Virtual DOM</a:t>
            </a:r>
            <a:endParaRPr lang="es-ES" dirty="0"/>
          </a:p>
        </p:txBody>
      </p:sp>
      <p:pic>
        <p:nvPicPr>
          <p:cNvPr id="5122" name="Picture 2" descr="Image result for react virtual 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04" y="1151149"/>
            <a:ext cx="5100992" cy="301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react virtual d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89" y="4293096"/>
            <a:ext cx="4731421" cy="23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611560" y="4149080"/>
            <a:ext cx="784887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n-US" dirty="0"/>
              <a:t>JSX Transformer on-the-fly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Existe la posibilidad de usar un conjunto de librerías para generar la transformación de JSX </a:t>
            </a:r>
            <a:r>
              <a:rPr lang="es-ES" sz="2000" dirty="0" err="1"/>
              <a:t>on-the-fly</a:t>
            </a:r>
            <a:r>
              <a:rPr lang="es-ES" sz="2000" dirty="0"/>
              <a:t>.</a:t>
            </a:r>
          </a:p>
          <a:p>
            <a:pPr>
              <a:buSzPct val="115000"/>
              <a:buBlip>
                <a:blip r:embed="rId3"/>
              </a:buBlip>
            </a:pPr>
            <a:r>
              <a:rPr lang="en-US" sz="2000" dirty="0"/>
              <a:t>Como el </a:t>
            </a:r>
            <a:r>
              <a:rPr lang="en-US" sz="2000" dirty="0" err="1"/>
              <a:t>navegador</a:t>
            </a:r>
            <a:r>
              <a:rPr lang="en-US" sz="2000" dirty="0"/>
              <a:t> no </a:t>
            </a:r>
            <a:r>
              <a:rPr lang="en-US" sz="2000" dirty="0" err="1"/>
              <a:t>entiende</a:t>
            </a:r>
            <a:r>
              <a:rPr lang="en-US" sz="2000" dirty="0"/>
              <a:t> JSX de forma </a:t>
            </a:r>
            <a:r>
              <a:rPr lang="en-US" sz="2000" dirty="0" err="1"/>
              <a:t>nativa</a:t>
            </a:r>
            <a:r>
              <a:rPr lang="en-US" sz="2000" dirty="0"/>
              <a:t>, </a:t>
            </a:r>
            <a:r>
              <a:rPr lang="en-US" sz="2000" dirty="0" err="1"/>
              <a:t>necesitamos</a:t>
            </a:r>
            <a:r>
              <a:rPr lang="en-US" sz="2000" dirty="0"/>
              <a:t> </a:t>
            </a:r>
            <a:r>
              <a:rPr lang="en-US" sz="2000" dirty="0" err="1"/>
              <a:t>transformarlo</a:t>
            </a:r>
            <a:r>
              <a:rPr lang="en-US" sz="2000" dirty="0"/>
              <a:t> a JavaScript primero.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n-US" sz="2000" dirty="0"/>
              <a:t>De </a:t>
            </a:r>
            <a:r>
              <a:rPr lang="en-US" sz="2000" dirty="0" err="1"/>
              <a:t>esto</a:t>
            </a:r>
            <a:r>
              <a:rPr lang="en-US" sz="2000" dirty="0"/>
              <a:t> se </a:t>
            </a:r>
            <a:r>
              <a:rPr lang="en-US" sz="2000" dirty="0" err="1"/>
              <a:t>logra</a:t>
            </a:r>
            <a:r>
              <a:rPr lang="en-US" sz="2000" dirty="0"/>
              <a:t> </a:t>
            </a:r>
            <a:r>
              <a:rPr lang="en-US" sz="2000" dirty="0" err="1"/>
              <a:t>incluyendo</a:t>
            </a:r>
            <a:r>
              <a:rPr lang="en-US" sz="2000" dirty="0"/>
              <a:t> la </a:t>
            </a:r>
            <a:r>
              <a:rPr lang="en-US" sz="2000" dirty="0" err="1"/>
              <a:t>librería</a:t>
            </a:r>
            <a:r>
              <a:rPr lang="en-US" sz="2000" dirty="0"/>
              <a:t> Babel 5 para la </a:t>
            </a:r>
            <a:r>
              <a:rPr lang="en-US" sz="2000" dirty="0" err="1"/>
              <a:t>transformación</a:t>
            </a:r>
            <a:r>
              <a:rPr lang="en-US" sz="2000" dirty="0"/>
              <a:t> in-browser de ES6 y JSX, </a:t>
            </a:r>
            <a:r>
              <a:rPr lang="en-US" sz="2000" dirty="0" err="1"/>
              <a:t>llamado</a:t>
            </a:r>
            <a:r>
              <a:rPr lang="en-US" sz="2000" dirty="0"/>
              <a:t> browser.js.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n-US" sz="2000" dirty="0"/>
              <a:t>Babel </a:t>
            </a:r>
            <a:r>
              <a:rPr lang="en-US" sz="2000" dirty="0" err="1"/>
              <a:t>reconoce</a:t>
            </a:r>
            <a:r>
              <a:rPr lang="en-US" sz="2000" dirty="0"/>
              <a:t> el </a:t>
            </a:r>
            <a:r>
              <a:rPr lang="en-US" sz="2000" dirty="0" err="1"/>
              <a:t>código</a:t>
            </a:r>
            <a:r>
              <a:rPr lang="en-US" sz="2000" dirty="0"/>
              <a:t> JSX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tags </a:t>
            </a:r>
            <a:r>
              <a:rPr lang="en-US" sz="2000" i="1" dirty="0"/>
              <a:t>&lt;script type="text/babel"&gt;&lt;/script&gt;</a:t>
            </a:r>
            <a:r>
              <a:rPr lang="en-US" sz="2000" dirty="0"/>
              <a:t> y </a:t>
            </a:r>
            <a:r>
              <a:rPr lang="en-US" sz="2000" dirty="0" err="1"/>
              <a:t>transforma</a:t>
            </a:r>
            <a:r>
              <a:rPr lang="en-US" sz="2000" dirty="0"/>
              <a:t> a JavaScript on the fly. </a:t>
            </a:r>
          </a:p>
          <a:p>
            <a:pPr>
              <a:buSzPct val="115000"/>
              <a:buBlip>
                <a:blip r:embed="rId3"/>
              </a:buBlip>
            </a:pPr>
            <a:r>
              <a:rPr lang="en-US" sz="2000" dirty="0"/>
              <a:t>Transforming JSX in the browser works quite well during development.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2.1: Plantilla de transformación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fly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91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Lab2.1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Eurostile LT Std" panose="020B0504020202050204" pitchFamily="34" charset="0"/>
              </a:rPr>
              <a:t>Descomprime la plantilla</a:t>
            </a:r>
            <a:endParaRPr lang="es-ES" sz="20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En Lab2.1 encontrarás la plantilla jittx_base.zip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Descomprime la plantilla en tu directorio de </a:t>
            </a:r>
            <a:r>
              <a:rPr lang="es-ES" sz="1800" dirty="0" err="1">
                <a:latin typeface="Eurostile LT Std" panose="020B0504020202050204" pitchFamily="34" charset="0"/>
              </a:rPr>
              <a:t>workspace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Dale una nuevo nombre al directorio (ej.  Lab2_1)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Inspecciona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Inicia </a:t>
            </a:r>
            <a:r>
              <a:rPr lang="es-ES" sz="1800" dirty="0" err="1">
                <a:latin typeface="Eurostile LT Std" panose="020B0504020202050204" pitchFamily="34" charset="0"/>
              </a:rPr>
              <a:t>SublimeText</a:t>
            </a:r>
            <a:endParaRPr lang="es-ES" sz="18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Open &gt; folder &gt; [ruta de la carpeta del laboratorio]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Observa el archivo index.html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Observa el archivo </a:t>
            </a:r>
            <a:r>
              <a:rPr lang="es-ES" sz="1800" dirty="0" err="1">
                <a:latin typeface="Eurostile LT Std" panose="020B0504020202050204" pitchFamily="34" charset="0"/>
              </a:rPr>
              <a:t>js</a:t>
            </a:r>
            <a:r>
              <a:rPr lang="es-ES" sz="1800" dirty="0">
                <a:latin typeface="Eurostile LT Std" panose="020B0504020202050204" pitchFamily="34" charset="0"/>
              </a:rPr>
              <a:t>/</a:t>
            </a:r>
            <a:r>
              <a:rPr lang="es-ES" sz="1800" dirty="0" err="1">
                <a:latin typeface="Eurostile LT Std" panose="020B0504020202050204" pitchFamily="34" charset="0"/>
              </a:rPr>
              <a:t>base.jsx</a:t>
            </a:r>
            <a:endParaRPr lang="es-ES" sz="1800" dirty="0">
              <a:latin typeface="Eurostile LT Std" panose="020B0504020202050204" pitchFamily="34" charset="0"/>
            </a:endParaRPr>
          </a:p>
          <a:p>
            <a:r>
              <a:rPr lang="es-ES" sz="2000" dirty="0">
                <a:latin typeface="Eurostile LT Std" panose="020B0504020202050204" pitchFamily="34" charset="0"/>
              </a:rPr>
              <a:t>Lanza el proyecto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Abre una ventana de consola en donde reside index.html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Lanza el servidor lite, escribiendo: lite-server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Se abrirá una ventana del navegador en la raíz de la aplicación</a:t>
            </a:r>
          </a:p>
          <a:p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2.2: Versión de Componentes anidados </a:t>
            </a:r>
            <a:r>
              <a:rPr lang="es-ES" dirty="0" err="1"/>
              <a:t>On-the-fly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93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Lab2.2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Transforma la demo de Comentarios (1.2client_anidamiento) en una versión </a:t>
            </a:r>
            <a:r>
              <a:rPr lang="es-ES" sz="2000" dirty="0" err="1">
                <a:latin typeface="Eurostile LT Std" panose="020B0504020202050204" pitchFamily="34" charset="0"/>
              </a:rPr>
              <a:t>on</a:t>
            </a:r>
            <a:r>
              <a:rPr lang="es-ES" sz="2000" dirty="0">
                <a:latin typeface="Eurostile LT Std" panose="020B0504020202050204" pitchFamily="34" charset="0"/>
              </a:rPr>
              <a:t> </a:t>
            </a:r>
            <a:r>
              <a:rPr lang="es-ES" sz="2000" dirty="0" err="1">
                <a:latin typeface="Eurostile LT Std" panose="020B0504020202050204" pitchFamily="34" charset="0"/>
              </a:rPr>
              <a:t>the</a:t>
            </a:r>
            <a:r>
              <a:rPr lang="es-ES" sz="2000" dirty="0">
                <a:latin typeface="Eurostile LT Std" panose="020B0504020202050204" pitchFamily="34" charset="0"/>
              </a:rPr>
              <a:t> </a:t>
            </a:r>
            <a:r>
              <a:rPr lang="es-ES" sz="2000" dirty="0" err="1">
                <a:latin typeface="Eurostile LT Std" panose="020B0504020202050204" pitchFamily="34" charset="0"/>
              </a:rPr>
              <a:t>fly</a:t>
            </a:r>
            <a:endParaRPr lang="es-ES" sz="2000" dirty="0">
              <a:latin typeface="Eurostile LT Std" panose="020B0504020202050204" pitchFamily="34" charset="0"/>
            </a:endParaRP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n-US" dirty="0"/>
              <a:t>Pre-process Transformer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Si queremos generar una versión pre-</a:t>
            </a:r>
            <a:r>
              <a:rPr lang="es-ES" sz="2000" dirty="0" err="1"/>
              <a:t>transpilada</a:t>
            </a:r>
            <a:r>
              <a:rPr lang="es-ES" sz="2000" dirty="0"/>
              <a:t> de nuestro proyecto podemos usar </a:t>
            </a:r>
            <a:r>
              <a:rPr lang="es-ES" sz="2000" dirty="0" err="1"/>
              <a:t>webpack</a:t>
            </a:r>
            <a:r>
              <a:rPr lang="es-ES" sz="2000" dirty="0"/>
              <a:t> para generar el </a:t>
            </a:r>
            <a:r>
              <a:rPr lang="es-ES" sz="2000" dirty="0" err="1"/>
              <a:t>js</a:t>
            </a:r>
            <a:r>
              <a:rPr lang="es-ES" sz="2000" dirty="0"/>
              <a:t> y empaquetarlo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Para ello abriremos una ventana de consola y lanzaremos la orden de empaquetamiento: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 err="1"/>
              <a:t>webpack</a:t>
            </a:r>
            <a:r>
              <a:rPr lang="es-ES" sz="1600" dirty="0"/>
              <a:t> –</a:t>
            </a:r>
            <a:r>
              <a:rPr lang="es-ES" sz="1600" dirty="0" err="1"/>
              <a:t>config</a:t>
            </a:r>
            <a:r>
              <a:rPr lang="es-ES" sz="1600" dirty="0"/>
              <a:t> &lt;</a:t>
            </a:r>
            <a:r>
              <a:rPr lang="es-ES" sz="1600" dirty="0" err="1"/>
              <a:t>config_file</a:t>
            </a:r>
            <a:r>
              <a:rPr lang="es-ES" sz="1600" dirty="0"/>
              <a:t>&gt;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En nuestro caso </a:t>
            </a:r>
            <a:r>
              <a:rPr lang="es-ES" sz="1600" dirty="0" err="1"/>
              <a:t>webconfig</a:t>
            </a:r>
            <a:r>
              <a:rPr lang="es-ES" sz="1600" dirty="0"/>
              <a:t> simplemente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 err="1"/>
              <a:t>Webconfig</a:t>
            </a:r>
            <a:r>
              <a:rPr lang="es-ES" sz="2000" dirty="0"/>
              <a:t> generará una versión empaquetada de nuestra aplicación: bundle.js en el directorio </a:t>
            </a:r>
            <a:r>
              <a:rPr lang="es-ES" sz="2000" dirty="0" err="1"/>
              <a:t>dist</a:t>
            </a: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Una vez generado, deberemos referenciar desde index.html dicho archivo para que use la App</a:t>
            </a:r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Una vez cohesionados todos los elementos del proyecto, podemos poner la app en producción.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Laboratorio 2.3:Versión pre-procesada de JSX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96</a:t>
            </a:fld>
            <a:endParaRPr lang="es-ES" dirty="0"/>
          </a:p>
        </p:txBody>
      </p:sp>
      <p:pic>
        <p:nvPicPr>
          <p:cNvPr id="5" name="Picture 2" descr="Image result for software la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1" y="1704915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Lab2.3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251520" y="1069745"/>
            <a:ext cx="8496943" cy="5184576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Genera el “</a:t>
            </a:r>
            <a:r>
              <a:rPr lang="es-ES" sz="2000" dirty="0" err="1">
                <a:latin typeface="Eurostile LT Std" panose="020B0504020202050204" pitchFamily="34" charset="0"/>
              </a:rPr>
              <a:t>bundle</a:t>
            </a:r>
            <a:r>
              <a:rPr lang="es-ES" sz="2000" dirty="0">
                <a:latin typeface="Eurostile LT Std" panose="020B0504020202050204" pitchFamily="34" charset="0"/>
              </a:rPr>
              <a:t>” de tu App de Tareas y Proyectos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Mueve el bundle.js a el directorio apropiado</a:t>
            </a:r>
          </a:p>
          <a:p>
            <a:r>
              <a:rPr lang="es-ES" sz="2000" dirty="0">
                <a:latin typeface="Eurostile LT Std" panose="020B0504020202050204" pitchFamily="34" charset="0"/>
              </a:rPr>
              <a:t>Inicia el servidor lite-server para visualizar la app: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Abre una ventana de comando donde resida index.html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Lanza el server escribiendo: lite-server</a:t>
            </a: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574" y="415320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6375" y="2743200"/>
            <a:ext cx="7018338" cy="16732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483" name="3 Título"/>
          <p:cNvSpPr>
            <a:spLocks noGrp="1"/>
          </p:cNvSpPr>
          <p:nvPr>
            <p:ph type="title"/>
          </p:nvPr>
        </p:nvSpPr>
        <p:spPr>
          <a:xfrm>
            <a:off x="1476375" y="1600200"/>
            <a:ext cx="7515225" cy="990600"/>
          </a:xfrm>
        </p:spPr>
        <p:txBody>
          <a:bodyPr/>
          <a:lstStyle/>
          <a:p>
            <a:r>
              <a:rPr lang="es-ES" altLang="es-ES" dirty="0" err="1">
                <a:latin typeface="Eurostile LT Std" panose="020B0504020202050204"/>
              </a:rPr>
              <a:t>Attribute</a:t>
            </a:r>
            <a:r>
              <a:rPr lang="es-ES" altLang="es-ES" dirty="0">
                <a:latin typeface="Eurostile LT Std" panose="020B0504020202050204"/>
              </a:rPr>
              <a:t> </a:t>
            </a:r>
            <a:r>
              <a:rPr lang="es-ES" altLang="es-ES" dirty="0" err="1">
                <a:latin typeface="Eurostile LT Std" panose="020B0504020202050204"/>
              </a:rPr>
              <a:t>Expressions</a:t>
            </a:r>
            <a:endParaRPr lang="es-ES" altLang="es-ES" dirty="0">
              <a:latin typeface="Eurostile LT Std" panose="020B0504020202050204"/>
            </a:endParaRPr>
          </a:p>
        </p:txBody>
      </p:sp>
      <p:sp>
        <p:nvSpPr>
          <p:cNvPr id="20485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356100" y="6715125"/>
            <a:ext cx="431800" cy="142875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tis Sans Serif Std" panose="00000500000000000000"/>
                <a:cs typeface="Arial" panose="020B0604020202020204" pitchFamily="34" charset="0"/>
              </a:defRPr>
            </a:lvl9pPr>
          </a:lstStyle>
          <a:p>
            <a:fld id="{131D0497-5CB0-4385-A5F4-16FB144A3096}" type="slidenum">
              <a:rPr lang="es-ES" altLang="es-ES">
                <a:latin typeface="Eurostile LT Std" panose="020B0504020202050204"/>
              </a:rPr>
              <a:t>98</a:t>
            </a:fld>
            <a:endParaRPr lang="es-ES" altLang="es-ES" dirty="0">
              <a:latin typeface="Eurostile LT Std" panose="020B0504020202050204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5915025" cy="620471"/>
          </a:xfrm>
        </p:spPr>
        <p:txBody>
          <a:bodyPr>
            <a:normAutofit/>
          </a:bodyPr>
          <a:lstStyle/>
          <a:p>
            <a:r>
              <a:rPr lang="en-US" dirty="0"/>
              <a:t>Attribute Expressions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11560" y="1484784"/>
            <a:ext cx="7822406" cy="4752528"/>
          </a:xfrm>
        </p:spPr>
        <p:txBody>
          <a:bodyPr>
            <a:noAutofit/>
          </a:bodyPr>
          <a:lstStyle/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En JSX se pueden usar un conjunto de expresiones </a:t>
            </a:r>
            <a:r>
              <a:rPr lang="es-ES" sz="2000" dirty="0" err="1"/>
              <a:t>Javascript</a:t>
            </a:r>
            <a:r>
              <a:rPr lang="es-ES" sz="2000" dirty="0"/>
              <a:t> para definir atributos</a:t>
            </a:r>
          </a:p>
          <a:p>
            <a:pPr>
              <a:buSzPct val="115000"/>
              <a:buBlip>
                <a:blip r:embed="rId3"/>
              </a:buBlip>
            </a:pPr>
            <a:endParaRPr lang="es-ES" sz="20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Simplemente basta con encerrar entre “{}” las expresiones que queramos evaluar y asignarlas a un atributo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&lt;App data = {data} /&gt;</a:t>
            </a:r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Estas expresiones pueden ser diversas: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Un </a:t>
            </a:r>
            <a:r>
              <a:rPr lang="es-ES" sz="1600" dirty="0" err="1"/>
              <a:t>array</a:t>
            </a:r>
            <a:r>
              <a:rPr lang="es-ES" sz="1600" dirty="0"/>
              <a:t>: </a:t>
            </a:r>
            <a:r>
              <a:rPr lang="es-ES" sz="1600" dirty="0" err="1"/>
              <a:t>headings</a:t>
            </a:r>
            <a:r>
              <a:rPr lang="es-ES" sz="1600" dirty="0"/>
              <a:t> = {['</a:t>
            </a:r>
            <a:r>
              <a:rPr lang="es-ES" sz="1600" dirty="0" err="1"/>
              <a:t>When</a:t>
            </a:r>
            <a:r>
              <a:rPr lang="es-ES" sz="1600" dirty="0"/>
              <a:t>', '</a:t>
            </a:r>
            <a:r>
              <a:rPr lang="es-ES" sz="1600" dirty="0" err="1"/>
              <a:t>Who</a:t>
            </a:r>
            <a:r>
              <a:rPr lang="es-ES" sz="1600" dirty="0"/>
              <a:t>', '</a:t>
            </a:r>
            <a:r>
              <a:rPr lang="es-ES" sz="1600" dirty="0" err="1"/>
              <a:t>Description</a:t>
            </a:r>
            <a:r>
              <a:rPr lang="es-ES" sz="1600" dirty="0"/>
              <a:t>']}</a:t>
            </a:r>
          </a:p>
          <a:p>
            <a:pPr lvl="1">
              <a:buSzPct val="115000"/>
              <a:buBlip>
                <a:blip r:embed="rId3"/>
              </a:buBlip>
            </a:pPr>
            <a:r>
              <a:rPr lang="es-ES" sz="1600" dirty="0"/>
              <a:t>Un operador ternario (no se puede usar </a:t>
            </a:r>
            <a:r>
              <a:rPr lang="es-ES" sz="1600" dirty="0" err="1"/>
              <a:t>if-else</a:t>
            </a:r>
            <a:r>
              <a:rPr lang="es-ES" sz="1600" dirty="0"/>
              <a:t>): data = {</a:t>
            </a:r>
            <a:r>
              <a:rPr lang="es-ES" sz="1600" dirty="0" err="1"/>
              <a:t>data.length</a:t>
            </a:r>
            <a:r>
              <a:rPr lang="es-ES" sz="1600" dirty="0"/>
              <a:t> &gt; 0 ? data : ''}</a:t>
            </a:r>
          </a:p>
          <a:p>
            <a:pPr lvl="1">
              <a:buSzPct val="115000"/>
              <a:buBlip>
                <a:blip r:embed="rId3"/>
              </a:buBlip>
            </a:pPr>
            <a:endParaRPr lang="es-ES" sz="1600" dirty="0"/>
          </a:p>
          <a:p>
            <a:pPr>
              <a:buSzPct val="115000"/>
              <a:buBlip>
                <a:blip r:embed="rId3"/>
              </a:buBlip>
            </a:pPr>
            <a:r>
              <a:rPr lang="es-ES" sz="2000" dirty="0"/>
              <a:t>Si una expresión es demasiado compleja para añadirla en un atributo, simplemente se debe mover fuera y apoyarse en una función o variable.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atrón Portada">
  <a:themeElements>
    <a:clrScheme name="netmind - B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8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mind Rotis">
      <a:majorFont>
        <a:latin typeface="Rotis Sans Serif Std"/>
        <a:ea typeface=""/>
        <a:cs typeface=""/>
      </a:majorFont>
      <a:minorFont>
        <a:latin typeface="Rotis Sans Serif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Rotis Sans Serif Std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BA8D50A5083C4EA2C3EBD51627644F" ma:contentTypeVersion="13" ma:contentTypeDescription="Crear nuevo documento." ma:contentTypeScope="" ma:versionID="20a208d7f1e4847d9507644cc2a15871">
  <xsd:schema xmlns:xsd="http://www.w3.org/2001/XMLSchema" xmlns:xs="http://www.w3.org/2001/XMLSchema" xmlns:p="http://schemas.microsoft.com/office/2006/metadata/properties" xmlns:ns2="dfa4f809-bcba-4e04-929d-dfdfb4178c01" xmlns:ns3="0276da22-7881-4efb-8e20-219ecbf1479f" targetNamespace="http://schemas.microsoft.com/office/2006/metadata/properties" ma:root="true" ma:fieldsID="bb2048b925374da39fc1738c20a1ea00" ns2:_="" ns3:_="">
    <xsd:import namespace="dfa4f809-bcba-4e04-929d-dfdfb4178c01"/>
    <xsd:import namespace="0276da22-7881-4efb-8e20-219ecbf147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4f809-bcba-4e04-929d-dfdfb4178c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6da22-7881-4efb-8e20-219ecbf147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55C391-378B-4427-B246-4432561B4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a4f809-bcba-4e04-929d-dfdfb4178c01"/>
    <ds:schemaRef ds:uri="0276da22-7881-4efb-8e20-219ecbf147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D770BB-CBA4-4FDC-AC3F-9A3AE3E8CF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191959-3BD9-47D0-A5E6-A98913BA8FC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2014 - Ejemplo Material Docente PPT (sin comentarios)</Template>
  <TotalTime>1621</TotalTime>
  <Words>12386</Words>
  <Application>Microsoft Office PowerPoint</Application>
  <PresentationFormat>Presentación en pantalla (4:3)</PresentationFormat>
  <Paragraphs>1686</Paragraphs>
  <Slides>242</Slides>
  <Notes>158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242</vt:i4>
      </vt:variant>
    </vt:vector>
  </HeadingPairs>
  <TitlesOfParts>
    <vt:vector size="249" baseType="lpstr">
      <vt:lpstr>Arial</vt:lpstr>
      <vt:lpstr>Calibri</vt:lpstr>
      <vt:lpstr>Consolas</vt:lpstr>
      <vt:lpstr>Eurostile LT Std</vt:lpstr>
      <vt:lpstr>Open Sans</vt:lpstr>
      <vt:lpstr>Rotis Sans Serif Std</vt:lpstr>
      <vt:lpstr>Patrón Portada</vt:lpstr>
      <vt:lpstr>Presentación de PowerPoint</vt:lpstr>
      <vt:lpstr>Objetivos del curso</vt:lpstr>
      <vt:lpstr>Índice de contenidos</vt:lpstr>
      <vt:lpstr>Introducción a React.js</vt:lpstr>
      <vt:lpstr>React</vt:lpstr>
      <vt:lpstr>Arquitectura</vt:lpstr>
      <vt:lpstr>Arquitectura</vt:lpstr>
      <vt:lpstr>React y el Virtual DOM</vt:lpstr>
      <vt:lpstr>React y el Virtual DOM</vt:lpstr>
      <vt:lpstr>El flujo de datos</vt:lpstr>
      <vt:lpstr>Configurando React.js</vt:lpstr>
      <vt:lpstr>Ecosistema React</vt:lpstr>
      <vt:lpstr>IDE</vt:lpstr>
      <vt:lpstr>IDE: Visual Studio</vt:lpstr>
      <vt:lpstr>IDE: Visual Studio</vt:lpstr>
      <vt:lpstr>IDE: Sublime Text</vt:lpstr>
      <vt:lpstr>IDE: Sublime Text</vt:lpstr>
      <vt:lpstr>IDE: WebStorm</vt:lpstr>
      <vt:lpstr>Herramientas: Depuración</vt:lpstr>
      <vt:lpstr>Laboratorio 1.1: Ecosistema React</vt:lpstr>
      <vt:lpstr>Lab1.1</vt:lpstr>
      <vt:lpstr>Lab1.1</vt:lpstr>
      <vt:lpstr>Lab1.1</vt:lpstr>
      <vt:lpstr>Laboratorio 1.2: Plantilla de desarrollo</vt:lpstr>
      <vt:lpstr>Lab1.2</vt:lpstr>
      <vt:lpstr>Lab1.2</vt:lpstr>
      <vt:lpstr>Lab1.2</vt:lpstr>
      <vt:lpstr>El concepto de componente</vt:lpstr>
      <vt:lpstr>El concepto de componente</vt:lpstr>
      <vt:lpstr>El concepto de componente (II)</vt:lpstr>
      <vt:lpstr>Creando componentes</vt:lpstr>
      <vt:lpstr>Creando componentes</vt:lpstr>
      <vt:lpstr>Carga inicial</vt:lpstr>
      <vt:lpstr>Creando componentes - React 16</vt:lpstr>
      <vt:lpstr>Carga inicial de componentes - React 16</vt:lpstr>
      <vt:lpstr>Componentes stateless funcionales</vt:lpstr>
      <vt:lpstr>Constructores</vt:lpstr>
      <vt:lpstr>Constructores</vt:lpstr>
      <vt:lpstr>El concepto de JSX</vt:lpstr>
      <vt:lpstr>Ejemplos JSX</vt:lpstr>
      <vt:lpstr>Laboratorio 1.3: Crear una App simple con un componente</vt:lpstr>
      <vt:lpstr>Lab1.3</vt:lpstr>
      <vt:lpstr>Componentes y anidamiento</vt:lpstr>
      <vt:lpstr>Ejemplo de anidamiento</vt:lpstr>
      <vt:lpstr>Las propiedades del componente</vt:lpstr>
      <vt:lpstr>Manejo de propiedades</vt:lpstr>
      <vt:lpstr>Paso de propiedades al componente</vt:lpstr>
      <vt:lpstr>Ejemplo de props</vt:lpstr>
      <vt:lpstr>Renderizado de listas componentes</vt:lpstr>
      <vt:lpstr>Ejemplo de renderizado de listas componentes</vt:lpstr>
      <vt:lpstr>Laboratorio 1.4: Crear una App de Tareas y Proyectos</vt:lpstr>
      <vt:lpstr>Lab1.4</vt:lpstr>
      <vt:lpstr>El estado de los componentes</vt:lpstr>
      <vt:lpstr>Los estados de los componentes (el estado reactivo)</vt:lpstr>
      <vt:lpstr>Ejemplo del manejo de estado del componente</vt:lpstr>
      <vt:lpstr>Componente puro</vt:lpstr>
      <vt:lpstr>Aspectos importante sobre el estado en React</vt:lpstr>
      <vt:lpstr>Ciclo de vida del componente</vt:lpstr>
      <vt:lpstr>Ciclo de vida - Inicialización</vt:lpstr>
      <vt:lpstr>Ciclo de vida – Cambios en estado</vt:lpstr>
      <vt:lpstr>Ciclo de vida – Cambios en props</vt:lpstr>
      <vt:lpstr>Ciclo de vida - Desmontaje</vt:lpstr>
      <vt:lpstr>Ciclo de vida react 16</vt:lpstr>
      <vt:lpstr>Laboratorio 1.5: Gestiona el estado de las tareas y proyectos</vt:lpstr>
      <vt:lpstr>Lab1.5</vt:lpstr>
      <vt:lpstr>Propiedades por defecto</vt:lpstr>
      <vt:lpstr>Validaciones</vt:lpstr>
      <vt:lpstr>Ejemplo de propType</vt:lpstr>
      <vt:lpstr>React 16</vt:lpstr>
      <vt:lpstr>Validadores de propTypes</vt:lpstr>
      <vt:lpstr>Validadores de propTypes</vt:lpstr>
      <vt:lpstr>Validadores de propTypes</vt:lpstr>
      <vt:lpstr>Custom validators</vt:lpstr>
      <vt:lpstr>Laboratorio 1.6: Valida los campos del componente de tareas</vt:lpstr>
      <vt:lpstr>Lab1.6</vt:lpstr>
      <vt:lpstr>JSX</vt:lpstr>
      <vt:lpstr>Usando JSX</vt:lpstr>
      <vt:lpstr>Usando JSX</vt:lpstr>
      <vt:lpstr>Usando JSX (II)</vt:lpstr>
      <vt:lpstr>Diferencias entre JSX y HTML</vt:lpstr>
      <vt:lpstr>Sin JSX</vt:lpstr>
      <vt:lpstr>Sin JSX</vt:lpstr>
      <vt:lpstr>Factorias de elementos</vt:lpstr>
      <vt:lpstr>Factorias personalizadas</vt:lpstr>
      <vt:lpstr>Los transformadores</vt:lpstr>
      <vt:lpstr>Just in Time JSX Transformer</vt:lpstr>
      <vt:lpstr>Just in Time JSX Transformer (II)</vt:lpstr>
      <vt:lpstr>Just in Time JSX Transformer (III)</vt:lpstr>
      <vt:lpstr>Just in Time JSX Transformer (IV)</vt:lpstr>
      <vt:lpstr>JSX Transformer on-the-fly</vt:lpstr>
      <vt:lpstr>Laboratorio 2.1: Plantilla de transformación on the fly</vt:lpstr>
      <vt:lpstr>Lab2.1</vt:lpstr>
      <vt:lpstr>Laboratorio 2.2: Versión de Componentes anidados On-the-fly</vt:lpstr>
      <vt:lpstr>Lab2.2</vt:lpstr>
      <vt:lpstr>Pre-process Transformer</vt:lpstr>
      <vt:lpstr>Laboratorio 2.3:Versión pre-procesada de JSX</vt:lpstr>
      <vt:lpstr>Lab2.3</vt:lpstr>
      <vt:lpstr>Attribute Expressions</vt:lpstr>
      <vt:lpstr>Attribute Expressions</vt:lpstr>
      <vt:lpstr>Attribute Expressions – Spread Attributes</vt:lpstr>
      <vt:lpstr>Attribute Expressions - comentarios</vt:lpstr>
      <vt:lpstr>Expresiones hijas</vt:lpstr>
      <vt:lpstr>Expresiones Hijas</vt:lpstr>
      <vt:lpstr>HTML y Atributos</vt:lpstr>
      <vt:lpstr>HTML y Atributos</vt:lpstr>
      <vt:lpstr>HTML y Atributos</vt:lpstr>
      <vt:lpstr>Laboratorio 2.3: App de tareas con estilos y atributos personalizados</vt:lpstr>
      <vt:lpstr>Lab2.3</vt:lpstr>
      <vt:lpstr>Eventos</vt:lpstr>
      <vt:lpstr>Gestión de eventos</vt:lpstr>
      <vt:lpstr>Gestión de eventos</vt:lpstr>
      <vt:lpstr>Gestión de eventos (II)</vt:lpstr>
      <vt:lpstr>Gestión de eventos (III)</vt:lpstr>
      <vt:lpstr>Eventos DOM</vt:lpstr>
      <vt:lpstr>Eventos DOM</vt:lpstr>
      <vt:lpstr>Eventos DOM (II)</vt:lpstr>
      <vt:lpstr>Eventos DOM – Lista de eventos</vt:lpstr>
      <vt:lpstr>Eventos DOM – Lista de eventos (II)</vt:lpstr>
      <vt:lpstr>Composición de eventos</vt:lpstr>
      <vt:lpstr>Composición de eventos</vt:lpstr>
      <vt:lpstr>Composición de eventos - Ejemplo</vt:lpstr>
      <vt:lpstr>Eventos Touch</vt:lpstr>
      <vt:lpstr>Eventos Touch</vt:lpstr>
      <vt:lpstr>Laboratorio 3.1: Un filtro para las tareas y proyectos</vt:lpstr>
      <vt:lpstr>Lab3.1</vt:lpstr>
      <vt:lpstr>Gestión de formularios</vt:lpstr>
      <vt:lpstr>Formularios en React</vt:lpstr>
      <vt:lpstr>Componentes controlados</vt:lpstr>
      <vt:lpstr>Componentes controlados</vt:lpstr>
      <vt:lpstr>Componentes controlados - Ejemplo</vt:lpstr>
      <vt:lpstr>Componentes controlados – casos especiales</vt:lpstr>
      <vt:lpstr>Componentes no controlados</vt:lpstr>
      <vt:lpstr>Componentes no controlados</vt:lpstr>
      <vt:lpstr>Componentes no controlados - Ejemplo</vt:lpstr>
      <vt:lpstr>Eventos del formulario</vt:lpstr>
      <vt:lpstr>Referencias</vt:lpstr>
      <vt:lpstr>Referencias</vt:lpstr>
      <vt:lpstr>Referencias</vt:lpstr>
      <vt:lpstr>Laboratorio 4.1: Añadiendo una tarea</vt:lpstr>
      <vt:lpstr>Lab4.1</vt:lpstr>
      <vt:lpstr>Enrutado</vt:lpstr>
      <vt:lpstr>Componentes del router</vt:lpstr>
      <vt:lpstr>React Router</vt:lpstr>
      <vt:lpstr>React Router - componentes</vt:lpstr>
      <vt:lpstr>React Router - Configuración</vt:lpstr>
      <vt:lpstr>React Router - Ejemplo</vt:lpstr>
      <vt:lpstr>React Router -  Configuración (II)</vt:lpstr>
      <vt:lpstr>React Router -  Componente Main</vt:lpstr>
      <vt:lpstr>Props en la configuración de las rutas</vt:lpstr>
      <vt:lpstr>Cambiando rutas programáticamente</vt:lpstr>
      <vt:lpstr>Cambiando rutas programáticamente</vt:lpstr>
      <vt:lpstr>Cambiando rutas programáticamente (II)</vt:lpstr>
      <vt:lpstr>Laboratorio 5.1: Añadiendo vistas a la aplicación</vt:lpstr>
      <vt:lpstr>Lab 5.1</vt:lpstr>
      <vt:lpstr>React.js y Servidor</vt:lpstr>
      <vt:lpstr>React y Ajax</vt:lpstr>
      <vt:lpstr>React y Ajax</vt:lpstr>
      <vt:lpstr>Ajax en React: 4 aproximaciones</vt:lpstr>
      <vt:lpstr>Root Component</vt:lpstr>
      <vt:lpstr>Componentes contenedor</vt:lpstr>
      <vt:lpstr>Acciones Redux Asíncronas</vt:lpstr>
      <vt:lpstr>Relay</vt:lpstr>
      <vt:lpstr>Librerías AJAX</vt:lpstr>
      <vt:lpstr>Usando fetch</vt:lpstr>
      <vt:lpstr>Usando fetch (II)</vt:lpstr>
      <vt:lpstr>Cambiando el estado</vt:lpstr>
      <vt:lpstr>Cambiando el estado</vt:lpstr>
      <vt:lpstr>Gestión de estado</vt:lpstr>
      <vt:lpstr>Gestión de Estado</vt:lpstr>
      <vt:lpstr>Laboratorio 6.1: Conectando la app con el API</vt:lpstr>
      <vt:lpstr>Lab 6.1</vt:lpstr>
      <vt:lpstr>Testing con Jest</vt:lpstr>
      <vt:lpstr>Jest</vt:lpstr>
      <vt:lpstr>Instalación y archivos descriptores</vt:lpstr>
      <vt:lpstr>Instalación y archivos de testing</vt:lpstr>
      <vt:lpstr>Instalando Jest</vt:lpstr>
      <vt:lpstr>Definiendo tests</vt:lpstr>
      <vt:lpstr>Definiendo los tests</vt:lpstr>
      <vt:lpstr>Testando componentes react</vt:lpstr>
      <vt:lpstr>Probando un componente sencillo</vt:lpstr>
      <vt:lpstr>Simulando interacciones</vt:lpstr>
      <vt:lpstr>Simulando interacción con los componentes</vt:lpstr>
      <vt:lpstr>Simulando interacción con los componentes</vt:lpstr>
      <vt:lpstr>React y Redux</vt:lpstr>
      <vt:lpstr>Patrón Flux</vt:lpstr>
      <vt:lpstr>Escenario de gestión de estado</vt:lpstr>
      <vt:lpstr>React y Flux</vt:lpstr>
      <vt:lpstr>El patrón Flux</vt:lpstr>
      <vt:lpstr>Proceso Flux</vt:lpstr>
      <vt:lpstr>Posibles librerías para implementar Flux</vt:lpstr>
      <vt:lpstr>Componentes Redux</vt:lpstr>
      <vt:lpstr>Redux</vt:lpstr>
      <vt:lpstr>Árbol de estado</vt:lpstr>
      <vt:lpstr>Componentes Redux</vt:lpstr>
      <vt:lpstr>Componentes Redux (II)</vt:lpstr>
      <vt:lpstr>Ciclo de vida Redux</vt:lpstr>
      <vt:lpstr>Conectando React y Redux</vt:lpstr>
      <vt:lpstr>Librerías Redux</vt:lpstr>
      <vt:lpstr>Herramientas: Depuración</vt:lpstr>
      <vt:lpstr>Instala Redux DevTools</vt:lpstr>
      <vt:lpstr>History y Location</vt:lpstr>
      <vt:lpstr>Redux y el pushState Routing</vt:lpstr>
      <vt:lpstr>Redux y el pushState Routing</vt:lpstr>
      <vt:lpstr>Enrutamiento Redux primero</vt:lpstr>
      <vt:lpstr>Enrutamiento Redux primero</vt:lpstr>
      <vt:lpstr>Librería React-Redux</vt:lpstr>
      <vt:lpstr>Integrando Redux</vt:lpstr>
      <vt:lpstr>Componentes</vt:lpstr>
      <vt:lpstr>actionCreator y Reducers</vt:lpstr>
      <vt:lpstr>actionCreator y Reducers</vt:lpstr>
      <vt:lpstr>Store y conexión react-redux</vt:lpstr>
      <vt:lpstr>glue react-redux</vt:lpstr>
      <vt:lpstr>Componentes</vt:lpstr>
      <vt:lpstr>Redux Store</vt:lpstr>
      <vt:lpstr>Árbol de estados</vt:lpstr>
      <vt:lpstr>API de la store</vt:lpstr>
      <vt:lpstr>Reducers</vt:lpstr>
      <vt:lpstr>Anatomía de un reducer</vt:lpstr>
      <vt:lpstr>Action Creators</vt:lpstr>
      <vt:lpstr>Binding de los actionCreators</vt:lpstr>
      <vt:lpstr>Redux Middleware </vt:lpstr>
      <vt:lpstr>Redux Middleware</vt:lpstr>
      <vt:lpstr>Redux Middleware</vt:lpstr>
      <vt:lpstr>ApplyMiddleware</vt:lpstr>
      <vt:lpstr>Ejemplo de Middleware</vt:lpstr>
      <vt:lpstr>Redux Thunk</vt:lpstr>
      <vt:lpstr>Redux Thunk</vt:lpstr>
      <vt:lpstr>Redux-Thunk y acciones asíncronas</vt:lpstr>
      <vt:lpstr>Componentes</vt:lpstr>
      <vt:lpstr>Apéndice</vt:lpstr>
      <vt:lpstr>Higher Order Component (HOC)</vt:lpstr>
      <vt:lpstr>HIGHER ORDER COMPONENTS (HOC)</vt:lpstr>
      <vt:lpstr>HOC - Ejemplo</vt:lpstr>
      <vt:lpstr>AddOns</vt:lpstr>
      <vt:lpstr>Add-ons</vt:lpstr>
      <vt:lpstr>Mejores prácticas</vt:lpstr>
      <vt:lpstr>Mejores prácticas</vt:lpstr>
      <vt:lpstr>Mejores prácticas</vt:lpstr>
      <vt:lpstr>Referencias - Bibliografía</vt:lpstr>
      <vt:lpstr>Referencias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ricardo</cp:lastModifiedBy>
  <cp:revision>699</cp:revision>
  <cp:lastPrinted>2012-10-08T02:41:00Z</cp:lastPrinted>
  <dcterms:created xsi:type="dcterms:W3CDTF">2016-10-29T15:41:00Z</dcterms:created>
  <dcterms:modified xsi:type="dcterms:W3CDTF">2019-11-03T10:44:44Z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8FE95EC8-5CF3-4897-8CA4-AD3408C5CE91</vt:lpwstr>
  </property>
  <property fmtid="{D5CDD505-2E9C-101B-9397-08002B2CF9AE}" pid="3" name="ArticulatePath">
    <vt:lpwstr>2014 - Ejemplo Material Docente PPT (sin comentarios)</vt:lpwstr>
  </property>
  <property fmtid="{D5CDD505-2E9C-101B-9397-08002B2CF9AE}" pid="4" name="ContentTypeId">
    <vt:lpwstr>0x0101007EBA8D50A5083C4EA2C3EBD51627644F</vt:lpwstr>
  </property>
  <property fmtid="{D5CDD505-2E9C-101B-9397-08002B2CF9AE}" pid="5" name="KSOProductBuildVer">
    <vt:lpwstr>3082-10.2.0.5965</vt:lpwstr>
  </property>
</Properties>
</file>