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KAF3weGVDaGAegh9I/oLjQOZW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F68EA6-861E-4CB1-81F9-BDCDBD462921}">
  <a:tblStyle styleId="{07F68EA6-861E-4CB1-81F9-BDCDBD4629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 b="off" i="off"/>
      <a:tcStyle>
        <a:fill>
          <a:solidFill>
            <a:srgbClr val="D4E2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4E2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AC378DC0-2EBA-4F8C-BC25-9EF7922A5B8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descr="A picture containing text, businesscard&#10;&#10;Description automatically generated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Cluster nº7 – Equilibrada/Passiva</a:t>
            </a:r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Pouca capacidade de progredir com bola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Não apresenta progressão pelas laterais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Pouca capacidade para counterpressing no meio-campo adversário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Quantidade de posse de bola mas pouca criação de situações para finalização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Não agressivas, pouco ativas na pressão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Maiores ações defensivas nos seus primeiros 30/35 metros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75" name="Google Shape;175;p10"/>
          <p:cNvGraphicFramePr/>
          <p:nvPr/>
        </p:nvGraphicFramePr>
        <p:xfrm>
          <a:off x="6859181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4156150"/>
              </a:tblGrid>
              <a:tr h="32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 u="none" cap="none" strike="noStrike">
                          <a:solidFill>
                            <a:schemeClr val="dk1"/>
                          </a:solidFill>
                        </a:rPr>
                        <a:t>Equipas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Wolverhampton Wanderers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Leicester City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Manchester United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Juventus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Tottenham Hotspur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descr="SDC" id="176" name="Google Shape;176;p10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177" name="Google Shape;177;p10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Cluster nº8 – Equilibrada/Agressiva</a:t>
            </a:r>
            <a:endParaRPr/>
          </a:p>
        </p:txBody>
      </p:sp>
      <p:graphicFrame>
        <p:nvGraphicFramePr>
          <p:cNvPr id="184" name="Google Shape;184;p11"/>
          <p:cNvGraphicFramePr/>
          <p:nvPr/>
        </p:nvGraphicFramePr>
        <p:xfrm>
          <a:off x="6841596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4156150"/>
              </a:tblGrid>
              <a:tr h="32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 u="none" cap="none" strike="noStrike">
                          <a:solidFill>
                            <a:schemeClr val="dk1"/>
                          </a:solidFill>
                        </a:rPr>
                        <a:t>Equipas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Levante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Hertha BSC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Spezia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Cádiz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Venezia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Watford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Brentford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Empoli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Bordeaux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Granada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Metz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Wolfsburg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Elche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Bologna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Progressão pelas laterais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Recuperações maioritariamente no seu próprio meio campo defensivo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Muito pouca capacidade para ter a bola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Dificuldade em conseguir situações para finalização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Duelos disputados e interseções nas zonas recuadas</a:t>
            </a:r>
            <a:endParaRPr/>
          </a:p>
        </p:txBody>
      </p:sp>
      <p:pic>
        <p:nvPicPr>
          <p:cNvPr descr="SDC" id="186" name="Google Shape;186;p1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187" name="Google Shape;187;p1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Cluster nº9 – Equilibrada/Equilibrada </a:t>
            </a:r>
            <a:endParaRPr/>
          </a:p>
        </p:txBody>
      </p:sp>
      <p:graphicFrame>
        <p:nvGraphicFramePr>
          <p:cNvPr id="195" name="Google Shape;195;p12"/>
          <p:cNvGraphicFramePr/>
          <p:nvPr/>
        </p:nvGraphicFramePr>
        <p:xfrm>
          <a:off x="6841596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4156150"/>
              </a:tblGrid>
              <a:tr h="32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 u="none" cap="none" strike="noStrike">
                          <a:solidFill>
                            <a:schemeClr val="dk1"/>
                          </a:solidFill>
                        </a:rPr>
                        <a:t>Equipas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Leeds United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Betis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Sociedad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Crystal Palace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Sassuolo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Bayer Leverkusen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Sevilla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Celta de Vigo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Borussia M'gladbach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96" name="Google Shape;196;p12"/>
          <p:cNvSpPr txBox="1"/>
          <p:nvPr>
            <p:ph idx="1" type="body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Pouca capacidade de progressão com bola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Counterpressing elevado na zona central do campo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Posse de bola elevada no meio campo ofensivo e elevada no meio campo defensivo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Quantidade de duelos e interseções nas laterais e zona central intermédia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Capacidade para surgir em zonas de finalização 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descr="SDC" id="197" name="Google Shape;197;p12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198" name="Google Shape;198;p12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 with medium confidence" id="204" name="Google Shape;20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598305"/>
            <a:ext cx="600599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06" name="Google Shape;206;p13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i="0" lang="pt-PT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Zonas do Campo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Embora não exista uma resposta certa, optámos por dividir o campo da forma apresentada à direita: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1: Primeiro terço, corredor central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2: Meio-campo defensivo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3: Lateral Esquerda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4: Lateral Direita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5: Meio-Campo ofensivo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6: Grande área adversária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7: Extrema Esquerda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8: Extrema Direita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DC" id="208" name="Google Shape;208;p13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209" name="Google Shape;209;p13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 with medium confidence" id="214" name="Google Shape;21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598305"/>
            <a:ext cx="600599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i="0" lang="pt-PT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Análise Métrica e por zona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313899" y="1843100"/>
            <a:ext cx="5257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Definidas as zonas de campo desta forma, procurámos calcular o impacto que várias métricas têm nas várias equipas das Big-5.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a que a comparação seja possível, optámos por utilizar normalizar os valores através do percentil, em vez dos valores absolutos das várias equipas.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os valores apresentados de seguida são os percentis de cada cluster, por zona.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DC" id="218" name="Google Shape;218;p14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219" name="Google Shape;219;p14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Progression &amp; Counterpressing</a:t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544574" y="2148275"/>
            <a:ext cx="5257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275"/>
              <a:buNone/>
            </a:pPr>
            <a:r>
              <a:rPr lang="pt-PT" sz="2016"/>
              <a:t>Destaques Progression:</a:t>
            </a:r>
            <a:endParaRPr sz="3016"/>
          </a:p>
          <a:p>
            <a:pPr indent="-23272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 sz="2016"/>
              <a:t>Ambos os clusters de equipas Equilibradas/ Agressivas com altos percentis em quase todas as zonas do campo, com exceção da Zona 2, onde as equipas Dominadoras se destacam;</a:t>
            </a:r>
            <a:endParaRPr sz="3016"/>
          </a:p>
          <a:p>
            <a:pPr indent="-23272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 sz="2016"/>
              <a:t>Equipas conservadoras sem progressão na zona da Grande Área Adversária;</a:t>
            </a:r>
            <a:endParaRPr sz="3016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9275"/>
              <a:buNone/>
            </a:pPr>
            <a:r>
              <a:rPr lang="pt-PT" sz="2016"/>
              <a:t>Destaques Counterpressing:</a:t>
            </a:r>
            <a:endParaRPr sz="3016"/>
          </a:p>
          <a:p>
            <a:pPr indent="-23272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 sz="2016"/>
              <a:t>Equipas Dominadoras Agressivas com altos valor no meio-campo ofensivo (Zonas 5-8)</a:t>
            </a:r>
            <a:endParaRPr sz="3016"/>
          </a:p>
          <a:p>
            <a:pPr indent="-23272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 sz="2016"/>
              <a:t>Equipas Passivas com percentis reduzidos nas mesmas zonas, sendo que as que são igualmente Conservadoras acabam por apenas ter alguma expressão na Zona 1</a:t>
            </a:r>
            <a:endParaRPr sz="3016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graphicFrame>
        <p:nvGraphicFramePr>
          <p:cNvPr id="227" name="Google Shape;227;p15"/>
          <p:cNvGraphicFramePr/>
          <p:nvPr/>
        </p:nvGraphicFramePr>
        <p:xfrm>
          <a:off x="6341807" y="21482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{AC378DC0-2EBA-4F8C-BC25-9EF7922A5B8B}</a:tableStyleId>
              </a:tblPr>
              <a:tblGrid>
                <a:gridCol w="741400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</a:tblGrid>
              <a:tr h="19050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Progression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CF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C98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C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C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E8D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D3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B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C6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D9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5AC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EA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AD5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C8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E1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D0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C6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B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C5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D1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C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C7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C6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B97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EA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E3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F3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3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D6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D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15"/>
          <p:cNvGraphicFramePr/>
          <p:nvPr/>
        </p:nvGraphicFramePr>
        <p:xfrm>
          <a:off x="6341807" y="4458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{AC378DC0-2EBA-4F8C-BC25-9EF7922A5B8B}</a:tableStyleId>
              </a:tblPr>
              <a:tblGrid>
                <a:gridCol w="741400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</a:tblGrid>
              <a:tr h="19050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CounterPressing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D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C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C5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C283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DD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EA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8B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AD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E8D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D6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C5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D1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C5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AB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F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EC38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AB7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C2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DF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F1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D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CDC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C0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C8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A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E1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DD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4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</a:tbl>
          </a:graphicData>
        </a:graphic>
      </p:graphicFrame>
      <p:pic>
        <p:nvPicPr>
          <p:cNvPr descr="SDC" id="229" name="Google Shape;229;p15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230" name="Google Shape;230;p15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Possession &amp; Passes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PT" sz="1800"/>
              <a:t>Destaques Possession: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Equipas Dominadoras com percentis mais elevados, principalmente no meio-campo adversário;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Equipas Conservadoras e uma das Equilibradas Agressivas com valores mais reduzidos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PT" sz="1800"/>
              <a:t>Destaques Passes: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Equipas Dominadoras, principalmente Equilibradas com claro destaque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Restantes Equipas Agressivas e Conservadoras Passivas com percentis mais baixos</a:t>
            </a:r>
            <a:endParaRPr/>
          </a:p>
        </p:txBody>
      </p:sp>
      <p:graphicFrame>
        <p:nvGraphicFramePr>
          <p:cNvPr id="239" name="Google Shape;239;p16"/>
          <p:cNvGraphicFramePr/>
          <p:nvPr/>
        </p:nvGraphicFramePr>
        <p:xfrm>
          <a:off x="6341807" y="1966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{AC378DC0-2EBA-4F8C-BC25-9EF7922A5B8B}</a:tableStyleId>
              </a:tblPr>
              <a:tblGrid>
                <a:gridCol w="741400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</a:tblGrid>
              <a:tr h="19050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Possession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F0E5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A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6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D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DBC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7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F1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C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A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C9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BF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C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C2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C0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C385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7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E8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E1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E1C5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D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7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AFA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CA9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CF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D5A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D6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C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DE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16"/>
          <p:cNvGraphicFramePr/>
          <p:nvPr/>
        </p:nvGraphicFramePr>
        <p:xfrm>
          <a:off x="6341807" y="43117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{AC378DC0-2EBA-4F8C-BC25-9EF7922A5B8B}</a:tableStyleId>
              </a:tblPr>
              <a:tblGrid>
                <a:gridCol w="741400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</a:tblGrid>
              <a:tr h="19050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Passes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1E7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C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C2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A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CE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D8B1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F4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1E7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C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CE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EC38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BF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C9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C589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BF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8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0E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9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AD5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EC38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C4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D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D9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C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DFC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CF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C6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D2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8B1"/>
                    </a:solidFill>
                  </a:tcPr>
                </a:tc>
              </a:tr>
            </a:tbl>
          </a:graphicData>
        </a:graphic>
      </p:graphicFrame>
      <p:pic>
        <p:nvPicPr>
          <p:cNvPr descr="SDC" id="241" name="Google Shape;241;p16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242" name="Google Shape;242;p16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Shots &amp; Crosses</a:t>
            </a:r>
            <a:endParaRPr/>
          </a:p>
        </p:txBody>
      </p:sp>
      <p:sp>
        <p:nvSpPr>
          <p:cNvPr id="250" name="Google Shape;250;p17"/>
          <p:cNvSpPr txBox="1"/>
          <p:nvPr>
            <p:ph idx="1" type="body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PT" sz="1800"/>
              <a:t>Destaques: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Equipas Dominadoras com percentis mais elevados tanto em Remates como em passes no corredor central, fruto também do seu percentil de Counterpressing;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Equipas Conservadoras Equilibradas com valores elevados nas zonas laterais do campo no que diz respeito ao Percentil de Remates, sugerindo que são equipas que rematam fora da área;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Regra geral, no que diz respeito aos cruzamentos, as equipas não são simétricas, tendo um lado de cruzamentos predominante.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251" name="Google Shape;251;p17"/>
          <p:cNvGraphicFramePr/>
          <p:nvPr/>
        </p:nvGraphicFramePr>
        <p:xfrm>
          <a:off x="7983794" y="1617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{AC378DC0-2EBA-4F8C-BC25-9EF7922A5B8B}</a:tableStyleId>
              </a:tblPr>
              <a:tblGrid>
                <a:gridCol w="725725"/>
                <a:gridCol w="580575"/>
                <a:gridCol w="580575"/>
                <a:gridCol w="580575"/>
                <a:gridCol w="580575"/>
              </a:tblGrid>
              <a:tr h="1905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Shots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1E7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D0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D8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C0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F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2E8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F3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3E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E8D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F3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D7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2C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D6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1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p17"/>
          <p:cNvGraphicFramePr/>
          <p:nvPr/>
        </p:nvGraphicFramePr>
        <p:xfrm>
          <a:off x="7983794" y="4142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{AC378DC0-2EBA-4F8C-BC25-9EF7922A5B8B}</a:tableStyleId>
              </a:tblPr>
              <a:tblGrid>
                <a:gridCol w="725725"/>
                <a:gridCol w="580575"/>
                <a:gridCol w="580575"/>
                <a:gridCol w="580575"/>
                <a:gridCol w="580575"/>
              </a:tblGrid>
              <a:tr h="1905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Crosses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C78E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EBE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CE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AB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E1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D5A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C6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D6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D7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D4AA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5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BB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E8D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F1"/>
                    </a:solidFill>
                  </a:tcPr>
                </a:tc>
              </a:tr>
            </a:tbl>
          </a:graphicData>
        </a:graphic>
      </p:graphicFrame>
      <p:pic>
        <p:nvPicPr>
          <p:cNvPr descr="SDC" id="253" name="Google Shape;253;p17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254" name="Google Shape;254;p17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838200" y="365125"/>
            <a:ext cx="3822290" cy="2333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Duels, Interceptions &amp; Fouls</a:t>
            </a:r>
            <a:endParaRPr/>
          </a:p>
        </p:txBody>
      </p:sp>
      <p:sp>
        <p:nvSpPr>
          <p:cNvPr id="262" name="Google Shape;262;p18"/>
          <p:cNvSpPr txBox="1"/>
          <p:nvPr>
            <p:ph idx="1" type="body"/>
          </p:nvPr>
        </p:nvSpPr>
        <p:spPr>
          <a:xfrm>
            <a:off x="838199" y="2595715"/>
            <a:ext cx="5257801" cy="358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PT" sz="1800"/>
              <a:t>Destaques: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As 3 métricas estão muito em linha umas com as outras;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Equipas Dominadoras com percentis mais elevados no meio campo adversário do que no seu;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Maioria das equipas com valores mais elevados no seu meio-campo;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Equipas Conservadoras Passivas com apenas a zona 1 a ter alguma expressão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263" name="Google Shape;263;p18"/>
          <p:cNvGraphicFramePr/>
          <p:nvPr/>
        </p:nvGraphicFramePr>
        <p:xfrm>
          <a:off x="6361468" y="664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{AC378DC0-2EBA-4F8C-BC25-9EF7922A5B8B}</a:tableStyleId>
              </a:tblPr>
              <a:tblGrid>
                <a:gridCol w="741400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</a:tblGrid>
              <a:tr h="19050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Duels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6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7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E1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9B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F4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C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6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9D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5F0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F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7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AD4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C8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D7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8B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C2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E2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C7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CFA0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D7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D4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4ED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C6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E0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D9B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C4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CD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D2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F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18"/>
          <p:cNvGraphicFramePr/>
          <p:nvPr/>
        </p:nvGraphicFramePr>
        <p:xfrm>
          <a:off x="6361469" y="2720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{AC378DC0-2EBA-4F8C-BC25-9EF7922A5B8B}</a:tableStyleId>
              </a:tblPr>
              <a:tblGrid>
                <a:gridCol w="741400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</a:tblGrid>
              <a:tr h="19050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Interceptions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3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E1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CB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F1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F3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C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6D0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CD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F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D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CF9E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C5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DD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CE9D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A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F3EC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2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D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D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C6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F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Google Shape;265;p18"/>
          <p:cNvGraphicFramePr/>
          <p:nvPr/>
        </p:nvGraphicFramePr>
        <p:xfrm>
          <a:off x="6361470" y="473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{AC378DC0-2EBA-4F8C-BC25-9EF7922A5B8B}</a:tableStyleId>
              </a:tblPr>
              <a:tblGrid>
                <a:gridCol w="741400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  <a:gridCol w="593125"/>
              </a:tblGrid>
              <a:tr h="19050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Fouls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D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2C7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DE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BD9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C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D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2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C0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D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1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E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C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9B5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D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CD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C88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Equ/Agr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D9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D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D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F1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0,32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4ED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Equ/Equ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C2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C3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9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9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D3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BB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Equ/Pas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C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0,14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0,17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pt-PT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0,23</a:t>
                      </a:r>
                      <a:endParaRPr sz="1400" u="none" cap="none" strike="noStrike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CFE"/>
                    </a:solidFill>
                  </a:tcPr>
                </a:tc>
              </a:tr>
            </a:tbl>
          </a:graphicData>
        </a:graphic>
      </p:graphicFrame>
      <p:pic>
        <p:nvPicPr>
          <p:cNvPr descr="SDC" id="266" name="Google Shape;266;p18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267" name="Google Shape;267;p18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838200" y="656181"/>
            <a:ext cx="3822290" cy="1060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Next Steps</a:t>
            </a:r>
            <a:endParaRPr/>
          </a:p>
        </p:txBody>
      </p: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838199" y="2143432"/>
            <a:ext cx="10515601" cy="409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PT" sz="1800"/>
              <a:t>Embora nos tenha sido possível identificar, de forma clara, 9 estilos de jogo diferentes usando dados das 5 principais ligas, consideramos que existem vários pontos que, num futuro, são passíveis de serem considerados de forma a que este modelo melhore e possa ter um uso diário por parte do Sporting Clube de Portugal: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Utilização de mais métricas – considerando mais métricas será possível melhorar o clustering e, até, considerar aumentar (ou mesmo diminuir) o número de estilos de jogo;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Utilização de dados que não os das 5 principais ligas – apesar de ser possível analisar de forma clara o comportamento destas 98 equipas, não nos foi possível endereçar o desafio de forma completa, uma vez que a larga maioria dos empréstimos da equipa do Sporting Clube de Portugal (principalmente com o objetivo de potenciar jovens jogadores) não tem nenhum destes mercados como destino predileto </a:t>
            </a:r>
            <a:r>
              <a:rPr i="1" lang="pt-PT" sz="1800"/>
              <a:t>[exceção feita ao empréstimo de Tiago Tomás]</a:t>
            </a:r>
            <a:r>
              <a:rPr lang="pt-PT" sz="1800"/>
              <a:t>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 sz="1800"/>
              <a:t>Análise dos dados não apenas por equipas e por zonas, mas também por posição – aprofundando este estudo será possível encontrar caraterísticas semelhantes em jogadores de equipas adversárias e, dessa forma, encontrar um destino de forma mais pormenorizada do que apenas por zona.</a:t>
            </a:r>
            <a:endParaRPr/>
          </a:p>
        </p:txBody>
      </p:sp>
      <p:pic>
        <p:nvPicPr>
          <p:cNvPr descr="SDC" id="276" name="Google Shape;276;p19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277" name="Google Shape;277;p19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Introdução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83269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 sz="1600"/>
              <a:t>No âmbito do Módulo 12. Projeto Final do Master em Big Data Aplicado ao Futebol, em parceria com o Sporting CP, desenvolvemos um Modelo de Identificação de Estilos de Jogo com o objetivo de conseguir classificar as equipas com base nos seus parâmetros de rendimento para posteriormente conseguir identificar as melhores correspondências entre jogador-equipa, otimizando assim os períodos de empréstimo dos jogadores do Sporting CP;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 sz="1600"/>
              <a:t>Anexo a esta apresentação é possível encontrar um ficheiro Colab com todas as indicações relativas ao passos tomados desde a receção dos Datasets, sendo que o mesmo aparece dividido em duas fases: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 sz="1600"/>
              <a:t>Uma primeira em que efetuamos cálculos com o objetivo de definir o comportamento das equipas segundo várias métricas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 sz="1600"/>
              <a:t>Uma segunda, em que utilizando K-Means calculámos um modelo de clustering em que, com sucesso, detetámos 9 estilos de Jogo distintos que passaremos, de seguida, a explicar.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 sz="1600"/>
              <a:t>Ainda, como resultado do desenvolvimento de Clustering e dos cálculos, existe um ficheiro Excel e um modelo 3D do output, respetivamente.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 sz="1600"/>
              <a:t>Por último, na mesma pasta, está um documento </a:t>
            </a:r>
            <a:r>
              <a:rPr i="1" lang="pt-PT" sz="1600"/>
              <a:t>Tableau </a:t>
            </a:r>
            <a:r>
              <a:rPr lang="pt-PT" sz="1600"/>
              <a:t>com um mapa interativo das ligas, clubes e clusters encontrados.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PT" sz="1600"/>
              <a:t>NOTA:</a:t>
            </a:r>
            <a:r>
              <a:rPr lang="pt-PT" sz="1600"/>
              <a:t> Todo o detalhe, raciocínio e cálculos estão discriminados no Ficheiro Colab de forma a que esta apresentação seja mais leve/menos técnica.</a:t>
            </a:r>
            <a:endParaRPr b="1" sz="1600"/>
          </a:p>
        </p:txBody>
      </p:sp>
      <p:pic>
        <p:nvPicPr>
          <p:cNvPr descr="SDC" id="96" name="Google Shape;96;p2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97" name="Google Shape;97;p2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Classificação dos Clusters</a:t>
            </a:r>
            <a:endParaRPr/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477715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2813550"/>
                <a:gridCol w="8423025"/>
              </a:tblGrid>
              <a:tr h="52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Ofensivos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Descrição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2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Dominadora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Capacidade para ter posse de bola, grande progressão com bola, inclusive por zona central, e criar grandes quantidades de remates em último terço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2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Equilibrada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Capacidade para ter posse de bola, mas com a progressão de bola assente mais nos corredores laterais e sem ser capaz de apresentar grande volume de finalizações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2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Conservadora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Ausência de capacidade e pouca capacidade para progredir com a mesma. Número e qualidade de finalizações reduzido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05" name="Google Shape;105;p3"/>
          <p:cNvGraphicFramePr/>
          <p:nvPr/>
        </p:nvGraphicFramePr>
        <p:xfrm>
          <a:off x="477715" y="42964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2813550"/>
                <a:gridCol w="8423025"/>
              </a:tblGrid>
              <a:tr h="52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Defensivos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Descrição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2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Agressiva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Grande capacidade de counterpressing e ações defensivas em meio-campo ofensivo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2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Equilibrada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Ações de counterpressing mais em zona intermédia ou sem padrão definido e com ações defensivas em todo o campo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2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Passiva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PT" sz="1500" u="none" cap="none" strike="noStrike"/>
                        <a:t>Ausência de ações de counterpressing e pouca realizações de ações defensivas em zonas intermédias ou meio-campo ofensivo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SDC" id="106" name="Google Shape;106;p3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107" name="Google Shape;107;p3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Cluster nº1 – Dominadora / Agressiva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838199" y="1825624"/>
            <a:ext cx="5257801" cy="414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Equipas com mais progressão na zona central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Counterpressing mais elevado no meio-campo adversário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Equipas com grande presença no meio-campo adversário no momento de posse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Capacidade para criar grande quantidade de situações de remate na área adversária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Muita troca de bola de bola.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Jogam no meio campo adversário.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Defendendo maioritariamente em ações de pressing e com presença no meio-campo adversário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15" name="Google Shape;115;p4"/>
          <p:cNvGraphicFramePr/>
          <p:nvPr/>
        </p:nvGraphicFramePr>
        <p:xfrm>
          <a:off x="6859181" y="1521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4156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 u="none" cap="none" strike="noStrike">
                          <a:solidFill>
                            <a:schemeClr val="dk1"/>
                          </a:solidFill>
                        </a:rPr>
                        <a:t>Equipas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Atalanta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Monaco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Hoffenheim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Fiorentina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RB Leipzig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Milan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Manchester City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Borussia Dortmund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Barcelona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Bayern München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Liverpool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descr="SDC" id="116" name="Google Shape;116;p4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117" name="Google Shape;117;p4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Cluster nº2 – Conservadora / Passiva 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Pouca capacidade de progressão com bola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Pouca capacidade de counterpressing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Tempo de posse e capacidade para a realização de passes reduzida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Poucas ações de finalização em último terço adversário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Problemas nos duelos e interseções renegando-se maioritariamente ao seus 30/40 metros sem bola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25" name="Google Shape;125;p5"/>
          <p:cNvGraphicFramePr/>
          <p:nvPr/>
        </p:nvGraphicFramePr>
        <p:xfrm>
          <a:off x="6859181" y="1405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4156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 u="none" cap="none" strike="noStrike">
                          <a:solidFill>
                            <a:schemeClr val="dk1"/>
                          </a:solidFill>
                        </a:rPr>
                        <a:t>Equipas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Salernitana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Newcastle United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Troyes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Espanyol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Reims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Brest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Norwich City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Lorient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Everton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Montpellier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West Ham United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Sampdoria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Angers SCO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descr="SDC" id="126" name="Google Shape;126;p5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127" name="Google Shape;127;p5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Cluster nº3 – Equilibrada/Agressiva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Predominância para progredir pelas laterais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Pouca posse de bola, troca de bola e elaboração do jogo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Capacidade para counterpressing mas mais em zona central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Grande número de ações defensivas em meio-campo ofensivo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35" name="Google Shape;135;p6"/>
          <p:cNvGraphicFramePr/>
          <p:nvPr/>
        </p:nvGraphicFramePr>
        <p:xfrm>
          <a:off x="6859181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4156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 u="none" cap="none" strike="noStrike">
                          <a:solidFill>
                            <a:schemeClr val="dk1"/>
                          </a:solidFill>
                        </a:rPr>
                        <a:t>Equipas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Mainz 05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Hellas Verona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Köln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Freiburg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Bochum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Rayo Vallecano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Torino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Genoa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Valencia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Mallorca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Eintracht Frankfurt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descr="SDC" id="136" name="Google Shape;136;p6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137" name="Google Shape;137;p6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659423" y="357126"/>
            <a:ext cx="1087315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Cluster nº4 – Conservadora/Equilibrada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Progressão até zona central intermédia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Counterpressing e posse de bola destacam-se no meio campo ofensivo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Mais predominância para rematar de fora de área do que outras equipas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Predominância de ações de cruzamento nas zonas ofensivas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Predominância de duelos, interseções e faltas nas zonas ofensivas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45" name="Google Shape;145;p7"/>
          <p:cNvGraphicFramePr/>
          <p:nvPr/>
        </p:nvGraphicFramePr>
        <p:xfrm>
          <a:off x="6859181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4156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 u="none" cap="none" strike="noStrike">
                          <a:solidFill>
                            <a:schemeClr val="dk1"/>
                          </a:solidFill>
                        </a:rPr>
                        <a:t>Equipas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Clermont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Atlético Madrid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Strasbourg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Nice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Lille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Lens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descr="SDC" id="146" name="Google Shape;146;p7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147" name="Google Shape;147;p7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Cluster nº5 – Conservadora/Agressiva</a:t>
            </a:r>
            <a:endParaRPr/>
          </a:p>
        </p:txBody>
      </p:sp>
      <p:graphicFrame>
        <p:nvGraphicFramePr>
          <p:cNvPr id="154" name="Google Shape;154;p8"/>
          <p:cNvGraphicFramePr/>
          <p:nvPr/>
        </p:nvGraphicFramePr>
        <p:xfrm>
          <a:off x="6859181" y="1405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4156150"/>
              </a:tblGrid>
              <a:tr h="32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 u="none" cap="none" strike="noStrike">
                          <a:solidFill>
                            <a:schemeClr val="dk1"/>
                          </a:solidFill>
                        </a:rPr>
                        <a:t>Equipas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Osasuna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Udinese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Athletic Bilbao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Stuttgart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Saint-Étienne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Nantes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Berlin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Cagliari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Southampton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Augsburg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Deportivo Alavés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Arminia Bielefeld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Aston Villa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Greuther Fürth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Getafe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Burnley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Progressão mais baseada nas laterais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Pouca capacidade para ter a posse de bola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Pouco aparecimento em zonas de finalização na grande área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Forte utilização das ações de cruzamento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Muitas ações de jogo direto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Predominância para Duelos / interseções / faltas na zona central e segundas bolas longe das zonas de perigo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SDC" id="156" name="Google Shape;156;p8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157" name="Google Shape;157;p8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pt-PT">
                <a:latin typeface="Helvetica Neue"/>
                <a:ea typeface="Helvetica Neue"/>
                <a:cs typeface="Helvetica Neue"/>
                <a:sym typeface="Helvetica Neue"/>
              </a:rPr>
              <a:t>Cluster nº6 – Dominadora/Equilibrada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Equipas que progridem mais por zona central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Pressing relativamente elevado mas sem padrão para a zona de recuperação bola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Grande capacidade para ter posse de bola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Facilidade em criar situações de finalização dentro da área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Duelos/interseções/faltas mais no meio campo ofensivo do que defensivo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PT" sz="1900"/>
              <a:t>Counterpressing pouco presente em último terço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65" name="Google Shape;165;p9"/>
          <p:cNvGraphicFramePr/>
          <p:nvPr/>
        </p:nvGraphicFramePr>
        <p:xfrm>
          <a:off x="6841596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{07F68EA6-861E-4CB1-81F9-BDCDBD462921}</a:tableStyleId>
              </a:tblPr>
              <a:tblGrid>
                <a:gridCol w="4156150"/>
              </a:tblGrid>
              <a:tr h="32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 u="none" cap="none" strike="noStrike">
                          <a:solidFill>
                            <a:schemeClr val="dk1"/>
                          </a:solidFill>
                        </a:rPr>
                        <a:t>Equipas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Madrid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Rennes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Lazio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Internazionale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Villarreal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Brighton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PSG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Olympique Lyonnais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Napoli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Arsenal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Olympique Marseille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P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Chelsea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descr="SDC" id="166" name="Google Shape;166;p9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618809" y="74069"/>
            <a:ext cx="1469981" cy="58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ing CP - Wikipedia" id="167" name="Google Shape;167;p9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9785208" y="5211"/>
            <a:ext cx="531462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2022-07-17T17:15:58Z</dcterms:created>
  <dc:creator>Ricardo Vasconcelos</dc:creator>
</cp:coreProperties>
</file>