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9144000" cx="16256000"/>
  <p:notesSz cx="6858000" cy="9144000"/>
  <p:embeddedFontLst>
    <p:embeddedFont>
      <p:font typeface="Lora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  <p:embeddedFont>
      <p:font typeface="Open Sans Light"/>
      <p:regular r:id="rId42"/>
      <p:bold r:id="rId43"/>
      <p:italic r:id="rId44"/>
      <p:boldItalic r:id="rId45"/>
    </p:embeddedFont>
    <p:embeddedFont>
      <p:font typeface="Karla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42" Type="http://schemas.openxmlformats.org/officeDocument/2006/relationships/font" Target="fonts/OpenSansLight-regular.fntdata"/><Relationship Id="rId41" Type="http://schemas.openxmlformats.org/officeDocument/2006/relationships/font" Target="fonts/HelveticaNeueLight-boldItalic.fntdata"/><Relationship Id="rId44" Type="http://schemas.openxmlformats.org/officeDocument/2006/relationships/font" Target="fonts/OpenSansLight-italic.fntdata"/><Relationship Id="rId43" Type="http://schemas.openxmlformats.org/officeDocument/2006/relationships/font" Target="fonts/OpenSansLight-bold.fntdata"/><Relationship Id="rId46" Type="http://schemas.openxmlformats.org/officeDocument/2006/relationships/font" Target="fonts/Karla-regular.fntdata"/><Relationship Id="rId45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Karla-italic.fntdata"/><Relationship Id="rId47" Type="http://schemas.openxmlformats.org/officeDocument/2006/relationships/font" Target="fonts/Karla-bold.fntdata"/><Relationship Id="rId49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33" Type="http://schemas.openxmlformats.org/officeDocument/2006/relationships/font" Target="fonts/OpenSansSemiBold-boldItalic.fntdata"/><Relationship Id="rId32" Type="http://schemas.openxmlformats.org/officeDocument/2006/relationships/font" Target="fonts/OpenSansSemiBold-italic.fntdata"/><Relationship Id="rId35" Type="http://schemas.openxmlformats.org/officeDocument/2006/relationships/font" Target="fonts/HelveticaNeue-bold.fntdata"/><Relationship Id="rId34" Type="http://schemas.openxmlformats.org/officeDocument/2006/relationships/font" Target="fonts/HelveticaNeue-regular.fntdata"/><Relationship Id="rId37" Type="http://schemas.openxmlformats.org/officeDocument/2006/relationships/font" Target="fonts/HelveticaNeue-boldItalic.fntdata"/><Relationship Id="rId36" Type="http://schemas.openxmlformats.org/officeDocument/2006/relationships/font" Target="fonts/HelveticaNeue-italic.fntdata"/><Relationship Id="rId39" Type="http://schemas.openxmlformats.org/officeDocument/2006/relationships/font" Target="fonts/HelveticaNeueLight-bold.fntdata"/><Relationship Id="rId38" Type="http://schemas.openxmlformats.org/officeDocument/2006/relationships/font" Target="fonts/HelveticaNeueLigh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Lora-regular.fntdata"/><Relationship Id="rId25" Type="http://schemas.openxmlformats.org/officeDocument/2006/relationships/slide" Target="slides/slide20.xml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29" Type="http://schemas.openxmlformats.org/officeDocument/2006/relationships/font" Target="fonts/Lora-boldItalic.fntdata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a021307f_3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3a021307f_3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a021307f_3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e3a021307f_3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a021307f_3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e3a021307f_3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3a021307f_3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e3a021307f_3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3a021307f_3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3a021307f_3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a021307f_3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e3a021307f_3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85ebee6b_8_3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685ebee6b_8_3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3a021307f_3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3a021307f_3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3a021307f_3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3a021307f_3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dd4c2f551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ddd4c2f551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39fe13397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e39fe13397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587db7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587db777f_0_0:notes"/>
          <p:cNvSpPr/>
          <p:nvPr>
            <p:ph idx="2" type="sldImg"/>
          </p:nvPr>
        </p:nvSpPr>
        <p:spPr>
          <a:xfrm>
            <a:off x="114344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85ebee6b_8_3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685ebee6b_8_3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a021307f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3a021307f_2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85ebee6b_8_4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685ebee6b_8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3a021307f_3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e3a021307f_3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85ebee6b_8_4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85ebee6b_8_4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a021307f_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3a021307f_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a021307f_3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3a021307f_3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54148" y="1323689"/>
            <a:ext cx="15147600" cy="36492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54133" y="5038444"/>
            <a:ext cx="15147600" cy="1409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54133" y="1966444"/>
            <a:ext cx="15147600" cy="34908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54133" y="5603956"/>
            <a:ext cx="15147600" cy="23124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Pagination cop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026000" cy="1026000"/>
          </a:xfrm>
          <a:prstGeom prst="rect">
            <a:avLst/>
          </a:prstGeom>
          <a:solidFill>
            <a:srgbClr val="215FBB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Propriety Info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ination copy 3">
  <p:cSld name="Pagination copy 3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67400" cy="9144000"/>
          </a:xfrm>
          <a:prstGeom prst="rect">
            <a:avLst/>
          </a:prstGeom>
          <a:solidFill>
            <a:srgbClr val="1F1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B0F0"/>
              </a:solidFill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0" y="0"/>
            <a:ext cx="1026000" cy="1026000"/>
          </a:xfrm>
          <a:prstGeom prst="rect">
            <a:avLst/>
          </a:prstGeom>
          <a:solidFill>
            <a:srgbClr val="215FBB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55468" t="0"/>
          <a:stretch/>
        </p:blipFill>
        <p:spPr>
          <a:xfrm>
            <a:off x="260053" y="217661"/>
            <a:ext cx="575272" cy="590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512429" y="8680525"/>
            <a:ext cx="3446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2850" lIns="42850" spcFirstLastPara="1" rIns="42850" wrap="square" tIns="42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A6AA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54133" y="3823733"/>
            <a:ext cx="15147600" cy="14964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54133" y="2048844"/>
            <a:ext cx="71109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590933" y="2048844"/>
            <a:ext cx="71109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54133" y="987733"/>
            <a:ext cx="4992000" cy="13434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54133" y="2470400"/>
            <a:ext cx="4992000" cy="56523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71556" y="800267"/>
            <a:ext cx="11320500" cy="7272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28000" y="-222"/>
            <a:ext cx="8127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72000" y="2192311"/>
            <a:ext cx="7191600" cy="26352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72000" y="4983244"/>
            <a:ext cx="7191600" cy="2195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781333" y="1287244"/>
            <a:ext cx="6821400" cy="65691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54133" y="7521022"/>
            <a:ext cx="10664400" cy="10758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rdatan/graphql-tools" TargetMode="External"/><Relationship Id="rId4" Type="http://schemas.openxmlformats.org/officeDocument/2006/relationships/hyperlink" Target="https://github.com/the-guild-org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rdatan/graphql-tools" TargetMode="External"/><Relationship Id="rId4" Type="http://schemas.openxmlformats.org/officeDocument/2006/relationships/hyperlink" Target="https://github.com/the-guild-org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pec.graphql.org/October2021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546725"/>
            <a:ext cx="16256100" cy="3597300"/>
          </a:xfrm>
          <a:prstGeom prst="rect">
            <a:avLst/>
          </a:prstGeom>
          <a:solidFill>
            <a:srgbClr val="1F1D1D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arla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1501100" y="6322877"/>
            <a:ext cx="12896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lang="en-US"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GraphQL</a:t>
            </a:r>
            <a:r>
              <a:rPr lang="en-US" sz="4800">
                <a:solidFill>
                  <a:srgbClr val="79BAFA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800">
                <a:solidFill>
                  <a:srgbClr val="E535AB"/>
                </a:solidFill>
                <a:latin typeface="Lora"/>
                <a:ea typeface="Lora"/>
                <a:cs typeface="Lora"/>
                <a:sym typeface="Lora"/>
              </a:rPr>
              <a:t>101</a:t>
            </a:r>
            <a:endParaRPr>
              <a:solidFill>
                <a:srgbClr val="E535AB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501102" y="8076589"/>
            <a:ext cx="6320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None/>
            </a:pPr>
            <a:r>
              <a:rPr lang="en-US" sz="1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June</a:t>
            </a:r>
            <a:r>
              <a:rPr lang="en-US" sz="1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2023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75" y="390375"/>
            <a:ext cx="4775350" cy="47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12751352" y="7352589"/>
            <a:ext cx="6320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None/>
            </a:pPr>
            <a:r>
              <a:rPr lang="en-US" sz="1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</a:t>
            </a:r>
            <a:r>
              <a:rPr lang="en-US" sz="1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y R. Apú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821800" y="1370075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. Self documented through introspection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67AE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type="ctrTitle"/>
          </p:nvPr>
        </p:nvSpPr>
        <p:spPr>
          <a:xfrm>
            <a:off x="100" y="5990100"/>
            <a:ext cx="16256100" cy="1883100"/>
          </a:xfrm>
          <a:prstGeom prst="rect">
            <a:avLst/>
          </a:prstGeom>
          <a:solidFill>
            <a:srgbClr val="233C77"/>
          </a:solidFill>
        </p:spPr>
        <p:txBody>
          <a:bodyPr anchorCtr="0" anchor="b" bIns="162525" lIns="162525" spcFirstLastPara="1" rIns="162525" wrap="square" tIns="1625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How does GraphQL Work?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7768050" y="897576"/>
            <a:ext cx="6751890" cy="445629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 rot="239674">
            <a:off x="11618175" y="2387475"/>
            <a:ext cx="848801" cy="1476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535A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?</a:t>
            </a: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62" y="1961797"/>
            <a:ext cx="2021924" cy="20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1474275" y="1614675"/>
            <a:ext cx="4049100" cy="6829500"/>
          </a:xfrm>
          <a:prstGeom prst="rect">
            <a:avLst/>
          </a:prstGeom>
          <a:solidFill>
            <a:srgbClr val="22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5FBB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1397000" y="542925"/>
            <a:ext cx="7528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Architecture examples (6)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1775325" y="1871400"/>
            <a:ext cx="3525000" cy="5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Embedded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alongside</a:t>
            </a: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the db engine and data.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Standalone gateway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Hybrid of 1  and 2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Analog of 3.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BFF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AutoNum type="arabicPeriod"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Authentication is important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100" y="1415875"/>
            <a:ext cx="74580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050" y="3518775"/>
            <a:ext cx="7556119" cy="57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0" y="1353275"/>
            <a:ext cx="6886575" cy="6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225" y="1975463"/>
            <a:ext cx="8912225" cy="579294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1096600" y="1043200"/>
            <a:ext cx="628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446625" y="1043200"/>
            <a:ext cx="628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1215875" y="401800"/>
            <a:ext cx="13117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Hybrid approach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397000" y="526375"/>
            <a:ext cx="135657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5. Backend for Frontend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1" name="Google Shape;191;p29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1402975"/>
            <a:ext cx="12157468" cy="70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528" y="3270349"/>
            <a:ext cx="481449" cy="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103" y="5046149"/>
            <a:ext cx="481449" cy="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103" y="6705974"/>
            <a:ext cx="481449" cy="4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50" y="1756138"/>
            <a:ext cx="14300899" cy="65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1494175" y="943825"/>
            <a:ext cx="13784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4000">
                <a:solidFill>
                  <a:srgbClr val="225FC3"/>
                </a:solidFill>
                <a:latin typeface="Lora"/>
                <a:ea typeface="Lora"/>
                <a:cs typeface="Lora"/>
                <a:sym typeface="Lora"/>
              </a:rPr>
              <a:t>6. A more secure example:</a:t>
            </a:r>
            <a:endParaRPr b="1" sz="1800">
              <a:solidFill>
                <a:srgbClr val="225FC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8971" y="4468014"/>
            <a:ext cx="1093325" cy="1093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0"/>
          <p:cNvCxnSpPr/>
          <p:nvPr/>
        </p:nvCxnSpPr>
        <p:spPr>
          <a:xfrm>
            <a:off x="7695175" y="3207950"/>
            <a:ext cx="9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7671100" y="5549400"/>
            <a:ext cx="9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0"/>
          <p:cNvSpPr/>
          <p:nvPr/>
        </p:nvSpPr>
        <p:spPr>
          <a:xfrm>
            <a:off x="7695175" y="4130725"/>
            <a:ext cx="859500" cy="4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D1D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79B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1350150" y="6604075"/>
            <a:ext cx="8782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BONUS: Schema Stitching</a:t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lang="en-US" sz="5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BO</a:t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525" y="189175"/>
            <a:ext cx="7556119" cy="57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9967925" y="2781700"/>
            <a:ext cx="1093200" cy="90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7846" y="2689052"/>
            <a:ext cx="1093325" cy="10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10047450" y="674600"/>
            <a:ext cx="1093200" cy="90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10047450" y="674600"/>
            <a:ext cx="1093200" cy="90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10047450" y="189175"/>
            <a:ext cx="10932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9967925" y="2317600"/>
            <a:ext cx="10932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0047450" y="4407450"/>
            <a:ext cx="1093200" cy="1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7859" y="581952"/>
            <a:ext cx="1093325" cy="10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/>
        </p:nvSpPr>
        <p:spPr>
          <a:xfrm>
            <a:off x="1242125" y="304575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Schema stitching  (cont.)</a:t>
            </a:r>
            <a:endParaRPr b="1" sz="38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1242125" y="912650"/>
            <a:ext cx="686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Related models in different APIs can be linked in a server environment to save resources in client machines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graphql-tools</a:t>
            </a: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 by </a:t>
            </a: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The Guild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50" y="3230400"/>
            <a:ext cx="9934026" cy="524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 rotWithShape="1">
          <a:blip r:embed="rId6">
            <a:alphaModFix/>
          </a:blip>
          <a:srcRect b="17669" l="11658" r="11994" t="17082"/>
          <a:stretch/>
        </p:blipFill>
        <p:spPr>
          <a:xfrm>
            <a:off x="9646075" y="3339825"/>
            <a:ext cx="6381875" cy="37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/>
        </p:nvSpPr>
        <p:spPr>
          <a:xfrm>
            <a:off x="1242125" y="304575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Schema stitching  (cont.)</a:t>
            </a:r>
            <a:endParaRPr b="1" sz="38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242125" y="912650"/>
            <a:ext cx="686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Related models in different APIs can be linked in a server environment to save resources in client machines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graphql-tools</a:t>
            </a: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 by </a:t>
            </a:r>
            <a:r>
              <a:rPr b="1" lang="en-US" sz="2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The Guild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5225" y="1065075"/>
            <a:ext cx="7848374" cy="754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189050"/>
            <a:ext cx="6288344" cy="58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 rot="3492173">
            <a:off x="7002866" y="4233503"/>
            <a:ext cx="813607" cy="259606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14725" y="0"/>
            <a:ext cx="16256100" cy="4019700"/>
          </a:xfrm>
          <a:prstGeom prst="rect">
            <a:avLst/>
          </a:prstGeom>
          <a:solidFill>
            <a:srgbClr val="1F1D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6061800" y="1941700"/>
            <a:ext cx="4132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4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Recap</a:t>
            </a:r>
            <a:endParaRPr sz="4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7907125" y="1708050"/>
            <a:ext cx="736200" cy="864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1472475" y="2974375"/>
            <a:ext cx="4019700" cy="40197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6118150" y="2974375"/>
            <a:ext cx="4019700" cy="40197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10763825" y="2974375"/>
            <a:ext cx="4019700" cy="4019700"/>
          </a:xfrm>
          <a:prstGeom prst="rect">
            <a:avLst/>
          </a:prstGeom>
          <a:solidFill>
            <a:srgbClr val="215F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2082875" y="3703675"/>
            <a:ext cx="29298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sz="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6677875" y="4019700"/>
            <a:ext cx="29298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sz="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11243325" y="4019700"/>
            <a:ext cx="29298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sz="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12116925" y="0"/>
            <a:ext cx="5280000" cy="9144000"/>
          </a:xfrm>
          <a:prstGeom prst="rect">
            <a:avLst/>
          </a:prstGeom>
          <a:solidFill>
            <a:srgbClr val="79B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2386563" y="1658263"/>
            <a:ext cx="5896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54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What?</a:t>
            </a:r>
            <a:endParaRPr sz="54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386556" y="2834990"/>
            <a:ext cx="92712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54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Why?</a:t>
            </a:r>
            <a:endParaRPr sz="54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2298213" y="5299147"/>
            <a:ext cx="82905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93CF"/>
              </a:buClr>
              <a:buSzPts val="1700"/>
              <a:buFont typeface="Helvetica Neue"/>
              <a:buNone/>
            </a:pPr>
            <a:r>
              <a:rPr b="1" lang="en-US" sz="54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How?</a:t>
            </a:r>
            <a:endParaRPr sz="54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482700" y="6497325"/>
            <a:ext cx="94269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Architecture Examples</a:t>
            </a:r>
            <a:endParaRPr b="1" sz="37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2482700" y="4107896"/>
            <a:ext cx="58968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GraphQL vs REST</a:t>
            </a:r>
            <a:endParaRPr sz="37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1434324" y="1686606"/>
            <a:ext cx="635100" cy="635100"/>
          </a:xfrm>
          <a:prstGeom prst="ellipse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576375" y="1724788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1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434324" y="2948981"/>
            <a:ext cx="635100" cy="635100"/>
          </a:xfrm>
          <a:prstGeom prst="ellipse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576375" y="2987163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345974" y="5431419"/>
            <a:ext cx="635100" cy="635100"/>
          </a:xfrm>
          <a:prstGeom prst="ellipse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47625" lIns="47625" spcFirstLastPara="1" rIns="47625" wrap="square" tIns="47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488025" y="5469600"/>
            <a:ext cx="351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3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8275" y="3186863"/>
            <a:ext cx="5614074" cy="240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D1D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-50" y="0"/>
            <a:ext cx="16256100" cy="610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872692" y="5377204"/>
            <a:ext cx="14651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300">
                <a:solidFill>
                  <a:srgbClr val="1F1D1D"/>
                </a:solidFill>
                <a:latin typeface="Lora"/>
                <a:ea typeface="Lora"/>
                <a:cs typeface="Lora"/>
                <a:sym typeface="Lora"/>
              </a:rPr>
              <a:t>Additional Resources</a:t>
            </a:r>
            <a:endParaRPr b="1" sz="3300">
              <a:solidFill>
                <a:srgbClr val="1F1D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4337350" y="2952000"/>
            <a:ext cx="7581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rgbClr val="0C93CF"/>
                </a:solidFill>
                <a:latin typeface="Lora"/>
                <a:ea typeface="Lora"/>
                <a:cs typeface="Lora"/>
                <a:sym typeface="Lora"/>
              </a:rPr>
              <a:t>Thank You!</a:t>
            </a:r>
            <a:endParaRPr b="1" sz="5700">
              <a:solidFill>
                <a:srgbClr val="0C93C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93C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233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ctrTitle"/>
          </p:nvPr>
        </p:nvSpPr>
        <p:spPr>
          <a:xfrm>
            <a:off x="1736050" y="5990099"/>
            <a:ext cx="12783900" cy="18831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What is GraphQL?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768050" y="897576"/>
            <a:ext cx="6751890" cy="445629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rot="239674">
            <a:off x="11618175" y="2387475"/>
            <a:ext cx="848801" cy="1476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535A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?</a:t>
            </a: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62" y="1961797"/>
            <a:ext cx="2021924" cy="20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93C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738525" y="1330871"/>
            <a:ext cx="12778800" cy="6482100"/>
          </a:xfrm>
          <a:prstGeom prst="rect">
            <a:avLst/>
          </a:prstGeom>
          <a:solidFill>
            <a:srgbClr val="233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738600" y="2493525"/>
            <a:ext cx="12778800" cy="4156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>
                <a:solidFill>
                  <a:schemeClr val="lt1"/>
                </a:solidFill>
              </a:rPr>
              <a:t>“a </a:t>
            </a:r>
            <a:r>
              <a:rPr lang="en-US">
                <a:solidFill>
                  <a:schemeClr val="lt1"/>
                </a:solidFill>
                <a:highlight>
                  <a:srgbClr val="E535AB"/>
                </a:highlight>
              </a:rPr>
              <a:t>query language</a:t>
            </a:r>
            <a:r>
              <a:rPr lang="en-US">
                <a:solidFill>
                  <a:schemeClr val="lt1"/>
                </a:solidFill>
              </a:rPr>
              <a:t> and </a:t>
            </a:r>
            <a:r>
              <a:rPr lang="en-US">
                <a:solidFill>
                  <a:schemeClr val="lt1"/>
                </a:solidFill>
                <a:highlight>
                  <a:srgbClr val="0C93CF"/>
                </a:highlight>
              </a:rPr>
              <a:t>execution engine</a:t>
            </a:r>
            <a:r>
              <a:rPr lang="en-US">
                <a:solidFill>
                  <a:schemeClr val="lt1"/>
                </a:solidFill>
              </a:rPr>
              <a:t> originally created at Facebook in 2012 for describing the capabilities and requirements of </a:t>
            </a:r>
            <a:r>
              <a:rPr lang="en-US">
                <a:solidFill>
                  <a:schemeClr val="lt1"/>
                </a:solidFill>
                <a:highlight>
                  <a:srgbClr val="E535AB"/>
                </a:highlight>
              </a:rPr>
              <a:t>data models</a:t>
            </a:r>
            <a:r>
              <a:rPr lang="en-US">
                <a:solidFill>
                  <a:schemeClr val="lt1"/>
                </a:solidFill>
              </a:rPr>
              <a:t> for </a:t>
            </a:r>
            <a:r>
              <a:rPr lang="en-US">
                <a:solidFill>
                  <a:schemeClr val="lt1"/>
                </a:solidFill>
                <a:highlight>
                  <a:srgbClr val="3967AE"/>
                </a:highlight>
              </a:rPr>
              <a:t>client-server applications.</a:t>
            </a:r>
            <a:r>
              <a:rPr lang="en-US">
                <a:solidFill>
                  <a:schemeClr val="lt1"/>
                </a:solidFill>
              </a:rPr>
              <a:t>”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615850" y="6650325"/>
            <a:ext cx="744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GraphQL </a:t>
            </a:r>
            <a:r>
              <a:rPr lang="en-US" sz="2500">
                <a:solidFill>
                  <a:schemeClr val="lt1"/>
                </a:solidFill>
              </a:rPr>
              <a:t>Spec</a:t>
            </a:r>
            <a:r>
              <a:rPr lang="en-US" sz="2500">
                <a:solidFill>
                  <a:schemeClr val="lt1"/>
                </a:solidFill>
              </a:rPr>
              <a:t> ( 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October, 2021</a:t>
            </a:r>
            <a:r>
              <a:rPr lang="en-US" sz="2500">
                <a:solidFill>
                  <a:schemeClr val="lt1"/>
                </a:solidFill>
              </a:rPr>
              <a:t>)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1069175" y="1318600"/>
            <a:ext cx="9030300" cy="7065900"/>
          </a:xfrm>
          <a:prstGeom prst="rect">
            <a:avLst/>
          </a:prstGeom>
          <a:solidFill>
            <a:srgbClr val="3967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4294967295" type="sldNum"/>
          </p:nvPr>
        </p:nvSpPr>
        <p:spPr>
          <a:xfrm>
            <a:off x="15059660" y="8444179"/>
            <a:ext cx="975600" cy="6999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rgbClr val="53585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230875" y="1632450"/>
            <a:ext cx="4119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GraphQL is…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337825" y="2601375"/>
            <a:ext cx="84930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a standard of a language to communicate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between clients and servers.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self documented</a:t>
            </a: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once an engine is deployed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data source agnostic</a:t>
            </a: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used in gateways in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microservices</a:t>
            </a: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archs.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… </a:t>
            </a:r>
            <a:r>
              <a:rPr lang="en-US" sz="26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declarative</a:t>
            </a:r>
            <a:endParaRPr sz="26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used for both queries and </a:t>
            </a:r>
            <a:r>
              <a:rPr lang="en-US" sz="2600">
                <a:solidFill>
                  <a:schemeClr val="lt1"/>
                </a:solidFill>
                <a:highlight>
                  <a:srgbClr val="E535AB"/>
                </a:highlight>
                <a:latin typeface="Open Sans"/>
                <a:ea typeface="Open Sans"/>
                <a:cs typeface="Open Sans"/>
                <a:sym typeface="Open Sans"/>
              </a:rPr>
              <a:t>data manipulation</a:t>
            </a:r>
            <a:endParaRPr sz="2600">
              <a:solidFill>
                <a:schemeClr val="lt1"/>
              </a:solidFill>
              <a:highlight>
                <a:srgbClr val="E535A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890825" y="1318600"/>
            <a:ext cx="4443000" cy="706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1052525" y="1711338"/>
            <a:ext cx="4119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GraphQL </a:t>
            </a:r>
            <a:r>
              <a:rPr b="1" i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isn’ t</a:t>
            </a:r>
            <a:r>
              <a:rPr b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…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1140875" y="2680263"/>
            <a:ext cx="39576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…a</a:t>
            </a: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00">
                <a:solidFill>
                  <a:schemeClr val="lt1"/>
                </a:solidFill>
                <a:highlight>
                  <a:srgbClr val="7ABAFA"/>
                </a:highlight>
                <a:latin typeface="Open Sans"/>
                <a:ea typeface="Open Sans"/>
                <a:cs typeface="Open Sans"/>
                <a:sym typeface="Open Sans"/>
              </a:rPr>
              <a:t>programming language</a:t>
            </a:r>
            <a:endParaRPr sz="2500">
              <a:solidFill>
                <a:schemeClr val="lt1"/>
              </a:solidFill>
              <a:highlight>
                <a:srgbClr val="7ABAFA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a relational database management language like </a:t>
            </a:r>
            <a:r>
              <a:rPr lang="en-US" sz="2500">
                <a:solidFill>
                  <a:schemeClr val="lt1"/>
                </a:solidFill>
                <a:highlight>
                  <a:srgbClr val="7ABAFA"/>
                </a:highlight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… implemented in a </a:t>
            </a:r>
            <a:r>
              <a:rPr lang="en-US" sz="2500">
                <a:solidFill>
                  <a:schemeClr val="lt1"/>
                </a:solidFill>
                <a:highlight>
                  <a:srgbClr val="79BAFA"/>
                </a:highlight>
                <a:latin typeface="Open Sans"/>
                <a:ea typeface="Open Sans"/>
                <a:cs typeface="Open Sans"/>
                <a:sym typeface="Open Sans"/>
              </a:rPr>
              <a:t>central </a:t>
            </a:r>
            <a:r>
              <a:rPr lang="en-US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repository.</a:t>
            </a:r>
            <a:endParaRPr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490100" y="8742600"/>
            <a:ext cx="3344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50" lIns="69450" spcFirstLastPara="1" rIns="69450" wrap="square" tIns="694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500"/>
              <a:buFont typeface="Helvetica Neue"/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Gorilla Logic Proprietary and Confidential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-50" y="6118038"/>
            <a:ext cx="16256100" cy="1627200"/>
          </a:xfrm>
          <a:prstGeom prst="rect">
            <a:avLst/>
          </a:prstGeom>
          <a:solidFill>
            <a:srgbClr val="7AB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ctrTitle"/>
          </p:nvPr>
        </p:nvSpPr>
        <p:spPr>
          <a:xfrm>
            <a:off x="1736050" y="5990099"/>
            <a:ext cx="12783900" cy="18831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3585F"/>
                </a:solidFill>
              </a:rPr>
              <a:t>Why use</a:t>
            </a:r>
            <a:r>
              <a:rPr lang="en-US">
                <a:solidFill>
                  <a:srgbClr val="53585F"/>
                </a:solidFill>
              </a:rPr>
              <a:t> GraphQL?</a:t>
            </a:r>
            <a:endParaRPr>
              <a:solidFill>
                <a:srgbClr val="53585F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7768050" y="897576"/>
            <a:ext cx="6751890" cy="445629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 rot="239674">
            <a:off x="11618175" y="2387475"/>
            <a:ext cx="848801" cy="1476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E535A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?</a:t>
            </a: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862" y="1961797"/>
            <a:ext cx="2021924" cy="20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821800" y="1370075"/>
            <a:ext cx="6641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3000"/>
              <a:buFont typeface="Lora"/>
              <a:buAutoNum type="arabicPeriod"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Reduces over fetching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1479350" y="2680975"/>
            <a:ext cx="5139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Helvetica Neue"/>
              <a:buNone/>
            </a:pPr>
            <a:r>
              <a:rPr lang="en-US"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5.73 </a:t>
            </a:r>
            <a:r>
              <a:rPr lang="en-US"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  10 in</a:t>
            </a:r>
            <a:endParaRPr sz="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900" y="2993976"/>
            <a:ext cx="7834299" cy="16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375" y="5084100"/>
            <a:ext cx="10255627" cy="3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1467850" y="2116625"/>
            <a:ext cx="105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FE sends  as many RESTful requests as needed</a:t>
            </a:r>
            <a:endParaRPr sz="2000"/>
          </a:p>
        </p:txBody>
      </p:sp>
      <p:sp>
        <p:nvSpPr>
          <p:cNvPr id="135" name="Google Shape;135;p22"/>
          <p:cNvSpPr txBox="1"/>
          <p:nvPr/>
        </p:nvSpPr>
        <p:spPr>
          <a:xfrm>
            <a:off x="1467850" y="4622400"/>
            <a:ext cx="105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FE sends declarative queries, i.e. gets </a:t>
            </a:r>
            <a:r>
              <a:rPr b="1" i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only </a:t>
            </a: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and </a:t>
            </a:r>
            <a:r>
              <a:rPr b="1" i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exactly </a:t>
            </a: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what it asks for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821800" y="1370075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2. Strongly typed schemas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467850" y="2116625"/>
            <a:ext cx="81249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Language specifies: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○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 types, 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○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interfaces, 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○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unions, 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○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enums, 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○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field arguments, 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○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polymorphism</a:t>
            </a: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endParaRPr sz="2000"/>
          </a:p>
        </p:txBody>
      </p:sp>
      <p:sp>
        <p:nvSpPr>
          <p:cNvPr id="142" name="Google Shape;142;p23"/>
          <p:cNvSpPr txBox="1"/>
          <p:nvPr/>
        </p:nvSpPr>
        <p:spPr>
          <a:xfrm>
            <a:off x="918275" y="5822300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3. Easier caching 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252450" y="6759600"/>
            <a:ext cx="105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Each field has its own resolver function</a:t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16051" l="15561" r="16572" t="17675"/>
          <a:stretch/>
        </p:blipFill>
        <p:spPr>
          <a:xfrm>
            <a:off x="9814900" y="1046050"/>
            <a:ext cx="4203925" cy="41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821800" y="1370075"/>
            <a:ext cx="12335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4. Self documented through introspection</a:t>
            </a:r>
            <a:endParaRPr b="1" sz="3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467850" y="2116625"/>
            <a:ext cx="105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5FC5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5FC5"/>
              </a:buClr>
              <a:buSzPts val="2000"/>
              <a:buFont typeface="Lora"/>
              <a:buChar char="●"/>
            </a:pPr>
            <a:r>
              <a:rPr b="1" lang="en-US" sz="2000">
                <a:solidFill>
                  <a:srgbClr val="225FC5"/>
                </a:solidFill>
                <a:latin typeface="Lora"/>
                <a:ea typeface="Lora"/>
                <a:cs typeface="Lora"/>
                <a:sym typeface="Lora"/>
              </a:rPr>
              <a:t>FE sends  as many RESTful requests as needed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F1D1D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E1009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