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</p:sldIdLst>
  <p:sldSz cy="7561250" cx="10693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3">
          <p15:clr>
            <a:srgbClr val="000000"/>
          </p15:clr>
        </p15:guide>
        <p15:guide id="2" pos="33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3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04888" y="685800"/>
            <a:ext cx="4848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004888" y="685800"/>
            <a:ext cx="4848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c01b6f8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61c01b6f8c_0_258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c01b6f8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61c01b6f8c_0_26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9a45af7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19a45af71_1_9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9a45af7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619a45af71_1_27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9a45af7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19a45af71_1_4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9a45af7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19a45af71_1_53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9a45af71_1_6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9a45af7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19a45af71_1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9a45af71_1_67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9a45af7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19a45af71_1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9a45af71_1_75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9a45af7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19a45af71_1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9a45af71_1_8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9a45af7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619a45af71_1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004888" y="685800"/>
            <a:ext cx="4848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a46e6998_0_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a46e69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61a46e6998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a46e6998_0_13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1a46e69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1a46e6998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a46e6998_0_2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1a46e69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61a46e6998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a46e6998_0_3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a46e69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1a46e6998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a46e6998_0_4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a46e69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61a46e6998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a46e6998_0_5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a46e69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61a46e6998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c01b6f8c_0_28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1c01b6f8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61c01b6f8c_0_2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a46e6998_0_61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a46e699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1a46e6998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1a46e6998_0_7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1a46e69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1a46e6998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a46e6998_0_78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a46e699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1a46e6998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1c15699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41c15699ef_0_1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a46e6998_0_87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1a46e69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1a46e6998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1a46e6998_0_97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1a46e69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61a46e6998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a46e6998_0_108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1a46e699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61a46e6998_0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1a46e6998_0_11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1a46e699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1a46e6998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a46e6998_0_12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1a46e699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61a46e6998_0_1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1a46e6998_0_139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1a46e699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61a46e6998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c01b6f8c_0_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c01b6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61c01b6f8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1c01b6f8c_0_9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1c01b6f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1c01b6f8c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1c01b6f8c_0_19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1c01b6f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1c01b6f8c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1c01b6f8c_0_3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1c01b6f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1c01b6f8c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1c15699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41c15699ef_0_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c01b6f8c_0_4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1c01b6f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1c01b6f8c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1c01b6f8c_0_53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1c01b6f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61c01b6f8c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1c01b6f8c_0_6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1c01b6f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61c01b6f8c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1c01b6f8c_0_75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1c01b6f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61c01b6f8c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1c01b6f8c_0_8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1c01b6f8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61c01b6f8c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c01b6f8c_0_9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1c01b6f8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61c01b6f8c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1c01b6f8c_0_10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1c01b6f8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61c01b6f8c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1c01b6f8c_0_113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1c01b6f8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61c01b6f8c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1c01b6f8c_0_12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1c01b6f8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61c01b6f8c_0_1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1c01b6f8c_0_131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1c01b6f8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61c01b6f8c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1c15699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41c15699ef_0_11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1c01b6f8c_0_14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1c01b6f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61c01b6f8c_0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1c01b6f8c_0_151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1c01b6f8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61c01b6f8c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1c01b6f8c_0_16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1c01b6f8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61c01b6f8c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1c01b6f8c_0_169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1c01b6f8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61c01b6f8c_0_1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1c01b6f8c_0_187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1c01b6f8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61c01b6f8c_0_1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1c01b6f8c_0_197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1c01b6f8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61c01b6f8c_0_1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1c01b6f8c_0_207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1c01b6f8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61c01b6f8c_0_2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1c01b6f8c_0_275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1c01b6f8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61c01b6f8c_0_2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1c01b6f8c_0_21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1c01b6f8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61c01b6f8c_0_2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1c01b6f8c_0_225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1c01b6f8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61c01b6f8c_0_2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9a45af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619a45af71_0_8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1c01b6f8c_0_23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1c01b6f8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61c01b6f8c_0_2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1c01b6f8c_0_29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1c01b6f8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61c01b6f8c_0_2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1c01b6f8c_0_30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1c01b6f8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61c01b6f8c_0_3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1c01b6f8c_0_315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1c01b6f8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61c01b6f8c_0_3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1c01b6f8c_0_323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1c01b6f8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61c01b6f8c_0_3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1c01b6f8c_0_333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1c01b6f8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61c01b6f8c_0_3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1c01b6f8c_0_341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1c01b6f8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61c01b6f8c_0_3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1c01b6f8c_0_35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1c01b6f8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61c01b6f8c_0_3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1c01b6f8c_0_363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1c01b6f8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61c01b6f8c_0_3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1c01b6f8c_0_37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1c01b6f8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61c01b6f8c_0_3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9a45af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619a45af71_0_1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1c01b6f8c_0_38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1c01b6f8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61c01b6f8c_0_3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1c01b6f8c_0_393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1c01b6f8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61c01b6f8c_0_3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1c01b6f8c_0_407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1c01b6f8c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61c01b6f8c_0_4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2d24d55aa_0_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2d24d5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62d24d55a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2d24d55aa_0_8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2d24d55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62d24d55aa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2d24d55aa_0_1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2d24d55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62d24d55aa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2d24d55aa_0_26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2d24d55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62d24d55aa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2d24d55aa_0_3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2d24d55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62d24d55aa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2d24d55aa_0_45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2d24d55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62d24d55aa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62d24d55aa_0_5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62d24d55a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62d24d55aa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9a45af7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619a45af71_1_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2d24d55aa_0_62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2d24d55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62d24d55aa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62d24d55aa_0_71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62d24d55a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62d24d55aa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2d24d55aa_0_8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62d24d55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62d24d55aa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2d24d55aa_0_91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2d24d55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62d24d55aa_0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2d24d55aa_0_104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2d24d55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62d24d55aa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2d24d55aa_0_100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62d24d55a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62d24d55aa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c01b6f8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61c01b6f8c_0_248:notes"/>
          <p:cNvSpPr/>
          <p:nvPr>
            <p:ph idx="2" type="sldImg"/>
          </p:nvPr>
        </p:nvSpPr>
        <p:spPr>
          <a:xfrm>
            <a:off x="1004888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0156" y="180231"/>
            <a:ext cx="9623425" cy="591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  <a:defRPr b="0" i="0" sz="25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carmo\Desktop\Papelaria\1\hhh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588"/>
            <a:ext cx="10691813" cy="75644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carmo\Desktop\ppt2016.png" id="13" name="Google Shape;1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9525"/>
            <a:ext cx="10704513" cy="757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/>
        </p:nvSpPr>
        <p:spPr>
          <a:xfrm>
            <a:off x="157448" y="7092999"/>
            <a:ext cx="648072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769516" y="7104031"/>
            <a:ext cx="752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Padtec S/A    ©   2019   Todos os direitos reservados.   </a:t>
            </a:r>
            <a:endParaRPr sz="120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5"/>
          <p:cNvGrpSpPr/>
          <p:nvPr/>
        </p:nvGrpSpPr>
        <p:grpSpPr>
          <a:xfrm>
            <a:off x="0" y="-1588"/>
            <a:ext cx="10691813" cy="7564438"/>
            <a:chOff x="0" y="-1588"/>
            <a:chExt cx="10691813" cy="7564438"/>
          </a:xfrm>
        </p:grpSpPr>
        <p:pic>
          <p:nvPicPr>
            <p:cNvPr descr="C:\Users\scarmo\Desktop\Papelaria\1\11.png" id="20" name="Google Shape;20;p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-1588"/>
              <a:ext cx="10691813" cy="75644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giovana\Desktop\Convite_Futurecom_ESP_b-02.png" id="21" name="Google Shape;21;p5"/>
            <p:cNvPicPr preferRelativeResize="0"/>
            <p:nvPr/>
          </p:nvPicPr>
          <p:blipFill rotWithShape="1">
            <a:blip r:embed="rId2">
              <a:alphaModFix/>
            </a:blip>
            <a:srcRect b="15213" l="8195" r="0" t="20068"/>
            <a:stretch/>
          </p:blipFill>
          <p:spPr>
            <a:xfrm>
              <a:off x="3188603" y="4318892"/>
              <a:ext cx="1304384" cy="457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5"/>
          <p:cNvSpPr txBox="1"/>
          <p:nvPr/>
        </p:nvSpPr>
        <p:spPr>
          <a:xfrm>
            <a:off x="234132" y="7104032"/>
            <a:ext cx="752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Padtec S/A    ©   2019    Todos os direitos reservados.   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icardoaruiz/treinavue-basico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icardoaruiz/treinavue-basico/tree/01-data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ricardoaruiz/treinavue-basico/tree/02-methods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ricardoaruiz/treinavue-basico/tree/03-vbind" TargetMode="External"/><Relationship Id="rId4" Type="http://schemas.openxmlformats.org/officeDocument/2006/relationships/hyperlink" Target="https://br.vuejs.org/v2/api/index.html#Diretivas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vuejs.org/v2/api/#v-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ricardoaruiz/treinavue-basico/tree/04-von" TargetMode="External"/><Relationship Id="rId4" Type="http://schemas.openxmlformats.org/officeDocument/2006/relationships/hyperlink" Target="https://br.vuejs.org/v2/api/index.html#Diretiva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ricardoaruiz/treinavue-basico/tree/05-vif" TargetMode="External"/><Relationship Id="rId4" Type="http://schemas.openxmlformats.org/officeDocument/2006/relationships/hyperlink" Target="https://br.vuejs.org/v2/api/index.html#Diretivas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nodejs.org/en/" TargetMode="External"/><Relationship Id="rId5" Type="http://schemas.openxmlformats.org/officeDocument/2006/relationships/hyperlink" Target="https://chrome.google.com/webstore/detail/vuejs-devtools/nhdogjmejiglipccpnnnanhbledajbpd" TargetMode="External"/><Relationship Id="rId6" Type="http://schemas.openxmlformats.org/officeDocument/2006/relationships/hyperlink" Target="https://cli.vuejs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ricardoaruiz/treinavue-basico/tree/06-vfor" TargetMode="External"/><Relationship Id="rId4" Type="http://schemas.openxmlformats.org/officeDocument/2006/relationships/hyperlink" Target="https://br.vuejs.org/v2/api/index.html#Diretivas" TargetMode="External"/><Relationship Id="rId5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r.vuejs.org/v2/guide/index.html#O-que-e-Vue-js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ricardoaruiz/treinavue-basico/tree/07-computed-watch" TargetMode="External"/><Relationship Id="rId4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ricardoaruiz/treinavue-basico/tree/08-vmodel" TargetMode="External"/><Relationship Id="rId4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br.vuejs.org/v2/guide/instance.html" TargetMode="External"/><Relationship Id="rId4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ithub.com/ricardoaruiz/treinavue-basico/tree/09-lifecyle-hooks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ithub.com/ricardoaruiz/treinavue-basico/tree/10-components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br.vuejs.org/v2/guide/components-props.html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br.vuejs.org/v2/guide/components-props.html" TargetMode="External"/><Relationship Id="rId4" Type="http://schemas.openxmlformats.org/officeDocument/2006/relationships/image" Target="../media/image1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github.com/ricardoaruiz/treinavue-basico/tree/11-components-props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br.vuejs.org/v2/guide/components-custom-events.html#Modificador-sync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github.com/ricardoaruiz/treinavue-basico/tree/12-components-events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github.com/ricardoaruiz/treinavue-basico/tree/13-componentes-slots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vuejs.org/v2/guide/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/>
        </p:nvSpPr>
        <p:spPr>
          <a:xfrm>
            <a:off x="837175" y="2988550"/>
            <a:ext cx="51948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Vue.JS - Básico</a:t>
            </a:r>
            <a:endParaRPr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235175" y="5599565"/>
            <a:ext cx="3053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Ricardo Ruiz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Full Stack Developer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ricardo.ruiz</a:t>
            </a:r>
            <a:r>
              <a:rPr lang="pt-B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@padtec.com.br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(19) 2104-1706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Reatividade sem Vue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6"/>
          <p:cNvSpPr txBox="1"/>
          <p:nvPr/>
        </p:nvSpPr>
        <p:spPr>
          <a:xfrm>
            <a:off x="408725" y="935825"/>
            <a:ext cx="9797700" cy="356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incrementar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dados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atualizarUI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diminuir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dados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atualizarUI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incrementar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remover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diminuir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B9B9B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Reatividade com Vue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7"/>
          <p:cNvSpPr txBox="1"/>
          <p:nvPr/>
        </p:nvSpPr>
        <p:spPr>
          <a:xfrm>
            <a:off x="408725" y="984300"/>
            <a:ext cx="9797700" cy="492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Bermudas - R$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{{preco}}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@click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total++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@click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total--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Remover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{{total}}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Total: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{{total * preco}}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preco:</a:t>
            </a: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49</a:t>
            </a: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total:</a:t>
            </a: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DDAA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Estrutura básica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8"/>
          <p:cNvSpPr txBox="1"/>
          <p:nvPr/>
        </p:nvSpPr>
        <p:spPr>
          <a:xfrm>
            <a:off x="408725" y="1012025"/>
            <a:ext cx="9797700" cy="570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computed: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watch: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   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Criação do projeto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1 - Primeiro vamos instalar o Vue CLI</a:t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	npm install -g @vue/cli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2 - Após a instalação vamos verificar a versão</a:t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	vue --version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3 - Agora com o CLI instalado vamos criar o primeiro projeto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	vue create treinavue-basico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utilize a opção default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8" y="4386300"/>
            <a:ext cx="36480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Criação do projeto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75" y="961200"/>
            <a:ext cx="9105301" cy="57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Estrutura do projeto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300" y="1105575"/>
            <a:ext cx="3553550" cy="54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Executando a aplicação criada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executar a nossa aplicação vamos executar o seguinte comando: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	npm run serve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Após o fim da compilação veremos a saída acima e a nossa aplicação estará disponível na porta informada.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25" y="2466800"/>
            <a:ext cx="87153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Executando a aplicação criada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Ao acessar o endereço (http://localhost:8080) teremos a seguinte representação: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875" y="1711400"/>
            <a:ext cx="6651950" cy="48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1 - Instalar as ferramentas necessárias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Node.js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Vue CLI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Visual Studio Code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2 - Criar o projeto inicial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3 - Executar o projeto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Ao final desse exercício você estará com o seu ambiente de desenvolvimento preparado.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283800" y="1044500"/>
            <a:ext cx="100023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A propriedade </a:t>
            </a:r>
            <a:r>
              <a:rPr b="1" lang="pt-BR" sz="1800">
                <a:highlight>
                  <a:srgbClr val="FFFFFF"/>
                </a:highlight>
              </a:rPr>
              <a:t>data</a:t>
            </a:r>
            <a:r>
              <a:rPr lang="pt-BR" sz="1800">
                <a:highlight>
                  <a:srgbClr val="FFFFFF"/>
                </a:highlight>
              </a:rPr>
              <a:t> é responsável por dar a reatividade aos estados.</a:t>
            </a:r>
            <a:endParaRPr sz="1800"/>
          </a:p>
        </p:txBody>
      </p:sp>
      <p:sp>
        <p:nvSpPr>
          <p:cNvPr id="160" name="Google Shape;160;p25"/>
          <p:cNvSpPr txBox="1"/>
          <p:nvPr/>
        </p:nvSpPr>
        <p:spPr>
          <a:xfrm>
            <a:off x="397375" y="1566750"/>
            <a:ext cx="9676200" cy="407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"Vue logo"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"./assets/logo.png"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&lt;!-- Data --&gt;</a:t>
            </a:r>
            <a:endParaRPr sz="105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titulo: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'Esse é o título da página'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0156" y="180231"/>
            <a:ext cx="9623425" cy="591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O curso</a:t>
            </a:r>
            <a:endParaRPr/>
          </a:p>
        </p:txBody>
      </p:sp>
      <p:sp>
        <p:nvSpPr>
          <p:cNvPr id="35" name="Google Shape;35;p8"/>
          <p:cNvSpPr txBox="1"/>
          <p:nvPr/>
        </p:nvSpPr>
        <p:spPr>
          <a:xfrm>
            <a:off x="2926375" y="2624875"/>
            <a:ext cx="24678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Data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Methods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Computed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Watch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Lifecycle Hooks</a:t>
            </a:r>
            <a:endParaRPr sz="1800"/>
          </a:p>
        </p:txBody>
      </p:sp>
      <p:sp>
        <p:nvSpPr>
          <p:cNvPr id="36" name="Google Shape;36;p8"/>
          <p:cNvSpPr txBox="1"/>
          <p:nvPr/>
        </p:nvSpPr>
        <p:spPr>
          <a:xfrm>
            <a:off x="8398775" y="2624875"/>
            <a:ext cx="2126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Components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Escopo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Props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Events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Slots</a:t>
            </a:r>
            <a:endParaRPr sz="1800"/>
          </a:p>
        </p:txBody>
      </p:sp>
      <p:sp>
        <p:nvSpPr>
          <p:cNvPr id="37" name="Google Shape;37;p8"/>
          <p:cNvSpPr txBox="1"/>
          <p:nvPr/>
        </p:nvSpPr>
        <p:spPr>
          <a:xfrm>
            <a:off x="5669575" y="2624875"/>
            <a:ext cx="24678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Diretivas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v-bind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v-on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v-if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v-for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v-model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183175" y="2624875"/>
            <a:ext cx="24678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Pré-requisitos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Ferramentas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Introdução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SPA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JS vs Vue.js</a:t>
            </a:r>
            <a:endParaRPr sz="1800"/>
          </a:p>
        </p:txBody>
      </p:sp>
      <p:sp>
        <p:nvSpPr>
          <p:cNvPr id="39" name="Google Shape;39;p8"/>
          <p:cNvSpPr txBox="1"/>
          <p:nvPr/>
        </p:nvSpPr>
        <p:spPr>
          <a:xfrm>
            <a:off x="2063800" y="1386975"/>
            <a:ext cx="6565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 que iremos ver nesse treinamento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283800" y="1044500"/>
            <a:ext cx="100023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Sempre defina os estados no data, mesmo que você ainda não possua o valor. É o registro no data que garante a reatividade.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97375" y="1719150"/>
            <a:ext cx="9676200" cy="507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"Vue logo"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"./assets/logo.png"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&lt;!-- Data --&gt;</a:t>
            </a:r>
            <a:endParaRPr sz="105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titulo: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'Título da página'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lang="pt-BR" sz="10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283800" y="1044500"/>
            <a:ext cx="100023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Qualquer tipo de dado pode ser utilizado em um data</a:t>
            </a:r>
            <a:r>
              <a:rPr lang="pt-BR" sz="1800">
                <a:highlight>
                  <a:srgbClr val="FFFFFF"/>
                </a:highlight>
              </a:rPr>
              <a:t>.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97375" y="1490550"/>
            <a:ext cx="9676200" cy="530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"Vue logo"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"./assets/logo.png"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frutas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0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frutas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0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comprou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 - 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comprou: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49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vitalicio: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objeto: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 1"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frutas: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"Uva"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     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Altere o arquivo App.vue de forma que tenha uma propriedade “lado” (que será o lado de um quadrado) em seu “data” e que no template do mesmo sejam exibidos o perímetro e a área de desse quadrado.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Altere o valor do “lado” e veja como o template reage a isso.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https://github.com/ricardoaruiz/treinavue-basico/tree/01-data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500" y="3018913"/>
            <a:ext cx="3200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Methods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283800" y="1044500"/>
            <a:ext cx="1000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Métodos são as </a:t>
            </a:r>
            <a:r>
              <a:rPr lang="pt-BR" sz="1800">
                <a:highlight>
                  <a:srgbClr val="FFFFFF"/>
                </a:highlight>
              </a:rPr>
              <a:t>ações</a:t>
            </a:r>
            <a:r>
              <a:rPr lang="pt-BR" sz="1800">
                <a:highlight>
                  <a:srgbClr val="FFFFFF"/>
                </a:highlight>
              </a:rPr>
              <a:t> definidas na instância do componente Vue.</a:t>
            </a:r>
            <a:endParaRPr sz="1800"/>
          </a:p>
        </p:txBody>
      </p:sp>
      <p:sp>
        <p:nvSpPr>
          <p:cNvPr id="192" name="Google Shape;192;p29"/>
          <p:cNvSpPr txBox="1"/>
          <p:nvPr/>
        </p:nvSpPr>
        <p:spPr>
          <a:xfrm>
            <a:off x="397375" y="1490550"/>
            <a:ext cx="9676200" cy="534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adicionarCupom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 Cupom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alerta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alerta: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adicionarCupom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*=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alertaCupom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alertaCupom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alerta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"Cupom Adicionado"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Altere o arquivo App.vue de forma que tenha uma propriedade “quantidade” (de um produto) iniciando com um valor positivo e uma mensagem iniciando com valor em branco.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Crie um botão que ao ser clicado decremente a quantidade e quando o seu valor for menor ou igual a zero, mostre a mensagem que o produto está esgotado.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https://github.com/ricardoaruiz/treinavue-basico/tree/02-methods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175" y="3128000"/>
            <a:ext cx="24765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863" y="3128000"/>
            <a:ext cx="29432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Diretivas 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283800" y="1044500"/>
            <a:ext cx="10002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São atributos html especiais do Vue que permitem a interação entre o código JavaScript e o HTML.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v-bind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283800" y="1044500"/>
            <a:ext cx="1000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O v-bind é uma diretiva que permite a utilização de expressões dentro de atributos html.</a:t>
            </a:r>
            <a:endParaRPr sz="1800"/>
          </a:p>
        </p:txBody>
      </p:sp>
      <p:sp>
        <p:nvSpPr>
          <p:cNvPr id="216" name="Google Shape;216;p32"/>
          <p:cNvSpPr txBox="1"/>
          <p:nvPr/>
        </p:nvSpPr>
        <p:spPr>
          <a:xfrm>
            <a:off x="397375" y="1947750"/>
            <a:ext cx="9676200" cy="36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v-bind:href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Link Google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v-bind:class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Parágrafo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"https://www.google.com.br"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"azul"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20075" y="5874225"/>
            <a:ext cx="9623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O valor após os : é considerado o argumento da diretiva.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v-bind - Atalho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283800" y="1044500"/>
            <a:ext cx="10002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O uso de dois pontos</a:t>
            </a:r>
            <a:r>
              <a:rPr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lang="pt-BR" sz="1800">
                <a:solidFill>
                  <a:srgbClr val="22EE00"/>
                </a:solidFill>
                <a:highlight>
                  <a:srgbClr val="1B1D20"/>
                </a:highlight>
              </a:rPr>
              <a:t>:href</a:t>
            </a:r>
            <a:r>
              <a:rPr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highlight>
                  <a:srgbClr val="FFFFFF"/>
                </a:highlight>
              </a:rPr>
              <a:t>na frente de um atributo html, é a mesma coisa que utilizarmos o</a:t>
            </a:r>
            <a:r>
              <a:rPr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lang="pt-BR" sz="1800">
                <a:solidFill>
                  <a:srgbClr val="22EE00"/>
                </a:solidFill>
                <a:highlight>
                  <a:srgbClr val="1B1D20"/>
                </a:highlight>
              </a:rPr>
              <a:t>v-bind:href</a:t>
            </a:r>
            <a:endParaRPr sz="1800"/>
          </a:p>
        </p:txBody>
      </p:sp>
      <p:sp>
        <p:nvSpPr>
          <p:cNvPr id="225" name="Google Shape;225;p33"/>
          <p:cNvSpPr txBox="1"/>
          <p:nvPr/>
        </p:nvSpPr>
        <p:spPr>
          <a:xfrm>
            <a:off x="397375" y="1947750"/>
            <a:ext cx="9676200" cy="36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:href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Link Google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:class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Parágrafo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"https://www.google.com.br",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"azul"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v-bind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283800" y="1044500"/>
            <a:ext cx="10002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É possível utilizar os atributos normais junto com as diretivas. Se o atributo permitir apenas um valor, o último será o utilizado.</a:t>
            </a:r>
            <a:endParaRPr b="1" sz="1800"/>
          </a:p>
        </p:txBody>
      </p:sp>
      <p:sp>
        <p:nvSpPr>
          <p:cNvPr id="233" name="Google Shape;233;p34"/>
          <p:cNvSpPr txBox="1"/>
          <p:nvPr/>
        </p:nvSpPr>
        <p:spPr>
          <a:xfrm>
            <a:off x="397375" y="1947750"/>
            <a:ext cx="9676200" cy="36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:href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900">
                <a:solidFill>
                  <a:srgbClr val="FFDD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900">
                <a:solidFill>
                  <a:srgbClr val="8B888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"https://gmail.com.br"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Link Google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:class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900">
                <a:solidFill>
                  <a:srgbClr val="FFDD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pt-BR" sz="9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"p1"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Parágrafo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"https://www.google.com.br"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"azul"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v-bind - Expressões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283800" y="1044500"/>
            <a:ext cx="10002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Expressões podem ser utilizados dentro dos valores.</a:t>
            </a:r>
            <a:endParaRPr b="1" sz="1800"/>
          </a:p>
        </p:txBody>
      </p:sp>
      <p:sp>
        <p:nvSpPr>
          <p:cNvPr id="241" name="Google Shape;241;p35"/>
          <p:cNvSpPr txBox="1"/>
          <p:nvPr/>
        </p:nvSpPr>
        <p:spPr>
          <a:xfrm>
            <a:off x="397375" y="1947750"/>
            <a:ext cx="9676200" cy="36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comprou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'verde'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'vermelho'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Comprou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comprou: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Pré-requisitos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295175" y="1037400"/>
            <a:ext cx="100590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HTML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Javascript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4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Partindo do resultado do exercício 3, a</a:t>
            </a:r>
            <a:r>
              <a:rPr b="1" lang="pt-BR" sz="1800"/>
              <a:t>ltere o arquivo App.vue de forma que tenha uma que quando a quantidade for positiva, o nome do produto apareça em verde e caso contrário apareça em vermelho.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https://github.com/ricardoaruiz/treinavue-basico/tree/03-vbind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Documentação diretivas: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https://br.vuejs.org/v2/api/index.html#Diretivas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775" y="2496438"/>
            <a:ext cx="26479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6388" y="2558363"/>
            <a:ext cx="29432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v-on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283800" y="1044500"/>
            <a:ext cx="1000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O </a:t>
            </a:r>
            <a:r>
              <a:rPr lang="pt-BR" sz="1800">
                <a:solidFill>
                  <a:srgbClr val="22EE00"/>
                </a:solidFill>
                <a:highlight>
                  <a:srgbClr val="1B1D20"/>
                </a:highlight>
              </a:rPr>
              <a:t>v-on</a:t>
            </a:r>
            <a:r>
              <a:rPr b="1" lang="pt-BR" sz="1800">
                <a:highlight>
                  <a:srgbClr val="FFFFFF"/>
                </a:highlight>
              </a:rPr>
              <a:t> é uma diretiva que permite observarmos eventos nas tags.</a:t>
            </a:r>
            <a:endParaRPr b="1" sz="1800"/>
          </a:p>
        </p:txBody>
      </p:sp>
      <p:sp>
        <p:nvSpPr>
          <p:cNvPr id="258" name="Google Shape;258;p37"/>
          <p:cNvSpPr txBox="1"/>
          <p:nvPr/>
        </p:nvSpPr>
        <p:spPr>
          <a:xfrm>
            <a:off x="397375" y="1947750"/>
            <a:ext cx="9676200" cy="36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v-on:click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Clique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lang="pt-BR" sz="9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console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v-on - Atalho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283800" y="1044500"/>
            <a:ext cx="1000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O uso do arroba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@click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highlight>
                  <a:srgbClr val="FFFFFF"/>
                </a:highlight>
              </a:rPr>
              <a:t>na frente do evento, é a mesma coisa que utilizarmos o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v-on:click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.</a:t>
            </a:r>
            <a:endParaRPr b="1" sz="1800"/>
          </a:p>
        </p:txBody>
      </p:sp>
      <p:sp>
        <p:nvSpPr>
          <p:cNvPr id="266" name="Google Shape;266;p38"/>
          <p:cNvSpPr txBox="1"/>
          <p:nvPr/>
        </p:nvSpPr>
        <p:spPr>
          <a:xfrm>
            <a:off x="397375" y="1947750"/>
            <a:ext cx="9676200" cy="36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Clique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lang="pt-BR" sz="9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console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v-on - Expressões</a:t>
            </a:r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283800" y="1044500"/>
            <a:ext cx="10002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Não precisa ser necessariamente um método, podemos usar expressões dentro dos eventos.</a:t>
            </a:r>
            <a:endParaRPr b="1" sz="1800"/>
          </a:p>
        </p:txBody>
      </p:sp>
      <p:sp>
        <p:nvSpPr>
          <p:cNvPr id="274" name="Google Shape;274;p39"/>
          <p:cNvSpPr txBox="1"/>
          <p:nvPr/>
        </p:nvSpPr>
        <p:spPr>
          <a:xfrm>
            <a:off x="397375" y="1947750"/>
            <a:ext cx="9676200" cy="309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@click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ativo = !ativo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Ativar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:class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ativo ?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verde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vermelho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Texto de teste.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ativo: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9BB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v-on - Modificadores</a:t>
            </a:r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283800" y="1044500"/>
            <a:ext cx="10002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Algumas diretivas possuem modificadores. Estes são utilizados através do “</a:t>
            </a:r>
            <a:r>
              <a:rPr b="1" lang="pt-BR" sz="1800"/>
              <a:t>.”</a:t>
            </a:r>
            <a:r>
              <a:rPr b="1" lang="pt-BR" sz="1800">
                <a:highlight>
                  <a:srgbClr val="FFFFFF"/>
                </a:highlight>
              </a:rPr>
              <a:t>. No caso de eventos, event.preventDefault() pode ser adicionar com o</a:t>
            </a:r>
            <a:r>
              <a:rPr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lang="pt-BR" sz="1800">
                <a:solidFill>
                  <a:srgbClr val="22EE00"/>
                </a:solidFill>
                <a:highlight>
                  <a:srgbClr val="1B1D20"/>
                </a:highlight>
              </a:rPr>
              <a:t>@click.prevent</a:t>
            </a:r>
            <a:r>
              <a:rPr lang="pt-BR" sz="1800">
                <a:solidFill>
                  <a:srgbClr val="494B4E"/>
                </a:solidFill>
                <a:highlight>
                  <a:srgbClr val="FFFFFF"/>
                </a:highlight>
              </a:rPr>
              <a:t>.</a:t>
            </a:r>
            <a:endParaRPr b="1" sz="1800"/>
          </a:p>
        </p:txBody>
      </p:sp>
      <p:sp>
        <p:nvSpPr>
          <p:cNvPr id="282" name="Google Shape;282;p40"/>
          <p:cNvSpPr txBox="1"/>
          <p:nvPr/>
        </p:nvSpPr>
        <p:spPr>
          <a:xfrm>
            <a:off x="397375" y="1947750"/>
            <a:ext cx="9676200" cy="374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@click.prevent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scrollSuave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#interno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Prevent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@click.once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scrollSuave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#interno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@click.prevent.once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scrollSuave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#interno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lang="pt-BR" sz="9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scrollSuave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console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"Scroll Suave"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386000" y="5869625"/>
            <a:ext cx="96762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mais informações sobre modificadores: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https://vuejs.org/v2/api/#v-on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5</a:t>
            </a:r>
            <a:endParaRPr/>
          </a:p>
        </p:txBody>
      </p:sp>
      <p:sp>
        <p:nvSpPr>
          <p:cNvPr id="290" name="Google Shape;290;p41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Altere o template do App.vue adicionando o seguinte conteúdo: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Adicione um evento de clique a cada &lt;a&gt; do html prevenindo o comportamento padrão. Chame um método / expressão diferente em cada link. Fique a vontade para utilizar o v-on ou seu atalho “@”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Experimente remover a opção que previne o comportamento padrão para ver o que acontece.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https://github.com/ricardoaruiz/treinavue-basico/tree/04-von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Documentação diretivas: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https://br.vuejs.org/v2/api/index.html#Diretivas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363300" y="1561775"/>
            <a:ext cx="9809100" cy="94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https://api.iextrading.com/1.0/stock/aapl/quote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https://api.iextrading.com/1.0/stock/googl/quote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v-if</a:t>
            </a:r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v-if</a:t>
            </a:r>
            <a:r>
              <a:rPr b="1" lang="pt-BR" sz="1800">
                <a:highlight>
                  <a:srgbClr val="FFFFFF"/>
                </a:highlight>
              </a:rPr>
              <a:t> é uma diretiva que permite utilizarmos condicionais para mostrar ou não um elemento. Podemos utilizar também 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v-else</a:t>
            </a:r>
            <a:r>
              <a:rPr b="1" lang="pt-BR" sz="1800">
                <a:highlight>
                  <a:srgbClr val="FFFFFF"/>
                </a:highlight>
              </a:rPr>
              <a:t> que deve vir logo após o if para funcionar.</a:t>
            </a:r>
            <a:endParaRPr b="1" sz="1800"/>
          </a:p>
        </p:txBody>
      </p:sp>
      <p:sp>
        <p:nvSpPr>
          <p:cNvPr id="299" name="Google Shape;299;p42"/>
          <p:cNvSpPr txBox="1"/>
          <p:nvPr/>
        </p:nvSpPr>
        <p:spPr>
          <a:xfrm>
            <a:off x="397375" y="1947750"/>
            <a:ext cx="9676200" cy="36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v-if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Você está logado.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v-else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Você não está logado.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v-if - Grupos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Podemos agrupar um conteúdo com a tag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&lt;template&gt;</a:t>
            </a:r>
            <a:endParaRPr b="1" sz="1800"/>
          </a:p>
        </p:txBody>
      </p:sp>
      <p:sp>
        <p:nvSpPr>
          <p:cNvPr id="307" name="Google Shape;307;p43"/>
          <p:cNvSpPr txBox="1"/>
          <p:nvPr/>
        </p:nvSpPr>
        <p:spPr>
          <a:xfrm>
            <a:off x="397375" y="1947750"/>
            <a:ext cx="9676200" cy="459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v-if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Você está logado.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Deslogar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v-else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Você não está logado.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v-if (v-if vs v-show)</a:t>
            </a:r>
            <a:endParaRPr/>
          </a:p>
        </p:txBody>
      </p:sp>
      <p:sp>
        <p:nvSpPr>
          <p:cNvPr id="314" name="Google Shape;314;p44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O v-if remove o elemento, v-show apenas adiciona 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display: none;</a:t>
            </a:r>
            <a:r>
              <a:rPr b="1" lang="pt-BR" sz="1800">
                <a:highlight>
                  <a:srgbClr val="FFFFFF"/>
                </a:highlight>
              </a:rPr>
              <a:t>. v-show é preferido se você for mudar constantemente o estado, por ser mais rápido.</a:t>
            </a:r>
            <a:endParaRPr b="1" sz="1800">
              <a:solidFill>
                <a:srgbClr val="22EE00"/>
              </a:solidFill>
              <a:highlight>
                <a:srgbClr val="1B1D20"/>
              </a:highlight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397375" y="1947750"/>
            <a:ext cx="9676200" cy="339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v-show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Show logado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v-if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logado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logado: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6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Partindo do resultado do exercício 4, altere o arquivo App.vue de forma que a mensagem de produto esgotado seja mostrada somente quando a quantidade for menor ou igual a zero, porém, utilizando o v-if / v-show.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https://github.com/ricardoaruiz/treinavue-basico/tree/05-vif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Documentação diretivas: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https://br.vuejs.org/v2/api/index.html#Diretivas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775" y="2496438"/>
            <a:ext cx="26479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6388" y="2558363"/>
            <a:ext cx="29432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51" name="Google Shape;51;p10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B4E"/>
              </a:buClr>
              <a:buSzPts val="1800"/>
              <a:buChar char="●"/>
            </a:pPr>
            <a:r>
              <a:rPr lang="pt-BR" sz="1800"/>
              <a:t>Visual Studio Code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B4E"/>
              </a:buClr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B4E"/>
              </a:buClr>
              <a:buSzPts val="1800"/>
              <a:buChar char="●"/>
            </a:pPr>
            <a:r>
              <a:rPr lang="pt-BR" sz="1800"/>
              <a:t>Node.js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https://nodejs.org/en/</a:t>
            </a:r>
            <a:endParaRPr sz="18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Vue.js Devtools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https://chrome.google.com/webstore/detail/vuejs-devtools/nhdogjmejiglipccpnnnanhbledajbpd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Vue CLI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https://cli.vuejs.org/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v-for</a:t>
            </a:r>
            <a:endParaRPr/>
          </a:p>
        </p:txBody>
      </p:sp>
      <p:sp>
        <p:nvSpPr>
          <p:cNvPr id="331" name="Google Shape;331;p46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highlight>
                  <a:srgbClr val="FFFFFF"/>
                </a:highlight>
              </a:rPr>
              <a:t>Itera sobre uma lista de itens (array, objetos).</a:t>
            </a:r>
            <a:endParaRPr b="1" sz="1800"/>
          </a:p>
        </p:txBody>
      </p:sp>
      <p:sp>
        <p:nvSpPr>
          <p:cNvPr id="332" name="Google Shape;332;p46"/>
          <p:cNvSpPr txBox="1"/>
          <p:nvPr/>
        </p:nvSpPr>
        <p:spPr>
          <a:xfrm>
            <a:off x="397375" y="1947750"/>
            <a:ext cx="9676200" cy="360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cursos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cursos: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"CSS"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"PHP"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"WordPress"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v-for (objetos)</a:t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Aqui um exemplo utilizando objeto</a:t>
            </a:r>
            <a:endParaRPr b="1" sz="1800"/>
          </a:p>
        </p:txBody>
      </p:sp>
      <p:sp>
        <p:nvSpPr>
          <p:cNvPr id="340" name="Google Shape;340;p47"/>
          <p:cNvSpPr txBox="1"/>
          <p:nvPr/>
        </p:nvSpPr>
        <p:spPr>
          <a:xfrm>
            <a:off x="397375" y="1947750"/>
            <a:ext cx="9676200" cy="453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estados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populacao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estados: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populacao: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"45 milhões"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mg: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populacao: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"21 milhões"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"Minas Gerais"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rj: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populacao: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"17 milhões"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"Rio de Janeiro"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v-for (parâmetros)</a:t>
            </a:r>
            <a:endParaRPr/>
          </a:p>
        </p:txBody>
      </p:sp>
      <p:sp>
        <p:nvSpPr>
          <p:cNvPr id="347" name="Google Shape;347;p48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Para arrays você pode utilizar o valor e o index de cada item. 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Para objetos é possível utilizar, valor, chave e index.</a:t>
            </a:r>
            <a:endParaRPr b="1" sz="1800"/>
          </a:p>
        </p:txBody>
      </p:sp>
      <p:sp>
        <p:nvSpPr>
          <p:cNvPr id="348" name="Google Shape;348;p48"/>
          <p:cNvSpPr txBox="1"/>
          <p:nvPr/>
        </p:nvSpPr>
        <p:spPr>
          <a:xfrm>
            <a:off x="397375" y="1947750"/>
            <a:ext cx="9676200" cy="416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}}: 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melancia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 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}}: 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 1"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 2"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 3"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melancia: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"Verde"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peso: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"10kg"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"R$ 15"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v-for (propriedade :key)</a:t>
            </a:r>
            <a:endParaRPr/>
          </a:p>
        </p:txBody>
      </p:sp>
      <p:sp>
        <p:nvSpPr>
          <p:cNvPr id="355" name="Google Shape;355;p49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Cria uma identificação única para o item. 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Sem o key, bugs podem ocorrer principalmente em componentes mais complexos.</a:t>
            </a:r>
            <a:endParaRPr b="1" sz="1800"/>
          </a:p>
        </p:txBody>
      </p:sp>
      <p:sp>
        <p:nvSpPr>
          <p:cNvPr id="356" name="Google Shape;356;p49"/>
          <p:cNvSpPr txBox="1"/>
          <p:nvPr/>
        </p:nvSpPr>
        <p:spPr>
          <a:xfrm>
            <a:off x="397375" y="1947750"/>
            <a:ext cx="9676200" cy="408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frutas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: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frutas: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"banana-1"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cor: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"Amarela"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"melancia-1"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"Melancia"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cor: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"Verde"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v-for (numero in)</a:t>
            </a:r>
            <a:endParaRPr/>
          </a:p>
        </p:txBody>
      </p:sp>
      <p:sp>
        <p:nvSpPr>
          <p:cNvPr id="363" name="Google Shape;363;p50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É possível fazer um laço definido por um número de repetições conhecido.</a:t>
            </a:r>
            <a:endParaRPr b="1" sz="1800"/>
          </a:p>
        </p:txBody>
      </p:sp>
      <p:sp>
        <p:nvSpPr>
          <p:cNvPr id="364" name="Google Shape;364;p50"/>
          <p:cNvSpPr txBox="1"/>
          <p:nvPr/>
        </p:nvSpPr>
        <p:spPr>
          <a:xfrm>
            <a:off x="397375" y="1947750"/>
            <a:ext cx="9676200" cy="111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 v-for (reatividade)</a:t>
            </a:r>
            <a:endParaRPr/>
          </a:p>
        </p:txBody>
      </p:sp>
      <p:sp>
        <p:nvSpPr>
          <p:cNvPr id="371" name="Google Shape;371;p51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Modificar diretamente o valor de uma array, não irá acionar a reatividade do Vue.</a:t>
            </a:r>
            <a:endParaRPr b="1" sz="1800"/>
          </a:p>
        </p:txBody>
      </p:sp>
      <p:sp>
        <p:nvSpPr>
          <p:cNvPr id="372" name="Google Shape;372;p51"/>
          <p:cNvSpPr txBox="1"/>
          <p:nvPr/>
        </p:nvSpPr>
        <p:spPr>
          <a:xfrm>
            <a:off x="397375" y="1566750"/>
            <a:ext cx="9676200" cy="52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removerItem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Remover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mudarItem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Mudar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 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 1"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 2"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"Item 3"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removerItem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pt-BR" sz="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Aciona reatividade</a:t>
            </a:r>
            <a:endParaRPr sz="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mudarItem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Não aciona reatividade</a:t>
            </a:r>
            <a:endParaRPr sz="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7</a:t>
            </a:r>
            <a:endParaRPr/>
          </a:p>
        </p:txBody>
      </p:sp>
      <p:sp>
        <p:nvSpPr>
          <p:cNvPr id="379" name="Google Shape;379;p52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</a:t>
            </a:r>
            <a:r>
              <a:rPr b="1" lang="pt-BR" sz="1800"/>
              <a:t>ltere o arquivo App.vue de forma que exiba uma lista do conteúdo apresentadas nesse curso: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https://github.com/ricardoaruiz/treinavue-basico/tree/06-vfor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Documentação diretivas: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https://br.vuejs.org/v2/api/index.html#Diretivas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675" y="2305625"/>
            <a:ext cx="34480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Computed</a:t>
            </a:r>
            <a:endParaRPr/>
          </a:p>
        </p:txBody>
      </p:sp>
      <p:sp>
        <p:nvSpPr>
          <p:cNvPr id="387" name="Google Shape;387;p53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Quando precisamos modificar um valor para ser exibido por exemplo, podemos utilizar uma propriedade dentro de computed.</a:t>
            </a:r>
            <a:endParaRPr b="1" sz="1800"/>
          </a:p>
        </p:txBody>
      </p:sp>
      <p:sp>
        <p:nvSpPr>
          <p:cNvPr id="388" name="Google Shape;388;p53"/>
          <p:cNvSpPr txBox="1"/>
          <p:nvPr/>
        </p:nvSpPr>
        <p:spPr>
          <a:xfrm>
            <a:off x="397375" y="2084650"/>
            <a:ext cx="9676200" cy="413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59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desconto: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900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computed: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"R$ 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+ (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desconto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Watch</a:t>
            </a:r>
            <a:endParaRPr/>
          </a:p>
        </p:txBody>
      </p:sp>
      <p:sp>
        <p:nvSpPr>
          <p:cNvPr id="395" name="Google Shape;395;p54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É possível acionar uma função toda vez que um dado reativo é modificado. Para isso usamos uma propriedade dentro de watch.</a:t>
            </a:r>
            <a:r>
              <a:rPr b="1" lang="pt-BR" sz="1800">
                <a:highlight>
                  <a:srgbClr val="FFFFFF"/>
                </a:highlight>
              </a:rPr>
              <a:t>.</a:t>
            </a:r>
            <a:endParaRPr b="1" sz="1800"/>
          </a:p>
        </p:txBody>
      </p:sp>
      <p:sp>
        <p:nvSpPr>
          <p:cNvPr id="396" name="Google Shape;396;p54"/>
          <p:cNvSpPr txBox="1"/>
          <p:nvPr/>
        </p:nvSpPr>
        <p:spPr>
          <a:xfrm>
            <a:off x="397375" y="2084650"/>
            <a:ext cx="9676200" cy="413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watch: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Watch assíncrono</a:t>
            </a:r>
            <a:endParaRPr/>
          </a:p>
        </p:txBody>
      </p:sp>
      <p:sp>
        <p:nvSpPr>
          <p:cNvPr id="403" name="Google Shape;403;p55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O watch se diferencia do computed principalmente pela sua capacidade de receber eventos </a:t>
            </a:r>
            <a:r>
              <a:rPr b="1" lang="pt-BR" sz="1800">
                <a:highlight>
                  <a:srgbClr val="FFFFFF"/>
                </a:highlight>
              </a:rPr>
              <a:t>assíncronos</a:t>
            </a:r>
            <a:r>
              <a:rPr b="1" lang="pt-BR" sz="1800">
                <a:highlight>
                  <a:srgbClr val="FFFFFF"/>
                </a:highlight>
              </a:rPr>
              <a:t>.</a:t>
            </a:r>
            <a:endParaRPr b="1" sz="1800"/>
          </a:p>
        </p:txBody>
      </p:sp>
      <p:sp>
        <p:nvSpPr>
          <p:cNvPr id="404" name="Google Shape;404;p55"/>
          <p:cNvSpPr txBox="1"/>
          <p:nvPr/>
        </p:nvSpPr>
        <p:spPr>
          <a:xfrm>
            <a:off x="397375" y="2084650"/>
            <a:ext cx="9676200" cy="448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"Cep"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"8"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chave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chave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}}: 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cep: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endereco: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{}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watch: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cep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`https://viacep.com.br/ws/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/json/`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57" name="Google Shape;57;p11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73849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O que é Vue.js?</a:t>
            </a:r>
            <a:endParaRPr b="1" sz="1800">
              <a:solidFill>
                <a:srgbClr val="27384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</a:t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Vue é um framework progressivo para a construção de interfaces de usuário. Ao contrário de outros frameworks monolíticos, Vue foi projetado desde sua concepção para ser adotável incrementalmente. A biblioteca principal é focada exclusivamente na camada visual (view layer), sendo fácil adotar e integrar com outras bibliotecas ou projetos existentes. Por outro lado, Vue também é perfeitamente capaz de dar poder a sofisticadas </a:t>
            </a:r>
            <a:r>
              <a:rPr b="1" lang="pt-BR" sz="1800"/>
              <a:t>Single-Page Applications</a:t>
            </a:r>
            <a:r>
              <a:rPr lang="pt-BR" sz="1800"/>
              <a:t> quando usado em conjunto com ferramentas modernas e bibliotecas de apoio.</a:t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Características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solidFill>
                  <a:srgbClr val="494B4E"/>
                </a:solidFill>
                <a:highlight>
                  <a:srgbClr val="FFFFFF"/>
                </a:highlight>
              </a:rPr>
              <a:t>Reatividade / Sincronia</a:t>
            </a:r>
            <a:r>
              <a:rPr lang="pt-BR">
                <a:solidFill>
                  <a:srgbClr val="494B4E"/>
                </a:solidFill>
                <a:highlight>
                  <a:srgbClr val="FFFFFF"/>
                </a:highlight>
              </a:rPr>
              <a:t> =&gt;Manter a ui sincronizada com o estado. Estado (state) é um dado em uma variável.</a:t>
            </a:r>
            <a:endParaRPr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B4E"/>
              </a:buClr>
              <a:buSzPts val="1400"/>
              <a:buChar char="●"/>
            </a:pPr>
            <a:r>
              <a:rPr b="1" lang="pt-BR">
                <a:solidFill>
                  <a:srgbClr val="494B4E"/>
                </a:solidFill>
                <a:highlight>
                  <a:srgbClr val="FFFFFF"/>
                </a:highlight>
              </a:rPr>
              <a:t>Conveniência</a:t>
            </a:r>
            <a:r>
              <a:rPr lang="pt-BR">
                <a:solidFill>
                  <a:srgbClr val="494B4E"/>
                </a:solidFill>
                <a:highlight>
                  <a:srgbClr val="FFFFFF"/>
                </a:highlight>
              </a:rPr>
              <a:t> =&gt; Torna mais simples a manipulação do DOM.</a:t>
            </a:r>
            <a:endParaRPr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B4E"/>
              </a:buClr>
              <a:buSzPts val="1400"/>
              <a:buChar char="●"/>
            </a:pPr>
            <a:r>
              <a:rPr b="1" lang="pt-BR">
                <a:solidFill>
                  <a:srgbClr val="494B4E"/>
                </a:solidFill>
                <a:highlight>
                  <a:srgbClr val="FFFFFF"/>
                </a:highlight>
              </a:rPr>
              <a:t>Componentes</a:t>
            </a:r>
            <a:r>
              <a:rPr lang="pt-BR">
                <a:solidFill>
                  <a:srgbClr val="494B4E"/>
                </a:solidFill>
                <a:highlight>
                  <a:srgbClr val="FFFFFF"/>
                </a:highlight>
              </a:rPr>
              <a:t> =&gt; Facilita a divisão da interface em componentes, facilitando a manutenção.</a:t>
            </a:r>
            <a:endParaRPr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8</a:t>
            </a:r>
            <a:endParaRPr/>
          </a:p>
        </p:txBody>
      </p:sp>
      <p:sp>
        <p:nvSpPr>
          <p:cNvPr id="411" name="Google Shape;411;p56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Altere o arquivo App.vue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Ter</a:t>
            </a:r>
            <a:r>
              <a:rPr b="1" lang="pt-BR" sz="1800"/>
              <a:t> o nome e sobrenome do usuário em data e criar uma propriedade computed que retorne o nome completo mostrando na tela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https://github.com/ricardoaruiz/treinavue-basico/tree/07-computed-watch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750" y="2763588"/>
            <a:ext cx="31242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V-MODEL</a:t>
            </a: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283800" y="1044500"/>
            <a:ext cx="10002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É utilizado para tornar reativo o conteúdo de formulários. 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Chamado de two-way data binding.</a:t>
            </a:r>
            <a:endParaRPr b="1" sz="1800"/>
          </a:p>
        </p:txBody>
      </p:sp>
      <p:sp>
        <p:nvSpPr>
          <p:cNvPr id="420" name="Google Shape;420;p57"/>
          <p:cNvSpPr txBox="1"/>
          <p:nvPr/>
        </p:nvSpPr>
        <p:spPr>
          <a:xfrm>
            <a:off x="397375" y="2084650"/>
            <a:ext cx="9676200" cy="448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two-way VS one-way</a:t>
            </a:r>
            <a:endParaRPr/>
          </a:p>
        </p:txBody>
      </p:sp>
      <p:sp>
        <p:nvSpPr>
          <p:cNvPr id="427" name="Google Shape;427;p58"/>
          <p:cNvSpPr txBox="1"/>
          <p:nvPr/>
        </p:nvSpPr>
        <p:spPr>
          <a:xfrm>
            <a:off x="283800" y="1044500"/>
            <a:ext cx="10002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Por padrão todo o conteúdo do Vue.js é one-way, isso significa que mudança no JavaScript criam mudanças no DOM. Já no two-way, tanto mudanças no dom como no JavaScript, mudam o conteúdo.</a:t>
            </a:r>
            <a:endParaRPr b="1" sz="1800"/>
          </a:p>
        </p:txBody>
      </p:sp>
      <p:sp>
        <p:nvSpPr>
          <p:cNvPr id="428" name="Google Shape;428;p58"/>
          <p:cNvSpPr txBox="1"/>
          <p:nvPr/>
        </p:nvSpPr>
        <p:spPr>
          <a:xfrm>
            <a:off x="397375" y="2084650"/>
            <a:ext cx="9676200" cy="417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Two-way: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One-way: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texto:</a:t>
            </a: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b="1"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9</a:t>
            </a:r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Altere o arquivo App.vue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Crie um formulário com os campos nome, email e telefone, um botão enviar e um limpar. Ao pressionar o botão enviar mostrar abaixo mensagem com nome, email e telefone.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Ao pressionar o botão limpar limpar todos os campos e a mensagem exibida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https://github.com/ricardoaruiz/treinavue-basico/tree/08-vmodel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525" y="2896763"/>
            <a:ext cx="52006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Lifecycle Hooks</a:t>
            </a:r>
            <a:endParaRPr/>
          </a:p>
        </p:txBody>
      </p:sp>
      <p:sp>
        <p:nvSpPr>
          <p:cNvPr id="443" name="Google Shape;443;p60"/>
          <p:cNvSpPr txBox="1"/>
          <p:nvPr/>
        </p:nvSpPr>
        <p:spPr>
          <a:xfrm>
            <a:off x="283800" y="1044500"/>
            <a:ext cx="10002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Métodos que são ativados durante o ciclo de vida de um componente vue.js. Imagem retirada de: </a:t>
            </a:r>
            <a:r>
              <a:rPr b="1" lang="pt-BR" sz="1800" u="sng">
                <a:hlinkClick r:id="rId3"/>
              </a:rPr>
              <a:t>https://br.vuejs.org/v2/guide/instance.html</a:t>
            </a:r>
            <a:endParaRPr b="1" sz="1800"/>
          </a:p>
        </p:txBody>
      </p:sp>
      <p:pic>
        <p:nvPicPr>
          <p:cNvPr id="444" name="Google Shape;44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925" y="1840950"/>
            <a:ext cx="2251875" cy="49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1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Created</a:t>
            </a:r>
            <a:endParaRPr/>
          </a:p>
        </p:txBody>
      </p:sp>
      <p:sp>
        <p:nvSpPr>
          <p:cNvPr id="451" name="Google Shape;451;p61"/>
          <p:cNvSpPr txBox="1"/>
          <p:nvPr/>
        </p:nvSpPr>
        <p:spPr>
          <a:xfrm>
            <a:off x="283800" y="1044500"/>
            <a:ext cx="100023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highlight>
                  <a:srgbClr val="FFFFFF"/>
                </a:highlight>
              </a:rPr>
              <a:t>O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  <a:latin typeface="Courier New"/>
                <a:ea typeface="Courier New"/>
                <a:cs typeface="Courier New"/>
                <a:sym typeface="Courier New"/>
              </a:rPr>
              <a:t>beforeCreate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highlight>
                  <a:srgbClr val="FFFFFF"/>
                </a:highlight>
              </a:rPr>
              <a:t>é o primeiro método ativado, ele é ativado antes mesmo das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highlight>
                  <a:srgbClr val="FFFFFF"/>
                </a:highlight>
              </a:rPr>
              <a:t>propriedades de data se tornarem reativas. Já no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,</a:t>
            </a:r>
            <a:r>
              <a:rPr b="1" lang="pt-BR" sz="1800">
                <a:highlight>
                  <a:srgbClr val="FFFFFF"/>
                </a:highlight>
              </a:rPr>
              <a:t> é possível ter acesso aos dados reativos. Created é o Hook ideal para iniciarmos requisições fetch.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452" name="Google Shape;452;p61"/>
          <p:cNvSpPr txBox="1"/>
          <p:nvPr/>
        </p:nvSpPr>
        <p:spPr>
          <a:xfrm>
            <a:off x="397375" y="2183800"/>
            <a:ext cx="9676200" cy="462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"Uma mensagem."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dados: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{}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chamarApi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"https://api.github.com/users/ricardoaruiz"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beforeCreate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sz="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"Uma mensagem."</a:t>
            </a:r>
            <a:endParaRPr sz="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chamarApi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Mounted</a:t>
            </a:r>
            <a:endParaRPr/>
          </a:p>
        </p:txBody>
      </p:sp>
      <p:sp>
        <p:nvSpPr>
          <p:cNvPr id="459" name="Google Shape;459;p62"/>
          <p:cNvSpPr txBox="1"/>
          <p:nvPr/>
        </p:nvSpPr>
        <p:spPr>
          <a:xfrm>
            <a:off x="283800" y="1044500"/>
            <a:ext cx="100023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  <a:latin typeface="Courier New"/>
                <a:ea typeface="Courier New"/>
                <a:cs typeface="Courier New"/>
                <a:sym typeface="Courier New"/>
              </a:rPr>
              <a:t>beforeMount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acontece após o created. Em seguida o hook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  <a:latin typeface="Courier New"/>
                <a:ea typeface="Courier New"/>
                <a:cs typeface="Courier New"/>
                <a:sym typeface="Courier New"/>
              </a:rPr>
              <a:t>mounted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acontece, durante essa fase o virtual dom é criado e podemos ter acesso ao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  <a:latin typeface="Courier New"/>
                <a:ea typeface="Courier New"/>
                <a:cs typeface="Courier New"/>
                <a:sym typeface="Courier New"/>
              </a:rPr>
              <a:t>this.$el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.Ideal para quando queremos modificar o DOM ou adicionar eventos globais (scroll, keyup e outros).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460" name="Google Shape;460;p62"/>
          <p:cNvSpPr txBox="1"/>
          <p:nvPr/>
        </p:nvSpPr>
        <p:spPr>
          <a:xfrm>
            <a:off x="397375" y="2183800"/>
            <a:ext cx="9676200" cy="462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"Uma mensagem."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beforeMount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$el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Template ainda não renderizado</a:t>
            </a:r>
            <a:endParaRPr sz="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mounted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$el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Template renderizado</a:t>
            </a:r>
            <a:endParaRPr sz="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 DOM (Document Object Model)</a:t>
            </a:r>
            <a:endParaRPr/>
          </a:p>
        </p:txBody>
      </p:sp>
      <p:sp>
        <p:nvSpPr>
          <p:cNvPr id="467" name="Google Shape;467;p63"/>
          <p:cNvSpPr txBox="1"/>
          <p:nvPr/>
        </p:nvSpPr>
        <p:spPr>
          <a:xfrm>
            <a:off x="283800" y="1044500"/>
            <a:ext cx="100023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O Virtual DOM é um objeto javascript que simula o dom atual. 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Mudanças são primeiramente feitas nesse objeto e em seguida uma verificação é feita no DOM, para sincronizar o mesmo.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Updated</a:t>
            </a:r>
            <a:endParaRPr/>
          </a:p>
        </p:txBody>
      </p:sp>
      <p:sp>
        <p:nvSpPr>
          <p:cNvPr id="474" name="Google Shape;474;p64"/>
          <p:cNvSpPr txBox="1"/>
          <p:nvPr/>
        </p:nvSpPr>
        <p:spPr>
          <a:xfrm>
            <a:off x="283800" y="1044500"/>
            <a:ext cx="100023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beforeUpdate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acontece sempre que houver uma mudança em um dado reativo. Em seguida o hook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updated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acontece, este após o dom ser modificado.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397375" y="2183800"/>
            <a:ext cx="9676200" cy="462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beforeUpdate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updated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Destroyed</a:t>
            </a:r>
            <a:endParaRPr/>
          </a:p>
        </p:txBody>
      </p:sp>
      <p:sp>
        <p:nvSpPr>
          <p:cNvPr id="482" name="Google Shape;482;p65"/>
          <p:cNvSpPr txBox="1"/>
          <p:nvPr/>
        </p:nvSpPr>
        <p:spPr>
          <a:xfrm>
            <a:off x="283800" y="1044500"/>
            <a:ext cx="100023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beforeDestroy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acontece antes do componente ser destruído. Em seguida o hook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destroyed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acontece, este após o componente ser destruído. É muito utilizado quando dividimos a interface em componentes.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97375" y="2183800"/>
            <a:ext cx="9676200" cy="462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destruir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Destruir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destruir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$destroy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beforeDestroy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"Vai destruir"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destroyed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"Destruiu"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SPA - Single-Page Application</a:t>
            </a:r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SPA basicamente significa codificar menos no server-side e mais no client-side, ou seja, a aplicação estará contida toda ou quase toda no cliente (dentro do navegador Web). É praticamente uma aplicação Desktop rodando sob o navegador.</a:t>
            </a:r>
            <a:endParaRPr b="1" sz="1800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highlight>
                  <a:srgbClr val="FFFFFF"/>
                </a:highlight>
              </a:rPr>
              <a:t>Vantagens:</a:t>
            </a:r>
            <a:endParaRPr b="1"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>
                <a:highlight>
                  <a:srgbClr val="FFFFFF"/>
                </a:highlight>
              </a:rPr>
              <a:t>Balanceamento da responsabilidade da execução entre cliente e servidor (agora não é só mais responsabilidade do servidor);</a:t>
            </a:r>
            <a:endParaRPr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>
                <a:highlight>
                  <a:srgbClr val="FFFFFF"/>
                </a:highlight>
              </a:rPr>
              <a:t>Menos código do servidor, e mais responsabilidade no cliente;</a:t>
            </a:r>
            <a:endParaRPr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>
                <a:highlight>
                  <a:srgbClr val="FFFFFF"/>
                </a:highlight>
              </a:rPr>
              <a:t>Melhorar a experiência ao usuário (UX) criando interface com usabilidade moderna e de fácil entendimento do usuário;</a:t>
            </a:r>
            <a:endParaRPr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>
                <a:highlight>
                  <a:srgbClr val="FFFFFF"/>
                </a:highlight>
              </a:rPr>
              <a:t>Menor consumo de banda, pois as cargas de dados são feitas por demanda e por AJAX.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2"/>
          <p:cNvSpPr txBox="1"/>
          <p:nvPr/>
        </p:nvSpPr>
        <p:spPr>
          <a:xfrm>
            <a:off x="2145750" y="4893250"/>
            <a:ext cx="65394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10</a:t>
            </a:r>
            <a:endParaRPr/>
          </a:p>
        </p:txBody>
      </p:sp>
      <p:sp>
        <p:nvSpPr>
          <p:cNvPr id="490" name="Google Shape;490;p66"/>
          <p:cNvSpPr txBox="1"/>
          <p:nvPr/>
        </p:nvSpPr>
        <p:spPr>
          <a:xfrm>
            <a:off x="283800" y="1044500"/>
            <a:ext cx="10002300" cy="5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Altere o arquivo App.vue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Utilize a api do github para mostrar todos os seus dados na tela.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Faça o fetch das informações utilizando um dos hooks do vue: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https://api.github.com/users/seu_usuario (utilize o seu usuário)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/>
              <a:t>O layout fica a seu gosto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https://github.com/ricardoaruiz/treinavue-basico/tree/09-lifecyle-hooks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</a:t>
            </a:r>
            <a:endParaRPr/>
          </a:p>
        </p:txBody>
      </p:sp>
      <p:sp>
        <p:nvSpPr>
          <p:cNvPr id="497" name="Google Shape;497;p67"/>
          <p:cNvSpPr txBox="1"/>
          <p:nvPr/>
        </p:nvSpPr>
        <p:spPr>
          <a:xfrm>
            <a:off x="283800" y="1044500"/>
            <a:ext cx="100023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O Vue JS é baseado em componentes, então tudo que é feito no final das contas é um componente.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Vamos criar um novo arquivo na pasta src/components com o nome de BotaoContador.vue que terá o seguinte código: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498" name="Google Shape;498;p67"/>
          <p:cNvSpPr txBox="1"/>
          <p:nvPr/>
        </p:nvSpPr>
        <p:spPr>
          <a:xfrm>
            <a:off x="324375" y="2460750"/>
            <a:ext cx="9932400" cy="427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incrementar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incrementar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283800" y="1044500"/>
            <a:ext cx="100023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Agora no App.vue vamos utilizar o nosso componente. Perceba que importamos o arquivo do componente criado, declaramos ele como um componente em App.vue e simplesmente o referenciamos no template.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506" name="Google Shape;506;p68"/>
          <p:cNvSpPr txBox="1"/>
          <p:nvPr/>
        </p:nvSpPr>
        <p:spPr>
          <a:xfrm>
            <a:off x="324375" y="2155950"/>
            <a:ext cx="9932400" cy="344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'@/components/BotaoContador.vue'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components: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endParaRPr sz="105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68"/>
          <p:cNvSpPr txBox="1"/>
          <p:nvPr/>
        </p:nvSpPr>
        <p:spPr>
          <a:xfrm>
            <a:off x="283800" y="5692700"/>
            <a:ext cx="100023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Desta forma isolamos toda a parte de exibição e comportamento do botão em um componente ganhando assim o poder da reusabilidade sem contar a organização que isso traz para nosso código.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(global vs local)</a:t>
            </a:r>
            <a:endParaRPr/>
          </a:p>
        </p:txBody>
      </p:sp>
      <p:sp>
        <p:nvSpPr>
          <p:cNvPr id="514" name="Google Shape;514;p69"/>
          <p:cNvSpPr txBox="1"/>
          <p:nvPr/>
        </p:nvSpPr>
        <p:spPr>
          <a:xfrm>
            <a:off x="283800" y="1044500"/>
            <a:ext cx="100023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Local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No exemplo anterior além de importar o BotaoContador.vue em App.vue, também o declaramos na propriedade components da </a:t>
            </a:r>
            <a:r>
              <a:rPr b="1" lang="pt-BR" sz="1800">
                <a:highlight>
                  <a:srgbClr val="FFFFFF"/>
                </a:highlight>
              </a:rPr>
              <a:t>instância</a:t>
            </a:r>
            <a:r>
              <a:rPr b="1" lang="pt-BR" sz="1800">
                <a:highlight>
                  <a:srgbClr val="FFFFFF"/>
                </a:highlight>
              </a:rPr>
              <a:t> de App.vue. Esse tipo de declaração é o que se chama de local, ou seja, só App.vue está apto a utilizar o botão.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515" name="Google Shape;515;p69"/>
          <p:cNvSpPr txBox="1"/>
          <p:nvPr/>
        </p:nvSpPr>
        <p:spPr>
          <a:xfrm>
            <a:off x="324375" y="3070350"/>
            <a:ext cx="9932400" cy="344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'@/components/BotaoContador.vue'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components: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endParaRPr sz="105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0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(global vs local)</a:t>
            </a:r>
            <a:endParaRPr/>
          </a:p>
        </p:txBody>
      </p:sp>
      <p:sp>
        <p:nvSpPr>
          <p:cNvPr id="522" name="Google Shape;522;p70"/>
          <p:cNvSpPr txBox="1"/>
          <p:nvPr/>
        </p:nvSpPr>
        <p:spPr>
          <a:xfrm>
            <a:off x="283800" y="1044500"/>
            <a:ext cx="100023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Global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Para declarar um componente como global devemos utilizar o método component da </a:t>
            </a:r>
            <a:r>
              <a:rPr b="1" lang="pt-BR" sz="1800">
                <a:highlight>
                  <a:srgbClr val="FFFFFF"/>
                </a:highlight>
              </a:rPr>
              <a:t>instância</a:t>
            </a:r>
            <a:r>
              <a:rPr b="1" lang="pt-BR" sz="1800">
                <a:highlight>
                  <a:srgbClr val="FFFFFF"/>
                </a:highlight>
              </a:rPr>
              <a:t> de Vue da seguinte forma: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No arquivo main.js: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523" name="Google Shape;523;p70"/>
          <p:cNvSpPr txBox="1"/>
          <p:nvPr/>
        </p:nvSpPr>
        <p:spPr>
          <a:xfrm>
            <a:off x="324375" y="2841750"/>
            <a:ext cx="9932400" cy="261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Vue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'vue'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'./App.vue'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'@/components/BotaoContador.vue'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Vue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productionTip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Vue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"BotaoContador"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Vue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$mount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'#app'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70"/>
          <p:cNvSpPr txBox="1"/>
          <p:nvPr/>
        </p:nvSpPr>
        <p:spPr>
          <a:xfrm>
            <a:off x="283800" y="5616500"/>
            <a:ext cx="10002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Repare que importamos o BotaoContador.vue em main.js, utilizando o método component da </a:t>
            </a:r>
            <a:r>
              <a:rPr b="1" lang="pt-BR" sz="1800">
                <a:highlight>
                  <a:srgbClr val="FFFFFF"/>
                </a:highlight>
              </a:rPr>
              <a:t>instância</a:t>
            </a:r>
            <a:r>
              <a:rPr b="1" lang="pt-BR" sz="1800">
                <a:highlight>
                  <a:srgbClr val="FFFFFF"/>
                </a:highlight>
              </a:rPr>
              <a:t> de Vue declarando-o globalmente. Desta forma qualquer componente de nossa aplicação poderá utilizá-lo sem ter que importar e declarar.</a:t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1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(global vs local)</a:t>
            </a:r>
            <a:endParaRPr/>
          </a:p>
        </p:txBody>
      </p:sp>
      <p:sp>
        <p:nvSpPr>
          <p:cNvPr id="531" name="Google Shape;531;p71"/>
          <p:cNvSpPr txBox="1"/>
          <p:nvPr/>
        </p:nvSpPr>
        <p:spPr>
          <a:xfrm>
            <a:off x="283800" y="1044500"/>
            <a:ext cx="100023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Veja como fica em App.vue agora com o componente registrado globalmente, basta utilizar o mesmo no template que já estará funcionando.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532" name="Google Shape;532;p71"/>
          <p:cNvSpPr txBox="1"/>
          <p:nvPr/>
        </p:nvSpPr>
        <p:spPr>
          <a:xfrm>
            <a:off x="324375" y="2308350"/>
            <a:ext cx="9932400" cy="260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BotaoContador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2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11</a:t>
            </a:r>
            <a:endParaRPr/>
          </a:p>
        </p:txBody>
      </p:sp>
      <p:sp>
        <p:nvSpPr>
          <p:cNvPr id="539" name="Google Shape;539;p72"/>
          <p:cNvSpPr txBox="1"/>
          <p:nvPr/>
        </p:nvSpPr>
        <p:spPr>
          <a:xfrm>
            <a:off x="283800" y="1044500"/>
            <a:ext cx="10002300" cy="5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Crie 2 componentes para utilizar em App.vue.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 1 - Mostre o tempo do dia usando a API: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 https://api.hgbrasil.com/weather?format=json-cors&amp;key=8d9f3d5a (Código de São Paulo)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 2 - Mostre a relação dólar/real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 https://api.exchangeratesapi.io/latest?base=USD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 Crie os componentes em arquivos separados.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 O componente 1 deve ser registrado globalmente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 O componente 2 deve ser registrado localmente da instância Vue.js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https://github.com/ricardoaruiz/treinavue-basico/tree/10-components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(props)</a:t>
            </a:r>
            <a:endParaRPr/>
          </a:p>
        </p:txBody>
      </p:sp>
      <p:sp>
        <p:nvSpPr>
          <p:cNvPr id="546" name="Google Shape;546;p73"/>
          <p:cNvSpPr txBox="1"/>
          <p:nvPr/>
        </p:nvSpPr>
        <p:spPr>
          <a:xfrm>
            <a:off x="283800" y="1044500"/>
            <a:ext cx="100023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Devemos utilizar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props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 para passar dados de um componente pai para um filho. O dado é passado como valor de um atributo html.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App.vue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547" name="Google Shape;547;p73"/>
          <p:cNvSpPr txBox="1"/>
          <p:nvPr/>
        </p:nvSpPr>
        <p:spPr>
          <a:xfrm>
            <a:off x="324375" y="2460750"/>
            <a:ext cx="9932400" cy="427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ListaProdutos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produtos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produtos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ListaProdutos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'./components/ListaProdutos.vue'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ListaProdutos</a:t>
            </a:r>
            <a:endParaRPr sz="9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produtos: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'Produto 01'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'Produto 02'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'Produto 03'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4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(props)</a:t>
            </a:r>
            <a:endParaRPr/>
          </a:p>
        </p:txBody>
      </p:sp>
      <p:sp>
        <p:nvSpPr>
          <p:cNvPr id="554" name="Google Shape;554;p74"/>
          <p:cNvSpPr txBox="1"/>
          <p:nvPr/>
        </p:nvSpPr>
        <p:spPr>
          <a:xfrm>
            <a:off x="283800" y="1044500"/>
            <a:ext cx="10002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ListaProdutos</a:t>
            </a:r>
            <a:r>
              <a:rPr b="1" lang="pt-BR" sz="1800">
                <a:highlight>
                  <a:srgbClr val="FFFFFF"/>
                </a:highlight>
              </a:rPr>
              <a:t>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555" name="Google Shape;555;p74"/>
          <p:cNvSpPr txBox="1"/>
          <p:nvPr/>
        </p:nvSpPr>
        <p:spPr>
          <a:xfrm>
            <a:off x="324375" y="1546350"/>
            <a:ext cx="9932400" cy="321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produtos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: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'ListaProdutos'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props: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'produtos'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74"/>
          <p:cNvSpPr txBox="1"/>
          <p:nvPr/>
        </p:nvSpPr>
        <p:spPr>
          <a:xfrm>
            <a:off x="283800" y="4854500"/>
            <a:ext cx="100023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Repare que no componente </a:t>
            </a:r>
            <a:r>
              <a:rPr b="1" lang="pt-BR" sz="1800">
                <a:highlight>
                  <a:srgbClr val="FFFFFF"/>
                </a:highlight>
              </a:rPr>
              <a:t>ListaProdutos.vue existe a propriedade “props” que é um array com um elemento “produtos”. Esse elemento é um parâmetro esperado pelo componente e que está sendo utilizado no template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O App.vue passou esse parâmetro na utilização do ListaProdutos mandando um array com os produtos a serem exibidos.</a:t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5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(props estáticas e dinâmicas)</a:t>
            </a:r>
            <a:endParaRPr/>
          </a:p>
        </p:txBody>
      </p:sp>
      <p:sp>
        <p:nvSpPr>
          <p:cNvPr id="563" name="Google Shape;563;p75"/>
          <p:cNvSpPr txBox="1"/>
          <p:nvPr/>
        </p:nvSpPr>
        <p:spPr>
          <a:xfrm>
            <a:off x="283800" y="1044500"/>
            <a:ext cx="10002300" cy="2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É possível passar qualquer tipo de dados JavaScript, como array's, objetos, boolean, números e mais. Para isso utilize sempre a dinâmica com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v-bind: ou :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.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No exemplo abaixo a prop “titulo” passada é um literal e não uma variável do componente pai, por isso não foi utilizado 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v-bind: ou :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</p:txBody>
      </p:sp>
      <p:sp>
        <p:nvSpPr>
          <p:cNvPr id="564" name="Google Shape;564;p75"/>
          <p:cNvSpPr txBox="1"/>
          <p:nvPr/>
        </p:nvSpPr>
        <p:spPr>
          <a:xfrm>
            <a:off x="324375" y="3451350"/>
            <a:ext cx="9932400" cy="16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blog-post</a:t>
            </a:r>
            <a:endParaRPr sz="1200">
              <a:solidFill>
                <a:srgbClr val="DDAA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Esse título é estático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DDAA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:texto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blog.texto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DDAA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:likes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blog.likes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DDAA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:tags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Frutas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Legumes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Cozinha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DDAA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blog-post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Vanilla JS</a:t>
            </a:r>
            <a:r>
              <a:rPr lang="pt-BR"/>
              <a:t> X Vue.JS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0E1013"/>
                </a:solidFill>
                <a:highlight>
                  <a:srgbClr val="FFFFFF"/>
                </a:highlight>
              </a:rPr>
              <a:t>Sintaxe básica (JS)</a:t>
            </a:r>
            <a:endParaRPr b="1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3"/>
          <p:cNvSpPr txBox="1"/>
          <p:nvPr/>
        </p:nvSpPr>
        <p:spPr>
          <a:xfrm>
            <a:off x="408725" y="1926425"/>
            <a:ext cx="9797700" cy="112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Incrementar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08725" y="3450425"/>
            <a:ext cx="9797700" cy="180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button = </a:t>
            </a:r>
            <a:r>
              <a:rPr b="1" lang="pt-BR" sz="1200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.querySelector(</a:t>
            </a:r>
            <a:r>
              <a:rPr b="1" lang="pt-BR" sz="1200">
                <a:solidFill>
                  <a:srgbClr val="D69D8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span = </a:t>
            </a:r>
            <a:r>
              <a:rPr b="1" lang="pt-BR" sz="1200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.querySelector(</a:t>
            </a:r>
            <a:r>
              <a:rPr b="1" lang="pt-BR" sz="1200">
                <a:solidFill>
                  <a:srgbClr val="D69D8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"span"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total = </a:t>
            </a:r>
            <a:r>
              <a:rPr b="1" lang="pt-BR" sz="1200">
                <a:solidFill>
                  <a:srgbClr val="B8D7A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incrementar() {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span.innerText = total++;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button.addEventListener(</a:t>
            </a:r>
            <a:r>
              <a:rPr b="1" lang="pt-BR" sz="1200">
                <a:solidFill>
                  <a:srgbClr val="D69D8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incrementar);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6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(props validação)</a:t>
            </a:r>
            <a:endParaRPr/>
          </a:p>
        </p:txBody>
      </p:sp>
      <p:sp>
        <p:nvSpPr>
          <p:cNvPr id="571" name="Google Shape;571;p76"/>
          <p:cNvSpPr txBox="1"/>
          <p:nvPr/>
        </p:nvSpPr>
        <p:spPr>
          <a:xfrm>
            <a:off x="283800" y="1044500"/>
            <a:ext cx="100023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É sempre recomendado validar o tipo de dado, para que o desenvolvedor não quebre a aplicação passando uma prop com um dado diferente do esperado.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</p:txBody>
      </p:sp>
      <p:sp>
        <p:nvSpPr>
          <p:cNvPr id="572" name="Google Shape;572;p76"/>
          <p:cNvSpPr txBox="1"/>
          <p:nvPr/>
        </p:nvSpPr>
        <p:spPr>
          <a:xfrm>
            <a:off x="324375" y="2460750"/>
            <a:ext cx="9932400" cy="242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props: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titulo: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likes: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Array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required: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99BB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thumb: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"./img/img.png"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76"/>
          <p:cNvSpPr txBox="1"/>
          <p:nvPr/>
        </p:nvSpPr>
        <p:spPr>
          <a:xfrm>
            <a:off x="380300" y="5630400"/>
            <a:ext cx="99324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Documentação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highlight>
                  <a:srgbClr val="FFFFFF"/>
                </a:highlight>
                <a:hlinkClick r:id="rId3"/>
              </a:rPr>
              <a:t>https://br.vuejs.org/v2/guide/components-props.html</a:t>
            </a:r>
            <a:endParaRPr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(props one-way data flow)</a:t>
            </a:r>
            <a:endParaRPr/>
          </a:p>
        </p:txBody>
      </p:sp>
      <p:sp>
        <p:nvSpPr>
          <p:cNvPr id="580" name="Google Shape;580;p77"/>
          <p:cNvSpPr txBox="1"/>
          <p:nvPr/>
        </p:nvSpPr>
        <p:spPr>
          <a:xfrm>
            <a:off x="283800" y="1044500"/>
            <a:ext cx="100023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Não é recomendado mudar a propriedade no elemento filho. Se você modificar, ela não será refletida no elemento pai. Propriedades devem ser readonly.</a:t>
            </a:r>
            <a:endParaRPr b="1" sz="1800">
              <a:solidFill>
                <a:srgbClr val="494B4E"/>
              </a:solidFill>
              <a:highlight>
                <a:srgbClr val="FFFFFF"/>
              </a:highlight>
            </a:endParaRPr>
          </a:p>
        </p:txBody>
      </p:sp>
      <p:sp>
        <p:nvSpPr>
          <p:cNvPr id="581" name="Google Shape;581;p77"/>
          <p:cNvSpPr txBox="1"/>
          <p:nvPr/>
        </p:nvSpPr>
        <p:spPr>
          <a:xfrm>
            <a:off x="369075" y="2232150"/>
            <a:ext cx="9887700" cy="83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 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/>
              <a:t>Não recomendado, vue indicará um erro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77"/>
          <p:cNvSpPr txBox="1"/>
          <p:nvPr/>
        </p:nvSpPr>
        <p:spPr>
          <a:xfrm>
            <a:off x="380300" y="5630400"/>
            <a:ext cx="99324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Documentação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highlight>
                  <a:srgbClr val="FFFFFF"/>
                </a:highlight>
                <a:hlinkClick r:id="rId3"/>
              </a:rPr>
              <a:t>https://br.vuejs.org/v2/guide/components-props.html</a:t>
            </a:r>
            <a:endParaRPr sz="1800"/>
          </a:p>
        </p:txBody>
      </p:sp>
      <p:sp>
        <p:nvSpPr>
          <p:cNvPr id="583" name="Google Shape;583;p77"/>
          <p:cNvSpPr txBox="1"/>
          <p:nvPr/>
        </p:nvSpPr>
        <p:spPr>
          <a:xfrm>
            <a:off x="369125" y="1778450"/>
            <a:ext cx="9887700" cy="36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blog-post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:contador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blog-post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75" y="3676350"/>
            <a:ext cx="9932398" cy="18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8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12</a:t>
            </a:r>
            <a:endParaRPr/>
          </a:p>
        </p:txBody>
      </p:sp>
      <p:sp>
        <p:nvSpPr>
          <p:cNvPr id="591" name="Google Shape;591;p78"/>
          <p:cNvSpPr txBox="1"/>
          <p:nvPr/>
        </p:nvSpPr>
        <p:spPr>
          <a:xfrm>
            <a:off x="283800" y="1044500"/>
            <a:ext cx="10002300" cy="5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Altere o componente de cotação para que receba como parâmetro a moeda base e mostre a relação da moeda base com o Real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https://github.com/ricardoaruiz/treinavue-basico/tree/11-components-props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50" y="2226513"/>
            <a:ext cx="49911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838" y="2247100"/>
            <a:ext cx="50196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(events)</a:t>
            </a:r>
            <a:endParaRPr/>
          </a:p>
        </p:txBody>
      </p:sp>
      <p:sp>
        <p:nvSpPr>
          <p:cNvPr id="600" name="Google Shape;600;p79"/>
          <p:cNvSpPr txBox="1"/>
          <p:nvPr/>
        </p:nvSpPr>
        <p:spPr>
          <a:xfrm>
            <a:off x="283800" y="1044500"/>
            <a:ext cx="10002300" cy="2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Como vimos anteriormente, props são para permitir a comunicação de um componente pai com um filho, já os eventos permitem a comunicação no sentido inverso. Lembre-se que não é boa prática alterar as props de um componente.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CustomButton.vue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601" name="Google Shape;601;p79"/>
          <p:cNvSpPr txBox="1"/>
          <p:nvPr/>
        </p:nvSpPr>
        <p:spPr>
          <a:xfrm>
            <a:off x="324375" y="3222750"/>
            <a:ext cx="9932400" cy="319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emitirEvento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Emitir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'CustomButton'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emitirEvento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$emit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"meu-evento"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"Minha Mensagem"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0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(events)</a:t>
            </a:r>
            <a:endParaRPr/>
          </a:p>
        </p:txBody>
      </p:sp>
      <p:sp>
        <p:nvSpPr>
          <p:cNvPr id="608" name="Google Shape;608;p80"/>
          <p:cNvSpPr txBox="1"/>
          <p:nvPr/>
        </p:nvSpPr>
        <p:spPr>
          <a:xfrm>
            <a:off x="283800" y="1044500"/>
            <a:ext cx="10002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App</a:t>
            </a:r>
            <a:r>
              <a:rPr b="1" lang="pt-BR" sz="1800">
                <a:highlight>
                  <a:srgbClr val="FFFFFF"/>
                </a:highlight>
              </a:rPr>
              <a:t>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609" name="Google Shape;609;p80"/>
          <p:cNvSpPr txBox="1"/>
          <p:nvPr/>
        </p:nvSpPr>
        <p:spPr>
          <a:xfrm>
            <a:off x="324375" y="1470150"/>
            <a:ext cx="9932400" cy="53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custom-button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meu-evento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receberEvento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custom-button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'./components/CustomButton.vue'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CustomButton</a:t>
            </a:r>
            <a:endParaRPr sz="9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receberEvento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1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(events.sync)</a:t>
            </a:r>
            <a:endParaRPr/>
          </a:p>
        </p:txBody>
      </p:sp>
      <p:sp>
        <p:nvSpPr>
          <p:cNvPr id="616" name="Google Shape;616;p81"/>
          <p:cNvSpPr txBox="1"/>
          <p:nvPr/>
        </p:nvSpPr>
        <p:spPr>
          <a:xfrm>
            <a:off x="283800" y="1044500"/>
            <a:ext cx="10002300" cy="2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rgbClr val="FFFFFF"/>
                </a:highlight>
              </a:rPr>
              <a:t>É comum utilizarmos eventos para enviarmos a mutação de uma prop feita no elemento filho, diretamente para o elemento pai. Podemos utilizar o atalho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.sync</a:t>
            </a:r>
            <a:r>
              <a:rPr b="1" lang="pt-BR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Documentação: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https://br.vuejs.org/v2/guide/components-custom-events.html#Modificador-sync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CustomButton.vue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617" name="Google Shape;617;p81"/>
          <p:cNvSpPr txBox="1"/>
          <p:nvPr/>
        </p:nvSpPr>
        <p:spPr>
          <a:xfrm>
            <a:off x="324375" y="3222750"/>
            <a:ext cx="9932400" cy="319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emitirEvento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Emitir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props: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'contador'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contadorComponente: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emitirEvento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contadorComponente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$emit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"update:contador"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contadorComponente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2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(events.sync)</a:t>
            </a:r>
            <a:endParaRPr/>
          </a:p>
        </p:txBody>
      </p:sp>
      <p:sp>
        <p:nvSpPr>
          <p:cNvPr id="624" name="Google Shape;624;p82"/>
          <p:cNvSpPr txBox="1"/>
          <p:nvPr/>
        </p:nvSpPr>
        <p:spPr>
          <a:xfrm>
            <a:off x="283800" y="1044500"/>
            <a:ext cx="10002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App.vue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625" name="Google Shape;625;p82"/>
          <p:cNvSpPr txBox="1"/>
          <p:nvPr/>
        </p:nvSpPr>
        <p:spPr>
          <a:xfrm>
            <a:off x="324375" y="1470150"/>
            <a:ext cx="9932400" cy="53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custom-button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$event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: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custom-button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&lt;!-- Faz a mesma coisa que a linha de cima --&gt;</a:t>
            </a:r>
            <a:endParaRPr sz="9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custom-button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sync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custom-button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CustomButton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'./components/CustomButton.vue'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CustomButton</a:t>
            </a:r>
            <a:endParaRPr sz="9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contador: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3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13</a:t>
            </a:r>
            <a:endParaRPr/>
          </a:p>
        </p:txBody>
      </p:sp>
      <p:sp>
        <p:nvSpPr>
          <p:cNvPr id="632" name="Google Shape;632;p83"/>
          <p:cNvSpPr txBox="1"/>
          <p:nvPr/>
        </p:nvSpPr>
        <p:spPr>
          <a:xfrm>
            <a:off x="283800" y="1044500"/>
            <a:ext cx="10002300" cy="5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Altere o componente de cotação de forma que ele não mostre mais a mensagem do valor da cotação e sim emita para o componente pai que será responsável por mostrá-la.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https://github.com/ricardoaruiz/treinavue-basico/tree/12-components-events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88" y="2527800"/>
            <a:ext cx="48482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538" y="2489325"/>
            <a:ext cx="48672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4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(slots)</a:t>
            </a:r>
            <a:endParaRPr/>
          </a:p>
        </p:txBody>
      </p:sp>
      <p:sp>
        <p:nvSpPr>
          <p:cNvPr id="641" name="Google Shape;641;p84"/>
          <p:cNvSpPr txBox="1"/>
          <p:nvPr/>
        </p:nvSpPr>
        <p:spPr>
          <a:xfrm>
            <a:off x="283800" y="1044500"/>
            <a:ext cx="100023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Podemos utilizar slots quando precisamos de um conteúdo com estrutura dinâmica dentro de um componente.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ModalAlerta.vue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642" name="Google Shape;642;p84"/>
          <p:cNvSpPr txBox="1"/>
          <p:nvPr/>
        </p:nvSpPr>
        <p:spPr>
          <a:xfrm>
            <a:off x="324375" y="2308350"/>
            <a:ext cx="9932400" cy="277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"modal"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Fechar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'ModalAlerta'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5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(slots)</a:t>
            </a:r>
            <a:endParaRPr/>
          </a:p>
        </p:txBody>
      </p:sp>
      <p:sp>
        <p:nvSpPr>
          <p:cNvPr id="649" name="Google Shape;649;p85"/>
          <p:cNvSpPr txBox="1"/>
          <p:nvPr/>
        </p:nvSpPr>
        <p:spPr>
          <a:xfrm>
            <a:off x="283800" y="1044500"/>
            <a:ext cx="100023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App.vue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650" name="Google Shape;650;p85"/>
          <p:cNvSpPr txBox="1"/>
          <p:nvPr/>
        </p:nvSpPr>
        <p:spPr>
          <a:xfrm>
            <a:off x="324375" y="1470150"/>
            <a:ext cx="9932400" cy="534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modal-alerta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Comprar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modal-alerta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ModalAlerta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'./components/ModalAlerta.vue'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components: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ModalAlerta</a:t>
            </a:r>
            <a:endParaRPr sz="105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mensagem:</a:t>
            </a: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"Isso vai aparecer no slot."</a:t>
            </a:r>
            <a:endParaRPr sz="10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Vanilla JS X Vue.JS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E1013"/>
                </a:solidFill>
                <a:highlight>
                  <a:srgbClr val="FFFFFF"/>
                </a:highlight>
              </a:rPr>
              <a:t>Sintaxe básica (Vue.JS)</a:t>
            </a:r>
            <a:endParaRPr b="1"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4"/>
          <p:cNvSpPr txBox="1"/>
          <p:nvPr/>
        </p:nvSpPr>
        <p:spPr>
          <a:xfrm>
            <a:off x="408725" y="1926425"/>
            <a:ext cx="9797700" cy="112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200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pt-BR" sz="1200">
                <a:solidFill>
                  <a:srgbClr val="D69D8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"app"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b="1" lang="pt-BR" sz="1200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pt-BR" sz="1200">
                <a:solidFill>
                  <a:srgbClr val="D69D8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"total++"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Incrementar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{{total}}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pt-BR" sz="1200">
                <a:solidFill>
                  <a:srgbClr val="9B9B9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08725" y="3450425"/>
            <a:ext cx="9797700" cy="144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vm = </a:t>
            </a:r>
            <a:r>
              <a:rPr b="1" lang="pt-BR" sz="1200">
                <a:solidFill>
                  <a:srgbClr val="569CD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Vue({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pt-BR" sz="1200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pt-BR" sz="1200">
                <a:solidFill>
                  <a:srgbClr val="D69D8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"#app"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pt-BR" sz="1200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200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pt-BR" sz="1200">
                <a:solidFill>
                  <a:srgbClr val="B8D7A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200">
                <a:solidFill>
                  <a:srgbClr val="DCDCD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(named slots)</a:t>
            </a:r>
            <a:endParaRPr/>
          </a:p>
        </p:txBody>
      </p:sp>
      <p:sp>
        <p:nvSpPr>
          <p:cNvPr id="657" name="Google Shape;657;p86"/>
          <p:cNvSpPr txBox="1"/>
          <p:nvPr/>
        </p:nvSpPr>
        <p:spPr>
          <a:xfrm>
            <a:off x="283800" y="1044500"/>
            <a:ext cx="100023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Podemos utilizar diversos slots em um componente. Para isso precisamos nomear os slots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&lt;slot name="header"&gt;&lt;/slot&gt;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, e para utilizar </a:t>
            </a:r>
            <a:r>
              <a:rPr b="1" lang="pt-BR" sz="1800">
                <a:solidFill>
                  <a:srgbClr val="22EE00"/>
                </a:solidFill>
                <a:highlight>
                  <a:srgbClr val="1B1D20"/>
                </a:highlight>
              </a:rPr>
              <a:t>&lt;template v-slot:header&gt;&lt;/template&gt;</a:t>
            </a:r>
            <a:r>
              <a:rPr b="1" lang="pt-BR" sz="1800">
                <a:solidFill>
                  <a:srgbClr val="494B4E"/>
                </a:solidFill>
                <a:highlight>
                  <a:srgbClr val="FFFFFF"/>
                </a:highlight>
              </a:rPr>
              <a:t>.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ModalAlerta.vue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658" name="Google Shape;658;p86"/>
          <p:cNvSpPr txBox="1"/>
          <p:nvPr/>
        </p:nvSpPr>
        <p:spPr>
          <a:xfrm>
            <a:off x="324375" y="2024300"/>
            <a:ext cx="9932400" cy="479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"modal"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"header"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Fallback se não tiver conteúdo.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"footer"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slot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'ModalAlerta'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7BA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7BA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D7BA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border-top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9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7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(named slots)</a:t>
            </a:r>
            <a:endParaRPr/>
          </a:p>
        </p:txBody>
      </p:sp>
      <p:sp>
        <p:nvSpPr>
          <p:cNvPr id="665" name="Google Shape;665;p87"/>
          <p:cNvSpPr txBox="1"/>
          <p:nvPr/>
        </p:nvSpPr>
        <p:spPr>
          <a:xfrm>
            <a:off x="283800" y="1044500"/>
            <a:ext cx="1000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highlight>
                  <a:srgbClr val="FFFFFF"/>
                </a:highlight>
              </a:rPr>
              <a:t>App</a:t>
            </a:r>
            <a:r>
              <a:rPr b="1" lang="pt-BR" sz="1800">
                <a:highlight>
                  <a:srgbClr val="FFFFFF"/>
                </a:highlight>
              </a:rPr>
              <a:t>.vue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666" name="Google Shape;666;p87"/>
          <p:cNvSpPr txBox="1"/>
          <p:nvPr/>
        </p:nvSpPr>
        <p:spPr>
          <a:xfrm>
            <a:off x="324375" y="1758800"/>
            <a:ext cx="9932400" cy="474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modal-alerta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v-slot:header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 do Slot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Comprar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v-slot:footer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Esse é o footer do slot.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modal-alerta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ModalAlerta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'./components/ModalAlerta.vue'</a:t>
            </a:r>
            <a:endParaRPr sz="9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components:</a:t>
            </a: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ModalAlerta</a:t>
            </a:r>
            <a:endParaRPr sz="9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9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9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8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14</a:t>
            </a:r>
            <a:endParaRPr/>
          </a:p>
        </p:txBody>
      </p:sp>
      <p:sp>
        <p:nvSpPr>
          <p:cNvPr id="673" name="Google Shape;673;p88"/>
          <p:cNvSpPr txBox="1"/>
          <p:nvPr/>
        </p:nvSpPr>
        <p:spPr>
          <a:xfrm>
            <a:off x="283800" y="1044500"/>
            <a:ext cx="10002300" cy="5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Altere o componente de cotação de forma que o campo da moeda base e a mensagem fiquem cada um em um slot.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Resultado: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https://github.com/ricardoaruiz/treinavue-basico/tree/13-componentes-slots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4" name="Google Shape;67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2518038"/>
            <a:ext cx="48196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0588" y="2537088"/>
            <a:ext cx="4867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9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682" name="Google Shape;682;p89"/>
          <p:cNvSpPr txBox="1"/>
          <p:nvPr/>
        </p:nvSpPr>
        <p:spPr>
          <a:xfrm>
            <a:off x="283800" y="1044500"/>
            <a:ext cx="10002300" cy="5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Esse foi um treinamento onde foram abordados os princípios e funcionalidades básicas do Vue.JS. Ainda temos mais assuntos a serem explorados que ficarão para uma segunda etapa do curso.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Para maiores informações sobre a biblioteca:</a:t>
            </a:r>
            <a:endParaRPr b="1" sz="18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https://vuejs.org/v2/guide/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Dúvidas, sugestões, perguntas...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0"/>
          <p:cNvSpPr txBox="1"/>
          <p:nvPr/>
        </p:nvSpPr>
        <p:spPr>
          <a:xfrm>
            <a:off x="283800" y="1044500"/>
            <a:ext cx="10002300" cy="5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Obrigado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0156" y="180231"/>
            <a:ext cx="962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Verdana"/>
              <a:buNone/>
            </a:pPr>
            <a:r>
              <a:rPr lang="pt-BR"/>
              <a:t>Reatividade sem Vue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95175" y="1037400"/>
            <a:ext cx="100590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5"/>
          <p:cNvSpPr txBox="1"/>
          <p:nvPr/>
        </p:nvSpPr>
        <p:spPr>
          <a:xfrm>
            <a:off x="408725" y="935825"/>
            <a:ext cx="9797700" cy="161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Camisas - R$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49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Adicionar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remover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Remover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Total: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precoTotal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B9B9B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08725" y="2612225"/>
            <a:ext cx="9797700" cy="423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dados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99BB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49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total: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99BB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adicionar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".adicionar"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remover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".remover"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preco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".preco"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".total"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precoTotal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88B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".precoTotal"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.innerText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dados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.preco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.innerText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dados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.total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precoTotal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.innerText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dados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.total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dados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.preco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DDAA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DD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atualizarUI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total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.innerText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dados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.total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precoTotal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.innerText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dados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.total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FF7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dados</a:t>
            </a:r>
            <a:r>
              <a:rPr lang="pt-BR" sz="1200">
                <a:solidFill>
                  <a:srgbClr val="BBBB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.preco</a:t>
            </a: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8B88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8B888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a da Apresentaçã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údo do Slid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Final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