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801" r:id="rId2"/>
    <p:sldId id="267" r:id="rId3"/>
    <p:sldId id="761" r:id="rId4"/>
    <p:sldId id="760" r:id="rId5"/>
    <p:sldId id="794" r:id="rId6"/>
    <p:sldId id="795" r:id="rId7"/>
    <p:sldId id="767" r:id="rId8"/>
    <p:sldId id="768" r:id="rId9"/>
    <p:sldId id="769" r:id="rId10"/>
    <p:sldId id="771" r:id="rId11"/>
    <p:sldId id="773" r:id="rId12"/>
    <p:sldId id="789" r:id="rId13"/>
    <p:sldId id="790" r:id="rId14"/>
    <p:sldId id="590" r:id="rId15"/>
    <p:sldId id="595" r:id="rId16"/>
    <p:sldId id="591" r:id="rId17"/>
    <p:sldId id="593" r:id="rId18"/>
    <p:sldId id="600" r:id="rId19"/>
    <p:sldId id="597" r:id="rId20"/>
    <p:sldId id="778" r:id="rId21"/>
    <p:sldId id="779" r:id="rId22"/>
    <p:sldId id="793" r:id="rId23"/>
    <p:sldId id="796" r:id="rId24"/>
    <p:sldId id="799" r:id="rId25"/>
    <p:sldId id="800" r:id="rId26"/>
    <p:sldId id="7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6" autoAdjust="0"/>
    <p:restoredTop sz="95773" autoAdjust="0"/>
  </p:normalViewPr>
  <p:slideViewPr>
    <p:cSldViewPr snapToGrid="0">
      <p:cViewPr varScale="1">
        <p:scale>
          <a:sx n="92" d="100"/>
          <a:sy n="92" d="100"/>
        </p:scale>
        <p:origin x="14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27/11/2023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242573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bewilderment: a feeling of being perplexed and confused.</a:t>
            </a:r>
          </a:p>
        </p:txBody>
      </p:sp>
      <p:sp>
        <p:nvSpPr>
          <p:cNvPr id="4" name="Slide Number Placeholder 3"/>
          <p:cNvSpPr>
            <a:spLocks noGrp="1"/>
          </p:cNvSpPr>
          <p:nvPr>
            <p:ph type="sldNum" sz="quarter" idx="5"/>
          </p:nvPr>
        </p:nvSpPr>
        <p:spPr/>
        <p:txBody>
          <a:bodyPr/>
          <a:lstStyle/>
          <a:p>
            <a:fld id="{B9427EC4-43D7-4899-AF54-D30B3AC26D4A}" type="slidenum">
              <a:rPr lang="en-GB" smtClean="0"/>
              <a:t>3</a:t>
            </a:fld>
            <a:endParaRPr lang="en-GB" dirty="0"/>
          </a:p>
        </p:txBody>
      </p:sp>
    </p:spTree>
    <p:extLst>
      <p:ext uri="{BB962C8B-B14F-4D97-AF65-F5344CB8AC3E}">
        <p14:creationId xmlns:p14="http://schemas.microsoft.com/office/powerpoint/2010/main" val="893562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Causality is influence by which one event, process, state or object contributes to the production of another event, process, state or object where the cause is partly responsible for the effect, and the effect is partly dependent on the cause.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5</a:t>
            </a:fld>
            <a:endParaRPr lang="en-GB"/>
          </a:p>
        </p:txBody>
      </p:sp>
    </p:spTree>
    <p:extLst>
      <p:ext uri="{BB962C8B-B14F-4D97-AF65-F5344CB8AC3E}">
        <p14:creationId xmlns:p14="http://schemas.microsoft.com/office/powerpoint/2010/main" val="3722997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1200"/>
              </a:spcBef>
              <a:spcAft>
                <a:spcPts val="600"/>
              </a:spcAft>
            </a:pPr>
            <a:r>
              <a:rPr lang="en-GB" dirty="0"/>
              <a:t>Let's take the relationship between meat and vegetables. So what? </a:t>
            </a:r>
          </a:p>
          <a:p>
            <a:pPr>
              <a:lnSpc>
                <a:spcPct val="100000"/>
              </a:lnSpc>
              <a:spcBef>
                <a:spcPts val="1200"/>
              </a:spcBef>
              <a:spcAft>
                <a:spcPts val="600"/>
              </a:spcAft>
            </a:pPr>
            <a:r>
              <a:rPr lang="en-GB" dirty="0"/>
              <a:t>Well, we know these are staple items that are frequently purchased together. We can leverage this information by putting the vegetables and meats on opposite sides of the store, which you will notice is the positioning of those two items, forcing customers to walk the full distance of the store, and so increasing the likelihood that they will buy additional items that they might not have bought had they not traversed the whole store.</a:t>
            </a:r>
          </a:p>
          <a:p>
            <a:pPr>
              <a:lnSpc>
                <a:spcPct val="100000"/>
              </a:lnSpc>
              <a:spcBef>
                <a:spcPts val="1200"/>
              </a:spcBef>
              <a:spcAft>
                <a:spcPts val="600"/>
              </a:spcAft>
            </a:pPr>
            <a:r>
              <a:rPr lang="en-GB" dirty="0"/>
              <a:t>One of the things retail companies struggle with is how to discount items effectively?</a:t>
            </a:r>
          </a:p>
          <a:p>
            <a:pPr>
              <a:lnSpc>
                <a:spcPct val="100000"/>
              </a:lnSpc>
              <a:spcBef>
                <a:spcPts val="1200"/>
              </a:spcBef>
              <a:spcAft>
                <a:spcPts val="600"/>
              </a:spcAft>
            </a:pPr>
            <a:r>
              <a:rPr lang="en-GB" dirty="0"/>
              <a:t>Let's consider another relationship: peanut butter and jelly. </a:t>
            </a:r>
          </a:p>
          <a:p>
            <a:pPr>
              <a:lnSpc>
                <a:spcPct val="100000"/>
              </a:lnSpc>
              <a:spcBef>
                <a:spcPts val="1200"/>
              </a:spcBef>
              <a:spcAft>
                <a:spcPts val="600"/>
              </a:spcAft>
            </a:pPr>
            <a:r>
              <a:rPr lang="en-GB" dirty="0"/>
              <a:t>In the United States, peanut butter and jelly sandwiches are incredibly popular, especially among children. When peanut butter is in a shopping basket, the chance jelly is also there can be assumed to be quite high. Since we know peanut butter and jelly are purchased together, it does not make sense to discount them both. If we want customers to buy both items, we can just discount one of the items, knowing that if we can get the customers to buy the discounted item, they will probably buy the other item too, even if it is full price. </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6</a:t>
            </a:fld>
            <a:endParaRPr lang="en-GB" dirty="0"/>
          </a:p>
        </p:txBody>
      </p:sp>
    </p:spTree>
    <p:extLst>
      <p:ext uri="{BB962C8B-B14F-4D97-AF65-F5344CB8AC3E}">
        <p14:creationId xmlns:p14="http://schemas.microsoft.com/office/powerpoint/2010/main" val="1448328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demonstrate confidence, we will use the items beer and wine. Specifically, let's compute the confidence of Beer  Wine. To begin, we need to identify the transactions that contain beer. There are three of them, and they are transactions 2, 6, and 7. Now, of those transactions, how many contain wine? The answer is all of them. Thus, the confidence of Beer  Wine is 1. Every time a customer bought beer, they also bought wine. It might be obvious, but for identifying actionable associations, higher confidence values are better.</a:t>
            </a:r>
          </a:p>
        </p:txBody>
      </p:sp>
      <p:sp>
        <p:nvSpPr>
          <p:cNvPr id="4" name="Slide Number Placeholder 3"/>
          <p:cNvSpPr>
            <a:spLocks noGrp="1"/>
          </p:cNvSpPr>
          <p:nvPr>
            <p:ph type="sldNum" sz="quarter" idx="5"/>
          </p:nvPr>
        </p:nvSpPr>
        <p:spPr/>
        <p:txBody>
          <a:bodyPr/>
          <a:lstStyle/>
          <a:p>
            <a:fld id="{B9427EC4-43D7-4899-AF54-D30B3AC26D4A}" type="slidenum">
              <a:rPr lang="en-GB" smtClean="0"/>
              <a:t>8</a:t>
            </a:fld>
            <a:endParaRPr lang="en-GB" dirty="0"/>
          </a:p>
        </p:txBody>
      </p:sp>
    </p:spTree>
    <p:extLst>
      <p:ext uri="{BB962C8B-B14F-4D97-AF65-F5344CB8AC3E}">
        <p14:creationId xmlns:p14="http://schemas.microsoft.com/office/powerpoint/2010/main" val="225488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200"/>
              </a:spcBef>
              <a:buFont typeface="Arial" panose="020B0604020202020204" pitchFamily="34" charset="0"/>
              <a:buChar char="•"/>
            </a:pPr>
            <a:r>
              <a:rPr lang="en-GB" sz="1200" dirty="0"/>
              <a:t>The values of the metrics measure the degree and orientation (in other words, positive or negative) of the relationship between the items. </a:t>
            </a:r>
          </a:p>
          <a:p>
            <a:pPr marL="285750" indent="-285750">
              <a:spcBef>
                <a:spcPts val="1200"/>
              </a:spcBef>
              <a:buFont typeface="Arial" panose="020B0604020202020204" pitchFamily="34" charset="0"/>
              <a:buChar char="•"/>
            </a:pPr>
            <a:r>
              <a:rPr lang="en-GB" sz="1200" dirty="0"/>
              <a:t>A value of lift other than 1 means that some dependency exists between the items. When the value is greater than 1, the second item is more likely to be purchased if the first item is purchased. Likewise, when the value is less than 1, the second item is less likely to be purchased if the first item is purchased. </a:t>
            </a:r>
          </a:p>
          <a:p>
            <a:pPr marL="285750" indent="-285750">
              <a:spcBef>
                <a:spcPts val="1200"/>
              </a:spcBef>
              <a:buFont typeface="Arial" panose="020B0604020202020204" pitchFamily="34" charset="0"/>
              <a:buChar char="•"/>
            </a:pPr>
            <a:r>
              <a:rPr lang="en-GB" sz="1200" dirty="0"/>
              <a:t>If the lift value is 0.1, we could say that the relationship between the two items is strong in the negative direction. </a:t>
            </a:r>
          </a:p>
          <a:p>
            <a:pPr marL="285750" indent="-285750">
              <a:spcBef>
                <a:spcPts val="1200"/>
              </a:spcBef>
              <a:buFont typeface="Arial" panose="020B0604020202020204" pitchFamily="34" charset="0"/>
              <a:buChar char="•"/>
            </a:pPr>
            <a:r>
              <a:rPr lang="en-GB" sz="1200" dirty="0"/>
              <a:t>A lift of 1 indicates that the products are independent of one another. </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9</a:t>
            </a:fld>
            <a:endParaRPr lang="en-GB" dirty="0"/>
          </a:p>
        </p:txBody>
      </p:sp>
    </p:spTree>
    <p:extLst>
      <p:ext uri="{BB962C8B-B14F-4D97-AF65-F5344CB8AC3E}">
        <p14:creationId xmlns:p14="http://schemas.microsoft.com/office/powerpoint/2010/main" val="1343087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Georgia" panose="02040502050405020303" pitchFamily="18" charset="0"/>
              </a:rPr>
              <a:t>Let's again return to the products beer and wine, but for this explanation, we will consider the opposite association of Wine  Beer. Support(Y) or, in this case, Support(Beer) is 3/10, and Confidence X  Y, or, in this case, Confidence(Wine  Beer) is 3/4. Thus, the Conviction(Wine  Beer) is (1-3/10) / (1-3/4) = (7/10) * (4/1). We can conclude by saying that Wine  Beer would be incorrect 2.8 times as often if wine and beer were independent. Thus, the previously articulated association between wine and beer is legitimate.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10</a:t>
            </a:fld>
            <a:endParaRPr lang="en-GB" dirty="0"/>
          </a:p>
        </p:txBody>
      </p:sp>
    </p:spTree>
    <p:extLst>
      <p:ext uri="{BB962C8B-B14F-4D97-AF65-F5344CB8AC3E}">
        <p14:creationId xmlns:p14="http://schemas.microsoft.com/office/powerpoint/2010/main" val="17862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{Bread, Diaper, Milk} = (Bread, Milk, 3), (Milk, Diaper, 3), (Bread, Diaper,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{Beer, Bread, Diaper} = </a:t>
            </a:r>
            <a:r>
              <a:rPr lang="en-GB" b="0" dirty="0"/>
              <a:t>(Beer, Bread, 2), (Bread, Diaper, 2), (Beer, Diaper,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t>
            </a:r>
            <a:r>
              <a:rPr lang="en-GB" dirty="0"/>
              <a:t>Beer, Diaper, Milk} = </a:t>
            </a:r>
            <a:r>
              <a:rPr lang="en-GB" b="0" dirty="0"/>
              <a:t>(Beer, </a:t>
            </a:r>
            <a:r>
              <a:rPr lang="en-GB" dirty="0"/>
              <a:t>Diaper</a:t>
            </a:r>
            <a:r>
              <a:rPr lang="en-GB" b="0" dirty="0"/>
              <a:t>, 3), ((Beer, </a:t>
            </a:r>
            <a:r>
              <a:rPr lang="en-GB" dirty="0"/>
              <a:t>Milk</a:t>
            </a:r>
            <a:r>
              <a:rPr lang="en-GB" b="0" dirty="0"/>
              <a:t>, 2), (</a:t>
            </a:r>
            <a:r>
              <a:rPr lang="en-GB" dirty="0"/>
              <a:t>Diaper, Milk</a:t>
            </a:r>
            <a:r>
              <a:rPr lang="en-GB" b="0" dirty="0"/>
              <a:t>, 3)</a:t>
            </a:r>
          </a:p>
        </p:txBody>
      </p:sp>
      <p:sp>
        <p:nvSpPr>
          <p:cNvPr id="4" name="Slide Number Placeholder 3"/>
          <p:cNvSpPr>
            <a:spLocks noGrp="1"/>
          </p:cNvSpPr>
          <p:nvPr>
            <p:ph type="sldNum" sz="quarter" idx="5"/>
          </p:nvPr>
        </p:nvSpPr>
        <p:spPr/>
        <p:txBody>
          <a:bodyPr/>
          <a:lstStyle/>
          <a:p>
            <a:fld id="{B9427EC4-43D7-4899-AF54-D30B3AC26D4A}" type="slidenum">
              <a:rPr lang="en-GB" smtClean="0"/>
              <a:t>17</a:t>
            </a:fld>
            <a:endParaRPr lang="en-GB"/>
          </a:p>
        </p:txBody>
      </p:sp>
    </p:spTree>
    <p:extLst>
      <p:ext uri="{BB962C8B-B14F-4D97-AF65-F5344CB8AC3E}">
        <p14:creationId xmlns:p14="http://schemas.microsoft.com/office/powerpoint/2010/main" val="120474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(Bread, Milk, Diapers), (Bread, Milk, Beer), (Milk, Diapers, Beer), (Beer, Diapers, Bread) = 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(Bread, Milk), (Bread, Diapers), (Bread, Beer), (Milk, Diapers), (Milk, Beer), (Diapers, Beer) = 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{Bread, Beer} are less frequent than others, so all its superset will be infrequent.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{Milk, Beer} are less frequent than others, so all its superset will be infrequent.</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18</a:t>
            </a:fld>
            <a:endParaRPr lang="en-GB" dirty="0"/>
          </a:p>
        </p:txBody>
      </p:sp>
    </p:spTree>
    <p:extLst>
      <p:ext uri="{BB962C8B-B14F-4D97-AF65-F5344CB8AC3E}">
        <p14:creationId xmlns:p14="http://schemas.microsoft.com/office/powerpoint/2010/main" val="148195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D404502F-9A99-427B-A5BE-79698CDC4231}" type="datetime1">
              <a:rPr lang="en-GB" smtClean="0"/>
              <a:t>27/11/2023</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67742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BB867D1A-2615-4DE9-AB21-711792938F24}" type="datetime1">
              <a:rPr lang="en-GB" smtClean="0"/>
              <a:t>27/11/2023</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6984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AEF7C1BD-7149-419E-8380-0F37325DCA03}" type="datetime1">
              <a:rPr lang="en-GB" smtClean="0"/>
              <a:t>27/11/2023</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16467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A98F02AF-5627-427D-A671-6D5EF94869E7}" type="datetime1">
              <a:rPr lang="en-GB" smtClean="0"/>
              <a:t>27/11/2023</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0930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1CFE116C-71CC-4C9A-AB45-6A7F692F7872}" type="datetime1">
              <a:rPr lang="en-GB" smtClean="0"/>
              <a:t>27/11/2023</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05883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319C713E-DC9E-4830-8397-49340FE08988}" type="datetime1">
              <a:rPr lang="en-GB" smtClean="0"/>
              <a:t>27/11/2023</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6199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2220322E-E3A8-4473-82DE-08D77FE3DF90}" type="datetime1">
              <a:rPr lang="en-GB" smtClean="0"/>
              <a:t>27/11/2023</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4801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852FF08C-BF82-484D-A5F9-B76735ACE85A}" type="datetime1">
              <a:rPr lang="en-GB" smtClean="0"/>
              <a:t>27/11/2023</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83600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fld id="{1605AB86-4C48-4C24-AA07-C0CA67BFA2A6}" type="datetime1">
              <a:rPr lang="en-GB" smtClean="0"/>
              <a:t>27/11/2023</a:t>
            </a:fld>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15047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45AE1065-1CDE-421B-9AEC-C6DE9364E763}" type="datetime1">
              <a:rPr lang="en-GB" smtClean="0"/>
              <a:t>27/11/2023</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122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CE281C43-3B63-4364-A5B8-3A2A272E6B99}" type="datetime1">
              <a:rPr lang="en-GB" smtClean="0"/>
              <a:t>27/11/2023</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r>
              <a:rPr lang="en-GB"/>
              <a:t>J. Leskovec, A. Rajaraman, J. Ullman: Mining of Massive Datasets, http://www.mmds.org</a:t>
            </a:r>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27230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8C887-3A42-4769-BDCF-E7DB1F9AE372}" type="datetime1">
              <a:rPr lang="en-GB" smtClean="0"/>
              <a:t>27/11/2023</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J. Leskovec, A. Rajaraman, J. Ullman: Mining of Massive Datasets, http://www.mmds.org</a:t>
            </a:r>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4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6.bin"/><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8.bin"/><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0.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oleObject" Target="../embeddings/oleObject10.bin"/><Relationship Id="rId1" Type="http://schemas.openxmlformats.org/officeDocument/2006/relationships/slideLayout" Target="../slideLayouts/slideLayout6.xml"/><Relationship Id="rId6" Type="http://schemas.openxmlformats.org/officeDocument/2006/relationships/oleObject" Target="../embeddings/oleObject12.bin"/><Relationship Id="rId5" Type="http://schemas.openxmlformats.org/officeDocument/2006/relationships/image" Target="../media/image22.e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2.emf"/><Relationship Id="rId5" Type="http://schemas.openxmlformats.org/officeDocument/2006/relationships/oleObject" Target="../embeddings/oleObject14.bin"/><Relationship Id="rId4" Type="http://schemas.openxmlformats.org/officeDocument/2006/relationships/image" Target="../media/image19.emf"/><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2.emf"/><Relationship Id="rId5" Type="http://schemas.openxmlformats.org/officeDocument/2006/relationships/oleObject" Target="../embeddings/oleObject17.bin"/><Relationship Id="rId4" Type="http://schemas.openxmlformats.org/officeDocument/2006/relationships/image" Target="../media/image19.emf"/><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jpeg"/><Relationship Id="rId7"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5.emf"/><Relationship Id="rId5" Type="http://schemas.openxmlformats.org/officeDocument/2006/relationships/image" Target="../media/image6.wmf"/><Relationship Id="rId10" Type="http://schemas.openxmlformats.org/officeDocument/2006/relationships/oleObject" Target="../embeddings/oleObject1.bin"/><Relationship Id="rId4" Type="http://schemas.openxmlformats.org/officeDocument/2006/relationships/oleObject" Target="../embeddings/oleObject4.bin"/><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695E-5CD1-4B19-A8E8-FEEEE597FE4F}"/>
              </a:ext>
            </a:extLst>
          </p:cNvPr>
          <p:cNvSpPr txBox="1">
            <a:spLocks noGrp="1"/>
          </p:cNvSpPr>
          <p:nvPr>
            <p:ph type="ctrTitle"/>
          </p:nvPr>
        </p:nvSpPr>
        <p:spPr>
          <a:xfrm>
            <a:off x="1227667" y="1494347"/>
            <a:ext cx="9508065" cy="1934654"/>
          </a:xfrm>
        </p:spPr>
        <p:txBody>
          <a:bodyPr>
            <a:normAutofit/>
          </a:bodyPr>
          <a:lstStyle/>
          <a:p>
            <a:pPr lvl="0">
              <a:lnSpc>
                <a:spcPct val="110000"/>
              </a:lnSpc>
              <a:spcAft>
                <a:spcPts val="1200"/>
              </a:spcAft>
            </a:pPr>
            <a:r>
              <a:rPr lang="en-GB" sz="3200" dirty="0">
                <a:latin typeface="+mn-lt"/>
              </a:rPr>
              <a:t>Machine Learning for Data Analysis</a:t>
            </a:r>
            <a:br>
              <a:rPr lang="en-GB" sz="3200" dirty="0">
                <a:latin typeface="+mn-lt"/>
              </a:rPr>
            </a:br>
            <a:r>
              <a:rPr lang="en-GB" sz="3200" dirty="0"/>
              <a:t>MSc in Data Analytics</a:t>
            </a:r>
            <a:br>
              <a:rPr lang="en-GB" sz="3200" dirty="0">
                <a:latin typeface="+mn-lt"/>
              </a:rPr>
            </a:br>
            <a:r>
              <a:rPr lang="en-GB" sz="3200" dirty="0">
                <a:solidFill>
                  <a:schemeClr val="accent4">
                    <a:lumMod val="75000"/>
                  </a:schemeClr>
                </a:solidFill>
              </a:rPr>
              <a:t>CCT College Dublin</a:t>
            </a:r>
            <a:endParaRPr lang="en-GB" sz="3200" dirty="0">
              <a:solidFill>
                <a:srgbClr val="C00000"/>
              </a:solidFill>
              <a:latin typeface="+mn-lt"/>
            </a:endParaRPr>
          </a:p>
        </p:txBody>
      </p:sp>
      <p:sp>
        <p:nvSpPr>
          <p:cNvPr id="3" name="Subtitle 2">
            <a:extLst>
              <a:ext uri="{FF2B5EF4-FFF2-40B4-BE49-F238E27FC236}">
                <a16:creationId xmlns:a16="http://schemas.microsoft.com/office/drawing/2014/main" id="{CF22397A-B976-4D54-A4CD-20AA62C0719F}"/>
              </a:ext>
            </a:extLst>
          </p:cNvPr>
          <p:cNvSpPr txBox="1">
            <a:spLocks noGrp="1"/>
          </p:cNvSpPr>
          <p:nvPr>
            <p:ph type="subTitle" idx="1"/>
          </p:nvPr>
        </p:nvSpPr>
        <p:spPr>
          <a:xfrm>
            <a:off x="1591732" y="5765796"/>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6" name="Slide Number Placeholder 5">
            <a:extLst>
              <a:ext uri="{FF2B5EF4-FFF2-40B4-BE49-F238E27FC236}">
                <a16:creationId xmlns:a16="http://schemas.microsoft.com/office/drawing/2014/main" id="{7996CB58-6DAD-44A1-822C-178BB5073439}"/>
              </a:ext>
            </a:extLst>
          </p:cNvPr>
          <p:cNvSpPr>
            <a:spLocks noGrp="1"/>
          </p:cNvSpPr>
          <p:nvPr>
            <p:ph type="sldNum" sz="quarter" idx="12"/>
          </p:nvPr>
        </p:nvSpPr>
        <p:spPr/>
        <p:txBody>
          <a:bodyPr/>
          <a:lstStyle/>
          <a:p>
            <a:fld id="{6C8DB4F7-D883-4928-8961-38134A510B78}" type="slidenum">
              <a:rPr lang="en-GB" smtClean="0"/>
              <a:t>1</a:t>
            </a:fld>
            <a:endParaRPr lang="en-GB" dirty="0"/>
          </a:p>
        </p:txBody>
      </p:sp>
      <p:sp>
        <p:nvSpPr>
          <p:cNvPr id="5" name="Subtitle 2">
            <a:extLst>
              <a:ext uri="{FF2B5EF4-FFF2-40B4-BE49-F238E27FC236}">
                <a16:creationId xmlns:a16="http://schemas.microsoft.com/office/drawing/2014/main" id="{22CFE4FC-E589-4887-B87B-4184B451149E}"/>
              </a:ext>
            </a:extLst>
          </p:cNvPr>
          <p:cNvSpPr txBox="1">
            <a:spLocks/>
          </p:cNvSpPr>
          <p:nvPr/>
        </p:nvSpPr>
        <p:spPr>
          <a:xfrm>
            <a:off x="1535293" y="4156719"/>
            <a:ext cx="9144000" cy="1092204"/>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b="1" dirty="0">
                <a:solidFill>
                  <a:schemeClr val="tx1"/>
                </a:solidFill>
              </a:rPr>
              <a:t>Association Rules – Market Basket Analysis</a:t>
            </a:r>
          </a:p>
          <a:p>
            <a:r>
              <a:rPr lang="en-GB" sz="2800" b="1">
                <a:solidFill>
                  <a:schemeClr val="tx1"/>
                </a:solidFill>
              </a:rPr>
              <a:t>Week 10</a:t>
            </a:r>
            <a:endParaRPr lang="en-GB" sz="2800" b="1" dirty="0">
              <a:solidFill>
                <a:schemeClr val="tx1"/>
              </a:solidFill>
            </a:endParaRPr>
          </a:p>
        </p:txBody>
      </p:sp>
      <p:pic>
        <p:nvPicPr>
          <p:cNvPr id="4" name="Picture 3" descr="A large building in the background&#10;&#10;Description automatically generated">
            <a:extLst>
              <a:ext uri="{FF2B5EF4-FFF2-40B4-BE49-F238E27FC236}">
                <a16:creationId xmlns:a16="http://schemas.microsoft.com/office/drawing/2014/main" id="{CC05346F-BF4C-1238-966E-D0B4A7327DBA}"/>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0" y="0"/>
            <a:ext cx="2611213" cy="24319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D2E9-0730-4BDA-B7E0-FCD697B983D3}"/>
              </a:ext>
            </a:extLst>
          </p:cNvPr>
          <p:cNvSpPr>
            <a:spLocks noGrp="1"/>
          </p:cNvSpPr>
          <p:nvPr>
            <p:ph type="title"/>
          </p:nvPr>
        </p:nvSpPr>
        <p:spPr/>
        <p:txBody>
          <a:bodyPr/>
          <a:lstStyle/>
          <a:p>
            <a:r>
              <a:rPr lang="en-GB" dirty="0"/>
              <a:t>Conviction</a:t>
            </a:r>
          </a:p>
        </p:txBody>
      </p:sp>
      <p:sp>
        <p:nvSpPr>
          <p:cNvPr id="3" name="Content Placeholder 2">
            <a:extLst>
              <a:ext uri="{FF2B5EF4-FFF2-40B4-BE49-F238E27FC236}">
                <a16:creationId xmlns:a16="http://schemas.microsoft.com/office/drawing/2014/main" id="{163BDAAC-AEB4-430E-8022-55C7D8E5643E}"/>
              </a:ext>
            </a:extLst>
          </p:cNvPr>
          <p:cNvSpPr>
            <a:spLocks noGrp="1"/>
          </p:cNvSpPr>
          <p:nvPr>
            <p:ph idx="1"/>
          </p:nvPr>
        </p:nvSpPr>
        <p:spPr>
          <a:xfrm>
            <a:off x="838199" y="1572210"/>
            <a:ext cx="10703767" cy="2016972"/>
          </a:xfrm>
        </p:spPr>
        <p:txBody>
          <a:bodyPr>
            <a:normAutofit/>
          </a:bodyPr>
          <a:lstStyle/>
          <a:p>
            <a:pPr>
              <a:spcBef>
                <a:spcPts val="1200"/>
              </a:spcBef>
              <a:spcAft>
                <a:spcPts val="600"/>
              </a:spcAft>
            </a:pPr>
            <a:r>
              <a:rPr lang="en-GB" sz="2000" b="1" dirty="0"/>
              <a:t>Conviction</a:t>
            </a:r>
            <a:r>
              <a:rPr lang="en-GB" sz="2000" dirty="0"/>
              <a:t> is the ratio of the expected frequency that X occurs without Y, given that X and Y are independent of the frequency of incorrect predictions. </a:t>
            </a:r>
          </a:p>
          <a:p>
            <a:pPr>
              <a:spcBef>
                <a:spcPts val="1200"/>
              </a:spcBef>
              <a:spcAft>
                <a:spcPts val="600"/>
              </a:spcAft>
            </a:pPr>
            <a:r>
              <a:rPr lang="en-GB" sz="2000" dirty="0"/>
              <a:t>A value greater than 1 is ideal because that means the association between products or item sets X and Y is incorrect more often if the association between X and Y is random (in other words, X and Y are independent). </a:t>
            </a:r>
          </a:p>
        </p:txBody>
      </p:sp>
      <p:sp>
        <p:nvSpPr>
          <p:cNvPr id="4" name="Slide Number Placeholder 3">
            <a:extLst>
              <a:ext uri="{FF2B5EF4-FFF2-40B4-BE49-F238E27FC236}">
                <a16:creationId xmlns:a16="http://schemas.microsoft.com/office/drawing/2014/main" id="{347ADE65-4163-4ACE-9C33-5ADE44B8C1E6}"/>
              </a:ext>
            </a:extLst>
          </p:cNvPr>
          <p:cNvSpPr>
            <a:spLocks noGrp="1"/>
          </p:cNvSpPr>
          <p:nvPr>
            <p:ph type="sldNum" sz="quarter" idx="12"/>
          </p:nvPr>
        </p:nvSpPr>
        <p:spPr/>
        <p:txBody>
          <a:bodyPr/>
          <a:lstStyle/>
          <a:p>
            <a:fld id="{6C8DB4F7-D883-4928-8961-38134A510B78}" type="slidenum">
              <a:rPr lang="en-GB" smtClean="0"/>
              <a:t>10</a:t>
            </a:fld>
            <a:endParaRPr lang="en-GB" dirty="0"/>
          </a:p>
        </p:txBody>
      </p:sp>
      <p:pic>
        <p:nvPicPr>
          <p:cNvPr id="8198" name="Picture 6" descr="Figure 8.9: Formula for conviction&#10;">
            <a:extLst>
              <a:ext uri="{FF2B5EF4-FFF2-40B4-BE49-F238E27FC236}">
                <a16:creationId xmlns:a16="http://schemas.microsoft.com/office/drawing/2014/main" id="{67198EB3-91CD-43D1-ADB8-DD32C678A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8653" y="3198931"/>
            <a:ext cx="6358281" cy="64162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3A60032B-E652-4B99-9E50-AC2F946CED03}"/>
              </a:ext>
            </a:extLst>
          </p:cNvPr>
          <p:cNvSpPr txBox="1">
            <a:spLocks/>
          </p:cNvSpPr>
          <p:nvPr/>
        </p:nvSpPr>
        <p:spPr>
          <a:xfrm>
            <a:off x="728134" y="4027781"/>
            <a:ext cx="8271933" cy="273984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1200"/>
              </a:spcAft>
            </a:pPr>
            <a:r>
              <a:rPr lang="en-GB" sz="2400" dirty="0"/>
              <a:t>The data used in the market basket analysis is transaction data or any type of data that resembles transaction data. </a:t>
            </a:r>
          </a:p>
          <a:p>
            <a:pPr>
              <a:lnSpc>
                <a:spcPct val="100000"/>
              </a:lnSpc>
              <a:spcBef>
                <a:spcPts val="600"/>
              </a:spcBef>
              <a:spcAft>
                <a:spcPts val="1200"/>
              </a:spcAft>
            </a:pPr>
            <a:r>
              <a:rPr lang="en-GB" sz="2400" dirty="0"/>
              <a:t>In its most basic form, transaction data has some sort of transaction identifier, such as an invoice or transaction number, and a list of products associated with said identifier. </a:t>
            </a:r>
          </a:p>
          <a:p>
            <a:pPr>
              <a:lnSpc>
                <a:spcPct val="100000"/>
              </a:lnSpc>
              <a:spcBef>
                <a:spcPts val="600"/>
              </a:spcBef>
              <a:spcAft>
                <a:spcPts val="1200"/>
              </a:spcAft>
            </a:pPr>
            <a:r>
              <a:rPr lang="en-GB" sz="2400" dirty="0"/>
              <a:t>Transaction data includes pricing information, dates and times, and customer identifiers, among many other things. </a:t>
            </a:r>
          </a:p>
          <a:p>
            <a:pPr>
              <a:lnSpc>
                <a:spcPct val="100000"/>
              </a:lnSpc>
              <a:spcBef>
                <a:spcPts val="600"/>
              </a:spcBef>
              <a:spcAft>
                <a:spcPts val="1200"/>
              </a:spcAft>
            </a:pPr>
            <a:r>
              <a:rPr lang="en-GB" sz="2400" dirty="0"/>
              <a:t>How is each product mapped to multiple invoices?</a:t>
            </a:r>
          </a:p>
        </p:txBody>
      </p:sp>
      <p:pic>
        <p:nvPicPr>
          <p:cNvPr id="8" name="Picture 7">
            <a:extLst>
              <a:ext uri="{FF2B5EF4-FFF2-40B4-BE49-F238E27FC236}">
                <a16:creationId xmlns:a16="http://schemas.microsoft.com/office/drawing/2014/main" id="{2C9123AA-6265-4E97-BFEC-17CEFCDE147C}"/>
              </a:ext>
            </a:extLst>
          </p:cNvPr>
          <p:cNvPicPr>
            <a:picLocks noChangeAspect="1"/>
          </p:cNvPicPr>
          <p:nvPr/>
        </p:nvPicPr>
        <p:blipFill>
          <a:blip r:embed="rId4"/>
          <a:stretch>
            <a:fillRect/>
          </a:stretch>
        </p:blipFill>
        <p:spPr>
          <a:xfrm>
            <a:off x="9255968" y="3665584"/>
            <a:ext cx="2629248" cy="3060916"/>
          </a:xfrm>
          <a:prstGeom prst="rect">
            <a:avLst/>
          </a:prstGeom>
        </p:spPr>
      </p:pic>
    </p:spTree>
    <p:extLst>
      <p:ext uri="{BB962C8B-B14F-4D97-AF65-F5344CB8AC3E}">
        <p14:creationId xmlns:p14="http://schemas.microsoft.com/office/powerpoint/2010/main" val="358120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4E4B-DDD2-43CF-A51A-F8F809668F5C}"/>
              </a:ext>
            </a:extLst>
          </p:cNvPr>
          <p:cNvSpPr>
            <a:spLocks noGrp="1"/>
          </p:cNvSpPr>
          <p:nvPr>
            <p:ph type="title"/>
          </p:nvPr>
        </p:nvSpPr>
        <p:spPr/>
        <p:txBody>
          <a:bodyPr/>
          <a:lstStyle/>
          <a:p>
            <a:r>
              <a:rPr lang="en-GB" dirty="0"/>
              <a:t>The Apriori Principle</a:t>
            </a:r>
          </a:p>
        </p:txBody>
      </p:sp>
      <p:sp>
        <p:nvSpPr>
          <p:cNvPr id="3" name="Content Placeholder 2">
            <a:extLst>
              <a:ext uri="{FF2B5EF4-FFF2-40B4-BE49-F238E27FC236}">
                <a16:creationId xmlns:a16="http://schemas.microsoft.com/office/drawing/2014/main" id="{A2AFF78E-439E-4E5B-9280-78C6AA436572}"/>
              </a:ext>
            </a:extLst>
          </p:cNvPr>
          <p:cNvSpPr>
            <a:spLocks noGrp="1"/>
          </p:cNvSpPr>
          <p:nvPr>
            <p:ph idx="1"/>
          </p:nvPr>
        </p:nvSpPr>
        <p:spPr>
          <a:xfrm>
            <a:off x="838200" y="1542537"/>
            <a:ext cx="10515600" cy="5434911"/>
          </a:xfrm>
        </p:spPr>
        <p:txBody>
          <a:bodyPr>
            <a:normAutofit fontScale="92500" lnSpcReduction="10000"/>
          </a:bodyPr>
          <a:lstStyle/>
          <a:p>
            <a:pPr algn="l">
              <a:spcBef>
                <a:spcPts val="1200"/>
              </a:spcBef>
              <a:spcAft>
                <a:spcPts val="600"/>
              </a:spcAft>
            </a:pPr>
            <a:r>
              <a:rPr lang="en-GB" sz="2400" dirty="0"/>
              <a:t>The </a:t>
            </a:r>
            <a:r>
              <a:rPr lang="en-GB" sz="2600" b="1" dirty="0"/>
              <a:t>Apriori algorithm </a:t>
            </a:r>
            <a:r>
              <a:rPr lang="en-GB" sz="2400" dirty="0"/>
              <a:t>is a data mining methodology for identifying and quantifying frequent item sets in transaction data and is the foundational component of association rule learning. </a:t>
            </a:r>
          </a:p>
          <a:p>
            <a:pPr algn="l">
              <a:spcBef>
                <a:spcPts val="1200"/>
              </a:spcBef>
              <a:spcAft>
                <a:spcPts val="600"/>
              </a:spcAft>
            </a:pPr>
            <a:r>
              <a:rPr lang="en-GB" sz="2400" dirty="0"/>
              <a:t>Frequency is quantified as support, so the value input into the model is the minimum support acceptable for the analysis being done. </a:t>
            </a:r>
          </a:p>
          <a:p>
            <a:pPr algn="l">
              <a:spcBef>
                <a:spcPts val="1200"/>
              </a:spcBef>
              <a:spcAft>
                <a:spcPts val="600"/>
              </a:spcAft>
            </a:pPr>
            <a:r>
              <a:rPr lang="en-GB" sz="2400" b="1" dirty="0"/>
              <a:t>The model identifies all item sets whose support is greater than, or equal to, the minimum support provided to the model.</a:t>
            </a:r>
          </a:p>
          <a:p>
            <a:pPr algn="l">
              <a:spcBef>
                <a:spcPts val="1200"/>
              </a:spcBef>
              <a:spcAft>
                <a:spcPts val="600"/>
              </a:spcAft>
            </a:pPr>
            <a:r>
              <a:rPr lang="en-GB" sz="2400" dirty="0"/>
              <a:t>The minimum support hyperparameter is not a value that can be optimized via grid search because there is no evaluation metric for the Apriori algorithm. Instead, the minimum support parameter is set based on the data, the use case, and domain expertise.</a:t>
            </a:r>
          </a:p>
          <a:p>
            <a:pPr algn="l">
              <a:spcBef>
                <a:spcPts val="1200"/>
              </a:spcBef>
              <a:spcAft>
                <a:spcPts val="600"/>
              </a:spcAft>
            </a:pPr>
            <a:r>
              <a:rPr lang="en-GB" sz="2400" dirty="0"/>
              <a:t>The main idea behind the Apriori algorithm is the Apriori principle: </a:t>
            </a:r>
            <a:r>
              <a:rPr lang="en-GB" sz="2400" b="1" dirty="0"/>
              <a:t>any subset of a frequent item set must itself be frequent.</a:t>
            </a:r>
          </a:p>
          <a:p>
            <a:pPr algn="l">
              <a:spcBef>
                <a:spcPts val="1200"/>
              </a:spcBef>
              <a:spcAft>
                <a:spcPts val="600"/>
              </a:spcAft>
            </a:pPr>
            <a:r>
              <a:rPr lang="en-GB" sz="2400" dirty="0"/>
              <a:t>Another aspect worth mentioning is the corollary: </a:t>
            </a:r>
            <a:r>
              <a:rPr lang="en-GB" sz="2400" b="1" dirty="0"/>
              <a:t>no superset of an infrequent item set can be frequent.</a:t>
            </a:r>
          </a:p>
          <a:p>
            <a:pPr>
              <a:spcBef>
                <a:spcPts val="1200"/>
              </a:spcBef>
              <a:spcAft>
                <a:spcPts val="600"/>
              </a:spcAft>
            </a:pPr>
            <a:endParaRPr lang="en-GB" sz="2400" dirty="0"/>
          </a:p>
        </p:txBody>
      </p:sp>
      <p:sp>
        <p:nvSpPr>
          <p:cNvPr id="4" name="Slide Number Placeholder 3">
            <a:extLst>
              <a:ext uri="{FF2B5EF4-FFF2-40B4-BE49-F238E27FC236}">
                <a16:creationId xmlns:a16="http://schemas.microsoft.com/office/drawing/2014/main" id="{66975BE3-FF3B-4336-9A89-8D5DE3ECD0A9}"/>
              </a:ext>
            </a:extLst>
          </p:cNvPr>
          <p:cNvSpPr>
            <a:spLocks noGrp="1"/>
          </p:cNvSpPr>
          <p:nvPr>
            <p:ph type="sldNum" sz="quarter" idx="12"/>
          </p:nvPr>
        </p:nvSpPr>
        <p:spPr/>
        <p:txBody>
          <a:bodyPr/>
          <a:lstStyle/>
          <a:p>
            <a:fld id="{6C8DB4F7-D883-4928-8961-38134A510B78}" type="slidenum">
              <a:rPr lang="en-GB" smtClean="0"/>
              <a:t>11</a:t>
            </a:fld>
            <a:endParaRPr lang="en-GB" dirty="0"/>
          </a:p>
        </p:txBody>
      </p:sp>
    </p:spTree>
    <p:extLst>
      <p:ext uri="{BB962C8B-B14F-4D97-AF65-F5344CB8AC3E}">
        <p14:creationId xmlns:p14="http://schemas.microsoft.com/office/powerpoint/2010/main" val="44800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142A-1DE6-47CF-B4FB-D9036F6379D7}"/>
              </a:ext>
            </a:extLst>
          </p:cNvPr>
          <p:cNvSpPr>
            <a:spLocks noGrp="1"/>
          </p:cNvSpPr>
          <p:nvPr>
            <p:ph type="title"/>
          </p:nvPr>
        </p:nvSpPr>
        <p:spPr>
          <a:xfrm>
            <a:off x="838200" y="47625"/>
            <a:ext cx="10515600" cy="1403670"/>
          </a:xfrm>
        </p:spPr>
        <p:txBody>
          <a:bodyPr/>
          <a:lstStyle/>
          <a:p>
            <a:r>
              <a:rPr lang="en-GB" dirty="0"/>
              <a:t>The Apriori Principle</a:t>
            </a:r>
          </a:p>
        </p:txBody>
      </p:sp>
      <p:sp>
        <p:nvSpPr>
          <p:cNvPr id="4" name="Slide Number Placeholder 3">
            <a:extLst>
              <a:ext uri="{FF2B5EF4-FFF2-40B4-BE49-F238E27FC236}">
                <a16:creationId xmlns:a16="http://schemas.microsoft.com/office/drawing/2014/main" id="{CAAB840C-80A6-4F17-9E8A-B26766663659}"/>
              </a:ext>
            </a:extLst>
          </p:cNvPr>
          <p:cNvSpPr>
            <a:spLocks noGrp="1"/>
          </p:cNvSpPr>
          <p:nvPr>
            <p:ph type="sldNum" sz="quarter" idx="12"/>
          </p:nvPr>
        </p:nvSpPr>
        <p:spPr/>
        <p:txBody>
          <a:bodyPr/>
          <a:lstStyle/>
          <a:p>
            <a:fld id="{6C8DB4F7-D883-4928-8961-38134A510B78}" type="slidenum">
              <a:rPr lang="en-GB" smtClean="0"/>
              <a:t>12</a:t>
            </a:fld>
            <a:endParaRPr lang="en-GB"/>
          </a:p>
        </p:txBody>
      </p:sp>
      <p:pic>
        <p:nvPicPr>
          <p:cNvPr id="5" name="Picture 4">
            <a:extLst>
              <a:ext uri="{FF2B5EF4-FFF2-40B4-BE49-F238E27FC236}">
                <a16:creationId xmlns:a16="http://schemas.microsoft.com/office/drawing/2014/main" id="{CCE51EFB-E8D2-4137-9FB5-80A756C1C818}"/>
              </a:ext>
            </a:extLst>
          </p:cNvPr>
          <p:cNvPicPr>
            <a:picLocks noChangeAspect="1"/>
          </p:cNvPicPr>
          <p:nvPr/>
        </p:nvPicPr>
        <p:blipFill>
          <a:blip r:embed="rId2"/>
          <a:stretch>
            <a:fillRect/>
          </a:stretch>
        </p:blipFill>
        <p:spPr>
          <a:xfrm>
            <a:off x="6829908" y="2092038"/>
            <a:ext cx="5090854" cy="3756738"/>
          </a:xfrm>
          <a:prstGeom prst="rect">
            <a:avLst/>
          </a:prstGeom>
        </p:spPr>
      </p:pic>
      <p:sp>
        <p:nvSpPr>
          <p:cNvPr id="8" name="Content Placeholder 2">
            <a:extLst>
              <a:ext uri="{FF2B5EF4-FFF2-40B4-BE49-F238E27FC236}">
                <a16:creationId xmlns:a16="http://schemas.microsoft.com/office/drawing/2014/main" id="{496827D5-04EF-474D-9A72-A55A854C92A5}"/>
              </a:ext>
            </a:extLst>
          </p:cNvPr>
          <p:cNvSpPr>
            <a:spLocks noGrp="1"/>
          </p:cNvSpPr>
          <p:nvPr>
            <p:ph idx="1"/>
          </p:nvPr>
        </p:nvSpPr>
        <p:spPr>
          <a:xfrm>
            <a:off x="838200" y="1589504"/>
            <a:ext cx="6075784" cy="5348191"/>
          </a:xfrm>
        </p:spPr>
        <p:txBody>
          <a:bodyPr>
            <a:normAutofit fontScale="92500" lnSpcReduction="20000"/>
          </a:bodyPr>
          <a:lstStyle/>
          <a:p>
            <a:pPr>
              <a:lnSpc>
                <a:spcPct val="110000"/>
              </a:lnSpc>
              <a:spcBef>
                <a:spcPts val="600"/>
              </a:spcBef>
              <a:spcAft>
                <a:spcPts val="1200"/>
              </a:spcAft>
            </a:pPr>
            <a:r>
              <a:rPr lang="en-GB" sz="2400" dirty="0"/>
              <a:t>To illustrate the idea behind the Apriori principle, consider the itemset </a:t>
            </a:r>
            <a:r>
              <a:rPr lang="en-GB" sz="2400" dirty="0" err="1"/>
              <a:t>Iattice</a:t>
            </a:r>
            <a:r>
              <a:rPr lang="en-GB" sz="2400" dirty="0"/>
              <a:t> as shown in Figure. </a:t>
            </a:r>
          </a:p>
          <a:p>
            <a:pPr>
              <a:lnSpc>
                <a:spcPct val="110000"/>
              </a:lnSpc>
              <a:spcBef>
                <a:spcPts val="600"/>
              </a:spcBef>
              <a:spcAft>
                <a:spcPts val="1200"/>
              </a:spcAft>
            </a:pPr>
            <a:r>
              <a:rPr lang="en-GB" sz="2400" dirty="0">
                <a:solidFill>
                  <a:schemeClr val="bg1"/>
                </a:solidFill>
                <a:highlight>
                  <a:srgbClr val="000000"/>
                </a:highlight>
              </a:rPr>
              <a:t>Suppose </a:t>
            </a:r>
            <a:r>
              <a:rPr lang="en-GB" sz="2400" b="1" dirty="0">
                <a:solidFill>
                  <a:schemeClr val="bg1"/>
                </a:solidFill>
                <a:highlight>
                  <a:srgbClr val="000000"/>
                </a:highlight>
              </a:rPr>
              <a:t>{c, d, e} </a:t>
            </a:r>
            <a:r>
              <a:rPr lang="en-GB" sz="2400" dirty="0">
                <a:solidFill>
                  <a:schemeClr val="bg1"/>
                </a:solidFill>
                <a:highlight>
                  <a:srgbClr val="000000"/>
                </a:highlight>
              </a:rPr>
              <a:t>is a frequent itemset.</a:t>
            </a:r>
            <a:r>
              <a:rPr lang="en-GB" sz="2400" dirty="0"/>
              <a:t> Clearly, any transaction that contains {c, d, e} must also contain its subsets, {c, d}, {c, e}, {d, e}, {c}, {d}, and {e}. As a result, if {c, d, e} is frequent, then all subsets of {c, d, e} (i.e., the shaded item sets in this figure) must also be frequent.</a:t>
            </a:r>
          </a:p>
          <a:p>
            <a:pPr>
              <a:lnSpc>
                <a:spcPct val="110000"/>
              </a:lnSpc>
              <a:spcBef>
                <a:spcPts val="600"/>
              </a:spcBef>
              <a:spcAft>
                <a:spcPts val="1200"/>
              </a:spcAft>
            </a:pPr>
            <a:r>
              <a:rPr lang="en-GB" sz="2400" dirty="0"/>
              <a:t>We can see that the support measure helps us to reduce the number of candidate item sets explored during frequent itemset generation. </a:t>
            </a:r>
          </a:p>
          <a:p>
            <a:pPr>
              <a:lnSpc>
                <a:spcPct val="110000"/>
              </a:lnSpc>
              <a:spcBef>
                <a:spcPts val="600"/>
              </a:spcBef>
              <a:spcAft>
                <a:spcPts val="1200"/>
              </a:spcAft>
            </a:pPr>
            <a:r>
              <a:rPr lang="en-GB" sz="2400" dirty="0"/>
              <a:t>The use of support for pruning candidate item sets is guided by the following principle. </a:t>
            </a:r>
            <a:r>
              <a:rPr lang="en-GB" sz="2400" b="1" dirty="0"/>
              <a:t>If an itemset is frequent, then all of its subsets must also be frequent. </a:t>
            </a:r>
          </a:p>
        </p:txBody>
      </p:sp>
    </p:spTree>
    <p:extLst>
      <p:ext uri="{BB962C8B-B14F-4D97-AF65-F5344CB8AC3E}">
        <p14:creationId xmlns:p14="http://schemas.microsoft.com/office/powerpoint/2010/main" val="217163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142A-1DE6-47CF-B4FB-D9036F6379D7}"/>
              </a:ext>
            </a:extLst>
          </p:cNvPr>
          <p:cNvSpPr>
            <a:spLocks noGrp="1"/>
          </p:cNvSpPr>
          <p:nvPr>
            <p:ph type="title"/>
          </p:nvPr>
        </p:nvSpPr>
        <p:spPr>
          <a:xfrm>
            <a:off x="838200" y="47625"/>
            <a:ext cx="10515600" cy="1420448"/>
          </a:xfrm>
        </p:spPr>
        <p:txBody>
          <a:bodyPr/>
          <a:lstStyle/>
          <a:p>
            <a:r>
              <a:rPr lang="en-GB" dirty="0"/>
              <a:t>The Apriori Principle</a:t>
            </a:r>
          </a:p>
        </p:txBody>
      </p:sp>
      <p:sp>
        <p:nvSpPr>
          <p:cNvPr id="3" name="Content Placeholder 2">
            <a:extLst>
              <a:ext uri="{FF2B5EF4-FFF2-40B4-BE49-F238E27FC236}">
                <a16:creationId xmlns:a16="http://schemas.microsoft.com/office/drawing/2014/main" id="{5B858214-95B3-403C-913D-01CFAFF02F69}"/>
              </a:ext>
            </a:extLst>
          </p:cNvPr>
          <p:cNvSpPr>
            <a:spLocks noGrp="1"/>
          </p:cNvSpPr>
          <p:nvPr>
            <p:ph idx="1"/>
          </p:nvPr>
        </p:nvSpPr>
        <p:spPr>
          <a:xfrm>
            <a:off x="508958" y="1595884"/>
            <a:ext cx="6262778" cy="5494235"/>
          </a:xfrm>
        </p:spPr>
        <p:txBody>
          <a:bodyPr>
            <a:normAutofit/>
          </a:bodyPr>
          <a:lstStyle/>
          <a:p>
            <a:pPr>
              <a:spcAft>
                <a:spcPts val="600"/>
              </a:spcAft>
            </a:pPr>
            <a:r>
              <a:rPr lang="en-GB" sz="2200" dirty="0"/>
              <a:t>If an itemset such as </a:t>
            </a:r>
            <a:r>
              <a:rPr lang="en-GB" sz="2200" b="1" dirty="0"/>
              <a:t>{a, b} </a:t>
            </a:r>
            <a:r>
              <a:rPr lang="en-GB" sz="2200" dirty="0"/>
              <a:t>is infrequent, then all of its supersets must be infrequent too. </a:t>
            </a:r>
          </a:p>
          <a:p>
            <a:pPr>
              <a:spcAft>
                <a:spcPts val="600"/>
              </a:spcAft>
            </a:pPr>
            <a:r>
              <a:rPr lang="en-GB" sz="2200" dirty="0"/>
              <a:t>The entire subgraph containing the supersets of    </a:t>
            </a:r>
            <a:r>
              <a:rPr lang="en-GB" sz="2200" b="1" dirty="0"/>
              <a:t>{a, b} </a:t>
            </a:r>
            <a:r>
              <a:rPr lang="en-GB" sz="2200" dirty="0"/>
              <a:t>can be pruned immediately once </a:t>
            </a:r>
            <a:r>
              <a:rPr lang="en-GB" sz="2200" b="1" dirty="0"/>
              <a:t>{a, b} </a:t>
            </a:r>
            <a:r>
              <a:rPr lang="en-GB" sz="2200" dirty="0"/>
              <a:t>is found to be infrequent. </a:t>
            </a:r>
          </a:p>
          <a:p>
            <a:pPr>
              <a:spcAft>
                <a:spcPts val="600"/>
              </a:spcAft>
            </a:pPr>
            <a:r>
              <a:rPr lang="en-GB" sz="2200" dirty="0"/>
              <a:t>This strategy of trimming the exponential search space based on the support measure is known as </a:t>
            </a:r>
            <a:r>
              <a:rPr lang="en-GB" sz="2200" b="1" dirty="0"/>
              <a:t>support-based pruning</a:t>
            </a:r>
            <a:r>
              <a:rPr lang="en-GB" sz="2200" dirty="0"/>
              <a:t>. </a:t>
            </a:r>
          </a:p>
          <a:p>
            <a:pPr>
              <a:spcAft>
                <a:spcPts val="600"/>
              </a:spcAft>
            </a:pPr>
            <a:r>
              <a:rPr lang="en-GB" sz="2200" dirty="0"/>
              <a:t>Such a </a:t>
            </a:r>
            <a:r>
              <a:rPr lang="en-GB" sz="2200" b="1" dirty="0"/>
              <a:t>pruning strategy</a:t>
            </a:r>
            <a:r>
              <a:rPr lang="en-GB" sz="2200" dirty="0"/>
              <a:t> is made possible by a key property of the support measure, namely, that the support for an itemset never exceeds the support for its subsets. </a:t>
            </a:r>
          </a:p>
          <a:p>
            <a:pPr>
              <a:spcAft>
                <a:spcPts val="600"/>
              </a:spcAft>
            </a:pPr>
            <a:r>
              <a:rPr lang="en-GB" sz="2200" dirty="0"/>
              <a:t>This property is also known as the </a:t>
            </a:r>
            <a:r>
              <a:rPr lang="en-GB" sz="2200" b="1" dirty="0"/>
              <a:t>anti-monotone property</a:t>
            </a:r>
            <a:r>
              <a:rPr lang="en-GB" sz="2200" dirty="0"/>
              <a:t> of the support measure.</a:t>
            </a:r>
          </a:p>
        </p:txBody>
      </p:sp>
      <p:sp>
        <p:nvSpPr>
          <p:cNvPr id="4" name="Slide Number Placeholder 3">
            <a:extLst>
              <a:ext uri="{FF2B5EF4-FFF2-40B4-BE49-F238E27FC236}">
                <a16:creationId xmlns:a16="http://schemas.microsoft.com/office/drawing/2014/main" id="{CAAB840C-80A6-4F17-9E8A-B26766663659}"/>
              </a:ext>
            </a:extLst>
          </p:cNvPr>
          <p:cNvSpPr>
            <a:spLocks noGrp="1"/>
          </p:cNvSpPr>
          <p:nvPr>
            <p:ph type="sldNum" sz="quarter" idx="12"/>
          </p:nvPr>
        </p:nvSpPr>
        <p:spPr/>
        <p:txBody>
          <a:bodyPr/>
          <a:lstStyle/>
          <a:p>
            <a:fld id="{6C8DB4F7-D883-4928-8961-38134A510B78}" type="slidenum">
              <a:rPr lang="en-GB" smtClean="0"/>
              <a:t>13</a:t>
            </a:fld>
            <a:endParaRPr lang="en-GB"/>
          </a:p>
        </p:txBody>
      </p:sp>
      <p:pic>
        <p:nvPicPr>
          <p:cNvPr id="6" name="Picture 5">
            <a:extLst>
              <a:ext uri="{FF2B5EF4-FFF2-40B4-BE49-F238E27FC236}">
                <a16:creationId xmlns:a16="http://schemas.microsoft.com/office/drawing/2014/main" id="{32A04C1E-F997-4681-95B8-EC8B10B2BDD6}"/>
              </a:ext>
            </a:extLst>
          </p:cNvPr>
          <p:cNvPicPr>
            <a:picLocks noChangeAspect="1"/>
          </p:cNvPicPr>
          <p:nvPr/>
        </p:nvPicPr>
        <p:blipFill>
          <a:blip r:embed="rId2"/>
          <a:stretch>
            <a:fillRect/>
          </a:stretch>
        </p:blipFill>
        <p:spPr>
          <a:xfrm>
            <a:off x="6570735" y="1983277"/>
            <a:ext cx="5440289" cy="3857869"/>
          </a:xfrm>
          <a:prstGeom prst="rect">
            <a:avLst/>
          </a:prstGeom>
        </p:spPr>
      </p:pic>
    </p:spTree>
    <p:extLst>
      <p:ext uri="{BB962C8B-B14F-4D97-AF65-F5344CB8AC3E}">
        <p14:creationId xmlns:p14="http://schemas.microsoft.com/office/powerpoint/2010/main" val="269304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57150"/>
            <a:ext cx="10515600" cy="1417640"/>
          </a:xfrm>
        </p:spPr>
        <p:txBody>
          <a:bodyPr/>
          <a:lstStyle/>
          <a:p>
            <a:r>
              <a:rPr lang="en-US" altLang="en-US" dirty="0"/>
              <a:t>Illustrating </a:t>
            </a:r>
            <a:r>
              <a:rPr lang="en-US" altLang="en-US" dirty="0" err="1"/>
              <a:t>Apriori</a:t>
            </a:r>
            <a:r>
              <a:rPr lang="en-US" altLang="en-US" dirty="0"/>
              <a:t> Principle</a:t>
            </a:r>
          </a:p>
        </p:txBody>
      </p:sp>
      <p:graphicFrame>
        <p:nvGraphicFramePr>
          <p:cNvPr id="19459" name="Object 3"/>
          <p:cNvGraphicFramePr>
            <a:graphicFrameLocks noChangeAspect="1"/>
          </p:cNvGraphicFramePr>
          <p:nvPr/>
        </p:nvGraphicFramePr>
        <p:xfrm>
          <a:off x="1844704" y="1885951"/>
          <a:ext cx="2289175" cy="2498725"/>
        </p:xfrm>
        <a:graphic>
          <a:graphicData uri="http://schemas.openxmlformats.org/presentationml/2006/ole">
            <mc:AlternateContent xmlns:mc="http://schemas.openxmlformats.org/markup-compatibility/2006">
              <mc:Choice xmlns:v="urn:schemas-microsoft-com:vml" Requires="v">
                <p:oleObj name="Document" r:id="rId2" imgW="2289908" imgH="2495536" progId="Word.Document.8">
                  <p:embed/>
                </p:oleObj>
              </mc:Choice>
              <mc:Fallback>
                <p:oleObj name="Document" r:id="rId2" imgW="2289908" imgH="2495536" progId="Word.Document.8">
                  <p:embed/>
                  <p:pic>
                    <p:nvPicPr>
                      <p:cNvPr id="1945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704" y="1885951"/>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4892703" y="2632075"/>
          <a:ext cx="3246438" cy="1951038"/>
        </p:xfrm>
        <a:graphic>
          <a:graphicData uri="http://schemas.openxmlformats.org/presentationml/2006/ole">
            <mc:AlternateContent xmlns:mc="http://schemas.openxmlformats.org/markup-compatibility/2006">
              <mc:Choice xmlns:v="urn:schemas-microsoft-com:vml" Requires="v">
                <p:oleObj name="Document" r:id="rId4" imgW="3328641" imgH="2008846" progId="Word.Document.8">
                  <p:embed/>
                </p:oleObj>
              </mc:Choice>
              <mc:Fallback>
                <p:oleObj name="Document" r:id="rId4" imgW="3328641" imgH="2008846" progId="Word.Document.8">
                  <p:embed/>
                  <p:pic>
                    <p:nvPicPr>
                      <p:cNvPr id="194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2703" y="2632075"/>
                        <a:ext cx="3246438" cy="195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 Box 6"/>
          <p:cNvSpPr txBox="1">
            <a:spLocks noChangeArrowheads="1"/>
          </p:cNvSpPr>
          <p:nvPr/>
        </p:nvSpPr>
        <p:spPr bwMode="auto">
          <a:xfrm>
            <a:off x="4054504" y="1793876"/>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Items (1-itemsets)</a:t>
            </a:r>
          </a:p>
        </p:txBody>
      </p:sp>
      <p:sp>
        <p:nvSpPr>
          <p:cNvPr id="19462" name="Text Box 7"/>
          <p:cNvSpPr txBox="1">
            <a:spLocks noChangeArrowheads="1"/>
          </p:cNvSpPr>
          <p:nvPr/>
        </p:nvSpPr>
        <p:spPr bwMode="auto">
          <a:xfrm>
            <a:off x="7635904" y="2554288"/>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Pairs (2-itemsets)</a:t>
            </a:r>
          </a:p>
          <a:p>
            <a:pPr>
              <a:spcBef>
                <a:spcPct val="0"/>
              </a:spcBef>
              <a:spcAft>
                <a:spcPct val="0"/>
              </a:spcAft>
              <a:buClrTx/>
              <a:buSzTx/>
              <a:buFontTx/>
              <a:buNone/>
            </a:pPr>
            <a:endParaRPr lang="en-US" altLang="en-US" sz="1800">
              <a:latin typeface="Tahoma" pitchFamily="34" charset="0"/>
            </a:endParaRPr>
          </a:p>
          <a:p>
            <a:pPr>
              <a:spcBef>
                <a:spcPct val="0"/>
              </a:spcBef>
              <a:spcAft>
                <a:spcPct val="0"/>
              </a:spcAft>
              <a:buClrTx/>
              <a:buSzTx/>
              <a:buFontTx/>
              <a:buNone/>
            </a:pPr>
            <a:r>
              <a:rPr lang="en-US" altLang="en-US" sz="1800">
                <a:latin typeface="Tahoma" pitchFamily="34" charset="0"/>
              </a:rPr>
              <a:t>(No need to generate</a:t>
            </a:r>
            <a:br>
              <a:rPr lang="en-US" altLang="en-US" sz="1800">
                <a:latin typeface="Tahoma" pitchFamily="34" charset="0"/>
              </a:rPr>
            </a:br>
            <a:r>
              <a:rPr lang="en-US" altLang="en-US" sz="1800">
                <a:latin typeface="Tahoma" pitchFamily="34" charset="0"/>
              </a:rPr>
              <a:t>candidates involving Coke</a:t>
            </a:r>
            <a:br>
              <a:rPr lang="en-US" altLang="en-US" sz="1800">
                <a:latin typeface="Tahoma" pitchFamily="34" charset="0"/>
              </a:rPr>
            </a:br>
            <a:r>
              <a:rPr lang="en-US" altLang="en-US" sz="1800">
                <a:latin typeface="Tahoma" pitchFamily="34" charset="0"/>
              </a:rPr>
              <a:t>or Eggs)</a:t>
            </a:r>
            <a:endParaRPr lang="en-US" altLang="en-US" sz="2400">
              <a:latin typeface="Times New Roman" pitchFamily="18" charset="0"/>
            </a:endParaRPr>
          </a:p>
        </p:txBody>
      </p:sp>
      <p:sp>
        <p:nvSpPr>
          <p:cNvPr id="19463" name="Line 10"/>
          <p:cNvSpPr>
            <a:spLocks noChangeShapeType="1"/>
          </p:cNvSpPr>
          <p:nvPr/>
        </p:nvSpPr>
        <p:spPr bwMode="auto">
          <a:xfrm>
            <a:off x="4359303" y="2479675"/>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12"/>
          <p:cNvSpPr txBox="1">
            <a:spLocks noChangeArrowheads="1"/>
          </p:cNvSpPr>
          <p:nvPr/>
        </p:nvSpPr>
        <p:spPr bwMode="auto">
          <a:xfrm>
            <a:off x="1659759" y="4401871"/>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a:latin typeface="Tahoma" pitchFamily="34" charset="0"/>
              </a:rPr>
              <a:t>Minimum Support = 3</a:t>
            </a:r>
          </a:p>
        </p:txBody>
      </p:sp>
      <p:sp>
        <p:nvSpPr>
          <p:cNvPr id="2" name="Slide Number Placeholder 1">
            <a:extLst>
              <a:ext uri="{FF2B5EF4-FFF2-40B4-BE49-F238E27FC236}">
                <a16:creationId xmlns:a16="http://schemas.microsoft.com/office/drawing/2014/main" id="{146119E7-A3FC-42ED-9EC3-464ED966F309}"/>
              </a:ext>
            </a:extLst>
          </p:cNvPr>
          <p:cNvSpPr>
            <a:spLocks noGrp="1"/>
          </p:cNvSpPr>
          <p:nvPr>
            <p:ph type="sldNum" sz="quarter" idx="12"/>
          </p:nvPr>
        </p:nvSpPr>
        <p:spPr/>
        <p:txBody>
          <a:bodyPr/>
          <a:lstStyle/>
          <a:p>
            <a:fld id="{6C8DB4F7-D883-4928-8961-38134A510B78}" type="slidenum">
              <a:rPr lang="en-GB" smtClean="0"/>
              <a:t>14</a:t>
            </a:fld>
            <a:endParaRPr lang="en-GB"/>
          </a:p>
        </p:txBody>
      </p:sp>
      <p:pic>
        <p:nvPicPr>
          <p:cNvPr id="11" name="Picture 10">
            <a:extLst>
              <a:ext uri="{FF2B5EF4-FFF2-40B4-BE49-F238E27FC236}">
                <a16:creationId xmlns:a16="http://schemas.microsoft.com/office/drawing/2014/main" id="{D200DA13-D941-471B-BE95-B60BF771C4BD}"/>
              </a:ext>
            </a:extLst>
          </p:cNvPr>
          <p:cNvPicPr>
            <a:picLocks noChangeAspect="1"/>
          </p:cNvPicPr>
          <p:nvPr/>
        </p:nvPicPr>
        <p:blipFill>
          <a:blip r:embed="rId6"/>
          <a:stretch>
            <a:fillRect/>
          </a:stretch>
        </p:blipFill>
        <p:spPr>
          <a:xfrm>
            <a:off x="2989290" y="4959263"/>
            <a:ext cx="5184896" cy="18415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57150"/>
            <a:ext cx="10515600" cy="1408871"/>
          </a:xfrm>
        </p:spPr>
        <p:txBody>
          <a:bodyPr/>
          <a:lstStyle/>
          <a:p>
            <a:r>
              <a:rPr lang="en-US" altLang="en-US" dirty="0"/>
              <a:t>Illustrating </a:t>
            </a:r>
            <a:r>
              <a:rPr lang="en-US" altLang="en-US" dirty="0" err="1"/>
              <a:t>Apriori</a:t>
            </a:r>
            <a:r>
              <a:rPr lang="en-US" altLang="en-US" dirty="0"/>
              <a:t> Principle</a:t>
            </a:r>
          </a:p>
        </p:txBody>
      </p:sp>
      <p:graphicFrame>
        <p:nvGraphicFramePr>
          <p:cNvPr id="20483" name="Object 3"/>
          <p:cNvGraphicFramePr>
            <a:graphicFrameLocks noChangeAspect="1"/>
          </p:cNvGraphicFramePr>
          <p:nvPr/>
        </p:nvGraphicFramePr>
        <p:xfrm>
          <a:off x="1844704" y="1824797"/>
          <a:ext cx="2289175" cy="2498725"/>
        </p:xfrm>
        <a:graphic>
          <a:graphicData uri="http://schemas.openxmlformats.org/presentationml/2006/ole">
            <mc:AlternateContent xmlns:mc="http://schemas.openxmlformats.org/markup-compatibility/2006">
              <mc:Choice xmlns:v="urn:schemas-microsoft-com:vml" Requires="v">
                <p:oleObj name="Document" r:id="rId2" imgW="2289908" imgH="2495536" progId="Word.Document.8">
                  <p:embed/>
                </p:oleObj>
              </mc:Choice>
              <mc:Fallback>
                <p:oleObj name="Document" r:id="rId2" imgW="2289908" imgH="2495536" progId="Word.Document.8">
                  <p:embed/>
                  <p:pic>
                    <p:nvPicPr>
                      <p:cNvPr id="2048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704" y="1824797"/>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4892704" y="2570921"/>
          <a:ext cx="3292475" cy="1981200"/>
        </p:xfrm>
        <a:graphic>
          <a:graphicData uri="http://schemas.openxmlformats.org/presentationml/2006/ole">
            <mc:AlternateContent xmlns:mc="http://schemas.openxmlformats.org/markup-compatibility/2006">
              <mc:Choice xmlns:v="urn:schemas-microsoft-com:vml" Requires="v">
                <p:oleObj name="Document" r:id="rId4" imgW="3328641" imgH="2008846" progId="Word.Document.8">
                  <p:embed/>
                </p:oleObj>
              </mc:Choice>
              <mc:Fallback>
                <p:oleObj name="Document" r:id="rId4" imgW="3328641" imgH="2008846" progId="Word.Document.8">
                  <p:embed/>
                  <p:pic>
                    <p:nvPicPr>
                      <p:cNvPr id="204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2704" y="2570921"/>
                        <a:ext cx="3292475"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6"/>
          <p:cNvSpPr txBox="1">
            <a:spLocks noChangeArrowheads="1"/>
          </p:cNvSpPr>
          <p:nvPr/>
        </p:nvSpPr>
        <p:spPr bwMode="auto">
          <a:xfrm>
            <a:off x="4054504" y="1732722"/>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Items (1-itemsets)</a:t>
            </a:r>
          </a:p>
        </p:txBody>
      </p:sp>
      <p:sp>
        <p:nvSpPr>
          <p:cNvPr id="20486" name="Text Box 7"/>
          <p:cNvSpPr txBox="1">
            <a:spLocks noChangeArrowheads="1"/>
          </p:cNvSpPr>
          <p:nvPr/>
        </p:nvSpPr>
        <p:spPr bwMode="auto">
          <a:xfrm>
            <a:off x="7635904" y="2493134"/>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dirty="0">
                <a:latin typeface="Tahoma" pitchFamily="34" charset="0"/>
              </a:rPr>
              <a:t>Pairs (2-itemsets)</a:t>
            </a:r>
          </a:p>
          <a:p>
            <a:pPr>
              <a:spcBef>
                <a:spcPct val="0"/>
              </a:spcBef>
              <a:spcAft>
                <a:spcPct val="0"/>
              </a:spcAft>
              <a:buClrTx/>
              <a:buSzTx/>
              <a:buFontTx/>
              <a:buNone/>
            </a:pPr>
            <a:endParaRPr lang="en-US" altLang="en-US" sz="1800" dirty="0">
              <a:latin typeface="Tahoma" pitchFamily="34" charset="0"/>
            </a:endParaRPr>
          </a:p>
          <a:p>
            <a:pPr>
              <a:spcBef>
                <a:spcPct val="0"/>
              </a:spcBef>
              <a:spcAft>
                <a:spcPct val="0"/>
              </a:spcAft>
              <a:buClrTx/>
              <a:buSzTx/>
              <a:buFontTx/>
              <a:buNone/>
            </a:pPr>
            <a:r>
              <a:rPr lang="en-US" altLang="en-US" sz="1800" dirty="0">
                <a:latin typeface="Tahoma" pitchFamily="34" charset="0"/>
              </a:rPr>
              <a:t>(No need to generate</a:t>
            </a:r>
            <a:br>
              <a:rPr lang="en-US" altLang="en-US" sz="1800" dirty="0">
                <a:latin typeface="Tahoma" pitchFamily="34" charset="0"/>
              </a:rPr>
            </a:br>
            <a:r>
              <a:rPr lang="en-US" altLang="en-US" sz="1800" dirty="0">
                <a:latin typeface="Tahoma" pitchFamily="34" charset="0"/>
              </a:rPr>
              <a:t>candidates involving Coke</a:t>
            </a:r>
            <a:br>
              <a:rPr lang="en-US" altLang="en-US" sz="1800" dirty="0">
                <a:latin typeface="Tahoma" pitchFamily="34" charset="0"/>
              </a:rPr>
            </a:br>
            <a:r>
              <a:rPr lang="en-US" altLang="en-US" sz="1800" dirty="0">
                <a:latin typeface="Tahoma" pitchFamily="34" charset="0"/>
              </a:rPr>
              <a:t>or Eggs)</a:t>
            </a:r>
            <a:endParaRPr lang="en-US" altLang="en-US" sz="2400" dirty="0">
              <a:latin typeface="Times New Roman" pitchFamily="18" charset="0"/>
            </a:endParaRPr>
          </a:p>
        </p:txBody>
      </p:sp>
      <p:sp>
        <p:nvSpPr>
          <p:cNvPr id="20487" name="Line 10"/>
          <p:cNvSpPr>
            <a:spLocks noChangeShapeType="1"/>
          </p:cNvSpPr>
          <p:nvPr/>
        </p:nvSpPr>
        <p:spPr bwMode="auto">
          <a:xfrm>
            <a:off x="4359303" y="2418521"/>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Text Box 12"/>
          <p:cNvSpPr txBox="1">
            <a:spLocks noChangeArrowheads="1"/>
          </p:cNvSpPr>
          <p:nvPr/>
        </p:nvSpPr>
        <p:spPr bwMode="auto">
          <a:xfrm>
            <a:off x="1556838" y="3910772"/>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dirty="0">
                <a:latin typeface="Tahoma" pitchFamily="34" charset="0"/>
              </a:rPr>
              <a:t>Minimum Support = 3</a:t>
            </a:r>
          </a:p>
        </p:txBody>
      </p:sp>
      <p:sp>
        <p:nvSpPr>
          <p:cNvPr id="2" name="Slide Number Placeholder 1">
            <a:extLst>
              <a:ext uri="{FF2B5EF4-FFF2-40B4-BE49-F238E27FC236}">
                <a16:creationId xmlns:a16="http://schemas.microsoft.com/office/drawing/2014/main" id="{38E450DA-8204-463A-8076-6C0643BCD437}"/>
              </a:ext>
            </a:extLst>
          </p:cNvPr>
          <p:cNvSpPr>
            <a:spLocks noGrp="1"/>
          </p:cNvSpPr>
          <p:nvPr>
            <p:ph type="sldNum" sz="quarter" idx="12"/>
          </p:nvPr>
        </p:nvSpPr>
        <p:spPr/>
        <p:txBody>
          <a:bodyPr/>
          <a:lstStyle/>
          <a:p>
            <a:fld id="{6C8DB4F7-D883-4928-8961-38134A510B78}" type="slidenum">
              <a:rPr lang="en-GB" smtClean="0"/>
              <a:t>15</a:t>
            </a:fld>
            <a:endParaRPr lang="en-GB"/>
          </a:p>
        </p:txBody>
      </p:sp>
      <p:pic>
        <p:nvPicPr>
          <p:cNvPr id="11" name="Picture 10">
            <a:extLst>
              <a:ext uri="{FF2B5EF4-FFF2-40B4-BE49-F238E27FC236}">
                <a16:creationId xmlns:a16="http://schemas.microsoft.com/office/drawing/2014/main" id="{D063B7EF-02A5-4B2E-9172-2AA08FA507BE}"/>
              </a:ext>
            </a:extLst>
          </p:cNvPr>
          <p:cNvPicPr>
            <a:picLocks noChangeAspect="1"/>
          </p:cNvPicPr>
          <p:nvPr/>
        </p:nvPicPr>
        <p:blipFill>
          <a:blip r:embed="rId6"/>
          <a:stretch>
            <a:fillRect/>
          </a:stretch>
        </p:blipFill>
        <p:spPr>
          <a:xfrm>
            <a:off x="2886369" y="4796509"/>
            <a:ext cx="5184896" cy="18415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57150"/>
            <a:ext cx="10515600" cy="1423117"/>
          </a:xfrm>
        </p:spPr>
        <p:txBody>
          <a:bodyPr/>
          <a:lstStyle/>
          <a:p>
            <a:r>
              <a:rPr lang="en-US" altLang="en-US" dirty="0"/>
              <a:t>Illustrating </a:t>
            </a:r>
            <a:r>
              <a:rPr lang="en-US" altLang="en-US" dirty="0" err="1"/>
              <a:t>Apriori</a:t>
            </a:r>
            <a:r>
              <a:rPr lang="en-US" altLang="en-US" dirty="0"/>
              <a:t> Principle</a:t>
            </a:r>
          </a:p>
        </p:txBody>
      </p:sp>
      <p:graphicFrame>
        <p:nvGraphicFramePr>
          <p:cNvPr id="21507" name="Object 3"/>
          <p:cNvGraphicFramePr>
            <a:graphicFrameLocks noChangeAspect="1"/>
          </p:cNvGraphicFramePr>
          <p:nvPr/>
        </p:nvGraphicFramePr>
        <p:xfrm>
          <a:off x="1836753" y="1800943"/>
          <a:ext cx="2289175" cy="2498725"/>
        </p:xfrm>
        <a:graphic>
          <a:graphicData uri="http://schemas.openxmlformats.org/presentationml/2006/ole">
            <mc:AlternateContent xmlns:mc="http://schemas.openxmlformats.org/markup-compatibility/2006">
              <mc:Choice xmlns:v="urn:schemas-microsoft-com:vml" Requires="v">
                <p:oleObj name="Document" r:id="rId2" imgW="2289908" imgH="2495536" progId="Word.Document.8">
                  <p:embed/>
                </p:oleObj>
              </mc:Choice>
              <mc:Fallback>
                <p:oleObj name="Document" r:id="rId2" imgW="2289908" imgH="2495536" progId="Word.Document.8">
                  <p:embed/>
                  <p:pic>
                    <p:nvPicPr>
                      <p:cNvPr id="2150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53" y="1800943"/>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4884752" y="2547067"/>
          <a:ext cx="3327400" cy="2128838"/>
        </p:xfrm>
        <a:graphic>
          <a:graphicData uri="http://schemas.openxmlformats.org/presentationml/2006/ole">
            <mc:AlternateContent xmlns:mc="http://schemas.openxmlformats.org/markup-compatibility/2006">
              <mc:Choice xmlns:v="urn:schemas-microsoft-com:vml" Requires="v">
                <p:oleObj name="Document" r:id="rId4" imgW="3328641" imgH="2008846" progId="Word.Document.8">
                  <p:embed/>
                </p:oleObj>
              </mc:Choice>
              <mc:Fallback>
                <p:oleObj name="Document" r:id="rId4" imgW="3328641" imgH="2008846" progId="Word.Document.8">
                  <p:embed/>
                  <p:pic>
                    <p:nvPicPr>
                      <p:cNvPr id="215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4752" y="2547067"/>
                        <a:ext cx="3327400"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6408752" y="4985468"/>
          <a:ext cx="3094038" cy="1508125"/>
        </p:xfrm>
        <a:graphic>
          <a:graphicData uri="http://schemas.openxmlformats.org/presentationml/2006/ole">
            <mc:AlternateContent xmlns:mc="http://schemas.openxmlformats.org/markup-compatibility/2006">
              <mc:Choice xmlns:v="urn:schemas-microsoft-com:vml" Requires="v">
                <p:oleObj name="Document" r:id="rId6" imgW="3124313" imgH="1522495" progId="Word.Document.8">
                  <p:embed/>
                </p:oleObj>
              </mc:Choice>
              <mc:Fallback>
                <p:oleObj name="Document" r:id="rId6" imgW="3124313" imgH="1522495" progId="Word.Document.8">
                  <p:embed/>
                  <p:pic>
                    <p:nvPicPr>
                      <p:cNvPr id="21509" name="Object 5"/>
                      <p:cNvPicPr>
                        <a:picLocks noChangeAspect="1" noChangeArrowheads="1"/>
                      </p:cNvPicPr>
                      <p:nvPr/>
                    </p:nvPicPr>
                    <p:blipFill>
                      <a:blip r:embed="rId7"/>
                      <a:srcRect/>
                      <a:stretch>
                        <a:fillRect/>
                      </a:stretch>
                    </p:blipFill>
                    <p:spPr bwMode="auto">
                      <a:xfrm>
                        <a:off x="6408752" y="4985468"/>
                        <a:ext cx="3094038"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Text Box 6"/>
          <p:cNvSpPr txBox="1">
            <a:spLocks noChangeArrowheads="1"/>
          </p:cNvSpPr>
          <p:nvPr/>
        </p:nvSpPr>
        <p:spPr bwMode="auto">
          <a:xfrm>
            <a:off x="4046553" y="1708868"/>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Items (1-itemsets)</a:t>
            </a:r>
          </a:p>
        </p:txBody>
      </p:sp>
      <p:sp>
        <p:nvSpPr>
          <p:cNvPr id="21511" name="Text Box 7"/>
          <p:cNvSpPr txBox="1">
            <a:spLocks noChangeArrowheads="1"/>
          </p:cNvSpPr>
          <p:nvPr/>
        </p:nvSpPr>
        <p:spPr bwMode="auto">
          <a:xfrm>
            <a:off x="7627953" y="2469280"/>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Pairs (2-itemsets)</a:t>
            </a:r>
          </a:p>
          <a:p>
            <a:pPr>
              <a:spcBef>
                <a:spcPct val="0"/>
              </a:spcBef>
              <a:spcAft>
                <a:spcPct val="0"/>
              </a:spcAft>
              <a:buClrTx/>
              <a:buSzTx/>
              <a:buFontTx/>
              <a:buNone/>
            </a:pPr>
            <a:endParaRPr lang="en-US" altLang="en-US" sz="1800">
              <a:latin typeface="Tahoma" pitchFamily="34" charset="0"/>
            </a:endParaRPr>
          </a:p>
          <a:p>
            <a:pPr>
              <a:spcBef>
                <a:spcPct val="0"/>
              </a:spcBef>
              <a:spcAft>
                <a:spcPct val="0"/>
              </a:spcAft>
              <a:buClrTx/>
              <a:buSzTx/>
              <a:buFontTx/>
              <a:buNone/>
            </a:pPr>
            <a:r>
              <a:rPr lang="en-US" altLang="en-US" sz="1800">
                <a:latin typeface="Tahoma" pitchFamily="34" charset="0"/>
              </a:rPr>
              <a:t>(No need to generate</a:t>
            </a:r>
            <a:br>
              <a:rPr lang="en-US" altLang="en-US" sz="1800">
                <a:latin typeface="Tahoma" pitchFamily="34" charset="0"/>
              </a:rPr>
            </a:br>
            <a:r>
              <a:rPr lang="en-US" altLang="en-US" sz="1800">
                <a:latin typeface="Tahoma" pitchFamily="34" charset="0"/>
              </a:rPr>
              <a:t>candidates involving Coke</a:t>
            </a:r>
            <a:br>
              <a:rPr lang="en-US" altLang="en-US" sz="1800">
                <a:latin typeface="Tahoma" pitchFamily="34" charset="0"/>
              </a:rPr>
            </a:br>
            <a:r>
              <a:rPr lang="en-US" altLang="en-US" sz="1800">
                <a:latin typeface="Tahoma" pitchFamily="34" charset="0"/>
              </a:rPr>
              <a:t>or Eggs)</a:t>
            </a:r>
            <a:endParaRPr lang="en-US" altLang="en-US" sz="2400">
              <a:latin typeface="Times New Roman" pitchFamily="18" charset="0"/>
            </a:endParaRPr>
          </a:p>
        </p:txBody>
      </p:sp>
      <p:sp>
        <p:nvSpPr>
          <p:cNvPr id="21512" name="Text Box 8"/>
          <p:cNvSpPr txBox="1">
            <a:spLocks noChangeArrowheads="1"/>
          </p:cNvSpPr>
          <p:nvPr/>
        </p:nvSpPr>
        <p:spPr bwMode="auto">
          <a:xfrm>
            <a:off x="8313753" y="4452068"/>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Triplets (3-itemsets)</a:t>
            </a:r>
            <a:endParaRPr lang="en-US" altLang="en-US" sz="2400">
              <a:latin typeface="Times New Roman" pitchFamily="18" charset="0"/>
            </a:endParaRPr>
          </a:p>
        </p:txBody>
      </p:sp>
      <p:sp>
        <p:nvSpPr>
          <p:cNvPr id="21513" name="Line 9"/>
          <p:cNvSpPr>
            <a:spLocks noChangeShapeType="1"/>
          </p:cNvSpPr>
          <p:nvPr/>
        </p:nvSpPr>
        <p:spPr bwMode="auto">
          <a:xfrm>
            <a:off x="6942152" y="4452067"/>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10"/>
          <p:cNvSpPr>
            <a:spLocks noChangeShapeType="1"/>
          </p:cNvSpPr>
          <p:nvPr/>
        </p:nvSpPr>
        <p:spPr bwMode="auto">
          <a:xfrm>
            <a:off x="4351352" y="2394667"/>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1515" name="Text Box 12"/>
          <p:cNvSpPr txBox="1">
            <a:spLocks noChangeArrowheads="1"/>
          </p:cNvSpPr>
          <p:nvPr/>
        </p:nvSpPr>
        <p:spPr bwMode="auto">
          <a:xfrm>
            <a:off x="1836753" y="436967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a:latin typeface="Tahoma" pitchFamily="34" charset="0"/>
              </a:rPr>
              <a:t>Minimum Support = 3</a:t>
            </a:r>
          </a:p>
        </p:txBody>
      </p:sp>
      <p:sp>
        <p:nvSpPr>
          <p:cNvPr id="2" name="Slide Number Placeholder 1">
            <a:extLst>
              <a:ext uri="{FF2B5EF4-FFF2-40B4-BE49-F238E27FC236}">
                <a16:creationId xmlns:a16="http://schemas.microsoft.com/office/drawing/2014/main" id="{11DEB2C5-5C12-4576-AE0C-90773B2552A9}"/>
              </a:ext>
            </a:extLst>
          </p:cNvPr>
          <p:cNvSpPr>
            <a:spLocks noGrp="1"/>
          </p:cNvSpPr>
          <p:nvPr>
            <p:ph type="sldNum" sz="quarter" idx="12"/>
          </p:nvPr>
        </p:nvSpPr>
        <p:spPr/>
        <p:txBody>
          <a:bodyPr/>
          <a:lstStyle/>
          <a:p>
            <a:fld id="{6C8DB4F7-D883-4928-8961-38134A510B78}" type="slidenum">
              <a:rPr lang="en-GB" smtClean="0"/>
              <a:t>16</a:t>
            </a:fld>
            <a:endParaRPr lang="en-GB"/>
          </a:p>
        </p:txBody>
      </p:sp>
      <p:pic>
        <p:nvPicPr>
          <p:cNvPr id="14" name="Picture 13">
            <a:extLst>
              <a:ext uri="{FF2B5EF4-FFF2-40B4-BE49-F238E27FC236}">
                <a16:creationId xmlns:a16="http://schemas.microsoft.com/office/drawing/2014/main" id="{CE1A22DB-C13C-4579-B18F-B8540D9BBC78}"/>
              </a:ext>
            </a:extLst>
          </p:cNvPr>
          <p:cNvPicPr>
            <a:picLocks noChangeAspect="1"/>
          </p:cNvPicPr>
          <p:nvPr/>
        </p:nvPicPr>
        <p:blipFill>
          <a:blip r:embed="rId8"/>
          <a:stretch>
            <a:fillRect/>
          </a:stretch>
        </p:blipFill>
        <p:spPr>
          <a:xfrm>
            <a:off x="655251" y="4956360"/>
            <a:ext cx="5193069" cy="18444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57150"/>
            <a:ext cx="10515600" cy="1400796"/>
          </a:xfrm>
        </p:spPr>
        <p:txBody>
          <a:bodyPr/>
          <a:lstStyle/>
          <a:p>
            <a:r>
              <a:rPr lang="en-US" altLang="en-US" dirty="0"/>
              <a:t>Illustrating </a:t>
            </a:r>
            <a:r>
              <a:rPr lang="en-US" altLang="en-US" dirty="0" err="1"/>
              <a:t>Apriori</a:t>
            </a:r>
            <a:r>
              <a:rPr lang="en-US" altLang="en-US" dirty="0"/>
              <a:t> Principle</a:t>
            </a:r>
          </a:p>
        </p:txBody>
      </p:sp>
      <p:graphicFrame>
        <p:nvGraphicFramePr>
          <p:cNvPr id="22531" name="Object 3"/>
          <p:cNvGraphicFramePr>
            <a:graphicFrameLocks noChangeAspect="1"/>
          </p:cNvGraphicFramePr>
          <p:nvPr/>
        </p:nvGraphicFramePr>
        <p:xfrm>
          <a:off x="1820849" y="1745285"/>
          <a:ext cx="2289175" cy="2498725"/>
        </p:xfrm>
        <a:graphic>
          <a:graphicData uri="http://schemas.openxmlformats.org/presentationml/2006/ole">
            <mc:AlternateContent xmlns:mc="http://schemas.openxmlformats.org/markup-compatibility/2006">
              <mc:Choice xmlns:v="urn:schemas-microsoft-com:vml" Requires="v">
                <p:oleObj name="Document" r:id="rId3" imgW="2289908" imgH="2495536" progId="Word.Document.8">
                  <p:embed/>
                </p:oleObj>
              </mc:Choice>
              <mc:Fallback>
                <p:oleObj name="Document" r:id="rId3" imgW="2289908" imgH="2495536" progId="Word.Document.8">
                  <p:embed/>
                  <p:pic>
                    <p:nvPicPr>
                      <p:cNvPr id="225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49" y="1745285"/>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4"/>
          <p:cNvGraphicFramePr>
            <a:graphicFrameLocks noChangeAspect="1"/>
          </p:cNvGraphicFramePr>
          <p:nvPr/>
        </p:nvGraphicFramePr>
        <p:xfrm>
          <a:off x="4868848" y="2491409"/>
          <a:ext cx="3327400" cy="2128838"/>
        </p:xfrm>
        <a:graphic>
          <a:graphicData uri="http://schemas.openxmlformats.org/presentationml/2006/ole">
            <mc:AlternateContent xmlns:mc="http://schemas.openxmlformats.org/markup-compatibility/2006">
              <mc:Choice xmlns:v="urn:schemas-microsoft-com:vml" Requires="v">
                <p:oleObj name="Document" r:id="rId5" imgW="3328641" imgH="2008846" progId="Word.Document.8">
                  <p:embed/>
                </p:oleObj>
              </mc:Choice>
              <mc:Fallback>
                <p:oleObj name="Document" r:id="rId5" imgW="3328641" imgH="2008846" progId="Word.Document.8">
                  <p:embed/>
                  <p:pic>
                    <p:nvPicPr>
                      <p:cNvPr id="225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848" y="2491409"/>
                        <a:ext cx="3327400"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6392848" y="4929810"/>
          <a:ext cx="3094038" cy="1508125"/>
        </p:xfrm>
        <a:graphic>
          <a:graphicData uri="http://schemas.openxmlformats.org/presentationml/2006/ole">
            <mc:AlternateContent xmlns:mc="http://schemas.openxmlformats.org/markup-compatibility/2006">
              <mc:Choice xmlns:v="urn:schemas-microsoft-com:vml" Requires="v">
                <p:oleObj name="Document" r:id="rId7" imgW="3124026" imgH="1522425" progId="Word.Document.8">
                  <p:embed/>
                </p:oleObj>
              </mc:Choice>
              <mc:Fallback>
                <p:oleObj name="Document" r:id="rId7" imgW="3124026" imgH="1522425" progId="Word.Document.8">
                  <p:embed/>
                  <p:pic>
                    <p:nvPicPr>
                      <p:cNvPr id="2253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2848" y="4929810"/>
                        <a:ext cx="3094038"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Text Box 6"/>
          <p:cNvSpPr txBox="1">
            <a:spLocks noChangeArrowheads="1"/>
          </p:cNvSpPr>
          <p:nvPr/>
        </p:nvSpPr>
        <p:spPr bwMode="auto">
          <a:xfrm>
            <a:off x="4030649" y="165321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Items (1-itemsets)</a:t>
            </a:r>
          </a:p>
        </p:txBody>
      </p:sp>
      <p:sp>
        <p:nvSpPr>
          <p:cNvPr id="22535" name="Text Box 7"/>
          <p:cNvSpPr txBox="1">
            <a:spLocks noChangeArrowheads="1"/>
          </p:cNvSpPr>
          <p:nvPr/>
        </p:nvSpPr>
        <p:spPr bwMode="auto">
          <a:xfrm>
            <a:off x="7612049" y="2413622"/>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Pairs (2-itemsets)</a:t>
            </a:r>
          </a:p>
          <a:p>
            <a:pPr>
              <a:spcBef>
                <a:spcPct val="0"/>
              </a:spcBef>
              <a:spcAft>
                <a:spcPct val="0"/>
              </a:spcAft>
              <a:buClrTx/>
              <a:buSzTx/>
              <a:buFontTx/>
              <a:buNone/>
            </a:pPr>
            <a:endParaRPr lang="en-US" altLang="en-US" sz="1800">
              <a:latin typeface="Tahoma" pitchFamily="34" charset="0"/>
            </a:endParaRPr>
          </a:p>
          <a:p>
            <a:pPr>
              <a:spcBef>
                <a:spcPct val="0"/>
              </a:spcBef>
              <a:spcAft>
                <a:spcPct val="0"/>
              </a:spcAft>
              <a:buClrTx/>
              <a:buSzTx/>
              <a:buFontTx/>
              <a:buNone/>
            </a:pPr>
            <a:r>
              <a:rPr lang="en-US" altLang="en-US" sz="1800">
                <a:latin typeface="Tahoma" pitchFamily="34" charset="0"/>
              </a:rPr>
              <a:t>(No need to generate</a:t>
            </a:r>
            <a:br>
              <a:rPr lang="en-US" altLang="en-US" sz="1800">
                <a:latin typeface="Tahoma" pitchFamily="34" charset="0"/>
              </a:rPr>
            </a:br>
            <a:r>
              <a:rPr lang="en-US" altLang="en-US" sz="1800">
                <a:latin typeface="Tahoma" pitchFamily="34" charset="0"/>
              </a:rPr>
              <a:t>candidates involving Coke</a:t>
            </a:r>
            <a:br>
              <a:rPr lang="en-US" altLang="en-US" sz="1800">
                <a:latin typeface="Tahoma" pitchFamily="34" charset="0"/>
              </a:rPr>
            </a:br>
            <a:r>
              <a:rPr lang="en-US" altLang="en-US" sz="1800">
                <a:latin typeface="Tahoma" pitchFamily="34" charset="0"/>
              </a:rPr>
              <a:t>or Eggs)</a:t>
            </a:r>
            <a:endParaRPr lang="en-US" altLang="en-US" sz="2400">
              <a:latin typeface="Times New Roman" pitchFamily="18" charset="0"/>
            </a:endParaRPr>
          </a:p>
        </p:txBody>
      </p:sp>
      <p:sp>
        <p:nvSpPr>
          <p:cNvPr id="22536" name="Text Box 8"/>
          <p:cNvSpPr txBox="1">
            <a:spLocks noChangeArrowheads="1"/>
          </p:cNvSpPr>
          <p:nvPr/>
        </p:nvSpPr>
        <p:spPr bwMode="auto">
          <a:xfrm>
            <a:off x="8297849" y="4396410"/>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Triplets (3-itemsets)</a:t>
            </a:r>
            <a:endParaRPr lang="en-US" altLang="en-US" sz="2400">
              <a:latin typeface="Times New Roman" pitchFamily="18" charset="0"/>
            </a:endParaRPr>
          </a:p>
        </p:txBody>
      </p:sp>
      <p:sp>
        <p:nvSpPr>
          <p:cNvPr id="22537" name="Line 9"/>
          <p:cNvSpPr>
            <a:spLocks noChangeShapeType="1"/>
          </p:cNvSpPr>
          <p:nvPr/>
        </p:nvSpPr>
        <p:spPr bwMode="auto">
          <a:xfrm>
            <a:off x="6926248" y="4396409"/>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10"/>
          <p:cNvSpPr>
            <a:spLocks noChangeShapeType="1"/>
          </p:cNvSpPr>
          <p:nvPr/>
        </p:nvSpPr>
        <p:spPr bwMode="auto">
          <a:xfrm>
            <a:off x="4335448" y="2339009"/>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2539" name="Text Box 12"/>
          <p:cNvSpPr txBox="1">
            <a:spLocks noChangeArrowheads="1"/>
          </p:cNvSpPr>
          <p:nvPr/>
        </p:nvSpPr>
        <p:spPr bwMode="auto">
          <a:xfrm>
            <a:off x="1676385" y="4305922"/>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a:latin typeface="Tahoma" pitchFamily="34" charset="0"/>
              </a:rPr>
              <a:t>Minimum Support = 3</a:t>
            </a:r>
          </a:p>
        </p:txBody>
      </p:sp>
      <p:sp>
        <p:nvSpPr>
          <p:cNvPr id="2" name="Slide Number Placeholder 1">
            <a:extLst>
              <a:ext uri="{FF2B5EF4-FFF2-40B4-BE49-F238E27FC236}">
                <a16:creationId xmlns:a16="http://schemas.microsoft.com/office/drawing/2014/main" id="{D955DD14-94D7-43B0-80AD-6DAB2862CB49}"/>
              </a:ext>
            </a:extLst>
          </p:cNvPr>
          <p:cNvSpPr>
            <a:spLocks noGrp="1"/>
          </p:cNvSpPr>
          <p:nvPr>
            <p:ph type="sldNum" sz="quarter" idx="12"/>
          </p:nvPr>
        </p:nvSpPr>
        <p:spPr/>
        <p:txBody>
          <a:bodyPr/>
          <a:lstStyle/>
          <a:p>
            <a:fld id="{6C8DB4F7-D883-4928-8961-38134A510B78}" type="slidenum">
              <a:rPr lang="en-GB" smtClean="0"/>
              <a:t>17</a:t>
            </a:fld>
            <a:endParaRPr lang="en-GB"/>
          </a:p>
        </p:txBody>
      </p:sp>
      <p:pic>
        <p:nvPicPr>
          <p:cNvPr id="14" name="Picture 13">
            <a:extLst>
              <a:ext uri="{FF2B5EF4-FFF2-40B4-BE49-F238E27FC236}">
                <a16:creationId xmlns:a16="http://schemas.microsoft.com/office/drawing/2014/main" id="{5901C766-EFFB-4BF1-91C4-83BE79A8C470}"/>
              </a:ext>
            </a:extLst>
          </p:cNvPr>
          <p:cNvPicPr>
            <a:picLocks noChangeAspect="1"/>
          </p:cNvPicPr>
          <p:nvPr/>
        </p:nvPicPr>
        <p:blipFill>
          <a:blip r:embed="rId9"/>
          <a:stretch>
            <a:fillRect/>
          </a:stretch>
        </p:blipFill>
        <p:spPr>
          <a:xfrm>
            <a:off x="458292" y="4867899"/>
            <a:ext cx="5278507" cy="1874836"/>
          </a:xfrm>
          <a:prstGeom prst="rect">
            <a:avLst/>
          </a:prstGeom>
        </p:spPr>
      </p:pic>
      <p:sp>
        <p:nvSpPr>
          <p:cNvPr id="3" name="Rectangle 2">
            <a:extLst>
              <a:ext uri="{FF2B5EF4-FFF2-40B4-BE49-F238E27FC236}">
                <a16:creationId xmlns:a16="http://schemas.microsoft.com/office/drawing/2014/main" id="{0432ADA1-8B47-1E88-70FE-570B1BDBA59E}"/>
              </a:ext>
            </a:extLst>
          </p:cNvPr>
          <p:cNvSpPr/>
          <p:nvPr/>
        </p:nvSpPr>
        <p:spPr>
          <a:xfrm>
            <a:off x="11401248" y="5246863"/>
            <a:ext cx="664920" cy="1425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25718" y="57150"/>
            <a:ext cx="10328082" cy="1390058"/>
          </a:xfrm>
        </p:spPr>
        <p:txBody>
          <a:bodyPr/>
          <a:lstStyle/>
          <a:p>
            <a:r>
              <a:rPr lang="en-US" altLang="en-US" dirty="0"/>
              <a:t>Illustrating </a:t>
            </a:r>
            <a:r>
              <a:rPr lang="en-US" altLang="en-US" dirty="0" err="1"/>
              <a:t>Apriori</a:t>
            </a:r>
            <a:r>
              <a:rPr lang="en-US" altLang="en-US" dirty="0"/>
              <a:t> Principle</a:t>
            </a:r>
          </a:p>
        </p:txBody>
      </p:sp>
      <p:graphicFrame>
        <p:nvGraphicFramePr>
          <p:cNvPr id="28675" name="Object 3"/>
          <p:cNvGraphicFramePr>
            <a:graphicFrameLocks noChangeAspect="1"/>
          </p:cNvGraphicFramePr>
          <p:nvPr/>
        </p:nvGraphicFramePr>
        <p:xfrm>
          <a:off x="1765191" y="1673723"/>
          <a:ext cx="2289175" cy="2498725"/>
        </p:xfrm>
        <a:graphic>
          <a:graphicData uri="http://schemas.openxmlformats.org/presentationml/2006/ole">
            <mc:AlternateContent xmlns:mc="http://schemas.openxmlformats.org/markup-compatibility/2006">
              <mc:Choice xmlns:v="urn:schemas-microsoft-com:vml" Requires="v">
                <p:oleObj name="Document" r:id="rId3" imgW="2289908" imgH="2495536" progId="Word.Document.8">
                  <p:embed/>
                </p:oleObj>
              </mc:Choice>
              <mc:Fallback>
                <p:oleObj name="Document" r:id="rId3" imgW="2289908" imgH="2495536" progId="Word.Document.8">
                  <p:embed/>
                  <p:pic>
                    <p:nvPicPr>
                      <p:cNvPr id="286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5191" y="1673723"/>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4"/>
          <p:cNvGraphicFramePr>
            <a:graphicFrameLocks noChangeAspect="1"/>
          </p:cNvGraphicFramePr>
          <p:nvPr/>
        </p:nvGraphicFramePr>
        <p:xfrm>
          <a:off x="4813190" y="2419847"/>
          <a:ext cx="3327400" cy="2128838"/>
        </p:xfrm>
        <a:graphic>
          <a:graphicData uri="http://schemas.openxmlformats.org/presentationml/2006/ole">
            <mc:AlternateContent xmlns:mc="http://schemas.openxmlformats.org/markup-compatibility/2006">
              <mc:Choice xmlns:v="urn:schemas-microsoft-com:vml" Requires="v">
                <p:oleObj name="Document" r:id="rId5" imgW="3328641" imgH="2008846" progId="Word.Document.8">
                  <p:embed/>
                </p:oleObj>
              </mc:Choice>
              <mc:Fallback>
                <p:oleObj name="Document" r:id="rId5" imgW="3328641" imgH="2008846" progId="Word.Document.8">
                  <p:embed/>
                  <p:pic>
                    <p:nvPicPr>
                      <p:cNvPr id="2867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190" y="2419847"/>
                        <a:ext cx="3327400"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6337190" y="4721723"/>
          <a:ext cx="3094038" cy="1508125"/>
        </p:xfrm>
        <a:graphic>
          <a:graphicData uri="http://schemas.openxmlformats.org/presentationml/2006/ole">
            <mc:AlternateContent xmlns:mc="http://schemas.openxmlformats.org/markup-compatibility/2006">
              <mc:Choice xmlns:v="urn:schemas-microsoft-com:vml" Requires="v">
                <p:oleObj name="Document" r:id="rId7" imgW="3124026" imgH="1522425" progId="Word.Document.8">
                  <p:embed/>
                </p:oleObj>
              </mc:Choice>
              <mc:Fallback>
                <p:oleObj name="Document" r:id="rId7" imgW="3124026" imgH="1522425" progId="Word.Document.8">
                  <p:embed/>
                  <p:pic>
                    <p:nvPicPr>
                      <p:cNvPr id="2867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7190" y="4721723"/>
                        <a:ext cx="3094038"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Text Box 6"/>
          <p:cNvSpPr txBox="1">
            <a:spLocks noChangeArrowheads="1"/>
          </p:cNvSpPr>
          <p:nvPr/>
        </p:nvSpPr>
        <p:spPr bwMode="auto">
          <a:xfrm>
            <a:off x="3974991" y="1581648"/>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Items (1-itemsets)</a:t>
            </a:r>
          </a:p>
        </p:txBody>
      </p:sp>
      <p:sp>
        <p:nvSpPr>
          <p:cNvPr id="28679" name="Text Box 7"/>
          <p:cNvSpPr txBox="1">
            <a:spLocks noChangeArrowheads="1"/>
          </p:cNvSpPr>
          <p:nvPr/>
        </p:nvSpPr>
        <p:spPr bwMode="auto">
          <a:xfrm>
            <a:off x="7556391" y="2342060"/>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Pairs (2-itemsets)</a:t>
            </a:r>
          </a:p>
          <a:p>
            <a:pPr>
              <a:spcBef>
                <a:spcPct val="0"/>
              </a:spcBef>
              <a:spcAft>
                <a:spcPct val="0"/>
              </a:spcAft>
              <a:buClrTx/>
              <a:buSzTx/>
              <a:buFontTx/>
              <a:buNone/>
            </a:pPr>
            <a:endParaRPr lang="en-US" altLang="en-US" sz="1800">
              <a:latin typeface="Tahoma" pitchFamily="34" charset="0"/>
            </a:endParaRPr>
          </a:p>
          <a:p>
            <a:pPr>
              <a:spcBef>
                <a:spcPct val="0"/>
              </a:spcBef>
              <a:spcAft>
                <a:spcPct val="0"/>
              </a:spcAft>
              <a:buClrTx/>
              <a:buSzTx/>
              <a:buFontTx/>
              <a:buNone/>
            </a:pPr>
            <a:r>
              <a:rPr lang="en-US" altLang="en-US" sz="1800">
                <a:latin typeface="Tahoma" pitchFamily="34" charset="0"/>
              </a:rPr>
              <a:t>(No need to generate</a:t>
            </a:r>
            <a:br>
              <a:rPr lang="en-US" altLang="en-US" sz="1800">
                <a:latin typeface="Tahoma" pitchFamily="34" charset="0"/>
              </a:rPr>
            </a:br>
            <a:r>
              <a:rPr lang="en-US" altLang="en-US" sz="1800">
                <a:latin typeface="Tahoma" pitchFamily="34" charset="0"/>
              </a:rPr>
              <a:t>candidates involving Coke</a:t>
            </a:r>
            <a:br>
              <a:rPr lang="en-US" altLang="en-US" sz="1800">
                <a:latin typeface="Tahoma" pitchFamily="34" charset="0"/>
              </a:rPr>
            </a:br>
            <a:r>
              <a:rPr lang="en-US" altLang="en-US" sz="1800">
                <a:latin typeface="Tahoma" pitchFamily="34" charset="0"/>
              </a:rPr>
              <a:t>or Eggs)</a:t>
            </a:r>
            <a:endParaRPr lang="en-US" altLang="en-US" sz="2400">
              <a:latin typeface="Times New Roman" pitchFamily="18" charset="0"/>
            </a:endParaRPr>
          </a:p>
        </p:txBody>
      </p:sp>
      <p:sp>
        <p:nvSpPr>
          <p:cNvPr id="28680" name="Text Box 8"/>
          <p:cNvSpPr txBox="1">
            <a:spLocks noChangeArrowheads="1"/>
          </p:cNvSpPr>
          <p:nvPr/>
        </p:nvSpPr>
        <p:spPr bwMode="auto">
          <a:xfrm>
            <a:off x="8242191" y="4324848"/>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a:latin typeface="Tahoma" pitchFamily="34" charset="0"/>
              </a:rPr>
              <a:t>Triplets (3-itemsets)</a:t>
            </a:r>
            <a:endParaRPr lang="en-US" altLang="en-US" sz="2400">
              <a:latin typeface="Times New Roman" pitchFamily="18" charset="0"/>
            </a:endParaRPr>
          </a:p>
        </p:txBody>
      </p:sp>
      <p:sp>
        <p:nvSpPr>
          <p:cNvPr id="28681" name="Line 9"/>
          <p:cNvSpPr>
            <a:spLocks noChangeShapeType="1"/>
          </p:cNvSpPr>
          <p:nvPr/>
        </p:nvSpPr>
        <p:spPr bwMode="auto">
          <a:xfrm>
            <a:off x="6870590" y="4324847"/>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10"/>
          <p:cNvSpPr>
            <a:spLocks noChangeShapeType="1"/>
          </p:cNvSpPr>
          <p:nvPr/>
        </p:nvSpPr>
        <p:spPr bwMode="auto">
          <a:xfrm>
            <a:off x="4279790" y="2267447"/>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683" name="Text Box 12"/>
          <p:cNvSpPr txBox="1">
            <a:spLocks noChangeArrowheads="1"/>
          </p:cNvSpPr>
          <p:nvPr/>
        </p:nvSpPr>
        <p:spPr bwMode="auto">
          <a:xfrm>
            <a:off x="1511191" y="3853858"/>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a:latin typeface="Tahoma" pitchFamily="34" charset="0"/>
              </a:rPr>
              <a:t>Minimum Support = 3</a:t>
            </a:r>
          </a:p>
        </p:txBody>
      </p:sp>
      <p:sp>
        <p:nvSpPr>
          <p:cNvPr id="28685" name="TextBox 12"/>
          <p:cNvSpPr txBox="1">
            <a:spLocks noChangeArrowheads="1"/>
          </p:cNvSpPr>
          <p:nvPr/>
        </p:nvSpPr>
        <p:spPr bwMode="auto">
          <a:xfrm>
            <a:off x="5645021" y="5798345"/>
            <a:ext cx="60835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1800" dirty="0">
                <a:latin typeface="+mn-lt"/>
              </a:rPr>
              <a:t>Use of F</a:t>
            </a:r>
            <a:r>
              <a:rPr lang="en-US" altLang="en-US" sz="1800" baseline="-25000" dirty="0">
                <a:latin typeface="+mn-lt"/>
              </a:rPr>
              <a:t>k-1</a:t>
            </a:r>
            <a:r>
              <a:rPr lang="en-US" altLang="en-US" sz="1800" dirty="0">
                <a:latin typeface="+mn-lt"/>
              </a:rPr>
              <a:t> x F</a:t>
            </a:r>
            <a:r>
              <a:rPr lang="en-US" altLang="en-US" sz="1800" baseline="-25000" dirty="0">
                <a:latin typeface="+mn-lt"/>
              </a:rPr>
              <a:t>k-1</a:t>
            </a:r>
            <a:r>
              <a:rPr lang="en-US" altLang="en-US" sz="1800" dirty="0">
                <a:latin typeface="+mn-lt"/>
              </a:rPr>
              <a:t> method for candidate generation results in</a:t>
            </a:r>
          </a:p>
          <a:p>
            <a:pPr algn="ctr">
              <a:spcBef>
                <a:spcPct val="0"/>
              </a:spcBef>
              <a:spcAft>
                <a:spcPct val="0"/>
              </a:spcAft>
              <a:buClrTx/>
              <a:buSzTx/>
              <a:buFontTx/>
              <a:buNone/>
            </a:pPr>
            <a:r>
              <a:rPr lang="en-US" altLang="en-US" sz="1800" dirty="0">
                <a:latin typeface="+mn-lt"/>
              </a:rPr>
              <a:t> only one 3-itemset. This is eliminated after the support counting step.</a:t>
            </a:r>
          </a:p>
        </p:txBody>
      </p:sp>
      <p:sp>
        <p:nvSpPr>
          <p:cNvPr id="2" name="Slide Number Placeholder 1">
            <a:extLst>
              <a:ext uri="{FF2B5EF4-FFF2-40B4-BE49-F238E27FC236}">
                <a16:creationId xmlns:a16="http://schemas.microsoft.com/office/drawing/2014/main" id="{A2529D33-65C7-4ACD-BB26-B2AF44FEF2BF}"/>
              </a:ext>
            </a:extLst>
          </p:cNvPr>
          <p:cNvSpPr>
            <a:spLocks noGrp="1"/>
          </p:cNvSpPr>
          <p:nvPr>
            <p:ph type="sldNum" sz="quarter" idx="12"/>
          </p:nvPr>
        </p:nvSpPr>
        <p:spPr/>
        <p:txBody>
          <a:bodyPr/>
          <a:lstStyle/>
          <a:p>
            <a:fld id="{6C8DB4F7-D883-4928-8961-38134A510B78}" type="slidenum">
              <a:rPr lang="en-GB" smtClean="0"/>
              <a:t>18</a:t>
            </a:fld>
            <a:endParaRPr lang="en-GB"/>
          </a:p>
        </p:txBody>
      </p:sp>
      <p:pic>
        <p:nvPicPr>
          <p:cNvPr id="15" name="Picture 14">
            <a:extLst>
              <a:ext uri="{FF2B5EF4-FFF2-40B4-BE49-F238E27FC236}">
                <a16:creationId xmlns:a16="http://schemas.microsoft.com/office/drawing/2014/main" id="{5D3F8BE6-E242-4C96-8541-329C72779519}"/>
              </a:ext>
            </a:extLst>
          </p:cNvPr>
          <p:cNvPicPr>
            <a:picLocks noChangeAspect="1"/>
          </p:cNvPicPr>
          <p:nvPr/>
        </p:nvPicPr>
        <p:blipFill>
          <a:blip r:embed="rId9"/>
          <a:stretch>
            <a:fillRect/>
          </a:stretch>
        </p:blipFill>
        <p:spPr>
          <a:xfrm>
            <a:off x="645634" y="4941492"/>
            <a:ext cx="4943441" cy="175582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55576"/>
            <a:ext cx="10515600" cy="1453736"/>
          </a:xfrm>
        </p:spPr>
        <p:txBody>
          <a:bodyPr/>
          <a:lstStyle/>
          <a:p>
            <a:r>
              <a:rPr lang="en-US" altLang="en-US" dirty="0" err="1"/>
              <a:t>Apriori</a:t>
            </a:r>
            <a:r>
              <a:rPr lang="en-US" altLang="en-US" dirty="0"/>
              <a:t> Algorithm</a:t>
            </a:r>
          </a:p>
        </p:txBody>
      </p:sp>
      <p:sp>
        <p:nvSpPr>
          <p:cNvPr id="23555" name="Rectangle 3"/>
          <p:cNvSpPr>
            <a:spLocks noGrp="1" noChangeArrowheads="1"/>
          </p:cNvSpPr>
          <p:nvPr>
            <p:ph idx="1"/>
          </p:nvPr>
        </p:nvSpPr>
        <p:spPr>
          <a:xfrm>
            <a:off x="838200" y="1590261"/>
            <a:ext cx="10515600" cy="5220114"/>
          </a:xfrm>
        </p:spPr>
        <p:txBody>
          <a:bodyPr>
            <a:normAutofit/>
          </a:bodyPr>
          <a:lstStyle/>
          <a:p>
            <a:pPr marL="742950" lvl="1" indent="-285750">
              <a:lnSpc>
                <a:spcPct val="100000"/>
              </a:lnSpc>
              <a:spcBef>
                <a:spcPts val="600"/>
              </a:spcBef>
            </a:pPr>
            <a:r>
              <a:rPr lang="en-US" altLang="en-US" dirty="0" err="1"/>
              <a:t>F</a:t>
            </a:r>
            <a:r>
              <a:rPr lang="en-US" altLang="en-US" baseline="-25000" dirty="0" err="1"/>
              <a:t>k</a:t>
            </a:r>
            <a:r>
              <a:rPr lang="en-US" altLang="en-US" dirty="0"/>
              <a:t>: frequent k-</a:t>
            </a:r>
            <a:r>
              <a:rPr lang="en-US" altLang="en-US" dirty="0" err="1"/>
              <a:t>itemsets</a:t>
            </a:r>
            <a:endParaRPr lang="en-US" altLang="en-US" dirty="0"/>
          </a:p>
          <a:p>
            <a:pPr marL="742950" lvl="1" indent="-285750">
              <a:lnSpc>
                <a:spcPct val="100000"/>
              </a:lnSpc>
              <a:spcBef>
                <a:spcPts val="600"/>
              </a:spcBef>
            </a:pPr>
            <a:r>
              <a:rPr lang="en-US" altLang="en-US" dirty="0"/>
              <a:t>L</a:t>
            </a:r>
            <a:r>
              <a:rPr lang="en-US" altLang="en-US" baseline="-25000" dirty="0"/>
              <a:t>k</a:t>
            </a:r>
            <a:r>
              <a:rPr lang="en-US" altLang="en-US" dirty="0"/>
              <a:t>: candidate k-</a:t>
            </a:r>
            <a:r>
              <a:rPr lang="en-US" altLang="en-US" dirty="0" err="1"/>
              <a:t>itemsets</a:t>
            </a:r>
            <a:endParaRPr lang="en-US" altLang="en-US" dirty="0"/>
          </a:p>
          <a:p>
            <a:pPr marL="1543050" lvl="3" indent="-285750">
              <a:lnSpc>
                <a:spcPct val="100000"/>
              </a:lnSpc>
              <a:spcBef>
                <a:spcPts val="600"/>
              </a:spcBef>
            </a:pPr>
            <a:endParaRPr lang="en-US" altLang="en-US" sz="800" dirty="0"/>
          </a:p>
          <a:p>
            <a:pPr marL="234950" indent="-285750">
              <a:lnSpc>
                <a:spcPct val="100000"/>
              </a:lnSpc>
              <a:spcBef>
                <a:spcPts val="600"/>
              </a:spcBef>
            </a:pPr>
            <a:r>
              <a:rPr lang="en-US" altLang="en-US" b="1" dirty="0"/>
              <a:t>Algorithm</a:t>
            </a:r>
          </a:p>
          <a:p>
            <a:pPr marL="742950" lvl="1" indent="-285750">
              <a:lnSpc>
                <a:spcPct val="100000"/>
              </a:lnSpc>
              <a:spcBef>
                <a:spcPts val="600"/>
              </a:spcBef>
            </a:pPr>
            <a:r>
              <a:rPr lang="en-US" altLang="en-US" dirty="0"/>
              <a:t>Let k = 1</a:t>
            </a:r>
          </a:p>
          <a:p>
            <a:pPr marL="742950" lvl="1" indent="-285750">
              <a:lnSpc>
                <a:spcPct val="100000"/>
              </a:lnSpc>
              <a:spcBef>
                <a:spcPts val="600"/>
              </a:spcBef>
            </a:pPr>
            <a:r>
              <a:rPr lang="en-US" altLang="en-US" dirty="0"/>
              <a:t>Generate F</a:t>
            </a:r>
            <a:r>
              <a:rPr lang="en-US" altLang="en-US" baseline="-25000" dirty="0"/>
              <a:t>1</a:t>
            </a:r>
            <a:r>
              <a:rPr lang="en-US" altLang="en-US" dirty="0"/>
              <a:t> = {frequent 1-itemsets}</a:t>
            </a:r>
          </a:p>
          <a:p>
            <a:pPr marL="742950" lvl="1" indent="-285750">
              <a:lnSpc>
                <a:spcPct val="100000"/>
              </a:lnSpc>
              <a:spcBef>
                <a:spcPts val="600"/>
              </a:spcBef>
            </a:pPr>
            <a:r>
              <a:rPr lang="en-US" altLang="en-US" dirty="0"/>
              <a:t>Repeat until </a:t>
            </a:r>
            <a:r>
              <a:rPr lang="en-US" altLang="en-US" dirty="0" err="1"/>
              <a:t>F</a:t>
            </a:r>
            <a:r>
              <a:rPr lang="en-US" altLang="en-US" baseline="-25000" dirty="0" err="1"/>
              <a:t>k</a:t>
            </a:r>
            <a:r>
              <a:rPr lang="en-US" altLang="en-US" dirty="0"/>
              <a:t> is empty</a:t>
            </a:r>
          </a:p>
          <a:p>
            <a:pPr lvl="2">
              <a:lnSpc>
                <a:spcPct val="100000"/>
              </a:lnSpc>
              <a:spcBef>
                <a:spcPts val="600"/>
              </a:spcBef>
            </a:pPr>
            <a:r>
              <a:rPr lang="en-US" altLang="en-US" b="1" dirty="0"/>
              <a:t>Candidate Generation</a:t>
            </a:r>
            <a:r>
              <a:rPr lang="en-US" altLang="en-US" dirty="0"/>
              <a:t>: Generate L</a:t>
            </a:r>
            <a:r>
              <a:rPr lang="en-US" altLang="en-US" baseline="-25000" dirty="0"/>
              <a:t>k+1 </a:t>
            </a:r>
            <a:r>
              <a:rPr lang="en-US" altLang="en-US" dirty="0"/>
              <a:t>from </a:t>
            </a:r>
            <a:r>
              <a:rPr lang="en-US" altLang="en-US" dirty="0" err="1"/>
              <a:t>F</a:t>
            </a:r>
            <a:r>
              <a:rPr lang="en-US" altLang="en-US" baseline="-25000" dirty="0" err="1"/>
              <a:t>k</a:t>
            </a:r>
            <a:endParaRPr lang="en-US" altLang="en-US" baseline="-25000" dirty="0"/>
          </a:p>
          <a:p>
            <a:pPr lvl="2">
              <a:lnSpc>
                <a:spcPct val="100000"/>
              </a:lnSpc>
              <a:spcBef>
                <a:spcPts val="600"/>
              </a:spcBef>
            </a:pPr>
            <a:r>
              <a:rPr lang="en-US" altLang="en-US" b="1" dirty="0"/>
              <a:t>Candidate Pruning</a:t>
            </a:r>
            <a:r>
              <a:rPr lang="en-US" altLang="en-US" dirty="0"/>
              <a:t>: Prune candidate item sets in L</a:t>
            </a:r>
            <a:r>
              <a:rPr lang="en-US" altLang="en-US" baseline="-25000" dirty="0"/>
              <a:t>k+1 </a:t>
            </a:r>
            <a:r>
              <a:rPr lang="en-US" altLang="en-US" dirty="0"/>
              <a:t>containing subsets of length k that are infrequent.</a:t>
            </a:r>
          </a:p>
          <a:p>
            <a:pPr lvl="2">
              <a:lnSpc>
                <a:spcPct val="100000"/>
              </a:lnSpc>
              <a:spcBef>
                <a:spcPts val="600"/>
              </a:spcBef>
            </a:pPr>
            <a:r>
              <a:rPr lang="en-US" altLang="en-US" b="1" dirty="0"/>
              <a:t>Support Counting</a:t>
            </a:r>
            <a:r>
              <a:rPr lang="en-US" altLang="en-US" dirty="0"/>
              <a:t>: Count the support of each candidate in L</a:t>
            </a:r>
            <a:r>
              <a:rPr lang="en-US" altLang="en-US" baseline="-25000" dirty="0"/>
              <a:t>k+1 </a:t>
            </a:r>
            <a:r>
              <a:rPr lang="en-US" altLang="en-US" dirty="0"/>
              <a:t>by scanning the DB.</a:t>
            </a:r>
          </a:p>
          <a:p>
            <a:pPr lvl="2">
              <a:lnSpc>
                <a:spcPct val="100000"/>
              </a:lnSpc>
              <a:spcBef>
                <a:spcPts val="600"/>
              </a:spcBef>
            </a:pPr>
            <a:r>
              <a:rPr lang="en-US" altLang="en-US" b="1" dirty="0"/>
              <a:t>Candidate Elimination</a:t>
            </a:r>
            <a:r>
              <a:rPr lang="en-US" altLang="en-US" dirty="0"/>
              <a:t>: Eliminate candidates in L</a:t>
            </a:r>
            <a:r>
              <a:rPr lang="en-US" altLang="en-US" baseline="-25000" dirty="0"/>
              <a:t>k+1 </a:t>
            </a:r>
            <a:r>
              <a:rPr lang="en-US" altLang="en-US" dirty="0"/>
              <a:t>that are infrequent, leaving only those that are frequent =&gt; F</a:t>
            </a:r>
            <a:r>
              <a:rPr lang="en-US" altLang="en-US" baseline="-25000" dirty="0"/>
              <a:t>k+1</a:t>
            </a:r>
          </a:p>
        </p:txBody>
      </p:sp>
      <p:sp>
        <p:nvSpPr>
          <p:cNvPr id="2" name="Slide Number Placeholder 1">
            <a:extLst>
              <a:ext uri="{FF2B5EF4-FFF2-40B4-BE49-F238E27FC236}">
                <a16:creationId xmlns:a16="http://schemas.microsoft.com/office/drawing/2014/main" id="{FF0D3AB0-0955-4457-94AC-C1718E192562}"/>
              </a:ext>
            </a:extLst>
          </p:cNvPr>
          <p:cNvSpPr>
            <a:spLocks noGrp="1"/>
          </p:cNvSpPr>
          <p:nvPr>
            <p:ph type="sldNum" sz="quarter" idx="12"/>
          </p:nvPr>
        </p:nvSpPr>
        <p:spPr/>
        <p:txBody>
          <a:bodyPr/>
          <a:lstStyle/>
          <a:p>
            <a:fld id="{6C8DB4F7-D883-4928-8961-38134A510B78}"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8658225" cy="1325563"/>
          </a:xfrm>
        </p:spPr>
        <p:txBody>
          <a:bodyPr>
            <a:normAutofit/>
          </a:bodyPr>
          <a:lstStyle/>
          <a:p>
            <a:r>
              <a:rPr lang="en-GB"/>
              <a:t>Agenda</a:t>
            </a:r>
            <a:endParaRPr lang="en-IE" dirty="0"/>
          </a:p>
        </p:txBody>
      </p:sp>
      <p:sp>
        <p:nvSpPr>
          <p:cNvPr id="4" name="Rectangle 3"/>
          <p:cNvSpPr>
            <a:spLocks noGrp="1"/>
          </p:cNvSpPr>
          <p:nvPr>
            <p:ph idx="1"/>
          </p:nvPr>
        </p:nvSpPr>
        <p:spPr>
          <a:xfrm>
            <a:off x="1544716" y="1606858"/>
            <a:ext cx="9410330" cy="5114617"/>
          </a:xfrm>
        </p:spPr>
        <p:txBody>
          <a:bodyPr vert="horz" lIns="92160" tIns="46080" rIns="92160" bIns="46080" rtlCol="0">
            <a:normAutofit lnSpcReduction="10000"/>
          </a:bodyPr>
          <a:lstStyle/>
          <a:p>
            <a:pPr>
              <a:lnSpc>
                <a:spcPct val="100000"/>
              </a:lnSpc>
              <a:spcBef>
                <a:spcPts val="1200"/>
              </a:spcBef>
              <a:spcAft>
                <a:spcPts val="600"/>
              </a:spcAft>
            </a:pPr>
            <a:r>
              <a:rPr lang="en-GB" sz="2400" dirty="0"/>
              <a:t>Introduction</a:t>
            </a:r>
          </a:p>
          <a:p>
            <a:pPr>
              <a:lnSpc>
                <a:spcPct val="100000"/>
              </a:lnSpc>
              <a:spcBef>
                <a:spcPts val="1200"/>
              </a:spcBef>
              <a:spcAft>
                <a:spcPts val="600"/>
              </a:spcAft>
            </a:pPr>
            <a:r>
              <a:rPr lang="en-GB" sz="2400" dirty="0"/>
              <a:t>Affinity Analysis</a:t>
            </a:r>
          </a:p>
          <a:p>
            <a:pPr>
              <a:lnSpc>
                <a:spcPct val="100000"/>
              </a:lnSpc>
              <a:spcBef>
                <a:spcPts val="1200"/>
              </a:spcBef>
              <a:spcAft>
                <a:spcPts val="600"/>
              </a:spcAft>
            </a:pPr>
            <a:r>
              <a:rPr lang="en-GB" sz="2400" dirty="0"/>
              <a:t>Market Basket Analysis</a:t>
            </a:r>
          </a:p>
          <a:p>
            <a:pPr>
              <a:lnSpc>
                <a:spcPct val="100000"/>
              </a:lnSpc>
              <a:spcBef>
                <a:spcPts val="1200"/>
              </a:spcBef>
              <a:spcAft>
                <a:spcPts val="600"/>
              </a:spcAft>
            </a:pPr>
            <a:r>
              <a:rPr lang="en-GB" sz="2400" dirty="0"/>
              <a:t>Support and Confidence</a:t>
            </a:r>
          </a:p>
          <a:p>
            <a:pPr>
              <a:lnSpc>
                <a:spcPct val="100000"/>
              </a:lnSpc>
              <a:spcBef>
                <a:spcPts val="1200"/>
              </a:spcBef>
              <a:spcAft>
                <a:spcPts val="600"/>
              </a:spcAft>
            </a:pPr>
            <a:r>
              <a:rPr lang="en-GB" sz="2400" dirty="0"/>
              <a:t>Lift and Leverage</a:t>
            </a:r>
          </a:p>
          <a:p>
            <a:pPr>
              <a:lnSpc>
                <a:spcPct val="100000"/>
              </a:lnSpc>
              <a:spcBef>
                <a:spcPts val="1200"/>
              </a:spcBef>
              <a:spcAft>
                <a:spcPts val="600"/>
              </a:spcAft>
            </a:pPr>
            <a:r>
              <a:rPr lang="en-GB" sz="2400" dirty="0"/>
              <a:t>Conviction</a:t>
            </a:r>
          </a:p>
          <a:p>
            <a:pPr>
              <a:lnSpc>
                <a:spcPct val="100000"/>
              </a:lnSpc>
              <a:spcBef>
                <a:spcPts val="1200"/>
              </a:spcBef>
              <a:spcAft>
                <a:spcPts val="600"/>
              </a:spcAft>
            </a:pPr>
            <a:r>
              <a:rPr lang="en-GB" sz="2400" dirty="0"/>
              <a:t>Characteristics of Transaction Data</a:t>
            </a:r>
          </a:p>
          <a:p>
            <a:pPr>
              <a:lnSpc>
                <a:spcPct val="100000"/>
              </a:lnSpc>
              <a:spcBef>
                <a:spcPts val="1200"/>
              </a:spcBef>
              <a:spcAft>
                <a:spcPts val="600"/>
              </a:spcAft>
            </a:pPr>
            <a:r>
              <a:rPr lang="en-GB" sz="2400" dirty="0"/>
              <a:t>The Apriori Principle</a:t>
            </a:r>
          </a:p>
          <a:p>
            <a:pPr>
              <a:lnSpc>
                <a:spcPct val="100000"/>
              </a:lnSpc>
              <a:spcBef>
                <a:spcPts val="1200"/>
              </a:spcBef>
              <a:spcAft>
                <a:spcPts val="600"/>
              </a:spcAft>
            </a:pPr>
            <a:r>
              <a:rPr lang="en-GB" sz="2400" dirty="0"/>
              <a:t>FP Growth Algorithm</a:t>
            </a:r>
          </a:p>
        </p:txBody>
      </p:sp>
      <p:sp>
        <p:nvSpPr>
          <p:cNvPr id="3" name="Slide Number Placeholder 2">
            <a:extLst>
              <a:ext uri="{FF2B5EF4-FFF2-40B4-BE49-F238E27FC236}">
                <a16:creationId xmlns:a16="http://schemas.microsoft.com/office/drawing/2014/main" id="{6BC7E8DC-DEBB-48B1-9C19-190ED87E463C}"/>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86500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FE5B-9311-439E-95BB-8EC4632D1B76}"/>
              </a:ext>
            </a:extLst>
          </p:cNvPr>
          <p:cNvSpPr>
            <a:spLocks noGrp="1"/>
          </p:cNvSpPr>
          <p:nvPr>
            <p:ph type="title"/>
          </p:nvPr>
        </p:nvSpPr>
        <p:spPr/>
        <p:txBody>
          <a:bodyPr/>
          <a:lstStyle/>
          <a:p>
            <a:pPr algn="l"/>
            <a:r>
              <a:rPr lang="en-GB" dirty="0"/>
              <a:t>FP-Growth Algorithm</a:t>
            </a:r>
          </a:p>
        </p:txBody>
      </p:sp>
      <p:sp>
        <p:nvSpPr>
          <p:cNvPr id="3" name="Content Placeholder 2">
            <a:extLst>
              <a:ext uri="{FF2B5EF4-FFF2-40B4-BE49-F238E27FC236}">
                <a16:creationId xmlns:a16="http://schemas.microsoft.com/office/drawing/2014/main" id="{53E0A756-E8C5-4560-9767-2B5CA6F80BB6}"/>
              </a:ext>
            </a:extLst>
          </p:cNvPr>
          <p:cNvSpPr>
            <a:spLocks noGrp="1"/>
          </p:cNvSpPr>
          <p:nvPr>
            <p:ph idx="1"/>
          </p:nvPr>
        </p:nvSpPr>
        <p:spPr>
          <a:xfrm>
            <a:off x="838200" y="1558635"/>
            <a:ext cx="10515600" cy="5457305"/>
          </a:xfrm>
        </p:spPr>
        <p:txBody>
          <a:bodyPr>
            <a:normAutofit fontScale="92500" lnSpcReduction="10000"/>
          </a:bodyPr>
          <a:lstStyle/>
          <a:p>
            <a:pPr algn="l">
              <a:lnSpc>
                <a:spcPct val="110000"/>
              </a:lnSpc>
              <a:spcBef>
                <a:spcPts val="1200"/>
              </a:spcBef>
              <a:spcAft>
                <a:spcPts val="600"/>
              </a:spcAft>
            </a:pPr>
            <a:r>
              <a:rPr lang="en-GB" sz="2000" b="1" dirty="0"/>
              <a:t>Frequent Patterns (FP-growth)</a:t>
            </a:r>
            <a:r>
              <a:rPr lang="en-GB" sz="2000" dirty="0"/>
              <a:t> is an improved version of the Apriori Algorithm which is widely used for frequent pattern mining (AKA Association Rule Mining). </a:t>
            </a:r>
          </a:p>
          <a:p>
            <a:pPr algn="l">
              <a:lnSpc>
                <a:spcPct val="110000"/>
              </a:lnSpc>
              <a:spcBef>
                <a:spcPts val="1200"/>
              </a:spcBef>
              <a:spcAft>
                <a:spcPts val="600"/>
              </a:spcAft>
            </a:pPr>
            <a:r>
              <a:rPr lang="en-US" sz="2000" dirty="0"/>
              <a:t>The method involved repeatedly searching the entire transaction database to create costly pattern candidates that were longer and longer, then evaluating their support. </a:t>
            </a:r>
          </a:p>
          <a:p>
            <a:pPr algn="l">
              <a:lnSpc>
                <a:spcPct val="110000"/>
              </a:lnSpc>
              <a:spcBef>
                <a:spcPts val="1200"/>
              </a:spcBef>
              <a:spcAft>
                <a:spcPts val="600"/>
              </a:spcAft>
            </a:pPr>
            <a:r>
              <a:rPr lang="en-US" sz="2000" dirty="0"/>
              <a:t>The fundamental concept behind FP-growth is to first carefully scan the transaction database D of interest, identify all of the frequently occurring patterns of length 1, and then construct an FP-tree (a unique type of tree structure) based on these patterns. </a:t>
            </a:r>
          </a:p>
          <a:p>
            <a:pPr algn="l">
              <a:lnSpc>
                <a:spcPct val="110000"/>
              </a:lnSpc>
              <a:spcBef>
                <a:spcPts val="1200"/>
              </a:spcBef>
              <a:spcAft>
                <a:spcPts val="600"/>
              </a:spcAft>
            </a:pPr>
            <a:r>
              <a:rPr lang="en-US" sz="2000" dirty="0"/>
              <a:t>After this step is completed, we perform recursive computations on the typically much smaller FP-tree rather than working with D. </a:t>
            </a:r>
          </a:p>
          <a:p>
            <a:pPr algn="l">
              <a:lnSpc>
                <a:spcPct val="110000"/>
              </a:lnSpc>
              <a:spcBef>
                <a:spcPts val="1200"/>
              </a:spcBef>
              <a:spcAft>
                <a:spcPts val="600"/>
              </a:spcAft>
            </a:pPr>
            <a:r>
              <a:rPr lang="en-US" sz="2000" dirty="0"/>
              <a:t>Since it builds trees recursively from the original tree's subtrees in order to find patterns, this stage of the algorithm is known as the FP-growth step. </a:t>
            </a:r>
          </a:p>
          <a:p>
            <a:pPr algn="l">
              <a:lnSpc>
                <a:spcPct val="110000"/>
              </a:lnSpc>
              <a:spcBef>
                <a:spcPts val="1200"/>
              </a:spcBef>
              <a:spcAft>
                <a:spcPts val="600"/>
              </a:spcAft>
            </a:pPr>
            <a:r>
              <a:rPr lang="en-US" sz="2000" dirty="0"/>
              <a:t>This process, which we will refer to as fragment pattern growth, is based on a divide-and-conquer tactic that significantly lowers the workload in each recursion step rather than requiring us to generate candidates.</a:t>
            </a:r>
            <a:endParaRPr lang="en-GB" sz="2000" dirty="0"/>
          </a:p>
        </p:txBody>
      </p:sp>
      <p:sp>
        <p:nvSpPr>
          <p:cNvPr id="4" name="Slide Number Placeholder 3">
            <a:extLst>
              <a:ext uri="{FF2B5EF4-FFF2-40B4-BE49-F238E27FC236}">
                <a16:creationId xmlns:a16="http://schemas.microsoft.com/office/drawing/2014/main" id="{2E734B4B-33F8-4BE3-A2F6-F0C664172463}"/>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extLst>
      <p:ext uri="{BB962C8B-B14F-4D97-AF65-F5344CB8AC3E}">
        <p14:creationId xmlns:p14="http://schemas.microsoft.com/office/powerpoint/2010/main" val="3698041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4E4B-DDD2-43CF-A51A-F8F809668F5C}"/>
              </a:ext>
            </a:extLst>
          </p:cNvPr>
          <p:cNvSpPr>
            <a:spLocks noGrp="1"/>
          </p:cNvSpPr>
          <p:nvPr>
            <p:ph type="title"/>
          </p:nvPr>
        </p:nvSpPr>
        <p:spPr/>
        <p:txBody>
          <a:bodyPr/>
          <a:lstStyle/>
          <a:p>
            <a:r>
              <a:rPr lang="en-GB" dirty="0"/>
              <a:t>FP-Growth Algorithm</a:t>
            </a:r>
          </a:p>
        </p:txBody>
      </p:sp>
      <p:sp>
        <p:nvSpPr>
          <p:cNvPr id="3" name="Content Placeholder 2">
            <a:extLst>
              <a:ext uri="{FF2B5EF4-FFF2-40B4-BE49-F238E27FC236}">
                <a16:creationId xmlns:a16="http://schemas.microsoft.com/office/drawing/2014/main" id="{A2AFF78E-439E-4E5B-9280-78C6AA436572}"/>
              </a:ext>
            </a:extLst>
          </p:cNvPr>
          <p:cNvSpPr>
            <a:spLocks noGrp="1"/>
          </p:cNvSpPr>
          <p:nvPr>
            <p:ph idx="1"/>
          </p:nvPr>
        </p:nvSpPr>
        <p:spPr>
          <a:xfrm>
            <a:off x="1127816" y="3503564"/>
            <a:ext cx="10225984" cy="3354436"/>
          </a:xfrm>
        </p:spPr>
        <p:txBody>
          <a:bodyPr>
            <a:normAutofit/>
          </a:bodyPr>
          <a:lstStyle/>
          <a:p>
            <a:pPr>
              <a:lnSpc>
                <a:spcPct val="100000"/>
              </a:lnSpc>
              <a:spcAft>
                <a:spcPts val="600"/>
              </a:spcAft>
            </a:pPr>
            <a:r>
              <a:rPr lang="en-GB" sz="2400" b="1" dirty="0"/>
              <a:t>Step 1: </a:t>
            </a:r>
            <a:r>
              <a:rPr lang="en-GB" sz="2000" dirty="0"/>
              <a:t>Deduce the ordered frequent items. For items with the same frequency, the order is given by the alphabetical order.</a:t>
            </a:r>
          </a:p>
          <a:p>
            <a:pPr>
              <a:lnSpc>
                <a:spcPct val="100000"/>
              </a:lnSpc>
              <a:spcAft>
                <a:spcPts val="600"/>
              </a:spcAft>
            </a:pPr>
            <a:r>
              <a:rPr lang="en-GB" sz="2400" b="1" dirty="0"/>
              <a:t>Step 2: </a:t>
            </a:r>
            <a:r>
              <a:rPr lang="en-GB" sz="2000" dirty="0"/>
              <a:t>Construct the </a:t>
            </a:r>
            <a:r>
              <a:rPr lang="en-GB" sz="2000" b="1" dirty="0"/>
              <a:t>FP-tree</a:t>
            </a:r>
            <a:r>
              <a:rPr lang="en-GB" sz="2000" dirty="0"/>
              <a:t> from the above data</a:t>
            </a:r>
          </a:p>
          <a:p>
            <a:pPr>
              <a:lnSpc>
                <a:spcPct val="100000"/>
              </a:lnSpc>
              <a:spcAft>
                <a:spcPts val="600"/>
              </a:spcAft>
            </a:pPr>
            <a:r>
              <a:rPr lang="en-GB" sz="2400" b="1" dirty="0"/>
              <a:t>Step 3: </a:t>
            </a:r>
            <a:r>
              <a:rPr lang="en-GB" sz="2000" dirty="0"/>
              <a:t>From the </a:t>
            </a:r>
            <a:r>
              <a:rPr lang="en-GB" sz="2000" b="1" dirty="0"/>
              <a:t>FP-tree</a:t>
            </a:r>
            <a:r>
              <a:rPr lang="en-GB" sz="2000" dirty="0"/>
              <a:t> above, construct the </a:t>
            </a:r>
            <a:r>
              <a:rPr lang="en-GB" sz="2000" b="1" dirty="0"/>
              <a:t>FP-conditional tree</a:t>
            </a:r>
            <a:r>
              <a:rPr lang="en-GB" sz="2000" dirty="0"/>
              <a:t> for each item (or itemset).</a:t>
            </a:r>
          </a:p>
          <a:p>
            <a:pPr>
              <a:lnSpc>
                <a:spcPct val="100000"/>
              </a:lnSpc>
              <a:spcAft>
                <a:spcPts val="600"/>
              </a:spcAft>
            </a:pPr>
            <a:r>
              <a:rPr lang="en-GB" sz="2400" b="1" dirty="0"/>
              <a:t>Step 4: </a:t>
            </a:r>
            <a:r>
              <a:rPr lang="en-GB" sz="2000" dirty="0"/>
              <a:t>Determine the frequent patterns.</a:t>
            </a:r>
          </a:p>
          <a:p>
            <a:pPr>
              <a:lnSpc>
                <a:spcPct val="100000"/>
              </a:lnSpc>
              <a:spcAft>
                <a:spcPts val="600"/>
              </a:spcAft>
            </a:pPr>
            <a:r>
              <a:rPr lang="en-GB" sz="2000" dirty="0"/>
              <a:t>Let’s take a look at an example of how to generate an </a:t>
            </a:r>
            <a:r>
              <a:rPr lang="en-GB" sz="2000" b="1" dirty="0"/>
              <a:t>FP-tree</a:t>
            </a:r>
            <a:r>
              <a:rPr lang="en-GB" sz="2000" dirty="0"/>
              <a:t>. Find all frequent item sets with </a:t>
            </a:r>
            <a:r>
              <a:rPr lang="en-GB" sz="2000" b="1" dirty="0"/>
              <a:t>support ≥ 2</a:t>
            </a:r>
            <a:r>
              <a:rPr lang="en-GB" sz="2000" dirty="0"/>
              <a:t>. First, find all items with support </a:t>
            </a:r>
            <a:r>
              <a:rPr lang="en-GB" sz="2000" b="1" dirty="0"/>
              <a:t>count ≥ 2</a:t>
            </a:r>
            <a:r>
              <a:rPr lang="en-GB" sz="2000" dirty="0"/>
              <a:t>.</a:t>
            </a:r>
          </a:p>
        </p:txBody>
      </p:sp>
      <p:sp>
        <p:nvSpPr>
          <p:cNvPr id="4" name="Slide Number Placeholder 3">
            <a:extLst>
              <a:ext uri="{FF2B5EF4-FFF2-40B4-BE49-F238E27FC236}">
                <a16:creationId xmlns:a16="http://schemas.microsoft.com/office/drawing/2014/main" id="{66975BE3-FF3B-4336-9A89-8D5DE3ECD0A9}"/>
              </a:ext>
            </a:extLst>
          </p:cNvPr>
          <p:cNvSpPr>
            <a:spLocks noGrp="1"/>
          </p:cNvSpPr>
          <p:nvPr>
            <p:ph type="sldNum" sz="quarter" idx="12"/>
          </p:nvPr>
        </p:nvSpPr>
        <p:spPr/>
        <p:txBody>
          <a:bodyPr/>
          <a:lstStyle/>
          <a:p>
            <a:fld id="{6C8DB4F7-D883-4928-8961-38134A510B78}" type="slidenum">
              <a:rPr lang="en-GB" smtClean="0"/>
              <a:t>21</a:t>
            </a:fld>
            <a:endParaRPr lang="en-GB" dirty="0"/>
          </a:p>
        </p:txBody>
      </p:sp>
      <p:sp>
        <p:nvSpPr>
          <p:cNvPr id="6" name="TextBox 5">
            <a:extLst>
              <a:ext uri="{FF2B5EF4-FFF2-40B4-BE49-F238E27FC236}">
                <a16:creationId xmlns:a16="http://schemas.microsoft.com/office/drawing/2014/main" id="{61161801-A84D-49CF-A01B-4B67B6C861D2}"/>
              </a:ext>
            </a:extLst>
          </p:cNvPr>
          <p:cNvSpPr txBox="1"/>
          <p:nvPr/>
        </p:nvSpPr>
        <p:spPr>
          <a:xfrm>
            <a:off x="1194318" y="1600111"/>
            <a:ext cx="7234787" cy="1754326"/>
          </a:xfrm>
          <a:prstGeom prst="rect">
            <a:avLst/>
          </a:prstGeom>
          <a:noFill/>
        </p:spPr>
        <p:txBody>
          <a:bodyPr wrap="square">
            <a:spAutoFit/>
          </a:bodyPr>
          <a:lstStyle/>
          <a:p>
            <a:pPr algn="l" fontAlgn="base">
              <a:spcBef>
                <a:spcPts val="1200"/>
              </a:spcBef>
            </a:pPr>
            <a:r>
              <a:rPr lang="en-GB" sz="2200" dirty="0"/>
              <a:t>The two primary drawbacks of the Apriori Algorithm are</a:t>
            </a:r>
          </a:p>
          <a:p>
            <a:pPr marL="457200" indent="-457200" algn="l" fontAlgn="base">
              <a:spcBef>
                <a:spcPts val="1200"/>
              </a:spcBef>
              <a:buFont typeface="+mj-lt"/>
              <a:buAutoNum type="arabicPeriod"/>
            </a:pPr>
            <a:r>
              <a:rPr lang="en-GB" sz="2200" dirty="0"/>
              <a:t>At each step, candidate sets have to be built.</a:t>
            </a:r>
          </a:p>
          <a:p>
            <a:pPr marL="457200" indent="-457200" algn="l" fontAlgn="base">
              <a:spcBef>
                <a:spcPts val="1200"/>
              </a:spcBef>
              <a:buFont typeface="+mj-lt"/>
              <a:buAutoNum type="arabicPeriod"/>
            </a:pPr>
            <a:r>
              <a:rPr lang="en-GB" sz="2200" dirty="0"/>
              <a:t>To build the candidate sets, the algorithm has to repeatedly scan the database.</a:t>
            </a:r>
          </a:p>
        </p:txBody>
      </p:sp>
      <p:pic>
        <p:nvPicPr>
          <p:cNvPr id="17410" name="Picture 2">
            <a:extLst>
              <a:ext uri="{FF2B5EF4-FFF2-40B4-BE49-F238E27FC236}">
                <a16:creationId xmlns:a16="http://schemas.microsoft.com/office/drawing/2014/main" id="{0FDD5E38-7B5D-7ED2-D549-5E1BF711D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271" y="212387"/>
            <a:ext cx="4347729" cy="2477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24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0028-9D7E-45B9-89AC-35D75C6EE989}"/>
              </a:ext>
            </a:extLst>
          </p:cNvPr>
          <p:cNvSpPr>
            <a:spLocks noGrp="1"/>
          </p:cNvSpPr>
          <p:nvPr>
            <p:ph type="title"/>
          </p:nvPr>
        </p:nvSpPr>
        <p:spPr/>
        <p:txBody>
          <a:bodyPr/>
          <a:lstStyle/>
          <a:p>
            <a:r>
              <a:rPr lang="en-GB" dirty="0"/>
              <a:t>FP-Growth Algorithm</a:t>
            </a:r>
          </a:p>
        </p:txBody>
      </p:sp>
      <p:sp>
        <p:nvSpPr>
          <p:cNvPr id="4" name="Slide Number Placeholder 3">
            <a:extLst>
              <a:ext uri="{FF2B5EF4-FFF2-40B4-BE49-F238E27FC236}">
                <a16:creationId xmlns:a16="http://schemas.microsoft.com/office/drawing/2014/main" id="{7D53B236-08F4-4939-93FD-B3EF8F3ED044}"/>
              </a:ext>
            </a:extLst>
          </p:cNvPr>
          <p:cNvSpPr>
            <a:spLocks noGrp="1"/>
          </p:cNvSpPr>
          <p:nvPr>
            <p:ph type="sldNum" sz="quarter" idx="12"/>
          </p:nvPr>
        </p:nvSpPr>
        <p:spPr/>
        <p:txBody>
          <a:bodyPr/>
          <a:lstStyle/>
          <a:p>
            <a:fld id="{6C8DB4F7-D883-4928-8961-38134A510B78}" type="slidenum">
              <a:rPr lang="en-GB" smtClean="0"/>
              <a:t>22</a:t>
            </a:fld>
            <a:endParaRPr lang="en-GB" dirty="0"/>
          </a:p>
        </p:txBody>
      </p:sp>
      <p:pic>
        <p:nvPicPr>
          <p:cNvPr id="4098" name="Picture 2">
            <a:extLst>
              <a:ext uri="{FF2B5EF4-FFF2-40B4-BE49-F238E27FC236}">
                <a16:creationId xmlns:a16="http://schemas.microsoft.com/office/drawing/2014/main" id="{D2081125-5683-4FDA-8C51-2ACD15C62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827" y="1550406"/>
            <a:ext cx="4054997" cy="13897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DB9C1B1-8ABB-40DF-A798-FC79D83A8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263" y="2871873"/>
            <a:ext cx="4195593" cy="262779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1CCA6409-5139-4C38-8B80-5C363B8F850C}"/>
              </a:ext>
            </a:extLst>
          </p:cNvPr>
          <p:cNvSpPr>
            <a:spLocks noGrp="1"/>
          </p:cNvSpPr>
          <p:nvPr>
            <p:ph idx="1"/>
          </p:nvPr>
        </p:nvSpPr>
        <p:spPr>
          <a:xfrm>
            <a:off x="838198" y="1588508"/>
            <a:ext cx="6613995" cy="5307592"/>
          </a:xfrm>
        </p:spPr>
        <p:txBody>
          <a:bodyPr>
            <a:normAutofit lnSpcReduction="10000"/>
          </a:bodyPr>
          <a:lstStyle/>
          <a:p>
            <a:pPr>
              <a:spcBef>
                <a:spcPts val="1300"/>
              </a:spcBef>
            </a:pPr>
            <a:r>
              <a:rPr lang="en-GB" sz="2000" dirty="0"/>
              <a:t>The given data is a hypothetical dataset of transactions with each letter representing an item. The frequency of each individual item is computed.</a:t>
            </a:r>
          </a:p>
          <a:p>
            <a:pPr algn="l" fontAlgn="base">
              <a:spcBef>
                <a:spcPts val="1300"/>
              </a:spcBef>
            </a:pPr>
            <a:r>
              <a:rPr lang="en-GB" sz="2000" dirty="0"/>
              <a:t>Let the minimum support be 3. A </a:t>
            </a:r>
            <a:r>
              <a:rPr lang="en-GB" sz="2000" b="1" dirty="0"/>
              <a:t>Frequent Pattern </a:t>
            </a:r>
            <a:r>
              <a:rPr lang="en-GB" sz="2000" dirty="0"/>
              <a:t>set is built which will contain all the elements whose frequency is greater than or equal to the minimum support. </a:t>
            </a:r>
          </a:p>
          <a:p>
            <a:pPr algn="l" fontAlgn="base">
              <a:spcBef>
                <a:spcPts val="1300"/>
              </a:spcBef>
            </a:pPr>
            <a:r>
              <a:rPr lang="en-GB" sz="2000" dirty="0"/>
              <a:t>These elements are stored in the descending order of their respective frequencies. After insertion of the relevant items, the set </a:t>
            </a:r>
            <a:r>
              <a:rPr lang="en-GB" sz="2000" b="1" dirty="0"/>
              <a:t>L </a:t>
            </a:r>
            <a:r>
              <a:rPr lang="en-GB" sz="2000" dirty="0"/>
              <a:t>looks like this</a:t>
            </a:r>
          </a:p>
          <a:p>
            <a:pPr algn="l" fontAlgn="base">
              <a:spcBef>
                <a:spcPts val="1300"/>
              </a:spcBef>
            </a:pPr>
            <a:r>
              <a:rPr lang="en-GB" sz="2000" b="1" dirty="0"/>
              <a:t>L = {K : 5, E : 4, M : 3, O : 3, Y : 3}</a:t>
            </a:r>
          </a:p>
          <a:p>
            <a:pPr algn="l" fontAlgn="base">
              <a:spcBef>
                <a:spcPts val="1300"/>
              </a:spcBef>
            </a:pPr>
            <a:r>
              <a:rPr lang="en-GB" sz="2000" dirty="0"/>
              <a:t>For each transaction, the respective Ordered-Item set is built. It is done by iterating the </a:t>
            </a:r>
            <a:r>
              <a:rPr lang="en-GB" sz="2000" b="1" dirty="0"/>
              <a:t>Frequent Pattern set </a:t>
            </a:r>
            <a:r>
              <a:rPr lang="en-GB" sz="2000" dirty="0"/>
              <a:t>and checking if the current item is contained in the transaction in question. </a:t>
            </a:r>
          </a:p>
          <a:p>
            <a:pPr algn="l" fontAlgn="base">
              <a:spcBef>
                <a:spcPts val="1300"/>
              </a:spcBef>
            </a:pPr>
            <a:r>
              <a:rPr lang="en-GB" sz="2000" dirty="0"/>
              <a:t>If the current item is contained, the item is inserted in the Ordered-Item set for the current transaction. The following table is built for all the transactions.</a:t>
            </a:r>
          </a:p>
        </p:txBody>
      </p:sp>
      <p:pic>
        <p:nvPicPr>
          <p:cNvPr id="4102" name="Picture 6">
            <a:extLst>
              <a:ext uri="{FF2B5EF4-FFF2-40B4-BE49-F238E27FC236}">
                <a16:creationId xmlns:a16="http://schemas.microsoft.com/office/drawing/2014/main" id="{DE241836-C68F-4672-AC50-B1E67BABC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94" y="5416851"/>
            <a:ext cx="4195593" cy="136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2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0028-9D7E-45B9-89AC-35D75C6EE989}"/>
              </a:ext>
            </a:extLst>
          </p:cNvPr>
          <p:cNvSpPr>
            <a:spLocks noGrp="1"/>
          </p:cNvSpPr>
          <p:nvPr>
            <p:ph type="title"/>
          </p:nvPr>
        </p:nvSpPr>
        <p:spPr/>
        <p:txBody>
          <a:bodyPr/>
          <a:lstStyle/>
          <a:p>
            <a:r>
              <a:rPr lang="en-GB" dirty="0"/>
              <a:t>FP-Growth Algorithm</a:t>
            </a:r>
          </a:p>
        </p:txBody>
      </p:sp>
      <p:sp>
        <p:nvSpPr>
          <p:cNvPr id="3" name="Content Placeholder 2">
            <a:extLst>
              <a:ext uri="{FF2B5EF4-FFF2-40B4-BE49-F238E27FC236}">
                <a16:creationId xmlns:a16="http://schemas.microsoft.com/office/drawing/2014/main" id="{8B4F5D33-0B5D-4680-BCB3-4EC0B8E428D7}"/>
              </a:ext>
            </a:extLst>
          </p:cNvPr>
          <p:cNvSpPr>
            <a:spLocks noGrp="1"/>
          </p:cNvSpPr>
          <p:nvPr>
            <p:ph idx="1"/>
          </p:nvPr>
        </p:nvSpPr>
        <p:spPr>
          <a:xfrm>
            <a:off x="838200" y="1578518"/>
            <a:ext cx="7124192" cy="5205223"/>
          </a:xfrm>
        </p:spPr>
        <p:txBody>
          <a:bodyPr>
            <a:normAutofit/>
          </a:bodyPr>
          <a:lstStyle/>
          <a:p>
            <a:pPr algn="l" fontAlgn="base"/>
            <a:r>
              <a:rPr lang="en-GB" sz="2200" dirty="0"/>
              <a:t>Now, all the Ordered-Item sets are inserted into a Tree Data Structure.</a:t>
            </a:r>
          </a:p>
          <a:p>
            <a:pPr marL="457200" indent="-457200" algn="l" fontAlgn="base">
              <a:buFont typeface="+mj-lt"/>
              <a:buAutoNum type="alphaLcParenR"/>
            </a:pPr>
            <a:r>
              <a:rPr lang="en-GB" sz="2200" b="1" dirty="0"/>
              <a:t>Inserting the set {K, E, M, O, Y}</a:t>
            </a:r>
          </a:p>
          <a:p>
            <a:r>
              <a:rPr lang="en-GB" sz="2200" dirty="0"/>
              <a:t>All the items are simply linked one after the other in the order of occurrence in the set and initialize the support count for each item as 1.</a:t>
            </a:r>
          </a:p>
          <a:p>
            <a:pPr marL="457200" indent="-457200" algn="l" fontAlgn="base">
              <a:buFont typeface="+mj-lt"/>
              <a:buAutoNum type="alphaLcParenR" startAt="2"/>
            </a:pPr>
            <a:r>
              <a:rPr lang="en-GB" sz="2200" b="1" dirty="0"/>
              <a:t>Inserting the set {K, E, O, Y}</a:t>
            </a:r>
          </a:p>
          <a:p>
            <a:pPr algn="l" fontAlgn="base"/>
            <a:r>
              <a:rPr lang="en-GB" sz="2200" dirty="0"/>
              <a:t>Till the insertion of the elements K and E, simply the support count is increased by 1. On inserting O we can see that there is no direct link between E and O, therefore a new node for the item O is initialized with the support count as 1 and item E is linked to this new node. On inserting Y, we first initialize a new node for the item Y with support count as 1 and link the new node of O with the new node of Y.</a:t>
            </a:r>
          </a:p>
        </p:txBody>
      </p:sp>
      <p:sp>
        <p:nvSpPr>
          <p:cNvPr id="4" name="Slide Number Placeholder 3">
            <a:extLst>
              <a:ext uri="{FF2B5EF4-FFF2-40B4-BE49-F238E27FC236}">
                <a16:creationId xmlns:a16="http://schemas.microsoft.com/office/drawing/2014/main" id="{7D53B236-08F4-4939-93FD-B3EF8F3ED044}"/>
              </a:ext>
            </a:extLst>
          </p:cNvPr>
          <p:cNvSpPr>
            <a:spLocks noGrp="1"/>
          </p:cNvSpPr>
          <p:nvPr>
            <p:ph type="sldNum" sz="quarter" idx="12"/>
          </p:nvPr>
        </p:nvSpPr>
        <p:spPr/>
        <p:txBody>
          <a:bodyPr/>
          <a:lstStyle/>
          <a:p>
            <a:fld id="{6C8DB4F7-D883-4928-8961-38134A510B78}" type="slidenum">
              <a:rPr lang="en-GB" smtClean="0"/>
              <a:t>23</a:t>
            </a:fld>
            <a:endParaRPr lang="en-GB" dirty="0"/>
          </a:p>
        </p:txBody>
      </p:sp>
      <p:pic>
        <p:nvPicPr>
          <p:cNvPr id="7170" name="Picture 2">
            <a:extLst>
              <a:ext uri="{FF2B5EF4-FFF2-40B4-BE49-F238E27FC236}">
                <a16:creationId xmlns:a16="http://schemas.microsoft.com/office/drawing/2014/main" id="{D9E5E5A2-2B83-4449-9FA0-0FAE81161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7136" y="1578518"/>
            <a:ext cx="2623219" cy="24241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E97A5A9-6E14-4BE1-A535-96A7E3710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392" y="4238813"/>
            <a:ext cx="3038475" cy="26191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00531C-8BF0-42D5-8603-6E9ACDC57E38}"/>
              </a:ext>
            </a:extLst>
          </p:cNvPr>
          <p:cNvSpPr txBox="1"/>
          <p:nvPr/>
        </p:nvSpPr>
        <p:spPr>
          <a:xfrm>
            <a:off x="10700830" y="2708611"/>
            <a:ext cx="547687" cy="400110"/>
          </a:xfrm>
          <a:prstGeom prst="rect">
            <a:avLst/>
          </a:prstGeom>
          <a:noFill/>
        </p:spPr>
        <p:txBody>
          <a:bodyPr wrap="square">
            <a:spAutoFit/>
          </a:bodyPr>
          <a:lstStyle/>
          <a:p>
            <a:r>
              <a:rPr lang="en-GB" sz="2000" b="1" dirty="0"/>
              <a:t>(a)</a:t>
            </a:r>
          </a:p>
        </p:txBody>
      </p:sp>
      <p:sp>
        <p:nvSpPr>
          <p:cNvPr id="9" name="TextBox 8">
            <a:extLst>
              <a:ext uri="{FF2B5EF4-FFF2-40B4-BE49-F238E27FC236}">
                <a16:creationId xmlns:a16="http://schemas.microsoft.com/office/drawing/2014/main" id="{960D0A32-EDEE-461E-A2ED-23C946644D52}"/>
              </a:ext>
            </a:extLst>
          </p:cNvPr>
          <p:cNvSpPr txBox="1"/>
          <p:nvPr/>
        </p:nvSpPr>
        <p:spPr>
          <a:xfrm>
            <a:off x="10727023" y="5164112"/>
            <a:ext cx="547687" cy="400110"/>
          </a:xfrm>
          <a:prstGeom prst="rect">
            <a:avLst/>
          </a:prstGeom>
          <a:noFill/>
        </p:spPr>
        <p:txBody>
          <a:bodyPr wrap="square">
            <a:spAutoFit/>
          </a:bodyPr>
          <a:lstStyle/>
          <a:p>
            <a:r>
              <a:rPr lang="en-GB" sz="2000" b="1" dirty="0"/>
              <a:t>(b)</a:t>
            </a:r>
          </a:p>
        </p:txBody>
      </p:sp>
    </p:spTree>
    <p:extLst>
      <p:ext uri="{BB962C8B-B14F-4D97-AF65-F5344CB8AC3E}">
        <p14:creationId xmlns:p14="http://schemas.microsoft.com/office/powerpoint/2010/main" val="395293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0028-9D7E-45B9-89AC-35D75C6EE989}"/>
              </a:ext>
            </a:extLst>
          </p:cNvPr>
          <p:cNvSpPr>
            <a:spLocks noGrp="1"/>
          </p:cNvSpPr>
          <p:nvPr>
            <p:ph type="title"/>
          </p:nvPr>
        </p:nvSpPr>
        <p:spPr/>
        <p:txBody>
          <a:bodyPr/>
          <a:lstStyle/>
          <a:p>
            <a:r>
              <a:rPr lang="en-GB" dirty="0"/>
              <a:t>FP-Growth Algorithm</a:t>
            </a:r>
          </a:p>
        </p:txBody>
      </p:sp>
      <p:sp>
        <p:nvSpPr>
          <p:cNvPr id="3" name="Content Placeholder 2">
            <a:extLst>
              <a:ext uri="{FF2B5EF4-FFF2-40B4-BE49-F238E27FC236}">
                <a16:creationId xmlns:a16="http://schemas.microsoft.com/office/drawing/2014/main" id="{8B4F5D33-0B5D-4680-BCB3-4EC0B8E428D7}"/>
              </a:ext>
            </a:extLst>
          </p:cNvPr>
          <p:cNvSpPr>
            <a:spLocks noGrp="1"/>
          </p:cNvSpPr>
          <p:nvPr>
            <p:ph idx="1"/>
          </p:nvPr>
        </p:nvSpPr>
        <p:spPr>
          <a:xfrm>
            <a:off x="838200" y="1581150"/>
            <a:ext cx="5758536" cy="5202591"/>
          </a:xfrm>
        </p:spPr>
        <p:txBody>
          <a:bodyPr>
            <a:normAutofit/>
          </a:bodyPr>
          <a:lstStyle/>
          <a:p>
            <a:pPr algn="l" fontAlgn="base"/>
            <a:r>
              <a:rPr lang="en-GB" sz="2200" dirty="0"/>
              <a:t>Now, all the Ordered-Item sets are inserted into a Tree Data Structure.</a:t>
            </a:r>
          </a:p>
          <a:p>
            <a:pPr marL="457200" indent="-457200" algn="l" fontAlgn="base">
              <a:buFont typeface="+mj-lt"/>
              <a:buAutoNum type="alphaLcParenR" startAt="3"/>
            </a:pPr>
            <a:r>
              <a:rPr lang="en-GB" sz="2200" b="1" dirty="0"/>
              <a:t>Inserting the set {K, E, M}</a:t>
            </a:r>
          </a:p>
          <a:p>
            <a:r>
              <a:rPr lang="en-GB" sz="2200" dirty="0"/>
              <a:t>Here simply the support count of each element is increased by 1.</a:t>
            </a:r>
          </a:p>
          <a:p>
            <a:pPr marL="457200" indent="-457200" algn="l" fontAlgn="base">
              <a:buFont typeface="+mj-lt"/>
              <a:buAutoNum type="alphaLcParenR" startAt="4"/>
            </a:pPr>
            <a:r>
              <a:rPr lang="en-GB" sz="2200" b="1" dirty="0"/>
              <a:t>Inserting the set {K, M, Y}</a:t>
            </a:r>
          </a:p>
          <a:p>
            <a:pPr algn="l" fontAlgn="base"/>
            <a:r>
              <a:rPr lang="en-GB" sz="2200" dirty="0"/>
              <a:t>Similar to step b), first the support count of K is increased, then new nodes for M and Y are initialized and linked accordingly.</a:t>
            </a:r>
          </a:p>
          <a:p>
            <a:pPr marL="457200" indent="-457200" algn="l" fontAlgn="base">
              <a:buFont typeface="+mj-lt"/>
              <a:buAutoNum type="alphaLcParenR" startAt="5"/>
            </a:pPr>
            <a:r>
              <a:rPr lang="en-GB" sz="2200" b="1" dirty="0"/>
              <a:t>Inserting the set {K, E, O}</a:t>
            </a:r>
          </a:p>
          <a:p>
            <a:pPr algn="l" fontAlgn="base"/>
            <a:r>
              <a:rPr lang="en-GB" sz="2200" dirty="0"/>
              <a:t>We simply the support counts of the respective elements are increased. Note that the support count of the new node of item O is increased.</a:t>
            </a:r>
          </a:p>
        </p:txBody>
      </p:sp>
      <p:sp>
        <p:nvSpPr>
          <p:cNvPr id="4" name="Slide Number Placeholder 3">
            <a:extLst>
              <a:ext uri="{FF2B5EF4-FFF2-40B4-BE49-F238E27FC236}">
                <a16:creationId xmlns:a16="http://schemas.microsoft.com/office/drawing/2014/main" id="{7D53B236-08F4-4939-93FD-B3EF8F3ED044}"/>
              </a:ext>
            </a:extLst>
          </p:cNvPr>
          <p:cNvSpPr>
            <a:spLocks noGrp="1"/>
          </p:cNvSpPr>
          <p:nvPr>
            <p:ph type="sldNum" sz="quarter" idx="12"/>
          </p:nvPr>
        </p:nvSpPr>
        <p:spPr/>
        <p:txBody>
          <a:bodyPr/>
          <a:lstStyle/>
          <a:p>
            <a:fld id="{6C8DB4F7-D883-4928-8961-38134A510B78}" type="slidenum">
              <a:rPr lang="en-GB" smtClean="0"/>
              <a:t>24</a:t>
            </a:fld>
            <a:endParaRPr lang="en-GB" dirty="0"/>
          </a:p>
        </p:txBody>
      </p:sp>
      <p:pic>
        <p:nvPicPr>
          <p:cNvPr id="8194" name="Picture 2">
            <a:extLst>
              <a:ext uri="{FF2B5EF4-FFF2-40B4-BE49-F238E27FC236}">
                <a16:creationId xmlns:a16="http://schemas.microsoft.com/office/drawing/2014/main" id="{0AD75B1B-6D13-4B94-880E-4F16C1D4E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736" y="1667623"/>
            <a:ext cx="2422256" cy="23976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870E2F8-72C5-4563-8563-2D7AB35E4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2079" y="1788215"/>
            <a:ext cx="2919921" cy="215645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CDE25376-2221-4351-96B9-E51608FE5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7086" y="4418778"/>
            <a:ext cx="3529012" cy="24358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097EE18-3D84-47E2-AEA8-A707B1C5BF1B}"/>
              </a:ext>
            </a:extLst>
          </p:cNvPr>
          <p:cNvSpPr txBox="1"/>
          <p:nvPr/>
        </p:nvSpPr>
        <p:spPr>
          <a:xfrm>
            <a:off x="8062913" y="2358951"/>
            <a:ext cx="547687" cy="400110"/>
          </a:xfrm>
          <a:prstGeom prst="rect">
            <a:avLst/>
          </a:prstGeom>
          <a:noFill/>
        </p:spPr>
        <p:txBody>
          <a:bodyPr wrap="square">
            <a:spAutoFit/>
          </a:bodyPr>
          <a:lstStyle/>
          <a:p>
            <a:r>
              <a:rPr lang="en-GB" sz="2000" b="1" dirty="0"/>
              <a:t>(c)</a:t>
            </a:r>
          </a:p>
        </p:txBody>
      </p:sp>
      <p:sp>
        <p:nvSpPr>
          <p:cNvPr id="11" name="TextBox 10">
            <a:extLst>
              <a:ext uri="{FF2B5EF4-FFF2-40B4-BE49-F238E27FC236}">
                <a16:creationId xmlns:a16="http://schemas.microsoft.com/office/drawing/2014/main" id="{1FF3243B-1C8C-4A11-AF01-9E959A7C2C3D}"/>
              </a:ext>
            </a:extLst>
          </p:cNvPr>
          <p:cNvSpPr txBox="1"/>
          <p:nvPr/>
        </p:nvSpPr>
        <p:spPr>
          <a:xfrm>
            <a:off x="11158538" y="2336682"/>
            <a:ext cx="547687" cy="400110"/>
          </a:xfrm>
          <a:prstGeom prst="rect">
            <a:avLst/>
          </a:prstGeom>
          <a:noFill/>
        </p:spPr>
        <p:txBody>
          <a:bodyPr wrap="square">
            <a:spAutoFit/>
          </a:bodyPr>
          <a:lstStyle/>
          <a:p>
            <a:r>
              <a:rPr lang="en-GB" sz="2000" b="1" dirty="0"/>
              <a:t>(d)</a:t>
            </a:r>
          </a:p>
        </p:txBody>
      </p:sp>
      <p:sp>
        <p:nvSpPr>
          <p:cNvPr id="12" name="TextBox 11">
            <a:extLst>
              <a:ext uri="{FF2B5EF4-FFF2-40B4-BE49-F238E27FC236}">
                <a16:creationId xmlns:a16="http://schemas.microsoft.com/office/drawing/2014/main" id="{E2ED24B8-6C70-4FD6-A4DE-34ABAF555B25}"/>
              </a:ext>
            </a:extLst>
          </p:cNvPr>
          <p:cNvSpPr txBox="1"/>
          <p:nvPr/>
        </p:nvSpPr>
        <p:spPr>
          <a:xfrm>
            <a:off x="10602262" y="5236601"/>
            <a:ext cx="547687" cy="400110"/>
          </a:xfrm>
          <a:prstGeom prst="rect">
            <a:avLst/>
          </a:prstGeom>
          <a:noFill/>
        </p:spPr>
        <p:txBody>
          <a:bodyPr wrap="square">
            <a:spAutoFit/>
          </a:bodyPr>
          <a:lstStyle/>
          <a:p>
            <a:r>
              <a:rPr lang="en-GB" sz="2000" b="1" dirty="0"/>
              <a:t>(e)</a:t>
            </a:r>
          </a:p>
        </p:txBody>
      </p:sp>
    </p:spTree>
    <p:extLst>
      <p:ext uri="{BB962C8B-B14F-4D97-AF65-F5344CB8AC3E}">
        <p14:creationId xmlns:p14="http://schemas.microsoft.com/office/powerpoint/2010/main" val="3898568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0028-9D7E-45B9-89AC-35D75C6EE989}"/>
              </a:ext>
            </a:extLst>
          </p:cNvPr>
          <p:cNvSpPr>
            <a:spLocks noGrp="1"/>
          </p:cNvSpPr>
          <p:nvPr>
            <p:ph type="title"/>
          </p:nvPr>
        </p:nvSpPr>
        <p:spPr/>
        <p:txBody>
          <a:bodyPr/>
          <a:lstStyle/>
          <a:p>
            <a:r>
              <a:rPr lang="en-GB" dirty="0"/>
              <a:t>FP-Growth Algorithm</a:t>
            </a:r>
          </a:p>
        </p:txBody>
      </p:sp>
      <p:sp>
        <p:nvSpPr>
          <p:cNvPr id="4" name="Slide Number Placeholder 3">
            <a:extLst>
              <a:ext uri="{FF2B5EF4-FFF2-40B4-BE49-F238E27FC236}">
                <a16:creationId xmlns:a16="http://schemas.microsoft.com/office/drawing/2014/main" id="{7D53B236-08F4-4939-93FD-B3EF8F3ED044}"/>
              </a:ext>
            </a:extLst>
          </p:cNvPr>
          <p:cNvSpPr>
            <a:spLocks noGrp="1"/>
          </p:cNvSpPr>
          <p:nvPr>
            <p:ph type="sldNum" sz="quarter" idx="12"/>
          </p:nvPr>
        </p:nvSpPr>
        <p:spPr/>
        <p:txBody>
          <a:bodyPr/>
          <a:lstStyle/>
          <a:p>
            <a:fld id="{6C8DB4F7-D883-4928-8961-38134A510B78}" type="slidenum">
              <a:rPr lang="en-GB" smtClean="0"/>
              <a:t>25</a:t>
            </a:fld>
            <a:endParaRPr lang="en-GB" dirty="0"/>
          </a:p>
        </p:txBody>
      </p:sp>
      <p:pic>
        <p:nvPicPr>
          <p:cNvPr id="9218" name="Picture 2">
            <a:extLst>
              <a:ext uri="{FF2B5EF4-FFF2-40B4-BE49-F238E27FC236}">
                <a16:creationId xmlns:a16="http://schemas.microsoft.com/office/drawing/2014/main" id="{94457149-EA2B-4122-897A-383F3DE7D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709" y="1608310"/>
            <a:ext cx="4700587" cy="14799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3943FE42-17BF-44A6-A5D9-5975909D2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0"/>
            <a:ext cx="2219326" cy="153186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3362B4D-A13F-4058-B400-1AA59C0D2B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174" y="2930630"/>
            <a:ext cx="4529497" cy="147993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11F6BC2-617F-4031-8658-C2F2ED87E8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5480" y="4353077"/>
            <a:ext cx="4657816" cy="139674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19D627E-E8A2-4E2C-85AA-99B339FBD1E1}"/>
              </a:ext>
            </a:extLst>
          </p:cNvPr>
          <p:cNvSpPr txBox="1"/>
          <p:nvPr/>
        </p:nvSpPr>
        <p:spPr>
          <a:xfrm>
            <a:off x="821268" y="5641158"/>
            <a:ext cx="10713508" cy="1261884"/>
          </a:xfrm>
          <a:prstGeom prst="rect">
            <a:avLst/>
          </a:prstGeom>
          <a:noFill/>
        </p:spPr>
        <p:txBody>
          <a:bodyPr wrap="square">
            <a:spAutoFit/>
          </a:bodyPr>
          <a:lstStyle/>
          <a:p>
            <a:pPr marL="285750" indent="-285750">
              <a:buFont typeface="Arial" panose="020B0604020202020204" pitchFamily="34" charset="0"/>
              <a:buChar char="•"/>
            </a:pPr>
            <a:r>
              <a:rPr lang="en-GB" sz="1900" dirty="0"/>
              <a:t>For each row, two types of association rules can be inferred for example for the first row which contains the element, the rules </a:t>
            </a:r>
            <a:r>
              <a:rPr lang="en-GB" sz="1900" b="1" dirty="0"/>
              <a:t>K -&gt; Y </a:t>
            </a:r>
            <a:r>
              <a:rPr lang="en-GB" sz="1900" dirty="0"/>
              <a:t>and </a:t>
            </a:r>
            <a:r>
              <a:rPr lang="en-GB" sz="1900" b="1" dirty="0"/>
              <a:t>Y -&gt; K </a:t>
            </a:r>
            <a:r>
              <a:rPr lang="en-GB" sz="1900" dirty="0"/>
              <a:t>can be inferred. To determine the valid rule, the confidence of both the rules is calculated and the one with confidence greater than or equal to the minimum confidence value is retained.</a:t>
            </a:r>
          </a:p>
        </p:txBody>
      </p:sp>
      <p:sp>
        <p:nvSpPr>
          <p:cNvPr id="12" name="Content Placeholder 2">
            <a:extLst>
              <a:ext uri="{FF2B5EF4-FFF2-40B4-BE49-F238E27FC236}">
                <a16:creationId xmlns:a16="http://schemas.microsoft.com/office/drawing/2014/main" id="{919C1BFA-08B5-49B2-9464-74D032A4C9D0}"/>
              </a:ext>
            </a:extLst>
          </p:cNvPr>
          <p:cNvSpPr>
            <a:spLocks noGrp="1"/>
          </p:cNvSpPr>
          <p:nvPr>
            <p:ph idx="1"/>
          </p:nvPr>
        </p:nvSpPr>
        <p:spPr>
          <a:xfrm>
            <a:off x="838201" y="1560443"/>
            <a:ext cx="6524624" cy="4273090"/>
          </a:xfrm>
        </p:spPr>
        <p:txBody>
          <a:bodyPr>
            <a:normAutofit fontScale="92500" lnSpcReduction="20000"/>
          </a:bodyPr>
          <a:lstStyle/>
          <a:p>
            <a:pPr algn="l" fontAlgn="base">
              <a:lnSpc>
                <a:spcPct val="110000"/>
              </a:lnSpc>
              <a:spcBef>
                <a:spcPts val="600"/>
              </a:spcBef>
              <a:spcAft>
                <a:spcPts val="600"/>
              </a:spcAft>
            </a:pPr>
            <a:r>
              <a:rPr lang="en-GB" sz="2000" dirty="0"/>
              <a:t>For each item, the </a:t>
            </a:r>
            <a:r>
              <a:rPr lang="en-GB" sz="2000" b="1" dirty="0"/>
              <a:t>Conditional Pattern Base </a:t>
            </a:r>
            <a:r>
              <a:rPr lang="en-GB" sz="2000" dirty="0"/>
              <a:t>is computed which is path labels of all the paths which lead to any node of the given item in the frequent-pattern tree. Note that the items in the below table are arranged in the ascending order of their frequencies.</a:t>
            </a:r>
          </a:p>
          <a:p>
            <a:pPr>
              <a:lnSpc>
                <a:spcPct val="110000"/>
              </a:lnSpc>
              <a:spcBef>
                <a:spcPts val="600"/>
              </a:spcBef>
              <a:spcAft>
                <a:spcPts val="600"/>
              </a:spcAft>
            </a:pPr>
            <a:r>
              <a:rPr lang="en-GB" sz="2000" dirty="0"/>
              <a:t>For each item, the </a:t>
            </a:r>
            <a:r>
              <a:rPr lang="en-GB" sz="2000" b="1" dirty="0"/>
              <a:t>Conditional Frequent Pattern Tree</a:t>
            </a:r>
            <a:r>
              <a:rPr lang="en-GB" sz="2000" dirty="0"/>
              <a:t> is built. It is done by taking the set of elements which is common in all the paths in the Conditional Pattern Base of that item and calculating it’s support count by summing the support counts of all the paths in the Conditional Pattern Base.</a:t>
            </a:r>
          </a:p>
          <a:p>
            <a:pPr>
              <a:lnSpc>
                <a:spcPct val="110000"/>
              </a:lnSpc>
              <a:spcBef>
                <a:spcPts val="600"/>
              </a:spcBef>
              <a:spcAft>
                <a:spcPts val="600"/>
              </a:spcAft>
            </a:pPr>
            <a:r>
              <a:rPr lang="en-GB" sz="2000" dirty="0"/>
              <a:t>From the Conditional Frequent Pattern tree, the Frequent Pattern rules are generated by pairing the items of the </a:t>
            </a:r>
            <a:r>
              <a:rPr lang="en-GB" sz="2000" b="1" dirty="0"/>
              <a:t>Conditional Frequent Pattern Tree set </a:t>
            </a:r>
            <a:r>
              <a:rPr lang="en-GB" sz="2000" dirty="0"/>
              <a:t>to the corresponding item as given in the below table.</a:t>
            </a:r>
          </a:p>
        </p:txBody>
      </p:sp>
    </p:spTree>
    <p:extLst>
      <p:ext uri="{BB962C8B-B14F-4D97-AF65-F5344CB8AC3E}">
        <p14:creationId xmlns:p14="http://schemas.microsoft.com/office/powerpoint/2010/main" val="4037438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9804-9C03-4FC9-92F0-699F12685FFF}"/>
              </a:ext>
            </a:extLst>
          </p:cNvPr>
          <p:cNvSpPr>
            <a:spLocks noGrp="1"/>
          </p:cNvSpPr>
          <p:nvPr>
            <p:ph type="title"/>
          </p:nvPr>
        </p:nvSpPr>
        <p:spPr>
          <a:xfrm>
            <a:off x="838201" y="92015"/>
            <a:ext cx="8900604" cy="1325563"/>
          </a:xfrm>
        </p:spPr>
        <p:txBody>
          <a:bodyPr/>
          <a:lstStyle/>
          <a:p>
            <a:r>
              <a:rPr lang="en-GB" dirty="0"/>
              <a:t>Resources/ References</a:t>
            </a:r>
          </a:p>
        </p:txBody>
      </p:sp>
      <p:sp>
        <p:nvSpPr>
          <p:cNvPr id="3" name="Content Placeholder 2">
            <a:extLst>
              <a:ext uri="{FF2B5EF4-FFF2-40B4-BE49-F238E27FC236}">
                <a16:creationId xmlns:a16="http://schemas.microsoft.com/office/drawing/2014/main" id="{A6184CD2-0C67-4751-A3DE-8080710627BD}"/>
              </a:ext>
            </a:extLst>
          </p:cNvPr>
          <p:cNvSpPr>
            <a:spLocks noGrp="1"/>
          </p:cNvSpPr>
          <p:nvPr>
            <p:ph idx="1"/>
          </p:nvPr>
        </p:nvSpPr>
        <p:spPr>
          <a:xfrm>
            <a:off x="838200" y="1654232"/>
            <a:ext cx="5878484" cy="4835287"/>
          </a:xfrm>
        </p:spPr>
        <p:txBody>
          <a:bodyPr>
            <a:normAutofit fontScale="92500" lnSpcReduction="20000"/>
          </a:bodyPr>
          <a:lstStyle/>
          <a:p>
            <a:pPr>
              <a:lnSpc>
                <a:spcPct val="120000"/>
              </a:lnSpc>
              <a:spcBef>
                <a:spcPts val="1800"/>
              </a:spcBef>
              <a:spcAft>
                <a:spcPts val="600"/>
              </a:spcAft>
            </a:pPr>
            <a:r>
              <a:rPr lang="en-GB" sz="2400" dirty="0">
                <a:solidFill>
                  <a:schemeClr val="tx1">
                    <a:lumMod val="95000"/>
                    <a:lumOff val="5000"/>
                  </a:schemeClr>
                </a:solidFill>
              </a:rPr>
              <a:t>The Unsupervised Learning Workshop  by Christopher Kruger; Benjamin Johnston; Aaron </a:t>
            </a:r>
            <a:r>
              <a:rPr lang="en-GB" sz="2400" dirty="0" err="1">
                <a:solidFill>
                  <a:schemeClr val="tx1">
                    <a:lumMod val="95000"/>
                    <a:lumOff val="5000"/>
                  </a:schemeClr>
                </a:solidFill>
              </a:rPr>
              <a:t>JonesPublished</a:t>
            </a:r>
            <a:r>
              <a:rPr lang="en-GB" sz="2400" dirty="0">
                <a:solidFill>
                  <a:schemeClr val="tx1">
                    <a:lumMod val="95000"/>
                    <a:lumOff val="5000"/>
                  </a:schemeClr>
                </a:solidFill>
              </a:rPr>
              <a:t> by </a:t>
            </a:r>
            <a:r>
              <a:rPr lang="en-GB" sz="2400" dirty="0" err="1">
                <a:solidFill>
                  <a:schemeClr val="tx1">
                    <a:lumMod val="95000"/>
                    <a:lumOff val="5000"/>
                  </a:schemeClr>
                </a:solidFill>
              </a:rPr>
              <a:t>Packt</a:t>
            </a:r>
            <a:r>
              <a:rPr lang="en-GB" sz="2400" dirty="0">
                <a:solidFill>
                  <a:schemeClr val="tx1">
                    <a:lumMod val="95000"/>
                    <a:lumOff val="5000"/>
                  </a:schemeClr>
                </a:solidFill>
              </a:rPr>
              <a:t> Publishing, 2020.</a:t>
            </a:r>
          </a:p>
          <a:p>
            <a:pPr>
              <a:lnSpc>
                <a:spcPct val="120000"/>
              </a:lnSpc>
              <a:spcBef>
                <a:spcPts val="1800"/>
              </a:spcBef>
              <a:spcAft>
                <a:spcPts val="600"/>
              </a:spcAft>
            </a:pPr>
            <a:r>
              <a:rPr lang="en-GB" sz="2400" dirty="0">
                <a:solidFill>
                  <a:schemeClr val="tx1">
                    <a:lumMod val="95000"/>
                    <a:lumOff val="5000"/>
                  </a:schemeClr>
                </a:solidFill>
              </a:rPr>
              <a:t>Hands-On Unsupervised Learning Using Python, by Ankur A. Patel, Published by O'Reilly Media, Inc., 2019.</a:t>
            </a:r>
          </a:p>
          <a:p>
            <a:pPr>
              <a:lnSpc>
                <a:spcPct val="120000"/>
              </a:lnSpc>
              <a:spcBef>
                <a:spcPts val="1800"/>
              </a:spcBef>
              <a:spcAft>
                <a:spcPts val="600"/>
              </a:spcAft>
            </a:pPr>
            <a:r>
              <a:rPr lang="en-GB" sz="2400" dirty="0">
                <a:solidFill>
                  <a:schemeClr val="tx1">
                    <a:lumMod val="95000"/>
                    <a:lumOff val="5000"/>
                  </a:schemeClr>
                </a:solidFill>
              </a:rPr>
              <a:t>Mastering Machine Learning with Spark 2.x, Alex Tellez, Max </a:t>
            </a:r>
            <a:r>
              <a:rPr lang="en-GB" sz="2400" dirty="0" err="1">
                <a:solidFill>
                  <a:schemeClr val="tx1">
                    <a:lumMod val="95000"/>
                    <a:lumOff val="5000"/>
                  </a:schemeClr>
                </a:solidFill>
              </a:rPr>
              <a:t>Pumperla</a:t>
            </a:r>
            <a:r>
              <a:rPr lang="en-GB" sz="2400" dirty="0">
                <a:solidFill>
                  <a:schemeClr val="tx1">
                    <a:lumMod val="95000"/>
                    <a:lumOff val="5000"/>
                  </a:schemeClr>
                </a:solidFill>
              </a:rPr>
              <a:t>, Michal </a:t>
            </a:r>
            <a:r>
              <a:rPr lang="en-GB" sz="2400" dirty="0" err="1">
                <a:solidFill>
                  <a:schemeClr val="tx1">
                    <a:lumMod val="95000"/>
                    <a:lumOff val="5000"/>
                  </a:schemeClr>
                </a:solidFill>
              </a:rPr>
              <a:t>Malohlava</a:t>
            </a:r>
            <a:r>
              <a:rPr lang="en-GB" sz="2400" dirty="0">
                <a:solidFill>
                  <a:schemeClr val="tx1">
                    <a:lumMod val="95000"/>
                    <a:lumOff val="5000"/>
                  </a:schemeClr>
                </a:solidFill>
              </a:rPr>
              <a:t>, </a:t>
            </a:r>
            <a:r>
              <a:rPr lang="en-GB" sz="2400" dirty="0" err="1">
                <a:solidFill>
                  <a:schemeClr val="tx1">
                    <a:lumMod val="95000"/>
                    <a:lumOff val="5000"/>
                  </a:schemeClr>
                </a:solidFill>
              </a:rPr>
              <a:t>Packt</a:t>
            </a:r>
            <a:r>
              <a:rPr lang="en-GB" sz="2400" dirty="0">
                <a:solidFill>
                  <a:schemeClr val="tx1">
                    <a:lumMod val="95000"/>
                    <a:lumOff val="5000"/>
                  </a:schemeClr>
                </a:solidFill>
              </a:rPr>
              <a:t> Publishing, August 2017</a:t>
            </a:r>
          </a:p>
          <a:p>
            <a:pPr>
              <a:lnSpc>
                <a:spcPct val="120000"/>
              </a:lnSpc>
              <a:spcBef>
                <a:spcPts val="1800"/>
              </a:spcBef>
              <a:spcAft>
                <a:spcPts val="600"/>
              </a:spcAft>
            </a:pPr>
            <a:r>
              <a:rPr lang="en-GB" sz="2400" dirty="0">
                <a:solidFill>
                  <a:schemeClr val="tx1">
                    <a:lumMod val="95000"/>
                    <a:lumOff val="5000"/>
                  </a:schemeClr>
                </a:solidFill>
              </a:rPr>
              <a:t>https://www.geeksforgeeks.org/ml-frequent-pattern-growth-algorithm</a:t>
            </a:r>
          </a:p>
          <a:p>
            <a:pPr>
              <a:lnSpc>
                <a:spcPct val="120000"/>
              </a:lnSpc>
              <a:spcBef>
                <a:spcPts val="1800"/>
              </a:spcBef>
              <a:spcAft>
                <a:spcPts val="600"/>
              </a:spcAft>
            </a:pPr>
            <a:endParaRPr lang="en-GB" sz="2400"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id="{FA32A3EF-14BE-47B9-B9E4-E6998EE50557}"/>
              </a:ext>
            </a:extLst>
          </p:cNvPr>
          <p:cNvSpPr>
            <a:spLocks noGrp="1"/>
          </p:cNvSpPr>
          <p:nvPr>
            <p:ph type="sldNum" sz="quarter" idx="12"/>
          </p:nvPr>
        </p:nvSpPr>
        <p:spPr/>
        <p:txBody>
          <a:bodyPr/>
          <a:lstStyle/>
          <a:p>
            <a:fld id="{6C8DB4F7-D883-4928-8961-38134A510B78}" type="slidenum">
              <a:rPr lang="en-GB" smtClean="0"/>
              <a:t>26</a:t>
            </a:fld>
            <a:endParaRPr lang="en-GB" dirty="0"/>
          </a:p>
        </p:txBody>
      </p:sp>
      <p:sp>
        <p:nvSpPr>
          <p:cNvPr id="5" name="Title 5">
            <a:extLst>
              <a:ext uri="{FF2B5EF4-FFF2-40B4-BE49-F238E27FC236}">
                <a16:creationId xmlns:a16="http://schemas.microsoft.com/office/drawing/2014/main" id="{94415259-8E41-0694-9BC3-0AD911156B61}"/>
              </a:ext>
            </a:extLst>
          </p:cNvPr>
          <p:cNvSpPr txBox="1">
            <a:spLocks/>
          </p:cNvSpPr>
          <p:nvPr/>
        </p:nvSpPr>
        <p:spPr>
          <a:xfrm>
            <a:off x="7086478" y="2318895"/>
            <a:ext cx="4073105" cy="3037052"/>
          </a:xfrm>
          <a:prstGeom prst="rect">
            <a:avLst/>
          </a:prstGeom>
          <a:ln w="19050">
            <a:solidFill>
              <a:schemeClr val="tx1"/>
            </a:solid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dirty="0"/>
              <a:t>Copyright Notice</a:t>
            </a:r>
            <a:br>
              <a:rPr lang="en-IE" sz="2400" dirty="0"/>
            </a:br>
            <a:r>
              <a:rPr lang="en-IE" sz="1800" dirty="0"/>
              <a:t>The following material has been communicated to you by or on behalf of CCT College Dublin in accordance with the Copyright and Related Rights Act 2000 (the Act).</a:t>
            </a:r>
            <a:br>
              <a:rPr lang="en-IE" sz="1800" dirty="0"/>
            </a:br>
            <a:r>
              <a:rPr lang="en-IE" sz="1800" dirty="0"/>
              <a:t>The material may be subject to copyright under the Act and any further reproduction, communication or distribution of this material must be in accordance with the Act.</a:t>
            </a:r>
            <a:br>
              <a:rPr lang="en-IE" sz="1800" dirty="0"/>
            </a:br>
            <a:br>
              <a:rPr lang="en-IE" sz="1800" dirty="0"/>
            </a:br>
            <a:r>
              <a:rPr lang="en-IE" sz="1200" dirty="0"/>
              <a:t>Do not remove this notice</a:t>
            </a:r>
            <a:endParaRPr lang="en-IE" sz="1800" dirty="0"/>
          </a:p>
        </p:txBody>
      </p:sp>
    </p:spTree>
    <p:extLst>
      <p:ext uri="{BB962C8B-B14F-4D97-AF65-F5344CB8AC3E}">
        <p14:creationId xmlns:p14="http://schemas.microsoft.com/office/powerpoint/2010/main" val="209606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B8C8-0C05-44F1-BDF4-DE26FE2E1A25}"/>
              </a:ext>
            </a:extLst>
          </p:cNvPr>
          <p:cNvSpPr>
            <a:spLocks noGrp="1"/>
          </p:cNvSpPr>
          <p:nvPr>
            <p:ph type="title"/>
          </p:nvPr>
        </p:nvSpPr>
        <p:spPr>
          <a:xfrm>
            <a:off x="838201" y="84198"/>
            <a:ext cx="8900604" cy="1325563"/>
          </a:xfrm>
        </p:spPr>
        <p:txBody>
          <a:bodyPr/>
          <a:lstStyle/>
          <a:p>
            <a:r>
              <a:rPr lang="en-GB" dirty="0"/>
              <a:t>Introduction</a:t>
            </a:r>
          </a:p>
        </p:txBody>
      </p:sp>
      <p:sp>
        <p:nvSpPr>
          <p:cNvPr id="3" name="Content Placeholder 2">
            <a:extLst>
              <a:ext uri="{FF2B5EF4-FFF2-40B4-BE49-F238E27FC236}">
                <a16:creationId xmlns:a16="http://schemas.microsoft.com/office/drawing/2014/main" id="{F614D2A0-DDFD-4E92-9DCB-80378CA59710}"/>
              </a:ext>
            </a:extLst>
          </p:cNvPr>
          <p:cNvSpPr>
            <a:spLocks noGrp="1"/>
          </p:cNvSpPr>
          <p:nvPr>
            <p:ph idx="1"/>
          </p:nvPr>
        </p:nvSpPr>
        <p:spPr>
          <a:xfrm>
            <a:off x="838200" y="1561199"/>
            <a:ext cx="10515600" cy="5235856"/>
          </a:xfrm>
        </p:spPr>
        <p:txBody>
          <a:bodyPr>
            <a:normAutofit fontScale="92500"/>
          </a:bodyPr>
          <a:lstStyle/>
          <a:p>
            <a:pPr>
              <a:lnSpc>
                <a:spcPct val="100000"/>
              </a:lnSpc>
              <a:spcBef>
                <a:spcPts val="1200"/>
              </a:spcBef>
              <a:spcAft>
                <a:spcPts val="600"/>
              </a:spcAft>
            </a:pPr>
            <a:r>
              <a:rPr lang="en-GB" sz="2400" dirty="0"/>
              <a:t>Suppose you are working as a manager in a super market and your boss comes to you and asks the following questions</a:t>
            </a:r>
          </a:p>
          <a:p>
            <a:pPr marL="1082675" indent="-457200">
              <a:lnSpc>
                <a:spcPct val="100000"/>
              </a:lnSpc>
              <a:spcBef>
                <a:spcPts val="1200"/>
              </a:spcBef>
              <a:spcAft>
                <a:spcPts val="600"/>
              </a:spcAft>
              <a:buFont typeface="Calibri" panose="020F0502020204030204" pitchFamily="34" charset="0"/>
              <a:buChar char="–"/>
            </a:pPr>
            <a:r>
              <a:rPr lang="en-GB" sz="2400" b="1" dirty="0">
                <a:solidFill>
                  <a:schemeClr val="bg1"/>
                </a:solidFill>
                <a:highlight>
                  <a:srgbClr val="000000"/>
                </a:highlight>
              </a:rPr>
              <a:t>Which products are purchased together most frequently?</a:t>
            </a:r>
          </a:p>
          <a:p>
            <a:pPr marL="1082675" indent="-457200">
              <a:lnSpc>
                <a:spcPct val="100000"/>
              </a:lnSpc>
              <a:spcBef>
                <a:spcPts val="1200"/>
              </a:spcBef>
              <a:spcAft>
                <a:spcPts val="600"/>
              </a:spcAft>
              <a:buFont typeface="Calibri" panose="020F0502020204030204" pitchFamily="34" charset="0"/>
              <a:buChar char="–"/>
            </a:pPr>
            <a:r>
              <a:rPr lang="en-GB" sz="2400" b="1" dirty="0">
                <a:solidFill>
                  <a:schemeClr val="bg1"/>
                </a:solidFill>
                <a:highlight>
                  <a:srgbClr val="000000"/>
                </a:highlight>
              </a:rPr>
              <a:t>How should the products be organized and positioned in the store?</a:t>
            </a:r>
          </a:p>
          <a:p>
            <a:pPr marL="1082675" indent="-457200">
              <a:lnSpc>
                <a:spcPct val="100000"/>
              </a:lnSpc>
              <a:spcBef>
                <a:spcPts val="1200"/>
              </a:spcBef>
              <a:spcAft>
                <a:spcPts val="600"/>
              </a:spcAft>
              <a:buFont typeface="Calibri" panose="020F0502020204030204" pitchFamily="34" charset="0"/>
              <a:buChar char="–"/>
            </a:pPr>
            <a:r>
              <a:rPr lang="en-GB" sz="2400" b="1" dirty="0">
                <a:solidFill>
                  <a:schemeClr val="bg1"/>
                </a:solidFill>
                <a:highlight>
                  <a:srgbClr val="000000"/>
                </a:highlight>
              </a:rPr>
              <a:t>How do we identify the best products to discount via coupons?</a:t>
            </a:r>
          </a:p>
          <a:p>
            <a:pPr>
              <a:lnSpc>
                <a:spcPct val="100000"/>
              </a:lnSpc>
              <a:spcBef>
                <a:spcPts val="1200"/>
              </a:spcBef>
              <a:spcAft>
                <a:spcPts val="600"/>
              </a:spcAft>
            </a:pPr>
            <a:r>
              <a:rPr lang="en-GB" sz="2400" dirty="0"/>
              <a:t>You might respond with complete bewilderment, as those questions are very diverse and do not immediately answerable using a single algorithm and dataset. </a:t>
            </a:r>
          </a:p>
          <a:p>
            <a:pPr>
              <a:lnSpc>
                <a:spcPct val="100000"/>
              </a:lnSpc>
              <a:spcBef>
                <a:spcPts val="1200"/>
              </a:spcBef>
              <a:spcAft>
                <a:spcPts val="600"/>
              </a:spcAft>
            </a:pPr>
            <a:r>
              <a:rPr lang="en-GB" sz="2400" dirty="0"/>
              <a:t>However, the answer to all those questions and many more is </a:t>
            </a:r>
            <a:r>
              <a:rPr lang="en-GB" sz="2400" b="1" dirty="0"/>
              <a:t>Market Basket Analysis</a:t>
            </a:r>
            <a:r>
              <a:rPr lang="en-GB" sz="2400" dirty="0"/>
              <a:t>. </a:t>
            </a:r>
          </a:p>
          <a:p>
            <a:pPr>
              <a:lnSpc>
                <a:spcPct val="100000"/>
              </a:lnSpc>
              <a:spcBef>
                <a:spcPts val="1200"/>
              </a:spcBef>
              <a:spcAft>
                <a:spcPts val="600"/>
              </a:spcAft>
            </a:pPr>
            <a:r>
              <a:rPr lang="en-GB" sz="2400" dirty="0"/>
              <a:t>The general idea behind </a:t>
            </a:r>
            <a:r>
              <a:rPr lang="en-GB" sz="2400" b="1" dirty="0"/>
              <a:t>Market Basket Analysis </a:t>
            </a:r>
            <a:r>
              <a:rPr lang="en-GB" sz="2400" dirty="0"/>
              <a:t>is to identify and quantify which items, or groups of items, are purchased together frequently enough to drive insight into customer behaviour and product relationships.</a:t>
            </a:r>
          </a:p>
        </p:txBody>
      </p:sp>
      <p:sp>
        <p:nvSpPr>
          <p:cNvPr id="4" name="Slide Number Placeholder 3">
            <a:extLst>
              <a:ext uri="{FF2B5EF4-FFF2-40B4-BE49-F238E27FC236}">
                <a16:creationId xmlns:a16="http://schemas.microsoft.com/office/drawing/2014/main" id="{25853EA8-1E0B-4C28-BE71-6212213896A7}"/>
              </a:ext>
            </a:extLst>
          </p:cNvPr>
          <p:cNvSpPr>
            <a:spLocks noGrp="1"/>
          </p:cNvSpPr>
          <p:nvPr>
            <p:ph type="sldNum" sz="quarter" idx="12"/>
          </p:nvPr>
        </p:nvSpPr>
        <p:spPr/>
        <p:txBody>
          <a:bodyPr/>
          <a:lstStyle/>
          <a:p>
            <a:fld id="{6C8DB4F7-D883-4928-8961-38134A510B78}" type="slidenum">
              <a:rPr lang="en-GB" smtClean="0"/>
              <a:t>3</a:t>
            </a:fld>
            <a:endParaRPr lang="en-GB" dirty="0"/>
          </a:p>
        </p:txBody>
      </p:sp>
    </p:spTree>
    <p:extLst>
      <p:ext uri="{BB962C8B-B14F-4D97-AF65-F5344CB8AC3E}">
        <p14:creationId xmlns:p14="http://schemas.microsoft.com/office/powerpoint/2010/main" val="39957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AA93-A55D-4A31-9545-85026E15660E}"/>
              </a:ext>
            </a:extLst>
          </p:cNvPr>
          <p:cNvSpPr>
            <a:spLocks noGrp="1"/>
          </p:cNvSpPr>
          <p:nvPr>
            <p:ph type="title"/>
          </p:nvPr>
        </p:nvSpPr>
        <p:spPr>
          <a:xfrm>
            <a:off x="838201" y="94137"/>
            <a:ext cx="8900604" cy="1325563"/>
          </a:xfrm>
        </p:spPr>
        <p:txBody>
          <a:bodyPr/>
          <a:lstStyle/>
          <a:p>
            <a:r>
              <a:rPr lang="en-GB" dirty="0"/>
              <a:t>Introduction</a:t>
            </a:r>
          </a:p>
        </p:txBody>
      </p:sp>
      <p:sp>
        <p:nvSpPr>
          <p:cNvPr id="3" name="Content Placeholder 2">
            <a:extLst>
              <a:ext uri="{FF2B5EF4-FFF2-40B4-BE49-F238E27FC236}">
                <a16:creationId xmlns:a16="http://schemas.microsoft.com/office/drawing/2014/main" id="{3DB44420-C76A-445F-9E80-C1831438F686}"/>
              </a:ext>
            </a:extLst>
          </p:cNvPr>
          <p:cNvSpPr>
            <a:spLocks noGrp="1"/>
          </p:cNvSpPr>
          <p:nvPr>
            <p:ph idx="1"/>
          </p:nvPr>
        </p:nvSpPr>
        <p:spPr>
          <a:xfrm>
            <a:off x="914399" y="1570992"/>
            <a:ext cx="10536196" cy="5273981"/>
          </a:xfrm>
        </p:spPr>
        <p:txBody>
          <a:bodyPr>
            <a:normAutofit/>
          </a:bodyPr>
          <a:lstStyle/>
          <a:p>
            <a:pPr algn="l">
              <a:lnSpc>
                <a:spcPct val="100000"/>
              </a:lnSpc>
              <a:spcBef>
                <a:spcPts val="600"/>
              </a:spcBef>
              <a:spcAft>
                <a:spcPts val="600"/>
              </a:spcAft>
            </a:pPr>
            <a:r>
              <a:rPr lang="en-GB" sz="1900" b="1" dirty="0">
                <a:solidFill>
                  <a:schemeClr val="bg1"/>
                </a:solidFill>
                <a:highlight>
                  <a:srgbClr val="000000"/>
                </a:highlight>
              </a:rPr>
              <a:t>Affinity analysis</a:t>
            </a:r>
            <a:r>
              <a:rPr lang="en-GB" sz="1900" b="1" dirty="0">
                <a:solidFill>
                  <a:schemeClr val="bg1"/>
                </a:solidFill>
              </a:rPr>
              <a:t> </a:t>
            </a:r>
            <a:r>
              <a:rPr lang="en-GB" sz="1900" dirty="0"/>
              <a:t>is the study of attributes or characteristics that “go together.” Methods for affinity analysis, also known as </a:t>
            </a:r>
            <a:r>
              <a:rPr lang="en-GB" sz="1900" dirty="0">
                <a:solidFill>
                  <a:schemeClr val="bg1"/>
                </a:solidFill>
                <a:highlight>
                  <a:srgbClr val="000000"/>
                </a:highlight>
              </a:rPr>
              <a:t>market basket analysis</a:t>
            </a:r>
            <a:r>
              <a:rPr lang="en-GB" sz="1900" dirty="0"/>
              <a:t>, seek to uncover associations among these attributes.</a:t>
            </a:r>
          </a:p>
          <a:p>
            <a:pPr algn="l">
              <a:lnSpc>
                <a:spcPct val="100000"/>
              </a:lnSpc>
              <a:spcBef>
                <a:spcPts val="600"/>
              </a:spcBef>
              <a:spcAft>
                <a:spcPts val="600"/>
              </a:spcAft>
            </a:pPr>
            <a:r>
              <a:rPr lang="en-GB" sz="1900" b="1" dirty="0"/>
              <a:t>Association Rules</a:t>
            </a:r>
            <a:r>
              <a:rPr lang="en-GB" sz="1900" dirty="0"/>
              <a:t> take the form “If antecedent, then consequent,” along with a measure of the support and confidence associated with the rule. For example, a particular supermarket may find that of the 1000 customers shopping on a Thursday night, 200 bought diapers, and of the 200 who bought diapers, 50 bought beer. Thus, the association rule would be</a:t>
            </a:r>
          </a:p>
          <a:p>
            <a:pPr algn="l">
              <a:lnSpc>
                <a:spcPct val="100000"/>
              </a:lnSpc>
              <a:spcBef>
                <a:spcPts val="600"/>
              </a:spcBef>
              <a:spcAft>
                <a:spcPts val="600"/>
              </a:spcAft>
            </a:pPr>
            <a:r>
              <a:rPr lang="en-GB" sz="1900" dirty="0"/>
              <a:t>“If buy diapers, then buy beer,” with a support of 50/1000 = 5% and a confidence of 50/200 = 25%.</a:t>
            </a:r>
          </a:p>
          <a:p>
            <a:pPr algn="l" fontAlgn="base">
              <a:lnSpc>
                <a:spcPct val="100000"/>
              </a:lnSpc>
              <a:spcBef>
                <a:spcPts val="600"/>
              </a:spcBef>
              <a:spcAft>
                <a:spcPts val="600"/>
              </a:spcAft>
            </a:pPr>
            <a:r>
              <a:rPr lang="en-GB" sz="2000" b="1" dirty="0"/>
              <a:t>Examples of association tasks in business and research are the following</a:t>
            </a:r>
          </a:p>
          <a:p>
            <a:pPr marL="804863" indent="-268288" algn="l" fontAlgn="base">
              <a:lnSpc>
                <a:spcPct val="100000"/>
              </a:lnSpc>
              <a:spcBef>
                <a:spcPts val="600"/>
              </a:spcBef>
              <a:spcAft>
                <a:spcPts val="600"/>
              </a:spcAft>
              <a:buFont typeface="Calibri" panose="020F0502020204030204" pitchFamily="34" charset="0"/>
              <a:buChar char="‒"/>
            </a:pPr>
            <a:r>
              <a:rPr lang="en-GB" sz="1900" dirty="0"/>
              <a:t>Investigating the proportion of subscribers to your company's cell phone plan that respond positively to an offer of a service upgrade</a:t>
            </a:r>
          </a:p>
          <a:p>
            <a:pPr marL="804863" indent="-268288" algn="l" fontAlgn="base">
              <a:lnSpc>
                <a:spcPct val="100000"/>
              </a:lnSpc>
              <a:spcBef>
                <a:spcPts val="600"/>
              </a:spcBef>
              <a:spcAft>
                <a:spcPts val="600"/>
              </a:spcAft>
              <a:buFont typeface="Calibri" panose="020F0502020204030204" pitchFamily="34" charset="0"/>
              <a:buChar char="‒"/>
            </a:pPr>
            <a:r>
              <a:rPr lang="en-GB" sz="1900" dirty="0"/>
              <a:t>Predicting degradation in telecommunications networks</a:t>
            </a:r>
          </a:p>
          <a:p>
            <a:pPr marL="804863" indent="-268288" algn="l" fontAlgn="base">
              <a:lnSpc>
                <a:spcPct val="100000"/>
              </a:lnSpc>
              <a:spcBef>
                <a:spcPts val="600"/>
              </a:spcBef>
              <a:spcAft>
                <a:spcPts val="600"/>
              </a:spcAft>
              <a:buFont typeface="Calibri" panose="020F0502020204030204" pitchFamily="34" charset="0"/>
              <a:buChar char="‒"/>
            </a:pPr>
            <a:r>
              <a:rPr lang="en-GB" sz="1900" dirty="0"/>
              <a:t>Finding out which items in a supermarket are purchased together, and which items are never purchased together</a:t>
            </a:r>
          </a:p>
          <a:p>
            <a:pPr marL="804863" indent="-268288" algn="l" fontAlgn="base">
              <a:lnSpc>
                <a:spcPct val="100000"/>
              </a:lnSpc>
              <a:spcBef>
                <a:spcPts val="600"/>
              </a:spcBef>
              <a:spcAft>
                <a:spcPts val="600"/>
              </a:spcAft>
              <a:buFont typeface="Calibri" panose="020F0502020204030204" pitchFamily="34" charset="0"/>
              <a:buChar char="‒"/>
            </a:pPr>
            <a:r>
              <a:rPr lang="en-GB" sz="1900" dirty="0"/>
              <a:t>Determining the proportion of cases in which a new drug will exhibit dangerous side effects</a:t>
            </a:r>
          </a:p>
        </p:txBody>
      </p:sp>
      <p:sp>
        <p:nvSpPr>
          <p:cNvPr id="4" name="Slide Number Placeholder 3">
            <a:extLst>
              <a:ext uri="{FF2B5EF4-FFF2-40B4-BE49-F238E27FC236}">
                <a16:creationId xmlns:a16="http://schemas.microsoft.com/office/drawing/2014/main" id="{FFD5830E-D7B4-4CDB-9E50-9568BBC13B3D}"/>
              </a:ext>
            </a:extLst>
          </p:cNvPr>
          <p:cNvSpPr>
            <a:spLocks noGrp="1"/>
          </p:cNvSpPr>
          <p:nvPr>
            <p:ph type="sldNum" sz="quarter" idx="12"/>
          </p:nvPr>
        </p:nvSpPr>
        <p:spPr/>
        <p:txBody>
          <a:bodyPr/>
          <a:lstStyle/>
          <a:p>
            <a:fld id="{6C8DB4F7-D883-4928-8961-38134A510B78}" type="slidenum">
              <a:rPr lang="en-GB" smtClean="0"/>
              <a:t>4</a:t>
            </a:fld>
            <a:endParaRPr lang="en-GB" dirty="0"/>
          </a:p>
        </p:txBody>
      </p:sp>
      <p:pic>
        <p:nvPicPr>
          <p:cNvPr id="17410" name="Picture 2" descr="E-commerce Omnichannel Online shopping Sales Retail, online shop, service,  people, business png | PNGWing">
            <a:extLst>
              <a:ext uri="{FF2B5EF4-FFF2-40B4-BE49-F238E27FC236}">
                <a16:creationId xmlns:a16="http://schemas.microsoft.com/office/drawing/2014/main" id="{7F87F50F-B8B4-4047-885C-93E44FA5F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385" y="35168"/>
            <a:ext cx="2344616" cy="1434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E5D8-D127-453F-B780-AC0A68CD5204}"/>
              </a:ext>
            </a:extLst>
          </p:cNvPr>
          <p:cNvSpPr>
            <a:spLocks noGrp="1"/>
          </p:cNvSpPr>
          <p:nvPr>
            <p:ph type="title"/>
          </p:nvPr>
        </p:nvSpPr>
        <p:spPr>
          <a:xfrm>
            <a:off x="838200" y="47625"/>
            <a:ext cx="10515600" cy="1407464"/>
          </a:xfrm>
        </p:spPr>
        <p:txBody>
          <a:bodyPr/>
          <a:lstStyle/>
          <a:p>
            <a:r>
              <a:rPr lang="en-GB" dirty="0"/>
              <a:t>Market Basket Analysis: </a:t>
            </a:r>
            <a:r>
              <a:rPr lang="en-GB" sz="3200" dirty="0">
                <a:solidFill>
                  <a:srgbClr val="C00000"/>
                </a:solidFill>
              </a:rPr>
              <a:t>Association rules</a:t>
            </a:r>
          </a:p>
        </p:txBody>
      </p:sp>
      <p:sp>
        <p:nvSpPr>
          <p:cNvPr id="3" name="Content Placeholder 2">
            <a:extLst>
              <a:ext uri="{FF2B5EF4-FFF2-40B4-BE49-F238E27FC236}">
                <a16:creationId xmlns:a16="http://schemas.microsoft.com/office/drawing/2014/main" id="{5889E2FF-A879-4B5A-A008-F39FA851879F}"/>
              </a:ext>
            </a:extLst>
          </p:cNvPr>
          <p:cNvSpPr>
            <a:spLocks noGrp="1"/>
          </p:cNvSpPr>
          <p:nvPr>
            <p:ph idx="1"/>
          </p:nvPr>
        </p:nvSpPr>
        <p:spPr>
          <a:xfrm>
            <a:off x="838200" y="1598212"/>
            <a:ext cx="10515600" cy="5212163"/>
          </a:xfrm>
        </p:spPr>
        <p:txBody>
          <a:bodyPr>
            <a:noAutofit/>
          </a:bodyPr>
          <a:lstStyle/>
          <a:p>
            <a:pPr>
              <a:spcBef>
                <a:spcPts val="1200"/>
              </a:spcBef>
              <a:spcAft>
                <a:spcPts val="600"/>
              </a:spcAft>
            </a:pPr>
            <a:r>
              <a:rPr lang="en-GB" sz="2100" b="1" dirty="0"/>
              <a:t>Market basket analysis (MBA) </a:t>
            </a:r>
            <a:r>
              <a:rPr lang="en-GB" sz="2100" dirty="0"/>
              <a:t>is a set of statistical affinity calculations that help the managers to better understand – and ultimately serve – their customers by highlighting purchasing patterns. </a:t>
            </a:r>
          </a:p>
          <a:p>
            <a:pPr>
              <a:spcBef>
                <a:spcPts val="1200"/>
              </a:spcBef>
              <a:spcAft>
                <a:spcPts val="600"/>
              </a:spcAft>
            </a:pPr>
            <a:r>
              <a:rPr lang="en-GB" sz="2100" dirty="0"/>
              <a:t>Association rule mining is a technique that focuses upon observing frequently occurring patterns and associations from datasets found in the databases, such as relational and transactional databases. </a:t>
            </a:r>
          </a:p>
          <a:p>
            <a:pPr>
              <a:spcBef>
                <a:spcPts val="1200"/>
              </a:spcBef>
              <a:spcAft>
                <a:spcPts val="600"/>
              </a:spcAft>
            </a:pPr>
            <a:r>
              <a:rPr lang="en-GB" sz="2100" dirty="0"/>
              <a:t>These rules do not say anything about the preferences of an individual, but they rely on the items within transactions to deduce a certain association.</a:t>
            </a:r>
          </a:p>
          <a:p>
            <a:pPr>
              <a:spcBef>
                <a:spcPts val="1200"/>
              </a:spcBef>
              <a:spcAft>
                <a:spcPts val="600"/>
              </a:spcAft>
            </a:pPr>
            <a:r>
              <a:rPr lang="en-GB" sz="2100" dirty="0"/>
              <a:t>Every transaction is identified by a primary key (distinct ID) called, </a:t>
            </a:r>
            <a:r>
              <a:rPr lang="en-GB" sz="2100" b="1" dirty="0"/>
              <a:t>transaction ID</a:t>
            </a:r>
            <a:r>
              <a:rPr lang="en-GB" sz="2100" dirty="0"/>
              <a:t>. All these transactions are studied as a group and patterns are mined. </a:t>
            </a:r>
            <a:r>
              <a:rPr lang="en-GB" sz="2100" b="1" dirty="0">
                <a:highlight>
                  <a:srgbClr val="FFFF00"/>
                </a:highlight>
              </a:rPr>
              <a:t>Association rules can be thought of as an if - then relationship.</a:t>
            </a:r>
          </a:p>
          <a:p>
            <a:pPr>
              <a:spcBef>
                <a:spcPts val="1200"/>
              </a:spcBef>
              <a:spcAft>
                <a:spcPts val="600"/>
              </a:spcAft>
            </a:pPr>
            <a:r>
              <a:rPr lang="en-GB" sz="2100" dirty="0"/>
              <a:t>We develop a rule: </a:t>
            </a:r>
            <a:r>
              <a:rPr lang="en-GB" sz="2100" b="1" dirty="0"/>
              <a:t>if</a:t>
            </a:r>
            <a:r>
              <a:rPr lang="en-GB" sz="2100" dirty="0"/>
              <a:t> an item </a:t>
            </a:r>
            <a:r>
              <a:rPr lang="en-GB" sz="2100" b="1" dirty="0"/>
              <a:t>A</a:t>
            </a:r>
            <a:r>
              <a:rPr lang="en-GB" sz="2100" dirty="0"/>
              <a:t> is being bought by the customer, </a:t>
            </a:r>
            <a:r>
              <a:rPr lang="en-GB" sz="2100" b="1" dirty="0"/>
              <a:t>then</a:t>
            </a:r>
            <a:r>
              <a:rPr lang="en-GB" sz="2100" dirty="0"/>
              <a:t> the chances of item </a:t>
            </a:r>
            <a:r>
              <a:rPr lang="en-GB" sz="2100" b="1" dirty="0"/>
              <a:t>B</a:t>
            </a:r>
            <a:r>
              <a:rPr lang="en-GB" sz="2100" dirty="0"/>
              <a:t> being picked by the customer too under the same transaction ID (along with item </a:t>
            </a:r>
            <a:r>
              <a:rPr lang="en-GB" sz="2100" b="1" dirty="0"/>
              <a:t>A</a:t>
            </a:r>
            <a:r>
              <a:rPr lang="en-GB" sz="2100" dirty="0"/>
              <a:t>) is found out.</a:t>
            </a:r>
          </a:p>
        </p:txBody>
      </p:sp>
      <p:sp>
        <p:nvSpPr>
          <p:cNvPr id="5" name="Slide Number Placeholder 4">
            <a:extLst>
              <a:ext uri="{FF2B5EF4-FFF2-40B4-BE49-F238E27FC236}">
                <a16:creationId xmlns:a16="http://schemas.microsoft.com/office/drawing/2014/main" id="{542DB3DF-964C-43EA-BF79-3C9ABB9FB8C0}"/>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123469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E5D8-D127-453F-B780-AC0A68CD5204}"/>
              </a:ext>
            </a:extLst>
          </p:cNvPr>
          <p:cNvSpPr>
            <a:spLocks noGrp="1"/>
          </p:cNvSpPr>
          <p:nvPr>
            <p:ph type="title"/>
          </p:nvPr>
        </p:nvSpPr>
        <p:spPr>
          <a:xfrm>
            <a:off x="838200" y="47625"/>
            <a:ext cx="10515600" cy="1407464"/>
          </a:xfrm>
        </p:spPr>
        <p:txBody>
          <a:bodyPr/>
          <a:lstStyle/>
          <a:p>
            <a:r>
              <a:rPr lang="en-GB" dirty="0"/>
              <a:t>Market Basket Analysis</a:t>
            </a:r>
            <a:br>
              <a:rPr lang="en-GB" dirty="0"/>
            </a:br>
            <a:r>
              <a:rPr lang="en-GB" sz="2800" dirty="0">
                <a:solidFill>
                  <a:srgbClr val="C00000"/>
                </a:solidFill>
              </a:rPr>
              <a:t>Association rules</a:t>
            </a:r>
            <a:endParaRPr lang="en-GB" sz="4000" dirty="0"/>
          </a:p>
        </p:txBody>
      </p:sp>
      <p:sp>
        <p:nvSpPr>
          <p:cNvPr id="3" name="Content Placeholder 2">
            <a:extLst>
              <a:ext uri="{FF2B5EF4-FFF2-40B4-BE49-F238E27FC236}">
                <a16:creationId xmlns:a16="http://schemas.microsoft.com/office/drawing/2014/main" id="{5889E2FF-A879-4B5A-A008-F39FA851879F}"/>
              </a:ext>
            </a:extLst>
          </p:cNvPr>
          <p:cNvSpPr>
            <a:spLocks noGrp="1"/>
          </p:cNvSpPr>
          <p:nvPr>
            <p:ph idx="1"/>
          </p:nvPr>
        </p:nvSpPr>
        <p:spPr>
          <a:xfrm>
            <a:off x="838200" y="1598212"/>
            <a:ext cx="10515600" cy="5212163"/>
          </a:xfrm>
        </p:spPr>
        <p:txBody>
          <a:bodyPr>
            <a:normAutofit fontScale="92500" lnSpcReduction="10000"/>
          </a:bodyPr>
          <a:lstStyle/>
          <a:p>
            <a:pPr>
              <a:lnSpc>
                <a:spcPct val="100000"/>
              </a:lnSpc>
              <a:spcBef>
                <a:spcPts val="600"/>
              </a:spcBef>
              <a:spcAft>
                <a:spcPts val="1200"/>
              </a:spcAft>
            </a:pPr>
            <a:r>
              <a:rPr lang="en-GB" sz="2400" dirty="0"/>
              <a:t>There are two elements of these rules</a:t>
            </a:r>
          </a:p>
          <a:p>
            <a:pPr>
              <a:lnSpc>
                <a:spcPct val="100000"/>
              </a:lnSpc>
              <a:spcBef>
                <a:spcPts val="600"/>
              </a:spcBef>
              <a:spcAft>
                <a:spcPts val="1200"/>
              </a:spcAft>
            </a:pPr>
            <a:r>
              <a:rPr lang="en-GB" sz="2400" b="1" dirty="0"/>
              <a:t>Antecedent (if)</a:t>
            </a:r>
            <a:r>
              <a:rPr lang="en-GB" sz="2400" dirty="0"/>
              <a:t>: This is an item/ group of items that are typically found in the item sets or datasets.</a:t>
            </a:r>
          </a:p>
          <a:p>
            <a:pPr>
              <a:lnSpc>
                <a:spcPct val="100000"/>
              </a:lnSpc>
              <a:spcBef>
                <a:spcPts val="600"/>
              </a:spcBef>
              <a:spcAft>
                <a:spcPts val="1200"/>
              </a:spcAft>
            </a:pPr>
            <a:r>
              <a:rPr lang="en-GB" sz="2400" b="1" dirty="0"/>
              <a:t>Consequent (then)</a:t>
            </a:r>
            <a:r>
              <a:rPr lang="en-GB" sz="2400" dirty="0"/>
              <a:t>: This comes along as an item with an antecedent/ group of antecedents.</a:t>
            </a:r>
          </a:p>
          <a:p>
            <a:pPr>
              <a:lnSpc>
                <a:spcPct val="100000"/>
              </a:lnSpc>
              <a:spcBef>
                <a:spcPts val="600"/>
              </a:spcBef>
              <a:spcAft>
                <a:spcPts val="1200"/>
              </a:spcAft>
            </a:pPr>
            <a:r>
              <a:rPr lang="en-GB" sz="2400" dirty="0"/>
              <a:t>We can see at the following rule</a:t>
            </a:r>
          </a:p>
          <a:p>
            <a:pPr>
              <a:lnSpc>
                <a:spcPct val="100000"/>
              </a:lnSpc>
              <a:spcBef>
                <a:spcPts val="600"/>
              </a:spcBef>
              <a:spcAft>
                <a:spcPts val="1200"/>
              </a:spcAft>
            </a:pPr>
            <a:r>
              <a:rPr lang="en-GB" sz="2400" b="1" i="1" dirty="0">
                <a:solidFill>
                  <a:schemeClr val="bg1"/>
                </a:solidFill>
                <a:highlight>
                  <a:srgbClr val="000000"/>
                </a:highlight>
              </a:rPr>
              <a:t>{Bread, milk} ⇒ {Butter}</a:t>
            </a:r>
            <a:endParaRPr lang="en-GB" sz="2400" b="1" dirty="0">
              <a:solidFill>
                <a:schemeClr val="bg1"/>
              </a:solidFill>
              <a:highlight>
                <a:srgbClr val="000000"/>
              </a:highlight>
            </a:endParaRPr>
          </a:p>
          <a:p>
            <a:pPr>
              <a:lnSpc>
                <a:spcPct val="100000"/>
              </a:lnSpc>
              <a:spcBef>
                <a:spcPts val="600"/>
              </a:spcBef>
              <a:spcAft>
                <a:spcPts val="1200"/>
              </a:spcAft>
            </a:pPr>
            <a:r>
              <a:rPr lang="en-GB" sz="2400" dirty="0"/>
              <a:t>The first part of this rule is called as </a:t>
            </a:r>
            <a:r>
              <a:rPr lang="en-GB" sz="2400" b="1" dirty="0"/>
              <a:t>antecedent</a:t>
            </a:r>
            <a:r>
              <a:rPr lang="en-GB" sz="2400" dirty="0"/>
              <a:t> and the second part (after the arrow) is called as </a:t>
            </a:r>
            <a:r>
              <a:rPr lang="en-GB" sz="2400" b="1" dirty="0"/>
              <a:t>consequent</a:t>
            </a:r>
            <a:r>
              <a:rPr lang="en-GB" sz="2400" dirty="0"/>
              <a:t>. </a:t>
            </a:r>
          </a:p>
          <a:p>
            <a:pPr>
              <a:lnSpc>
                <a:spcPct val="100000"/>
              </a:lnSpc>
              <a:spcBef>
                <a:spcPts val="600"/>
              </a:spcBef>
              <a:spcAft>
                <a:spcPts val="1200"/>
              </a:spcAft>
            </a:pPr>
            <a:r>
              <a:rPr lang="en-GB" sz="2400" dirty="0"/>
              <a:t>It is able to convey that there is a chance of </a:t>
            </a:r>
            <a:r>
              <a:rPr lang="en-GB" sz="2400" b="1" i="1" dirty="0"/>
              <a:t>Butter</a:t>
            </a:r>
            <a:r>
              <a:rPr lang="en-GB" sz="2400" dirty="0"/>
              <a:t> being picked in a transaction if </a:t>
            </a:r>
            <a:r>
              <a:rPr lang="en-GB" sz="2400" b="1" i="1" dirty="0"/>
              <a:t>Bread</a:t>
            </a:r>
            <a:r>
              <a:rPr lang="en-GB" sz="2400" dirty="0"/>
              <a:t> and  </a:t>
            </a:r>
            <a:r>
              <a:rPr lang="en-GB" sz="2400" b="1" i="1" dirty="0"/>
              <a:t>Milk</a:t>
            </a:r>
            <a:r>
              <a:rPr lang="en-GB" sz="2400" dirty="0"/>
              <a:t> are picked earlier. However, </a:t>
            </a:r>
            <a:r>
              <a:rPr lang="en-GB" sz="2400" u="sng" dirty="0"/>
              <a:t>the percentage chance for the consequent to be present in an itemset is not clear</a:t>
            </a:r>
            <a:r>
              <a:rPr lang="en-GB" sz="2400" dirty="0"/>
              <a:t>.</a:t>
            </a:r>
          </a:p>
        </p:txBody>
      </p:sp>
      <p:sp>
        <p:nvSpPr>
          <p:cNvPr id="5" name="Slide Number Placeholder 4">
            <a:extLst>
              <a:ext uri="{FF2B5EF4-FFF2-40B4-BE49-F238E27FC236}">
                <a16:creationId xmlns:a16="http://schemas.microsoft.com/office/drawing/2014/main" id="{F682FA77-77A9-415D-9D29-1053478847C6}"/>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extLst>
      <p:ext uri="{BB962C8B-B14F-4D97-AF65-F5344CB8AC3E}">
        <p14:creationId xmlns:p14="http://schemas.microsoft.com/office/powerpoint/2010/main" val="210977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5633-E474-4FA5-8C7F-33DDF12D78C5}"/>
              </a:ext>
            </a:extLst>
          </p:cNvPr>
          <p:cNvSpPr>
            <a:spLocks noGrp="1"/>
          </p:cNvSpPr>
          <p:nvPr>
            <p:ph type="title"/>
          </p:nvPr>
        </p:nvSpPr>
        <p:spPr/>
        <p:txBody>
          <a:bodyPr/>
          <a:lstStyle/>
          <a:p>
            <a:r>
              <a:rPr lang="en-GB" dirty="0"/>
              <a:t>Support</a:t>
            </a:r>
          </a:p>
        </p:txBody>
      </p:sp>
      <p:sp>
        <p:nvSpPr>
          <p:cNvPr id="3" name="Content Placeholder 2">
            <a:extLst>
              <a:ext uri="{FF2B5EF4-FFF2-40B4-BE49-F238E27FC236}">
                <a16:creationId xmlns:a16="http://schemas.microsoft.com/office/drawing/2014/main" id="{70B857F7-30C8-4E6E-AF4D-6F4D9CC1A80A}"/>
              </a:ext>
            </a:extLst>
          </p:cNvPr>
          <p:cNvSpPr>
            <a:spLocks noGrp="1"/>
          </p:cNvSpPr>
          <p:nvPr>
            <p:ph idx="1"/>
          </p:nvPr>
        </p:nvSpPr>
        <p:spPr>
          <a:xfrm>
            <a:off x="848139" y="1593101"/>
            <a:ext cx="7051115" cy="5225143"/>
          </a:xfrm>
        </p:spPr>
        <p:txBody>
          <a:bodyPr>
            <a:noAutofit/>
          </a:bodyPr>
          <a:lstStyle/>
          <a:p>
            <a:pPr algn="l">
              <a:lnSpc>
                <a:spcPct val="110000"/>
              </a:lnSpc>
              <a:spcBef>
                <a:spcPts val="1200"/>
              </a:spcBef>
              <a:spcAft>
                <a:spcPts val="600"/>
              </a:spcAft>
            </a:pPr>
            <a:r>
              <a:rPr lang="en-GB" sz="2400" b="1" dirty="0"/>
              <a:t>Support</a:t>
            </a:r>
            <a:r>
              <a:rPr lang="en-GB" sz="2000" dirty="0"/>
              <a:t> is simply the probability that a given item set appears in the data, which can be calculated by counting the number of transactions in which the item set appears and dividing that count by the total number of transactions.</a:t>
            </a:r>
          </a:p>
          <a:p>
            <a:pPr algn="l">
              <a:lnSpc>
                <a:spcPct val="110000"/>
              </a:lnSpc>
              <a:spcBef>
                <a:spcPts val="1200"/>
              </a:spcBef>
              <a:spcAft>
                <a:spcPts val="600"/>
              </a:spcAft>
            </a:pPr>
            <a:r>
              <a:rPr lang="en-GB" sz="2000" dirty="0"/>
              <a:t>An item set can be a single item or a group of items. It is one of the primary metrics used to determine the believability and strength of association between groups of items. </a:t>
            </a:r>
          </a:p>
          <a:p>
            <a:pPr algn="l">
              <a:lnSpc>
                <a:spcPct val="110000"/>
              </a:lnSpc>
              <a:spcBef>
                <a:spcPts val="1200"/>
              </a:spcBef>
              <a:spcAft>
                <a:spcPts val="600"/>
              </a:spcAft>
            </a:pPr>
            <a:r>
              <a:rPr lang="en-GB" sz="2000" dirty="0"/>
              <a:t>Note that since support is a probability, it will fall in the range </a:t>
            </a:r>
            <a:r>
              <a:rPr lang="en-GB" sz="2000" dirty="0">
                <a:solidFill>
                  <a:schemeClr val="bg1"/>
                </a:solidFill>
                <a:highlight>
                  <a:srgbClr val="000000"/>
                </a:highlight>
              </a:rPr>
              <a:t>[0, 1]</a:t>
            </a:r>
            <a:r>
              <a:rPr lang="en-GB" sz="2000" dirty="0"/>
              <a:t>. The formula takes the following form if the item set is two items, X and Y, and N is the total number of transactions</a:t>
            </a:r>
          </a:p>
          <a:p>
            <a:pPr>
              <a:lnSpc>
                <a:spcPct val="110000"/>
              </a:lnSpc>
              <a:spcBef>
                <a:spcPts val="1200"/>
              </a:spcBef>
              <a:spcAft>
                <a:spcPts val="600"/>
              </a:spcAft>
            </a:pPr>
            <a:endParaRPr lang="en-GB" sz="2000" dirty="0"/>
          </a:p>
        </p:txBody>
      </p:sp>
      <p:sp>
        <p:nvSpPr>
          <p:cNvPr id="4" name="Slide Number Placeholder 3">
            <a:extLst>
              <a:ext uri="{FF2B5EF4-FFF2-40B4-BE49-F238E27FC236}">
                <a16:creationId xmlns:a16="http://schemas.microsoft.com/office/drawing/2014/main" id="{D4F0D07B-1228-496E-A222-56D725672EB7}"/>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4098" name="Picture 2" descr="Figure 8.5: Formula for support&#10;">
            <a:extLst>
              <a:ext uri="{FF2B5EF4-FFF2-40B4-BE49-F238E27FC236}">
                <a16:creationId xmlns:a16="http://schemas.microsoft.com/office/drawing/2014/main" id="{044777FB-9E8A-4965-B660-76A002C99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708859"/>
            <a:ext cx="6775580" cy="6422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21">
            <a:extLst>
              <a:ext uri="{FF2B5EF4-FFF2-40B4-BE49-F238E27FC236}">
                <a16:creationId xmlns:a16="http://schemas.microsoft.com/office/drawing/2014/main" id="{0FC9898A-8447-4ECE-9711-E6602D898D33}"/>
              </a:ext>
            </a:extLst>
          </p:cNvPr>
          <p:cNvGraphicFramePr>
            <a:graphicFrameLocks noChangeAspect="1"/>
          </p:cNvGraphicFramePr>
          <p:nvPr>
            <p:extLst>
              <p:ext uri="{D42A27DB-BD31-4B8C-83A1-F6EECF244321}">
                <p14:modId xmlns:p14="http://schemas.microsoft.com/office/powerpoint/2010/main" val="3358477645"/>
              </p:ext>
            </p:extLst>
          </p:nvPr>
        </p:nvGraphicFramePr>
        <p:xfrm>
          <a:off x="8121522" y="2258786"/>
          <a:ext cx="3579813" cy="2152650"/>
        </p:xfrm>
        <a:graphic>
          <a:graphicData uri="http://schemas.openxmlformats.org/presentationml/2006/ole">
            <mc:AlternateContent xmlns:mc="http://schemas.openxmlformats.org/markup-compatibility/2006">
              <mc:Choice xmlns:v="urn:schemas-microsoft-com:vml" Requires="v">
                <p:oleObj name="Document" r:id="rId3" imgW="3352666" imgH="2016134" progId="Word.Document.8">
                  <p:embed/>
                </p:oleObj>
              </mc:Choice>
              <mc:Fallback>
                <p:oleObj name="Document" r:id="rId3" imgW="3352666" imgH="2016134" progId="Word.Document.8">
                  <p:embed/>
                  <p:pic>
                    <p:nvPicPr>
                      <p:cNvPr id="6" name="Object 21">
                        <a:extLst>
                          <a:ext uri="{FF2B5EF4-FFF2-40B4-BE49-F238E27FC236}">
                            <a16:creationId xmlns:a16="http://schemas.microsoft.com/office/drawing/2014/main" id="{0FC9898A-8447-4ECE-9711-E6602D898D33}"/>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1522" y="2258786"/>
                        <a:ext cx="3579813"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23">
            <a:extLst>
              <a:ext uri="{FF2B5EF4-FFF2-40B4-BE49-F238E27FC236}">
                <a16:creationId xmlns:a16="http://schemas.microsoft.com/office/drawing/2014/main" id="{E92F607F-7839-4014-ADD9-5C89D68F291F}"/>
              </a:ext>
            </a:extLst>
          </p:cNvPr>
          <p:cNvGrpSpPr>
            <a:grpSpLocks/>
          </p:cNvGrpSpPr>
          <p:nvPr/>
        </p:nvGrpSpPr>
        <p:grpSpPr bwMode="auto">
          <a:xfrm>
            <a:off x="7899254" y="4532191"/>
            <a:ext cx="3907179" cy="1767502"/>
            <a:chOff x="3060" y="2225"/>
            <a:chExt cx="2528" cy="1148"/>
          </a:xfrm>
        </p:grpSpPr>
        <p:sp>
          <p:nvSpPr>
            <p:cNvPr id="8" name="Text Box 11">
              <a:extLst>
                <a:ext uri="{FF2B5EF4-FFF2-40B4-BE49-F238E27FC236}">
                  <a16:creationId xmlns:a16="http://schemas.microsoft.com/office/drawing/2014/main" id="{1BA5FEA7-815E-47E9-BA6E-0C6334051C79}"/>
                </a:ext>
              </a:extLst>
            </p:cNvPr>
            <p:cNvSpPr txBox="1">
              <a:spLocks noChangeArrowheads="1"/>
            </p:cNvSpPr>
            <p:nvPr/>
          </p:nvSpPr>
          <p:spPr bwMode="auto">
            <a:xfrm>
              <a:off x="3258" y="2225"/>
              <a:ext cx="74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a:solidFill>
                    <a:srgbClr val="FF0000"/>
                  </a:solidFill>
                  <a:latin typeface="Times New Roman" pitchFamily="18" charset="0"/>
                </a:rPr>
                <a:t>Example:</a:t>
              </a:r>
              <a:endParaRPr lang="en-US" altLang="en-US">
                <a:solidFill>
                  <a:srgbClr val="FF0000"/>
                </a:solidFill>
                <a:latin typeface="Times New Roman" pitchFamily="18" charset="0"/>
              </a:endParaRPr>
            </a:p>
          </p:txBody>
        </p:sp>
        <p:graphicFrame>
          <p:nvGraphicFramePr>
            <p:cNvPr id="9" name="Object 12">
              <a:extLst>
                <a:ext uri="{FF2B5EF4-FFF2-40B4-BE49-F238E27FC236}">
                  <a16:creationId xmlns:a16="http://schemas.microsoft.com/office/drawing/2014/main" id="{E35A4F92-0929-4642-AC04-967A2BF73E64}"/>
                </a:ext>
              </a:extLst>
            </p:cNvPr>
            <p:cNvGraphicFramePr>
              <a:graphicFrameLocks noChangeAspect="1"/>
            </p:cNvGraphicFramePr>
            <p:nvPr/>
          </p:nvGraphicFramePr>
          <p:xfrm>
            <a:off x="3711" y="2545"/>
            <a:ext cx="1877" cy="239"/>
          </p:xfrm>
          <a:graphic>
            <a:graphicData uri="http://schemas.openxmlformats.org/presentationml/2006/ole">
              <mc:AlternateContent xmlns:mc="http://schemas.openxmlformats.org/markup-compatibility/2006">
                <mc:Choice xmlns:v="urn:schemas-microsoft-com:vml" Requires="v">
                  <p:oleObj name="Equation" r:id="rId5" imgW="1574800" imgH="203200" progId="Equation.3">
                    <p:embed/>
                  </p:oleObj>
                </mc:Choice>
                <mc:Fallback>
                  <p:oleObj name="Equation" r:id="rId5" imgW="1574800" imgH="203200" progId="Equation.3">
                    <p:embed/>
                    <p:pic>
                      <p:nvPicPr>
                        <p:cNvPr id="9" name="Object 12">
                          <a:extLst>
                            <a:ext uri="{FF2B5EF4-FFF2-40B4-BE49-F238E27FC236}">
                              <a16:creationId xmlns:a16="http://schemas.microsoft.com/office/drawing/2014/main" id="{E35A4F92-0929-4642-AC04-967A2BF73E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 y="2545"/>
                          <a:ext cx="1877"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3">
              <a:extLst>
                <a:ext uri="{FF2B5EF4-FFF2-40B4-BE49-F238E27FC236}">
                  <a16:creationId xmlns:a16="http://schemas.microsoft.com/office/drawing/2014/main" id="{829E8EE8-2BD2-46B3-81E4-D764BE608730}"/>
                </a:ext>
              </a:extLst>
            </p:cNvPr>
            <p:cNvGraphicFramePr>
              <a:graphicFrameLocks noChangeAspect="1"/>
            </p:cNvGraphicFramePr>
            <p:nvPr/>
          </p:nvGraphicFramePr>
          <p:xfrm>
            <a:off x="3060" y="2928"/>
            <a:ext cx="2460" cy="445"/>
          </p:xfrm>
          <a:graphic>
            <a:graphicData uri="http://schemas.openxmlformats.org/presentationml/2006/ole">
              <mc:AlternateContent xmlns:mc="http://schemas.openxmlformats.org/markup-compatibility/2006">
                <mc:Choice xmlns:v="urn:schemas-microsoft-com:vml" Requires="v">
                  <p:oleObj name="Equation" r:id="rId7" imgW="4318000" imgH="787400" progId="Equation.3">
                    <p:embed/>
                  </p:oleObj>
                </mc:Choice>
                <mc:Fallback>
                  <p:oleObj name="Equation" r:id="rId7" imgW="4318000" imgH="787400" progId="Equation.3">
                    <p:embed/>
                    <p:pic>
                      <p:nvPicPr>
                        <p:cNvPr id="10" name="Object 13">
                          <a:extLst>
                            <a:ext uri="{FF2B5EF4-FFF2-40B4-BE49-F238E27FC236}">
                              <a16:creationId xmlns:a16="http://schemas.microsoft.com/office/drawing/2014/main" id="{829E8EE8-2BD2-46B3-81E4-D764BE6087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 y="2928"/>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4595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5633-E474-4FA5-8C7F-33DDF12D78C5}"/>
              </a:ext>
            </a:extLst>
          </p:cNvPr>
          <p:cNvSpPr>
            <a:spLocks noGrp="1"/>
          </p:cNvSpPr>
          <p:nvPr>
            <p:ph type="title"/>
          </p:nvPr>
        </p:nvSpPr>
        <p:spPr>
          <a:xfrm>
            <a:off x="838201" y="91193"/>
            <a:ext cx="8900604" cy="1325563"/>
          </a:xfrm>
        </p:spPr>
        <p:txBody>
          <a:bodyPr/>
          <a:lstStyle/>
          <a:p>
            <a:r>
              <a:rPr lang="en-GB" dirty="0"/>
              <a:t>Confidence</a:t>
            </a:r>
          </a:p>
        </p:txBody>
      </p:sp>
      <p:sp>
        <p:nvSpPr>
          <p:cNvPr id="3" name="Content Placeholder 2">
            <a:extLst>
              <a:ext uri="{FF2B5EF4-FFF2-40B4-BE49-F238E27FC236}">
                <a16:creationId xmlns:a16="http://schemas.microsoft.com/office/drawing/2014/main" id="{70B857F7-30C8-4E6E-AF4D-6F4D9CC1A80A}"/>
              </a:ext>
            </a:extLst>
          </p:cNvPr>
          <p:cNvSpPr>
            <a:spLocks noGrp="1"/>
          </p:cNvSpPr>
          <p:nvPr>
            <p:ph idx="1"/>
          </p:nvPr>
        </p:nvSpPr>
        <p:spPr>
          <a:xfrm>
            <a:off x="1016000" y="1693580"/>
            <a:ext cx="6361480" cy="3979430"/>
          </a:xfrm>
        </p:spPr>
        <p:txBody>
          <a:bodyPr>
            <a:normAutofit/>
          </a:bodyPr>
          <a:lstStyle/>
          <a:p>
            <a:pPr>
              <a:lnSpc>
                <a:spcPct val="100000"/>
              </a:lnSpc>
              <a:spcBef>
                <a:spcPts val="1200"/>
              </a:spcBef>
              <a:spcAft>
                <a:spcPts val="600"/>
              </a:spcAft>
            </a:pPr>
            <a:r>
              <a:rPr lang="en-GB" sz="2400" dirty="0"/>
              <a:t>The confidence metric can be thought of in terms of conditional probability, as it is basically the probability that product </a:t>
            </a:r>
            <a:r>
              <a:rPr lang="en-GB" sz="2400" b="1" dirty="0"/>
              <a:t>B</a:t>
            </a:r>
            <a:r>
              <a:rPr lang="en-GB" sz="2400" dirty="0"/>
              <a:t> is purchased given the purchase of product </a:t>
            </a:r>
            <a:r>
              <a:rPr lang="en-GB" sz="2400" b="1" dirty="0"/>
              <a:t>A</a:t>
            </a:r>
            <a:r>
              <a:rPr lang="en-GB" sz="2400" dirty="0"/>
              <a:t>. </a:t>
            </a:r>
          </a:p>
          <a:p>
            <a:pPr>
              <a:lnSpc>
                <a:spcPct val="100000"/>
              </a:lnSpc>
              <a:spcBef>
                <a:spcPts val="1200"/>
              </a:spcBef>
              <a:spcAft>
                <a:spcPts val="600"/>
              </a:spcAft>
            </a:pPr>
            <a:r>
              <a:rPr lang="en-GB" sz="2400" dirty="0"/>
              <a:t>Like support, confidence is a probability, so its range is </a:t>
            </a:r>
            <a:r>
              <a:rPr lang="en-GB" sz="2400" dirty="0">
                <a:solidFill>
                  <a:schemeClr val="bg1"/>
                </a:solidFill>
                <a:highlight>
                  <a:srgbClr val="000000"/>
                </a:highlight>
              </a:rPr>
              <a:t>[0, 1]</a:t>
            </a:r>
            <a:r>
              <a:rPr lang="en-GB" sz="2400" dirty="0"/>
              <a:t>. Using the same variable definitions as in the Support, the following is the formula for confidence</a:t>
            </a:r>
          </a:p>
        </p:txBody>
      </p:sp>
      <p:sp>
        <p:nvSpPr>
          <p:cNvPr id="4" name="Slide Number Placeholder 3">
            <a:extLst>
              <a:ext uri="{FF2B5EF4-FFF2-40B4-BE49-F238E27FC236}">
                <a16:creationId xmlns:a16="http://schemas.microsoft.com/office/drawing/2014/main" id="{D4F0D07B-1228-496E-A222-56D725672EB7}"/>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5124" name="Picture 4" descr="Figure 8.6: Formula for confidence&#10;">
            <a:extLst>
              <a:ext uri="{FF2B5EF4-FFF2-40B4-BE49-F238E27FC236}">
                <a16:creationId xmlns:a16="http://schemas.microsoft.com/office/drawing/2014/main" id="{8C6B2153-F5D3-4EE6-BB63-198D61F9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092" y="5245627"/>
            <a:ext cx="6692388" cy="98904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23">
            <a:extLst>
              <a:ext uri="{FF2B5EF4-FFF2-40B4-BE49-F238E27FC236}">
                <a16:creationId xmlns:a16="http://schemas.microsoft.com/office/drawing/2014/main" id="{AF0F86BC-6DD1-4910-BB67-0A3ED4A0D22C}"/>
              </a:ext>
            </a:extLst>
          </p:cNvPr>
          <p:cNvGrpSpPr>
            <a:grpSpLocks/>
          </p:cNvGrpSpPr>
          <p:nvPr/>
        </p:nvGrpSpPr>
        <p:grpSpPr bwMode="auto">
          <a:xfrm>
            <a:off x="7819052" y="3849945"/>
            <a:ext cx="3978275" cy="2543480"/>
            <a:chOff x="3014" y="2244"/>
            <a:chExt cx="2574" cy="1652"/>
          </a:xfrm>
        </p:grpSpPr>
        <p:sp>
          <p:nvSpPr>
            <p:cNvPr id="7" name="Text Box 11">
              <a:extLst>
                <a:ext uri="{FF2B5EF4-FFF2-40B4-BE49-F238E27FC236}">
                  <a16:creationId xmlns:a16="http://schemas.microsoft.com/office/drawing/2014/main" id="{25122071-5DBC-404C-B410-C011FDC86A9C}"/>
                </a:ext>
              </a:extLst>
            </p:cNvPr>
            <p:cNvSpPr txBox="1">
              <a:spLocks noChangeArrowheads="1"/>
            </p:cNvSpPr>
            <p:nvPr/>
          </p:nvSpPr>
          <p:spPr bwMode="auto">
            <a:xfrm>
              <a:off x="3264" y="2244"/>
              <a:ext cx="74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dirty="0">
                  <a:solidFill>
                    <a:srgbClr val="FF0000"/>
                  </a:solidFill>
                  <a:latin typeface="Times New Roman" pitchFamily="18" charset="0"/>
                </a:rPr>
                <a:t>Example:</a:t>
              </a:r>
              <a:endParaRPr lang="en-US" altLang="en-US" dirty="0">
                <a:solidFill>
                  <a:srgbClr val="FF0000"/>
                </a:solidFill>
                <a:latin typeface="Times New Roman" pitchFamily="18" charset="0"/>
              </a:endParaRPr>
            </a:p>
          </p:txBody>
        </p:sp>
        <p:graphicFrame>
          <p:nvGraphicFramePr>
            <p:cNvPr id="8" name="Object 12">
              <a:extLst>
                <a:ext uri="{FF2B5EF4-FFF2-40B4-BE49-F238E27FC236}">
                  <a16:creationId xmlns:a16="http://schemas.microsoft.com/office/drawing/2014/main" id="{7F81E52F-C1C2-4920-A064-0DDAD89AD973}"/>
                </a:ext>
              </a:extLst>
            </p:cNvPr>
            <p:cNvGraphicFramePr>
              <a:graphicFrameLocks noChangeAspect="1"/>
            </p:cNvGraphicFramePr>
            <p:nvPr/>
          </p:nvGraphicFramePr>
          <p:xfrm>
            <a:off x="3711" y="2545"/>
            <a:ext cx="1877" cy="239"/>
          </p:xfrm>
          <a:graphic>
            <a:graphicData uri="http://schemas.openxmlformats.org/presentationml/2006/ole">
              <mc:AlternateContent xmlns:mc="http://schemas.openxmlformats.org/markup-compatibility/2006">
                <mc:Choice xmlns:v="urn:schemas-microsoft-com:vml" Requires="v">
                  <p:oleObj name="Equation" r:id="rId4" imgW="1574800" imgH="203200" progId="Equation.3">
                    <p:embed/>
                  </p:oleObj>
                </mc:Choice>
                <mc:Fallback>
                  <p:oleObj name="Equation" r:id="rId4" imgW="1574800" imgH="203200" progId="Equation.3">
                    <p:embed/>
                    <p:pic>
                      <p:nvPicPr>
                        <p:cNvPr id="8" name="Object 12">
                          <a:extLst>
                            <a:ext uri="{FF2B5EF4-FFF2-40B4-BE49-F238E27FC236}">
                              <a16:creationId xmlns:a16="http://schemas.microsoft.com/office/drawing/2014/main" id="{7F81E52F-C1C2-4920-A064-0DDAD89AD9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1" y="2545"/>
                          <a:ext cx="1877"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3">
              <a:extLst>
                <a:ext uri="{FF2B5EF4-FFF2-40B4-BE49-F238E27FC236}">
                  <a16:creationId xmlns:a16="http://schemas.microsoft.com/office/drawing/2014/main" id="{0A3A31CA-6ECB-45B9-BB1D-5B2C0DB4E429}"/>
                </a:ext>
              </a:extLst>
            </p:cNvPr>
            <p:cNvGraphicFramePr>
              <a:graphicFrameLocks noChangeAspect="1"/>
            </p:cNvGraphicFramePr>
            <p:nvPr>
              <p:extLst>
                <p:ext uri="{D42A27DB-BD31-4B8C-83A1-F6EECF244321}">
                  <p14:modId xmlns:p14="http://schemas.microsoft.com/office/powerpoint/2010/main" val="1546222641"/>
                </p:ext>
              </p:extLst>
            </p:nvPr>
          </p:nvGraphicFramePr>
          <p:xfrm>
            <a:off x="3060" y="2928"/>
            <a:ext cx="2460" cy="445"/>
          </p:xfrm>
          <a:graphic>
            <a:graphicData uri="http://schemas.openxmlformats.org/presentationml/2006/ole">
              <mc:AlternateContent xmlns:mc="http://schemas.openxmlformats.org/markup-compatibility/2006">
                <mc:Choice xmlns:v="urn:schemas-microsoft-com:vml" Requires="v">
                  <p:oleObj name="Equation" r:id="rId6" imgW="4318000" imgH="787400" progId="Equation.3">
                    <p:embed/>
                  </p:oleObj>
                </mc:Choice>
                <mc:Fallback>
                  <p:oleObj name="Equation" r:id="rId6" imgW="4318000" imgH="787400" progId="Equation.3">
                    <p:embed/>
                    <p:pic>
                      <p:nvPicPr>
                        <p:cNvPr id="9" name="Object 13">
                          <a:extLst>
                            <a:ext uri="{FF2B5EF4-FFF2-40B4-BE49-F238E27FC236}">
                              <a16:creationId xmlns:a16="http://schemas.microsoft.com/office/drawing/2014/main" id="{0A3A31CA-6ECB-45B9-BB1D-5B2C0DB4E4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0" y="2928"/>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4">
              <a:extLst>
                <a:ext uri="{FF2B5EF4-FFF2-40B4-BE49-F238E27FC236}">
                  <a16:creationId xmlns:a16="http://schemas.microsoft.com/office/drawing/2014/main" id="{BE4948ED-5C19-49F0-8E60-71244C378442}"/>
                </a:ext>
              </a:extLst>
            </p:cNvPr>
            <p:cNvGraphicFramePr>
              <a:graphicFrameLocks noChangeAspect="1"/>
            </p:cNvGraphicFramePr>
            <p:nvPr/>
          </p:nvGraphicFramePr>
          <p:xfrm>
            <a:off x="3014" y="3456"/>
            <a:ext cx="2475" cy="440"/>
          </p:xfrm>
          <a:graphic>
            <a:graphicData uri="http://schemas.openxmlformats.org/presentationml/2006/ole">
              <mc:AlternateContent xmlns:mc="http://schemas.openxmlformats.org/markup-compatibility/2006">
                <mc:Choice xmlns:v="urn:schemas-microsoft-com:vml" Requires="v">
                  <p:oleObj name="Equation" r:id="rId8" imgW="4470400" imgH="787400" progId="Equation.3">
                    <p:embed/>
                  </p:oleObj>
                </mc:Choice>
                <mc:Fallback>
                  <p:oleObj name="Equation" r:id="rId8" imgW="4470400" imgH="787400" progId="Equation.3">
                    <p:embed/>
                    <p:pic>
                      <p:nvPicPr>
                        <p:cNvPr id="10" name="Object 14">
                          <a:extLst>
                            <a:ext uri="{FF2B5EF4-FFF2-40B4-BE49-F238E27FC236}">
                              <a16:creationId xmlns:a16="http://schemas.microsoft.com/office/drawing/2014/main" id="{BE4948ED-5C19-49F0-8E60-71244C3784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 y="3456"/>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21">
            <a:extLst>
              <a:ext uri="{FF2B5EF4-FFF2-40B4-BE49-F238E27FC236}">
                <a16:creationId xmlns:a16="http://schemas.microsoft.com/office/drawing/2014/main" id="{D1F28916-6089-45CA-87E9-8E17C9CA8316}"/>
              </a:ext>
            </a:extLst>
          </p:cNvPr>
          <p:cNvGraphicFramePr>
            <a:graphicFrameLocks noChangeAspect="1"/>
          </p:cNvGraphicFramePr>
          <p:nvPr/>
        </p:nvGraphicFramePr>
        <p:xfrm>
          <a:off x="7895976" y="1693580"/>
          <a:ext cx="3579813" cy="2152650"/>
        </p:xfrm>
        <a:graphic>
          <a:graphicData uri="http://schemas.openxmlformats.org/presentationml/2006/ole">
            <mc:AlternateContent xmlns:mc="http://schemas.openxmlformats.org/markup-compatibility/2006">
              <mc:Choice xmlns:v="urn:schemas-microsoft-com:vml" Requires="v">
                <p:oleObj name="Document" r:id="rId10" imgW="3352666" imgH="2016134" progId="Word.Document.8">
                  <p:embed/>
                </p:oleObj>
              </mc:Choice>
              <mc:Fallback>
                <p:oleObj name="Document" r:id="rId10" imgW="3352666" imgH="2016134" progId="Word.Document.8">
                  <p:embed/>
                  <p:pic>
                    <p:nvPicPr>
                      <p:cNvPr id="11" name="Object 21">
                        <a:extLst>
                          <a:ext uri="{FF2B5EF4-FFF2-40B4-BE49-F238E27FC236}">
                            <a16:creationId xmlns:a16="http://schemas.microsoft.com/office/drawing/2014/main" id="{D1F28916-6089-45CA-87E9-8E17C9CA8316}"/>
                          </a:ext>
                        </a:extLst>
                      </p:cNvPr>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95976" y="1693580"/>
                        <a:ext cx="3579813"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8789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5633-E474-4FA5-8C7F-33DDF12D78C5}"/>
              </a:ext>
            </a:extLst>
          </p:cNvPr>
          <p:cNvSpPr>
            <a:spLocks noGrp="1"/>
          </p:cNvSpPr>
          <p:nvPr>
            <p:ph type="title"/>
          </p:nvPr>
        </p:nvSpPr>
        <p:spPr/>
        <p:txBody>
          <a:bodyPr/>
          <a:lstStyle/>
          <a:p>
            <a:r>
              <a:rPr lang="en-GB" dirty="0"/>
              <a:t>Lift and Leverage</a:t>
            </a:r>
          </a:p>
        </p:txBody>
      </p:sp>
      <p:sp>
        <p:nvSpPr>
          <p:cNvPr id="3" name="Content Placeholder 2">
            <a:extLst>
              <a:ext uri="{FF2B5EF4-FFF2-40B4-BE49-F238E27FC236}">
                <a16:creationId xmlns:a16="http://schemas.microsoft.com/office/drawing/2014/main" id="{70B857F7-30C8-4E6E-AF4D-6F4D9CC1A80A}"/>
              </a:ext>
            </a:extLst>
          </p:cNvPr>
          <p:cNvSpPr>
            <a:spLocks noGrp="1"/>
          </p:cNvSpPr>
          <p:nvPr>
            <p:ph idx="1"/>
          </p:nvPr>
        </p:nvSpPr>
        <p:spPr>
          <a:xfrm>
            <a:off x="914400" y="1597482"/>
            <a:ext cx="10439400" cy="856173"/>
          </a:xfrm>
        </p:spPr>
        <p:txBody>
          <a:bodyPr>
            <a:normAutofit/>
          </a:bodyPr>
          <a:lstStyle/>
          <a:p>
            <a:r>
              <a:rPr lang="en-GB" sz="2400" dirty="0"/>
              <a:t>When lift equals 1, the two products are independent and, hence, no conclusions can be made about product B when product A is purchased</a:t>
            </a:r>
          </a:p>
          <a:p>
            <a:endParaRPr lang="en-GB" sz="2400" dirty="0"/>
          </a:p>
        </p:txBody>
      </p:sp>
      <p:sp>
        <p:nvSpPr>
          <p:cNvPr id="4" name="Slide Number Placeholder 3">
            <a:extLst>
              <a:ext uri="{FF2B5EF4-FFF2-40B4-BE49-F238E27FC236}">
                <a16:creationId xmlns:a16="http://schemas.microsoft.com/office/drawing/2014/main" id="{D4F0D07B-1228-496E-A222-56D725672EB7}"/>
              </a:ext>
            </a:extLst>
          </p:cNvPr>
          <p:cNvSpPr>
            <a:spLocks noGrp="1"/>
          </p:cNvSpPr>
          <p:nvPr>
            <p:ph type="sldNum" sz="quarter" idx="12"/>
          </p:nvPr>
        </p:nvSpPr>
        <p:spPr/>
        <p:txBody>
          <a:bodyPr/>
          <a:lstStyle/>
          <a:p>
            <a:fld id="{6C8DB4F7-D883-4928-8961-38134A510B78}" type="slidenum">
              <a:rPr lang="en-GB" smtClean="0"/>
              <a:t>9</a:t>
            </a:fld>
            <a:endParaRPr lang="en-GB" dirty="0"/>
          </a:p>
        </p:txBody>
      </p:sp>
      <p:pic>
        <p:nvPicPr>
          <p:cNvPr id="6150" name="Picture 6" descr="Figure 8.7: Formula for lift&#10;">
            <a:extLst>
              <a:ext uri="{FF2B5EF4-FFF2-40B4-BE49-F238E27FC236}">
                <a16:creationId xmlns:a16="http://schemas.microsoft.com/office/drawing/2014/main" id="{5344B8C1-00C2-4DAE-839C-9C97FFDBA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28" y="2651315"/>
            <a:ext cx="7808405" cy="72237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729B7D6-F0AB-4D15-92C4-941106FF0835}"/>
              </a:ext>
            </a:extLst>
          </p:cNvPr>
          <p:cNvSpPr txBox="1">
            <a:spLocks/>
          </p:cNvSpPr>
          <p:nvPr/>
        </p:nvSpPr>
        <p:spPr>
          <a:xfrm>
            <a:off x="726405" y="3720343"/>
            <a:ext cx="10515600" cy="1074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GB" sz="2400" b="1" dirty="0">
                <a:solidFill>
                  <a:schemeClr val="tx1">
                    <a:lumMod val="95000"/>
                    <a:lumOff val="5000"/>
                  </a:schemeClr>
                </a:solidFill>
              </a:rPr>
              <a:t>Leverage</a:t>
            </a:r>
            <a:r>
              <a:rPr lang="en-GB" sz="2400" dirty="0">
                <a:solidFill>
                  <a:schemeClr val="tx1">
                    <a:lumMod val="95000"/>
                    <a:lumOff val="5000"/>
                  </a:schemeClr>
                </a:solidFill>
              </a:rPr>
              <a:t> calculates the difference between the two cases, so its range is [-1, 1]. </a:t>
            </a:r>
          </a:p>
          <a:p>
            <a:pPr>
              <a:spcAft>
                <a:spcPts val="600"/>
              </a:spcAft>
            </a:pPr>
            <a:r>
              <a:rPr lang="en-GB" sz="2400" b="1" dirty="0">
                <a:solidFill>
                  <a:schemeClr val="tx1">
                    <a:lumMod val="95000"/>
                    <a:lumOff val="5000"/>
                  </a:schemeClr>
                </a:solidFill>
              </a:rPr>
              <a:t>Leverage</a:t>
            </a:r>
            <a:r>
              <a:rPr lang="en-GB" sz="2400" dirty="0">
                <a:solidFill>
                  <a:schemeClr val="tx1">
                    <a:lumMod val="95000"/>
                    <a:lumOff val="5000"/>
                  </a:schemeClr>
                </a:solidFill>
              </a:rPr>
              <a:t> </a:t>
            </a:r>
            <a:r>
              <a:rPr lang="en-GB" sz="2400" dirty="0" err="1">
                <a:solidFill>
                  <a:schemeClr val="tx1">
                    <a:lumMod val="95000"/>
                    <a:lumOff val="5000"/>
                  </a:schemeClr>
                </a:solidFill>
              </a:rPr>
              <a:t>equaling</a:t>
            </a:r>
            <a:r>
              <a:rPr lang="en-GB" sz="2400" dirty="0">
                <a:solidFill>
                  <a:schemeClr val="tx1">
                    <a:lumMod val="95000"/>
                    <a:lumOff val="5000"/>
                  </a:schemeClr>
                </a:solidFill>
              </a:rPr>
              <a:t> zero can be interpreted the same way as lift </a:t>
            </a:r>
            <a:r>
              <a:rPr lang="en-GB" sz="2400" dirty="0" err="1">
                <a:solidFill>
                  <a:schemeClr val="tx1">
                    <a:lumMod val="95000"/>
                    <a:lumOff val="5000"/>
                  </a:schemeClr>
                </a:solidFill>
              </a:rPr>
              <a:t>equaling</a:t>
            </a:r>
            <a:r>
              <a:rPr lang="en-GB" sz="2400" dirty="0">
                <a:solidFill>
                  <a:schemeClr val="tx1">
                    <a:lumMod val="95000"/>
                    <a:lumOff val="5000"/>
                  </a:schemeClr>
                </a:solidFill>
              </a:rPr>
              <a:t> one.</a:t>
            </a:r>
          </a:p>
        </p:txBody>
      </p:sp>
      <p:pic>
        <p:nvPicPr>
          <p:cNvPr id="7" name="Picture 2" descr="Figure 8.8: Formula for leverage&#10;">
            <a:extLst>
              <a:ext uri="{FF2B5EF4-FFF2-40B4-BE49-F238E27FC236}">
                <a16:creationId xmlns:a16="http://schemas.microsoft.com/office/drawing/2014/main" id="{1C21CA27-11E7-4698-AC26-52F3D0B79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461" y="5141400"/>
            <a:ext cx="10021077" cy="34969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993030-C727-4838-8D76-7CC3693BA6F2}"/>
              </a:ext>
            </a:extLst>
          </p:cNvPr>
          <p:cNvSpPr txBox="1"/>
          <p:nvPr/>
        </p:nvSpPr>
        <p:spPr>
          <a:xfrm>
            <a:off x="838200" y="5793172"/>
            <a:ext cx="10602191" cy="830997"/>
          </a:xfrm>
          <a:prstGeom prst="rect">
            <a:avLst/>
          </a:prstGeom>
          <a:noFill/>
        </p:spPr>
        <p:txBody>
          <a:bodyPr wrap="square">
            <a:spAutoFit/>
          </a:bodyPr>
          <a:lstStyle/>
          <a:p>
            <a:pPr marL="285750" indent="-285750">
              <a:buFont typeface="Arial" panose="020B0604020202020204" pitchFamily="34" charset="0"/>
              <a:buChar char="•"/>
            </a:pPr>
            <a:r>
              <a:rPr lang="en-GB" sz="2400" b="1" dirty="0"/>
              <a:t>A value of lift other than 1 means that some dependency exists between the items. </a:t>
            </a:r>
          </a:p>
        </p:txBody>
      </p:sp>
    </p:spTree>
    <p:extLst>
      <p:ext uri="{BB962C8B-B14F-4D97-AF65-F5344CB8AC3E}">
        <p14:creationId xmlns:p14="http://schemas.microsoft.com/office/powerpoint/2010/main" val="839495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19172</TotalTime>
  <Words>3878</Words>
  <Application>Microsoft Office PowerPoint</Application>
  <PresentationFormat>Widescreen</PresentationFormat>
  <Paragraphs>240</Paragraphs>
  <Slides>26</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4" baseType="lpstr">
      <vt:lpstr>Arial</vt:lpstr>
      <vt:lpstr>Calibri</vt:lpstr>
      <vt:lpstr>Georgia</vt:lpstr>
      <vt:lpstr>Tahoma</vt:lpstr>
      <vt:lpstr>Times New Roman</vt:lpstr>
      <vt:lpstr>Office Theme</vt:lpstr>
      <vt:lpstr>Document</vt:lpstr>
      <vt:lpstr>Equation</vt:lpstr>
      <vt:lpstr>Machine Learning for Data Analysis MSc in Data Analytics CCT College Dublin</vt:lpstr>
      <vt:lpstr>Agenda</vt:lpstr>
      <vt:lpstr>Introduction</vt:lpstr>
      <vt:lpstr>Introduction</vt:lpstr>
      <vt:lpstr>Market Basket Analysis: Association rules</vt:lpstr>
      <vt:lpstr>Market Basket Analysis Association rules</vt:lpstr>
      <vt:lpstr>Support</vt:lpstr>
      <vt:lpstr>Confidence</vt:lpstr>
      <vt:lpstr>Lift and Leverage</vt:lpstr>
      <vt:lpstr>Conviction</vt:lpstr>
      <vt:lpstr>The Apriori Principle</vt:lpstr>
      <vt:lpstr>The Apriori Principle</vt:lpstr>
      <vt:lpstr>The Apriori Principle</vt:lpstr>
      <vt:lpstr>Illustrating Apriori Principle</vt:lpstr>
      <vt:lpstr>Illustrating Apriori Principle</vt:lpstr>
      <vt:lpstr>Illustrating Apriori Principle</vt:lpstr>
      <vt:lpstr>Illustrating Apriori Principle</vt:lpstr>
      <vt:lpstr>Illustrating Apriori Principle</vt:lpstr>
      <vt:lpstr>Apriori Algorithm</vt:lpstr>
      <vt:lpstr>FP-Growth Algorithm</vt:lpstr>
      <vt:lpstr>FP-Growth Algorithm</vt:lpstr>
      <vt:lpstr>FP-Growth Algorithm</vt:lpstr>
      <vt:lpstr>FP-Growth Algorithm</vt:lpstr>
      <vt:lpstr>FP-Growth Algorithm</vt:lpstr>
      <vt:lpstr>FP-Growth Algorithm</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846</cp:revision>
  <dcterms:created xsi:type="dcterms:W3CDTF">2020-09-11T23:34:13Z</dcterms:created>
  <dcterms:modified xsi:type="dcterms:W3CDTF">2023-11-27T23:33:00Z</dcterms:modified>
</cp:coreProperties>
</file>