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5" r:id="rId2"/>
    <p:sldId id="766" r:id="rId3"/>
    <p:sldId id="257" r:id="rId4"/>
    <p:sldId id="259" r:id="rId5"/>
    <p:sldId id="261" r:id="rId6"/>
    <p:sldId id="264" r:id="rId7"/>
    <p:sldId id="265" r:id="rId8"/>
    <p:sldId id="266" r:id="rId9"/>
    <p:sldId id="268" r:id="rId10"/>
    <p:sldId id="269" r:id="rId11"/>
    <p:sldId id="271" r:id="rId12"/>
    <p:sldId id="267" r:id="rId13"/>
    <p:sldId id="272" r:id="rId14"/>
    <p:sldId id="273" r:id="rId15"/>
    <p:sldId id="274" r:id="rId16"/>
    <p:sldId id="767" r:id="rId17"/>
    <p:sldId id="755" r:id="rId18"/>
    <p:sldId id="763" r:id="rId19"/>
    <p:sldId id="761" r:id="rId20"/>
    <p:sldId id="756" r:id="rId21"/>
    <p:sldId id="765" r:id="rId22"/>
    <p:sldId id="757" r:id="rId23"/>
    <p:sldId id="764" r:id="rId24"/>
    <p:sldId id="742" r:id="rId25"/>
    <p:sldId id="744" r:id="rId26"/>
    <p:sldId id="743" r:id="rId27"/>
    <p:sldId id="347" r:id="rId28"/>
    <p:sldId id="3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39" autoAdjust="0"/>
    <p:restoredTop sz="95788" autoAdjust="0"/>
  </p:normalViewPr>
  <p:slideViewPr>
    <p:cSldViewPr snapToGrid="0">
      <p:cViewPr varScale="1">
        <p:scale>
          <a:sx n="82" d="100"/>
          <a:sy n="82" d="100"/>
        </p:scale>
        <p:origin x="120"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06/05/2024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242573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sqrt((0.402 - 0.220)^2 + (0.530 - 0.380)^2) = 0.235</a:t>
            </a:r>
          </a:p>
          <a:p>
            <a:r>
              <a:rPr lang="en-GB" dirty="0"/>
              <a:t>sqrt((0.402 - 0.350)^2 + (0.530 - 0.315)^2) = 0.22</a:t>
            </a:r>
          </a:p>
          <a:p>
            <a:r>
              <a:rPr lang="en-GB" dirty="0"/>
              <a:t>sqrt((0.402 - 0.260)^2 + (0.530 - 0.189)^2) = 0.37</a:t>
            </a:r>
          </a:p>
          <a:p>
            <a:r>
              <a:rPr lang="en-GB" dirty="0"/>
              <a:t>sqrt((0.402 - 0.080)^2 + (0.530 - 0.410)^2) = 0.34</a:t>
            </a:r>
          </a:p>
          <a:p>
            <a:r>
              <a:rPr lang="en-GB" dirty="0"/>
              <a:t>sqrt((0.402 - 0.450)^2 + (0.530 - 0.300)^2) = 0.23</a:t>
            </a:r>
          </a:p>
          <a:p>
            <a:endParaRPr lang="en-GB" dirty="0"/>
          </a:p>
          <a:p>
            <a:r>
              <a:rPr lang="en-GB" dirty="0"/>
              <a:t>sqrt((0.22 - 0.35)^2 + (0.38 - 0.315)^2)</a:t>
            </a:r>
          </a:p>
          <a:p>
            <a:r>
              <a:rPr lang="en-GB" dirty="0"/>
              <a:t>sqrt((0.22 - 0.26)^2 + (0.38 - 0.189)^2)</a:t>
            </a:r>
          </a:p>
          <a:p>
            <a:r>
              <a:rPr lang="en-GB" dirty="0"/>
              <a:t>sqrt((0.22 - 0.08)^2 + (0.38 - 0.410)^2)</a:t>
            </a:r>
          </a:p>
          <a:p>
            <a:r>
              <a:rPr lang="en-GB" dirty="0"/>
              <a:t>sqrt((0.22 - 0.45)^2 + (0.38 - 0.300)^2)</a:t>
            </a:r>
          </a:p>
          <a:p>
            <a:endParaRPr lang="en-GB" dirty="0"/>
          </a:p>
          <a:p>
            <a:r>
              <a:rPr lang="en-GB" dirty="0"/>
              <a:t>&gt; sqrt((0.402 - 0.22)^2 + (0.53 - 0.380)^2)</a:t>
            </a:r>
          </a:p>
          <a:p>
            <a:r>
              <a:rPr lang="en-GB" dirty="0"/>
              <a:t>[1] 0.2358474</a:t>
            </a:r>
          </a:p>
          <a:p>
            <a:r>
              <a:rPr lang="en-GB" dirty="0"/>
              <a:t>&gt; sqrt((0.402 - 0.35)^2 + (0.53 - 0.315)^2)</a:t>
            </a:r>
          </a:p>
          <a:p>
            <a:r>
              <a:rPr lang="en-GB" dirty="0"/>
              <a:t>[1] 0.221199</a:t>
            </a:r>
          </a:p>
          <a:p>
            <a:r>
              <a:rPr lang="en-GB" dirty="0"/>
              <a:t>&gt; sqrt((0.402 - 0.26)^2 + (0.53 - 0.189)^2)</a:t>
            </a:r>
          </a:p>
          <a:p>
            <a:r>
              <a:rPr lang="en-GB" dirty="0"/>
              <a:t>[1] 0.3693846</a:t>
            </a:r>
          </a:p>
          <a:p>
            <a:r>
              <a:rPr lang="en-GB" dirty="0"/>
              <a:t>&gt; sqrt((0.402 - 0.08)^2 + (0.53 - 0.410)^2)</a:t>
            </a:r>
          </a:p>
          <a:p>
            <a:r>
              <a:rPr lang="en-GB" dirty="0"/>
              <a:t>[1] 0.3436335</a:t>
            </a:r>
          </a:p>
          <a:p>
            <a:r>
              <a:rPr lang="en-GB" dirty="0"/>
              <a:t>&gt; sqrt((0.402 - 0.45)^2 + (0.53 - 0.300)^2)</a:t>
            </a:r>
          </a:p>
          <a:p>
            <a:r>
              <a:rPr lang="en-GB" dirty="0"/>
              <a:t>[1] 0.2349553</a:t>
            </a:r>
          </a:p>
          <a:p>
            <a:r>
              <a:rPr lang="en-GB" dirty="0"/>
              <a:t>&gt; </a:t>
            </a:r>
          </a:p>
          <a:p>
            <a:r>
              <a:rPr lang="en-GB" dirty="0"/>
              <a:t>&gt; sqrt((0.22 - 0.35)^2 + (0.38 - 0.315)^2)</a:t>
            </a:r>
          </a:p>
          <a:p>
            <a:r>
              <a:rPr lang="en-GB" dirty="0"/>
              <a:t>[1] 0.1453444</a:t>
            </a:r>
          </a:p>
          <a:p>
            <a:r>
              <a:rPr lang="en-GB" dirty="0"/>
              <a:t>&gt; sqrt((0.22 - 0.26)^2 + (0.38 - 0.189)^2)</a:t>
            </a:r>
          </a:p>
          <a:p>
            <a:r>
              <a:rPr lang="en-GB" dirty="0"/>
              <a:t>[1] 0.1951435</a:t>
            </a:r>
          </a:p>
          <a:p>
            <a:r>
              <a:rPr lang="en-GB" dirty="0"/>
              <a:t>&gt; sqrt((0.22 - 0.08)^2 + (0.38 - 0.410)^2)</a:t>
            </a:r>
          </a:p>
          <a:p>
            <a:r>
              <a:rPr lang="en-GB" dirty="0"/>
              <a:t>[1] 0.1431782</a:t>
            </a:r>
          </a:p>
          <a:p>
            <a:r>
              <a:rPr lang="en-GB" dirty="0"/>
              <a:t>&gt; sqrt((0.22 - 0.45)^2 + (0.38 - 0.300)^2)</a:t>
            </a:r>
          </a:p>
          <a:p>
            <a:r>
              <a:rPr lang="en-GB" dirty="0"/>
              <a:t>[1] 0.2435159</a:t>
            </a:r>
          </a:p>
        </p:txBody>
      </p:sp>
      <p:sp>
        <p:nvSpPr>
          <p:cNvPr id="4" name="Slide Number Placeholder 3"/>
          <p:cNvSpPr>
            <a:spLocks noGrp="1"/>
          </p:cNvSpPr>
          <p:nvPr>
            <p:ph type="sldNum" sz="quarter" idx="5"/>
          </p:nvPr>
        </p:nvSpPr>
        <p:spPr/>
        <p:txBody>
          <a:bodyPr/>
          <a:lstStyle/>
          <a:p>
            <a:fld id="{B9427EC4-43D7-4899-AF54-D30B3AC26D4A}" type="slidenum">
              <a:rPr lang="en-GB" smtClean="0"/>
              <a:t>17</a:t>
            </a:fld>
            <a:endParaRPr lang="en-GB" dirty="0"/>
          </a:p>
        </p:txBody>
      </p:sp>
    </p:spTree>
    <p:extLst>
      <p:ext uri="{BB962C8B-B14F-4D97-AF65-F5344CB8AC3E}">
        <p14:creationId xmlns:p14="http://schemas.microsoft.com/office/powerpoint/2010/main" val="259887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Lower Triangular matrix</a:t>
            </a:r>
          </a:p>
        </p:txBody>
      </p:sp>
      <p:sp>
        <p:nvSpPr>
          <p:cNvPr id="4" name="Slide Number Placeholder 3"/>
          <p:cNvSpPr>
            <a:spLocks noGrp="1"/>
          </p:cNvSpPr>
          <p:nvPr>
            <p:ph type="sldNum" sz="quarter" idx="5"/>
          </p:nvPr>
        </p:nvSpPr>
        <p:spPr/>
        <p:txBody>
          <a:bodyPr/>
          <a:lstStyle/>
          <a:p>
            <a:fld id="{B9427EC4-43D7-4899-AF54-D30B3AC26D4A}" type="slidenum">
              <a:rPr lang="en-GB" smtClean="0"/>
              <a:t>18</a:t>
            </a:fld>
            <a:endParaRPr lang="en-GB" dirty="0"/>
          </a:p>
        </p:txBody>
      </p:sp>
    </p:spTree>
    <p:extLst>
      <p:ext uri="{BB962C8B-B14F-4D97-AF65-F5344CB8AC3E}">
        <p14:creationId xmlns:p14="http://schemas.microsoft.com/office/powerpoint/2010/main" val="311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3B444F"/>
                </a:solidFill>
                <a:effectLst/>
                <a:latin typeface="-apple-system"/>
              </a:rPr>
              <a:t>Single Linkage</a:t>
            </a:r>
            <a:r>
              <a:rPr lang="en-GB" b="0" i="0" dirty="0">
                <a:solidFill>
                  <a:srgbClr val="3B444F"/>
                </a:solidFill>
                <a:effectLst/>
                <a:latin typeface="-apple-system"/>
              </a:rPr>
              <a:t>: In </a:t>
            </a:r>
            <a:r>
              <a:rPr lang="en-GB" b="0" i="1" dirty="0">
                <a:solidFill>
                  <a:srgbClr val="DC3545"/>
                </a:solidFill>
                <a:effectLst/>
                <a:latin typeface="-apple-system"/>
              </a:rPr>
              <a:t>single linkage</a:t>
            </a:r>
            <a:r>
              <a:rPr lang="en-GB" b="0" i="0" dirty="0">
                <a:solidFill>
                  <a:srgbClr val="3B444F"/>
                </a:solidFill>
                <a:effectLst/>
                <a:latin typeface="-apple-system"/>
              </a:rPr>
              <a:t>, we define the distance between two clusters as the minimum distance between any single data point in the first cluster and any single data point in the second cluster. On the basis of this definition of distance between clusters, at each stage of the process we combine the two clusters with the smallest single linkage distance.</a:t>
            </a:r>
          </a:p>
          <a:p>
            <a:pPr algn="l">
              <a:buFont typeface="+mj-lt"/>
              <a:buAutoNum type="arabicPeriod"/>
            </a:pPr>
            <a:r>
              <a:rPr lang="en-GB" b="1" i="0" dirty="0">
                <a:solidFill>
                  <a:srgbClr val="3B444F"/>
                </a:solidFill>
                <a:effectLst/>
                <a:latin typeface="-apple-system"/>
              </a:rPr>
              <a:t>Complete Linkage</a:t>
            </a:r>
            <a:r>
              <a:rPr lang="en-GB" b="0" i="0" dirty="0">
                <a:solidFill>
                  <a:srgbClr val="3B444F"/>
                </a:solidFill>
                <a:effectLst/>
                <a:latin typeface="-apple-system"/>
              </a:rPr>
              <a:t>: In </a:t>
            </a:r>
            <a:r>
              <a:rPr lang="en-GB" b="0" i="1" dirty="0">
                <a:solidFill>
                  <a:srgbClr val="DC3545"/>
                </a:solidFill>
                <a:effectLst/>
                <a:latin typeface="-apple-system"/>
              </a:rPr>
              <a:t>complete linkage</a:t>
            </a:r>
            <a:r>
              <a:rPr lang="en-GB" b="0" i="0" dirty="0">
                <a:solidFill>
                  <a:srgbClr val="3B444F"/>
                </a:solidFill>
                <a:effectLst/>
                <a:latin typeface="-apple-system"/>
              </a:rPr>
              <a:t>, we define the distance between two clusters to be the maximum distance between any single data point in the first cluster and any single data point in the second cluster. On the basis of this definition of distance between clusters, at each stage of the process we combine the two clusters that have the </a:t>
            </a:r>
            <a:r>
              <a:rPr lang="en-GB" b="0" i="0" dirty="0" err="1">
                <a:solidFill>
                  <a:srgbClr val="3B444F"/>
                </a:solidFill>
                <a:effectLst/>
                <a:latin typeface="-apple-system"/>
              </a:rPr>
              <a:t>smallestcomplete</a:t>
            </a:r>
            <a:r>
              <a:rPr lang="en-GB" b="0" i="0" dirty="0">
                <a:solidFill>
                  <a:srgbClr val="3B444F"/>
                </a:solidFill>
                <a:effectLst/>
                <a:latin typeface="-apple-system"/>
              </a:rPr>
              <a:t> linkage distance.</a:t>
            </a:r>
          </a:p>
          <a:p>
            <a:pPr algn="l">
              <a:buFont typeface="+mj-lt"/>
              <a:buAutoNum type="arabicPeriod"/>
            </a:pPr>
            <a:r>
              <a:rPr lang="en-GB" b="1" i="0" dirty="0">
                <a:solidFill>
                  <a:srgbClr val="3B444F"/>
                </a:solidFill>
                <a:effectLst/>
                <a:latin typeface="-apple-system"/>
              </a:rPr>
              <a:t>Average Linkage</a:t>
            </a:r>
            <a:r>
              <a:rPr lang="en-GB" b="0" i="0" dirty="0">
                <a:solidFill>
                  <a:srgbClr val="3B444F"/>
                </a:solidFill>
                <a:effectLst/>
                <a:latin typeface="-apple-system"/>
              </a:rPr>
              <a:t>: In </a:t>
            </a:r>
            <a:r>
              <a:rPr lang="en-GB" b="0" i="1" dirty="0">
                <a:solidFill>
                  <a:srgbClr val="DC3545"/>
                </a:solidFill>
                <a:effectLst/>
                <a:latin typeface="-apple-system"/>
              </a:rPr>
              <a:t>average linkage</a:t>
            </a:r>
            <a:r>
              <a:rPr lang="en-GB" b="0" i="0" dirty="0">
                <a:solidFill>
                  <a:srgbClr val="3B444F"/>
                </a:solidFill>
                <a:effectLst/>
                <a:latin typeface="-apple-system"/>
              </a:rPr>
              <a:t>, we define the distance between two clusters to be the average distance between data points in the first cluster and data points in the second cluster. On the basis of this definition of distance between clusters, at each stage of the process we combine the two clusters that have the smallest average linkage distance.</a:t>
            </a:r>
          </a:p>
          <a:p>
            <a:pPr algn="l">
              <a:buFont typeface="+mj-lt"/>
              <a:buAutoNum type="arabicPeriod"/>
            </a:pPr>
            <a:r>
              <a:rPr lang="en-GB" b="1" i="0" dirty="0">
                <a:solidFill>
                  <a:srgbClr val="3B444F"/>
                </a:solidFill>
                <a:effectLst/>
                <a:latin typeface="-apple-system"/>
              </a:rPr>
              <a:t>Centroid Method</a:t>
            </a:r>
            <a:r>
              <a:rPr lang="en-GB" b="0" i="0" dirty="0">
                <a:solidFill>
                  <a:srgbClr val="3B444F"/>
                </a:solidFill>
                <a:effectLst/>
                <a:latin typeface="-apple-system"/>
              </a:rPr>
              <a:t>: In </a:t>
            </a:r>
            <a:r>
              <a:rPr lang="en-GB" b="0" i="1" dirty="0">
                <a:solidFill>
                  <a:srgbClr val="DC3545"/>
                </a:solidFill>
                <a:effectLst/>
                <a:latin typeface="-apple-system"/>
              </a:rPr>
              <a:t>centroid method</a:t>
            </a:r>
            <a:r>
              <a:rPr lang="en-GB" b="0" i="0" dirty="0">
                <a:solidFill>
                  <a:srgbClr val="3B444F"/>
                </a:solidFill>
                <a:effectLst/>
                <a:latin typeface="-apple-system"/>
              </a:rPr>
              <a:t>, the distance between two clusters is the distance between the two mean vectors of the clusters. At each stage of the process we combine the two clusters that have the smallest centroid distance.</a:t>
            </a:r>
          </a:p>
          <a:p>
            <a:pPr algn="l">
              <a:buFont typeface="+mj-lt"/>
              <a:buAutoNum type="arabicPeriod"/>
            </a:pPr>
            <a:r>
              <a:rPr lang="en-GB" b="1" i="0" dirty="0">
                <a:solidFill>
                  <a:srgbClr val="3B444F"/>
                </a:solidFill>
                <a:effectLst/>
                <a:latin typeface="-apple-system"/>
              </a:rPr>
              <a:t>Ward’s Method</a:t>
            </a:r>
            <a:r>
              <a:rPr lang="en-GB" b="0" i="0" dirty="0">
                <a:solidFill>
                  <a:srgbClr val="3B444F"/>
                </a:solidFill>
                <a:effectLst/>
                <a:latin typeface="-apple-system"/>
              </a:rPr>
              <a:t>: This method does not directly define a measure of distance between two points or clusters. It is an ANOVA based approach. One-way univariate ANOVAs are done for each variable with groups defined by the clusters at that stage of the process. At each stage, two clusters merge that provide the smallest increase in the combined error sum of squares.</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26</a:t>
            </a:fld>
            <a:endParaRPr lang="en-GB" dirty="0"/>
          </a:p>
        </p:txBody>
      </p:sp>
    </p:spTree>
    <p:extLst>
      <p:ext uri="{BB962C8B-B14F-4D97-AF65-F5344CB8AC3E}">
        <p14:creationId xmlns:p14="http://schemas.microsoft.com/office/powerpoint/2010/main" val="283763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35DD6AA2-ADCD-47B6-95D4-7E06A28EA866}" type="datetime1">
              <a:rPr lang="en-GB" smtClean="0"/>
              <a:t>06/05/2024</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67742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8CE73471-CB77-4116-8C96-9A79452EAC17}" type="datetime1">
              <a:rPr lang="en-GB" smtClean="0"/>
              <a:t>06/05/2024</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6984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F15B4F5A-D1FB-466F-8D0E-EBA3DBEBCCEF}" type="datetime1">
              <a:rPr lang="en-GB" smtClean="0"/>
              <a:t>06/05/2024</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16467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83137"/>
            <a:ext cx="105156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B1120B17-70EF-4CE8-A290-5F9E79D6ACDA}" type="datetime1">
              <a:rPr lang="en-GB" smtClean="0"/>
              <a:t>06/05/2024</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0930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EA5B7226-EEDB-41C1-8618-2922C3091DB1}" type="datetime1">
              <a:rPr lang="en-GB" smtClean="0"/>
              <a:t>06/05/2024</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05883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54880C10-5D2F-4C4A-ADD3-0B070B944DEA}" type="datetime1">
              <a:rPr lang="en-GB" smtClean="0"/>
              <a:t>06/05/2024</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6199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B1E3C067-F989-4C16-ABA5-6D35D4FEF966}" type="datetime1">
              <a:rPr lang="en-GB" smtClean="0"/>
              <a:t>06/05/2024</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4801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D471A6B5-F7D1-4A8B-B676-6C52830CF016}" type="datetime1">
              <a:rPr lang="en-GB" smtClean="0"/>
              <a:t>06/05/2024</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83600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fld id="{5EA49EE5-18BE-4235-9D36-AC55E6D38388}" type="datetime1">
              <a:rPr lang="en-GB" smtClean="0"/>
              <a:t>06/05/2024</a:t>
            </a:fld>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15047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08E40070-A2E3-49A0-96AF-A3A4E642473E}" type="datetime1">
              <a:rPr lang="en-GB" smtClean="0"/>
              <a:t>06/05/2024</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122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51CB6F3E-29A8-46B2-8DB1-51D8E61CFB0D}" type="datetime1">
              <a:rPr lang="en-GB" smtClean="0"/>
              <a:t>06/05/2024</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27230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77724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4615"/>
            <a:ext cx="10515600" cy="45967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952D8-041E-48B2-919F-E6FA991EE28B}" type="datetime1">
              <a:rPr lang="en-GB" smtClean="0"/>
              <a:t>06/05/2024</a:t>
            </a:fld>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5" name="Picture 4" descr="A picture containing object, sitting, computer, computer&#10;&#10;Description automatically generated">
            <a:extLst>
              <a:ext uri="{FF2B5EF4-FFF2-40B4-BE49-F238E27FC236}">
                <a16:creationId xmlns:a16="http://schemas.microsoft.com/office/drawing/2014/main" id="{3EE65695-6F3F-4109-2753-207019D20A3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777828" y="434965"/>
            <a:ext cx="3332691" cy="640711"/>
          </a:xfrm>
          <a:prstGeom prst="rect">
            <a:avLst/>
          </a:prstGeom>
          <a:solidFill>
            <a:schemeClr val="bg1"/>
          </a:solidFill>
        </p:spPr>
      </p:pic>
    </p:spTree>
    <p:extLst>
      <p:ext uri="{BB962C8B-B14F-4D97-AF65-F5344CB8AC3E}">
        <p14:creationId xmlns:p14="http://schemas.microsoft.com/office/powerpoint/2010/main" val="393334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s://towardsdatascience.com/support-vector-machines-svm-c9ef2281558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sp>
        <p:nvSpPr>
          <p:cNvPr id="4" name="Title 1">
            <a:extLst>
              <a:ext uri="{FF2B5EF4-FFF2-40B4-BE49-F238E27FC236}">
                <a16:creationId xmlns:a16="http://schemas.microsoft.com/office/drawing/2014/main" id="{F017EDB3-A8D0-45F0-BAC2-8905FE5F05F5}"/>
              </a:ext>
            </a:extLst>
          </p:cNvPr>
          <p:cNvSpPr>
            <a:spLocks noGrp="1"/>
          </p:cNvSpPr>
          <p:nvPr>
            <p:ph type="ctrTitle"/>
          </p:nvPr>
        </p:nvSpPr>
        <p:spPr>
          <a:xfrm>
            <a:off x="3778370" y="4052566"/>
            <a:ext cx="7763773" cy="1137938"/>
          </a:xfrm>
        </p:spPr>
        <p:txBody>
          <a:bodyPr>
            <a:noAutofit/>
          </a:bodyPr>
          <a:lstStyle/>
          <a:p>
            <a:br>
              <a:rPr lang="en-GB" sz="2800" b="1" dirty="0">
                <a:solidFill>
                  <a:schemeClr val="tx1"/>
                </a:solidFill>
              </a:rPr>
            </a:br>
            <a:r>
              <a:rPr lang="en-GB" sz="2800" b="1" dirty="0">
                <a:solidFill>
                  <a:schemeClr val="tx1"/>
                </a:solidFill>
              </a:rPr>
              <a:t>Hierarchical Clustering</a:t>
            </a:r>
            <a:br>
              <a:rPr lang="en-GB" sz="2800" b="1" dirty="0">
                <a:solidFill>
                  <a:schemeClr val="tx1"/>
                </a:solidFill>
              </a:rPr>
            </a:br>
            <a:r>
              <a:rPr lang="en-GB" sz="2800" b="1" dirty="0">
                <a:solidFill>
                  <a:schemeClr val="tx1"/>
                </a:solidFill>
              </a:rPr>
              <a:t>Week 12</a:t>
            </a:r>
          </a:p>
        </p:txBody>
      </p:sp>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3" name="Title 1">
            <a:extLst>
              <a:ext uri="{FF2B5EF4-FFF2-40B4-BE49-F238E27FC236}">
                <a16:creationId xmlns:a16="http://schemas.microsoft.com/office/drawing/2014/main" id="{55652FE5-67E4-491C-C4DA-9E7624BE7F0B}"/>
              </a:ext>
            </a:extLst>
          </p:cNvPr>
          <p:cNvSpPr txBox="1">
            <a:spLocks/>
          </p:cNvSpPr>
          <p:nvPr/>
        </p:nvSpPr>
        <p:spPr>
          <a:xfrm>
            <a:off x="5612284" y="1883782"/>
            <a:ext cx="5929859" cy="1802455"/>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b="1" kern="1200">
                <a:solidFill>
                  <a:schemeClr val="accent1">
                    <a:lumMod val="75000"/>
                  </a:schemeClr>
                </a:solidFill>
                <a:latin typeface="+mn-lt"/>
                <a:ea typeface="+mj-ea"/>
                <a:cs typeface="+mj-cs"/>
              </a:defRPr>
            </a:lvl1pPr>
          </a:lstStyle>
          <a:p>
            <a:pPr>
              <a:lnSpc>
                <a:spcPct val="110000"/>
              </a:lnSpc>
              <a:spcAft>
                <a:spcPts val="1200"/>
              </a:spcAft>
            </a:pPr>
            <a:r>
              <a:rPr lang="en-GB" sz="3600" dirty="0"/>
              <a:t>Machine Learning for Data Analysis</a:t>
            </a:r>
            <a:br>
              <a:rPr lang="en-GB" sz="3600" dirty="0"/>
            </a:br>
            <a:r>
              <a:rPr lang="en-GB" sz="3600" dirty="0"/>
              <a:t>MSc in Data Analytics</a:t>
            </a:r>
            <a:br>
              <a:rPr lang="en-GB" sz="3600" dirty="0"/>
            </a:br>
            <a:r>
              <a:rPr lang="en-GB" sz="3600" dirty="0">
                <a:solidFill>
                  <a:schemeClr val="accent4">
                    <a:lumMod val="75000"/>
                  </a:schemeClr>
                </a:solidFill>
              </a:rPr>
              <a:t>CCT College Dublin</a:t>
            </a:r>
            <a:endParaRPr lang="en-GB" sz="3600" dirty="0">
              <a:solidFill>
                <a:srgbClr val="C00000"/>
              </a:solidFill>
            </a:endParaRPr>
          </a:p>
        </p:txBody>
      </p:sp>
      <p:sp>
        <p:nvSpPr>
          <p:cNvPr id="5" name="Subtitle 2">
            <a:extLst>
              <a:ext uri="{FF2B5EF4-FFF2-40B4-BE49-F238E27FC236}">
                <a16:creationId xmlns:a16="http://schemas.microsoft.com/office/drawing/2014/main" id="{005D26B0-91B9-64F6-C342-00C6B736FFED}"/>
              </a:ext>
            </a:extLst>
          </p:cNvPr>
          <p:cNvSpPr txBox="1">
            <a:spLocks noGrp="1"/>
          </p:cNvSpPr>
          <p:nvPr>
            <p:ph type="subTitle" idx="1"/>
          </p:nvPr>
        </p:nvSpPr>
        <p:spPr>
          <a:xfrm>
            <a:off x="2966519" y="5666463"/>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8" name="Slide Number Placeholder 7">
            <a:extLst>
              <a:ext uri="{FF2B5EF4-FFF2-40B4-BE49-F238E27FC236}">
                <a16:creationId xmlns:a16="http://schemas.microsoft.com/office/drawing/2014/main" id="{15749732-150B-3894-131A-0A318B494010}"/>
              </a:ext>
            </a:extLst>
          </p:cNvPr>
          <p:cNvSpPr>
            <a:spLocks noGrp="1"/>
          </p:cNvSpPr>
          <p:nvPr>
            <p:ph type="sldNum" sz="quarter" idx="12"/>
          </p:nvPr>
        </p:nvSpPr>
        <p:spPr/>
        <p:txBody>
          <a:bodyPr/>
          <a:lstStyle/>
          <a:p>
            <a:fld id="{6C8DB4F7-D883-4928-8961-38134A510B78}" type="slidenum">
              <a:rPr lang="en-GB" smtClean="0"/>
              <a:t>1</a:t>
            </a:fld>
            <a:endParaRPr lang="en-GB" dirty="0"/>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sz="4000" dirty="0"/>
              <a:t>Single-Linkage Clustering</a:t>
            </a:r>
            <a:endParaRPr lang="en-US" altLang="en-US" sz="2800" i="1" dirty="0"/>
          </a:p>
        </p:txBody>
      </p:sp>
      <p:sp>
        <p:nvSpPr>
          <p:cNvPr id="258051" name="Rectangle 3"/>
          <p:cNvSpPr>
            <a:spLocks noGrp="1" noChangeArrowheads="1"/>
          </p:cNvSpPr>
          <p:nvPr>
            <p:ph idx="1"/>
          </p:nvPr>
        </p:nvSpPr>
        <p:spPr>
          <a:xfrm>
            <a:off x="1206620" y="1628495"/>
            <a:ext cx="9721970" cy="3481668"/>
          </a:xfrm>
        </p:spPr>
        <p:txBody>
          <a:bodyPr/>
          <a:lstStyle/>
          <a:p>
            <a:pPr marL="361950" lvl="1" indent="-361950">
              <a:lnSpc>
                <a:spcPct val="100000"/>
              </a:lnSpc>
              <a:spcBef>
                <a:spcPts val="600"/>
              </a:spcBef>
              <a:spcAft>
                <a:spcPts val="1200"/>
              </a:spcAft>
            </a:pPr>
            <a:r>
              <a:rPr lang="en-US" altLang="en-US" sz="2000" dirty="0"/>
              <a:t>To begin, each record assigned to own cluster</a:t>
            </a:r>
          </a:p>
          <a:p>
            <a:pPr marL="361950" lvl="1" indent="-361950">
              <a:lnSpc>
                <a:spcPct val="100000"/>
              </a:lnSpc>
              <a:spcBef>
                <a:spcPts val="600"/>
              </a:spcBef>
              <a:spcAft>
                <a:spcPts val="1200"/>
              </a:spcAft>
            </a:pPr>
            <a:r>
              <a:rPr lang="en-US" altLang="en-US" sz="2000" dirty="0"/>
              <a:t>Single-linkage seeks </a:t>
            </a:r>
            <a:r>
              <a:rPr lang="en-US" altLang="en-US" sz="2000" b="1" dirty="0"/>
              <a:t>minimum distance</a:t>
            </a:r>
            <a:r>
              <a:rPr lang="en-US" altLang="en-US" sz="2000" dirty="0"/>
              <a:t> between any two records, in separate clusters</a:t>
            </a:r>
          </a:p>
          <a:p>
            <a:pPr marL="361950" lvl="1" indent="-361950">
              <a:lnSpc>
                <a:spcPct val="100000"/>
              </a:lnSpc>
              <a:spcBef>
                <a:spcPts val="600"/>
              </a:spcBef>
              <a:spcAft>
                <a:spcPts val="1200"/>
              </a:spcAft>
            </a:pPr>
            <a:r>
              <a:rPr lang="en-US" altLang="en-US" sz="2000" b="1" dirty="0"/>
              <a:t>Step 1:</a:t>
            </a:r>
            <a:r>
              <a:rPr lang="en-US" altLang="en-US" sz="2000" dirty="0"/>
              <a:t>	Minimum cluster distance is between clusters </a:t>
            </a:r>
            <a:r>
              <a:rPr lang="en-US" altLang="en-US" sz="2000" b="1" dirty="0"/>
              <a:t>{33} </a:t>
            </a:r>
            <a:r>
              <a:rPr lang="en-US" altLang="en-US" sz="2000" dirty="0"/>
              <a:t>and </a:t>
            </a:r>
            <a:r>
              <a:rPr lang="en-US" altLang="en-US" sz="2000" b="1" dirty="0"/>
              <a:t>{33}</a:t>
            </a:r>
            <a:r>
              <a:rPr lang="en-US" altLang="en-US" sz="2000" dirty="0"/>
              <a:t>. </a:t>
            </a:r>
            <a:r>
              <a:rPr lang="en-US" altLang="en-US" sz="2000" dirty="0">
                <a:highlight>
                  <a:srgbClr val="FFFF00"/>
                </a:highlight>
              </a:rPr>
              <a:t>Distance = 0</a:t>
            </a:r>
            <a:r>
              <a:rPr lang="en-US" altLang="en-US" sz="2000" dirty="0"/>
              <a:t>, clusters combined</a:t>
            </a:r>
          </a:p>
          <a:p>
            <a:pPr marL="361950" lvl="1" indent="-361950">
              <a:lnSpc>
                <a:spcPct val="100000"/>
              </a:lnSpc>
              <a:spcBef>
                <a:spcPts val="600"/>
              </a:spcBef>
              <a:spcAft>
                <a:spcPts val="1200"/>
              </a:spcAft>
            </a:pPr>
            <a:r>
              <a:rPr lang="en-US" altLang="en-US" sz="2000" b="1" dirty="0"/>
              <a:t>Step 2:</a:t>
            </a:r>
            <a:r>
              <a:rPr lang="en-US" altLang="en-US" sz="2000" dirty="0"/>
              <a:t>	Clusters </a:t>
            </a:r>
            <a:r>
              <a:rPr lang="en-US" altLang="en-US" sz="2000" b="1" dirty="0"/>
              <a:t>{15}</a:t>
            </a:r>
            <a:r>
              <a:rPr lang="en-US" altLang="en-US" sz="2000" dirty="0"/>
              <a:t> and </a:t>
            </a:r>
            <a:r>
              <a:rPr lang="en-US" altLang="en-US" sz="2000" b="1" dirty="0"/>
              <a:t>{16}</a:t>
            </a:r>
            <a:r>
              <a:rPr lang="en-US" altLang="en-US" sz="2000" dirty="0"/>
              <a:t> combined, where </a:t>
            </a:r>
            <a:r>
              <a:rPr lang="en-US" altLang="en-US" sz="2000" dirty="0">
                <a:highlight>
                  <a:srgbClr val="FFFF00"/>
                </a:highlight>
              </a:rPr>
              <a:t>distance = 1</a:t>
            </a:r>
          </a:p>
          <a:p>
            <a:pPr marL="361950" lvl="1" indent="-361950">
              <a:lnSpc>
                <a:spcPct val="100000"/>
              </a:lnSpc>
              <a:spcBef>
                <a:spcPts val="600"/>
              </a:spcBef>
              <a:spcAft>
                <a:spcPts val="1200"/>
              </a:spcAft>
            </a:pPr>
            <a:r>
              <a:rPr lang="en-US" altLang="en-US" sz="2000" b="1" dirty="0"/>
              <a:t>Step 3:</a:t>
            </a:r>
            <a:r>
              <a:rPr lang="en-US" altLang="en-US" sz="2000" dirty="0"/>
              <a:t>	Cluster </a:t>
            </a:r>
            <a:r>
              <a:rPr lang="en-US" altLang="en-US" sz="2000" b="1" dirty="0"/>
              <a:t>{15, 16}</a:t>
            </a:r>
            <a:r>
              <a:rPr lang="en-US" altLang="en-US" sz="2000" dirty="0"/>
              <a:t> combined with cluster </a:t>
            </a:r>
            <a:r>
              <a:rPr lang="en-US" altLang="en-US" sz="2000" b="1" dirty="0"/>
              <a:t>{18}</a:t>
            </a:r>
          </a:p>
          <a:p>
            <a:pPr marL="361950" lvl="1" indent="-361950">
              <a:lnSpc>
                <a:spcPct val="100000"/>
              </a:lnSpc>
              <a:spcBef>
                <a:spcPts val="600"/>
              </a:spcBef>
              <a:spcAft>
                <a:spcPts val="1200"/>
              </a:spcAft>
            </a:pPr>
            <a:r>
              <a:rPr lang="en-US" altLang="en-US" sz="2000" b="1" dirty="0"/>
              <a:t>Step 4:</a:t>
            </a:r>
            <a:r>
              <a:rPr lang="en-US" altLang="en-US" sz="2000" dirty="0"/>
              <a:t>	Clusters </a:t>
            </a:r>
            <a:r>
              <a:rPr lang="en-US" altLang="en-US" sz="2000" b="1" dirty="0"/>
              <a:t>{2}</a:t>
            </a:r>
            <a:r>
              <a:rPr lang="en-US" altLang="en-US" sz="2000" dirty="0"/>
              <a:t> and </a:t>
            </a:r>
            <a:r>
              <a:rPr lang="en-US" altLang="en-US" sz="2000" b="1" dirty="0"/>
              <a:t>{5}</a:t>
            </a:r>
            <a:r>
              <a:rPr lang="en-US" altLang="en-US" sz="2000" dirty="0"/>
              <a:t> combined</a:t>
            </a:r>
            <a:endParaRPr lang="en-US" altLang="en-US" sz="2000" b="1" dirty="0">
              <a:latin typeface="Courier New" panose="02070309020205020404" pitchFamily="49" charset="0"/>
            </a:endParaRPr>
          </a:p>
        </p:txBody>
      </p:sp>
      <p:sp>
        <p:nvSpPr>
          <p:cNvPr id="258052"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8053" name="Rectangle 5"/>
          <p:cNvSpPr>
            <a:spLocks noChangeArrowheads="1"/>
          </p:cNvSpPr>
          <p:nvPr/>
        </p:nvSpPr>
        <p:spPr bwMode="auto">
          <a:xfrm>
            <a:off x="1524001" y="2849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58139" name="Group 91"/>
          <p:cNvGrpSpPr>
            <a:grpSpLocks/>
          </p:cNvGrpSpPr>
          <p:nvPr/>
        </p:nvGrpSpPr>
        <p:grpSpPr bwMode="auto">
          <a:xfrm>
            <a:off x="3664130" y="5921375"/>
            <a:ext cx="4572000" cy="800100"/>
            <a:chOff x="1031" y="912"/>
            <a:chExt cx="2880" cy="504"/>
          </a:xfrm>
        </p:grpSpPr>
        <p:sp>
          <p:nvSpPr>
            <p:cNvPr id="258069" name="AutoShape 21"/>
            <p:cNvSpPr>
              <a:spLocks noChangeArrowheads="1"/>
            </p:cNvSpPr>
            <p:nvPr/>
          </p:nvSpPr>
          <p:spPr bwMode="auto">
            <a:xfrm>
              <a:off x="1031" y="912"/>
              <a:ext cx="360" cy="216"/>
            </a:xfrm>
            <a:prstGeom prst="downArrowCallout">
              <a:avLst>
                <a:gd name="adj1" fmla="val 41667"/>
                <a:gd name="adj2" fmla="val 41667"/>
                <a:gd name="adj3" fmla="val 16667"/>
                <a:gd name="adj4" fmla="val 66667"/>
              </a:avLst>
            </a:prstGeom>
            <a:solidFill>
              <a:srgbClr val="FFFFFF"/>
            </a:solidFill>
            <a:ln w="9525">
              <a:solidFill>
                <a:srgbClr val="000000"/>
              </a:solidFill>
              <a:miter lim="800000"/>
              <a:headEnd/>
              <a:tailEnd/>
            </a:ln>
          </p:spPr>
          <p:txBody>
            <a:bodyPr/>
            <a:lstStyle/>
            <a:p>
              <a:r>
                <a:rPr lang="en-US" altLang="en-US" sz="1200"/>
                <a:t>  </a:t>
              </a:r>
              <a:r>
                <a:rPr lang="en-US" altLang="en-US" sz="1200">
                  <a:solidFill>
                    <a:srgbClr val="000000"/>
                  </a:solidFill>
                </a:rPr>
                <a:t>2, 5</a:t>
              </a:r>
              <a:r>
                <a:rPr lang="en-US" altLang="en-US" sz="1200"/>
                <a:t>	</a:t>
              </a:r>
              <a:endParaRPr lang="en-US" altLang="en-US"/>
            </a:p>
          </p:txBody>
        </p:sp>
        <p:sp>
          <p:nvSpPr>
            <p:cNvPr id="258074" name="AutoShape 26"/>
            <p:cNvSpPr>
              <a:spLocks noChangeArrowheads="1"/>
            </p:cNvSpPr>
            <p:nvPr/>
          </p:nvSpPr>
          <p:spPr bwMode="auto">
            <a:xfrm>
              <a:off x="2327" y="1200"/>
              <a:ext cx="624" cy="216"/>
            </a:xfrm>
            <a:prstGeom prst="downArrowCallout">
              <a:avLst>
                <a:gd name="adj1" fmla="val 72222"/>
                <a:gd name="adj2" fmla="val 72222"/>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t> </a:t>
              </a:r>
              <a:r>
                <a:rPr lang="en-US" altLang="en-US" sz="1200">
                  <a:solidFill>
                    <a:srgbClr val="000000"/>
                  </a:solidFill>
                </a:rPr>
                <a:t>15, 16, 18</a:t>
              </a:r>
              <a:endParaRPr lang="en-US" altLang="en-US">
                <a:solidFill>
                  <a:srgbClr val="000000"/>
                </a:solidFill>
              </a:endParaRPr>
            </a:p>
          </p:txBody>
        </p:sp>
        <p:sp>
          <p:nvSpPr>
            <p:cNvPr id="258075" name="AutoShape 27"/>
            <p:cNvSpPr>
              <a:spLocks noChangeArrowheads="1"/>
            </p:cNvSpPr>
            <p:nvPr/>
          </p:nvSpPr>
          <p:spPr bwMode="auto">
            <a:xfrm>
              <a:off x="3479" y="912"/>
              <a:ext cx="432" cy="216"/>
            </a:xfrm>
            <a:prstGeom prst="downArrowCallout">
              <a:avLst>
                <a:gd name="adj1" fmla="val 50000"/>
                <a:gd name="adj2" fmla="val 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33, 33</a:t>
              </a:r>
              <a:endParaRPr lang="en-US" altLang="en-US">
                <a:solidFill>
                  <a:srgbClr val="000000"/>
                </a:solidFill>
              </a:endParaRPr>
            </a:p>
          </p:txBody>
        </p:sp>
        <p:sp>
          <p:nvSpPr>
            <p:cNvPr id="258076" name="AutoShape 28"/>
            <p:cNvSpPr>
              <a:spLocks noChangeArrowheads="1"/>
            </p:cNvSpPr>
            <p:nvPr/>
          </p:nvSpPr>
          <p:spPr bwMode="auto">
            <a:xfrm>
              <a:off x="2113" y="912"/>
              <a:ext cx="432" cy="216"/>
            </a:xfrm>
            <a:prstGeom prst="downArrowCallout">
              <a:avLst>
                <a:gd name="adj1" fmla="val 50000"/>
                <a:gd name="adj2" fmla="val 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t> </a:t>
              </a:r>
              <a:r>
                <a:rPr lang="en-US" altLang="en-US" sz="1200">
                  <a:solidFill>
                    <a:srgbClr val="000000"/>
                  </a:solidFill>
                </a:rPr>
                <a:t>15, 16</a:t>
              </a:r>
              <a:endParaRPr lang="en-US" altLang="en-US">
                <a:solidFill>
                  <a:srgbClr val="000000"/>
                </a:solidFill>
              </a:endParaRPr>
            </a:p>
          </p:txBody>
        </p:sp>
        <p:sp>
          <p:nvSpPr>
            <p:cNvPr id="258078" name="AutoShape 30"/>
            <p:cNvSpPr>
              <a:spLocks noChangeArrowheads="1"/>
            </p:cNvSpPr>
            <p:nvPr/>
          </p:nvSpPr>
          <p:spPr bwMode="auto">
            <a:xfrm>
              <a:off x="2810" y="912"/>
              <a:ext cx="72" cy="216"/>
            </a:xfrm>
            <a:prstGeom prst="downArrow">
              <a:avLst>
                <a:gd name="adj1" fmla="val 50000"/>
                <a:gd name="adj2" fmla="val 75000"/>
              </a:avLst>
            </a:prstGeom>
            <a:solidFill>
              <a:srgbClr val="FFFFFF"/>
            </a:solidFill>
            <a:ln w="9525">
              <a:solidFill>
                <a:srgbClr val="000000"/>
              </a:solidFill>
              <a:miter lim="800000"/>
              <a:headEnd/>
              <a:tailEnd/>
            </a:ln>
          </p:spPr>
          <p:txBody>
            <a:bodyPr/>
            <a:lstStyle/>
            <a:p>
              <a:endParaRPr lang="en-US"/>
            </a:p>
          </p:txBody>
        </p:sp>
      </p:grpSp>
      <p:graphicFrame>
        <p:nvGraphicFramePr>
          <p:cNvPr id="258137" name="Group 89"/>
          <p:cNvGraphicFramePr>
            <a:graphicFrameLocks noGrp="1"/>
          </p:cNvGraphicFramePr>
          <p:nvPr>
            <p:extLst>
              <p:ext uri="{D42A27DB-BD31-4B8C-83A1-F6EECF244321}">
                <p14:modId xmlns:p14="http://schemas.microsoft.com/office/powerpoint/2010/main" val="1634419463"/>
              </p:ext>
            </p:extLst>
          </p:nvPr>
        </p:nvGraphicFramePr>
        <p:xfrm>
          <a:off x="3348219" y="5607050"/>
          <a:ext cx="5627687" cy="274638"/>
        </p:xfrm>
        <a:graphic>
          <a:graphicData uri="http://schemas.openxmlformats.org/drawingml/2006/table">
            <a:tbl>
              <a:tblPr/>
              <a:tblGrid>
                <a:gridCol w="582612">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62547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gridCol w="542925">
                  <a:extLst>
                    <a:ext uri="{9D8B030D-6E8A-4147-A177-3AD203B41FA5}">
                      <a16:colId xmlns:a16="http://schemas.microsoft.com/office/drawing/2014/main" val="20009"/>
                    </a:ext>
                  </a:extLst>
                </a:gridCol>
              </a:tblGrid>
              <a:tr h="274638">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dirty="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9</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15</a:t>
                      </a:r>
                      <a:endParaRPr kumimoji="0" lang="en-US" altLang="en-US" sz="1800" b="0" i="0" u="none" strike="noStrike" cap="none" normalizeH="0" baseline="0" dirty="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16</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18</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33</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33</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45</a:t>
                      </a:r>
                      <a:endParaRPr kumimoji="0" lang="en-US" altLang="en-US" sz="1800" b="0" i="0" u="none" strike="noStrike" cap="none" normalizeH="0" baseline="0" dirty="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F4CFB468-FCCF-9CBB-2263-2AF4A0C34C8E}"/>
              </a:ext>
            </a:extLst>
          </p:cNvPr>
          <p:cNvSpPr>
            <a:spLocks noGrp="1"/>
          </p:cNvSpPr>
          <p:nvPr>
            <p:ph type="sldNum" sz="quarter" idx="12"/>
          </p:nvPr>
        </p:nvSpPr>
        <p:spPr/>
        <p:txBody>
          <a:bodyPr/>
          <a:lstStyle/>
          <a:p>
            <a:fld id="{6C8DB4F7-D883-4928-8961-38134A510B78}" type="slidenum">
              <a:rPr lang="en-GB" smtClean="0"/>
              <a:t>10</a:t>
            </a:fld>
            <a:endParaRPr lang="en-GB" dirty="0"/>
          </a:p>
        </p:txBody>
      </p:sp>
      <p:pic>
        <p:nvPicPr>
          <p:cNvPr id="3" name="Picture 4" descr="Single Linkage">
            <a:extLst>
              <a:ext uri="{FF2B5EF4-FFF2-40B4-BE49-F238E27FC236}">
                <a16:creationId xmlns:a16="http://schemas.microsoft.com/office/drawing/2014/main" id="{DBD12E89-BDEB-A302-6EAB-7734D2A38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7082" y="3823089"/>
            <a:ext cx="1997423" cy="12870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sz="4000" dirty="0"/>
              <a:t>Single-Linkage Clustering</a:t>
            </a:r>
            <a:endParaRPr lang="en-US" altLang="en-US" sz="2800" i="1" dirty="0"/>
          </a:p>
        </p:txBody>
      </p:sp>
      <p:sp>
        <p:nvSpPr>
          <p:cNvPr id="260099" name="Rectangle 3"/>
          <p:cNvSpPr>
            <a:spLocks noGrp="1" noChangeArrowheads="1"/>
          </p:cNvSpPr>
          <p:nvPr>
            <p:ph idx="1"/>
          </p:nvPr>
        </p:nvSpPr>
        <p:spPr>
          <a:xfrm>
            <a:off x="1524000" y="5341351"/>
            <a:ext cx="9829799" cy="1357898"/>
          </a:xfrm>
        </p:spPr>
        <p:txBody>
          <a:bodyPr/>
          <a:lstStyle/>
          <a:p>
            <a:pPr marL="361950" lvl="1" indent="-361950">
              <a:lnSpc>
                <a:spcPct val="100000"/>
              </a:lnSpc>
              <a:spcBef>
                <a:spcPts val="600"/>
              </a:spcBef>
              <a:spcAft>
                <a:spcPts val="1200"/>
              </a:spcAft>
              <a:tabLst>
                <a:tab pos="361950" algn="l"/>
              </a:tabLst>
            </a:pPr>
            <a:r>
              <a:rPr lang="en-US" altLang="en-US" sz="2000" b="1" dirty="0"/>
              <a:t>Agglomeration</a:t>
            </a:r>
            <a:r>
              <a:rPr lang="en-US" altLang="en-US" sz="2000" dirty="0"/>
              <a:t> continues similarly Steps 4 – 9</a:t>
            </a:r>
          </a:p>
          <a:p>
            <a:pPr marL="361950" lvl="1" indent="-361950">
              <a:lnSpc>
                <a:spcPct val="100000"/>
              </a:lnSpc>
              <a:spcBef>
                <a:spcPts val="600"/>
              </a:spcBef>
              <a:spcAft>
                <a:spcPts val="1200"/>
              </a:spcAft>
              <a:tabLst>
                <a:tab pos="361950" algn="l"/>
              </a:tabLst>
            </a:pPr>
            <a:r>
              <a:rPr lang="en-US" altLang="en-US" sz="2000" dirty="0"/>
              <a:t>Above, last cluster {2, 5, 9, 15, 16, 18, 25, 33, 33, 45} contains all records in data set   </a:t>
            </a:r>
            <a:endParaRPr lang="en-US" altLang="en-US" sz="2000" b="1" dirty="0">
              <a:latin typeface="Courier New" panose="02070309020205020404" pitchFamily="49" charset="0"/>
            </a:endParaRPr>
          </a:p>
        </p:txBody>
      </p:sp>
      <p:sp>
        <p:nvSpPr>
          <p:cNvPr id="260100"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0101" name="Rectangle 5"/>
          <p:cNvSpPr>
            <a:spLocks noChangeArrowheads="1"/>
          </p:cNvSpPr>
          <p:nvPr/>
        </p:nvSpPr>
        <p:spPr bwMode="auto">
          <a:xfrm>
            <a:off x="1524001" y="2849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60140" name="Group 44"/>
          <p:cNvGrpSpPr>
            <a:grpSpLocks/>
          </p:cNvGrpSpPr>
          <p:nvPr/>
        </p:nvGrpSpPr>
        <p:grpSpPr bwMode="auto">
          <a:xfrm>
            <a:off x="3249613" y="2255838"/>
            <a:ext cx="5562600" cy="2620962"/>
            <a:chOff x="1087" y="1421"/>
            <a:chExt cx="3504" cy="1651"/>
          </a:xfrm>
        </p:grpSpPr>
        <p:sp>
          <p:nvSpPr>
            <p:cNvPr id="260103" name="AutoShape 7"/>
            <p:cNvSpPr>
              <a:spLocks noChangeArrowheads="1"/>
            </p:cNvSpPr>
            <p:nvPr/>
          </p:nvSpPr>
          <p:spPr bwMode="auto">
            <a:xfrm>
              <a:off x="1087" y="1421"/>
              <a:ext cx="360" cy="216"/>
            </a:xfrm>
            <a:prstGeom prst="downArrowCallout">
              <a:avLst>
                <a:gd name="adj1" fmla="val 41667"/>
                <a:gd name="adj2" fmla="val 41667"/>
                <a:gd name="adj3" fmla="val 16667"/>
                <a:gd name="adj4" fmla="val 66667"/>
              </a:avLst>
            </a:prstGeom>
            <a:solidFill>
              <a:srgbClr val="FFFFFF"/>
            </a:solidFill>
            <a:ln w="9525">
              <a:solidFill>
                <a:srgbClr val="000000"/>
              </a:solidFill>
              <a:miter lim="800000"/>
              <a:headEnd/>
              <a:tailEnd/>
            </a:ln>
          </p:spPr>
          <p:txBody>
            <a:bodyPr/>
            <a:lstStyle/>
            <a:p>
              <a:r>
                <a:rPr lang="en-US" altLang="en-US" sz="1200"/>
                <a:t>  </a:t>
              </a:r>
              <a:r>
                <a:rPr lang="en-US" altLang="en-US" sz="1200">
                  <a:solidFill>
                    <a:srgbClr val="000000"/>
                  </a:solidFill>
                </a:rPr>
                <a:t>2, 5</a:t>
              </a:r>
              <a:r>
                <a:rPr lang="en-US" altLang="en-US" sz="1200"/>
                <a:t>	</a:t>
              </a:r>
              <a:endParaRPr lang="en-US" altLang="en-US"/>
            </a:p>
          </p:txBody>
        </p:sp>
        <p:sp>
          <p:nvSpPr>
            <p:cNvPr id="260104" name="AutoShape 8"/>
            <p:cNvSpPr>
              <a:spLocks noChangeArrowheads="1"/>
            </p:cNvSpPr>
            <p:nvPr/>
          </p:nvSpPr>
          <p:spPr bwMode="auto">
            <a:xfrm>
              <a:off x="1159" y="1709"/>
              <a:ext cx="720" cy="216"/>
            </a:xfrm>
            <a:prstGeom prst="downArrowCallout">
              <a:avLst>
                <a:gd name="adj1" fmla="val 83333"/>
                <a:gd name="adj2" fmla="val 83333"/>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a:t>
              </a:r>
              <a:endParaRPr lang="en-US" altLang="en-US">
                <a:solidFill>
                  <a:srgbClr val="000000"/>
                </a:solidFill>
              </a:endParaRPr>
            </a:p>
          </p:txBody>
        </p:sp>
        <p:sp>
          <p:nvSpPr>
            <p:cNvPr id="260105" name="AutoShape 9"/>
            <p:cNvSpPr>
              <a:spLocks noChangeArrowheads="1"/>
            </p:cNvSpPr>
            <p:nvPr/>
          </p:nvSpPr>
          <p:spPr bwMode="auto">
            <a:xfrm>
              <a:off x="2527" y="2573"/>
              <a:ext cx="1440" cy="216"/>
            </a:xfrm>
            <a:prstGeom prst="downArrowCallout">
              <a:avLst>
                <a:gd name="adj1" fmla="val 166667"/>
                <a:gd name="adj2" fmla="val 166667"/>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2, 5, 9, 15, 16, 18, 25, 33, 33</a:t>
              </a:r>
            </a:p>
            <a:p>
              <a:endParaRPr lang="en-US" altLang="en-US">
                <a:solidFill>
                  <a:srgbClr val="000000"/>
                </a:solidFill>
              </a:endParaRPr>
            </a:p>
          </p:txBody>
        </p:sp>
        <p:sp>
          <p:nvSpPr>
            <p:cNvPr id="260106" name="AutoShape 10"/>
            <p:cNvSpPr>
              <a:spLocks noChangeArrowheads="1"/>
            </p:cNvSpPr>
            <p:nvPr/>
          </p:nvSpPr>
          <p:spPr bwMode="auto">
            <a:xfrm>
              <a:off x="1447" y="1997"/>
              <a:ext cx="1296" cy="216"/>
            </a:xfrm>
            <a:prstGeom prst="downArrowCallout">
              <a:avLst>
                <a:gd name="adj1" fmla="val 150000"/>
                <a:gd name="adj2" fmla="val 1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2, 5, 9, 15, 16, 18</a:t>
              </a:r>
              <a:endParaRPr lang="en-US" altLang="en-US">
                <a:solidFill>
                  <a:srgbClr val="000000"/>
                </a:solidFill>
              </a:endParaRPr>
            </a:p>
          </p:txBody>
        </p:sp>
        <p:sp>
          <p:nvSpPr>
            <p:cNvPr id="260107" name="AutoShape 11"/>
            <p:cNvSpPr>
              <a:spLocks noChangeArrowheads="1"/>
            </p:cNvSpPr>
            <p:nvPr/>
          </p:nvSpPr>
          <p:spPr bwMode="auto">
            <a:xfrm>
              <a:off x="2023" y="2285"/>
              <a:ext cx="1296" cy="216"/>
            </a:xfrm>
            <a:prstGeom prst="downArrowCallout">
              <a:avLst>
                <a:gd name="adj1" fmla="val 150000"/>
                <a:gd name="adj2" fmla="val 1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2, 5, 9, 15, 16, 18, 25</a:t>
              </a:r>
            </a:p>
            <a:p>
              <a:endParaRPr lang="en-US" altLang="en-US">
                <a:solidFill>
                  <a:srgbClr val="000000"/>
                </a:solidFill>
              </a:endParaRPr>
            </a:p>
          </p:txBody>
        </p:sp>
        <p:sp>
          <p:nvSpPr>
            <p:cNvPr id="260108" name="AutoShape 12"/>
            <p:cNvSpPr>
              <a:spLocks noChangeArrowheads="1"/>
            </p:cNvSpPr>
            <p:nvPr/>
          </p:nvSpPr>
          <p:spPr bwMode="auto">
            <a:xfrm>
              <a:off x="2383" y="1709"/>
              <a:ext cx="624" cy="216"/>
            </a:xfrm>
            <a:prstGeom prst="downArrowCallout">
              <a:avLst>
                <a:gd name="adj1" fmla="val 72222"/>
                <a:gd name="adj2" fmla="val 72222"/>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t> </a:t>
              </a:r>
              <a:r>
                <a:rPr lang="en-US" altLang="en-US" sz="1200">
                  <a:solidFill>
                    <a:srgbClr val="000000"/>
                  </a:solidFill>
                </a:rPr>
                <a:t>15, 16, 18</a:t>
              </a:r>
              <a:endParaRPr lang="en-US" altLang="en-US">
                <a:solidFill>
                  <a:srgbClr val="000000"/>
                </a:solidFill>
              </a:endParaRPr>
            </a:p>
          </p:txBody>
        </p:sp>
        <p:sp>
          <p:nvSpPr>
            <p:cNvPr id="260109" name="AutoShape 13"/>
            <p:cNvSpPr>
              <a:spLocks noChangeArrowheads="1"/>
            </p:cNvSpPr>
            <p:nvPr/>
          </p:nvSpPr>
          <p:spPr bwMode="auto">
            <a:xfrm>
              <a:off x="3535" y="1421"/>
              <a:ext cx="432" cy="216"/>
            </a:xfrm>
            <a:prstGeom prst="downArrowCallout">
              <a:avLst>
                <a:gd name="adj1" fmla="val 50000"/>
                <a:gd name="adj2" fmla="val 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33, 33</a:t>
              </a:r>
              <a:endParaRPr lang="en-US" altLang="en-US">
                <a:solidFill>
                  <a:srgbClr val="000000"/>
                </a:solidFill>
              </a:endParaRPr>
            </a:p>
          </p:txBody>
        </p:sp>
        <p:sp>
          <p:nvSpPr>
            <p:cNvPr id="260110" name="AutoShape 14"/>
            <p:cNvSpPr>
              <a:spLocks noChangeArrowheads="1"/>
            </p:cNvSpPr>
            <p:nvPr/>
          </p:nvSpPr>
          <p:spPr bwMode="auto">
            <a:xfrm>
              <a:off x="2169" y="1421"/>
              <a:ext cx="432" cy="216"/>
            </a:xfrm>
            <a:prstGeom prst="downArrowCallout">
              <a:avLst>
                <a:gd name="adj1" fmla="val 50000"/>
                <a:gd name="adj2" fmla="val 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t> </a:t>
              </a:r>
              <a:r>
                <a:rPr lang="en-US" altLang="en-US" sz="1200">
                  <a:solidFill>
                    <a:srgbClr val="000000"/>
                  </a:solidFill>
                </a:rPr>
                <a:t>15, 16</a:t>
              </a:r>
              <a:endParaRPr lang="en-US" altLang="en-US">
                <a:solidFill>
                  <a:srgbClr val="000000"/>
                </a:solidFill>
              </a:endParaRPr>
            </a:p>
          </p:txBody>
        </p:sp>
        <p:sp>
          <p:nvSpPr>
            <p:cNvPr id="260111" name="AutoShape 15"/>
            <p:cNvSpPr>
              <a:spLocks noChangeArrowheads="1"/>
            </p:cNvSpPr>
            <p:nvPr/>
          </p:nvSpPr>
          <p:spPr bwMode="auto">
            <a:xfrm>
              <a:off x="1763" y="1421"/>
              <a:ext cx="72" cy="216"/>
            </a:xfrm>
            <a:prstGeom prst="downArrow">
              <a:avLst>
                <a:gd name="adj1" fmla="val 50000"/>
                <a:gd name="adj2" fmla="val 75000"/>
              </a:avLst>
            </a:prstGeom>
            <a:solidFill>
              <a:srgbClr val="FFFFFF"/>
            </a:solidFill>
            <a:ln w="9525">
              <a:solidFill>
                <a:srgbClr val="000000"/>
              </a:solidFill>
              <a:miter lim="800000"/>
              <a:headEnd/>
              <a:tailEnd/>
            </a:ln>
          </p:spPr>
          <p:txBody>
            <a:bodyPr/>
            <a:lstStyle/>
            <a:p>
              <a:endParaRPr lang="en-US"/>
            </a:p>
          </p:txBody>
        </p:sp>
        <p:sp>
          <p:nvSpPr>
            <p:cNvPr id="260112" name="AutoShape 16"/>
            <p:cNvSpPr>
              <a:spLocks noChangeArrowheads="1"/>
            </p:cNvSpPr>
            <p:nvPr/>
          </p:nvSpPr>
          <p:spPr bwMode="auto">
            <a:xfrm>
              <a:off x="2866" y="1421"/>
              <a:ext cx="72" cy="216"/>
            </a:xfrm>
            <a:prstGeom prst="downArrow">
              <a:avLst>
                <a:gd name="adj1" fmla="val 50000"/>
                <a:gd name="adj2" fmla="val 75000"/>
              </a:avLst>
            </a:prstGeom>
            <a:solidFill>
              <a:srgbClr val="FFFFFF"/>
            </a:solidFill>
            <a:ln w="9525">
              <a:solidFill>
                <a:srgbClr val="000000"/>
              </a:solidFill>
              <a:miter lim="800000"/>
              <a:headEnd/>
              <a:tailEnd/>
            </a:ln>
          </p:spPr>
          <p:txBody>
            <a:bodyPr/>
            <a:lstStyle/>
            <a:p>
              <a:endParaRPr lang="en-US"/>
            </a:p>
          </p:txBody>
        </p:sp>
        <p:sp>
          <p:nvSpPr>
            <p:cNvPr id="260113" name="AutoShape 17"/>
            <p:cNvSpPr>
              <a:spLocks noChangeArrowheads="1"/>
            </p:cNvSpPr>
            <p:nvPr/>
          </p:nvSpPr>
          <p:spPr bwMode="auto">
            <a:xfrm flipH="1">
              <a:off x="3210" y="1421"/>
              <a:ext cx="72" cy="792"/>
            </a:xfrm>
            <a:prstGeom prst="downArrow">
              <a:avLst>
                <a:gd name="adj1" fmla="val 50000"/>
                <a:gd name="adj2" fmla="val 275000"/>
              </a:avLst>
            </a:prstGeom>
            <a:solidFill>
              <a:srgbClr val="FFFFFF"/>
            </a:solidFill>
            <a:ln w="9525">
              <a:solidFill>
                <a:srgbClr val="000000"/>
              </a:solidFill>
              <a:miter lim="800000"/>
              <a:headEnd/>
              <a:tailEnd/>
            </a:ln>
          </p:spPr>
          <p:txBody>
            <a:bodyPr/>
            <a:lstStyle/>
            <a:p>
              <a:endParaRPr lang="en-US"/>
            </a:p>
          </p:txBody>
        </p:sp>
        <p:sp>
          <p:nvSpPr>
            <p:cNvPr id="260114" name="AutoShape 18"/>
            <p:cNvSpPr>
              <a:spLocks noChangeArrowheads="1"/>
            </p:cNvSpPr>
            <p:nvPr/>
          </p:nvSpPr>
          <p:spPr bwMode="auto">
            <a:xfrm>
              <a:off x="3031" y="2856"/>
              <a:ext cx="1560" cy="216"/>
            </a:xfrm>
            <a:prstGeom prst="downArrowCallout">
              <a:avLst>
                <a:gd name="adj1" fmla="val 180556"/>
                <a:gd name="adj2" fmla="val 180556"/>
                <a:gd name="adj3" fmla="val 16667"/>
                <a:gd name="adj4" fmla="val 66667"/>
              </a:avLst>
            </a:prstGeom>
            <a:noFill/>
            <a:ln w="9525">
              <a:solidFill>
                <a:srgbClr val="000000"/>
              </a:solidFill>
              <a:miter lim="800000"/>
              <a:headEnd/>
              <a:tailEnd/>
            </a:ln>
          </p:spPr>
          <p:txBody>
            <a:bodyPr/>
            <a:lstStyle/>
            <a:p>
              <a:pPr algn="ctr"/>
              <a:r>
                <a:rPr lang="en-US" altLang="en-US" sz="1200" dirty="0">
                  <a:solidFill>
                    <a:srgbClr val="000000"/>
                  </a:solidFill>
                </a:rPr>
                <a:t>2, 5, 9, 15, 16, 18, 25, 33, 33, 45</a:t>
              </a:r>
            </a:p>
            <a:p>
              <a:endParaRPr lang="en-US" altLang="en-US" dirty="0">
                <a:solidFill>
                  <a:srgbClr val="000000"/>
                </a:solidFill>
              </a:endParaRPr>
            </a:p>
          </p:txBody>
        </p:sp>
        <p:sp>
          <p:nvSpPr>
            <p:cNvPr id="260115" name="AutoShape 19"/>
            <p:cNvSpPr>
              <a:spLocks noChangeArrowheads="1"/>
            </p:cNvSpPr>
            <p:nvPr/>
          </p:nvSpPr>
          <p:spPr bwMode="auto">
            <a:xfrm flipH="1">
              <a:off x="4232" y="1421"/>
              <a:ext cx="72" cy="1368"/>
            </a:xfrm>
            <a:prstGeom prst="downArrow">
              <a:avLst>
                <a:gd name="adj1" fmla="val 50000"/>
                <a:gd name="adj2" fmla="val 475000"/>
              </a:avLst>
            </a:prstGeom>
            <a:solidFill>
              <a:srgbClr val="FFFFFF"/>
            </a:solidFill>
            <a:ln w="9525">
              <a:solidFill>
                <a:srgbClr val="000000"/>
              </a:solidFill>
              <a:miter lim="800000"/>
              <a:headEnd/>
              <a:tailEnd/>
            </a:ln>
          </p:spPr>
          <p:txBody>
            <a:bodyPr/>
            <a:lstStyle/>
            <a:p>
              <a:endParaRPr lang="en-US"/>
            </a:p>
          </p:txBody>
        </p:sp>
      </p:grpSp>
      <p:graphicFrame>
        <p:nvGraphicFramePr>
          <p:cNvPr id="260116" name="Group 20"/>
          <p:cNvGraphicFramePr>
            <a:graphicFrameLocks noGrp="1"/>
          </p:cNvGraphicFramePr>
          <p:nvPr/>
        </p:nvGraphicFramePr>
        <p:xfrm>
          <a:off x="2933700" y="1941513"/>
          <a:ext cx="5627688" cy="274638"/>
        </p:xfrm>
        <a:graphic>
          <a:graphicData uri="http://schemas.openxmlformats.org/drawingml/2006/table">
            <a:tbl>
              <a:tblPr/>
              <a:tblGrid>
                <a:gridCol w="582613">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62547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gridCol w="542925">
                  <a:extLst>
                    <a:ext uri="{9D8B030D-6E8A-4147-A177-3AD203B41FA5}">
                      <a16:colId xmlns:a16="http://schemas.microsoft.com/office/drawing/2014/main" val="20009"/>
                    </a:ext>
                  </a:extLst>
                </a:gridCol>
              </a:tblGrid>
              <a:tr h="274638">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9</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16</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18</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33</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33</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45</a:t>
                      </a:r>
                      <a:endParaRPr kumimoji="0" lang="en-US" altLang="en-US" sz="1800" b="0" i="0" u="none" strike="noStrike" cap="none" normalizeH="0" baseline="0" dirty="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9D9DF415-ADB2-F54D-F624-CB7DE7D466D1}"/>
              </a:ext>
            </a:extLst>
          </p:cNvPr>
          <p:cNvSpPr>
            <a:spLocks noGrp="1"/>
          </p:cNvSpPr>
          <p:nvPr>
            <p:ph type="sldNum" sz="quarter" idx="12"/>
          </p:nvPr>
        </p:nvSpPr>
        <p:spPr/>
        <p:txBody>
          <a:bodyPr/>
          <a:lstStyle/>
          <a:p>
            <a:fld id="{6C8DB4F7-D883-4928-8961-38134A510B78}" type="slidenum">
              <a:rPr lang="en-GB" smtClean="0"/>
              <a:t>11</a:t>
            </a:fld>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sz="4000" dirty="0"/>
              <a:t>Hierarchical Clustering Methods</a:t>
            </a:r>
            <a:endParaRPr lang="en-US" altLang="en-US" sz="2800" i="1" dirty="0"/>
          </a:p>
        </p:txBody>
      </p:sp>
      <p:sp>
        <p:nvSpPr>
          <p:cNvPr id="256003" name="Rectangle 3"/>
          <p:cNvSpPr>
            <a:spLocks noGrp="1" noChangeArrowheads="1"/>
          </p:cNvSpPr>
          <p:nvPr>
            <p:ph idx="1"/>
          </p:nvPr>
        </p:nvSpPr>
        <p:spPr>
          <a:xfrm>
            <a:off x="838200" y="1624615"/>
            <a:ext cx="8538713" cy="5150248"/>
          </a:xfrm>
        </p:spPr>
        <p:txBody>
          <a:bodyPr>
            <a:normAutofit/>
          </a:bodyPr>
          <a:lstStyle/>
          <a:p>
            <a:pPr marL="361950" lvl="1" indent="-361950">
              <a:lnSpc>
                <a:spcPct val="100000"/>
              </a:lnSpc>
              <a:spcBef>
                <a:spcPts val="600"/>
              </a:spcBef>
              <a:spcAft>
                <a:spcPts val="1200"/>
              </a:spcAft>
            </a:pPr>
            <a:r>
              <a:rPr lang="en-US" altLang="en-US" b="1" dirty="0">
                <a:solidFill>
                  <a:schemeClr val="accent4">
                    <a:lumMod val="75000"/>
                  </a:schemeClr>
                </a:solidFill>
              </a:rPr>
              <a:t>Complete Linkage</a:t>
            </a:r>
          </a:p>
          <a:p>
            <a:pPr marL="361950" lvl="1" indent="-361950">
              <a:lnSpc>
                <a:spcPct val="100000"/>
              </a:lnSpc>
              <a:spcBef>
                <a:spcPts val="600"/>
              </a:spcBef>
              <a:spcAft>
                <a:spcPts val="1200"/>
              </a:spcAft>
            </a:pPr>
            <a:r>
              <a:rPr lang="en-US" altLang="en-US" sz="2000" dirty="0"/>
              <a:t>Known as </a:t>
            </a:r>
            <a:r>
              <a:rPr lang="en-US" altLang="en-US" sz="2000" b="1" i="1" dirty="0">
                <a:highlight>
                  <a:srgbClr val="00FF00"/>
                </a:highlight>
              </a:rPr>
              <a:t>Farthest-Neighbor Approach</a:t>
            </a:r>
          </a:p>
          <a:p>
            <a:pPr marL="361950" lvl="1" indent="-361950">
              <a:lnSpc>
                <a:spcPct val="100000"/>
              </a:lnSpc>
              <a:spcBef>
                <a:spcPts val="600"/>
              </a:spcBef>
              <a:spcAft>
                <a:spcPts val="1200"/>
              </a:spcAft>
            </a:pPr>
            <a:r>
              <a:rPr lang="en-US" altLang="en-US" sz="2000" dirty="0"/>
              <a:t>Maximum distance between any record in cluster </a:t>
            </a:r>
            <a:r>
              <a:rPr lang="en-US" altLang="en-US" sz="2000" b="1" dirty="0"/>
              <a:t>A</a:t>
            </a:r>
            <a:r>
              <a:rPr lang="en-US" altLang="en-US" sz="2000" dirty="0"/>
              <a:t>, and any record in cluster </a:t>
            </a:r>
            <a:r>
              <a:rPr lang="en-US" altLang="en-US" sz="2000" b="1" dirty="0"/>
              <a:t>B</a:t>
            </a:r>
          </a:p>
          <a:p>
            <a:pPr marL="361950" lvl="1" indent="-361950">
              <a:lnSpc>
                <a:spcPct val="100000"/>
              </a:lnSpc>
              <a:spcBef>
                <a:spcPts val="600"/>
              </a:spcBef>
              <a:spcAft>
                <a:spcPts val="1200"/>
              </a:spcAft>
            </a:pPr>
            <a:r>
              <a:rPr lang="en-US" altLang="en-US" sz="2000" dirty="0"/>
              <a:t>Cluster similarity based on </a:t>
            </a:r>
            <a:r>
              <a:rPr lang="en-US" altLang="en-US" sz="2000" u="sng" dirty="0"/>
              <a:t>most dissimilar records</a:t>
            </a:r>
            <a:r>
              <a:rPr lang="en-US" altLang="en-US" sz="2000" dirty="0"/>
              <a:t> from each cluster</a:t>
            </a:r>
          </a:p>
          <a:p>
            <a:pPr marL="361950" lvl="1" indent="-361950">
              <a:lnSpc>
                <a:spcPct val="100000"/>
              </a:lnSpc>
              <a:spcBef>
                <a:spcPts val="600"/>
              </a:spcBef>
              <a:spcAft>
                <a:spcPts val="1200"/>
              </a:spcAft>
            </a:pPr>
            <a:r>
              <a:rPr lang="en-US" altLang="en-US" sz="2000" dirty="0"/>
              <a:t>Compact, sphere-like clusters formed</a:t>
            </a:r>
          </a:p>
          <a:p>
            <a:pPr marL="361950" lvl="1" indent="-361950">
              <a:lnSpc>
                <a:spcPct val="100000"/>
              </a:lnSpc>
              <a:spcBef>
                <a:spcPts val="600"/>
              </a:spcBef>
              <a:spcAft>
                <a:spcPts val="1200"/>
              </a:spcAft>
            </a:pPr>
            <a:r>
              <a:rPr lang="en-US" altLang="en-US" sz="2000" dirty="0"/>
              <a:t>All records in cluster within given diameter of other records</a:t>
            </a:r>
          </a:p>
          <a:p>
            <a:pPr marL="361950" lvl="1" indent="-361950">
              <a:lnSpc>
                <a:spcPct val="100000"/>
              </a:lnSpc>
              <a:spcBef>
                <a:spcPts val="600"/>
              </a:spcBef>
              <a:spcAft>
                <a:spcPts val="1200"/>
              </a:spcAft>
            </a:pPr>
            <a:r>
              <a:rPr lang="en-US" altLang="en-US" b="1" dirty="0">
                <a:solidFill>
                  <a:schemeClr val="accent4">
                    <a:lumMod val="75000"/>
                  </a:schemeClr>
                </a:solidFill>
              </a:rPr>
              <a:t>Centroid-linkage </a:t>
            </a:r>
          </a:p>
          <a:p>
            <a:pPr marL="361950" lvl="1" indent="-361950">
              <a:lnSpc>
                <a:spcPct val="100000"/>
              </a:lnSpc>
              <a:spcBef>
                <a:spcPts val="600"/>
              </a:spcBef>
              <a:spcAft>
                <a:spcPts val="1200"/>
              </a:spcAft>
            </a:pPr>
            <a:r>
              <a:rPr lang="en-US" altLang="en-US" sz="2000" dirty="0"/>
              <a:t>It finds centroid of cluster </a:t>
            </a:r>
            <a:r>
              <a:rPr lang="en-US" altLang="en-US" sz="2000" b="1" dirty="0"/>
              <a:t>A</a:t>
            </a:r>
            <a:r>
              <a:rPr lang="en-US" altLang="en-US" sz="2000" dirty="0"/>
              <a:t> and centroid of cluster </a:t>
            </a:r>
            <a:r>
              <a:rPr lang="en-US" altLang="en-US" sz="2000" b="1" dirty="0"/>
              <a:t>B</a:t>
            </a:r>
            <a:r>
              <a:rPr lang="en-US" altLang="en-US" sz="2000" dirty="0"/>
              <a:t>, and then calculates the distance between the two before merging.</a:t>
            </a:r>
          </a:p>
        </p:txBody>
      </p:sp>
      <p:sp>
        <p:nvSpPr>
          <p:cNvPr id="256004"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6005" name="Rectangle 5"/>
          <p:cNvSpPr>
            <a:spLocks noChangeArrowheads="1"/>
          </p:cNvSpPr>
          <p:nvPr/>
        </p:nvSpPr>
        <p:spPr bwMode="auto">
          <a:xfrm>
            <a:off x="1524001" y="2849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Slide Number Placeholder 1">
            <a:extLst>
              <a:ext uri="{FF2B5EF4-FFF2-40B4-BE49-F238E27FC236}">
                <a16:creationId xmlns:a16="http://schemas.microsoft.com/office/drawing/2014/main" id="{C929C745-8EF5-9C5D-2A4C-780ADDB8683B}"/>
              </a:ext>
            </a:extLst>
          </p:cNvPr>
          <p:cNvSpPr>
            <a:spLocks noGrp="1"/>
          </p:cNvSpPr>
          <p:nvPr>
            <p:ph type="sldNum" sz="quarter" idx="12"/>
          </p:nvPr>
        </p:nvSpPr>
        <p:spPr/>
        <p:txBody>
          <a:bodyPr/>
          <a:lstStyle/>
          <a:p>
            <a:fld id="{6C8DB4F7-D883-4928-8961-38134A510B78}" type="slidenum">
              <a:rPr lang="en-GB" smtClean="0"/>
              <a:t>12</a:t>
            </a:fld>
            <a:endParaRPr lang="en-GB" dirty="0"/>
          </a:p>
        </p:txBody>
      </p:sp>
      <p:pic>
        <p:nvPicPr>
          <p:cNvPr id="3" name="Picture 6" descr="Centroid Linkage">
            <a:extLst>
              <a:ext uri="{FF2B5EF4-FFF2-40B4-BE49-F238E27FC236}">
                <a16:creationId xmlns:a16="http://schemas.microsoft.com/office/drawing/2014/main" id="{6864421A-2B9F-BC39-1F4B-A6FF3780D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987" y="5268711"/>
            <a:ext cx="1804048" cy="10876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omplete Linkage">
            <a:extLst>
              <a:ext uri="{FF2B5EF4-FFF2-40B4-BE49-F238E27FC236}">
                <a16:creationId xmlns:a16="http://schemas.microsoft.com/office/drawing/2014/main" id="{D07B84D1-2442-6D71-2C10-5CFFD0BC6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389" y="3126839"/>
            <a:ext cx="1823208" cy="108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6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en-US" sz="4000"/>
              <a:t>Complete-Linkage Clustering</a:t>
            </a:r>
            <a:endParaRPr lang="en-US" altLang="en-US" sz="2800" i="1"/>
          </a:p>
        </p:txBody>
      </p:sp>
      <p:sp>
        <p:nvSpPr>
          <p:cNvPr id="261123" name="Rectangle 3"/>
          <p:cNvSpPr>
            <a:spLocks noGrp="1" noChangeArrowheads="1"/>
          </p:cNvSpPr>
          <p:nvPr>
            <p:ph idx="1"/>
          </p:nvPr>
        </p:nvSpPr>
        <p:spPr>
          <a:xfrm>
            <a:off x="672859" y="1676503"/>
            <a:ext cx="10412083" cy="4679847"/>
          </a:xfrm>
        </p:spPr>
        <p:txBody>
          <a:bodyPr/>
          <a:lstStyle/>
          <a:p>
            <a:pPr marL="838200" lvl="1" indent="-381000">
              <a:lnSpc>
                <a:spcPct val="100000"/>
              </a:lnSpc>
              <a:spcBef>
                <a:spcPts val="600"/>
              </a:spcBef>
              <a:spcAft>
                <a:spcPts val="1200"/>
              </a:spcAft>
            </a:pPr>
            <a:r>
              <a:rPr lang="en-US" altLang="en-US" sz="2000" dirty="0"/>
              <a:t>Complete-linkage explored using sample data</a:t>
            </a:r>
            <a:endParaRPr lang="en-US" altLang="en-US" sz="2000" b="1" dirty="0">
              <a:latin typeface="Courier New" panose="02070309020205020404" pitchFamily="49" charset="0"/>
            </a:endParaRPr>
          </a:p>
          <a:p>
            <a:pPr marL="457200" lvl="1" indent="0" algn="ctr">
              <a:lnSpc>
                <a:spcPct val="100000"/>
              </a:lnSpc>
              <a:spcBef>
                <a:spcPts val="600"/>
              </a:spcBef>
              <a:spcAft>
                <a:spcPts val="1200"/>
              </a:spcAft>
              <a:buNone/>
            </a:pPr>
            <a:r>
              <a:rPr lang="en-US" altLang="en-US" sz="2000" b="1" dirty="0">
                <a:highlight>
                  <a:srgbClr val="FFFF00"/>
                </a:highlight>
                <a:latin typeface="Courier New" panose="02070309020205020404" pitchFamily="49" charset="0"/>
              </a:rPr>
              <a:t>2  5   9   15   16   18   25   33   33   45</a:t>
            </a:r>
            <a:endParaRPr lang="en-US" altLang="en-US" sz="2000" dirty="0">
              <a:highlight>
                <a:srgbClr val="FFFF00"/>
              </a:highlight>
            </a:endParaRPr>
          </a:p>
          <a:p>
            <a:pPr marL="838200" lvl="1" indent="-381000">
              <a:lnSpc>
                <a:spcPct val="100000"/>
              </a:lnSpc>
              <a:spcBef>
                <a:spcPts val="600"/>
              </a:spcBef>
              <a:spcAft>
                <a:spcPts val="1200"/>
              </a:spcAft>
            </a:pPr>
            <a:r>
              <a:rPr lang="en-US" altLang="en-US" sz="2000" dirty="0"/>
              <a:t>Distance among records in two clusters farthest from each other minimized</a:t>
            </a:r>
          </a:p>
          <a:p>
            <a:pPr marL="838200" lvl="1" indent="-381000">
              <a:lnSpc>
                <a:spcPct val="100000"/>
              </a:lnSpc>
              <a:spcBef>
                <a:spcPts val="600"/>
              </a:spcBef>
              <a:spcAft>
                <a:spcPts val="1200"/>
              </a:spcAft>
            </a:pPr>
            <a:r>
              <a:rPr lang="en-US" altLang="en-US" sz="2000" b="1" dirty="0"/>
              <a:t>Step 1:</a:t>
            </a:r>
            <a:r>
              <a:rPr lang="en-US" altLang="en-US" sz="2000" dirty="0"/>
              <a:t>	Each cluster contains single record</a:t>
            </a:r>
          </a:p>
          <a:p>
            <a:pPr marL="838200" lvl="1" indent="-381000">
              <a:lnSpc>
                <a:spcPct val="100000"/>
              </a:lnSpc>
              <a:spcBef>
                <a:spcPts val="600"/>
              </a:spcBef>
              <a:spcAft>
                <a:spcPts val="1200"/>
              </a:spcAft>
              <a:buNone/>
            </a:pPr>
            <a:r>
              <a:rPr lang="en-US" altLang="en-US" sz="2000" dirty="0"/>
              <a:t>			No difference between single and Complete-linkage</a:t>
            </a:r>
          </a:p>
          <a:p>
            <a:pPr marL="838200" lvl="1" indent="-381000">
              <a:lnSpc>
                <a:spcPct val="100000"/>
              </a:lnSpc>
              <a:spcBef>
                <a:spcPts val="600"/>
              </a:spcBef>
              <a:spcAft>
                <a:spcPts val="1200"/>
              </a:spcAft>
              <a:buNone/>
            </a:pPr>
            <a:r>
              <a:rPr lang="en-US" altLang="en-US" sz="2000" dirty="0"/>
              <a:t>			Clusters </a:t>
            </a:r>
            <a:r>
              <a:rPr lang="en-US" altLang="en-US" sz="2000" b="1" dirty="0"/>
              <a:t>{33} </a:t>
            </a:r>
            <a:r>
              <a:rPr lang="en-US" altLang="en-US" sz="2000" dirty="0"/>
              <a:t>and </a:t>
            </a:r>
            <a:r>
              <a:rPr lang="en-US" altLang="en-US" sz="2000" b="1" dirty="0"/>
              <a:t>{33} </a:t>
            </a:r>
            <a:r>
              <a:rPr lang="en-US" altLang="en-US" sz="2000" dirty="0"/>
              <a:t>combined</a:t>
            </a:r>
          </a:p>
          <a:p>
            <a:pPr marL="838200" lvl="1" indent="-381000">
              <a:lnSpc>
                <a:spcPct val="100000"/>
              </a:lnSpc>
              <a:spcBef>
                <a:spcPts val="600"/>
              </a:spcBef>
              <a:spcAft>
                <a:spcPts val="1200"/>
              </a:spcAft>
            </a:pPr>
            <a:r>
              <a:rPr lang="en-US" altLang="en-US" sz="2000" b="1" dirty="0"/>
              <a:t>Step 2:</a:t>
            </a:r>
            <a:r>
              <a:rPr lang="en-US" altLang="en-US" sz="2000" dirty="0"/>
              <a:t>	Clusters </a:t>
            </a:r>
            <a:r>
              <a:rPr lang="en-US" altLang="en-US" sz="2000" b="1" dirty="0"/>
              <a:t>{15} </a:t>
            </a:r>
            <a:r>
              <a:rPr lang="en-US" altLang="en-US" sz="2000" dirty="0"/>
              <a:t>and </a:t>
            </a:r>
            <a:r>
              <a:rPr lang="en-US" altLang="en-US" sz="2000" b="1" dirty="0"/>
              <a:t>{16} </a:t>
            </a:r>
            <a:r>
              <a:rPr lang="en-US" altLang="en-US" sz="2000" dirty="0"/>
              <a:t>combined</a:t>
            </a:r>
          </a:p>
          <a:p>
            <a:pPr marL="838200" lvl="1" indent="-381000">
              <a:lnSpc>
                <a:spcPct val="100000"/>
              </a:lnSpc>
              <a:spcBef>
                <a:spcPts val="600"/>
              </a:spcBef>
              <a:spcAft>
                <a:spcPts val="1200"/>
              </a:spcAft>
              <a:buNone/>
            </a:pPr>
            <a:r>
              <a:rPr lang="en-US" altLang="en-US" sz="2000" dirty="0"/>
              <a:t>			 No difference between single and Complete-linkage</a:t>
            </a:r>
          </a:p>
        </p:txBody>
      </p:sp>
      <p:sp>
        <p:nvSpPr>
          <p:cNvPr id="261124"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Slide Number Placeholder 1">
            <a:extLst>
              <a:ext uri="{FF2B5EF4-FFF2-40B4-BE49-F238E27FC236}">
                <a16:creationId xmlns:a16="http://schemas.microsoft.com/office/drawing/2014/main" id="{B5B0646A-6387-535A-0244-7C1D21C7BF7C}"/>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en-US" sz="4000" dirty="0"/>
              <a:t>Complete-Linkage Clustering</a:t>
            </a:r>
            <a:endParaRPr lang="en-US" altLang="en-US" sz="2800" i="1" dirty="0"/>
          </a:p>
        </p:txBody>
      </p:sp>
      <p:sp>
        <p:nvSpPr>
          <p:cNvPr id="262147" name="Rectangle 3"/>
          <p:cNvSpPr>
            <a:spLocks noGrp="1" noChangeArrowheads="1"/>
          </p:cNvSpPr>
          <p:nvPr>
            <p:ph idx="1"/>
          </p:nvPr>
        </p:nvSpPr>
        <p:spPr>
          <a:xfrm>
            <a:off x="838200" y="1794294"/>
            <a:ext cx="9372600" cy="4377906"/>
          </a:xfrm>
        </p:spPr>
        <p:txBody>
          <a:bodyPr/>
          <a:lstStyle/>
          <a:p>
            <a:pPr marL="361950" lvl="1" indent="-361950">
              <a:lnSpc>
                <a:spcPct val="100000"/>
              </a:lnSpc>
              <a:spcBef>
                <a:spcPts val="600"/>
              </a:spcBef>
              <a:spcAft>
                <a:spcPts val="1200"/>
              </a:spcAft>
            </a:pPr>
            <a:r>
              <a:rPr lang="en-US" altLang="en-US" sz="2000" b="1" dirty="0"/>
              <a:t>Step 3:</a:t>
            </a:r>
            <a:r>
              <a:rPr lang="en-US" altLang="en-US" sz="2000" dirty="0"/>
              <a:t>	Complete-linkage diverges from Single-linkage</a:t>
            </a:r>
          </a:p>
          <a:p>
            <a:pPr marL="361950" lvl="1" indent="-361950">
              <a:lnSpc>
                <a:spcPct val="100000"/>
              </a:lnSpc>
              <a:spcBef>
                <a:spcPts val="600"/>
              </a:spcBef>
              <a:spcAft>
                <a:spcPts val="1200"/>
              </a:spcAft>
              <a:buNone/>
            </a:pPr>
            <a:r>
              <a:rPr lang="en-US" altLang="en-US" sz="2000" dirty="0"/>
              <a:t>			Farthest neighbors between </a:t>
            </a:r>
            <a:r>
              <a:rPr lang="en-US" altLang="en-US" sz="2000" b="1" dirty="0"/>
              <a:t>{15, 16} </a:t>
            </a:r>
            <a:r>
              <a:rPr lang="en-US" altLang="en-US" sz="2000" dirty="0"/>
              <a:t>and </a:t>
            </a:r>
            <a:r>
              <a:rPr lang="en-US" altLang="en-US" sz="2000" b="1" dirty="0"/>
              <a:t>{18}</a:t>
            </a:r>
            <a:r>
              <a:rPr lang="en-US" altLang="en-US" sz="2000" dirty="0"/>
              <a:t> are</a:t>
            </a:r>
            <a:br>
              <a:rPr lang="en-US" altLang="en-US" sz="2000" dirty="0"/>
            </a:br>
            <a:r>
              <a:rPr lang="en-US" altLang="en-US" sz="2000" dirty="0"/>
              <a:t>		15 and 18, distance = 3</a:t>
            </a:r>
          </a:p>
          <a:p>
            <a:pPr marL="361950" lvl="1" indent="-361950">
              <a:lnSpc>
                <a:spcPct val="100000"/>
              </a:lnSpc>
              <a:spcBef>
                <a:spcPts val="600"/>
              </a:spcBef>
              <a:spcAft>
                <a:spcPts val="1200"/>
              </a:spcAft>
              <a:buNone/>
            </a:pPr>
            <a:r>
              <a:rPr lang="en-US" altLang="en-US" sz="2000" dirty="0"/>
              <a:t>			Clusters </a:t>
            </a:r>
            <a:r>
              <a:rPr lang="en-US" altLang="en-US" sz="2000" b="1" dirty="0"/>
              <a:t>{2}</a:t>
            </a:r>
            <a:r>
              <a:rPr lang="en-US" altLang="en-US" sz="2000" dirty="0"/>
              <a:t> and </a:t>
            </a:r>
            <a:r>
              <a:rPr lang="en-US" altLang="en-US" sz="2000" b="1" dirty="0"/>
              <a:t>{5}</a:t>
            </a:r>
            <a:r>
              <a:rPr lang="en-US" altLang="en-US" sz="2000" dirty="0"/>
              <a:t> also have distance = 3</a:t>
            </a:r>
          </a:p>
          <a:p>
            <a:pPr marL="361950" lvl="1" indent="-361950">
              <a:lnSpc>
                <a:spcPct val="100000"/>
              </a:lnSpc>
              <a:spcBef>
                <a:spcPts val="600"/>
              </a:spcBef>
              <a:spcAft>
                <a:spcPts val="1200"/>
              </a:spcAft>
              <a:buNone/>
            </a:pPr>
            <a:r>
              <a:rPr lang="en-US" altLang="en-US" sz="2000" dirty="0"/>
              <a:t>			Algorithm silent regarding ties</a:t>
            </a:r>
          </a:p>
          <a:p>
            <a:pPr marL="361950" lvl="1" indent="-361950">
              <a:lnSpc>
                <a:spcPct val="100000"/>
              </a:lnSpc>
              <a:spcBef>
                <a:spcPts val="600"/>
              </a:spcBef>
              <a:spcAft>
                <a:spcPts val="1200"/>
              </a:spcAft>
              <a:buNone/>
            </a:pPr>
            <a:r>
              <a:rPr lang="en-US" altLang="en-US" sz="2000" dirty="0"/>
              <a:t>			Result, </a:t>
            </a:r>
            <a:r>
              <a:rPr lang="en-US" altLang="en-US" sz="2000" b="1" dirty="0"/>
              <a:t>{2, 5}</a:t>
            </a:r>
            <a:r>
              <a:rPr lang="en-US" altLang="en-US" sz="2000" dirty="0"/>
              <a:t> arbitrarily chosen</a:t>
            </a:r>
          </a:p>
          <a:p>
            <a:pPr marL="361950" lvl="1" indent="-361950">
              <a:lnSpc>
                <a:spcPct val="100000"/>
              </a:lnSpc>
              <a:spcBef>
                <a:spcPts val="600"/>
              </a:spcBef>
              <a:spcAft>
                <a:spcPts val="1200"/>
              </a:spcAft>
            </a:pPr>
            <a:r>
              <a:rPr lang="en-US" altLang="en-US" sz="2000" dirty="0"/>
              <a:t>Complete-linkage procedure continues for Steps 4 – 9, until all records contained in same cluster</a:t>
            </a:r>
          </a:p>
          <a:p>
            <a:pPr marL="838200" lvl="1" indent="-381000">
              <a:lnSpc>
                <a:spcPct val="100000"/>
              </a:lnSpc>
              <a:spcBef>
                <a:spcPts val="600"/>
              </a:spcBef>
              <a:spcAft>
                <a:spcPts val="1200"/>
              </a:spcAft>
            </a:pPr>
            <a:endParaRPr lang="en-US" altLang="en-US" sz="2000" dirty="0"/>
          </a:p>
        </p:txBody>
      </p:sp>
      <p:sp>
        <p:nvSpPr>
          <p:cNvPr id="262148"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2149" name="Rectangle 5"/>
          <p:cNvSpPr>
            <a:spLocks noChangeArrowheads="1"/>
          </p:cNvSpPr>
          <p:nvPr/>
        </p:nvSpPr>
        <p:spPr bwMode="auto">
          <a:xfrm>
            <a:off x="1524001" y="2849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Slide Number Placeholder 1">
            <a:extLst>
              <a:ext uri="{FF2B5EF4-FFF2-40B4-BE49-F238E27FC236}">
                <a16:creationId xmlns:a16="http://schemas.microsoft.com/office/drawing/2014/main" id="{31BC2BF3-AFA0-2A49-7CC7-D5BB324757B6}"/>
              </a:ext>
            </a:extLst>
          </p:cNvPr>
          <p:cNvSpPr>
            <a:spLocks noGrp="1"/>
          </p:cNvSpPr>
          <p:nvPr>
            <p:ph type="sldNum" sz="quarter" idx="12"/>
          </p:nvPr>
        </p:nvSpPr>
        <p:spPr/>
        <p:txBody>
          <a:bodyPr/>
          <a:lstStyle/>
          <a:p>
            <a:fld id="{6C8DB4F7-D883-4928-8961-38134A510B78}" type="slidenum">
              <a:rPr lang="en-GB" smtClean="0"/>
              <a:t>14</a:t>
            </a:fld>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74302" y="83137"/>
            <a:ext cx="8304892" cy="1325563"/>
          </a:xfrm>
        </p:spPr>
        <p:txBody>
          <a:bodyPr>
            <a:normAutofit/>
          </a:bodyPr>
          <a:lstStyle/>
          <a:p>
            <a:r>
              <a:rPr lang="en-US" altLang="en-US" sz="3600" dirty="0"/>
              <a:t>Complete and Single-Linkage Clustering</a:t>
            </a:r>
            <a:br>
              <a:rPr lang="en-US" altLang="en-US" sz="3200" dirty="0"/>
            </a:br>
            <a:r>
              <a:rPr lang="en-US" altLang="en-US" sz="2800" dirty="0">
                <a:solidFill>
                  <a:schemeClr val="accent4">
                    <a:lumMod val="75000"/>
                  </a:schemeClr>
                </a:solidFill>
              </a:rPr>
              <a:t>Comparison</a:t>
            </a:r>
            <a:endParaRPr lang="en-US" altLang="en-US" sz="2000" i="1" dirty="0">
              <a:solidFill>
                <a:schemeClr val="accent4">
                  <a:lumMod val="75000"/>
                </a:schemeClr>
              </a:solidFill>
            </a:endParaRPr>
          </a:p>
        </p:txBody>
      </p:sp>
      <p:sp>
        <p:nvSpPr>
          <p:cNvPr id="263171" name="Rectangle 3"/>
          <p:cNvSpPr>
            <a:spLocks noGrp="1" noChangeArrowheads="1"/>
          </p:cNvSpPr>
          <p:nvPr>
            <p:ph idx="1"/>
          </p:nvPr>
        </p:nvSpPr>
        <p:spPr>
          <a:xfrm>
            <a:off x="119541" y="1606853"/>
            <a:ext cx="10585839" cy="460912"/>
          </a:xfrm>
        </p:spPr>
        <p:txBody>
          <a:bodyPr>
            <a:normAutofit/>
          </a:bodyPr>
          <a:lstStyle/>
          <a:p>
            <a:pPr marL="838200" lvl="1" indent="-381000"/>
            <a:r>
              <a:rPr lang="en-US" altLang="en-US" sz="2000" dirty="0"/>
              <a:t>Figure illustrates Complete-linkage agglomerative clustering on sample data</a:t>
            </a:r>
          </a:p>
          <a:p>
            <a:pPr marL="838200" lvl="1" indent="-381000"/>
            <a:endParaRPr lang="en-US" altLang="en-US" sz="2000" dirty="0"/>
          </a:p>
        </p:txBody>
      </p:sp>
      <p:sp>
        <p:nvSpPr>
          <p:cNvPr id="263172" name="Rectangle 4"/>
          <p:cNvSpPr>
            <a:spLocks noChangeArrowheads="1"/>
          </p:cNvSpPr>
          <p:nvPr/>
        </p:nvSpPr>
        <p:spPr bwMode="auto">
          <a:xfrm>
            <a:off x="142911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3173" name="Rectangle 5"/>
          <p:cNvSpPr>
            <a:spLocks noChangeArrowheads="1"/>
          </p:cNvSpPr>
          <p:nvPr/>
        </p:nvSpPr>
        <p:spPr bwMode="auto">
          <a:xfrm>
            <a:off x="799387" y="29698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3175" name="AutoShape 7"/>
          <p:cNvSpPr>
            <a:spLocks noChangeArrowheads="1"/>
          </p:cNvSpPr>
          <p:nvPr/>
        </p:nvSpPr>
        <p:spPr bwMode="auto">
          <a:xfrm>
            <a:off x="542810" y="3030806"/>
            <a:ext cx="571500" cy="342900"/>
          </a:xfrm>
          <a:prstGeom prst="downArrowCallout">
            <a:avLst>
              <a:gd name="adj1" fmla="val 41667"/>
              <a:gd name="adj2" fmla="val 41667"/>
              <a:gd name="adj3" fmla="val 16667"/>
              <a:gd name="adj4" fmla="val 66667"/>
            </a:avLst>
          </a:prstGeom>
          <a:solidFill>
            <a:srgbClr val="FFFFFF"/>
          </a:solidFill>
          <a:ln w="9525">
            <a:solidFill>
              <a:srgbClr val="000000"/>
            </a:solidFill>
            <a:miter lim="800000"/>
            <a:headEnd/>
            <a:tailEnd/>
          </a:ln>
        </p:spPr>
        <p:txBody>
          <a:bodyPr/>
          <a:lstStyle/>
          <a:p>
            <a:r>
              <a:rPr lang="en-US" altLang="en-US" sz="1200"/>
              <a:t>  </a:t>
            </a:r>
            <a:r>
              <a:rPr lang="en-US" altLang="en-US" sz="1200">
                <a:solidFill>
                  <a:srgbClr val="000000"/>
                </a:solidFill>
              </a:rPr>
              <a:t>2, 5</a:t>
            </a:r>
            <a:r>
              <a:rPr lang="en-US" altLang="en-US" sz="1200"/>
              <a:t>	</a:t>
            </a:r>
            <a:endParaRPr lang="en-US" altLang="en-US"/>
          </a:p>
        </p:txBody>
      </p:sp>
      <p:sp>
        <p:nvSpPr>
          <p:cNvPr id="263176" name="AutoShape 8"/>
          <p:cNvSpPr>
            <a:spLocks noChangeArrowheads="1"/>
          </p:cNvSpPr>
          <p:nvPr/>
        </p:nvSpPr>
        <p:spPr bwMode="auto">
          <a:xfrm>
            <a:off x="619010" y="3488006"/>
            <a:ext cx="1143000" cy="342900"/>
          </a:xfrm>
          <a:prstGeom prst="downArrowCallout">
            <a:avLst>
              <a:gd name="adj1" fmla="val 83333"/>
              <a:gd name="adj2" fmla="val 83333"/>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a:t>
            </a:r>
            <a:endParaRPr lang="en-US" altLang="en-US">
              <a:solidFill>
                <a:srgbClr val="000000"/>
              </a:solidFill>
            </a:endParaRPr>
          </a:p>
        </p:txBody>
      </p:sp>
      <p:sp>
        <p:nvSpPr>
          <p:cNvPr id="263177" name="AutoShape 9"/>
          <p:cNvSpPr>
            <a:spLocks noChangeArrowheads="1"/>
          </p:cNvSpPr>
          <p:nvPr/>
        </p:nvSpPr>
        <p:spPr bwMode="auto">
          <a:xfrm>
            <a:off x="1076210" y="3945206"/>
            <a:ext cx="2057400" cy="342900"/>
          </a:xfrm>
          <a:prstGeom prst="downArrowCallout">
            <a:avLst>
              <a:gd name="adj1" fmla="val 150000"/>
              <a:gd name="adj2" fmla="val 1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2, 5, 9, 15, 16, 18</a:t>
            </a:r>
            <a:endParaRPr lang="en-US" altLang="en-US">
              <a:solidFill>
                <a:srgbClr val="000000"/>
              </a:solidFill>
            </a:endParaRPr>
          </a:p>
        </p:txBody>
      </p:sp>
      <p:sp>
        <p:nvSpPr>
          <p:cNvPr id="263178" name="AutoShape 10"/>
          <p:cNvSpPr>
            <a:spLocks noChangeArrowheads="1"/>
          </p:cNvSpPr>
          <p:nvPr/>
        </p:nvSpPr>
        <p:spPr bwMode="auto">
          <a:xfrm>
            <a:off x="2562110" y="3488006"/>
            <a:ext cx="990600" cy="342900"/>
          </a:xfrm>
          <a:prstGeom prst="downArrowCallout">
            <a:avLst>
              <a:gd name="adj1" fmla="val 72222"/>
              <a:gd name="adj2" fmla="val 72222"/>
              <a:gd name="adj3" fmla="val 16667"/>
              <a:gd name="adj4" fmla="val 66667"/>
            </a:avLst>
          </a:prstGeom>
          <a:solidFill>
            <a:srgbClr val="FFFFFF"/>
          </a:solidFill>
          <a:ln w="9525">
            <a:solidFill>
              <a:srgbClr val="000000"/>
            </a:solidFill>
            <a:miter lim="800000"/>
            <a:headEnd/>
            <a:tailEnd/>
          </a:ln>
        </p:spPr>
        <p:txBody>
          <a:bodyPr/>
          <a:lstStyle/>
          <a:p>
            <a:r>
              <a:rPr lang="en-US" altLang="en-US" sz="1200"/>
              <a:t> </a:t>
            </a:r>
            <a:r>
              <a:rPr lang="en-US" altLang="en-US" sz="1200">
                <a:solidFill>
                  <a:srgbClr val="000000"/>
                </a:solidFill>
              </a:rPr>
              <a:t>15, 16, 18</a:t>
            </a:r>
            <a:endParaRPr lang="en-US" altLang="en-US">
              <a:solidFill>
                <a:srgbClr val="000000"/>
              </a:solidFill>
            </a:endParaRPr>
          </a:p>
        </p:txBody>
      </p:sp>
      <p:sp>
        <p:nvSpPr>
          <p:cNvPr id="263179" name="AutoShape 11"/>
          <p:cNvSpPr>
            <a:spLocks noChangeArrowheads="1"/>
          </p:cNvSpPr>
          <p:nvPr/>
        </p:nvSpPr>
        <p:spPr bwMode="auto">
          <a:xfrm>
            <a:off x="4390910" y="3030806"/>
            <a:ext cx="838200" cy="342900"/>
          </a:xfrm>
          <a:prstGeom prst="downArrowCallout">
            <a:avLst>
              <a:gd name="adj1" fmla="val 61111"/>
              <a:gd name="adj2" fmla="val 61111"/>
              <a:gd name="adj3" fmla="val 16667"/>
              <a:gd name="adj4" fmla="val 66667"/>
            </a:avLst>
          </a:prstGeom>
          <a:solidFill>
            <a:srgbClr val="FFFFFF"/>
          </a:solidFill>
          <a:ln w="9525">
            <a:solidFill>
              <a:srgbClr val="000000"/>
            </a:solidFill>
            <a:miter lim="800000"/>
            <a:headEnd/>
            <a:tailEnd/>
          </a:ln>
        </p:spPr>
        <p:txBody>
          <a:bodyPr/>
          <a:lstStyle/>
          <a:p>
            <a:r>
              <a:rPr lang="en-US" altLang="en-US" sz="1200"/>
              <a:t>  </a:t>
            </a:r>
            <a:r>
              <a:rPr lang="en-US" altLang="en-US" sz="1200">
                <a:solidFill>
                  <a:srgbClr val="000000"/>
                </a:solidFill>
              </a:rPr>
              <a:t>33, 33</a:t>
            </a:r>
            <a:endParaRPr lang="en-US" altLang="en-US">
              <a:solidFill>
                <a:srgbClr val="000000"/>
              </a:solidFill>
            </a:endParaRPr>
          </a:p>
        </p:txBody>
      </p:sp>
      <p:sp>
        <p:nvSpPr>
          <p:cNvPr id="263180" name="AutoShape 12"/>
          <p:cNvSpPr>
            <a:spLocks noChangeArrowheads="1"/>
          </p:cNvSpPr>
          <p:nvPr/>
        </p:nvSpPr>
        <p:spPr bwMode="auto">
          <a:xfrm>
            <a:off x="2266835" y="3030806"/>
            <a:ext cx="685800" cy="342900"/>
          </a:xfrm>
          <a:prstGeom prst="downArrowCallout">
            <a:avLst>
              <a:gd name="adj1" fmla="val 50000"/>
              <a:gd name="adj2" fmla="val 50000"/>
              <a:gd name="adj3" fmla="val 16667"/>
              <a:gd name="adj4" fmla="val 66667"/>
            </a:avLst>
          </a:prstGeom>
          <a:solidFill>
            <a:srgbClr val="FFFFFF"/>
          </a:solidFill>
          <a:ln w="9525">
            <a:solidFill>
              <a:srgbClr val="000000"/>
            </a:solidFill>
            <a:miter lim="800000"/>
            <a:headEnd/>
            <a:tailEnd/>
          </a:ln>
        </p:spPr>
        <p:txBody>
          <a:bodyPr/>
          <a:lstStyle/>
          <a:p>
            <a:r>
              <a:rPr lang="en-US" altLang="en-US" sz="1200" dirty="0"/>
              <a:t> </a:t>
            </a:r>
            <a:r>
              <a:rPr lang="en-US" altLang="en-US" sz="1200" dirty="0">
                <a:solidFill>
                  <a:srgbClr val="000000"/>
                </a:solidFill>
              </a:rPr>
              <a:t>15, 16</a:t>
            </a:r>
            <a:endParaRPr lang="en-US" altLang="en-US" dirty="0">
              <a:solidFill>
                <a:srgbClr val="000000"/>
              </a:solidFill>
            </a:endParaRPr>
          </a:p>
        </p:txBody>
      </p:sp>
      <p:sp>
        <p:nvSpPr>
          <p:cNvPr id="263181" name="AutoShape 13"/>
          <p:cNvSpPr>
            <a:spLocks noChangeArrowheads="1"/>
          </p:cNvSpPr>
          <p:nvPr/>
        </p:nvSpPr>
        <p:spPr bwMode="auto">
          <a:xfrm>
            <a:off x="1622310" y="3030806"/>
            <a:ext cx="114300" cy="342900"/>
          </a:xfrm>
          <a:prstGeom prst="downArrow">
            <a:avLst>
              <a:gd name="adj1" fmla="val 50000"/>
              <a:gd name="adj2" fmla="val 75000"/>
            </a:avLst>
          </a:prstGeom>
          <a:solidFill>
            <a:srgbClr val="FFFFFF"/>
          </a:solidFill>
          <a:ln w="9525">
            <a:solidFill>
              <a:srgbClr val="000000"/>
            </a:solidFill>
            <a:miter lim="800000"/>
            <a:headEnd/>
            <a:tailEnd/>
          </a:ln>
        </p:spPr>
        <p:txBody>
          <a:bodyPr/>
          <a:lstStyle/>
          <a:p>
            <a:endParaRPr lang="en-US"/>
          </a:p>
        </p:txBody>
      </p:sp>
      <p:sp>
        <p:nvSpPr>
          <p:cNvPr id="263182" name="AutoShape 14"/>
          <p:cNvSpPr>
            <a:spLocks noChangeArrowheads="1"/>
          </p:cNvSpPr>
          <p:nvPr/>
        </p:nvSpPr>
        <p:spPr bwMode="auto">
          <a:xfrm>
            <a:off x="3362210" y="3030806"/>
            <a:ext cx="114300" cy="342900"/>
          </a:xfrm>
          <a:prstGeom prst="downArrow">
            <a:avLst>
              <a:gd name="adj1" fmla="val 50000"/>
              <a:gd name="adj2" fmla="val 75000"/>
            </a:avLst>
          </a:prstGeom>
          <a:solidFill>
            <a:srgbClr val="FFFFFF"/>
          </a:solidFill>
          <a:ln w="9525">
            <a:solidFill>
              <a:srgbClr val="000000"/>
            </a:solidFill>
            <a:miter lim="800000"/>
            <a:headEnd/>
            <a:tailEnd/>
          </a:ln>
        </p:spPr>
        <p:txBody>
          <a:bodyPr/>
          <a:lstStyle/>
          <a:p>
            <a:endParaRPr lang="en-US"/>
          </a:p>
        </p:txBody>
      </p:sp>
      <p:sp>
        <p:nvSpPr>
          <p:cNvPr id="263183" name="AutoShape 15"/>
          <p:cNvSpPr>
            <a:spLocks noChangeArrowheads="1"/>
          </p:cNvSpPr>
          <p:nvPr/>
        </p:nvSpPr>
        <p:spPr bwMode="auto">
          <a:xfrm flipH="1">
            <a:off x="5519623" y="3029218"/>
            <a:ext cx="114300" cy="800100"/>
          </a:xfrm>
          <a:prstGeom prst="downArrow">
            <a:avLst>
              <a:gd name="adj1" fmla="val 50000"/>
              <a:gd name="adj2" fmla="val 175000"/>
            </a:avLst>
          </a:prstGeom>
          <a:solidFill>
            <a:srgbClr val="FFFFFF"/>
          </a:solidFill>
          <a:ln w="9525">
            <a:solidFill>
              <a:srgbClr val="000000"/>
            </a:solidFill>
            <a:miter lim="800000"/>
            <a:headEnd/>
            <a:tailEnd/>
          </a:ln>
        </p:spPr>
        <p:txBody>
          <a:bodyPr/>
          <a:lstStyle/>
          <a:p>
            <a:endParaRPr lang="en-US"/>
          </a:p>
        </p:txBody>
      </p:sp>
      <p:sp>
        <p:nvSpPr>
          <p:cNvPr id="263184" name="AutoShape 16"/>
          <p:cNvSpPr>
            <a:spLocks noChangeArrowheads="1"/>
          </p:cNvSpPr>
          <p:nvPr/>
        </p:nvSpPr>
        <p:spPr bwMode="auto">
          <a:xfrm>
            <a:off x="2104910" y="4400818"/>
            <a:ext cx="2971800" cy="342900"/>
          </a:xfrm>
          <a:prstGeom prst="downArrowCallout">
            <a:avLst>
              <a:gd name="adj1" fmla="val 216667"/>
              <a:gd name="adj2" fmla="val 216667"/>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2, 5, 9, 15, 16, 18, 25, 33, 33, 45</a:t>
            </a:r>
          </a:p>
          <a:p>
            <a:endParaRPr lang="en-US" altLang="en-US">
              <a:solidFill>
                <a:srgbClr val="000000"/>
              </a:solidFill>
            </a:endParaRPr>
          </a:p>
        </p:txBody>
      </p:sp>
      <p:sp>
        <p:nvSpPr>
          <p:cNvPr id="263185" name="AutoShape 17"/>
          <p:cNvSpPr>
            <a:spLocks noChangeArrowheads="1"/>
          </p:cNvSpPr>
          <p:nvPr/>
        </p:nvSpPr>
        <p:spPr bwMode="auto">
          <a:xfrm>
            <a:off x="3933710" y="3486418"/>
            <a:ext cx="1066800" cy="342900"/>
          </a:xfrm>
          <a:prstGeom prst="downArrowCallout">
            <a:avLst>
              <a:gd name="adj1" fmla="val 77778"/>
              <a:gd name="adj2" fmla="val 77778"/>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t> </a:t>
            </a:r>
            <a:r>
              <a:rPr lang="en-US" altLang="en-US" sz="1200">
                <a:solidFill>
                  <a:srgbClr val="000000"/>
                </a:solidFill>
              </a:rPr>
              <a:t>25, 33, 33</a:t>
            </a:r>
            <a:endParaRPr lang="en-US" altLang="en-US">
              <a:solidFill>
                <a:srgbClr val="000000"/>
              </a:solidFill>
            </a:endParaRPr>
          </a:p>
        </p:txBody>
      </p:sp>
      <p:sp>
        <p:nvSpPr>
          <p:cNvPr id="263186" name="AutoShape 18"/>
          <p:cNvSpPr>
            <a:spLocks noChangeArrowheads="1"/>
          </p:cNvSpPr>
          <p:nvPr/>
        </p:nvSpPr>
        <p:spPr bwMode="auto">
          <a:xfrm>
            <a:off x="3933710" y="3029218"/>
            <a:ext cx="114300" cy="342900"/>
          </a:xfrm>
          <a:prstGeom prst="downArrow">
            <a:avLst>
              <a:gd name="adj1" fmla="val 50000"/>
              <a:gd name="adj2" fmla="val 75000"/>
            </a:avLst>
          </a:prstGeom>
          <a:solidFill>
            <a:srgbClr val="FFFFFF"/>
          </a:solidFill>
          <a:ln w="9525">
            <a:solidFill>
              <a:srgbClr val="000000"/>
            </a:solidFill>
            <a:miter lim="800000"/>
            <a:headEnd/>
            <a:tailEnd/>
          </a:ln>
        </p:spPr>
        <p:txBody>
          <a:bodyPr/>
          <a:lstStyle/>
          <a:p>
            <a:endParaRPr lang="en-US"/>
          </a:p>
        </p:txBody>
      </p:sp>
      <p:sp>
        <p:nvSpPr>
          <p:cNvPr id="263187" name="AutoShape 19"/>
          <p:cNvSpPr>
            <a:spLocks noChangeArrowheads="1"/>
          </p:cNvSpPr>
          <p:nvPr/>
        </p:nvSpPr>
        <p:spPr bwMode="auto">
          <a:xfrm>
            <a:off x="4276610" y="3943618"/>
            <a:ext cx="1371600" cy="342900"/>
          </a:xfrm>
          <a:prstGeom prst="downArrowCallout">
            <a:avLst>
              <a:gd name="adj1" fmla="val 100000"/>
              <a:gd name="adj2" fmla="val 10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25, 33, 33, 45</a:t>
            </a:r>
            <a:endParaRPr lang="en-US" altLang="en-US">
              <a:solidFill>
                <a:srgbClr val="000000"/>
              </a:solidFill>
            </a:endParaRPr>
          </a:p>
        </p:txBody>
      </p:sp>
      <p:graphicFrame>
        <p:nvGraphicFramePr>
          <p:cNvPr id="263188" name="Group 20"/>
          <p:cNvGraphicFramePr>
            <a:graphicFrameLocks noGrp="1"/>
          </p:cNvGraphicFramePr>
          <p:nvPr>
            <p:extLst>
              <p:ext uri="{D42A27DB-BD31-4B8C-83A1-F6EECF244321}">
                <p14:modId xmlns:p14="http://schemas.microsoft.com/office/powerpoint/2010/main" val="2504470721"/>
              </p:ext>
            </p:extLst>
          </p:nvPr>
        </p:nvGraphicFramePr>
        <p:xfrm>
          <a:off x="238010" y="2616468"/>
          <a:ext cx="5627688" cy="274638"/>
        </p:xfrm>
        <a:graphic>
          <a:graphicData uri="http://schemas.openxmlformats.org/drawingml/2006/table">
            <a:tbl>
              <a:tblPr/>
              <a:tblGrid>
                <a:gridCol w="582613">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62547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gridCol w="542925">
                  <a:extLst>
                    <a:ext uri="{9D8B030D-6E8A-4147-A177-3AD203B41FA5}">
                      <a16:colId xmlns:a16="http://schemas.microsoft.com/office/drawing/2014/main" val="20009"/>
                    </a:ext>
                  </a:extLst>
                </a:gridCol>
              </a:tblGrid>
              <a:tr h="274638">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9</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16</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18</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33</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33</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45</a:t>
                      </a:r>
                      <a:endParaRPr kumimoji="0" lang="en-US" altLang="en-US" sz="1800" b="0" i="0" u="none" strike="noStrike" cap="none" normalizeH="0" baseline="0" dirty="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Slide Number Placeholder 1">
            <a:extLst>
              <a:ext uri="{FF2B5EF4-FFF2-40B4-BE49-F238E27FC236}">
                <a16:creationId xmlns:a16="http://schemas.microsoft.com/office/drawing/2014/main" id="{D21383C5-72F5-AB7C-E66F-372674D7B697}"/>
              </a:ext>
            </a:extLst>
          </p:cNvPr>
          <p:cNvSpPr>
            <a:spLocks noGrp="1"/>
          </p:cNvSpPr>
          <p:nvPr>
            <p:ph type="sldNum" sz="quarter" idx="12"/>
          </p:nvPr>
        </p:nvSpPr>
        <p:spPr/>
        <p:txBody>
          <a:bodyPr/>
          <a:lstStyle/>
          <a:p>
            <a:fld id="{6C8DB4F7-D883-4928-8961-38134A510B78}" type="slidenum">
              <a:rPr lang="en-GB" smtClean="0"/>
              <a:t>15</a:t>
            </a:fld>
            <a:endParaRPr lang="en-GB" dirty="0"/>
          </a:p>
        </p:txBody>
      </p:sp>
      <p:grpSp>
        <p:nvGrpSpPr>
          <p:cNvPr id="18" name="Group 44">
            <a:extLst>
              <a:ext uri="{FF2B5EF4-FFF2-40B4-BE49-F238E27FC236}">
                <a16:creationId xmlns:a16="http://schemas.microsoft.com/office/drawing/2014/main" id="{A21F322C-F512-E92E-6F3F-F76B59C4B908}"/>
              </a:ext>
            </a:extLst>
          </p:cNvPr>
          <p:cNvGrpSpPr>
            <a:grpSpLocks/>
          </p:cNvGrpSpPr>
          <p:nvPr/>
        </p:nvGrpSpPr>
        <p:grpSpPr bwMode="auto">
          <a:xfrm>
            <a:off x="6514192" y="2946073"/>
            <a:ext cx="5562600" cy="2620962"/>
            <a:chOff x="1087" y="1421"/>
            <a:chExt cx="3504" cy="1651"/>
          </a:xfrm>
        </p:grpSpPr>
        <p:sp>
          <p:nvSpPr>
            <p:cNvPr id="19" name="AutoShape 7">
              <a:extLst>
                <a:ext uri="{FF2B5EF4-FFF2-40B4-BE49-F238E27FC236}">
                  <a16:creationId xmlns:a16="http://schemas.microsoft.com/office/drawing/2014/main" id="{5B9D0DBA-3061-ECFF-EC54-F4F7446D29BC}"/>
                </a:ext>
              </a:extLst>
            </p:cNvPr>
            <p:cNvSpPr>
              <a:spLocks noChangeArrowheads="1"/>
            </p:cNvSpPr>
            <p:nvPr/>
          </p:nvSpPr>
          <p:spPr bwMode="auto">
            <a:xfrm>
              <a:off x="1087" y="1421"/>
              <a:ext cx="360" cy="216"/>
            </a:xfrm>
            <a:prstGeom prst="downArrowCallout">
              <a:avLst>
                <a:gd name="adj1" fmla="val 41667"/>
                <a:gd name="adj2" fmla="val 41667"/>
                <a:gd name="adj3" fmla="val 16667"/>
                <a:gd name="adj4" fmla="val 66667"/>
              </a:avLst>
            </a:prstGeom>
            <a:solidFill>
              <a:srgbClr val="FFFFFF"/>
            </a:solidFill>
            <a:ln w="9525">
              <a:solidFill>
                <a:srgbClr val="000000"/>
              </a:solidFill>
              <a:miter lim="800000"/>
              <a:headEnd/>
              <a:tailEnd/>
            </a:ln>
          </p:spPr>
          <p:txBody>
            <a:bodyPr/>
            <a:lstStyle/>
            <a:p>
              <a:r>
                <a:rPr lang="en-US" altLang="en-US" sz="1200"/>
                <a:t>  </a:t>
              </a:r>
              <a:r>
                <a:rPr lang="en-US" altLang="en-US" sz="1200">
                  <a:solidFill>
                    <a:srgbClr val="000000"/>
                  </a:solidFill>
                </a:rPr>
                <a:t>2, 5</a:t>
              </a:r>
              <a:r>
                <a:rPr lang="en-US" altLang="en-US" sz="1200"/>
                <a:t>	</a:t>
              </a:r>
              <a:endParaRPr lang="en-US" altLang="en-US"/>
            </a:p>
          </p:txBody>
        </p:sp>
        <p:sp>
          <p:nvSpPr>
            <p:cNvPr id="20" name="AutoShape 8">
              <a:extLst>
                <a:ext uri="{FF2B5EF4-FFF2-40B4-BE49-F238E27FC236}">
                  <a16:creationId xmlns:a16="http://schemas.microsoft.com/office/drawing/2014/main" id="{7F691181-9E87-B981-5BDC-797B3786CF21}"/>
                </a:ext>
              </a:extLst>
            </p:cNvPr>
            <p:cNvSpPr>
              <a:spLocks noChangeArrowheads="1"/>
            </p:cNvSpPr>
            <p:nvPr/>
          </p:nvSpPr>
          <p:spPr bwMode="auto">
            <a:xfrm>
              <a:off x="1159" y="1709"/>
              <a:ext cx="720" cy="216"/>
            </a:xfrm>
            <a:prstGeom prst="downArrowCallout">
              <a:avLst>
                <a:gd name="adj1" fmla="val 83333"/>
                <a:gd name="adj2" fmla="val 83333"/>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a:t>
              </a:r>
              <a:endParaRPr lang="en-US" altLang="en-US">
                <a:solidFill>
                  <a:srgbClr val="000000"/>
                </a:solidFill>
              </a:endParaRPr>
            </a:p>
          </p:txBody>
        </p:sp>
        <p:sp>
          <p:nvSpPr>
            <p:cNvPr id="21" name="AutoShape 9">
              <a:extLst>
                <a:ext uri="{FF2B5EF4-FFF2-40B4-BE49-F238E27FC236}">
                  <a16:creationId xmlns:a16="http://schemas.microsoft.com/office/drawing/2014/main" id="{691CFAED-A354-B40B-9458-60C7D5CB0756}"/>
                </a:ext>
              </a:extLst>
            </p:cNvPr>
            <p:cNvSpPr>
              <a:spLocks noChangeArrowheads="1"/>
            </p:cNvSpPr>
            <p:nvPr/>
          </p:nvSpPr>
          <p:spPr bwMode="auto">
            <a:xfrm>
              <a:off x="2527" y="2573"/>
              <a:ext cx="1440" cy="216"/>
            </a:xfrm>
            <a:prstGeom prst="downArrowCallout">
              <a:avLst>
                <a:gd name="adj1" fmla="val 166667"/>
                <a:gd name="adj2" fmla="val 166667"/>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2, 5, 9, 15, 16, 18, 25, 33, 33</a:t>
              </a:r>
            </a:p>
            <a:p>
              <a:endParaRPr lang="en-US" altLang="en-US">
                <a:solidFill>
                  <a:srgbClr val="000000"/>
                </a:solidFill>
              </a:endParaRPr>
            </a:p>
          </p:txBody>
        </p:sp>
        <p:sp>
          <p:nvSpPr>
            <p:cNvPr id="22" name="AutoShape 10">
              <a:extLst>
                <a:ext uri="{FF2B5EF4-FFF2-40B4-BE49-F238E27FC236}">
                  <a16:creationId xmlns:a16="http://schemas.microsoft.com/office/drawing/2014/main" id="{901252B7-28D9-2572-0682-5D7749B9DA5E}"/>
                </a:ext>
              </a:extLst>
            </p:cNvPr>
            <p:cNvSpPr>
              <a:spLocks noChangeArrowheads="1"/>
            </p:cNvSpPr>
            <p:nvPr/>
          </p:nvSpPr>
          <p:spPr bwMode="auto">
            <a:xfrm>
              <a:off x="1447" y="1997"/>
              <a:ext cx="1296" cy="216"/>
            </a:xfrm>
            <a:prstGeom prst="downArrowCallout">
              <a:avLst>
                <a:gd name="adj1" fmla="val 150000"/>
                <a:gd name="adj2" fmla="val 1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2, 5, 9, 15, 16, 18</a:t>
              </a:r>
              <a:endParaRPr lang="en-US" altLang="en-US">
                <a:solidFill>
                  <a:srgbClr val="000000"/>
                </a:solidFill>
              </a:endParaRPr>
            </a:p>
          </p:txBody>
        </p:sp>
        <p:sp>
          <p:nvSpPr>
            <p:cNvPr id="23" name="AutoShape 11">
              <a:extLst>
                <a:ext uri="{FF2B5EF4-FFF2-40B4-BE49-F238E27FC236}">
                  <a16:creationId xmlns:a16="http://schemas.microsoft.com/office/drawing/2014/main" id="{B43C03CB-5954-1D72-FB43-0A96352F25D1}"/>
                </a:ext>
              </a:extLst>
            </p:cNvPr>
            <p:cNvSpPr>
              <a:spLocks noChangeArrowheads="1"/>
            </p:cNvSpPr>
            <p:nvPr/>
          </p:nvSpPr>
          <p:spPr bwMode="auto">
            <a:xfrm>
              <a:off x="2023" y="2285"/>
              <a:ext cx="1296" cy="216"/>
            </a:xfrm>
            <a:prstGeom prst="downArrowCallout">
              <a:avLst>
                <a:gd name="adj1" fmla="val 150000"/>
                <a:gd name="adj2" fmla="val 1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2, 5, 9, 15, 16, 18, 25</a:t>
              </a:r>
            </a:p>
            <a:p>
              <a:endParaRPr lang="en-US" altLang="en-US">
                <a:solidFill>
                  <a:srgbClr val="000000"/>
                </a:solidFill>
              </a:endParaRPr>
            </a:p>
          </p:txBody>
        </p:sp>
        <p:sp>
          <p:nvSpPr>
            <p:cNvPr id="24" name="AutoShape 12">
              <a:extLst>
                <a:ext uri="{FF2B5EF4-FFF2-40B4-BE49-F238E27FC236}">
                  <a16:creationId xmlns:a16="http://schemas.microsoft.com/office/drawing/2014/main" id="{754E6B40-DF6B-8424-D105-911A649D1CE0}"/>
                </a:ext>
              </a:extLst>
            </p:cNvPr>
            <p:cNvSpPr>
              <a:spLocks noChangeArrowheads="1"/>
            </p:cNvSpPr>
            <p:nvPr/>
          </p:nvSpPr>
          <p:spPr bwMode="auto">
            <a:xfrm>
              <a:off x="2383" y="1709"/>
              <a:ext cx="624" cy="216"/>
            </a:xfrm>
            <a:prstGeom prst="downArrowCallout">
              <a:avLst>
                <a:gd name="adj1" fmla="val 72222"/>
                <a:gd name="adj2" fmla="val 72222"/>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t> </a:t>
              </a:r>
              <a:r>
                <a:rPr lang="en-US" altLang="en-US" sz="1200">
                  <a:solidFill>
                    <a:srgbClr val="000000"/>
                  </a:solidFill>
                </a:rPr>
                <a:t>15, 16, 18</a:t>
              </a:r>
              <a:endParaRPr lang="en-US" altLang="en-US">
                <a:solidFill>
                  <a:srgbClr val="000000"/>
                </a:solidFill>
              </a:endParaRPr>
            </a:p>
          </p:txBody>
        </p:sp>
        <p:sp>
          <p:nvSpPr>
            <p:cNvPr id="25" name="AutoShape 13">
              <a:extLst>
                <a:ext uri="{FF2B5EF4-FFF2-40B4-BE49-F238E27FC236}">
                  <a16:creationId xmlns:a16="http://schemas.microsoft.com/office/drawing/2014/main" id="{82633B0B-973E-C05F-68CF-46D91B5DA71D}"/>
                </a:ext>
              </a:extLst>
            </p:cNvPr>
            <p:cNvSpPr>
              <a:spLocks noChangeArrowheads="1"/>
            </p:cNvSpPr>
            <p:nvPr/>
          </p:nvSpPr>
          <p:spPr bwMode="auto">
            <a:xfrm>
              <a:off x="3535" y="1421"/>
              <a:ext cx="432" cy="216"/>
            </a:xfrm>
            <a:prstGeom prst="downArrowCallout">
              <a:avLst>
                <a:gd name="adj1" fmla="val 50000"/>
                <a:gd name="adj2" fmla="val 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solidFill>
                    <a:srgbClr val="000000"/>
                  </a:solidFill>
                </a:rPr>
                <a:t>33, 33</a:t>
              </a:r>
              <a:endParaRPr lang="en-US" altLang="en-US">
                <a:solidFill>
                  <a:srgbClr val="000000"/>
                </a:solidFill>
              </a:endParaRPr>
            </a:p>
          </p:txBody>
        </p:sp>
        <p:sp>
          <p:nvSpPr>
            <p:cNvPr id="26" name="AutoShape 14">
              <a:extLst>
                <a:ext uri="{FF2B5EF4-FFF2-40B4-BE49-F238E27FC236}">
                  <a16:creationId xmlns:a16="http://schemas.microsoft.com/office/drawing/2014/main" id="{5646C5B8-2303-68BE-8538-EAF2987FED5F}"/>
                </a:ext>
              </a:extLst>
            </p:cNvPr>
            <p:cNvSpPr>
              <a:spLocks noChangeArrowheads="1"/>
            </p:cNvSpPr>
            <p:nvPr/>
          </p:nvSpPr>
          <p:spPr bwMode="auto">
            <a:xfrm>
              <a:off x="2169" y="1421"/>
              <a:ext cx="432" cy="216"/>
            </a:xfrm>
            <a:prstGeom prst="downArrowCallout">
              <a:avLst>
                <a:gd name="adj1" fmla="val 50000"/>
                <a:gd name="adj2" fmla="val 50000"/>
                <a:gd name="adj3" fmla="val 16667"/>
                <a:gd name="adj4" fmla="val 66667"/>
              </a:avLst>
            </a:prstGeom>
            <a:solidFill>
              <a:srgbClr val="FFFFFF"/>
            </a:solidFill>
            <a:ln w="9525">
              <a:solidFill>
                <a:srgbClr val="000000"/>
              </a:solidFill>
              <a:miter lim="800000"/>
              <a:headEnd/>
              <a:tailEnd/>
            </a:ln>
          </p:spPr>
          <p:txBody>
            <a:bodyPr/>
            <a:lstStyle/>
            <a:p>
              <a:pPr algn="ctr"/>
              <a:r>
                <a:rPr lang="en-US" altLang="en-US" sz="1200"/>
                <a:t> </a:t>
              </a:r>
              <a:r>
                <a:rPr lang="en-US" altLang="en-US" sz="1200">
                  <a:solidFill>
                    <a:srgbClr val="000000"/>
                  </a:solidFill>
                </a:rPr>
                <a:t>15, 16</a:t>
              </a:r>
              <a:endParaRPr lang="en-US" altLang="en-US">
                <a:solidFill>
                  <a:srgbClr val="000000"/>
                </a:solidFill>
              </a:endParaRPr>
            </a:p>
          </p:txBody>
        </p:sp>
        <p:sp>
          <p:nvSpPr>
            <p:cNvPr id="27" name="AutoShape 15">
              <a:extLst>
                <a:ext uri="{FF2B5EF4-FFF2-40B4-BE49-F238E27FC236}">
                  <a16:creationId xmlns:a16="http://schemas.microsoft.com/office/drawing/2014/main" id="{F01922D4-CF0C-85BF-27FB-E07E374DE891}"/>
                </a:ext>
              </a:extLst>
            </p:cNvPr>
            <p:cNvSpPr>
              <a:spLocks noChangeArrowheads="1"/>
            </p:cNvSpPr>
            <p:nvPr/>
          </p:nvSpPr>
          <p:spPr bwMode="auto">
            <a:xfrm>
              <a:off x="1763" y="1421"/>
              <a:ext cx="72" cy="216"/>
            </a:xfrm>
            <a:prstGeom prst="downArrow">
              <a:avLst>
                <a:gd name="adj1" fmla="val 50000"/>
                <a:gd name="adj2" fmla="val 75000"/>
              </a:avLst>
            </a:prstGeom>
            <a:solidFill>
              <a:srgbClr val="FFFFFF"/>
            </a:solidFill>
            <a:ln w="9525">
              <a:solidFill>
                <a:srgbClr val="000000"/>
              </a:solidFill>
              <a:miter lim="800000"/>
              <a:headEnd/>
              <a:tailEnd/>
            </a:ln>
          </p:spPr>
          <p:txBody>
            <a:bodyPr/>
            <a:lstStyle/>
            <a:p>
              <a:endParaRPr lang="en-US"/>
            </a:p>
          </p:txBody>
        </p:sp>
        <p:sp>
          <p:nvSpPr>
            <p:cNvPr id="28" name="AutoShape 16">
              <a:extLst>
                <a:ext uri="{FF2B5EF4-FFF2-40B4-BE49-F238E27FC236}">
                  <a16:creationId xmlns:a16="http://schemas.microsoft.com/office/drawing/2014/main" id="{3B4DBB13-1724-7886-2DCA-C860CB9F1C72}"/>
                </a:ext>
              </a:extLst>
            </p:cNvPr>
            <p:cNvSpPr>
              <a:spLocks noChangeArrowheads="1"/>
            </p:cNvSpPr>
            <p:nvPr/>
          </p:nvSpPr>
          <p:spPr bwMode="auto">
            <a:xfrm>
              <a:off x="2866" y="1421"/>
              <a:ext cx="72" cy="216"/>
            </a:xfrm>
            <a:prstGeom prst="downArrow">
              <a:avLst>
                <a:gd name="adj1" fmla="val 50000"/>
                <a:gd name="adj2" fmla="val 75000"/>
              </a:avLst>
            </a:prstGeom>
            <a:solidFill>
              <a:srgbClr val="FFFFFF"/>
            </a:solidFill>
            <a:ln w="9525">
              <a:solidFill>
                <a:srgbClr val="000000"/>
              </a:solidFill>
              <a:miter lim="800000"/>
              <a:headEnd/>
              <a:tailEnd/>
            </a:ln>
          </p:spPr>
          <p:txBody>
            <a:bodyPr/>
            <a:lstStyle/>
            <a:p>
              <a:endParaRPr lang="en-US"/>
            </a:p>
          </p:txBody>
        </p:sp>
        <p:sp>
          <p:nvSpPr>
            <p:cNvPr id="29" name="AutoShape 17">
              <a:extLst>
                <a:ext uri="{FF2B5EF4-FFF2-40B4-BE49-F238E27FC236}">
                  <a16:creationId xmlns:a16="http://schemas.microsoft.com/office/drawing/2014/main" id="{5E3451C8-0262-BA1D-BF32-B12D54A4910D}"/>
                </a:ext>
              </a:extLst>
            </p:cNvPr>
            <p:cNvSpPr>
              <a:spLocks noChangeArrowheads="1"/>
            </p:cNvSpPr>
            <p:nvPr/>
          </p:nvSpPr>
          <p:spPr bwMode="auto">
            <a:xfrm flipH="1">
              <a:off x="3210" y="1421"/>
              <a:ext cx="72" cy="792"/>
            </a:xfrm>
            <a:prstGeom prst="downArrow">
              <a:avLst>
                <a:gd name="adj1" fmla="val 50000"/>
                <a:gd name="adj2" fmla="val 275000"/>
              </a:avLst>
            </a:prstGeom>
            <a:solidFill>
              <a:srgbClr val="FFFFFF"/>
            </a:solidFill>
            <a:ln w="9525">
              <a:solidFill>
                <a:srgbClr val="000000"/>
              </a:solidFill>
              <a:miter lim="800000"/>
              <a:headEnd/>
              <a:tailEnd/>
            </a:ln>
          </p:spPr>
          <p:txBody>
            <a:bodyPr/>
            <a:lstStyle/>
            <a:p>
              <a:endParaRPr lang="en-US"/>
            </a:p>
          </p:txBody>
        </p:sp>
        <p:sp>
          <p:nvSpPr>
            <p:cNvPr id="30" name="AutoShape 18">
              <a:extLst>
                <a:ext uri="{FF2B5EF4-FFF2-40B4-BE49-F238E27FC236}">
                  <a16:creationId xmlns:a16="http://schemas.microsoft.com/office/drawing/2014/main" id="{F2051BFF-0DC0-2F8F-7D20-ABBDE6510971}"/>
                </a:ext>
              </a:extLst>
            </p:cNvPr>
            <p:cNvSpPr>
              <a:spLocks noChangeArrowheads="1"/>
            </p:cNvSpPr>
            <p:nvPr/>
          </p:nvSpPr>
          <p:spPr bwMode="auto">
            <a:xfrm>
              <a:off x="3031" y="2856"/>
              <a:ext cx="1560" cy="216"/>
            </a:xfrm>
            <a:prstGeom prst="downArrowCallout">
              <a:avLst>
                <a:gd name="adj1" fmla="val 180556"/>
                <a:gd name="adj2" fmla="val 180556"/>
                <a:gd name="adj3" fmla="val 16667"/>
                <a:gd name="adj4" fmla="val 66667"/>
              </a:avLst>
            </a:prstGeom>
            <a:noFill/>
            <a:ln w="9525">
              <a:solidFill>
                <a:srgbClr val="000000"/>
              </a:solidFill>
              <a:miter lim="800000"/>
              <a:headEnd/>
              <a:tailEnd/>
            </a:ln>
          </p:spPr>
          <p:txBody>
            <a:bodyPr/>
            <a:lstStyle/>
            <a:p>
              <a:pPr algn="ctr"/>
              <a:r>
                <a:rPr lang="en-US" altLang="en-US" sz="1200" dirty="0">
                  <a:solidFill>
                    <a:srgbClr val="000000"/>
                  </a:solidFill>
                </a:rPr>
                <a:t>2, 5, 9, 15, 16, 18, 25, 33, 33, 45</a:t>
              </a:r>
            </a:p>
            <a:p>
              <a:endParaRPr lang="en-US" altLang="en-US" dirty="0">
                <a:solidFill>
                  <a:srgbClr val="000000"/>
                </a:solidFill>
              </a:endParaRPr>
            </a:p>
          </p:txBody>
        </p:sp>
        <p:sp>
          <p:nvSpPr>
            <p:cNvPr id="31" name="AutoShape 19">
              <a:extLst>
                <a:ext uri="{FF2B5EF4-FFF2-40B4-BE49-F238E27FC236}">
                  <a16:creationId xmlns:a16="http://schemas.microsoft.com/office/drawing/2014/main" id="{F9D0CF86-00E8-0B5B-17DC-EBC530A59A3D}"/>
                </a:ext>
              </a:extLst>
            </p:cNvPr>
            <p:cNvSpPr>
              <a:spLocks noChangeArrowheads="1"/>
            </p:cNvSpPr>
            <p:nvPr/>
          </p:nvSpPr>
          <p:spPr bwMode="auto">
            <a:xfrm flipH="1">
              <a:off x="4232" y="1421"/>
              <a:ext cx="72" cy="1368"/>
            </a:xfrm>
            <a:prstGeom prst="downArrow">
              <a:avLst>
                <a:gd name="adj1" fmla="val 50000"/>
                <a:gd name="adj2" fmla="val 475000"/>
              </a:avLst>
            </a:prstGeom>
            <a:solidFill>
              <a:srgbClr val="FFFFFF"/>
            </a:solidFill>
            <a:ln w="9525">
              <a:solidFill>
                <a:srgbClr val="000000"/>
              </a:solidFill>
              <a:miter lim="800000"/>
              <a:headEnd/>
              <a:tailEnd/>
            </a:ln>
          </p:spPr>
          <p:txBody>
            <a:bodyPr/>
            <a:lstStyle/>
            <a:p>
              <a:endParaRPr lang="en-US"/>
            </a:p>
          </p:txBody>
        </p:sp>
      </p:grpSp>
      <p:graphicFrame>
        <p:nvGraphicFramePr>
          <p:cNvPr id="32" name="Group 20">
            <a:extLst>
              <a:ext uri="{FF2B5EF4-FFF2-40B4-BE49-F238E27FC236}">
                <a16:creationId xmlns:a16="http://schemas.microsoft.com/office/drawing/2014/main" id="{C61BA4AC-DBB7-647B-382C-470458E92EA4}"/>
              </a:ext>
            </a:extLst>
          </p:cNvPr>
          <p:cNvGraphicFramePr>
            <a:graphicFrameLocks noGrp="1"/>
          </p:cNvGraphicFramePr>
          <p:nvPr>
            <p:extLst>
              <p:ext uri="{D42A27DB-BD31-4B8C-83A1-F6EECF244321}">
                <p14:modId xmlns:p14="http://schemas.microsoft.com/office/powerpoint/2010/main" val="4293015064"/>
              </p:ext>
            </p:extLst>
          </p:nvPr>
        </p:nvGraphicFramePr>
        <p:xfrm>
          <a:off x="6198279" y="2631748"/>
          <a:ext cx="5627688" cy="274638"/>
        </p:xfrm>
        <a:graphic>
          <a:graphicData uri="http://schemas.openxmlformats.org/drawingml/2006/table">
            <a:tbl>
              <a:tblPr/>
              <a:tblGrid>
                <a:gridCol w="582613">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62547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gridCol w="542925">
                  <a:extLst>
                    <a:ext uri="{9D8B030D-6E8A-4147-A177-3AD203B41FA5}">
                      <a16:colId xmlns:a16="http://schemas.microsoft.com/office/drawing/2014/main" val="20008"/>
                    </a:ext>
                  </a:extLst>
                </a:gridCol>
                <a:gridCol w="542925">
                  <a:extLst>
                    <a:ext uri="{9D8B030D-6E8A-4147-A177-3AD203B41FA5}">
                      <a16:colId xmlns:a16="http://schemas.microsoft.com/office/drawing/2014/main" val="20009"/>
                    </a:ext>
                  </a:extLst>
                </a:gridCol>
              </a:tblGrid>
              <a:tr h="274638">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9</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16</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18</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25</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33</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33</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45</a:t>
                      </a:r>
                      <a:endParaRPr kumimoji="0" lang="en-US" altLang="en-US" sz="1800" b="0" i="0" u="none" strike="noStrike" cap="none" normalizeH="0" baseline="0" dirty="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3" name="Picture 2" descr="Complete Linkage">
            <a:extLst>
              <a:ext uri="{FF2B5EF4-FFF2-40B4-BE49-F238E27FC236}">
                <a16:creationId xmlns:a16="http://schemas.microsoft.com/office/drawing/2014/main" id="{C1B61A60-876F-C82F-9A88-AA055CA9E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82" y="5117773"/>
            <a:ext cx="2449625" cy="146132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965B9827-01D6-60F9-6A76-6BAAACA634B4}"/>
              </a:ext>
            </a:extLst>
          </p:cNvPr>
          <p:cNvSpPr txBox="1"/>
          <p:nvPr/>
        </p:nvSpPr>
        <p:spPr>
          <a:xfrm>
            <a:off x="2025601" y="2189676"/>
            <a:ext cx="2022409" cy="369332"/>
          </a:xfrm>
          <a:prstGeom prst="rect">
            <a:avLst/>
          </a:prstGeom>
          <a:noFill/>
        </p:spPr>
        <p:txBody>
          <a:bodyPr wrap="square">
            <a:spAutoFit/>
          </a:bodyPr>
          <a:lstStyle/>
          <a:p>
            <a:pPr algn="ctr"/>
            <a:r>
              <a:rPr lang="en-GB" b="1" dirty="0">
                <a:solidFill>
                  <a:schemeClr val="accent4">
                    <a:lumMod val="75000"/>
                  </a:schemeClr>
                </a:solidFill>
              </a:rPr>
              <a:t>Complete-linkage</a:t>
            </a:r>
          </a:p>
        </p:txBody>
      </p:sp>
      <p:pic>
        <p:nvPicPr>
          <p:cNvPr id="35" name="Picture 4" descr="Single Linkage">
            <a:extLst>
              <a:ext uri="{FF2B5EF4-FFF2-40B4-BE49-F238E27FC236}">
                <a16:creationId xmlns:a16="http://schemas.microsoft.com/office/drawing/2014/main" id="{A29C0573-B5F4-32AA-2D0E-1856F4940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140" y="5393969"/>
            <a:ext cx="2047454" cy="131931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A260F41-1A1D-CDA9-6DC5-540B1EC9DE1E}"/>
              </a:ext>
            </a:extLst>
          </p:cNvPr>
          <p:cNvSpPr txBox="1"/>
          <p:nvPr/>
        </p:nvSpPr>
        <p:spPr>
          <a:xfrm>
            <a:off x="8365899" y="2219319"/>
            <a:ext cx="1518556" cy="369332"/>
          </a:xfrm>
          <a:prstGeom prst="rect">
            <a:avLst/>
          </a:prstGeom>
          <a:noFill/>
        </p:spPr>
        <p:txBody>
          <a:bodyPr wrap="square">
            <a:spAutoFit/>
          </a:bodyPr>
          <a:lstStyle/>
          <a:p>
            <a:pPr algn="ctr"/>
            <a:r>
              <a:rPr lang="en-GB" b="1" dirty="0">
                <a:solidFill>
                  <a:schemeClr val="accent4">
                    <a:lumMod val="75000"/>
                  </a:schemeClr>
                </a:solidFill>
              </a:rPr>
              <a:t>Single-linkage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9B38-B870-4920-B3A6-531BD5E4342C}"/>
              </a:ext>
            </a:extLst>
          </p:cNvPr>
          <p:cNvSpPr>
            <a:spLocks noGrp="1"/>
          </p:cNvSpPr>
          <p:nvPr>
            <p:ph type="title"/>
          </p:nvPr>
        </p:nvSpPr>
        <p:spPr>
          <a:xfrm>
            <a:off x="838201" y="91193"/>
            <a:ext cx="8900604" cy="1325563"/>
          </a:xfrm>
        </p:spPr>
        <p:txBody>
          <a:bodyPr/>
          <a:lstStyle/>
          <a:p>
            <a:r>
              <a:rPr lang="en-US" dirty="0"/>
              <a:t>Hierarchical Clustering</a:t>
            </a:r>
            <a:br>
              <a:rPr lang="en-US" dirty="0"/>
            </a:br>
            <a:r>
              <a:rPr lang="en-US" sz="2800" dirty="0">
                <a:solidFill>
                  <a:schemeClr val="accent4">
                    <a:lumMod val="75000"/>
                  </a:schemeClr>
                </a:solidFill>
              </a:rPr>
              <a:t>Dendrogram</a:t>
            </a:r>
            <a:endParaRPr lang="en-GB" dirty="0">
              <a:solidFill>
                <a:schemeClr val="accent4">
                  <a:lumMod val="75000"/>
                </a:schemeClr>
              </a:solidFill>
            </a:endParaRPr>
          </a:p>
        </p:txBody>
      </p:sp>
      <p:sp>
        <p:nvSpPr>
          <p:cNvPr id="3" name="Content Placeholder 2">
            <a:extLst>
              <a:ext uri="{FF2B5EF4-FFF2-40B4-BE49-F238E27FC236}">
                <a16:creationId xmlns:a16="http://schemas.microsoft.com/office/drawing/2014/main" id="{8F613E60-4E26-4AB3-AA4A-417C255A8A77}"/>
              </a:ext>
            </a:extLst>
          </p:cNvPr>
          <p:cNvSpPr>
            <a:spLocks noGrp="1"/>
          </p:cNvSpPr>
          <p:nvPr>
            <p:ph idx="1"/>
          </p:nvPr>
        </p:nvSpPr>
        <p:spPr>
          <a:xfrm>
            <a:off x="838200" y="1682150"/>
            <a:ext cx="6630770" cy="5172495"/>
          </a:xfrm>
        </p:spPr>
        <p:txBody>
          <a:bodyPr>
            <a:normAutofit/>
          </a:bodyPr>
          <a:lstStyle/>
          <a:p>
            <a:pPr>
              <a:lnSpc>
                <a:spcPct val="100000"/>
              </a:lnSpc>
              <a:spcBef>
                <a:spcPts val="1200"/>
              </a:spcBef>
              <a:spcAft>
                <a:spcPts val="600"/>
              </a:spcAft>
            </a:pPr>
            <a:r>
              <a:rPr lang="en-GB" sz="2000" b="1" dirty="0"/>
              <a:t>For one dimensional data set {7, 10, 20, 28, 35}, perform hierarchical clustering and plot the dendrogram to visualize it.</a:t>
            </a:r>
          </a:p>
          <a:p>
            <a:pPr>
              <a:lnSpc>
                <a:spcPct val="100000"/>
              </a:lnSpc>
              <a:spcBef>
                <a:spcPts val="1200"/>
              </a:spcBef>
              <a:spcAft>
                <a:spcPts val="600"/>
              </a:spcAft>
            </a:pPr>
            <a:r>
              <a:rPr lang="en-GB" sz="2000" dirty="0"/>
              <a:t>We can solve this problem by hand using both the types of agglomerative hierarchical clustering (Single or Complete).</a:t>
            </a:r>
          </a:p>
          <a:p>
            <a:pPr>
              <a:lnSpc>
                <a:spcPct val="100000"/>
              </a:lnSpc>
              <a:spcBef>
                <a:spcPts val="1200"/>
              </a:spcBef>
              <a:spcAft>
                <a:spcPts val="600"/>
              </a:spcAft>
            </a:pPr>
            <a:r>
              <a:rPr lang="en-GB" sz="2000" b="1" dirty="0"/>
              <a:t>Single Linkage:</a:t>
            </a:r>
            <a:r>
              <a:rPr lang="en-GB" sz="2000" dirty="0"/>
              <a:t> In single link hierarchical clustering, we merge two clusters in each step, whose two closest members have the smallest distance.</a:t>
            </a:r>
          </a:p>
          <a:p>
            <a:pPr algn="l">
              <a:lnSpc>
                <a:spcPct val="100000"/>
              </a:lnSpc>
              <a:spcBef>
                <a:spcPts val="1200"/>
              </a:spcBef>
              <a:spcAft>
                <a:spcPts val="600"/>
              </a:spcAft>
            </a:pPr>
            <a:r>
              <a:rPr lang="en-GB" sz="2000" dirty="0"/>
              <a:t>Using single linkage, two clusters are formed</a:t>
            </a:r>
          </a:p>
          <a:p>
            <a:pPr marL="790575" indent="-342900" algn="l">
              <a:lnSpc>
                <a:spcPct val="100000"/>
              </a:lnSpc>
              <a:spcBef>
                <a:spcPts val="1200"/>
              </a:spcBef>
              <a:spcAft>
                <a:spcPts val="600"/>
              </a:spcAft>
              <a:buFont typeface="Calibri" panose="020F0502020204030204" pitchFamily="34" charset="0"/>
              <a:buChar char="‒"/>
            </a:pPr>
            <a:r>
              <a:rPr lang="en-GB" sz="2000" b="1" dirty="0"/>
              <a:t>Cluster 1: </a:t>
            </a:r>
            <a:r>
              <a:rPr lang="en-GB" sz="2000" dirty="0"/>
              <a:t>(7, 10)</a:t>
            </a:r>
          </a:p>
          <a:p>
            <a:pPr marL="790575" indent="-342900" algn="l">
              <a:lnSpc>
                <a:spcPct val="100000"/>
              </a:lnSpc>
              <a:spcBef>
                <a:spcPts val="1200"/>
              </a:spcBef>
              <a:spcAft>
                <a:spcPts val="600"/>
              </a:spcAft>
              <a:buFont typeface="Calibri" panose="020F0502020204030204" pitchFamily="34" charset="0"/>
              <a:buChar char="‒"/>
            </a:pPr>
            <a:r>
              <a:rPr lang="en-GB" sz="2000" b="1" dirty="0"/>
              <a:t>Cluster 2:</a:t>
            </a:r>
            <a:r>
              <a:rPr lang="en-GB" sz="2000" dirty="0"/>
              <a:t> (20, 28, 35)</a:t>
            </a:r>
          </a:p>
        </p:txBody>
      </p:sp>
      <p:sp>
        <p:nvSpPr>
          <p:cNvPr id="4" name="Slide Number Placeholder 3">
            <a:extLst>
              <a:ext uri="{FF2B5EF4-FFF2-40B4-BE49-F238E27FC236}">
                <a16:creationId xmlns:a16="http://schemas.microsoft.com/office/drawing/2014/main" id="{3013CD54-B257-4910-B73F-0FFD451AA391}"/>
              </a:ext>
            </a:extLst>
          </p:cNvPr>
          <p:cNvSpPr>
            <a:spLocks noGrp="1"/>
          </p:cNvSpPr>
          <p:nvPr>
            <p:ph type="sldNum" sz="quarter" idx="12"/>
          </p:nvPr>
        </p:nvSpPr>
        <p:spPr/>
        <p:txBody>
          <a:bodyPr/>
          <a:lstStyle/>
          <a:p>
            <a:fld id="{6C8DB4F7-D883-4928-8961-38134A510B78}" type="slidenum">
              <a:rPr lang="en-GB" smtClean="0"/>
              <a:t>16</a:t>
            </a:fld>
            <a:endParaRPr lang="en-GB" dirty="0"/>
          </a:p>
        </p:txBody>
      </p:sp>
      <p:pic>
        <p:nvPicPr>
          <p:cNvPr id="3074" name="Picture 2">
            <a:extLst>
              <a:ext uri="{FF2B5EF4-FFF2-40B4-BE49-F238E27FC236}">
                <a16:creationId xmlns:a16="http://schemas.microsoft.com/office/drawing/2014/main" id="{201C0236-6B16-4CE4-ABC6-8C5001CE1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13" y="1546953"/>
            <a:ext cx="4692327" cy="5324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07530A-E00E-4231-9872-2B319D094286}"/>
              </a:ext>
            </a:extLst>
          </p:cNvPr>
          <p:cNvSpPr txBox="1"/>
          <p:nvPr/>
        </p:nvSpPr>
        <p:spPr>
          <a:xfrm>
            <a:off x="10149189" y="3806475"/>
            <a:ext cx="646331" cy="276999"/>
          </a:xfrm>
          <a:prstGeom prst="rect">
            <a:avLst/>
          </a:prstGeom>
          <a:noFill/>
        </p:spPr>
        <p:txBody>
          <a:bodyPr wrap="none" rtlCol="0">
            <a:spAutoFit/>
          </a:bodyPr>
          <a:lstStyle/>
          <a:p>
            <a:r>
              <a:rPr lang="en-GB" sz="1200" dirty="0">
                <a:solidFill>
                  <a:schemeClr val="accent4">
                    <a:lumMod val="75000"/>
                  </a:schemeClr>
                </a:solidFill>
              </a:rPr>
              <a:t>28 – 20</a:t>
            </a:r>
          </a:p>
        </p:txBody>
      </p:sp>
      <p:sp>
        <p:nvSpPr>
          <p:cNvPr id="7" name="TextBox 6">
            <a:extLst>
              <a:ext uri="{FF2B5EF4-FFF2-40B4-BE49-F238E27FC236}">
                <a16:creationId xmlns:a16="http://schemas.microsoft.com/office/drawing/2014/main" id="{DC692565-FE79-4649-BB0D-15BB519BA2E6}"/>
              </a:ext>
            </a:extLst>
          </p:cNvPr>
          <p:cNvSpPr txBox="1"/>
          <p:nvPr/>
        </p:nvSpPr>
        <p:spPr>
          <a:xfrm>
            <a:off x="8125809" y="3152001"/>
            <a:ext cx="646331" cy="276999"/>
          </a:xfrm>
          <a:prstGeom prst="rect">
            <a:avLst/>
          </a:prstGeom>
          <a:noFill/>
        </p:spPr>
        <p:txBody>
          <a:bodyPr wrap="none" rtlCol="0">
            <a:spAutoFit/>
          </a:bodyPr>
          <a:lstStyle/>
          <a:p>
            <a:r>
              <a:rPr lang="en-GB" sz="1200" dirty="0">
                <a:solidFill>
                  <a:schemeClr val="accent4">
                    <a:lumMod val="75000"/>
                  </a:schemeClr>
                </a:solidFill>
              </a:rPr>
              <a:t>20 – 10</a:t>
            </a:r>
          </a:p>
        </p:txBody>
      </p:sp>
    </p:spTree>
    <p:extLst>
      <p:ext uri="{BB962C8B-B14F-4D97-AF65-F5344CB8AC3E}">
        <p14:creationId xmlns:p14="http://schemas.microsoft.com/office/powerpoint/2010/main" val="419070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2ED4-00D9-4D81-A085-1928D8B6E556}"/>
              </a:ext>
            </a:extLst>
          </p:cNvPr>
          <p:cNvSpPr>
            <a:spLocks noGrp="1"/>
          </p:cNvSpPr>
          <p:nvPr>
            <p:ph type="title"/>
          </p:nvPr>
        </p:nvSpPr>
        <p:spPr/>
        <p:txBody>
          <a:bodyPr/>
          <a:lstStyle/>
          <a:p>
            <a:r>
              <a:rPr lang="en-GB" dirty="0"/>
              <a:t>Single Link Clustering</a:t>
            </a:r>
            <a:endParaRPr lang="en-GB" dirty="0">
              <a:solidFill>
                <a:schemeClr val="accent4">
                  <a:lumMod val="75000"/>
                </a:schemeClr>
              </a:solidFill>
            </a:endParaRPr>
          </a:p>
        </p:txBody>
      </p:sp>
      <p:sp>
        <p:nvSpPr>
          <p:cNvPr id="3" name="Slide Number Placeholder 2">
            <a:extLst>
              <a:ext uri="{FF2B5EF4-FFF2-40B4-BE49-F238E27FC236}">
                <a16:creationId xmlns:a16="http://schemas.microsoft.com/office/drawing/2014/main" id="{A94455F4-33F0-463E-AD22-BDE9DAA3E2AF}"/>
              </a:ext>
            </a:extLst>
          </p:cNvPr>
          <p:cNvSpPr>
            <a:spLocks noGrp="1"/>
          </p:cNvSpPr>
          <p:nvPr>
            <p:ph type="sldNum" sz="quarter" idx="12"/>
          </p:nvPr>
        </p:nvSpPr>
        <p:spPr/>
        <p:txBody>
          <a:bodyPr/>
          <a:lstStyle/>
          <a:p>
            <a:fld id="{6C8DB4F7-D883-4928-8961-38134A510B78}" type="slidenum">
              <a:rPr lang="en-GB" smtClean="0"/>
              <a:t>17</a:t>
            </a:fld>
            <a:endParaRPr lang="en-GB" dirty="0"/>
          </a:p>
        </p:txBody>
      </p:sp>
      <p:graphicFrame>
        <p:nvGraphicFramePr>
          <p:cNvPr id="4" name="Table 3">
            <a:extLst>
              <a:ext uri="{FF2B5EF4-FFF2-40B4-BE49-F238E27FC236}">
                <a16:creationId xmlns:a16="http://schemas.microsoft.com/office/drawing/2014/main" id="{1C68B80F-425A-4C30-9BD9-D39211B3E001}"/>
              </a:ext>
            </a:extLst>
          </p:cNvPr>
          <p:cNvGraphicFramePr>
            <a:graphicFrameLocks noGrp="1"/>
          </p:cNvGraphicFramePr>
          <p:nvPr/>
        </p:nvGraphicFramePr>
        <p:xfrm>
          <a:off x="537919" y="3278680"/>
          <a:ext cx="4544289" cy="2760905"/>
        </p:xfrm>
        <a:graphic>
          <a:graphicData uri="http://schemas.openxmlformats.org/drawingml/2006/table">
            <a:tbl>
              <a:tblPr firstRow="1" firstCol="1" lastRow="1" lastCol="1" bandRow="1" bandCol="1">
                <a:tableStyleId>{5C22544A-7EE6-4342-B048-85BDC9FD1C3A}</a:tableStyleId>
              </a:tblPr>
              <a:tblGrid>
                <a:gridCol w="1514763">
                  <a:extLst>
                    <a:ext uri="{9D8B030D-6E8A-4147-A177-3AD203B41FA5}">
                      <a16:colId xmlns:a16="http://schemas.microsoft.com/office/drawing/2014/main" val="2875765982"/>
                    </a:ext>
                  </a:extLst>
                </a:gridCol>
                <a:gridCol w="1514763">
                  <a:extLst>
                    <a:ext uri="{9D8B030D-6E8A-4147-A177-3AD203B41FA5}">
                      <a16:colId xmlns:a16="http://schemas.microsoft.com/office/drawing/2014/main" val="3420795296"/>
                    </a:ext>
                  </a:extLst>
                </a:gridCol>
                <a:gridCol w="1514763">
                  <a:extLst>
                    <a:ext uri="{9D8B030D-6E8A-4147-A177-3AD203B41FA5}">
                      <a16:colId xmlns:a16="http://schemas.microsoft.com/office/drawing/2014/main" val="1353997583"/>
                    </a:ext>
                  </a:extLst>
                </a:gridCol>
              </a:tblGrid>
              <a:tr h="394415">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x</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y</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08357059"/>
                  </a:ext>
                </a:extLst>
              </a:tr>
              <a:tr h="394415">
                <a:tc>
                  <a:txBody>
                    <a:bodyPr/>
                    <a:lstStyle/>
                    <a:p>
                      <a:r>
                        <a:rPr lang="en-US" sz="1800" dirty="0">
                          <a:effectLst/>
                        </a:rPr>
                        <a:t>p1</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b="0" dirty="0">
                          <a:solidFill>
                            <a:schemeClr val="tx1"/>
                          </a:solidFill>
                          <a:effectLst/>
                        </a:rPr>
                        <a:t>0.402</a:t>
                      </a:r>
                      <a:endParaRPr lang="en-GB" sz="18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tx2">
                        <a:lumMod val="20000"/>
                        <a:lumOff val="80000"/>
                      </a:schemeClr>
                    </a:solidFill>
                  </a:tcPr>
                </a:tc>
                <a:tc>
                  <a:txBody>
                    <a:bodyPr/>
                    <a:lstStyle/>
                    <a:p>
                      <a:r>
                        <a:rPr lang="en-US" sz="1800" dirty="0">
                          <a:effectLst/>
                        </a:rPr>
                        <a:t>0.530</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42511691"/>
                  </a:ext>
                </a:extLst>
              </a:tr>
              <a:tr h="394415">
                <a:tc>
                  <a:txBody>
                    <a:bodyPr/>
                    <a:lstStyle/>
                    <a:p>
                      <a:r>
                        <a:rPr lang="en-US" sz="1800" dirty="0">
                          <a:effectLst/>
                        </a:rPr>
                        <a:t>p2</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b="0" dirty="0">
                          <a:solidFill>
                            <a:schemeClr val="tx1"/>
                          </a:solidFill>
                          <a:effectLst/>
                        </a:rPr>
                        <a:t>0.220</a:t>
                      </a:r>
                      <a:endParaRPr lang="en-GB" sz="18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tx2">
                        <a:lumMod val="20000"/>
                        <a:lumOff val="80000"/>
                      </a:schemeClr>
                    </a:solidFill>
                  </a:tcPr>
                </a:tc>
                <a:tc>
                  <a:txBody>
                    <a:bodyPr/>
                    <a:lstStyle/>
                    <a:p>
                      <a:r>
                        <a:rPr lang="en-US" sz="1800" dirty="0">
                          <a:effectLst/>
                        </a:rPr>
                        <a:t>0.380</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8668630"/>
                  </a:ext>
                </a:extLst>
              </a:tr>
              <a:tr h="394415">
                <a:tc>
                  <a:txBody>
                    <a:bodyPr/>
                    <a:lstStyle/>
                    <a:p>
                      <a:r>
                        <a:rPr lang="en-US" sz="1800" dirty="0">
                          <a:effectLst/>
                        </a:rPr>
                        <a:t>p3</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b="0" dirty="0">
                          <a:solidFill>
                            <a:schemeClr val="tx1"/>
                          </a:solidFill>
                          <a:effectLst/>
                        </a:rPr>
                        <a:t>0.350</a:t>
                      </a:r>
                      <a:endParaRPr lang="en-GB" sz="18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tx2">
                        <a:lumMod val="20000"/>
                        <a:lumOff val="80000"/>
                      </a:schemeClr>
                    </a:solidFill>
                  </a:tcPr>
                </a:tc>
                <a:tc>
                  <a:txBody>
                    <a:bodyPr/>
                    <a:lstStyle/>
                    <a:p>
                      <a:r>
                        <a:rPr lang="en-US" sz="1800" dirty="0">
                          <a:effectLst/>
                        </a:rPr>
                        <a:t>0.315</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21292366"/>
                  </a:ext>
                </a:extLst>
              </a:tr>
              <a:tr h="394415">
                <a:tc>
                  <a:txBody>
                    <a:bodyPr/>
                    <a:lstStyle/>
                    <a:p>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b="0" dirty="0">
                          <a:solidFill>
                            <a:schemeClr val="tx1"/>
                          </a:solidFill>
                          <a:effectLst/>
                        </a:rPr>
                        <a:t>0.260</a:t>
                      </a:r>
                      <a:endParaRPr lang="en-GB" sz="18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tx2">
                        <a:lumMod val="20000"/>
                        <a:lumOff val="80000"/>
                      </a:schemeClr>
                    </a:solidFill>
                  </a:tcPr>
                </a:tc>
                <a:tc>
                  <a:txBody>
                    <a:bodyPr/>
                    <a:lstStyle/>
                    <a:p>
                      <a:r>
                        <a:rPr lang="en-US" sz="1800" dirty="0">
                          <a:effectLst/>
                        </a:rPr>
                        <a:t>0.189</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30097773"/>
                  </a:ext>
                </a:extLst>
              </a:tr>
              <a:tr h="394415">
                <a:tc>
                  <a:txBody>
                    <a:bodyPr/>
                    <a:lstStyle/>
                    <a:p>
                      <a:r>
                        <a:rPr lang="en-US" sz="1800" dirty="0">
                          <a:effectLst/>
                        </a:rPr>
                        <a:t>p5</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b="0" dirty="0">
                          <a:solidFill>
                            <a:schemeClr val="tx1"/>
                          </a:solidFill>
                          <a:effectLst/>
                        </a:rPr>
                        <a:t>0.080</a:t>
                      </a:r>
                      <a:endParaRPr lang="en-GB" sz="18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tx2">
                        <a:lumMod val="20000"/>
                        <a:lumOff val="80000"/>
                      </a:schemeClr>
                    </a:solidFill>
                  </a:tcPr>
                </a:tc>
                <a:tc>
                  <a:txBody>
                    <a:bodyPr/>
                    <a:lstStyle/>
                    <a:p>
                      <a:r>
                        <a:rPr lang="en-US" sz="1800" dirty="0">
                          <a:effectLst/>
                        </a:rPr>
                        <a:t>0.410</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76298348"/>
                  </a:ext>
                </a:extLst>
              </a:tr>
              <a:tr h="394415">
                <a:tc>
                  <a:txBody>
                    <a:bodyPr/>
                    <a:lstStyle/>
                    <a:p>
                      <a:r>
                        <a:rPr lang="en-US" sz="1800" dirty="0">
                          <a:effectLst/>
                        </a:rPr>
                        <a:t>p6</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b="0" dirty="0">
                          <a:solidFill>
                            <a:schemeClr val="tx1"/>
                          </a:solidFill>
                          <a:effectLst/>
                        </a:rPr>
                        <a:t>0.450</a:t>
                      </a:r>
                      <a:endParaRPr lang="en-GB" sz="18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tx2">
                        <a:lumMod val="20000"/>
                        <a:lumOff val="80000"/>
                      </a:schemeClr>
                    </a:solidFill>
                  </a:tcPr>
                </a:tc>
                <a:tc>
                  <a:txBody>
                    <a:bodyPr/>
                    <a:lstStyle/>
                    <a:p>
                      <a:r>
                        <a:rPr lang="en-US" sz="1800" dirty="0">
                          <a:effectLst/>
                        </a:rPr>
                        <a:t>0.300</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0009096"/>
                  </a:ext>
                </a:extLst>
              </a:tr>
            </a:tbl>
          </a:graphicData>
        </a:graphic>
      </p:graphicFrame>
      <p:graphicFrame>
        <p:nvGraphicFramePr>
          <p:cNvPr id="6" name="Table 5">
            <a:extLst>
              <a:ext uri="{FF2B5EF4-FFF2-40B4-BE49-F238E27FC236}">
                <a16:creationId xmlns:a16="http://schemas.microsoft.com/office/drawing/2014/main" id="{2AD24C94-C84E-4099-A3FB-5E99575344E2}"/>
              </a:ext>
            </a:extLst>
          </p:cNvPr>
          <p:cNvGraphicFramePr>
            <a:graphicFrameLocks noGrp="1"/>
          </p:cNvGraphicFramePr>
          <p:nvPr/>
        </p:nvGraphicFramePr>
        <p:xfrm>
          <a:off x="5493824" y="3278681"/>
          <a:ext cx="6448792" cy="2760905"/>
        </p:xfrm>
        <a:graphic>
          <a:graphicData uri="http://schemas.openxmlformats.org/drawingml/2006/table">
            <a:tbl>
              <a:tblPr firstRow="1" firstCol="1" lastRow="1" lastCol="1" bandRow="1" bandCol="1">
                <a:tableStyleId>{5C22544A-7EE6-4342-B048-85BDC9FD1C3A}</a:tableStyleId>
              </a:tblPr>
              <a:tblGrid>
                <a:gridCol w="921152">
                  <a:extLst>
                    <a:ext uri="{9D8B030D-6E8A-4147-A177-3AD203B41FA5}">
                      <a16:colId xmlns:a16="http://schemas.microsoft.com/office/drawing/2014/main" val="1802561743"/>
                    </a:ext>
                  </a:extLst>
                </a:gridCol>
                <a:gridCol w="921152">
                  <a:extLst>
                    <a:ext uri="{9D8B030D-6E8A-4147-A177-3AD203B41FA5}">
                      <a16:colId xmlns:a16="http://schemas.microsoft.com/office/drawing/2014/main" val="4025446088"/>
                    </a:ext>
                  </a:extLst>
                </a:gridCol>
                <a:gridCol w="921152">
                  <a:extLst>
                    <a:ext uri="{9D8B030D-6E8A-4147-A177-3AD203B41FA5}">
                      <a16:colId xmlns:a16="http://schemas.microsoft.com/office/drawing/2014/main" val="1728550600"/>
                    </a:ext>
                  </a:extLst>
                </a:gridCol>
                <a:gridCol w="921152">
                  <a:extLst>
                    <a:ext uri="{9D8B030D-6E8A-4147-A177-3AD203B41FA5}">
                      <a16:colId xmlns:a16="http://schemas.microsoft.com/office/drawing/2014/main" val="3577703801"/>
                    </a:ext>
                  </a:extLst>
                </a:gridCol>
                <a:gridCol w="921152">
                  <a:extLst>
                    <a:ext uri="{9D8B030D-6E8A-4147-A177-3AD203B41FA5}">
                      <a16:colId xmlns:a16="http://schemas.microsoft.com/office/drawing/2014/main" val="3888083820"/>
                    </a:ext>
                  </a:extLst>
                </a:gridCol>
                <a:gridCol w="921152">
                  <a:extLst>
                    <a:ext uri="{9D8B030D-6E8A-4147-A177-3AD203B41FA5}">
                      <a16:colId xmlns:a16="http://schemas.microsoft.com/office/drawing/2014/main" val="3243577801"/>
                    </a:ext>
                  </a:extLst>
                </a:gridCol>
                <a:gridCol w="921880">
                  <a:extLst>
                    <a:ext uri="{9D8B030D-6E8A-4147-A177-3AD203B41FA5}">
                      <a16:colId xmlns:a16="http://schemas.microsoft.com/office/drawing/2014/main" val="3241628901"/>
                    </a:ext>
                  </a:extLst>
                </a:gridCol>
              </a:tblGrid>
              <a:tr h="394415">
                <a:tc>
                  <a:txBody>
                    <a:bodyPr/>
                    <a:lstStyle/>
                    <a:p>
                      <a:r>
                        <a:rPr lang="en-US" sz="1800" dirty="0">
                          <a:effectLst/>
                        </a:rPr>
                        <a:t>p1</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76329707"/>
                  </a:ext>
                </a:extLst>
              </a:tr>
              <a:tr h="394415">
                <a:tc>
                  <a:txBody>
                    <a:bodyPr/>
                    <a:lstStyle/>
                    <a:p>
                      <a:r>
                        <a:rPr lang="en-US" sz="1800" dirty="0">
                          <a:effectLst/>
                        </a:rPr>
                        <a:t>p2</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53696531"/>
                  </a:ext>
                </a:extLst>
              </a:tr>
              <a:tr h="394415">
                <a:tc>
                  <a:txBody>
                    <a:bodyPr/>
                    <a:lstStyle/>
                    <a:p>
                      <a:r>
                        <a:rPr lang="en-US" sz="1800" dirty="0">
                          <a:effectLst/>
                        </a:rPr>
                        <a:t>p3</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0.22</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0.15</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05439646"/>
                  </a:ext>
                </a:extLst>
              </a:tr>
              <a:tr h="394415">
                <a:tc>
                  <a:txBody>
                    <a:bodyPr/>
                    <a:lstStyle/>
                    <a:p>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0.37</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0.15</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0500128"/>
                  </a:ext>
                </a:extLst>
              </a:tr>
              <a:tr h="394415">
                <a:tc>
                  <a:txBody>
                    <a:bodyPr/>
                    <a:lstStyle/>
                    <a:p>
                      <a:r>
                        <a:rPr lang="en-US" sz="1800" dirty="0">
                          <a:effectLst/>
                        </a:rPr>
                        <a:t>p5</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0.34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0.14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0.28</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0.29</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8754290"/>
                  </a:ext>
                </a:extLst>
              </a:tr>
              <a:tr h="394415">
                <a:tc>
                  <a:txBody>
                    <a:bodyPr/>
                    <a:lstStyle/>
                    <a:p>
                      <a:r>
                        <a:rPr lang="en-US" sz="1800" dirty="0">
                          <a:effectLst/>
                        </a:rPr>
                        <a:t>p6</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0.23</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highlight>
                            <a:srgbClr val="FFFF00"/>
                          </a:highlight>
                        </a:rPr>
                        <a:t>0.11</a:t>
                      </a:r>
                      <a:endParaRPr lang="en-GB" sz="1800" dirty="0">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0.22</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0.39</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33047340"/>
                  </a:ext>
                </a:extLst>
              </a:tr>
              <a:tr h="394415">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p1</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p2</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p3</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p5</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p6</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34011967"/>
                  </a:ext>
                </a:extLst>
              </a:tr>
            </a:tbl>
          </a:graphicData>
        </a:graphic>
      </p:graphicFrame>
      <p:sp>
        <p:nvSpPr>
          <p:cNvPr id="7" name="Rectangle 3">
            <a:extLst>
              <a:ext uri="{FF2B5EF4-FFF2-40B4-BE49-F238E27FC236}">
                <a16:creationId xmlns:a16="http://schemas.microsoft.com/office/drawing/2014/main" id="{C8401664-C2C0-4AD2-9A01-E16A16CF7157}"/>
              </a:ext>
            </a:extLst>
          </p:cNvPr>
          <p:cNvSpPr>
            <a:spLocks noChangeArrowheads="1"/>
          </p:cNvSpPr>
          <p:nvPr/>
        </p:nvSpPr>
        <p:spPr bwMode="auto">
          <a:xfrm>
            <a:off x="5493824" y="2924963"/>
            <a:ext cx="14948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Arial" panose="020B0604020202020204" pitchFamily="34" charset="0"/>
                <a:ea typeface="Times New Roman" panose="02020603050405020304" pitchFamily="18" charset="0"/>
              </a:rPr>
              <a:t>Distance matrix</a:t>
            </a:r>
            <a:endParaRPr kumimoji="0" lang="en-GB" altLang="en-US" sz="1800" b="1" i="0" u="none" strike="noStrike" cap="none" normalizeH="0" baseline="0" dirty="0">
              <a:ln>
                <a:noFill/>
              </a:ln>
              <a:solidFill>
                <a:schemeClr val="tx1"/>
              </a:solidFill>
              <a:effectLst/>
              <a:latin typeface="Arial" panose="020B0604020202020204" pitchFamily="34" charset="0"/>
            </a:endParaRPr>
          </a:p>
        </p:txBody>
      </p:sp>
      <p:sp>
        <p:nvSpPr>
          <p:cNvPr id="8" name="Line 2">
            <a:extLst>
              <a:ext uri="{FF2B5EF4-FFF2-40B4-BE49-F238E27FC236}">
                <a16:creationId xmlns:a16="http://schemas.microsoft.com/office/drawing/2014/main" id="{850D8AAF-A15C-4112-8287-9A3BC5BE25A3}"/>
              </a:ext>
            </a:extLst>
          </p:cNvPr>
          <p:cNvSpPr>
            <a:spLocks noChangeShapeType="1"/>
          </p:cNvSpPr>
          <p:nvPr/>
        </p:nvSpPr>
        <p:spPr bwMode="auto">
          <a:xfrm>
            <a:off x="6437550" y="3429000"/>
            <a:ext cx="5505066" cy="22185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 name="TextBox 10">
            <a:extLst>
              <a:ext uri="{FF2B5EF4-FFF2-40B4-BE49-F238E27FC236}">
                <a16:creationId xmlns:a16="http://schemas.microsoft.com/office/drawing/2014/main" id="{D17DF770-5AEA-4CF7-95BE-F7BE0C13BF9B}"/>
              </a:ext>
            </a:extLst>
          </p:cNvPr>
          <p:cNvSpPr txBox="1"/>
          <p:nvPr/>
        </p:nvSpPr>
        <p:spPr>
          <a:xfrm>
            <a:off x="473616" y="6141452"/>
            <a:ext cx="4686213" cy="400110"/>
          </a:xfrm>
          <a:prstGeom prst="rect">
            <a:avLst/>
          </a:prstGeom>
          <a:noFill/>
        </p:spPr>
        <p:txBody>
          <a:bodyPr wrap="square">
            <a:spAutoFit/>
          </a:bodyPr>
          <a:lstStyle/>
          <a:p>
            <a:r>
              <a:rPr lang="en-US" sz="2000" dirty="0"/>
              <a:t> d(p</a:t>
            </a:r>
            <a:r>
              <a:rPr lang="en-US" sz="2000" baseline="-25000" dirty="0"/>
              <a:t>1</a:t>
            </a:r>
            <a:r>
              <a:rPr lang="en-US" sz="2000" dirty="0"/>
              <a:t>, p</a:t>
            </a:r>
            <a:r>
              <a:rPr lang="en-US" sz="2000" baseline="-25000" dirty="0"/>
              <a:t>2</a:t>
            </a:r>
            <a:r>
              <a:rPr lang="en-US" sz="2000" dirty="0"/>
              <a:t>)  =  0.235 = 0.24 (rounded value)</a:t>
            </a:r>
            <a:endParaRPr lang="en-GB" sz="2000" dirty="0"/>
          </a:p>
        </p:txBody>
      </p:sp>
      <p:sp>
        <p:nvSpPr>
          <p:cNvPr id="10" name="TextBox 9">
            <a:extLst>
              <a:ext uri="{FF2B5EF4-FFF2-40B4-BE49-F238E27FC236}">
                <a16:creationId xmlns:a16="http://schemas.microsoft.com/office/drawing/2014/main" id="{5E370106-161F-40B3-8468-79CAB20FA281}"/>
              </a:ext>
            </a:extLst>
          </p:cNvPr>
          <p:cNvSpPr txBox="1"/>
          <p:nvPr/>
        </p:nvSpPr>
        <p:spPr>
          <a:xfrm>
            <a:off x="838200" y="1584398"/>
            <a:ext cx="10319656" cy="830997"/>
          </a:xfrm>
          <a:prstGeom prst="rect">
            <a:avLst/>
          </a:prstGeom>
          <a:noFill/>
        </p:spPr>
        <p:txBody>
          <a:bodyPr wrap="square">
            <a:spAutoFit/>
          </a:bodyPr>
          <a:lstStyle/>
          <a:p>
            <a:r>
              <a:rPr lang="en-US" sz="2400" b="1" dirty="0"/>
              <a:t>Problem: </a:t>
            </a:r>
            <a:r>
              <a:rPr lang="en-US" sz="2400" dirty="0"/>
              <a:t>Assume that the database </a:t>
            </a:r>
            <a:r>
              <a:rPr lang="en-US" sz="2400" b="1" dirty="0"/>
              <a:t>D</a:t>
            </a:r>
            <a:r>
              <a:rPr lang="en-US" sz="2400" dirty="0"/>
              <a:t> is given by the table below. Follow single link technique to find clusters in </a:t>
            </a:r>
            <a:r>
              <a:rPr lang="en-US" sz="2400" b="1" dirty="0"/>
              <a:t>D</a:t>
            </a:r>
            <a:r>
              <a:rPr lang="en-US" sz="2400" dirty="0"/>
              <a:t>. Use Euclidean distance to measure.</a:t>
            </a:r>
            <a:endParaRPr lang="en-GB" sz="2400" dirty="0"/>
          </a:p>
        </p:txBody>
      </p:sp>
      <p:sp>
        <p:nvSpPr>
          <p:cNvPr id="12" name="Rectangle 3">
            <a:extLst>
              <a:ext uri="{FF2B5EF4-FFF2-40B4-BE49-F238E27FC236}">
                <a16:creationId xmlns:a16="http://schemas.microsoft.com/office/drawing/2014/main" id="{2EBCE429-8324-48D2-90A0-09BB2392E05B}"/>
              </a:ext>
            </a:extLst>
          </p:cNvPr>
          <p:cNvSpPr>
            <a:spLocks noChangeArrowheads="1"/>
          </p:cNvSpPr>
          <p:nvPr/>
        </p:nvSpPr>
        <p:spPr bwMode="auto">
          <a:xfrm>
            <a:off x="569021" y="2924963"/>
            <a:ext cx="14948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Arial" panose="020B0604020202020204" pitchFamily="34" charset="0"/>
                <a:ea typeface="Times New Roman" panose="02020603050405020304" pitchFamily="18" charset="0"/>
              </a:rPr>
              <a:t>Distance matrix</a:t>
            </a:r>
            <a:endParaRPr kumimoji="0" lang="en-GB" altLang="en-US" sz="1800" b="1" i="0" u="none" strike="noStrike" cap="none" normalizeH="0" baseline="0" dirty="0">
              <a:ln>
                <a:noFill/>
              </a:ln>
              <a:solidFill>
                <a:schemeClr val="tx1"/>
              </a:solidFill>
              <a:effectLst/>
              <a:latin typeface="Arial" panose="020B0604020202020204" pitchFamily="34" charset="0"/>
            </a:endParaRPr>
          </a:p>
        </p:txBody>
      </p:sp>
      <p:sp>
        <p:nvSpPr>
          <p:cNvPr id="5" name="Arrow: Right 4">
            <a:extLst>
              <a:ext uri="{FF2B5EF4-FFF2-40B4-BE49-F238E27FC236}">
                <a16:creationId xmlns:a16="http://schemas.microsoft.com/office/drawing/2014/main" id="{7065EB14-F022-472B-AB15-12D8A89E09A0}"/>
              </a:ext>
            </a:extLst>
          </p:cNvPr>
          <p:cNvSpPr/>
          <p:nvPr/>
        </p:nvSpPr>
        <p:spPr>
          <a:xfrm>
            <a:off x="4338163" y="2475029"/>
            <a:ext cx="2099387" cy="373217"/>
          </a:xfrm>
          <a:prstGeom prst="rightArrow">
            <a:avLst/>
          </a:prstGeom>
          <a:solidFill>
            <a:schemeClr val="accent2">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DFC720FA-0904-4126-9DD8-F334F56C70B5}"/>
              </a:ext>
            </a:extLst>
          </p:cNvPr>
          <p:cNvSpPr txBox="1"/>
          <p:nvPr/>
        </p:nvSpPr>
        <p:spPr>
          <a:xfrm>
            <a:off x="5929144" y="6155534"/>
            <a:ext cx="5578152" cy="369332"/>
          </a:xfrm>
          <a:prstGeom prst="rect">
            <a:avLst/>
          </a:prstGeom>
          <a:noFill/>
        </p:spPr>
        <p:txBody>
          <a:bodyPr wrap="square">
            <a:spAutoFit/>
          </a:bodyPr>
          <a:lstStyle/>
          <a:p>
            <a:r>
              <a:rPr lang="en-US" b="1" dirty="0">
                <a:effectLst/>
                <a:latin typeface="Times New Roman" panose="02020603050405020304" pitchFamily="18" charset="0"/>
                <a:ea typeface="Times New Roman" panose="02020603050405020304" pitchFamily="18" charset="0"/>
              </a:rPr>
              <a:t>d(i, j)   =   sqrt (|x</a:t>
            </a:r>
            <a:r>
              <a:rPr lang="en-US" b="1" baseline="-25000" dirty="0">
                <a:effectLst/>
                <a:latin typeface="Times New Roman" panose="02020603050405020304" pitchFamily="18" charset="0"/>
                <a:ea typeface="Times New Roman" panose="02020603050405020304" pitchFamily="18" charset="0"/>
              </a:rPr>
              <a:t>i1</a:t>
            </a:r>
            <a:r>
              <a:rPr lang="en-US" b="1" dirty="0">
                <a:effectLst/>
                <a:latin typeface="Times New Roman" panose="02020603050405020304" pitchFamily="18" charset="0"/>
                <a:ea typeface="Times New Roman" panose="02020603050405020304" pitchFamily="18" charset="0"/>
              </a:rPr>
              <a:t> - x</a:t>
            </a:r>
            <a:r>
              <a:rPr lang="en-US" b="1" baseline="-25000" dirty="0">
                <a:effectLst/>
                <a:latin typeface="Times New Roman" panose="02020603050405020304" pitchFamily="18" charset="0"/>
                <a:ea typeface="Times New Roman" panose="02020603050405020304" pitchFamily="18" charset="0"/>
              </a:rPr>
              <a:t>j1</a:t>
            </a:r>
            <a:r>
              <a:rPr lang="en-US" b="1" dirty="0">
                <a:effectLst/>
                <a:latin typeface="Times New Roman" panose="02020603050405020304" pitchFamily="18" charset="0"/>
                <a:ea typeface="Times New Roman" panose="02020603050405020304" pitchFamily="18" charset="0"/>
              </a:rPr>
              <a:t> |</a:t>
            </a:r>
            <a:r>
              <a:rPr lang="en-US" b="1" baseline="30000" dirty="0">
                <a:effectLst/>
                <a:latin typeface="Times New Roman" panose="02020603050405020304" pitchFamily="18" charset="0"/>
                <a:ea typeface="Times New Roman" panose="02020603050405020304" pitchFamily="18" charset="0"/>
              </a:rPr>
              <a:t>2</a:t>
            </a:r>
            <a:r>
              <a:rPr lang="en-US" b="1" dirty="0">
                <a:effectLst/>
                <a:latin typeface="Times New Roman" panose="02020603050405020304" pitchFamily="18" charset="0"/>
                <a:ea typeface="Times New Roman" panose="02020603050405020304" pitchFamily="18" charset="0"/>
              </a:rPr>
              <a:t>+ | x</a:t>
            </a:r>
            <a:r>
              <a:rPr lang="en-US" b="1" baseline="-25000" dirty="0">
                <a:effectLst/>
                <a:latin typeface="Times New Roman" panose="02020603050405020304" pitchFamily="18" charset="0"/>
                <a:ea typeface="Times New Roman" panose="02020603050405020304" pitchFamily="18" charset="0"/>
              </a:rPr>
              <a:t>i2</a:t>
            </a:r>
            <a:r>
              <a:rPr lang="en-US" b="1" dirty="0">
                <a:effectLst/>
                <a:latin typeface="Times New Roman" panose="02020603050405020304" pitchFamily="18" charset="0"/>
                <a:ea typeface="Times New Roman" panose="02020603050405020304" pitchFamily="18" charset="0"/>
              </a:rPr>
              <a:t> – x</a:t>
            </a:r>
            <a:r>
              <a:rPr lang="en-US" b="1" baseline="-25000" dirty="0">
                <a:effectLst/>
                <a:latin typeface="Times New Roman" panose="02020603050405020304" pitchFamily="18" charset="0"/>
                <a:ea typeface="Times New Roman" panose="02020603050405020304" pitchFamily="18" charset="0"/>
              </a:rPr>
              <a:t>j2</a:t>
            </a:r>
            <a:r>
              <a:rPr lang="en-US" b="1" dirty="0">
                <a:effectLst/>
                <a:latin typeface="Times New Roman" panose="02020603050405020304" pitchFamily="18" charset="0"/>
                <a:ea typeface="Times New Roman" panose="02020603050405020304" pitchFamily="18" charset="0"/>
              </a:rPr>
              <a:t>|</a:t>
            </a:r>
            <a:r>
              <a:rPr lang="en-US" b="1" baseline="30000" dirty="0">
                <a:effectLst/>
                <a:latin typeface="Times New Roman" panose="02020603050405020304" pitchFamily="18" charset="0"/>
                <a:ea typeface="Times New Roman" panose="02020603050405020304" pitchFamily="18" charset="0"/>
              </a:rPr>
              <a:t>2</a:t>
            </a:r>
            <a:r>
              <a:rPr lang="en-US" b="1" dirty="0">
                <a:effectLst/>
                <a:latin typeface="Times New Roman" panose="02020603050405020304" pitchFamily="18" charset="0"/>
                <a:ea typeface="Times New Roman" panose="02020603050405020304" pitchFamily="18" charset="0"/>
              </a:rPr>
              <a:t> + … + | </a:t>
            </a:r>
            <a:r>
              <a:rPr lang="en-US" b="1" dirty="0" err="1">
                <a:effectLst/>
                <a:latin typeface="Times New Roman" panose="02020603050405020304" pitchFamily="18" charset="0"/>
                <a:ea typeface="Times New Roman" panose="02020603050405020304" pitchFamily="18" charset="0"/>
              </a:rPr>
              <a:t>x</a:t>
            </a:r>
            <a:r>
              <a:rPr lang="en-US" b="1" baseline="-25000" dirty="0" err="1">
                <a:effectLst/>
                <a:latin typeface="Times New Roman" panose="02020603050405020304" pitchFamily="18" charset="0"/>
                <a:ea typeface="Times New Roman" panose="02020603050405020304" pitchFamily="18" charset="0"/>
              </a:rPr>
              <a:t>ip</a:t>
            </a:r>
            <a:r>
              <a:rPr lang="en-US" b="1" dirty="0">
                <a:effectLst/>
                <a:latin typeface="Times New Roman" panose="02020603050405020304" pitchFamily="18" charset="0"/>
                <a:ea typeface="Times New Roman" panose="02020603050405020304" pitchFamily="18" charset="0"/>
              </a:rPr>
              <a:t> - x</a:t>
            </a:r>
            <a:r>
              <a:rPr lang="en-US" b="1" baseline="-25000" dirty="0">
                <a:effectLst/>
                <a:latin typeface="Times New Roman" panose="02020603050405020304" pitchFamily="18" charset="0"/>
                <a:ea typeface="Times New Roman" panose="02020603050405020304" pitchFamily="18" charset="0"/>
              </a:rPr>
              <a:t>jp</a:t>
            </a:r>
            <a:r>
              <a:rPr lang="en-US" b="1" dirty="0">
                <a:effectLst/>
                <a:latin typeface="Times New Roman" panose="02020603050405020304" pitchFamily="18" charset="0"/>
                <a:ea typeface="Times New Roman" panose="02020603050405020304" pitchFamily="18" charset="0"/>
              </a:rPr>
              <a:t>|</a:t>
            </a:r>
            <a:r>
              <a:rPr lang="en-US" b="1" baseline="30000" dirty="0">
                <a:effectLst/>
                <a:latin typeface="Times New Roman" panose="02020603050405020304" pitchFamily="18" charset="0"/>
                <a:ea typeface="Times New Roman" panose="02020603050405020304" pitchFamily="18" charset="0"/>
              </a:rPr>
              <a:t>2</a:t>
            </a:r>
            <a:r>
              <a:rPr lang="en-US" b="1" dirty="0">
                <a:effectLst/>
                <a:latin typeface="Times New Roman" panose="02020603050405020304" pitchFamily="18" charset="0"/>
                <a:ea typeface="Times New Roman" panose="02020603050405020304" pitchFamily="18" charset="0"/>
              </a:rPr>
              <a:t>)</a:t>
            </a:r>
            <a:endParaRPr lang="en-GB" b="1" dirty="0"/>
          </a:p>
        </p:txBody>
      </p:sp>
    </p:spTree>
    <p:extLst>
      <p:ext uri="{BB962C8B-B14F-4D97-AF65-F5344CB8AC3E}">
        <p14:creationId xmlns:p14="http://schemas.microsoft.com/office/powerpoint/2010/main" val="3788347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9F3-9A8B-47F6-97BE-CD7A186BC83A}"/>
              </a:ext>
            </a:extLst>
          </p:cNvPr>
          <p:cNvSpPr>
            <a:spLocks noGrp="1"/>
          </p:cNvSpPr>
          <p:nvPr>
            <p:ph type="title"/>
          </p:nvPr>
        </p:nvSpPr>
        <p:spPr/>
        <p:txBody>
          <a:bodyPr/>
          <a:lstStyle/>
          <a:p>
            <a:r>
              <a:rPr lang="en-GB" dirty="0"/>
              <a:t>Single Link Clustering</a:t>
            </a:r>
            <a:endParaRPr lang="en-GB" dirty="0">
              <a:highlight>
                <a:srgbClr val="00FF00"/>
              </a:highlight>
            </a:endParaRPr>
          </a:p>
        </p:txBody>
      </p:sp>
      <p:sp>
        <p:nvSpPr>
          <p:cNvPr id="3" name="Content Placeholder 2">
            <a:extLst>
              <a:ext uri="{FF2B5EF4-FFF2-40B4-BE49-F238E27FC236}">
                <a16:creationId xmlns:a16="http://schemas.microsoft.com/office/drawing/2014/main" id="{65CC43EE-E556-49D8-B9F2-4AF2114E744F}"/>
              </a:ext>
            </a:extLst>
          </p:cNvPr>
          <p:cNvSpPr>
            <a:spLocks noGrp="1"/>
          </p:cNvSpPr>
          <p:nvPr>
            <p:ph idx="1"/>
          </p:nvPr>
        </p:nvSpPr>
        <p:spPr>
          <a:xfrm>
            <a:off x="838200" y="1546530"/>
            <a:ext cx="10515600" cy="1325563"/>
          </a:xfrm>
        </p:spPr>
        <p:txBody>
          <a:bodyPr>
            <a:normAutofit/>
          </a:bodyPr>
          <a:lstStyle/>
          <a:p>
            <a:r>
              <a:rPr lang="en-US" sz="2200" dirty="0"/>
              <a:t>Calculate the distance from each object (point) to all other points, using Euclidean distance measure, and place the numbers in a distance matrix.</a:t>
            </a:r>
            <a:endParaRPr lang="en-GB" sz="2200" dirty="0"/>
          </a:p>
        </p:txBody>
      </p:sp>
      <p:sp>
        <p:nvSpPr>
          <p:cNvPr id="4" name="Slide Number Placeholder 3">
            <a:extLst>
              <a:ext uri="{FF2B5EF4-FFF2-40B4-BE49-F238E27FC236}">
                <a16:creationId xmlns:a16="http://schemas.microsoft.com/office/drawing/2014/main" id="{FD7CBA6F-D7AD-433D-ADA1-C6A249353B9E}"/>
              </a:ext>
            </a:extLst>
          </p:cNvPr>
          <p:cNvSpPr>
            <a:spLocks noGrp="1"/>
          </p:cNvSpPr>
          <p:nvPr>
            <p:ph type="sldNum" sz="quarter" idx="12"/>
          </p:nvPr>
        </p:nvSpPr>
        <p:spPr/>
        <p:txBody>
          <a:bodyPr/>
          <a:lstStyle/>
          <a:p>
            <a:fld id="{6C8DB4F7-D883-4928-8961-38134A510B78}" type="slidenum">
              <a:rPr lang="en-GB" smtClean="0"/>
              <a:t>18</a:t>
            </a:fld>
            <a:endParaRPr lang="en-GB" dirty="0"/>
          </a:p>
        </p:txBody>
      </p:sp>
      <p:sp>
        <p:nvSpPr>
          <p:cNvPr id="6" name="TextBox 5">
            <a:extLst>
              <a:ext uri="{FF2B5EF4-FFF2-40B4-BE49-F238E27FC236}">
                <a16:creationId xmlns:a16="http://schemas.microsoft.com/office/drawing/2014/main" id="{CCF245E2-7E3F-4E92-8E81-0591D0048C51}"/>
              </a:ext>
            </a:extLst>
          </p:cNvPr>
          <p:cNvSpPr txBox="1"/>
          <p:nvPr/>
        </p:nvSpPr>
        <p:spPr>
          <a:xfrm>
            <a:off x="1119217" y="2287314"/>
            <a:ext cx="5578152" cy="369332"/>
          </a:xfrm>
          <a:prstGeom prst="rect">
            <a:avLst/>
          </a:prstGeom>
          <a:noFill/>
        </p:spPr>
        <p:txBody>
          <a:bodyPr wrap="square">
            <a:spAutoFit/>
          </a:bodyPr>
          <a:lstStyle/>
          <a:p>
            <a:r>
              <a:rPr lang="en-US" b="1" dirty="0">
                <a:effectLst/>
                <a:latin typeface="Times New Roman" panose="02020603050405020304" pitchFamily="18" charset="0"/>
                <a:ea typeface="Times New Roman" panose="02020603050405020304" pitchFamily="18" charset="0"/>
              </a:rPr>
              <a:t>d(i, j)   =   sqrt (|x</a:t>
            </a:r>
            <a:r>
              <a:rPr lang="en-US" b="1" baseline="-25000" dirty="0">
                <a:effectLst/>
                <a:latin typeface="Times New Roman" panose="02020603050405020304" pitchFamily="18" charset="0"/>
                <a:ea typeface="Times New Roman" panose="02020603050405020304" pitchFamily="18" charset="0"/>
              </a:rPr>
              <a:t>i1</a:t>
            </a:r>
            <a:r>
              <a:rPr lang="en-US" b="1" dirty="0">
                <a:effectLst/>
                <a:latin typeface="Times New Roman" panose="02020603050405020304" pitchFamily="18" charset="0"/>
                <a:ea typeface="Times New Roman" panose="02020603050405020304" pitchFamily="18" charset="0"/>
              </a:rPr>
              <a:t> - x</a:t>
            </a:r>
            <a:r>
              <a:rPr lang="en-US" b="1" baseline="-25000" dirty="0">
                <a:effectLst/>
                <a:latin typeface="Times New Roman" panose="02020603050405020304" pitchFamily="18" charset="0"/>
                <a:ea typeface="Times New Roman" panose="02020603050405020304" pitchFamily="18" charset="0"/>
              </a:rPr>
              <a:t>j1</a:t>
            </a:r>
            <a:r>
              <a:rPr lang="en-US" b="1" dirty="0">
                <a:effectLst/>
                <a:latin typeface="Times New Roman" panose="02020603050405020304" pitchFamily="18" charset="0"/>
                <a:ea typeface="Times New Roman" panose="02020603050405020304" pitchFamily="18" charset="0"/>
              </a:rPr>
              <a:t> |</a:t>
            </a:r>
            <a:r>
              <a:rPr lang="en-US" b="1" baseline="30000" dirty="0">
                <a:effectLst/>
                <a:latin typeface="Times New Roman" panose="02020603050405020304" pitchFamily="18" charset="0"/>
                <a:ea typeface="Times New Roman" panose="02020603050405020304" pitchFamily="18" charset="0"/>
              </a:rPr>
              <a:t>2</a:t>
            </a:r>
            <a:r>
              <a:rPr lang="en-US" b="1" dirty="0">
                <a:effectLst/>
                <a:latin typeface="Times New Roman" panose="02020603050405020304" pitchFamily="18" charset="0"/>
                <a:ea typeface="Times New Roman" panose="02020603050405020304" pitchFamily="18" charset="0"/>
              </a:rPr>
              <a:t>+ | x</a:t>
            </a:r>
            <a:r>
              <a:rPr lang="en-US" b="1" baseline="-25000" dirty="0">
                <a:effectLst/>
                <a:latin typeface="Times New Roman" panose="02020603050405020304" pitchFamily="18" charset="0"/>
                <a:ea typeface="Times New Roman" panose="02020603050405020304" pitchFamily="18" charset="0"/>
              </a:rPr>
              <a:t>i2</a:t>
            </a:r>
            <a:r>
              <a:rPr lang="en-US" b="1" dirty="0">
                <a:effectLst/>
                <a:latin typeface="Times New Roman" panose="02020603050405020304" pitchFamily="18" charset="0"/>
                <a:ea typeface="Times New Roman" panose="02020603050405020304" pitchFamily="18" charset="0"/>
              </a:rPr>
              <a:t> – x</a:t>
            </a:r>
            <a:r>
              <a:rPr lang="en-US" b="1" baseline="-25000" dirty="0">
                <a:effectLst/>
                <a:latin typeface="Times New Roman" panose="02020603050405020304" pitchFamily="18" charset="0"/>
                <a:ea typeface="Times New Roman" panose="02020603050405020304" pitchFamily="18" charset="0"/>
              </a:rPr>
              <a:t>j2</a:t>
            </a:r>
            <a:r>
              <a:rPr lang="en-US" b="1" dirty="0">
                <a:effectLst/>
                <a:latin typeface="Times New Roman" panose="02020603050405020304" pitchFamily="18" charset="0"/>
                <a:ea typeface="Times New Roman" panose="02020603050405020304" pitchFamily="18" charset="0"/>
              </a:rPr>
              <a:t>|</a:t>
            </a:r>
            <a:r>
              <a:rPr lang="en-US" b="1" baseline="30000" dirty="0">
                <a:effectLst/>
                <a:latin typeface="Times New Roman" panose="02020603050405020304" pitchFamily="18" charset="0"/>
                <a:ea typeface="Times New Roman" panose="02020603050405020304" pitchFamily="18" charset="0"/>
              </a:rPr>
              <a:t>2</a:t>
            </a:r>
            <a:r>
              <a:rPr lang="en-US" b="1" dirty="0">
                <a:effectLst/>
                <a:latin typeface="Times New Roman" panose="02020603050405020304" pitchFamily="18" charset="0"/>
                <a:ea typeface="Times New Roman" panose="02020603050405020304" pitchFamily="18" charset="0"/>
              </a:rPr>
              <a:t> + … + | </a:t>
            </a:r>
            <a:r>
              <a:rPr lang="en-US" b="1" dirty="0" err="1">
                <a:effectLst/>
                <a:latin typeface="Times New Roman" panose="02020603050405020304" pitchFamily="18" charset="0"/>
                <a:ea typeface="Times New Roman" panose="02020603050405020304" pitchFamily="18" charset="0"/>
              </a:rPr>
              <a:t>x</a:t>
            </a:r>
            <a:r>
              <a:rPr lang="en-US" b="1" baseline="-25000" dirty="0" err="1">
                <a:effectLst/>
                <a:latin typeface="Times New Roman" panose="02020603050405020304" pitchFamily="18" charset="0"/>
                <a:ea typeface="Times New Roman" panose="02020603050405020304" pitchFamily="18" charset="0"/>
              </a:rPr>
              <a:t>ip</a:t>
            </a:r>
            <a:r>
              <a:rPr lang="en-US" b="1" dirty="0">
                <a:effectLst/>
                <a:latin typeface="Times New Roman" panose="02020603050405020304" pitchFamily="18" charset="0"/>
                <a:ea typeface="Times New Roman" panose="02020603050405020304" pitchFamily="18" charset="0"/>
              </a:rPr>
              <a:t> - x</a:t>
            </a:r>
            <a:r>
              <a:rPr lang="en-US" b="1" baseline="-25000" dirty="0">
                <a:effectLst/>
                <a:latin typeface="Times New Roman" panose="02020603050405020304" pitchFamily="18" charset="0"/>
                <a:ea typeface="Times New Roman" panose="02020603050405020304" pitchFamily="18" charset="0"/>
              </a:rPr>
              <a:t>jp</a:t>
            </a:r>
            <a:r>
              <a:rPr lang="en-US" b="1" dirty="0">
                <a:effectLst/>
                <a:latin typeface="Times New Roman" panose="02020603050405020304" pitchFamily="18" charset="0"/>
                <a:ea typeface="Times New Roman" panose="02020603050405020304" pitchFamily="18" charset="0"/>
              </a:rPr>
              <a:t>|</a:t>
            </a:r>
            <a:r>
              <a:rPr lang="en-US" b="1" baseline="30000" dirty="0">
                <a:effectLst/>
                <a:latin typeface="Times New Roman" panose="02020603050405020304" pitchFamily="18" charset="0"/>
                <a:ea typeface="Times New Roman" panose="02020603050405020304" pitchFamily="18" charset="0"/>
              </a:rPr>
              <a:t>2</a:t>
            </a:r>
            <a:r>
              <a:rPr lang="en-US" b="1" dirty="0">
                <a:effectLst/>
                <a:latin typeface="Times New Roman" panose="02020603050405020304" pitchFamily="18" charset="0"/>
                <a:ea typeface="Times New Roman" panose="02020603050405020304" pitchFamily="18" charset="0"/>
              </a:rPr>
              <a:t>)</a:t>
            </a:r>
            <a:endParaRPr lang="en-GB" b="1" dirty="0"/>
          </a:p>
        </p:txBody>
      </p:sp>
      <p:graphicFrame>
        <p:nvGraphicFramePr>
          <p:cNvPr id="7" name="Table 6">
            <a:extLst>
              <a:ext uri="{FF2B5EF4-FFF2-40B4-BE49-F238E27FC236}">
                <a16:creationId xmlns:a16="http://schemas.microsoft.com/office/drawing/2014/main" id="{9A4CE244-4095-4755-9A32-D1395D6C4671}"/>
              </a:ext>
            </a:extLst>
          </p:cNvPr>
          <p:cNvGraphicFramePr>
            <a:graphicFrameLocks noGrp="1"/>
          </p:cNvGraphicFramePr>
          <p:nvPr/>
        </p:nvGraphicFramePr>
        <p:xfrm>
          <a:off x="683897" y="3226633"/>
          <a:ext cx="6448792" cy="2760905"/>
        </p:xfrm>
        <a:graphic>
          <a:graphicData uri="http://schemas.openxmlformats.org/drawingml/2006/table">
            <a:tbl>
              <a:tblPr firstRow="1" firstCol="1" lastRow="1" lastCol="1" bandRow="1" bandCol="1">
                <a:tableStyleId>{5C22544A-7EE6-4342-B048-85BDC9FD1C3A}</a:tableStyleId>
              </a:tblPr>
              <a:tblGrid>
                <a:gridCol w="921152">
                  <a:extLst>
                    <a:ext uri="{9D8B030D-6E8A-4147-A177-3AD203B41FA5}">
                      <a16:colId xmlns:a16="http://schemas.microsoft.com/office/drawing/2014/main" val="1802561743"/>
                    </a:ext>
                  </a:extLst>
                </a:gridCol>
                <a:gridCol w="921152">
                  <a:extLst>
                    <a:ext uri="{9D8B030D-6E8A-4147-A177-3AD203B41FA5}">
                      <a16:colId xmlns:a16="http://schemas.microsoft.com/office/drawing/2014/main" val="4025446088"/>
                    </a:ext>
                  </a:extLst>
                </a:gridCol>
                <a:gridCol w="921152">
                  <a:extLst>
                    <a:ext uri="{9D8B030D-6E8A-4147-A177-3AD203B41FA5}">
                      <a16:colId xmlns:a16="http://schemas.microsoft.com/office/drawing/2014/main" val="1728550600"/>
                    </a:ext>
                  </a:extLst>
                </a:gridCol>
                <a:gridCol w="921152">
                  <a:extLst>
                    <a:ext uri="{9D8B030D-6E8A-4147-A177-3AD203B41FA5}">
                      <a16:colId xmlns:a16="http://schemas.microsoft.com/office/drawing/2014/main" val="3577703801"/>
                    </a:ext>
                  </a:extLst>
                </a:gridCol>
                <a:gridCol w="921152">
                  <a:extLst>
                    <a:ext uri="{9D8B030D-6E8A-4147-A177-3AD203B41FA5}">
                      <a16:colId xmlns:a16="http://schemas.microsoft.com/office/drawing/2014/main" val="3888083820"/>
                    </a:ext>
                  </a:extLst>
                </a:gridCol>
                <a:gridCol w="921152">
                  <a:extLst>
                    <a:ext uri="{9D8B030D-6E8A-4147-A177-3AD203B41FA5}">
                      <a16:colId xmlns:a16="http://schemas.microsoft.com/office/drawing/2014/main" val="3243577801"/>
                    </a:ext>
                  </a:extLst>
                </a:gridCol>
                <a:gridCol w="921880">
                  <a:extLst>
                    <a:ext uri="{9D8B030D-6E8A-4147-A177-3AD203B41FA5}">
                      <a16:colId xmlns:a16="http://schemas.microsoft.com/office/drawing/2014/main" val="3241628901"/>
                    </a:ext>
                  </a:extLst>
                </a:gridCol>
              </a:tblGrid>
              <a:tr h="394415">
                <a:tc>
                  <a:txBody>
                    <a:bodyPr/>
                    <a:lstStyle/>
                    <a:p>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76329707"/>
                  </a:ext>
                </a:extLst>
              </a:tr>
              <a:tr h="394415">
                <a:tc>
                  <a:txBody>
                    <a:bodyPr/>
                    <a:lstStyle/>
                    <a:p>
                      <a:r>
                        <a:rPr lang="en-US" sz="1800">
                          <a:effectLst/>
                        </a:rPr>
                        <a:t>p2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53696531"/>
                  </a:ext>
                </a:extLst>
              </a:tr>
              <a:tr h="394415">
                <a:tc>
                  <a:txBody>
                    <a:bodyPr/>
                    <a:lstStyle/>
                    <a:p>
                      <a:r>
                        <a:rPr lang="en-US" sz="1800">
                          <a:effectLst/>
                        </a:rPr>
                        <a:t>p3</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05439646"/>
                  </a:ext>
                </a:extLst>
              </a:tr>
              <a:tr h="394415">
                <a:tc>
                  <a:txBody>
                    <a:bodyPr/>
                    <a:lstStyle/>
                    <a:p>
                      <a:r>
                        <a:rPr lang="en-US" sz="1800">
                          <a:effectLst/>
                        </a:rPr>
                        <a:t>p4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0.37</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0500128"/>
                  </a:ext>
                </a:extLst>
              </a:tr>
              <a:tr h="394415">
                <a:tc>
                  <a:txBody>
                    <a:bodyPr/>
                    <a:lstStyle/>
                    <a:p>
                      <a:r>
                        <a:rPr lang="en-US" sz="1800">
                          <a:effectLst/>
                        </a:rPr>
                        <a:t>p5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0.34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0.14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0.28</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0.29</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8754290"/>
                  </a:ext>
                </a:extLst>
              </a:tr>
              <a:tr h="394415">
                <a:tc>
                  <a:txBody>
                    <a:bodyPr/>
                    <a:lstStyle/>
                    <a:p>
                      <a:r>
                        <a:rPr lang="en-US" sz="1800">
                          <a:effectLst/>
                        </a:rPr>
                        <a:t>p6</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0.23</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0.11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0.39</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33047340"/>
                  </a:ext>
                </a:extLst>
              </a:tr>
              <a:tr h="394415">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p1</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p2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p3</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p4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p5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p6</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34011967"/>
                  </a:ext>
                </a:extLst>
              </a:tr>
            </a:tbl>
          </a:graphicData>
        </a:graphic>
      </p:graphicFrame>
      <p:sp>
        <p:nvSpPr>
          <p:cNvPr id="9" name="Rectangle 3">
            <a:extLst>
              <a:ext uri="{FF2B5EF4-FFF2-40B4-BE49-F238E27FC236}">
                <a16:creationId xmlns:a16="http://schemas.microsoft.com/office/drawing/2014/main" id="{28ECF33F-3CD7-4370-99CD-A06D9CEA09A1}"/>
              </a:ext>
            </a:extLst>
          </p:cNvPr>
          <p:cNvSpPr>
            <a:spLocks noChangeArrowheads="1"/>
          </p:cNvSpPr>
          <p:nvPr/>
        </p:nvSpPr>
        <p:spPr bwMode="auto">
          <a:xfrm>
            <a:off x="609249" y="2817924"/>
            <a:ext cx="2065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Distance matrix</a:t>
            </a:r>
            <a:endParaRPr lang="en-GB" altLang="en-US" b="1" dirty="0"/>
          </a:p>
        </p:txBody>
      </p:sp>
      <p:sp>
        <p:nvSpPr>
          <p:cNvPr id="10" name="Line 2">
            <a:extLst>
              <a:ext uri="{FF2B5EF4-FFF2-40B4-BE49-F238E27FC236}">
                <a16:creationId xmlns:a16="http://schemas.microsoft.com/office/drawing/2014/main" id="{E6430DB8-4BCD-4E5D-A8A9-0B6CF7D13BFB}"/>
              </a:ext>
            </a:extLst>
          </p:cNvPr>
          <p:cNvSpPr>
            <a:spLocks noChangeShapeType="1"/>
          </p:cNvSpPr>
          <p:nvPr/>
        </p:nvSpPr>
        <p:spPr bwMode="auto">
          <a:xfrm>
            <a:off x="1627623" y="3376952"/>
            <a:ext cx="5505066" cy="22185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descr="Diagram&#10;&#10;Description automatically generated">
            <a:extLst>
              <a:ext uri="{FF2B5EF4-FFF2-40B4-BE49-F238E27FC236}">
                <a16:creationId xmlns:a16="http://schemas.microsoft.com/office/drawing/2014/main" id="{D53820BD-C94B-44DE-946F-09498CA247AC}"/>
              </a:ext>
            </a:extLst>
          </p:cNvPr>
          <p:cNvPicPr>
            <a:picLocks noChangeAspect="1"/>
          </p:cNvPicPr>
          <p:nvPr/>
        </p:nvPicPr>
        <p:blipFill>
          <a:blip r:embed="rId3"/>
          <a:stretch>
            <a:fillRect/>
          </a:stretch>
        </p:blipFill>
        <p:spPr>
          <a:xfrm>
            <a:off x="7361640" y="2574745"/>
            <a:ext cx="4295775" cy="3914775"/>
          </a:xfrm>
          <a:prstGeom prst="rect">
            <a:avLst/>
          </a:prstGeom>
        </p:spPr>
      </p:pic>
      <p:sp>
        <p:nvSpPr>
          <p:cNvPr id="13" name="TextBox 12">
            <a:extLst>
              <a:ext uri="{FF2B5EF4-FFF2-40B4-BE49-F238E27FC236}">
                <a16:creationId xmlns:a16="http://schemas.microsoft.com/office/drawing/2014/main" id="{A7FEFC0B-4C0B-476B-92AE-14A55670FED2}"/>
              </a:ext>
            </a:extLst>
          </p:cNvPr>
          <p:cNvSpPr txBox="1"/>
          <p:nvPr/>
        </p:nvSpPr>
        <p:spPr>
          <a:xfrm>
            <a:off x="473616" y="6141452"/>
            <a:ext cx="4686213" cy="400110"/>
          </a:xfrm>
          <a:prstGeom prst="rect">
            <a:avLst/>
          </a:prstGeom>
          <a:noFill/>
        </p:spPr>
        <p:txBody>
          <a:bodyPr wrap="square">
            <a:spAutoFit/>
          </a:bodyPr>
          <a:lstStyle/>
          <a:p>
            <a:r>
              <a:rPr lang="en-US" sz="2000" dirty="0"/>
              <a:t> d(p</a:t>
            </a:r>
            <a:r>
              <a:rPr lang="en-US" sz="2000" baseline="-25000" dirty="0"/>
              <a:t>1</a:t>
            </a:r>
            <a:r>
              <a:rPr lang="en-US" sz="2000" dirty="0"/>
              <a:t>, p</a:t>
            </a:r>
            <a:r>
              <a:rPr lang="en-US" sz="2000" baseline="-25000" dirty="0"/>
              <a:t>2</a:t>
            </a:r>
            <a:r>
              <a:rPr lang="en-US" sz="2000" dirty="0"/>
              <a:t>)  =  0.235 = 0.24 (rounded value)</a:t>
            </a:r>
            <a:endParaRPr lang="en-GB" sz="2000" dirty="0"/>
          </a:p>
        </p:txBody>
      </p:sp>
    </p:spTree>
    <p:extLst>
      <p:ext uri="{BB962C8B-B14F-4D97-AF65-F5344CB8AC3E}">
        <p14:creationId xmlns:p14="http://schemas.microsoft.com/office/powerpoint/2010/main" val="682288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2ED4-00D9-4D81-A085-1928D8B6E556}"/>
              </a:ext>
            </a:extLst>
          </p:cNvPr>
          <p:cNvSpPr>
            <a:spLocks noGrp="1"/>
          </p:cNvSpPr>
          <p:nvPr>
            <p:ph type="title"/>
          </p:nvPr>
        </p:nvSpPr>
        <p:spPr/>
        <p:txBody>
          <a:bodyPr/>
          <a:lstStyle/>
          <a:p>
            <a:r>
              <a:rPr lang="en-GB" dirty="0"/>
              <a:t>Single Link Clustering</a:t>
            </a:r>
          </a:p>
        </p:txBody>
      </p:sp>
      <p:sp>
        <p:nvSpPr>
          <p:cNvPr id="3" name="Slide Number Placeholder 2">
            <a:extLst>
              <a:ext uri="{FF2B5EF4-FFF2-40B4-BE49-F238E27FC236}">
                <a16:creationId xmlns:a16="http://schemas.microsoft.com/office/drawing/2014/main" id="{A94455F4-33F0-463E-AD22-BDE9DAA3E2AF}"/>
              </a:ext>
            </a:extLst>
          </p:cNvPr>
          <p:cNvSpPr>
            <a:spLocks noGrp="1"/>
          </p:cNvSpPr>
          <p:nvPr>
            <p:ph type="sldNum" sz="quarter" idx="12"/>
          </p:nvPr>
        </p:nvSpPr>
        <p:spPr/>
        <p:txBody>
          <a:bodyPr/>
          <a:lstStyle/>
          <a:p>
            <a:fld id="{6C8DB4F7-D883-4928-8961-38134A510B78}" type="slidenum">
              <a:rPr lang="en-GB" smtClean="0"/>
              <a:t>19</a:t>
            </a:fld>
            <a:endParaRPr lang="en-GB" dirty="0"/>
          </a:p>
        </p:txBody>
      </p:sp>
      <p:graphicFrame>
        <p:nvGraphicFramePr>
          <p:cNvPr id="4" name="Table 3">
            <a:extLst>
              <a:ext uri="{FF2B5EF4-FFF2-40B4-BE49-F238E27FC236}">
                <a16:creationId xmlns:a16="http://schemas.microsoft.com/office/drawing/2014/main" id="{75E38903-2A77-4367-B673-B102913AF69A}"/>
              </a:ext>
            </a:extLst>
          </p:cNvPr>
          <p:cNvGraphicFramePr>
            <a:graphicFrameLocks noGrp="1"/>
          </p:cNvGraphicFramePr>
          <p:nvPr/>
        </p:nvGraphicFramePr>
        <p:xfrm>
          <a:off x="563712" y="1664449"/>
          <a:ext cx="5985159" cy="2523927"/>
        </p:xfrm>
        <a:graphic>
          <a:graphicData uri="http://schemas.openxmlformats.org/drawingml/2006/table">
            <a:tbl>
              <a:tblPr firstRow="1" firstCol="1" lastRow="1" lastCol="1" bandRow="1" bandCol="1">
                <a:tableStyleId>{5C22544A-7EE6-4342-B048-85BDC9FD1C3A}</a:tableStyleId>
              </a:tblPr>
              <a:tblGrid>
                <a:gridCol w="854926">
                  <a:extLst>
                    <a:ext uri="{9D8B030D-6E8A-4147-A177-3AD203B41FA5}">
                      <a16:colId xmlns:a16="http://schemas.microsoft.com/office/drawing/2014/main" val="1211654960"/>
                    </a:ext>
                  </a:extLst>
                </a:gridCol>
                <a:gridCol w="854926">
                  <a:extLst>
                    <a:ext uri="{9D8B030D-6E8A-4147-A177-3AD203B41FA5}">
                      <a16:colId xmlns:a16="http://schemas.microsoft.com/office/drawing/2014/main" val="3029034611"/>
                    </a:ext>
                  </a:extLst>
                </a:gridCol>
                <a:gridCol w="854926">
                  <a:extLst>
                    <a:ext uri="{9D8B030D-6E8A-4147-A177-3AD203B41FA5}">
                      <a16:colId xmlns:a16="http://schemas.microsoft.com/office/drawing/2014/main" val="2905695374"/>
                    </a:ext>
                  </a:extLst>
                </a:gridCol>
                <a:gridCol w="854926">
                  <a:extLst>
                    <a:ext uri="{9D8B030D-6E8A-4147-A177-3AD203B41FA5}">
                      <a16:colId xmlns:a16="http://schemas.microsoft.com/office/drawing/2014/main" val="2868338558"/>
                    </a:ext>
                  </a:extLst>
                </a:gridCol>
                <a:gridCol w="854926">
                  <a:extLst>
                    <a:ext uri="{9D8B030D-6E8A-4147-A177-3AD203B41FA5}">
                      <a16:colId xmlns:a16="http://schemas.microsoft.com/office/drawing/2014/main" val="3501603095"/>
                    </a:ext>
                  </a:extLst>
                </a:gridCol>
                <a:gridCol w="854926">
                  <a:extLst>
                    <a:ext uri="{9D8B030D-6E8A-4147-A177-3AD203B41FA5}">
                      <a16:colId xmlns:a16="http://schemas.microsoft.com/office/drawing/2014/main" val="1617554229"/>
                    </a:ext>
                  </a:extLst>
                </a:gridCol>
                <a:gridCol w="855603">
                  <a:extLst>
                    <a:ext uri="{9D8B030D-6E8A-4147-A177-3AD203B41FA5}">
                      <a16:colId xmlns:a16="http://schemas.microsoft.com/office/drawing/2014/main" val="2690897268"/>
                    </a:ext>
                  </a:extLst>
                </a:gridCol>
              </a:tblGrid>
              <a:tr h="360561">
                <a:tc>
                  <a:txBody>
                    <a:bodyPr/>
                    <a:lstStyle/>
                    <a:p>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3410617"/>
                  </a:ext>
                </a:extLst>
              </a:tr>
              <a:tr h="360561">
                <a:tc>
                  <a:txBody>
                    <a:bodyPr/>
                    <a:lstStyle/>
                    <a:p>
                      <a:r>
                        <a:rPr lang="en-US" sz="1800">
                          <a:effectLst/>
                        </a:rPr>
                        <a:t>p2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2418349"/>
                  </a:ext>
                </a:extLst>
              </a:tr>
              <a:tr h="360561">
                <a:tc>
                  <a:txBody>
                    <a:bodyPr/>
                    <a:lstStyle/>
                    <a:p>
                      <a:r>
                        <a:rPr lang="en-US" sz="1800" dirty="0">
                          <a:solidFill>
                            <a:schemeClr val="tx1"/>
                          </a:solidFill>
                          <a:effectLst/>
                          <a:highlight>
                            <a:srgbClr val="FFFF00"/>
                          </a:highlight>
                        </a:rPr>
                        <a:t>p3</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29999943"/>
                  </a:ext>
                </a:extLst>
              </a:tr>
              <a:tr h="360561">
                <a:tc>
                  <a:txBody>
                    <a:bodyPr/>
                    <a:lstStyle/>
                    <a:p>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0.37</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1366550"/>
                  </a:ext>
                </a:extLst>
              </a:tr>
              <a:tr h="360561">
                <a:tc>
                  <a:txBody>
                    <a:bodyPr/>
                    <a:lstStyle/>
                    <a:p>
                      <a:r>
                        <a:rPr lang="en-US" sz="1800">
                          <a:effectLst/>
                        </a:rPr>
                        <a:t>p5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0.34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0.14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0.28</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0.29</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77540342"/>
                  </a:ext>
                </a:extLst>
              </a:tr>
              <a:tr h="360561">
                <a:tc>
                  <a:txBody>
                    <a:bodyPr/>
                    <a:lstStyle/>
                    <a:p>
                      <a:r>
                        <a:rPr lang="en-US" sz="1800" dirty="0">
                          <a:solidFill>
                            <a:schemeClr val="tx1"/>
                          </a:solidFill>
                          <a:effectLst/>
                          <a:highlight>
                            <a:srgbClr val="FFFF00"/>
                          </a:highlight>
                        </a:rPr>
                        <a:t>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0.23</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highlight>
                            <a:srgbClr val="FFFF00"/>
                          </a:highlight>
                        </a:rPr>
                        <a:t>0.11</a:t>
                      </a:r>
                      <a:endParaRPr lang="en-GB" sz="1800" dirty="0">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0.22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0.39</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6571379"/>
                  </a:ext>
                </a:extLst>
              </a:tr>
              <a:tr h="360561">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p2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p3</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p4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p5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p6</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8909929"/>
                  </a:ext>
                </a:extLst>
              </a:tr>
            </a:tbl>
          </a:graphicData>
        </a:graphic>
      </p:graphicFrame>
      <p:sp>
        <p:nvSpPr>
          <p:cNvPr id="6" name="Line 1">
            <a:extLst>
              <a:ext uri="{FF2B5EF4-FFF2-40B4-BE49-F238E27FC236}">
                <a16:creationId xmlns:a16="http://schemas.microsoft.com/office/drawing/2014/main" id="{6F55621D-27CD-45D3-B45C-8DF148503BB7}"/>
              </a:ext>
            </a:extLst>
          </p:cNvPr>
          <p:cNvSpPr>
            <a:spLocks noChangeShapeType="1"/>
          </p:cNvSpPr>
          <p:nvPr/>
        </p:nvSpPr>
        <p:spPr bwMode="auto">
          <a:xfrm>
            <a:off x="1427336" y="1683858"/>
            <a:ext cx="4973463" cy="21356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600"/>
          </a:p>
        </p:txBody>
      </p:sp>
      <p:sp>
        <p:nvSpPr>
          <p:cNvPr id="7" name="Rectangle 3">
            <a:extLst>
              <a:ext uri="{FF2B5EF4-FFF2-40B4-BE49-F238E27FC236}">
                <a16:creationId xmlns:a16="http://schemas.microsoft.com/office/drawing/2014/main" id="{63B114B4-7435-46DB-BECC-5E8AC00AAF7B}"/>
              </a:ext>
            </a:extLst>
          </p:cNvPr>
          <p:cNvSpPr>
            <a:spLocks noChangeArrowheads="1"/>
          </p:cNvSpPr>
          <p:nvPr/>
        </p:nvSpPr>
        <p:spPr bwMode="auto">
          <a:xfrm>
            <a:off x="3284538" y="3819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anose="020B0604020202020204" pitchFamily="34" charset="0"/>
              </a:rPr>
            </a:b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2ED7DB9A-D935-4326-8724-05D8464576B7}"/>
              </a:ext>
            </a:extLst>
          </p:cNvPr>
          <p:cNvGraphicFramePr>
            <a:graphicFrameLocks noGrp="1"/>
          </p:cNvGraphicFramePr>
          <p:nvPr/>
        </p:nvGraphicFramePr>
        <p:xfrm>
          <a:off x="585483" y="4291638"/>
          <a:ext cx="5985156" cy="2482578"/>
        </p:xfrm>
        <a:graphic>
          <a:graphicData uri="http://schemas.openxmlformats.org/drawingml/2006/table">
            <a:tbl>
              <a:tblPr firstRow="1" firstCol="1" lastRow="1" lastCol="1" bandRow="1" bandCol="1">
                <a:tableStyleId>{5C22544A-7EE6-4342-B048-85BDC9FD1C3A}</a:tableStyleId>
              </a:tblPr>
              <a:tblGrid>
                <a:gridCol w="997526">
                  <a:extLst>
                    <a:ext uri="{9D8B030D-6E8A-4147-A177-3AD203B41FA5}">
                      <a16:colId xmlns:a16="http://schemas.microsoft.com/office/drawing/2014/main" val="4144388044"/>
                    </a:ext>
                  </a:extLst>
                </a:gridCol>
                <a:gridCol w="997526">
                  <a:extLst>
                    <a:ext uri="{9D8B030D-6E8A-4147-A177-3AD203B41FA5}">
                      <a16:colId xmlns:a16="http://schemas.microsoft.com/office/drawing/2014/main" val="202334273"/>
                    </a:ext>
                  </a:extLst>
                </a:gridCol>
                <a:gridCol w="997526">
                  <a:extLst>
                    <a:ext uri="{9D8B030D-6E8A-4147-A177-3AD203B41FA5}">
                      <a16:colId xmlns:a16="http://schemas.microsoft.com/office/drawing/2014/main" val="2527401143"/>
                    </a:ext>
                  </a:extLst>
                </a:gridCol>
                <a:gridCol w="997526">
                  <a:extLst>
                    <a:ext uri="{9D8B030D-6E8A-4147-A177-3AD203B41FA5}">
                      <a16:colId xmlns:a16="http://schemas.microsoft.com/office/drawing/2014/main" val="3685362593"/>
                    </a:ext>
                  </a:extLst>
                </a:gridCol>
                <a:gridCol w="997526">
                  <a:extLst>
                    <a:ext uri="{9D8B030D-6E8A-4147-A177-3AD203B41FA5}">
                      <a16:colId xmlns:a16="http://schemas.microsoft.com/office/drawing/2014/main" val="130864820"/>
                    </a:ext>
                  </a:extLst>
                </a:gridCol>
                <a:gridCol w="997526">
                  <a:extLst>
                    <a:ext uri="{9D8B030D-6E8A-4147-A177-3AD203B41FA5}">
                      <a16:colId xmlns:a16="http://schemas.microsoft.com/office/drawing/2014/main" val="334192095"/>
                    </a:ext>
                  </a:extLst>
                </a:gridCol>
              </a:tblGrid>
              <a:tr h="413763">
                <a:tc>
                  <a:txBody>
                    <a:bodyPr/>
                    <a:lstStyle/>
                    <a:p>
                      <a:pPr algn="l"/>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7397771"/>
                  </a:ext>
                </a:extLst>
              </a:tr>
              <a:tr h="413763">
                <a:tc>
                  <a:txBody>
                    <a:bodyPr/>
                    <a:lstStyle/>
                    <a:p>
                      <a:pPr algn="l"/>
                      <a:r>
                        <a:rPr lang="en-US" sz="1800">
                          <a:effectLst/>
                        </a:rPr>
                        <a:t>p2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29863740"/>
                  </a:ext>
                </a:extLst>
              </a:tr>
              <a:tr h="413763">
                <a:tc>
                  <a:txBody>
                    <a:bodyPr/>
                    <a:lstStyle/>
                    <a:p>
                      <a:pPr algn="l"/>
                      <a:r>
                        <a:rPr lang="en-US" sz="1800" dirty="0">
                          <a:solidFill>
                            <a:schemeClr val="tx1"/>
                          </a:solidFill>
                          <a:effectLst/>
                          <a:highlight>
                            <a:srgbClr val="FFFF00"/>
                          </a:highlight>
                        </a:rPr>
                        <a:t>(p3,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0.15</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66877305"/>
                  </a:ext>
                </a:extLst>
              </a:tr>
              <a:tr h="413763">
                <a:tc>
                  <a:txBody>
                    <a:bodyPr/>
                    <a:lstStyle/>
                    <a:p>
                      <a:pPr algn="l"/>
                      <a:r>
                        <a:rPr lang="en-US" sz="1800">
                          <a:effectLst/>
                        </a:rPr>
                        <a:t>p4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0.37</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16155282"/>
                  </a:ext>
                </a:extLst>
              </a:tr>
              <a:tr h="413763">
                <a:tc>
                  <a:txBody>
                    <a:bodyPr/>
                    <a:lstStyle/>
                    <a:p>
                      <a:pPr algn="l"/>
                      <a:r>
                        <a:rPr lang="en-US" sz="1800">
                          <a:effectLst/>
                        </a:rPr>
                        <a:t>p5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0.34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0.14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0.28</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0.29</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44112591"/>
                  </a:ext>
                </a:extLst>
              </a:tr>
              <a:tr h="413763">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p2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solidFill>
                            <a:schemeClr val="tx1"/>
                          </a:solidFill>
                          <a:effectLst/>
                          <a:highlight>
                            <a:srgbClr val="FFFF00"/>
                          </a:highlight>
                        </a:rPr>
                        <a:t>(p3,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p4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p5</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68855464"/>
                  </a:ext>
                </a:extLst>
              </a:tr>
            </a:tbl>
          </a:graphicData>
        </a:graphic>
      </p:graphicFrame>
      <p:sp>
        <p:nvSpPr>
          <p:cNvPr id="10" name="Line 4">
            <a:extLst>
              <a:ext uri="{FF2B5EF4-FFF2-40B4-BE49-F238E27FC236}">
                <a16:creationId xmlns:a16="http://schemas.microsoft.com/office/drawing/2014/main" id="{842CA009-081A-406D-84ED-F478A1703C75}"/>
              </a:ext>
            </a:extLst>
          </p:cNvPr>
          <p:cNvSpPr>
            <a:spLocks noChangeShapeType="1"/>
          </p:cNvSpPr>
          <p:nvPr/>
        </p:nvSpPr>
        <p:spPr bwMode="auto">
          <a:xfrm>
            <a:off x="1654630" y="4443477"/>
            <a:ext cx="4267200" cy="178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Rectangle 6">
            <a:extLst>
              <a:ext uri="{FF2B5EF4-FFF2-40B4-BE49-F238E27FC236}">
                <a16:creationId xmlns:a16="http://schemas.microsoft.com/office/drawing/2014/main" id="{1DB506B4-55B0-4223-BC66-C875BD926A77}"/>
              </a:ext>
            </a:extLst>
          </p:cNvPr>
          <p:cNvSpPr>
            <a:spLocks noChangeArrowheads="1"/>
          </p:cNvSpPr>
          <p:nvPr/>
        </p:nvSpPr>
        <p:spPr bwMode="auto">
          <a:xfrm>
            <a:off x="6832023" y="43873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anose="020B0604020202020204" pitchFamily="34" charset="0"/>
              </a:rPr>
            </a:br>
            <a:endParaRPr kumimoji="0" lang="en-GB"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descr="Chart&#10;&#10;Description automatically generated">
            <a:extLst>
              <a:ext uri="{FF2B5EF4-FFF2-40B4-BE49-F238E27FC236}">
                <a16:creationId xmlns:a16="http://schemas.microsoft.com/office/drawing/2014/main" id="{D6F25AA0-A964-4163-9ED7-0847B199C597}"/>
              </a:ext>
            </a:extLst>
          </p:cNvPr>
          <p:cNvPicPr>
            <a:picLocks noChangeAspect="1"/>
          </p:cNvPicPr>
          <p:nvPr/>
        </p:nvPicPr>
        <p:blipFill>
          <a:blip r:embed="rId2"/>
          <a:stretch>
            <a:fillRect/>
          </a:stretch>
        </p:blipFill>
        <p:spPr>
          <a:xfrm>
            <a:off x="6583418" y="2824999"/>
            <a:ext cx="5608582" cy="2482575"/>
          </a:xfrm>
          <a:prstGeom prst="rect">
            <a:avLst/>
          </a:prstGeom>
        </p:spPr>
      </p:pic>
      <p:sp>
        <p:nvSpPr>
          <p:cNvPr id="5" name="TextBox 4">
            <a:extLst>
              <a:ext uri="{FF2B5EF4-FFF2-40B4-BE49-F238E27FC236}">
                <a16:creationId xmlns:a16="http://schemas.microsoft.com/office/drawing/2014/main" id="{E40E4DBF-1A46-430F-835C-35FA7A5D4896}"/>
              </a:ext>
            </a:extLst>
          </p:cNvPr>
          <p:cNvSpPr txBox="1"/>
          <p:nvPr/>
        </p:nvSpPr>
        <p:spPr>
          <a:xfrm>
            <a:off x="6724939" y="5555135"/>
            <a:ext cx="5199821" cy="800219"/>
          </a:xfrm>
          <a:prstGeom prst="rect">
            <a:avLst/>
          </a:prstGeom>
          <a:noFill/>
        </p:spPr>
        <p:txBody>
          <a:bodyPr wrap="none" rtlCol="0">
            <a:spAutoFit/>
          </a:bodyPr>
          <a:lstStyle/>
          <a:p>
            <a:pPr marL="285750" indent="-285750">
              <a:spcAft>
                <a:spcPts val="1200"/>
              </a:spcAft>
              <a:buFont typeface="Arial" panose="020B0604020202020204" pitchFamily="34" charset="0"/>
              <a:buChar char="•"/>
            </a:pPr>
            <a:r>
              <a:rPr lang="en-GB" dirty="0"/>
              <a:t>The minimum distance between p3 and p6 is 0.11.</a:t>
            </a:r>
          </a:p>
          <a:p>
            <a:pPr marL="285750" indent="-285750">
              <a:spcAft>
                <a:spcPts val="1200"/>
              </a:spcAft>
              <a:buFont typeface="Arial" panose="020B0604020202020204" pitchFamily="34" charset="0"/>
              <a:buChar char="•"/>
            </a:pPr>
            <a:r>
              <a:rPr lang="en-GB" dirty="0"/>
              <a:t>First, merge these data points.</a:t>
            </a:r>
          </a:p>
        </p:txBody>
      </p:sp>
      <p:sp>
        <p:nvSpPr>
          <p:cNvPr id="9" name="Rectangle: Rounded Corners 8">
            <a:extLst>
              <a:ext uri="{FF2B5EF4-FFF2-40B4-BE49-F238E27FC236}">
                <a16:creationId xmlns:a16="http://schemas.microsoft.com/office/drawing/2014/main" id="{3CC10DDE-3483-4273-90F4-B36CFFEB7AC5}"/>
              </a:ext>
            </a:extLst>
          </p:cNvPr>
          <p:cNvSpPr/>
          <p:nvPr/>
        </p:nvSpPr>
        <p:spPr>
          <a:xfrm>
            <a:off x="2313992" y="2403873"/>
            <a:ext cx="514268" cy="246021"/>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F51C074-968E-4451-A40F-D9F323E6D3C9}"/>
              </a:ext>
            </a:extLst>
          </p:cNvPr>
          <p:cNvSpPr/>
          <p:nvPr/>
        </p:nvSpPr>
        <p:spPr>
          <a:xfrm>
            <a:off x="2313992" y="3470854"/>
            <a:ext cx="514268" cy="252060"/>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4FD806B1-624A-4B2F-A67E-E752E15FC014}"/>
              </a:ext>
            </a:extLst>
          </p:cNvPr>
          <p:cNvSpPr/>
          <p:nvPr/>
        </p:nvSpPr>
        <p:spPr>
          <a:xfrm>
            <a:off x="1448601" y="2403872"/>
            <a:ext cx="514268" cy="246021"/>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35503BDD-0C62-4BC9-8B42-0BB25CB5CCA0}"/>
              </a:ext>
            </a:extLst>
          </p:cNvPr>
          <p:cNvSpPr/>
          <p:nvPr/>
        </p:nvSpPr>
        <p:spPr>
          <a:xfrm>
            <a:off x="1448601" y="3501103"/>
            <a:ext cx="514268" cy="246021"/>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E3F4414B-6FB7-400E-BFBD-26978C7987E4}"/>
              </a:ext>
            </a:extLst>
          </p:cNvPr>
          <p:cNvCxnSpPr>
            <a:cxnSpLocks/>
          </p:cNvCxnSpPr>
          <p:nvPr/>
        </p:nvCxnSpPr>
        <p:spPr>
          <a:xfrm flipH="1" flipV="1">
            <a:off x="9387710" y="5242915"/>
            <a:ext cx="885294" cy="42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42DEA5-A1B1-402F-BEAC-EA064C313283}"/>
              </a:ext>
            </a:extLst>
          </p:cNvPr>
          <p:cNvCxnSpPr>
            <a:cxnSpLocks/>
          </p:cNvCxnSpPr>
          <p:nvPr/>
        </p:nvCxnSpPr>
        <p:spPr>
          <a:xfrm flipH="1" flipV="1">
            <a:off x="9852130" y="5191845"/>
            <a:ext cx="1046025" cy="47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30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Agenda</a:t>
            </a:r>
            <a:endParaRPr lang="en-IE" dirty="0"/>
          </a:p>
        </p:txBody>
      </p:sp>
      <p:sp>
        <p:nvSpPr>
          <p:cNvPr id="4" name="Rectangle 3"/>
          <p:cNvSpPr>
            <a:spLocks noGrp="1"/>
          </p:cNvSpPr>
          <p:nvPr>
            <p:ph idx="1"/>
          </p:nvPr>
        </p:nvSpPr>
        <p:spPr>
          <a:xfrm>
            <a:off x="1406770" y="1570892"/>
            <a:ext cx="8961732" cy="5287108"/>
          </a:xfrm>
        </p:spPr>
        <p:txBody>
          <a:bodyPr vert="horz" lIns="92160" tIns="46080" rIns="92160" bIns="46080" rtlCol="0">
            <a:normAutofit fontScale="70000" lnSpcReduction="20000"/>
          </a:bodyPr>
          <a:lstStyle/>
          <a:p>
            <a:pPr marL="358775" indent="-358775">
              <a:lnSpc>
                <a:spcPct val="100000"/>
              </a:lnSpc>
              <a:spcBef>
                <a:spcPts val="600"/>
              </a:spcBef>
              <a:spcAft>
                <a:spcPts val="1200"/>
              </a:spcAft>
            </a:pPr>
            <a:r>
              <a:rPr lang="en-GB" dirty="0"/>
              <a:t>Unsupervised Learning: Clustering Task</a:t>
            </a:r>
          </a:p>
          <a:p>
            <a:pPr marL="358775" indent="-358775">
              <a:lnSpc>
                <a:spcPct val="100000"/>
              </a:lnSpc>
              <a:spcBef>
                <a:spcPts val="600"/>
              </a:spcBef>
              <a:spcAft>
                <a:spcPts val="1200"/>
              </a:spcAft>
            </a:pPr>
            <a:r>
              <a:rPr lang="en-GB" dirty="0"/>
              <a:t>Clustering Task: Similarity Measures</a:t>
            </a:r>
          </a:p>
          <a:p>
            <a:pPr marL="358775" indent="-358775">
              <a:lnSpc>
                <a:spcPct val="100000"/>
              </a:lnSpc>
              <a:spcBef>
                <a:spcPts val="600"/>
              </a:spcBef>
              <a:spcAft>
                <a:spcPts val="1200"/>
              </a:spcAft>
            </a:pPr>
            <a:r>
              <a:rPr lang="en-GB" dirty="0"/>
              <a:t>Hierarchical Clustering Methods</a:t>
            </a:r>
          </a:p>
          <a:p>
            <a:pPr marL="358775" indent="-358775">
              <a:lnSpc>
                <a:spcPct val="100000"/>
              </a:lnSpc>
              <a:spcBef>
                <a:spcPts val="600"/>
              </a:spcBef>
              <a:spcAft>
                <a:spcPts val="1200"/>
              </a:spcAft>
            </a:pPr>
            <a:r>
              <a:rPr lang="en-GB" dirty="0"/>
              <a:t>Divisive Methods</a:t>
            </a:r>
          </a:p>
          <a:p>
            <a:pPr marL="358775" indent="-358775">
              <a:lnSpc>
                <a:spcPct val="100000"/>
              </a:lnSpc>
              <a:spcBef>
                <a:spcPts val="600"/>
              </a:spcBef>
              <a:spcAft>
                <a:spcPts val="1200"/>
              </a:spcAft>
            </a:pPr>
            <a:r>
              <a:rPr lang="en-GB" dirty="0"/>
              <a:t>Agglomerative Methods</a:t>
            </a:r>
          </a:p>
          <a:p>
            <a:pPr marL="358775" indent="-358775">
              <a:lnSpc>
                <a:spcPct val="100000"/>
              </a:lnSpc>
              <a:spcBef>
                <a:spcPts val="600"/>
              </a:spcBef>
              <a:spcAft>
                <a:spcPts val="1200"/>
              </a:spcAft>
            </a:pPr>
            <a:r>
              <a:rPr lang="en-GB" dirty="0"/>
              <a:t>Single-Linkage Clustering</a:t>
            </a:r>
          </a:p>
          <a:p>
            <a:pPr marL="358775" indent="-358775">
              <a:lnSpc>
                <a:spcPct val="100000"/>
              </a:lnSpc>
              <a:spcBef>
                <a:spcPts val="600"/>
              </a:spcBef>
              <a:spcAft>
                <a:spcPts val="1200"/>
              </a:spcAft>
            </a:pPr>
            <a:r>
              <a:rPr lang="en-GB" dirty="0"/>
              <a:t>Complete-Linkage Clustering</a:t>
            </a:r>
          </a:p>
          <a:p>
            <a:pPr marL="358775" indent="-358775">
              <a:lnSpc>
                <a:spcPct val="100000"/>
              </a:lnSpc>
              <a:spcBef>
                <a:spcPts val="600"/>
              </a:spcBef>
              <a:spcAft>
                <a:spcPts val="1200"/>
              </a:spcAft>
            </a:pPr>
            <a:r>
              <a:rPr lang="en-GB" dirty="0"/>
              <a:t>Comparison of both Linkage methods</a:t>
            </a:r>
          </a:p>
          <a:p>
            <a:pPr marL="358775" indent="-358775">
              <a:lnSpc>
                <a:spcPct val="100000"/>
              </a:lnSpc>
              <a:spcBef>
                <a:spcPts val="600"/>
              </a:spcBef>
              <a:spcAft>
                <a:spcPts val="1200"/>
              </a:spcAft>
            </a:pPr>
            <a:r>
              <a:rPr lang="en-GB" dirty="0"/>
              <a:t>Hierarchical Clustering: Dendrogram</a:t>
            </a:r>
          </a:p>
          <a:p>
            <a:pPr marL="358775" indent="-358775">
              <a:lnSpc>
                <a:spcPct val="100000"/>
              </a:lnSpc>
              <a:spcBef>
                <a:spcPts val="600"/>
              </a:spcBef>
              <a:spcAft>
                <a:spcPts val="1200"/>
              </a:spcAft>
            </a:pPr>
            <a:r>
              <a:rPr lang="en-GB" dirty="0"/>
              <a:t>Single-Linkage Clustering: Example</a:t>
            </a:r>
          </a:p>
          <a:p>
            <a:pPr marL="358775" indent="-358775">
              <a:lnSpc>
                <a:spcPct val="100000"/>
              </a:lnSpc>
              <a:spcBef>
                <a:spcPts val="600"/>
              </a:spcBef>
              <a:spcAft>
                <a:spcPts val="1200"/>
              </a:spcAft>
            </a:pPr>
            <a:r>
              <a:rPr lang="en-GB" dirty="0"/>
              <a:t>Cluster Merging using Dendrograms: Stopping Criterion</a:t>
            </a:r>
          </a:p>
        </p:txBody>
      </p:sp>
      <p:sp>
        <p:nvSpPr>
          <p:cNvPr id="3" name="Slide Number Placeholder 2">
            <a:extLst>
              <a:ext uri="{FF2B5EF4-FFF2-40B4-BE49-F238E27FC236}">
                <a16:creationId xmlns:a16="http://schemas.microsoft.com/office/drawing/2014/main" id="{C37EB8B0-07EB-6751-5870-B324D629B694}"/>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1790481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2ED4-00D9-4D81-A085-1928D8B6E556}"/>
              </a:ext>
            </a:extLst>
          </p:cNvPr>
          <p:cNvSpPr>
            <a:spLocks noGrp="1"/>
          </p:cNvSpPr>
          <p:nvPr>
            <p:ph type="title"/>
          </p:nvPr>
        </p:nvSpPr>
        <p:spPr/>
        <p:txBody>
          <a:bodyPr/>
          <a:lstStyle/>
          <a:p>
            <a:r>
              <a:rPr lang="en-GB" dirty="0"/>
              <a:t>Single Link Clustering</a:t>
            </a:r>
          </a:p>
        </p:txBody>
      </p:sp>
      <p:sp>
        <p:nvSpPr>
          <p:cNvPr id="3" name="Slide Number Placeholder 2">
            <a:extLst>
              <a:ext uri="{FF2B5EF4-FFF2-40B4-BE49-F238E27FC236}">
                <a16:creationId xmlns:a16="http://schemas.microsoft.com/office/drawing/2014/main" id="{A94455F4-33F0-463E-AD22-BDE9DAA3E2AF}"/>
              </a:ext>
            </a:extLst>
          </p:cNvPr>
          <p:cNvSpPr>
            <a:spLocks noGrp="1"/>
          </p:cNvSpPr>
          <p:nvPr>
            <p:ph type="sldNum" sz="quarter" idx="12"/>
          </p:nvPr>
        </p:nvSpPr>
        <p:spPr/>
        <p:txBody>
          <a:bodyPr/>
          <a:lstStyle/>
          <a:p>
            <a:fld id="{6C8DB4F7-D883-4928-8961-38134A510B78}" type="slidenum">
              <a:rPr lang="en-GB" smtClean="0"/>
              <a:t>20</a:t>
            </a:fld>
            <a:endParaRPr lang="en-GB" dirty="0"/>
          </a:p>
        </p:txBody>
      </p:sp>
      <p:graphicFrame>
        <p:nvGraphicFramePr>
          <p:cNvPr id="4" name="Table 3">
            <a:extLst>
              <a:ext uri="{FF2B5EF4-FFF2-40B4-BE49-F238E27FC236}">
                <a16:creationId xmlns:a16="http://schemas.microsoft.com/office/drawing/2014/main" id="{02CDB276-8AF4-4647-9DDF-5FD1513EE312}"/>
              </a:ext>
            </a:extLst>
          </p:cNvPr>
          <p:cNvGraphicFramePr>
            <a:graphicFrameLocks noGrp="1"/>
          </p:cNvGraphicFramePr>
          <p:nvPr/>
        </p:nvGraphicFramePr>
        <p:xfrm>
          <a:off x="443344" y="4181301"/>
          <a:ext cx="5278580" cy="2592915"/>
        </p:xfrm>
        <a:graphic>
          <a:graphicData uri="http://schemas.openxmlformats.org/drawingml/2006/table">
            <a:tbl>
              <a:tblPr firstRow="1" firstCol="1" lastRow="1" lastCol="1" bandRow="1" bandCol="1">
                <a:tableStyleId>{5C22544A-7EE6-4342-B048-85BDC9FD1C3A}</a:tableStyleId>
              </a:tblPr>
              <a:tblGrid>
                <a:gridCol w="1055716">
                  <a:extLst>
                    <a:ext uri="{9D8B030D-6E8A-4147-A177-3AD203B41FA5}">
                      <a16:colId xmlns:a16="http://schemas.microsoft.com/office/drawing/2014/main" val="3544537820"/>
                    </a:ext>
                  </a:extLst>
                </a:gridCol>
                <a:gridCol w="1055716">
                  <a:extLst>
                    <a:ext uri="{9D8B030D-6E8A-4147-A177-3AD203B41FA5}">
                      <a16:colId xmlns:a16="http://schemas.microsoft.com/office/drawing/2014/main" val="3415413853"/>
                    </a:ext>
                  </a:extLst>
                </a:gridCol>
                <a:gridCol w="1055716">
                  <a:extLst>
                    <a:ext uri="{9D8B030D-6E8A-4147-A177-3AD203B41FA5}">
                      <a16:colId xmlns:a16="http://schemas.microsoft.com/office/drawing/2014/main" val="2785212981"/>
                    </a:ext>
                  </a:extLst>
                </a:gridCol>
                <a:gridCol w="1055716">
                  <a:extLst>
                    <a:ext uri="{9D8B030D-6E8A-4147-A177-3AD203B41FA5}">
                      <a16:colId xmlns:a16="http://schemas.microsoft.com/office/drawing/2014/main" val="2536023472"/>
                    </a:ext>
                  </a:extLst>
                </a:gridCol>
                <a:gridCol w="1055716">
                  <a:extLst>
                    <a:ext uri="{9D8B030D-6E8A-4147-A177-3AD203B41FA5}">
                      <a16:colId xmlns:a16="http://schemas.microsoft.com/office/drawing/2014/main" val="2691536911"/>
                    </a:ext>
                  </a:extLst>
                </a:gridCol>
              </a:tblGrid>
              <a:tr h="518583">
                <a:tc>
                  <a:txBody>
                    <a:bodyPr/>
                    <a:lstStyle/>
                    <a:p>
                      <a:pPr algn="l"/>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2470283"/>
                  </a:ext>
                </a:extLst>
              </a:tr>
              <a:tr h="518583">
                <a:tc>
                  <a:txBody>
                    <a:bodyPr/>
                    <a:lstStyle/>
                    <a:p>
                      <a:pPr algn="l"/>
                      <a:r>
                        <a:rPr lang="en-US" sz="1800" dirty="0">
                          <a:solidFill>
                            <a:schemeClr val="tx1"/>
                          </a:solidFill>
                          <a:effectLst/>
                          <a:highlight>
                            <a:srgbClr val="FFFF00"/>
                          </a:highlight>
                        </a:rPr>
                        <a:t>(p2, p5)</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0.24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44488657"/>
                  </a:ext>
                </a:extLst>
              </a:tr>
              <a:tr h="518583">
                <a:tc>
                  <a:txBody>
                    <a:bodyPr/>
                    <a:lstStyle/>
                    <a:p>
                      <a:pPr algn="l"/>
                      <a:r>
                        <a:rPr lang="en-US" sz="1800" dirty="0">
                          <a:solidFill>
                            <a:schemeClr val="tx1"/>
                          </a:solidFill>
                          <a:effectLst/>
                          <a:highlight>
                            <a:srgbClr val="FFFF00"/>
                          </a:highlight>
                        </a:rPr>
                        <a:t>(p3,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0.22</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3420434"/>
                  </a:ext>
                </a:extLst>
              </a:tr>
              <a:tr h="518583">
                <a:tc>
                  <a:txBody>
                    <a:bodyPr/>
                    <a:lstStyle/>
                    <a:p>
                      <a:pPr algn="l"/>
                      <a:r>
                        <a:rPr lang="en-US" sz="1800">
                          <a:effectLst/>
                        </a:rPr>
                        <a:t>p4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0.37</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1337177"/>
                  </a:ext>
                </a:extLst>
              </a:tr>
              <a:tr h="518583">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solidFill>
                            <a:schemeClr val="tx1"/>
                          </a:solidFill>
                          <a:effectLst/>
                          <a:highlight>
                            <a:srgbClr val="FFFF00"/>
                          </a:highlight>
                        </a:rPr>
                        <a:t>(p2, p5)</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solidFill>
                            <a:schemeClr val="tx1"/>
                          </a:solidFill>
                          <a:effectLst/>
                          <a:highlight>
                            <a:srgbClr val="FFFF00"/>
                          </a:highlight>
                        </a:rPr>
                        <a:t>(p3,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8863550"/>
                  </a:ext>
                </a:extLst>
              </a:tr>
            </a:tbl>
          </a:graphicData>
        </a:graphic>
      </p:graphicFrame>
      <p:sp>
        <p:nvSpPr>
          <p:cNvPr id="6" name="Line 1">
            <a:extLst>
              <a:ext uri="{FF2B5EF4-FFF2-40B4-BE49-F238E27FC236}">
                <a16:creationId xmlns:a16="http://schemas.microsoft.com/office/drawing/2014/main" id="{020EA32B-5164-413F-AFA1-8D1935D14808}"/>
              </a:ext>
            </a:extLst>
          </p:cNvPr>
          <p:cNvSpPr>
            <a:spLocks noChangeShapeType="1"/>
          </p:cNvSpPr>
          <p:nvPr/>
        </p:nvSpPr>
        <p:spPr bwMode="auto">
          <a:xfrm>
            <a:off x="1571140" y="4292028"/>
            <a:ext cx="3851526" cy="18149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Rectangle 3">
            <a:extLst>
              <a:ext uri="{FF2B5EF4-FFF2-40B4-BE49-F238E27FC236}">
                <a16:creationId xmlns:a16="http://schemas.microsoft.com/office/drawing/2014/main" id="{83FC9ADE-1443-430C-8C95-7463750BD0AE}"/>
              </a:ext>
            </a:extLst>
          </p:cNvPr>
          <p:cNvSpPr>
            <a:spLocks noChangeArrowheads="1"/>
          </p:cNvSpPr>
          <p:nvPr/>
        </p:nvSpPr>
        <p:spPr bwMode="auto">
          <a:xfrm>
            <a:off x="4087813" y="4002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anose="020B0604020202020204" pitchFamily="34" charset="0"/>
              </a:rPr>
            </a:br>
            <a:endParaRPr kumimoji="0" lang="en-GB"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C2E99A4D-CA18-4D48-95EB-5ED625CC0078}"/>
              </a:ext>
            </a:extLst>
          </p:cNvPr>
          <p:cNvGraphicFramePr>
            <a:graphicFrameLocks noGrp="1"/>
          </p:cNvGraphicFramePr>
          <p:nvPr/>
        </p:nvGraphicFramePr>
        <p:xfrm>
          <a:off x="443346" y="1588561"/>
          <a:ext cx="5278578" cy="2482578"/>
        </p:xfrm>
        <a:graphic>
          <a:graphicData uri="http://schemas.openxmlformats.org/drawingml/2006/table">
            <a:tbl>
              <a:tblPr firstRow="1" firstCol="1" lastRow="1" lastCol="1" bandRow="1" bandCol="1">
                <a:tableStyleId>{5C22544A-7EE6-4342-B048-85BDC9FD1C3A}</a:tableStyleId>
              </a:tblPr>
              <a:tblGrid>
                <a:gridCol w="879763">
                  <a:extLst>
                    <a:ext uri="{9D8B030D-6E8A-4147-A177-3AD203B41FA5}">
                      <a16:colId xmlns:a16="http://schemas.microsoft.com/office/drawing/2014/main" val="4144388044"/>
                    </a:ext>
                  </a:extLst>
                </a:gridCol>
                <a:gridCol w="879763">
                  <a:extLst>
                    <a:ext uri="{9D8B030D-6E8A-4147-A177-3AD203B41FA5}">
                      <a16:colId xmlns:a16="http://schemas.microsoft.com/office/drawing/2014/main" val="202334273"/>
                    </a:ext>
                  </a:extLst>
                </a:gridCol>
                <a:gridCol w="879763">
                  <a:extLst>
                    <a:ext uri="{9D8B030D-6E8A-4147-A177-3AD203B41FA5}">
                      <a16:colId xmlns:a16="http://schemas.microsoft.com/office/drawing/2014/main" val="2527401143"/>
                    </a:ext>
                  </a:extLst>
                </a:gridCol>
                <a:gridCol w="879763">
                  <a:extLst>
                    <a:ext uri="{9D8B030D-6E8A-4147-A177-3AD203B41FA5}">
                      <a16:colId xmlns:a16="http://schemas.microsoft.com/office/drawing/2014/main" val="3685362593"/>
                    </a:ext>
                  </a:extLst>
                </a:gridCol>
                <a:gridCol w="879763">
                  <a:extLst>
                    <a:ext uri="{9D8B030D-6E8A-4147-A177-3AD203B41FA5}">
                      <a16:colId xmlns:a16="http://schemas.microsoft.com/office/drawing/2014/main" val="130864820"/>
                    </a:ext>
                  </a:extLst>
                </a:gridCol>
                <a:gridCol w="879763">
                  <a:extLst>
                    <a:ext uri="{9D8B030D-6E8A-4147-A177-3AD203B41FA5}">
                      <a16:colId xmlns:a16="http://schemas.microsoft.com/office/drawing/2014/main" val="334192095"/>
                    </a:ext>
                  </a:extLst>
                </a:gridCol>
              </a:tblGrid>
              <a:tr h="413763">
                <a:tc>
                  <a:txBody>
                    <a:bodyPr/>
                    <a:lstStyle/>
                    <a:p>
                      <a:pPr algn="l"/>
                      <a:r>
                        <a:rPr lang="en-US" sz="1800" dirty="0">
                          <a:effectLst/>
                        </a:rPr>
                        <a:t>p1</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7397771"/>
                  </a:ext>
                </a:extLst>
              </a:tr>
              <a:tr h="413763">
                <a:tc>
                  <a:txBody>
                    <a:bodyPr/>
                    <a:lstStyle/>
                    <a:p>
                      <a:pPr algn="l"/>
                      <a:r>
                        <a:rPr lang="en-US" sz="1800" dirty="0">
                          <a:solidFill>
                            <a:schemeClr val="tx1"/>
                          </a:solidFill>
                          <a:effectLst/>
                          <a:highlight>
                            <a:srgbClr val="FFFF00"/>
                          </a:highlight>
                        </a:rPr>
                        <a:t>p2</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29863740"/>
                  </a:ext>
                </a:extLst>
              </a:tr>
              <a:tr h="413763">
                <a:tc>
                  <a:txBody>
                    <a:bodyPr/>
                    <a:lstStyle/>
                    <a:p>
                      <a:pPr algn="l"/>
                      <a:r>
                        <a:rPr lang="en-US" sz="1800">
                          <a:effectLst/>
                        </a:rPr>
                        <a:t>(p3, p6)</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66877305"/>
                  </a:ext>
                </a:extLst>
              </a:tr>
              <a:tr h="413763">
                <a:tc>
                  <a:txBody>
                    <a:bodyPr/>
                    <a:lstStyle/>
                    <a:p>
                      <a:pPr algn="l"/>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0.37</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16155282"/>
                  </a:ext>
                </a:extLst>
              </a:tr>
              <a:tr h="413763">
                <a:tc>
                  <a:txBody>
                    <a:bodyPr/>
                    <a:lstStyle/>
                    <a:p>
                      <a:pPr algn="l"/>
                      <a:r>
                        <a:rPr lang="en-US" sz="1800" dirty="0">
                          <a:solidFill>
                            <a:schemeClr val="tx1"/>
                          </a:solidFill>
                          <a:effectLst/>
                          <a:highlight>
                            <a:srgbClr val="FFFF00"/>
                          </a:highlight>
                        </a:rPr>
                        <a:t>p5</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0.34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highlight>
                            <a:srgbClr val="FFFF00"/>
                          </a:highlight>
                        </a:rPr>
                        <a:t>0.14</a:t>
                      </a:r>
                      <a:endParaRPr lang="en-GB" sz="1800" dirty="0">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0.28</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0.29</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44112591"/>
                  </a:ext>
                </a:extLst>
              </a:tr>
              <a:tr h="413763">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solidFill>
                            <a:schemeClr val="tx1"/>
                          </a:solidFill>
                          <a:effectLst/>
                          <a:highlight>
                            <a:srgbClr val="FFFF00"/>
                          </a:highlight>
                        </a:rPr>
                        <a:t>p2</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(p3, p6)</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p4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solidFill>
                            <a:schemeClr val="tx1"/>
                          </a:solidFill>
                          <a:effectLst/>
                          <a:highlight>
                            <a:srgbClr val="FFFF00"/>
                          </a:highlight>
                        </a:rPr>
                        <a:t>p5</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68855464"/>
                  </a:ext>
                </a:extLst>
              </a:tr>
            </a:tbl>
          </a:graphicData>
        </a:graphic>
      </p:graphicFrame>
      <p:sp>
        <p:nvSpPr>
          <p:cNvPr id="10" name="Line 4">
            <a:extLst>
              <a:ext uri="{FF2B5EF4-FFF2-40B4-BE49-F238E27FC236}">
                <a16:creationId xmlns:a16="http://schemas.microsoft.com/office/drawing/2014/main" id="{8F17244A-44C5-4C99-9AE3-D355379AB521}"/>
              </a:ext>
            </a:extLst>
          </p:cNvPr>
          <p:cNvSpPr>
            <a:spLocks noChangeShapeType="1"/>
          </p:cNvSpPr>
          <p:nvPr/>
        </p:nvSpPr>
        <p:spPr bwMode="auto">
          <a:xfrm>
            <a:off x="1397576" y="1658503"/>
            <a:ext cx="3834245" cy="1872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descr="Chart, box and whisker chart&#10;&#10;Description automatically generated">
            <a:extLst>
              <a:ext uri="{FF2B5EF4-FFF2-40B4-BE49-F238E27FC236}">
                <a16:creationId xmlns:a16="http://schemas.microsoft.com/office/drawing/2014/main" id="{23F3EDB8-4D79-49E6-825E-33472A213065}"/>
              </a:ext>
            </a:extLst>
          </p:cNvPr>
          <p:cNvPicPr>
            <a:picLocks noChangeAspect="1"/>
          </p:cNvPicPr>
          <p:nvPr/>
        </p:nvPicPr>
        <p:blipFill>
          <a:blip r:embed="rId2"/>
          <a:stretch>
            <a:fillRect/>
          </a:stretch>
        </p:blipFill>
        <p:spPr>
          <a:xfrm>
            <a:off x="6096000" y="2731693"/>
            <a:ext cx="5918083" cy="2592912"/>
          </a:xfrm>
          <a:prstGeom prst="rect">
            <a:avLst/>
          </a:prstGeom>
        </p:spPr>
      </p:pic>
      <p:sp>
        <p:nvSpPr>
          <p:cNvPr id="11" name="TextBox 10">
            <a:extLst>
              <a:ext uri="{FF2B5EF4-FFF2-40B4-BE49-F238E27FC236}">
                <a16:creationId xmlns:a16="http://schemas.microsoft.com/office/drawing/2014/main" id="{E06A8A49-4DA6-4CC2-A0D4-8A2071137E59}"/>
              </a:ext>
            </a:extLst>
          </p:cNvPr>
          <p:cNvSpPr txBox="1"/>
          <p:nvPr/>
        </p:nvSpPr>
        <p:spPr>
          <a:xfrm>
            <a:off x="6443503" y="5585753"/>
            <a:ext cx="5748497" cy="800219"/>
          </a:xfrm>
          <a:prstGeom prst="rect">
            <a:avLst/>
          </a:prstGeom>
          <a:noFill/>
        </p:spPr>
        <p:txBody>
          <a:bodyPr wrap="none" rtlCol="0">
            <a:spAutoFit/>
          </a:bodyPr>
          <a:lstStyle/>
          <a:p>
            <a:pPr marL="285750" indent="-285750">
              <a:spcAft>
                <a:spcPts val="1200"/>
              </a:spcAft>
              <a:buFont typeface="Arial" panose="020B0604020202020204" pitchFamily="34" charset="0"/>
              <a:buChar char="•"/>
            </a:pPr>
            <a:r>
              <a:rPr lang="en-GB" dirty="0"/>
              <a:t>Next, the minimum distance between p2 and p5 is 0.14.</a:t>
            </a:r>
          </a:p>
          <a:p>
            <a:pPr marL="285750" indent="-285750">
              <a:spcAft>
                <a:spcPts val="1200"/>
              </a:spcAft>
              <a:buFont typeface="Arial" panose="020B0604020202020204" pitchFamily="34" charset="0"/>
              <a:buChar char="•"/>
            </a:pPr>
            <a:r>
              <a:rPr lang="en-GB" dirty="0"/>
              <a:t>Second, merge these data points.</a:t>
            </a:r>
          </a:p>
        </p:txBody>
      </p:sp>
      <p:cxnSp>
        <p:nvCxnSpPr>
          <p:cNvPr id="13" name="Straight Arrow Connector 12">
            <a:extLst>
              <a:ext uri="{FF2B5EF4-FFF2-40B4-BE49-F238E27FC236}">
                <a16:creationId xmlns:a16="http://schemas.microsoft.com/office/drawing/2014/main" id="{2EB38A98-DCF1-4E00-9A5B-08E4FEF63FC4}"/>
              </a:ext>
            </a:extLst>
          </p:cNvPr>
          <p:cNvCxnSpPr>
            <a:cxnSpLocks/>
          </p:cNvCxnSpPr>
          <p:nvPr/>
        </p:nvCxnSpPr>
        <p:spPr>
          <a:xfrm flipH="1" flipV="1">
            <a:off x="10028854" y="5234475"/>
            <a:ext cx="468086" cy="429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375FAD-A111-4DA0-AD10-698B7F967E84}"/>
              </a:ext>
            </a:extLst>
          </p:cNvPr>
          <p:cNvCxnSpPr>
            <a:cxnSpLocks/>
          </p:cNvCxnSpPr>
          <p:nvPr/>
        </p:nvCxnSpPr>
        <p:spPr>
          <a:xfrm flipH="1" flipV="1">
            <a:off x="10496940" y="5234474"/>
            <a:ext cx="615819" cy="429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F5138BA-C593-4E10-B157-1387458D6DC0}"/>
              </a:ext>
            </a:extLst>
          </p:cNvPr>
          <p:cNvSpPr/>
          <p:nvPr/>
        </p:nvSpPr>
        <p:spPr>
          <a:xfrm>
            <a:off x="1350921" y="2021316"/>
            <a:ext cx="514268" cy="246021"/>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4BE04A2F-84EE-4D84-AB65-831A634DC283}"/>
              </a:ext>
            </a:extLst>
          </p:cNvPr>
          <p:cNvSpPr/>
          <p:nvPr/>
        </p:nvSpPr>
        <p:spPr>
          <a:xfrm>
            <a:off x="1356940" y="3268030"/>
            <a:ext cx="514268" cy="246021"/>
          </a:xfrm>
          <a:prstGeom prst="roundRect">
            <a:avLst/>
          </a:prstGeom>
          <a:solidFill>
            <a:schemeClr val="accent2">
              <a:lumMod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7285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2ED4-00D9-4D81-A085-1928D8B6E556}"/>
              </a:ext>
            </a:extLst>
          </p:cNvPr>
          <p:cNvSpPr>
            <a:spLocks noGrp="1"/>
          </p:cNvSpPr>
          <p:nvPr>
            <p:ph type="title"/>
          </p:nvPr>
        </p:nvSpPr>
        <p:spPr/>
        <p:txBody>
          <a:bodyPr/>
          <a:lstStyle/>
          <a:p>
            <a:r>
              <a:rPr lang="en-GB" dirty="0"/>
              <a:t>Single Link Clustering</a:t>
            </a:r>
          </a:p>
        </p:txBody>
      </p:sp>
      <p:sp>
        <p:nvSpPr>
          <p:cNvPr id="3" name="Slide Number Placeholder 2">
            <a:extLst>
              <a:ext uri="{FF2B5EF4-FFF2-40B4-BE49-F238E27FC236}">
                <a16:creationId xmlns:a16="http://schemas.microsoft.com/office/drawing/2014/main" id="{A94455F4-33F0-463E-AD22-BDE9DAA3E2AF}"/>
              </a:ext>
            </a:extLst>
          </p:cNvPr>
          <p:cNvSpPr>
            <a:spLocks noGrp="1"/>
          </p:cNvSpPr>
          <p:nvPr>
            <p:ph type="sldNum" sz="quarter" idx="12"/>
          </p:nvPr>
        </p:nvSpPr>
        <p:spPr/>
        <p:txBody>
          <a:bodyPr/>
          <a:lstStyle/>
          <a:p>
            <a:fld id="{6C8DB4F7-D883-4928-8961-38134A510B78}" type="slidenum">
              <a:rPr lang="en-GB" smtClean="0"/>
              <a:t>21</a:t>
            </a:fld>
            <a:endParaRPr lang="en-GB" dirty="0"/>
          </a:p>
        </p:txBody>
      </p:sp>
      <p:graphicFrame>
        <p:nvGraphicFramePr>
          <p:cNvPr id="4" name="Table 3">
            <a:extLst>
              <a:ext uri="{FF2B5EF4-FFF2-40B4-BE49-F238E27FC236}">
                <a16:creationId xmlns:a16="http://schemas.microsoft.com/office/drawing/2014/main" id="{8E26F6FB-DB69-41F6-9C80-4DF3E2B0C68D}"/>
              </a:ext>
            </a:extLst>
          </p:cNvPr>
          <p:cNvGraphicFramePr>
            <a:graphicFrameLocks noGrp="1"/>
          </p:cNvGraphicFramePr>
          <p:nvPr/>
        </p:nvGraphicFramePr>
        <p:xfrm>
          <a:off x="511359" y="1588676"/>
          <a:ext cx="5153170" cy="2482580"/>
        </p:xfrm>
        <a:graphic>
          <a:graphicData uri="http://schemas.openxmlformats.org/drawingml/2006/table">
            <a:tbl>
              <a:tblPr firstRow="1" firstCol="1" lastRow="1" lastCol="1" bandRow="1" bandCol="1">
                <a:tableStyleId>{5C22544A-7EE6-4342-B048-85BDC9FD1C3A}</a:tableStyleId>
              </a:tblPr>
              <a:tblGrid>
                <a:gridCol w="1030634">
                  <a:extLst>
                    <a:ext uri="{9D8B030D-6E8A-4147-A177-3AD203B41FA5}">
                      <a16:colId xmlns:a16="http://schemas.microsoft.com/office/drawing/2014/main" val="3544537820"/>
                    </a:ext>
                  </a:extLst>
                </a:gridCol>
                <a:gridCol w="1030634">
                  <a:extLst>
                    <a:ext uri="{9D8B030D-6E8A-4147-A177-3AD203B41FA5}">
                      <a16:colId xmlns:a16="http://schemas.microsoft.com/office/drawing/2014/main" val="3415413853"/>
                    </a:ext>
                  </a:extLst>
                </a:gridCol>
                <a:gridCol w="1030634">
                  <a:extLst>
                    <a:ext uri="{9D8B030D-6E8A-4147-A177-3AD203B41FA5}">
                      <a16:colId xmlns:a16="http://schemas.microsoft.com/office/drawing/2014/main" val="2785212981"/>
                    </a:ext>
                  </a:extLst>
                </a:gridCol>
                <a:gridCol w="1030634">
                  <a:extLst>
                    <a:ext uri="{9D8B030D-6E8A-4147-A177-3AD203B41FA5}">
                      <a16:colId xmlns:a16="http://schemas.microsoft.com/office/drawing/2014/main" val="2536023472"/>
                    </a:ext>
                  </a:extLst>
                </a:gridCol>
                <a:gridCol w="1030634">
                  <a:extLst>
                    <a:ext uri="{9D8B030D-6E8A-4147-A177-3AD203B41FA5}">
                      <a16:colId xmlns:a16="http://schemas.microsoft.com/office/drawing/2014/main" val="2691536911"/>
                    </a:ext>
                  </a:extLst>
                </a:gridCol>
              </a:tblGrid>
              <a:tr h="496516">
                <a:tc>
                  <a:txBody>
                    <a:bodyPr/>
                    <a:lstStyle/>
                    <a:p>
                      <a:pPr algn="l"/>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32470283"/>
                  </a:ext>
                </a:extLst>
              </a:tr>
              <a:tr h="496516">
                <a:tc>
                  <a:txBody>
                    <a:bodyPr/>
                    <a:lstStyle/>
                    <a:p>
                      <a:pPr algn="l"/>
                      <a:r>
                        <a:rPr lang="en-US" sz="1800" dirty="0">
                          <a:solidFill>
                            <a:schemeClr val="tx1"/>
                          </a:solidFill>
                          <a:effectLst/>
                          <a:highlight>
                            <a:srgbClr val="FFFF00"/>
                          </a:highlight>
                        </a:rPr>
                        <a:t>(p2, p5)</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0.24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44488657"/>
                  </a:ext>
                </a:extLst>
              </a:tr>
              <a:tr h="496516">
                <a:tc>
                  <a:txBody>
                    <a:bodyPr/>
                    <a:lstStyle/>
                    <a:p>
                      <a:pPr algn="l"/>
                      <a:r>
                        <a:rPr lang="en-US" sz="1800" dirty="0">
                          <a:solidFill>
                            <a:schemeClr val="tx1"/>
                          </a:solidFill>
                          <a:effectLst/>
                          <a:highlight>
                            <a:srgbClr val="FFFF00"/>
                          </a:highlight>
                        </a:rPr>
                        <a:t>(p3,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0.22</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highlight>
                            <a:srgbClr val="FFFF00"/>
                          </a:highlight>
                        </a:rPr>
                        <a:t>0.15</a:t>
                      </a:r>
                      <a:endParaRPr lang="en-GB" sz="1800" dirty="0">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3420434"/>
                  </a:ext>
                </a:extLst>
              </a:tr>
              <a:tr h="496516">
                <a:tc>
                  <a:txBody>
                    <a:bodyPr/>
                    <a:lstStyle/>
                    <a:p>
                      <a:pPr algn="l"/>
                      <a:r>
                        <a:rPr lang="en-US" sz="1800">
                          <a:effectLst/>
                        </a:rPr>
                        <a:t>p4</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0.37</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0.20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1337177"/>
                  </a:ext>
                </a:extLst>
              </a:tr>
              <a:tr h="496516">
                <a:tc>
                  <a:txBody>
                    <a:bodyPr/>
                    <a:lstStyle/>
                    <a:p>
                      <a:pPr algn="l"/>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solidFill>
                            <a:schemeClr val="tx1"/>
                          </a:solidFill>
                          <a:effectLst/>
                          <a:highlight>
                            <a:srgbClr val="FFFF00"/>
                          </a:highlight>
                        </a:rPr>
                        <a:t>(p2, p5)</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solidFill>
                            <a:schemeClr val="tx1"/>
                          </a:solidFill>
                          <a:effectLst/>
                          <a:highlight>
                            <a:srgbClr val="FFFF00"/>
                          </a:highlight>
                        </a:rPr>
                        <a:t>(p3,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8863550"/>
                  </a:ext>
                </a:extLst>
              </a:tr>
            </a:tbl>
          </a:graphicData>
        </a:graphic>
      </p:graphicFrame>
      <p:sp>
        <p:nvSpPr>
          <p:cNvPr id="6" name="Line 1">
            <a:extLst>
              <a:ext uri="{FF2B5EF4-FFF2-40B4-BE49-F238E27FC236}">
                <a16:creationId xmlns:a16="http://schemas.microsoft.com/office/drawing/2014/main" id="{2AB98BD0-E5AC-4E3D-A407-30AA802C05D9}"/>
              </a:ext>
            </a:extLst>
          </p:cNvPr>
          <p:cNvSpPr>
            <a:spLocks noChangeShapeType="1"/>
          </p:cNvSpPr>
          <p:nvPr/>
        </p:nvSpPr>
        <p:spPr bwMode="auto">
          <a:xfrm>
            <a:off x="1665876" y="1706974"/>
            <a:ext cx="3760022" cy="17377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a:extLst>
              <a:ext uri="{FF2B5EF4-FFF2-40B4-BE49-F238E27FC236}">
                <a16:creationId xmlns:a16="http://schemas.microsoft.com/office/drawing/2014/main" id="{89889F19-5729-40D2-85AD-E11377050459}"/>
              </a:ext>
            </a:extLst>
          </p:cNvPr>
          <p:cNvGraphicFramePr>
            <a:graphicFrameLocks noGrp="1"/>
          </p:cNvGraphicFramePr>
          <p:nvPr/>
        </p:nvGraphicFramePr>
        <p:xfrm>
          <a:off x="548130" y="4309298"/>
          <a:ext cx="5083742" cy="2299968"/>
        </p:xfrm>
        <a:graphic>
          <a:graphicData uri="http://schemas.openxmlformats.org/drawingml/2006/table">
            <a:tbl>
              <a:tblPr firstRow="1" firstCol="1" lastRow="1" lastCol="1" bandRow="1" bandCol="1">
                <a:tableStyleId>{5C22544A-7EE6-4342-B048-85BDC9FD1C3A}</a:tableStyleId>
              </a:tblPr>
              <a:tblGrid>
                <a:gridCol w="1607241">
                  <a:extLst>
                    <a:ext uri="{9D8B030D-6E8A-4147-A177-3AD203B41FA5}">
                      <a16:colId xmlns:a16="http://schemas.microsoft.com/office/drawing/2014/main" val="3535895252"/>
                    </a:ext>
                  </a:extLst>
                </a:gridCol>
                <a:gridCol w="838200">
                  <a:extLst>
                    <a:ext uri="{9D8B030D-6E8A-4147-A177-3AD203B41FA5}">
                      <a16:colId xmlns:a16="http://schemas.microsoft.com/office/drawing/2014/main" val="354579071"/>
                    </a:ext>
                  </a:extLst>
                </a:gridCol>
                <a:gridCol w="1600200">
                  <a:extLst>
                    <a:ext uri="{9D8B030D-6E8A-4147-A177-3AD203B41FA5}">
                      <a16:colId xmlns:a16="http://schemas.microsoft.com/office/drawing/2014/main" val="3785869818"/>
                    </a:ext>
                  </a:extLst>
                </a:gridCol>
                <a:gridCol w="1038101">
                  <a:extLst>
                    <a:ext uri="{9D8B030D-6E8A-4147-A177-3AD203B41FA5}">
                      <a16:colId xmlns:a16="http://schemas.microsoft.com/office/drawing/2014/main" val="3910680368"/>
                    </a:ext>
                  </a:extLst>
                </a:gridCol>
              </a:tblGrid>
              <a:tr h="574992">
                <a:tc>
                  <a:txBody>
                    <a:bodyPr/>
                    <a:lstStyle/>
                    <a:p>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860494"/>
                  </a:ext>
                </a:extLst>
              </a:tr>
              <a:tr h="574992">
                <a:tc>
                  <a:txBody>
                    <a:bodyPr/>
                    <a:lstStyle/>
                    <a:p>
                      <a:r>
                        <a:rPr lang="en-US" sz="1800" dirty="0">
                          <a:solidFill>
                            <a:schemeClr val="tx1"/>
                          </a:solidFill>
                          <a:effectLst/>
                          <a:highlight>
                            <a:srgbClr val="FFFF00"/>
                          </a:highlight>
                        </a:rPr>
                        <a:t>(p2, p5, 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0.22</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26880519"/>
                  </a:ext>
                </a:extLst>
              </a:tr>
              <a:tr h="574992">
                <a:tc>
                  <a:txBody>
                    <a:bodyPr/>
                    <a:lstStyle/>
                    <a:p>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0.37</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0.15</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7852712"/>
                  </a:ext>
                </a:extLst>
              </a:tr>
              <a:tr h="574992">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p1</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solidFill>
                            <a:schemeClr val="tx1"/>
                          </a:solidFill>
                          <a:effectLst/>
                          <a:highlight>
                            <a:srgbClr val="FFFF00"/>
                          </a:highlight>
                        </a:rPr>
                        <a:t>(p2, p5, 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1069461"/>
                  </a:ext>
                </a:extLst>
              </a:tr>
            </a:tbl>
          </a:graphicData>
        </a:graphic>
      </p:graphicFrame>
      <p:sp>
        <p:nvSpPr>
          <p:cNvPr id="9" name="Line 1">
            <a:extLst>
              <a:ext uri="{FF2B5EF4-FFF2-40B4-BE49-F238E27FC236}">
                <a16:creationId xmlns:a16="http://schemas.microsoft.com/office/drawing/2014/main" id="{678DD564-7F8B-470C-A2D0-2A1A968257FD}"/>
              </a:ext>
            </a:extLst>
          </p:cNvPr>
          <p:cNvSpPr>
            <a:spLocks noChangeShapeType="1"/>
          </p:cNvSpPr>
          <p:nvPr/>
        </p:nvSpPr>
        <p:spPr bwMode="auto">
          <a:xfrm>
            <a:off x="2192840" y="4377190"/>
            <a:ext cx="3200400" cy="14856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5" name="Picture 14" descr="Chart&#10;&#10;Description automatically generated">
            <a:extLst>
              <a:ext uri="{FF2B5EF4-FFF2-40B4-BE49-F238E27FC236}">
                <a16:creationId xmlns:a16="http://schemas.microsoft.com/office/drawing/2014/main" id="{F2DE1A8F-666C-44A5-8059-1F30C0BAFD79}"/>
              </a:ext>
            </a:extLst>
          </p:cNvPr>
          <p:cNvPicPr>
            <a:picLocks noChangeAspect="1"/>
          </p:cNvPicPr>
          <p:nvPr/>
        </p:nvPicPr>
        <p:blipFill>
          <a:blip r:embed="rId2"/>
          <a:stretch>
            <a:fillRect/>
          </a:stretch>
        </p:blipFill>
        <p:spPr>
          <a:xfrm>
            <a:off x="5881687" y="2673297"/>
            <a:ext cx="6016399" cy="2743575"/>
          </a:xfrm>
          <a:prstGeom prst="rect">
            <a:avLst/>
          </a:prstGeom>
        </p:spPr>
      </p:pic>
      <p:sp>
        <p:nvSpPr>
          <p:cNvPr id="10" name="TextBox 9">
            <a:extLst>
              <a:ext uri="{FF2B5EF4-FFF2-40B4-BE49-F238E27FC236}">
                <a16:creationId xmlns:a16="http://schemas.microsoft.com/office/drawing/2014/main" id="{F80E11FF-0433-4222-ACBE-4835B3728A1A}"/>
              </a:ext>
            </a:extLst>
          </p:cNvPr>
          <p:cNvSpPr txBox="1"/>
          <p:nvPr/>
        </p:nvSpPr>
        <p:spPr>
          <a:xfrm>
            <a:off x="5967643" y="5557761"/>
            <a:ext cx="5930444"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dirty="0"/>
              <a:t>Next, the minimum distance between </a:t>
            </a:r>
            <a:r>
              <a:rPr lang="en-GB" dirty="0">
                <a:highlight>
                  <a:srgbClr val="FFFF00"/>
                </a:highlight>
              </a:rPr>
              <a:t>(p2, p5) </a:t>
            </a:r>
            <a:r>
              <a:rPr lang="en-GB" dirty="0"/>
              <a:t>and </a:t>
            </a:r>
            <a:r>
              <a:rPr lang="en-GB" dirty="0">
                <a:highlight>
                  <a:srgbClr val="FFFF00"/>
                </a:highlight>
              </a:rPr>
              <a:t>(p3, p6) </a:t>
            </a:r>
            <a:r>
              <a:rPr lang="en-GB" dirty="0"/>
              <a:t>is 0.15.</a:t>
            </a:r>
          </a:p>
          <a:p>
            <a:pPr marL="285750" indent="-285750">
              <a:spcAft>
                <a:spcPts val="1200"/>
              </a:spcAft>
              <a:buFont typeface="Arial" panose="020B0604020202020204" pitchFamily="34" charset="0"/>
              <a:buChar char="•"/>
            </a:pPr>
            <a:r>
              <a:rPr lang="en-GB" dirty="0"/>
              <a:t>Third, merge these data points.</a:t>
            </a:r>
          </a:p>
        </p:txBody>
      </p:sp>
      <p:cxnSp>
        <p:nvCxnSpPr>
          <p:cNvPr id="11" name="Straight Arrow Connector 10">
            <a:extLst>
              <a:ext uri="{FF2B5EF4-FFF2-40B4-BE49-F238E27FC236}">
                <a16:creationId xmlns:a16="http://schemas.microsoft.com/office/drawing/2014/main" id="{0B3D42D0-0429-48E0-8CCC-706EA5B7A90A}"/>
              </a:ext>
            </a:extLst>
          </p:cNvPr>
          <p:cNvCxnSpPr>
            <a:cxnSpLocks/>
          </p:cNvCxnSpPr>
          <p:nvPr/>
        </p:nvCxnSpPr>
        <p:spPr>
          <a:xfrm flipH="1" flipV="1">
            <a:off x="9615050" y="4319504"/>
            <a:ext cx="1059170" cy="1238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38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2ED4-00D9-4D81-A085-1928D8B6E556}"/>
              </a:ext>
            </a:extLst>
          </p:cNvPr>
          <p:cNvSpPr>
            <a:spLocks noGrp="1"/>
          </p:cNvSpPr>
          <p:nvPr>
            <p:ph type="title"/>
          </p:nvPr>
        </p:nvSpPr>
        <p:spPr/>
        <p:txBody>
          <a:bodyPr/>
          <a:lstStyle/>
          <a:p>
            <a:r>
              <a:rPr lang="en-GB" dirty="0"/>
              <a:t>Single Link Clustering</a:t>
            </a:r>
          </a:p>
        </p:txBody>
      </p:sp>
      <p:sp>
        <p:nvSpPr>
          <p:cNvPr id="3" name="Slide Number Placeholder 2">
            <a:extLst>
              <a:ext uri="{FF2B5EF4-FFF2-40B4-BE49-F238E27FC236}">
                <a16:creationId xmlns:a16="http://schemas.microsoft.com/office/drawing/2014/main" id="{A94455F4-33F0-463E-AD22-BDE9DAA3E2AF}"/>
              </a:ext>
            </a:extLst>
          </p:cNvPr>
          <p:cNvSpPr>
            <a:spLocks noGrp="1"/>
          </p:cNvSpPr>
          <p:nvPr>
            <p:ph type="sldNum" sz="quarter" idx="12"/>
          </p:nvPr>
        </p:nvSpPr>
        <p:spPr/>
        <p:txBody>
          <a:bodyPr/>
          <a:lstStyle/>
          <a:p>
            <a:fld id="{6C8DB4F7-D883-4928-8961-38134A510B78}" type="slidenum">
              <a:rPr lang="en-GB" smtClean="0"/>
              <a:t>22</a:t>
            </a:fld>
            <a:endParaRPr lang="en-GB" dirty="0"/>
          </a:p>
        </p:txBody>
      </p:sp>
      <p:graphicFrame>
        <p:nvGraphicFramePr>
          <p:cNvPr id="10" name="Table 9">
            <a:extLst>
              <a:ext uri="{FF2B5EF4-FFF2-40B4-BE49-F238E27FC236}">
                <a16:creationId xmlns:a16="http://schemas.microsoft.com/office/drawing/2014/main" id="{BE02F4B4-BBFF-485C-8D3C-1E7E4C405CB0}"/>
              </a:ext>
            </a:extLst>
          </p:cNvPr>
          <p:cNvGraphicFramePr>
            <a:graphicFrameLocks noGrp="1"/>
          </p:cNvGraphicFramePr>
          <p:nvPr/>
        </p:nvGraphicFramePr>
        <p:xfrm>
          <a:off x="138679" y="4613242"/>
          <a:ext cx="5658197" cy="1550375"/>
        </p:xfrm>
        <a:graphic>
          <a:graphicData uri="http://schemas.openxmlformats.org/drawingml/2006/table">
            <a:tbl>
              <a:tblPr firstRow="1" firstCol="1" lastRow="1" lastCol="1" bandRow="1" bandCol="1">
                <a:tableStyleId>{5C22544A-7EE6-4342-B048-85BDC9FD1C3A}</a:tableStyleId>
              </a:tblPr>
              <a:tblGrid>
                <a:gridCol w="2103649">
                  <a:extLst>
                    <a:ext uri="{9D8B030D-6E8A-4147-A177-3AD203B41FA5}">
                      <a16:colId xmlns:a16="http://schemas.microsoft.com/office/drawing/2014/main" val="4148413148"/>
                    </a:ext>
                  </a:extLst>
                </a:gridCol>
                <a:gridCol w="1501170">
                  <a:extLst>
                    <a:ext uri="{9D8B030D-6E8A-4147-A177-3AD203B41FA5}">
                      <a16:colId xmlns:a16="http://schemas.microsoft.com/office/drawing/2014/main" val="259842365"/>
                    </a:ext>
                  </a:extLst>
                </a:gridCol>
                <a:gridCol w="2053378">
                  <a:extLst>
                    <a:ext uri="{9D8B030D-6E8A-4147-A177-3AD203B41FA5}">
                      <a16:colId xmlns:a16="http://schemas.microsoft.com/office/drawing/2014/main" val="2242326092"/>
                    </a:ext>
                  </a:extLst>
                </a:gridCol>
              </a:tblGrid>
              <a:tr h="387594">
                <a:tc>
                  <a:txBody>
                    <a:bodyPr/>
                    <a:lstStyle/>
                    <a:p>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5133156"/>
                  </a:ext>
                </a:extLst>
              </a:tr>
              <a:tr h="775187">
                <a:tc>
                  <a:txBody>
                    <a:bodyPr/>
                    <a:lstStyle/>
                    <a:p>
                      <a:r>
                        <a:rPr lang="en-US" sz="1800" dirty="0">
                          <a:solidFill>
                            <a:schemeClr val="tx1"/>
                          </a:solidFill>
                          <a:effectLst/>
                          <a:highlight>
                            <a:srgbClr val="FFFF00"/>
                          </a:highlight>
                        </a:rPr>
                        <a:t>(p2, p5, p3, p6, p4)</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highlight>
                            <a:srgbClr val="FFFF00"/>
                          </a:highlight>
                        </a:rPr>
                        <a:t>0.22</a:t>
                      </a:r>
                      <a:endParaRPr lang="en-GB" sz="1800" dirty="0">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59549611"/>
                  </a:ext>
                </a:extLst>
              </a:tr>
              <a:tr h="387594">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solidFill>
                            <a:schemeClr val="tx1"/>
                          </a:solidFill>
                          <a:effectLst/>
                          <a:highlight>
                            <a:srgbClr val="FFFF00"/>
                          </a:highlight>
                        </a:rPr>
                        <a:t>(p2, p5, p3, p6, p4)</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14902559"/>
                  </a:ext>
                </a:extLst>
              </a:tr>
            </a:tbl>
          </a:graphicData>
        </a:graphic>
      </p:graphicFrame>
      <p:sp>
        <p:nvSpPr>
          <p:cNvPr id="12" name="Line 3">
            <a:extLst>
              <a:ext uri="{FF2B5EF4-FFF2-40B4-BE49-F238E27FC236}">
                <a16:creationId xmlns:a16="http://schemas.microsoft.com/office/drawing/2014/main" id="{151BE47C-4E94-4C55-88A8-9D73E3E246D4}"/>
              </a:ext>
            </a:extLst>
          </p:cNvPr>
          <p:cNvSpPr>
            <a:spLocks noChangeShapeType="1"/>
          </p:cNvSpPr>
          <p:nvPr/>
        </p:nvSpPr>
        <p:spPr bwMode="auto">
          <a:xfrm>
            <a:off x="2337940" y="4742435"/>
            <a:ext cx="3325089" cy="83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Rectangle 3">
            <a:extLst>
              <a:ext uri="{FF2B5EF4-FFF2-40B4-BE49-F238E27FC236}">
                <a16:creationId xmlns:a16="http://schemas.microsoft.com/office/drawing/2014/main" id="{113964A4-DA01-4DF4-BAE7-FC76242BD00F}"/>
              </a:ext>
            </a:extLst>
          </p:cNvPr>
          <p:cNvSpPr>
            <a:spLocks noChangeArrowheads="1"/>
          </p:cNvSpPr>
          <p:nvPr/>
        </p:nvSpPr>
        <p:spPr bwMode="auto">
          <a:xfrm>
            <a:off x="4206875" y="4094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9" name="Picture 18" descr="Chart, diagram&#10;&#10;Description automatically generated">
            <a:extLst>
              <a:ext uri="{FF2B5EF4-FFF2-40B4-BE49-F238E27FC236}">
                <a16:creationId xmlns:a16="http://schemas.microsoft.com/office/drawing/2014/main" id="{7EF43292-766D-4A6F-98F6-EF6A3BC4BC3B}"/>
              </a:ext>
            </a:extLst>
          </p:cNvPr>
          <p:cNvPicPr>
            <a:picLocks noChangeAspect="1"/>
          </p:cNvPicPr>
          <p:nvPr/>
        </p:nvPicPr>
        <p:blipFill>
          <a:blip r:embed="rId2"/>
          <a:stretch>
            <a:fillRect/>
          </a:stretch>
        </p:blipFill>
        <p:spPr>
          <a:xfrm>
            <a:off x="5826279" y="2492828"/>
            <a:ext cx="6232797" cy="2895601"/>
          </a:xfrm>
          <a:prstGeom prst="rect">
            <a:avLst/>
          </a:prstGeom>
        </p:spPr>
      </p:pic>
      <p:graphicFrame>
        <p:nvGraphicFramePr>
          <p:cNvPr id="20" name="Table 19">
            <a:extLst>
              <a:ext uri="{FF2B5EF4-FFF2-40B4-BE49-F238E27FC236}">
                <a16:creationId xmlns:a16="http://schemas.microsoft.com/office/drawing/2014/main" id="{9C078BF0-4AD9-41A9-87D5-9700F78B3395}"/>
              </a:ext>
            </a:extLst>
          </p:cNvPr>
          <p:cNvGraphicFramePr>
            <a:graphicFrameLocks noGrp="1"/>
          </p:cNvGraphicFramePr>
          <p:nvPr/>
        </p:nvGraphicFramePr>
        <p:xfrm>
          <a:off x="367279" y="1922450"/>
          <a:ext cx="5083742" cy="2299968"/>
        </p:xfrm>
        <a:graphic>
          <a:graphicData uri="http://schemas.openxmlformats.org/drawingml/2006/table">
            <a:tbl>
              <a:tblPr firstRow="1" firstCol="1" lastRow="1" lastCol="1" bandRow="1" bandCol="1">
                <a:tableStyleId>{5C22544A-7EE6-4342-B048-85BDC9FD1C3A}</a:tableStyleId>
              </a:tblPr>
              <a:tblGrid>
                <a:gridCol w="1607241">
                  <a:extLst>
                    <a:ext uri="{9D8B030D-6E8A-4147-A177-3AD203B41FA5}">
                      <a16:colId xmlns:a16="http://schemas.microsoft.com/office/drawing/2014/main" val="3535895252"/>
                    </a:ext>
                  </a:extLst>
                </a:gridCol>
                <a:gridCol w="838200">
                  <a:extLst>
                    <a:ext uri="{9D8B030D-6E8A-4147-A177-3AD203B41FA5}">
                      <a16:colId xmlns:a16="http://schemas.microsoft.com/office/drawing/2014/main" val="354579071"/>
                    </a:ext>
                  </a:extLst>
                </a:gridCol>
                <a:gridCol w="1600200">
                  <a:extLst>
                    <a:ext uri="{9D8B030D-6E8A-4147-A177-3AD203B41FA5}">
                      <a16:colId xmlns:a16="http://schemas.microsoft.com/office/drawing/2014/main" val="3785869818"/>
                    </a:ext>
                  </a:extLst>
                </a:gridCol>
                <a:gridCol w="1038101">
                  <a:extLst>
                    <a:ext uri="{9D8B030D-6E8A-4147-A177-3AD203B41FA5}">
                      <a16:colId xmlns:a16="http://schemas.microsoft.com/office/drawing/2014/main" val="3910680368"/>
                    </a:ext>
                  </a:extLst>
                </a:gridCol>
              </a:tblGrid>
              <a:tr h="574992">
                <a:tc>
                  <a:txBody>
                    <a:bodyPr/>
                    <a:lstStyle/>
                    <a:p>
                      <a:r>
                        <a:rPr lang="en-US" sz="1800">
                          <a:effectLst/>
                        </a:rPr>
                        <a:t>p1</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860494"/>
                  </a:ext>
                </a:extLst>
              </a:tr>
              <a:tr h="574992">
                <a:tc>
                  <a:txBody>
                    <a:bodyPr/>
                    <a:lstStyle/>
                    <a:p>
                      <a:r>
                        <a:rPr lang="en-US" sz="1800" dirty="0">
                          <a:solidFill>
                            <a:schemeClr val="tx1"/>
                          </a:solidFill>
                          <a:effectLst/>
                          <a:highlight>
                            <a:srgbClr val="FFFF00"/>
                          </a:highlight>
                        </a:rPr>
                        <a:t>(p2, p5, 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0.22</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26880519"/>
                  </a:ext>
                </a:extLst>
              </a:tr>
              <a:tr h="574992">
                <a:tc>
                  <a:txBody>
                    <a:bodyPr/>
                    <a:lstStyle/>
                    <a:p>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0.37</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0.15</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a:effectLst/>
                        </a:rPr>
                        <a:t>0</a:t>
                      </a:r>
                      <a:endParaRPr lang="en-GB"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7852712"/>
                  </a:ext>
                </a:extLst>
              </a:tr>
              <a:tr h="574992">
                <a:tc>
                  <a:txBody>
                    <a:bodyPr/>
                    <a:lstStyle/>
                    <a:p>
                      <a:r>
                        <a:rPr lang="en-US" sz="1800">
                          <a:effectLst/>
                        </a:rPr>
                        <a:t> </a:t>
                      </a:r>
                      <a:endParaRPr lang="en-GB"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p1</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solidFill>
                            <a:schemeClr val="tx1"/>
                          </a:solidFill>
                          <a:effectLst/>
                          <a:highlight>
                            <a:srgbClr val="FFFF00"/>
                          </a:highlight>
                        </a:rPr>
                        <a:t>(p2, p5, p3, p6)</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p4</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1069461"/>
                  </a:ext>
                </a:extLst>
              </a:tr>
            </a:tbl>
          </a:graphicData>
        </a:graphic>
      </p:graphicFrame>
      <p:sp>
        <p:nvSpPr>
          <p:cNvPr id="21" name="Line 1">
            <a:extLst>
              <a:ext uri="{FF2B5EF4-FFF2-40B4-BE49-F238E27FC236}">
                <a16:creationId xmlns:a16="http://schemas.microsoft.com/office/drawing/2014/main" id="{7CB23C98-556C-4B1A-8AFE-D81A8C8499AA}"/>
              </a:ext>
            </a:extLst>
          </p:cNvPr>
          <p:cNvSpPr>
            <a:spLocks noChangeShapeType="1"/>
          </p:cNvSpPr>
          <p:nvPr/>
        </p:nvSpPr>
        <p:spPr bwMode="auto">
          <a:xfrm>
            <a:off x="2011989" y="1990342"/>
            <a:ext cx="3200400" cy="14856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6C59747C-8001-442D-97A7-BA855425582B}"/>
              </a:ext>
            </a:extLst>
          </p:cNvPr>
          <p:cNvSpPr txBox="1"/>
          <p:nvPr/>
        </p:nvSpPr>
        <p:spPr>
          <a:xfrm>
            <a:off x="5967643" y="5557761"/>
            <a:ext cx="5930444"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dirty="0"/>
              <a:t>Next, the minimum distance between (p2, p5, p3, p6) and p4 is 0.15.</a:t>
            </a:r>
          </a:p>
          <a:p>
            <a:pPr marL="285750" indent="-285750">
              <a:spcAft>
                <a:spcPts val="1200"/>
              </a:spcAft>
              <a:buFont typeface="Arial" panose="020B0604020202020204" pitchFamily="34" charset="0"/>
              <a:buChar char="•"/>
            </a:pPr>
            <a:r>
              <a:rPr lang="en-GB" dirty="0"/>
              <a:t>Fourth, merge these data points.</a:t>
            </a:r>
          </a:p>
        </p:txBody>
      </p:sp>
      <p:cxnSp>
        <p:nvCxnSpPr>
          <p:cNvPr id="13" name="Straight Arrow Connector 12">
            <a:extLst>
              <a:ext uri="{FF2B5EF4-FFF2-40B4-BE49-F238E27FC236}">
                <a16:creationId xmlns:a16="http://schemas.microsoft.com/office/drawing/2014/main" id="{E17EA6CC-3305-430A-9607-651E7F31CFF6}"/>
              </a:ext>
            </a:extLst>
          </p:cNvPr>
          <p:cNvCxnSpPr>
            <a:cxnSpLocks/>
          </p:cNvCxnSpPr>
          <p:nvPr/>
        </p:nvCxnSpPr>
        <p:spPr>
          <a:xfrm flipV="1">
            <a:off x="10674220" y="4094163"/>
            <a:ext cx="0" cy="146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609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AA56-6C71-4C00-8210-09E1AB270981}"/>
              </a:ext>
            </a:extLst>
          </p:cNvPr>
          <p:cNvSpPr>
            <a:spLocks noGrp="1"/>
          </p:cNvSpPr>
          <p:nvPr>
            <p:ph type="title"/>
          </p:nvPr>
        </p:nvSpPr>
        <p:spPr/>
        <p:txBody>
          <a:bodyPr/>
          <a:lstStyle/>
          <a:p>
            <a:r>
              <a:rPr lang="en-GB" dirty="0"/>
              <a:t>Single Link Clustering</a:t>
            </a:r>
          </a:p>
        </p:txBody>
      </p:sp>
      <p:sp>
        <p:nvSpPr>
          <p:cNvPr id="4" name="Slide Number Placeholder 3">
            <a:extLst>
              <a:ext uri="{FF2B5EF4-FFF2-40B4-BE49-F238E27FC236}">
                <a16:creationId xmlns:a16="http://schemas.microsoft.com/office/drawing/2014/main" id="{0641322E-641D-4778-99FB-D46F66F8DF7A}"/>
              </a:ext>
            </a:extLst>
          </p:cNvPr>
          <p:cNvSpPr>
            <a:spLocks noGrp="1"/>
          </p:cNvSpPr>
          <p:nvPr>
            <p:ph type="sldNum" sz="quarter" idx="12"/>
          </p:nvPr>
        </p:nvSpPr>
        <p:spPr/>
        <p:txBody>
          <a:bodyPr/>
          <a:lstStyle/>
          <a:p>
            <a:fld id="{6C8DB4F7-D883-4928-8961-38134A510B78}" type="slidenum">
              <a:rPr lang="en-GB" smtClean="0"/>
              <a:t>23</a:t>
            </a:fld>
            <a:endParaRPr lang="en-GB" dirty="0"/>
          </a:p>
        </p:txBody>
      </p:sp>
      <p:pic>
        <p:nvPicPr>
          <p:cNvPr id="6" name="Picture 5" descr="Chart&#10;&#10;Description automatically generated">
            <a:extLst>
              <a:ext uri="{FF2B5EF4-FFF2-40B4-BE49-F238E27FC236}">
                <a16:creationId xmlns:a16="http://schemas.microsoft.com/office/drawing/2014/main" id="{84C8B62C-7BD4-4683-AB54-913D60B72A99}"/>
              </a:ext>
            </a:extLst>
          </p:cNvPr>
          <p:cNvPicPr>
            <a:picLocks noChangeAspect="1"/>
          </p:cNvPicPr>
          <p:nvPr/>
        </p:nvPicPr>
        <p:blipFill>
          <a:blip r:embed="rId2"/>
          <a:stretch>
            <a:fillRect/>
          </a:stretch>
        </p:blipFill>
        <p:spPr>
          <a:xfrm>
            <a:off x="5967643" y="2141161"/>
            <a:ext cx="6072904" cy="2675261"/>
          </a:xfrm>
          <a:prstGeom prst="rect">
            <a:avLst/>
          </a:prstGeom>
        </p:spPr>
      </p:pic>
      <p:graphicFrame>
        <p:nvGraphicFramePr>
          <p:cNvPr id="5" name="Table 4">
            <a:extLst>
              <a:ext uri="{FF2B5EF4-FFF2-40B4-BE49-F238E27FC236}">
                <a16:creationId xmlns:a16="http://schemas.microsoft.com/office/drawing/2014/main" id="{F0A3CE69-444F-41BA-990D-5B78DA334EC1}"/>
              </a:ext>
            </a:extLst>
          </p:cNvPr>
          <p:cNvGraphicFramePr>
            <a:graphicFrameLocks noGrp="1"/>
          </p:cNvGraphicFramePr>
          <p:nvPr/>
        </p:nvGraphicFramePr>
        <p:xfrm>
          <a:off x="127216" y="2845183"/>
          <a:ext cx="5658197" cy="1550375"/>
        </p:xfrm>
        <a:graphic>
          <a:graphicData uri="http://schemas.openxmlformats.org/drawingml/2006/table">
            <a:tbl>
              <a:tblPr firstRow="1" firstCol="1" lastRow="1" lastCol="1" bandRow="1" bandCol="1">
                <a:tableStyleId>{5C22544A-7EE6-4342-B048-85BDC9FD1C3A}</a:tableStyleId>
              </a:tblPr>
              <a:tblGrid>
                <a:gridCol w="2103649">
                  <a:extLst>
                    <a:ext uri="{9D8B030D-6E8A-4147-A177-3AD203B41FA5}">
                      <a16:colId xmlns:a16="http://schemas.microsoft.com/office/drawing/2014/main" val="4148413148"/>
                    </a:ext>
                  </a:extLst>
                </a:gridCol>
                <a:gridCol w="1501170">
                  <a:extLst>
                    <a:ext uri="{9D8B030D-6E8A-4147-A177-3AD203B41FA5}">
                      <a16:colId xmlns:a16="http://schemas.microsoft.com/office/drawing/2014/main" val="259842365"/>
                    </a:ext>
                  </a:extLst>
                </a:gridCol>
                <a:gridCol w="2053378">
                  <a:extLst>
                    <a:ext uri="{9D8B030D-6E8A-4147-A177-3AD203B41FA5}">
                      <a16:colId xmlns:a16="http://schemas.microsoft.com/office/drawing/2014/main" val="2242326092"/>
                    </a:ext>
                  </a:extLst>
                </a:gridCol>
              </a:tblGrid>
              <a:tr h="387594">
                <a:tc>
                  <a:txBody>
                    <a:bodyPr/>
                    <a:lstStyle/>
                    <a:p>
                      <a:r>
                        <a:rPr lang="en-US" sz="1800" dirty="0">
                          <a:effectLst/>
                        </a:rPr>
                        <a:t>p1</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5133156"/>
                  </a:ext>
                </a:extLst>
              </a:tr>
              <a:tr h="775187">
                <a:tc>
                  <a:txBody>
                    <a:bodyPr/>
                    <a:lstStyle/>
                    <a:p>
                      <a:r>
                        <a:rPr lang="en-US" sz="1800" dirty="0">
                          <a:solidFill>
                            <a:schemeClr val="tx1"/>
                          </a:solidFill>
                          <a:effectLst/>
                          <a:highlight>
                            <a:srgbClr val="FFFF00"/>
                          </a:highlight>
                        </a:rPr>
                        <a:t>(p2, p5, p3, p6, p4)</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highlight>
                            <a:srgbClr val="FFFF00"/>
                          </a:highlight>
                        </a:rPr>
                        <a:t>0.22</a:t>
                      </a:r>
                      <a:endParaRPr lang="en-GB" sz="1800" dirty="0">
                        <a:effectLst/>
                        <a:highlight>
                          <a:srgbClr val="FFFF00"/>
                        </a:highligh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0</a:t>
                      </a:r>
                      <a:endParaRPr lang="en-GB"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59549611"/>
                  </a:ext>
                </a:extLst>
              </a:tr>
              <a:tr h="387594">
                <a:tc>
                  <a:txBody>
                    <a:bodyPr/>
                    <a:lstStyle/>
                    <a:p>
                      <a:r>
                        <a:rPr lang="en-US" sz="1800" dirty="0">
                          <a:effectLst/>
                        </a:rPr>
                        <a:t> </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effectLst/>
                        </a:rPr>
                        <a:t>p1</a:t>
                      </a:r>
                      <a:endParaRPr lang="en-GB"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dirty="0">
                          <a:solidFill>
                            <a:schemeClr val="tx1"/>
                          </a:solidFill>
                          <a:effectLst/>
                          <a:highlight>
                            <a:srgbClr val="FFFF00"/>
                          </a:highlight>
                        </a:rPr>
                        <a:t>(p2, p5, p3, p6, p4)</a:t>
                      </a:r>
                      <a:endParaRPr lang="en-GB" sz="1800" dirty="0">
                        <a:solidFill>
                          <a:schemeClr val="tx1"/>
                        </a:solidFill>
                        <a:effectLst/>
                        <a:highlight>
                          <a:srgbClr val="FFFF00"/>
                        </a:highligh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14902559"/>
                  </a:ext>
                </a:extLst>
              </a:tr>
            </a:tbl>
          </a:graphicData>
        </a:graphic>
      </p:graphicFrame>
      <p:sp>
        <p:nvSpPr>
          <p:cNvPr id="7" name="Line 3">
            <a:extLst>
              <a:ext uri="{FF2B5EF4-FFF2-40B4-BE49-F238E27FC236}">
                <a16:creationId xmlns:a16="http://schemas.microsoft.com/office/drawing/2014/main" id="{8AA1724C-33A9-4371-82D5-37A35703BB78}"/>
              </a:ext>
            </a:extLst>
          </p:cNvPr>
          <p:cNvSpPr>
            <a:spLocks noChangeShapeType="1"/>
          </p:cNvSpPr>
          <p:nvPr/>
        </p:nvSpPr>
        <p:spPr bwMode="auto">
          <a:xfrm>
            <a:off x="2326477" y="2974376"/>
            <a:ext cx="3325089" cy="83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 name="TextBox 7">
            <a:extLst>
              <a:ext uri="{FF2B5EF4-FFF2-40B4-BE49-F238E27FC236}">
                <a16:creationId xmlns:a16="http://schemas.microsoft.com/office/drawing/2014/main" id="{4D98A86C-0E17-4822-8454-ADF68D69C113}"/>
              </a:ext>
            </a:extLst>
          </p:cNvPr>
          <p:cNvSpPr txBox="1"/>
          <p:nvPr/>
        </p:nvSpPr>
        <p:spPr>
          <a:xfrm>
            <a:off x="6038873" y="5427679"/>
            <a:ext cx="5930444"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dirty="0"/>
              <a:t>Next, the minimum distance between (p2, p5, p3, p6, p4) and p1 is 0.22.</a:t>
            </a:r>
          </a:p>
          <a:p>
            <a:pPr marL="285750" indent="-285750">
              <a:spcAft>
                <a:spcPts val="1200"/>
              </a:spcAft>
              <a:buFont typeface="Arial" panose="020B0604020202020204" pitchFamily="34" charset="0"/>
              <a:buChar char="•"/>
            </a:pPr>
            <a:r>
              <a:rPr lang="en-GB" dirty="0"/>
              <a:t>Last, merge these data points.</a:t>
            </a:r>
          </a:p>
        </p:txBody>
      </p:sp>
    </p:spTree>
    <p:extLst>
      <p:ext uri="{BB962C8B-B14F-4D97-AF65-F5344CB8AC3E}">
        <p14:creationId xmlns:p14="http://schemas.microsoft.com/office/powerpoint/2010/main" val="2046489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29E6-6E57-423D-AC87-CB390C5CB41D}"/>
              </a:ext>
            </a:extLst>
          </p:cNvPr>
          <p:cNvSpPr>
            <a:spLocks noGrp="1"/>
          </p:cNvSpPr>
          <p:nvPr>
            <p:ph type="title"/>
          </p:nvPr>
        </p:nvSpPr>
        <p:spPr>
          <a:xfrm>
            <a:off x="838201" y="92015"/>
            <a:ext cx="8900604" cy="1325563"/>
          </a:xfrm>
        </p:spPr>
        <p:txBody>
          <a:bodyPr/>
          <a:lstStyle/>
          <a:p>
            <a:r>
              <a:rPr lang="en-GB" dirty="0"/>
              <a:t>Hierarchical Clustering Algorithm</a:t>
            </a:r>
          </a:p>
        </p:txBody>
      </p:sp>
      <p:sp>
        <p:nvSpPr>
          <p:cNvPr id="3" name="Content Placeholder 2">
            <a:extLst>
              <a:ext uri="{FF2B5EF4-FFF2-40B4-BE49-F238E27FC236}">
                <a16:creationId xmlns:a16="http://schemas.microsoft.com/office/drawing/2014/main" id="{E0266658-A785-41BF-81FD-744802CB2E7C}"/>
              </a:ext>
            </a:extLst>
          </p:cNvPr>
          <p:cNvSpPr>
            <a:spLocks noGrp="1"/>
          </p:cNvSpPr>
          <p:nvPr>
            <p:ph idx="1"/>
          </p:nvPr>
        </p:nvSpPr>
        <p:spPr>
          <a:xfrm>
            <a:off x="838200" y="1622144"/>
            <a:ext cx="10515600" cy="5161597"/>
          </a:xfrm>
        </p:spPr>
        <p:txBody>
          <a:bodyPr>
            <a:normAutofit lnSpcReduction="10000"/>
          </a:bodyPr>
          <a:lstStyle/>
          <a:p>
            <a:pPr algn="l">
              <a:spcAft>
                <a:spcPts val="600"/>
              </a:spcAft>
            </a:pPr>
            <a:r>
              <a:rPr lang="en-GB" sz="2000" b="0" i="0" dirty="0">
                <a:effectLst/>
              </a:rPr>
              <a:t>The key operation in hierarchical agglomerative clustering is to repeatedly combine the two nearest clusters into a larger cluster. There are three key questions that need to be answered first</a:t>
            </a:r>
          </a:p>
          <a:p>
            <a:pPr marL="720000" algn="l">
              <a:spcAft>
                <a:spcPts val="600"/>
              </a:spcAft>
              <a:buFontTx/>
              <a:buChar char="–"/>
            </a:pPr>
            <a:r>
              <a:rPr lang="en-GB" sz="1800" b="1" i="0" dirty="0">
                <a:effectLst/>
              </a:rPr>
              <a:t>How do we represent a cluster of more than one point?</a:t>
            </a:r>
          </a:p>
          <a:p>
            <a:pPr marL="720000" algn="l">
              <a:spcAft>
                <a:spcPts val="600"/>
              </a:spcAft>
              <a:buFontTx/>
              <a:buChar char="–"/>
            </a:pPr>
            <a:r>
              <a:rPr lang="en-GB" sz="1800" b="1" i="0" dirty="0">
                <a:effectLst/>
              </a:rPr>
              <a:t>How do we determine the "nearness" of clusters?</a:t>
            </a:r>
          </a:p>
          <a:p>
            <a:pPr marL="720000" algn="l">
              <a:spcAft>
                <a:spcPts val="600"/>
              </a:spcAft>
              <a:buFontTx/>
              <a:buChar char="–"/>
            </a:pPr>
            <a:r>
              <a:rPr lang="en-GB" sz="1800" b="1" i="0" dirty="0">
                <a:effectLst/>
              </a:rPr>
              <a:t>When do we stop combining clusters?</a:t>
            </a:r>
          </a:p>
          <a:p>
            <a:pPr algn="l">
              <a:spcAft>
                <a:spcPts val="600"/>
              </a:spcAft>
            </a:pPr>
            <a:r>
              <a:rPr lang="en-GB" sz="2000" b="1" i="0" dirty="0">
                <a:effectLst/>
              </a:rPr>
              <a:t>Before applying hierarchical clustering, consider the following points</a:t>
            </a:r>
          </a:p>
          <a:p>
            <a:pPr marL="590400" indent="-360000" algn="l">
              <a:spcAft>
                <a:spcPts val="600"/>
              </a:spcAft>
              <a:buFont typeface="+mj-lt"/>
              <a:buAutoNum type="arabicPeriod"/>
            </a:pPr>
            <a:r>
              <a:rPr lang="en-GB" sz="1800" b="0" i="0" dirty="0">
                <a:effectLst/>
              </a:rPr>
              <a:t>It starts by calculating the distance between every pair of observation points and store it in a distance matrix.</a:t>
            </a:r>
          </a:p>
          <a:p>
            <a:pPr marL="590400" indent="-360000" algn="l">
              <a:spcAft>
                <a:spcPts val="600"/>
              </a:spcAft>
              <a:buFont typeface="+mj-lt"/>
              <a:buAutoNum type="arabicPeriod"/>
            </a:pPr>
            <a:r>
              <a:rPr lang="en-GB" sz="1800" b="1" i="0" dirty="0">
                <a:effectLst/>
              </a:rPr>
              <a:t>It puts every point in its own cluster.</a:t>
            </a:r>
          </a:p>
          <a:p>
            <a:pPr marL="590400" indent="-360000" algn="l">
              <a:spcAft>
                <a:spcPts val="600"/>
              </a:spcAft>
              <a:buFont typeface="+mj-lt"/>
              <a:buAutoNum type="arabicPeriod"/>
            </a:pPr>
            <a:r>
              <a:rPr lang="en-GB" sz="1800" b="1" i="0" dirty="0">
                <a:effectLst/>
              </a:rPr>
              <a:t>It starts merging the closest pairs of points based on the distances from the distance matrix and as a result, the amount of clusters goes down by 1.</a:t>
            </a:r>
          </a:p>
          <a:p>
            <a:pPr marL="590400" indent="-360000" algn="l">
              <a:spcAft>
                <a:spcPts val="600"/>
              </a:spcAft>
              <a:buFont typeface="+mj-lt"/>
              <a:buAutoNum type="arabicPeriod"/>
            </a:pPr>
            <a:r>
              <a:rPr lang="en-GB" sz="1800" b="0" i="0" dirty="0">
                <a:effectLst/>
              </a:rPr>
              <a:t>It recomputes the distance between the new cluster and the old ones, and stores them in a new distance matrix.</a:t>
            </a:r>
          </a:p>
          <a:p>
            <a:pPr marL="590400" indent="-360000" algn="l">
              <a:spcAft>
                <a:spcPts val="600"/>
              </a:spcAft>
              <a:buFont typeface="+mj-lt"/>
              <a:buAutoNum type="arabicPeriod"/>
            </a:pPr>
            <a:r>
              <a:rPr lang="en-GB" sz="1800" b="0" i="0" dirty="0">
                <a:effectLst/>
              </a:rPr>
              <a:t>Lastly it repeats the steps 2 and 3 until all the clusters are merged into one single cluster.</a:t>
            </a:r>
            <a:endParaRPr lang="en-GB" sz="2000" b="0" i="0" dirty="0">
              <a:effectLst/>
            </a:endParaRPr>
          </a:p>
        </p:txBody>
      </p:sp>
      <p:sp>
        <p:nvSpPr>
          <p:cNvPr id="5" name="Slide Number Placeholder 4">
            <a:extLst>
              <a:ext uri="{FF2B5EF4-FFF2-40B4-BE49-F238E27FC236}">
                <a16:creationId xmlns:a16="http://schemas.microsoft.com/office/drawing/2014/main" id="{10D8A467-8CEE-47B4-BABF-D3103F11EEAA}"/>
              </a:ext>
            </a:extLst>
          </p:cNvPr>
          <p:cNvSpPr>
            <a:spLocks noGrp="1"/>
          </p:cNvSpPr>
          <p:nvPr>
            <p:ph type="sldNum" sz="quarter" idx="12"/>
          </p:nvPr>
        </p:nvSpPr>
        <p:spPr/>
        <p:txBody>
          <a:bodyPr/>
          <a:lstStyle/>
          <a:p>
            <a:fld id="{6C8DB4F7-D883-4928-8961-38134A510B78}" type="slidenum">
              <a:rPr lang="en-GB" smtClean="0"/>
              <a:t>24</a:t>
            </a:fld>
            <a:endParaRPr lang="en-GB" dirty="0"/>
          </a:p>
        </p:txBody>
      </p:sp>
    </p:spTree>
    <p:extLst>
      <p:ext uri="{BB962C8B-B14F-4D97-AF65-F5344CB8AC3E}">
        <p14:creationId xmlns:p14="http://schemas.microsoft.com/office/powerpoint/2010/main" val="3205664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5343-956C-4B6C-A079-F3CEF98F1778}"/>
              </a:ext>
            </a:extLst>
          </p:cNvPr>
          <p:cNvSpPr>
            <a:spLocks noGrp="1"/>
          </p:cNvSpPr>
          <p:nvPr>
            <p:ph type="title"/>
          </p:nvPr>
        </p:nvSpPr>
        <p:spPr>
          <a:xfrm>
            <a:off x="905069" y="83590"/>
            <a:ext cx="8833736" cy="1325563"/>
          </a:xfrm>
        </p:spPr>
        <p:txBody>
          <a:bodyPr>
            <a:normAutofit/>
          </a:bodyPr>
          <a:lstStyle/>
          <a:p>
            <a:r>
              <a:rPr lang="en-GB" sz="4000" dirty="0"/>
              <a:t>Cluster Merging using Dendrograms</a:t>
            </a:r>
            <a:br>
              <a:rPr lang="en-GB" sz="4000" dirty="0"/>
            </a:br>
            <a:r>
              <a:rPr lang="en-GB" sz="2800" dirty="0">
                <a:solidFill>
                  <a:schemeClr val="accent4">
                    <a:lumMod val="75000"/>
                  </a:schemeClr>
                </a:solidFill>
              </a:rPr>
              <a:t>Stopping Criterion</a:t>
            </a:r>
            <a:endParaRPr lang="en-GB" sz="4000" dirty="0">
              <a:solidFill>
                <a:schemeClr val="accent4">
                  <a:lumMod val="75000"/>
                </a:schemeClr>
              </a:solidFill>
            </a:endParaRPr>
          </a:p>
        </p:txBody>
      </p:sp>
      <p:sp>
        <p:nvSpPr>
          <p:cNvPr id="3" name="Content Placeholder 2">
            <a:extLst>
              <a:ext uri="{FF2B5EF4-FFF2-40B4-BE49-F238E27FC236}">
                <a16:creationId xmlns:a16="http://schemas.microsoft.com/office/drawing/2014/main" id="{9B81CD3C-294E-46A1-8C1A-511258664467}"/>
              </a:ext>
            </a:extLst>
          </p:cNvPr>
          <p:cNvSpPr>
            <a:spLocks noGrp="1"/>
          </p:cNvSpPr>
          <p:nvPr>
            <p:ph idx="1"/>
          </p:nvPr>
        </p:nvSpPr>
        <p:spPr>
          <a:xfrm>
            <a:off x="661049" y="1528847"/>
            <a:ext cx="8870340" cy="5423693"/>
          </a:xfrm>
        </p:spPr>
        <p:txBody>
          <a:bodyPr>
            <a:normAutofit fontScale="92500"/>
          </a:bodyPr>
          <a:lstStyle/>
          <a:p>
            <a:pPr marL="719138" indent="-358775" algn="l">
              <a:lnSpc>
                <a:spcPct val="100000"/>
              </a:lnSpc>
              <a:spcBef>
                <a:spcPts val="600"/>
              </a:spcBef>
              <a:spcAft>
                <a:spcPts val="1200"/>
              </a:spcAft>
              <a:buFont typeface="Calibri" panose="020F0502020204030204" pitchFamily="34" charset="0"/>
              <a:buChar char="–"/>
            </a:pPr>
            <a:r>
              <a:rPr lang="en-GB" sz="2200" b="1" i="0" dirty="0">
                <a:effectLst/>
              </a:rPr>
              <a:t>How do you decide when to stop merging the clusters? </a:t>
            </a:r>
          </a:p>
          <a:p>
            <a:pPr marL="355600" indent="-355600" algn="l">
              <a:lnSpc>
                <a:spcPct val="100000"/>
              </a:lnSpc>
              <a:spcBef>
                <a:spcPts val="600"/>
              </a:spcBef>
              <a:spcAft>
                <a:spcPts val="1200"/>
              </a:spcAft>
            </a:pPr>
            <a:r>
              <a:rPr lang="en-GB" sz="2200" b="0" i="0" dirty="0">
                <a:effectLst/>
              </a:rPr>
              <a:t>For example, if we are clustering football players on a field based on their positions on the field which will represent their coordinates for distance calculation, we already know that we should end with only 2 clusters as there can be only two teams playing a football match.</a:t>
            </a:r>
          </a:p>
          <a:p>
            <a:pPr marL="355600" indent="-355600" algn="l">
              <a:lnSpc>
                <a:spcPct val="100000"/>
              </a:lnSpc>
              <a:spcBef>
                <a:spcPts val="600"/>
              </a:spcBef>
              <a:spcAft>
                <a:spcPts val="1200"/>
              </a:spcAft>
            </a:pPr>
            <a:r>
              <a:rPr lang="en-GB" sz="2200" b="0" i="0" dirty="0">
                <a:effectLst/>
              </a:rPr>
              <a:t>If </a:t>
            </a:r>
            <a:r>
              <a:rPr lang="en-GB" sz="2200" dirty="0"/>
              <a:t>we </a:t>
            </a:r>
            <a:r>
              <a:rPr lang="en-GB" sz="2200" b="0" i="0" dirty="0">
                <a:effectLst/>
              </a:rPr>
              <a:t>don't have that information too. In such cases, </a:t>
            </a:r>
            <a:r>
              <a:rPr lang="en-GB" sz="2200" dirty="0"/>
              <a:t>we </a:t>
            </a:r>
            <a:r>
              <a:rPr lang="en-GB" sz="2200" b="0" i="0" dirty="0">
                <a:effectLst/>
              </a:rPr>
              <a:t>can leverage the results from the dendrogram to approximate the number of clusters. </a:t>
            </a:r>
          </a:p>
          <a:p>
            <a:pPr marL="355600" indent="-355600" algn="l">
              <a:lnSpc>
                <a:spcPct val="100000"/>
              </a:lnSpc>
              <a:spcBef>
                <a:spcPts val="600"/>
              </a:spcBef>
              <a:spcAft>
                <a:spcPts val="1200"/>
              </a:spcAft>
            </a:pPr>
            <a:r>
              <a:rPr lang="en-GB" sz="2200" b="0" i="0" dirty="0">
                <a:effectLst/>
              </a:rPr>
              <a:t>We cut the dendrogram tree with a horizontal line at a height where the line can traverse the maximum distance up and down without intersecting the merging point. </a:t>
            </a:r>
          </a:p>
          <a:p>
            <a:pPr marL="355600" indent="-355600" algn="l">
              <a:lnSpc>
                <a:spcPct val="100000"/>
              </a:lnSpc>
              <a:spcBef>
                <a:spcPts val="600"/>
              </a:spcBef>
              <a:spcAft>
                <a:spcPts val="1200"/>
              </a:spcAft>
            </a:pPr>
            <a:r>
              <a:rPr lang="en-GB" sz="2200" b="0" i="0" dirty="0">
                <a:effectLst/>
              </a:rPr>
              <a:t>In the above case, it would be between heights 1.5 and 2.5 as shown in the figure. If we make the cut as shown, we end up with only two clusters.</a:t>
            </a:r>
          </a:p>
          <a:p>
            <a:pPr marL="355600" indent="-355600" algn="l">
              <a:lnSpc>
                <a:spcPct val="100000"/>
              </a:lnSpc>
              <a:spcBef>
                <a:spcPts val="600"/>
              </a:spcBef>
              <a:spcAft>
                <a:spcPts val="1200"/>
              </a:spcAft>
            </a:pPr>
            <a:r>
              <a:rPr lang="en-GB" sz="2200" b="1" i="0" dirty="0">
                <a:effectLst/>
              </a:rPr>
              <a:t>The stop of merging depends on the domain knowledge about the data.</a:t>
            </a:r>
          </a:p>
        </p:txBody>
      </p:sp>
      <p:pic>
        <p:nvPicPr>
          <p:cNvPr id="4098" name="Picture 2" descr="Dendrogram">
            <a:extLst>
              <a:ext uri="{FF2B5EF4-FFF2-40B4-BE49-F238E27FC236}">
                <a16:creationId xmlns:a16="http://schemas.microsoft.com/office/drawing/2014/main" id="{64BD843A-8C39-4F67-B1BB-5E52B38C4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1389" y="1832297"/>
            <a:ext cx="2114977" cy="19905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ndrogram cut">
            <a:extLst>
              <a:ext uri="{FF2B5EF4-FFF2-40B4-BE49-F238E27FC236}">
                <a16:creationId xmlns:a16="http://schemas.microsoft.com/office/drawing/2014/main" id="{4B552B65-4AE5-405E-BB63-A55F6D053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3952" y="4324082"/>
            <a:ext cx="1929852" cy="182354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51782ED-EC9C-43A8-B055-B4A1B01A0F3E}"/>
              </a:ext>
            </a:extLst>
          </p:cNvPr>
          <p:cNvSpPr>
            <a:spLocks noGrp="1"/>
          </p:cNvSpPr>
          <p:nvPr>
            <p:ph type="sldNum" sz="quarter" idx="12"/>
          </p:nvPr>
        </p:nvSpPr>
        <p:spPr/>
        <p:txBody>
          <a:bodyPr/>
          <a:lstStyle/>
          <a:p>
            <a:fld id="{6C8DB4F7-D883-4928-8961-38134A510B78}" type="slidenum">
              <a:rPr lang="en-GB" smtClean="0"/>
              <a:t>25</a:t>
            </a:fld>
            <a:endParaRPr lang="en-GB" dirty="0"/>
          </a:p>
        </p:txBody>
      </p:sp>
    </p:spTree>
    <p:extLst>
      <p:ext uri="{BB962C8B-B14F-4D97-AF65-F5344CB8AC3E}">
        <p14:creationId xmlns:p14="http://schemas.microsoft.com/office/powerpoint/2010/main" val="982920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5343-956C-4B6C-A079-F3CEF98F1778}"/>
              </a:ext>
            </a:extLst>
          </p:cNvPr>
          <p:cNvSpPr>
            <a:spLocks noGrp="1"/>
          </p:cNvSpPr>
          <p:nvPr>
            <p:ph type="title"/>
          </p:nvPr>
        </p:nvSpPr>
        <p:spPr/>
        <p:txBody>
          <a:bodyPr/>
          <a:lstStyle/>
          <a:p>
            <a:r>
              <a:rPr lang="en-GB" dirty="0"/>
              <a:t>Linkage Methods of Clustering</a:t>
            </a:r>
          </a:p>
        </p:txBody>
      </p:sp>
      <p:sp>
        <p:nvSpPr>
          <p:cNvPr id="3" name="Content Placeholder 2">
            <a:extLst>
              <a:ext uri="{FF2B5EF4-FFF2-40B4-BE49-F238E27FC236}">
                <a16:creationId xmlns:a16="http://schemas.microsoft.com/office/drawing/2014/main" id="{9B81CD3C-294E-46A1-8C1A-511258664467}"/>
              </a:ext>
            </a:extLst>
          </p:cNvPr>
          <p:cNvSpPr>
            <a:spLocks noGrp="1"/>
          </p:cNvSpPr>
          <p:nvPr>
            <p:ph idx="1"/>
          </p:nvPr>
        </p:nvSpPr>
        <p:spPr>
          <a:xfrm>
            <a:off x="838200" y="1604357"/>
            <a:ext cx="8365059" cy="5253644"/>
          </a:xfrm>
        </p:spPr>
        <p:txBody>
          <a:bodyPr>
            <a:normAutofit fontScale="85000" lnSpcReduction="10000"/>
          </a:bodyPr>
          <a:lstStyle/>
          <a:p>
            <a:pPr marL="358775" indent="-358775" algn="l">
              <a:lnSpc>
                <a:spcPct val="120000"/>
              </a:lnSpc>
              <a:spcBef>
                <a:spcPts val="600"/>
              </a:spcBef>
              <a:spcAft>
                <a:spcPts val="1200"/>
              </a:spcAft>
            </a:pPr>
            <a:r>
              <a:rPr lang="en-GB" sz="2400" dirty="0"/>
              <a:t>There are several ways to measure the distance between clusters in order to decide the rules for clustering, and they are called </a:t>
            </a:r>
            <a:r>
              <a:rPr lang="en-GB" sz="2400" b="1" dirty="0"/>
              <a:t>Linkage Methods</a:t>
            </a:r>
            <a:r>
              <a:rPr lang="en-GB" sz="2400" dirty="0"/>
              <a:t>. </a:t>
            </a:r>
          </a:p>
          <a:p>
            <a:pPr marL="358775" indent="-358775">
              <a:lnSpc>
                <a:spcPct val="120000"/>
              </a:lnSpc>
              <a:spcBef>
                <a:spcPts val="600"/>
              </a:spcBef>
              <a:spcAft>
                <a:spcPts val="1200"/>
              </a:spcAft>
            </a:pPr>
            <a:r>
              <a:rPr lang="en-GB" sz="2600" b="1" dirty="0"/>
              <a:t>Single-linkage: </a:t>
            </a:r>
            <a:r>
              <a:rPr lang="en-GB" sz="2400" dirty="0"/>
              <a:t>calculates the minimum distance between the clusters before merging. This linkage may be used to detect high values in your dataset which may be outliers as they will be merged at the end.</a:t>
            </a:r>
          </a:p>
          <a:p>
            <a:pPr marL="358775" indent="-358775" algn="l">
              <a:lnSpc>
                <a:spcPct val="120000"/>
              </a:lnSpc>
              <a:spcBef>
                <a:spcPts val="600"/>
              </a:spcBef>
              <a:spcAft>
                <a:spcPts val="1200"/>
              </a:spcAft>
              <a:buFont typeface="Arial" panose="020B0604020202020204" pitchFamily="34" charset="0"/>
              <a:buChar char="•"/>
            </a:pPr>
            <a:r>
              <a:rPr lang="en-GB" sz="2600" b="1" dirty="0"/>
              <a:t>Complete-linkage: </a:t>
            </a:r>
            <a:r>
              <a:rPr lang="en-GB" sz="2400" dirty="0"/>
              <a:t>calculates the maximum distance between clusters before merging.</a:t>
            </a:r>
          </a:p>
          <a:p>
            <a:pPr marL="358775" indent="-358775" algn="l">
              <a:lnSpc>
                <a:spcPct val="120000"/>
              </a:lnSpc>
              <a:spcBef>
                <a:spcPts val="600"/>
              </a:spcBef>
              <a:spcAft>
                <a:spcPts val="1200"/>
              </a:spcAft>
              <a:buFont typeface="Arial" panose="020B0604020202020204" pitchFamily="34" charset="0"/>
              <a:buChar char="•"/>
            </a:pPr>
            <a:r>
              <a:rPr lang="en-GB" sz="2600" b="1" dirty="0"/>
              <a:t>Centroid-linkage: </a:t>
            </a:r>
            <a:r>
              <a:rPr lang="en-GB" sz="2400" dirty="0"/>
              <a:t>finds centroid of cluster 1 and centroid of cluster 2, and then calculates the distance between the two before merging.</a:t>
            </a:r>
          </a:p>
          <a:p>
            <a:pPr marL="358775" indent="-358775" algn="l">
              <a:lnSpc>
                <a:spcPct val="120000"/>
              </a:lnSpc>
              <a:spcBef>
                <a:spcPts val="600"/>
              </a:spcBef>
              <a:spcAft>
                <a:spcPts val="1200"/>
              </a:spcAft>
              <a:buFont typeface="Arial" panose="020B0604020202020204" pitchFamily="34" charset="0"/>
              <a:buChar char="•"/>
            </a:pPr>
            <a:r>
              <a:rPr lang="en-GB" sz="2400" dirty="0"/>
              <a:t>The selection of linkage method entirely depends on the problem requirement and there is not any method that will always give us good results. Different linkage methods lead to different clusters.</a:t>
            </a:r>
          </a:p>
        </p:txBody>
      </p:sp>
      <p:pic>
        <p:nvPicPr>
          <p:cNvPr id="3074" name="Picture 2" descr="Complete Linkage">
            <a:extLst>
              <a:ext uri="{FF2B5EF4-FFF2-40B4-BE49-F238E27FC236}">
                <a16:creationId xmlns:a16="http://schemas.microsoft.com/office/drawing/2014/main" id="{6ADB27CE-DDDA-4196-819E-0B05384D0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3259" y="3316275"/>
            <a:ext cx="2449625" cy="14613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ingle Linkage">
            <a:extLst>
              <a:ext uri="{FF2B5EF4-FFF2-40B4-BE49-F238E27FC236}">
                <a16:creationId xmlns:a16="http://schemas.microsoft.com/office/drawing/2014/main" id="{550E78FC-1C50-4637-9FD2-7B5BB13CA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3258" y="1850544"/>
            <a:ext cx="2449625" cy="157845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entroid Linkage">
            <a:extLst>
              <a:ext uri="{FF2B5EF4-FFF2-40B4-BE49-F238E27FC236}">
                <a16:creationId xmlns:a16="http://schemas.microsoft.com/office/drawing/2014/main" id="{319A94C2-5D98-48C3-BDC2-F21972E508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3258" y="4808135"/>
            <a:ext cx="2449625" cy="14768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212850B-FEE1-4840-8A01-4DE9D6B0BEEA}"/>
              </a:ext>
            </a:extLst>
          </p:cNvPr>
          <p:cNvSpPr>
            <a:spLocks noGrp="1"/>
          </p:cNvSpPr>
          <p:nvPr>
            <p:ph type="sldNum" sz="quarter" idx="12"/>
          </p:nvPr>
        </p:nvSpPr>
        <p:spPr/>
        <p:txBody>
          <a:bodyPr/>
          <a:lstStyle/>
          <a:p>
            <a:fld id="{6C8DB4F7-D883-4928-8961-38134A510B78}" type="slidenum">
              <a:rPr lang="en-GB" smtClean="0"/>
              <a:t>26</a:t>
            </a:fld>
            <a:endParaRPr lang="en-GB" dirty="0"/>
          </a:p>
        </p:txBody>
      </p:sp>
      <p:sp>
        <p:nvSpPr>
          <p:cNvPr id="9" name="TextBox 8">
            <a:extLst>
              <a:ext uri="{FF2B5EF4-FFF2-40B4-BE49-F238E27FC236}">
                <a16:creationId xmlns:a16="http://schemas.microsoft.com/office/drawing/2014/main" id="{5A6A90D0-4C0C-4FE8-8A7D-8D0FD6555AA9}"/>
              </a:ext>
            </a:extLst>
          </p:cNvPr>
          <p:cNvSpPr txBox="1"/>
          <p:nvPr/>
        </p:nvSpPr>
        <p:spPr>
          <a:xfrm>
            <a:off x="9627914" y="1708971"/>
            <a:ext cx="1518556" cy="338554"/>
          </a:xfrm>
          <a:prstGeom prst="rect">
            <a:avLst/>
          </a:prstGeom>
          <a:noFill/>
        </p:spPr>
        <p:txBody>
          <a:bodyPr wrap="square">
            <a:spAutoFit/>
          </a:bodyPr>
          <a:lstStyle/>
          <a:p>
            <a:pPr algn="ctr"/>
            <a:r>
              <a:rPr lang="en-GB" sz="1600" dirty="0"/>
              <a:t>Single-linkage</a:t>
            </a:r>
          </a:p>
        </p:txBody>
      </p:sp>
      <p:sp>
        <p:nvSpPr>
          <p:cNvPr id="11" name="TextBox 10">
            <a:extLst>
              <a:ext uri="{FF2B5EF4-FFF2-40B4-BE49-F238E27FC236}">
                <a16:creationId xmlns:a16="http://schemas.microsoft.com/office/drawing/2014/main" id="{C0780ECA-C54E-40C9-B2DC-CE0F26ADD869}"/>
              </a:ext>
            </a:extLst>
          </p:cNvPr>
          <p:cNvSpPr txBox="1"/>
          <p:nvPr/>
        </p:nvSpPr>
        <p:spPr>
          <a:xfrm>
            <a:off x="9375989" y="3143642"/>
            <a:ext cx="2022409" cy="338554"/>
          </a:xfrm>
          <a:prstGeom prst="rect">
            <a:avLst/>
          </a:prstGeom>
          <a:noFill/>
        </p:spPr>
        <p:txBody>
          <a:bodyPr wrap="square">
            <a:spAutoFit/>
          </a:bodyPr>
          <a:lstStyle/>
          <a:p>
            <a:pPr algn="ctr"/>
            <a:r>
              <a:rPr lang="en-GB" sz="1600" dirty="0"/>
              <a:t>Complete-linkage</a:t>
            </a:r>
          </a:p>
        </p:txBody>
      </p:sp>
      <p:sp>
        <p:nvSpPr>
          <p:cNvPr id="13" name="TextBox 12">
            <a:extLst>
              <a:ext uri="{FF2B5EF4-FFF2-40B4-BE49-F238E27FC236}">
                <a16:creationId xmlns:a16="http://schemas.microsoft.com/office/drawing/2014/main" id="{570B29DD-D966-4C31-A4A8-4DAD840B74A8}"/>
              </a:ext>
            </a:extLst>
          </p:cNvPr>
          <p:cNvSpPr txBox="1"/>
          <p:nvPr/>
        </p:nvSpPr>
        <p:spPr>
          <a:xfrm>
            <a:off x="9497286" y="4605088"/>
            <a:ext cx="1779813" cy="338554"/>
          </a:xfrm>
          <a:prstGeom prst="rect">
            <a:avLst/>
          </a:prstGeom>
          <a:noFill/>
        </p:spPr>
        <p:txBody>
          <a:bodyPr wrap="square">
            <a:spAutoFit/>
          </a:bodyPr>
          <a:lstStyle/>
          <a:p>
            <a:pPr algn="ctr"/>
            <a:r>
              <a:rPr lang="en-GB" sz="1600" dirty="0"/>
              <a:t>Centroid-linkage</a:t>
            </a:r>
          </a:p>
        </p:txBody>
      </p:sp>
    </p:spTree>
    <p:extLst>
      <p:ext uri="{BB962C8B-B14F-4D97-AF65-F5344CB8AC3E}">
        <p14:creationId xmlns:p14="http://schemas.microsoft.com/office/powerpoint/2010/main" val="158314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Hierarchical Clustering</a:t>
            </a:r>
            <a:br>
              <a:rPr lang="en-US" dirty="0"/>
            </a:br>
            <a:r>
              <a:rPr lang="en-US" sz="2800" dirty="0">
                <a:solidFill>
                  <a:schemeClr val="accent4">
                    <a:lumMod val="75000"/>
                  </a:schemeClr>
                </a:solidFill>
              </a:rPr>
              <a:t>Animation</a:t>
            </a:r>
            <a:endParaRPr lang="en-US" dirty="0">
              <a:solidFill>
                <a:schemeClr val="accent4">
                  <a:lumMod val="75000"/>
                </a:schemeClr>
              </a:solidFill>
            </a:endParaRPr>
          </a:p>
        </p:txBody>
      </p:sp>
      <p:sp>
        <p:nvSpPr>
          <p:cNvPr id="20483" name="Text Box 3"/>
          <p:cNvSpPr txBox="1">
            <a:spLocks noChangeArrowheads="1"/>
          </p:cNvSpPr>
          <p:nvPr/>
        </p:nvSpPr>
        <p:spPr bwMode="auto">
          <a:xfrm>
            <a:off x="2117725" y="1787526"/>
            <a:ext cx="5416868" cy="2585323"/>
          </a:xfrm>
          <a:prstGeom prst="rect">
            <a:avLst/>
          </a:prstGeom>
          <a:noFill/>
          <a:ln w="9525">
            <a:noFill/>
            <a:miter lim="800000"/>
            <a:headEnd/>
            <a:tailEnd/>
          </a:ln>
          <a:effectLst/>
        </p:spPr>
        <p:txBody>
          <a:bodyPr wrap="none">
            <a:spAutoFit/>
          </a:bodyPr>
          <a:lstStyle/>
          <a:p>
            <a:r>
              <a:rPr lang="en-US" dirty="0"/>
              <a:t>					</a:t>
            </a:r>
            <a:r>
              <a:rPr lang="en-US" dirty="0">
                <a:solidFill>
                  <a:schemeClr val="accent3">
                    <a:lumMod val="75000"/>
                  </a:schemeClr>
                </a:solidFill>
              </a:rPr>
              <a:t>  </a:t>
            </a:r>
            <a:r>
              <a:rPr lang="en-US" dirty="0">
                <a:solidFill>
                  <a:schemeClr val="accent3">
                    <a:lumMod val="75000"/>
                  </a:schemeClr>
                </a:solidFill>
                <a:latin typeface="Times New Roman" charset="0"/>
              </a:rPr>
              <a:t>(5,3)</a:t>
            </a:r>
          </a:p>
          <a:p>
            <a:r>
              <a:rPr lang="en-US" dirty="0">
                <a:solidFill>
                  <a:schemeClr val="accent3">
                    <a:lumMod val="75000"/>
                  </a:schemeClr>
                </a:solidFill>
                <a:latin typeface="Times New Roman" charset="0"/>
              </a:rPr>
              <a:t>					o</a:t>
            </a:r>
          </a:p>
          <a:p>
            <a:r>
              <a:rPr lang="en-US" dirty="0">
                <a:latin typeface="Times New Roman" charset="0"/>
              </a:rPr>
              <a:t>	 </a:t>
            </a:r>
            <a:r>
              <a:rPr lang="en-US" dirty="0">
                <a:solidFill>
                  <a:srgbClr val="0070C0"/>
                </a:solidFill>
                <a:latin typeface="Times New Roman" charset="0"/>
              </a:rPr>
              <a:t> (1,2)</a:t>
            </a:r>
          </a:p>
          <a:p>
            <a:r>
              <a:rPr lang="en-US" dirty="0">
                <a:solidFill>
                  <a:srgbClr val="0070C0"/>
                </a:solidFill>
                <a:latin typeface="Times New Roman" charset="0"/>
              </a:rPr>
              <a:t>	o</a:t>
            </a:r>
          </a:p>
          <a:p>
            <a:endParaRPr lang="en-US" dirty="0">
              <a:latin typeface="Times New Roman" charset="0"/>
            </a:endParaRPr>
          </a:p>
          <a:p>
            <a:r>
              <a:rPr lang="en-US" dirty="0">
                <a:latin typeface="Times New Roman" charset="0"/>
              </a:rPr>
              <a:t>		</a:t>
            </a:r>
            <a:r>
              <a:rPr lang="en-US" dirty="0">
                <a:solidFill>
                  <a:srgbClr val="0070C0"/>
                </a:solidFill>
                <a:latin typeface="Times New Roman" charset="0"/>
              </a:rPr>
              <a:t>o  (2,1)	</a:t>
            </a:r>
            <a:r>
              <a:rPr lang="en-US" dirty="0">
                <a:latin typeface="Times New Roman" charset="0"/>
              </a:rPr>
              <a:t>	</a:t>
            </a:r>
            <a:r>
              <a:rPr lang="en-US" dirty="0">
                <a:solidFill>
                  <a:srgbClr val="00B050"/>
                </a:solidFill>
                <a:latin typeface="Times New Roman" charset="0"/>
              </a:rPr>
              <a:t>o  (4,1)</a:t>
            </a:r>
          </a:p>
          <a:p>
            <a:endParaRPr lang="en-US" dirty="0"/>
          </a:p>
          <a:p>
            <a:r>
              <a:rPr lang="en-US" dirty="0">
                <a:solidFill>
                  <a:srgbClr val="C00000"/>
                </a:solidFill>
                <a:latin typeface="Times New Roman" charset="0"/>
              </a:rPr>
              <a:t>       o  (0,0)</a:t>
            </a:r>
            <a:r>
              <a:rPr lang="en-US" dirty="0">
                <a:latin typeface="Times New Roman" charset="0"/>
              </a:rPr>
              <a:t>				</a:t>
            </a:r>
            <a:r>
              <a:rPr lang="en-US" dirty="0">
                <a:solidFill>
                  <a:srgbClr val="00B050"/>
                </a:solidFill>
                <a:latin typeface="Times New Roman" charset="0"/>
              </a:rPr>
              <a:t>o (5,0)</a:t>
            </a:r>
          </a:p>
          <a:p>
            <a:r>
              <a:rPr lang="en-US" dirty="0">
                <a:solidFill>
                  <a:srgbClr val="00B050"/>
                </a:solidFill>
                <a:latin typeface="Times New Roman" charset="0"/>
              </a:rPr>
              <a:t>					</a:t>
            </a:r>
            <a:endParaRPr lang="en-US" dirty="0">
              <a:solidFill>
                <a:srgbClr val="00B050"/>
              </a:solidFill>
            </a:endParaRPr>
          </a:p>
        </p:txBody>
      </p:sp>
      <p:sp>
        <p:nvSpPr>
          <p:cNvPr id="20489" name="Oval 9"/>
          <p:cNvSpPr>
            <a:spLocks noChangeArrowheads="1"/>
          </p:cNvSpPr>
          <p:nvPr/>
        </p:nvSpPr>
        <p:spPr bwMode="auto">
          <a:xfrm>
            <a:off x="2840515" y="2263966"/>
            <a:ext cx="1676400" cy="1676400"/>
          </a:xfrm>
          <a:prstGeom prst="ellipse">
            <a:avLst/>
          </a:prstGeom>
          <a:noFill/>
          <a:ln w="9525">
            <a:solidFill>
              <a:srgbClr val="0070C0"/>
            </a:solidFill>
            <a:round/>
            <a:headEnd/>
            <a:tailEnd/>
          </a:ln>
          <a:effectLst/>
        </p:spPr>
        <p:txBody>
          <a:bodyPr wrap="none" anchor="ctr"/>
          <a:lstStyle/>
          <a:p>
            <a:pPr algn="ctr"/>
            <a:endParaRPr lang="en-US">
              <a:latin typeface="Times New Roman" charset="0"/>
            </a:endParaRPr>
          </a:p>
        </p:txBody>
      </p:sp>
      <p:sp>
        <p:nvSpPr>
          <p:cNvPr id="20491" name="Text Box 11"/>
          <p:cNvSpPr txBox="1">
            <a:spLocks noChangeArrowheads="1"/>
          </p:cNvSpPr>
          <p:nvPr/>
        </p:nvSpPr>
        <p:spPr bwMode="auto">
          <a:xfrm>
            <a:off x="3468882" y="2863468"/>
            <a:ext cx="1146468" cy="369332"/>
          </a:xfrm>
          <a:prstGeom prst="rect">
            <a:avLst/>
          </a:prstGeom>
          <a:noFill/>
          <a:ln w="9525">
            <a:noFill/>
            <a:miter lim="800000"/>
            <a:headEnd/>
            <a:tailEnd/>
          </a:ln>
          <a:effectLst/>
        </p:spPr>
        <p:txBody>
          <a:bodyPr wrap="none">
            <a:spAutoFit/>
          </a:bodyPr>
          <a:lstStyle/>
          <a:p>
            <a:r>
              <a:rPr lang="en-US" b="1" dirty="0">
                <a:solidFill>
                  <a:srgbClr val="0070C0"/>
                </a:solidFill>
                <a:latin typeface="Times New Roman" charset="0"/>
              </a:rPr>
              <a:t>x</a:t>
            </a:r>
            <a:r>
              <a:rPr lang="en-US" dirty="0">
                <a:solidFill>
                  <a:srgbClr val="0070C0"/>
                </a:solidFill>
                <a:latin typeface="Times New Roman" charset="0"/>
              </a:rPr>
              <a:t> (1.5,1.5)</a:t>
            </a:r>
          </a:p>
        </p:txBody>
      </p:sp>
      <p:sp>
        <p:nvSpPr>
          <p:cNvPr id="20492" name="Oval 12"/>
          <p:cNvSpPr>
            <a:spLocks noChangeArrowheads="1"/>
          </p:cNvSpPr>
          <p:nvPr/>
        </p:nvSpPr>
        <p:spPr bwMode="auto">
          <a:xfrm>
            <a:off x="5638800" y="2971800"/>
            <a:ext cx="1676400" cy="1676400"/>
          </a:xfrm>
          <a:prstGeom prst="ellipse">
            <a:avLst/>
          </a:prstGeom>
          <a:noFill/>
          <a:ln w="9525">
            <a:solidFill>
              <a:srgbClr val="00B050"/>
            </a:solidFill>
            <a:round/>
            <a:headEnd/>
            <a:tailEnd/>
          </a:ln>
          <a:effectLst/>
        </p:spPr>
        <p:txBody>
          <a:bodyPr wrap="none" anchor="ctr"/>
          <a:lstStyle/>
          <a:p>
            <a:endParaRPr lang="en-US"/>
          </a:p>
        </p:txBody>
      </p:sp>
      <p:sp>
        <p:nvSpPr>
          <p:cNvPr id="20493" name="Text Box 13"/>
          <p:cNvSpPr txBox="1">
            <a:spLocks noChangeArrowheads="1"/>
          </p:cNvSpPr>
          <p:nvPr/>
        </p:nvSpPr>
        <p:spPr bwMode="auto">
          <a:xfrm>
            <a:off x="6286315" y="3471169"/>
            <a:ext cx="1146468" cy="369332"/>
          </a:xfrm>
          <a:prstGeom prst="rect">
            <a:avLst/>
          </a:prstGeom>
          <a:noFill/>
          <a:ln w="9525">
            <a:noFill/>
            <a:miter lim="800000"/>
            <a:headEnd/>
            <a:tailEnd/>
          </a:ln>
          <a:effectLst/>
        </p:spPr>
        <p:txBody>
          <a:bodyPr wrap="none">
            <a:spAutoFit/>
          </a:bodyPr>
          <a:lstStyle/>
          <a:p>
            <a:r>
              <a:rPr lang="en-US" b="1" dirty="0">
                <a:solidFill>
                  <a:srgbClr val="00B050"/>
                </a:solidFill>
                <a:latin typeface="Times New Roman" charset="0"/>
              </a:rPr>
              <a:t>x</a:t>
            </a:r>
            <a:r>
              <a:rPr lang="en-US" dirty="0">
                <a:solidFill>
                  <a:srgbClr val="00B050"/>
                </a:solidFill>
                <a:latin typeface="Times New Roman" charset="0"/>
              </a:rPr>
              <a:t> (4.5,0.5)</a:t>
            </a:r>
          </a:p>
        </p:txBody>
      </p:sp>
      <p:sp>
        <p:nvSpPr>
          <p:cNvPr id="20494" name="Oval 14"/>
          <p:cNvSpPr>
            <a:spLocks noChangeArrowheads="1"/>
          </p:cNvSpPr>
          <p:nvPr/>
        </p:nvSpPr>
        <p:spPr bwMode="auto">
          <a:xfrm>
            <a:off x="1981200" y="2133600"/>
            <a:ext cx="3048000" cy="2743200"/>
          </a:xfrm>
          <a:prstGeom prst="ellipse">
            <a:avLst/>
          </a:prstGeom>
          <a:noFill/>
          <a:ln w="9525">
            <a:solidFill>
              <a:srgbClr val="C00000"/>
            </a:solidFill>
            <a:round/>
            <a:headEnd/>
            <a:tailEnd/>
          </a:ln>
          <a:effectLst/>
        </p:spPr>
        <p:txBody>
          <a:bodyPr wrap="none" anchor="ctr"/>
          <a:lstStyle/>
          <a:p>
            <a:endParaRPr lang="en-US"/>
          </a:p>
        </p:txBody>
      </p:sp>
      <p:sp>
        <p:nvSpPr>
          <p:cNvPr id="20496" name="Text Box 16"/>
          <p:cNvSpPr txBox="1">
            <a:spLocks noChangeArrowheads="1"/>
          </p:cNvSpPr>
          <p:nvPr/>
        </p:nvSpPr>
        <p:spPr bwMode="auto">
          <a:xfrm>
            <a:off x="3124201" y="3200400"/>
            <a:ext cx="800219" cy="369332"/>
          </a:xfrm>
          <a:prstGeom prst="rect">
            <a:avLst/>
          </a:prstGeom>
          <a:noFill/>
          <a:ln w="9525">
            <a:noFill/>
            <a:miter lim="800000"/>
            <a:headEnd/>
            <a:tailEnd/>
          </a:ln>
          <a:effectLst/>
        </p:spPr>
        <p:txBody>
          <a:bodyPr wrap="none">
            <a:spAutoFit/>
          </a:bodyPr>
          <a:lstStyle/>
          <a:p>
            <a:r>
              <a:rPr lang="en-US" dirty="0">
                <a:solidFill>
                  <a:srgbClr val="C00000"/>
                </a:solidFill>
                <a:latin typeface="Times New Roman" charset="0"/>
              </a:rPr>
              <a:t>x (1,1)</a:t>
            </a:r>
          </a:p>
        </p:txBody>
      </p:sp>
      <p:sp>
        <p:nvSpPr>
          <p:cNvPr id="20497" name="Oval 17"/>
          <p:cNvSpPr>
            <a:spLocks noChangeArrowheads="1"/>
          </p:cNvSpPr>
          <p:nvPr/>
        </p:nvSpPr>
        <p:spPr bwMode="auto">
          <a:xfrm>
            <a:off x="5562600" y="1447800"/>
            <a:ext cx="2286000" cy="3581400"/>
          </a:xfrm>
          <a:prstGeom prst="ellipse">
            <a:avLst/>
          </a:prstGeom>
          <a:noFill/>
          <a:ln w="9525">
            <a:solidFill>
              <a:schemeClr val="accent3">
                <a:lumMod val="75000"/>
              </a:schemeClr>
            </a:solidFill>
            <a:round/>
            <a:headEnd/>
            <a:tailEnd/>
          </a:ln>
          <a:effectLst/>
        </p:spPr>
        <p:txBody>
          <a:bodyPr wrap="none" anchor="ctr"/>
          <a:lstStyle/>
          <a:p>
            <a:endParaRPr lang="en-US"/>
          </a:p>
        </p:txBody>
      </p:sp>
      <p:sp>
        <p:nvSpPr>
          <p:cNvPr id="20498" name="Text Box 18"/>
          <p:cNvSpPr txBox="1">
            <a:spLocks noChangeArrowheads="1"/>
          </p:cNvSpPr>
          <p:nvPr/>
        </p:nvSpPr>
        <p:spPr bwMode="auto">
          <a:xfrm>
            <a:off x="6522353" y="2917567"/>
            <a:ext cx="1146468" cy="369332"/>
          </a:xfrm>
          <a:prstGeom prst="rect">
            <a:avLst/>
          </a:prstGeom>
          <a:noFill/>
          <a:ln w="9525">
            <a:noFill/>
            <a:miter lim="800000"/>
            <a:headEnd/>
            <a:tailEnd/>
          </a:ln>
          <a:effectLst/>
        </p:spPr>
        <p:txBody>
          <a:bodyPr wrap="none">
            <a:spAutoFit/>
          </a:bodyPr>
          <a:lstStyle/>
          <a:p>
            <a:r>
              <a:rPr lang="en-US" b="1" dirty="0">
                <a:solidFill>
                  <a:schemeClr val="accent3">
                    <a:lumMod val="75000"/>
                  </a:schemeClr>
                </a:solidFill>
                <a:latin typeface="Times New Roman" charset="0"/>
              </a:rPr>
              <a:t>x</a:t>
            </a:r>
            <a:r>
              <a:rPr lang="en-US" dirty="0">
                <a:solidFill>
                  <a:schemeClr val="accent3">
                    <a:lumMod val="75000"/>
                  </a:schemeClr>
                </a:solidFill>
                <a:latin typeface="Times New Roman" charset="0"/>
              </a:rPr>
              <a:t> (4.7,1.3)</a:t>
            </a:r>
          </a:p>
        </p:txBody>
      </p:sp>
      <p:sp>
        <p:nvSpPr>
          <p:cNvPr id="13" name="Oval 12"/>
          <p:cNvSpPr/>
          <p:nvPr/>
        </p:nvSpPr>
        <p:spPr>
          <a:xfrm>
            <a:off x="8305800"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740966"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924800" y="6019801"/>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23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058400" y="6019801"/>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242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5" idx="0"/>
          </p:cNvCxnSpPr>
          <p:nvPr/>
        </p:nvCxnSpPr>
        <p:spPr>
          <a:xfrm rot="5400000" flipH="1" flipV="1">
            <a:off x="7848600" y="5334001"/>
            <a:ext cx="838200" cy="5334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p:cNvCxnSpPr>
          <p:nvPr/>
        </p:nvCxnSpPr>
        <p:spPr>
          <a:xfrm rot="5400000" flipH="1" flipV="1">
            <a:off x="8229600" y="5715001"/>
            <a:ext cx="457200" cy="152400"/>
          </a:xfrm>
          <a:prstGeom prst="bentConnector3">
            <a:avLst>
              <a:gd name="adj1" fmla="val 4277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p:cNvCxnSpPr>
          <p:nvPr/>
        </p:nvCxnSpPr>
        <p:spPr>
          <a:xfrm rot="16200000" flipV="1">
            <a:off x="8485283" y="5687918"/>
            <a:ext cx="381000" cy="2827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0"/>
          </p:cNvCxnSpPr>
          <p:nvPr/>
        </p:nvCxnSpPr>
        <p:spPr>
          <a:xfrm rot="5400000" flipH="1" flipV="1">
            <a:off x="9193117" y="5764118"/>
            <a:ext cx="381000" cy="130366"/>
          </a:xfrm>
          <a:prstGeom prst="bentConnector3">
            <a:avLst>
              <a:gd name="adj1" fmla="val 7602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0"/>
          </p:cNvCxnSpPr>
          <p:nvPr/>
        </p:nvCxnSpPr>
        <p:spPr>
          <a:xfrm rot="16200000" flipV="1">
            <a:off x="9269317" y="5589684"/>
            <a:ext cx="609600" cy="250634"/>
          </a:xfrm>
          <a:prstGeom prst="bentConnector3">
            <a:avLst>
              <a:gd name="adj1" fmla="val 481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7" idx="0"/>
          </p:cNvCxnSpPr>
          <p:nvPr/>
        </p:nvCxnSpPr>
        <p:spPr>
          <a:xfrm rot="16200000" flipV="1">
            <a:off x="9334500" y="5219701"/>
            <a:ext cx="914400" cy="685800"/>
          </a:xfrm>
          <a:prstGeom prst="bentConnector3">
            <a:avLst>
              <a:gd name="adj1" fmla="val 632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8382000" y="4876801"/>
            <a:ext cx="762000" cy="4572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8915400" y="4800601"/>
            <a:ext cx="609600" cy="457200"/>
          </a:xfrm>
          <a:prstGeom prst="bentConnector3">
            <a:avLst>
              <a:gd name="adj1" fmla="val 3734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78693" y="5562601"/>
            <a:ext cx="1835759" cy="1015663"/>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Data:</a:t>
            </a:r>
          </a:p>
          <a:p>
            <a:r>
              <a:rPr lang="en-US" sz="2000" dirty="0">
                <a:solidFill>
                  <a:srgbClr val="008000"/>
                </a:solidFill>
                <a:latin typeface="Times New Roman" pitchFamily="18" charset="0"/>
                <a:cs typeface="Times New Roman" pitchFamily="18" charset="0"/>
              </a:rPr>
              <a:t>o</a:t>
            </a:r>
            <a:r>
              <a:rPr lang="en-US" sz="2000" dirty="0">
                <a:solidFill>
                  <a:srgbClr val="008000"/>
                </a:solidFill>
                <a:latin typeface="Arial" pitchFamily="34" charset="0"/>
                <a:cs typeface="Arial" pitchFamily="34" charset="0"/>
              </a:rPr>
              <a:t> … data point</a:t>
            </a:r>
          </a:p>
          <a:p>
            <a:r>
              <a:rPr lang="en-US" sz="2000" dirty="0">
                <a:solidFill>
                  <a:srgbClr val="008000"/>
                </a:solidFill>
                <a:latin typeface="Times New Roman" pitchFamily="18" charset="0"/>
                <a:cs typeface="Times New Roman" pitchFamily="18" charset="0"/>
              </a:rPr>
              <a:t>x</a:t>
            </a:r>
            <a:r>
              <a:rPr lang="en-US" sz="2000" dirty="0">
                <a:solidFill>
                  <a:srgbClr val="008000"/>
                </a:solidFill>
                <a:latin typeface="Arial" pitchFamily="34" charset="0"/>
                <a:cs typeface="Arial" pitchFamily="34" charset="0"/>
              </a:rPr>
              <a:t> … centroid</a:t>
            </a:r>
          </a:p>
        </p:txBody>
      </p:sp>
      <p:sp>
        <p:nvSpPr>
          <p:cNvPr id="50" name="TextBox 49"/>
          <p:cNvSpPr txBox="1"/>
          <p:nvPr/>
        </p:nvSpPr>
        <p:spPr>
          <a:xfrm>
            <a:off x="8209873" y="6303994"/>
            <a:ext cx="1710725" cy="400110"/>
          </a:xfrm>
          <a:prstGeom prst="rect">
            <a:avLst/>
          </a:prstGeom>
          <a:noFill/>
        </p:spPr>
        <p:txBody>
          <a:bodyPr wrap="none" rtlCol="0">
            <a:spAutoFit/>
          </a:bodyPr>
          <a:lstStyle/>
          <a:p>
            <a:r>
              <a:rPr lang="en-US" sz="2000" b="1" dirty="0" err="1">
                <a:solidFill>
                  <a:srgbClr val="008000"/>
                </a:solidFill>
                <a:latin typeface="Arial" pitchFamily="34" charset="0"/>
                <a:cs typeface="Arial" pitchFamily="34" charset="0"/>
              </a:rPr>
              <a:t>Dendrogram</a:t>
            </a:r>
            <a:endParaRPr lang="en-US" sz="2000" b="1" dirty="0">
              <a:solidFill>
                <a:srgbClr val="008000"/>
              </a:solidFill>
              <a:latin typeface="Arial" pitchFamily="34" charset="0"/>
              <a:cs typeface="Arial" pitchFamily="34" charset="0"/>
            </a:endParaRPr>
          </a:p>
        </p:txBody>
      </p:sp>
      <p:cxnSp>
        <p:nvCxnSpPr>
          <p:cNvPr id="3" name="Straight Connector 2"/>
          <p:cNvCxnSpPr/>
          <p:nvPr/>
        </p:nvCxnSpPr>
        <p:spPr>
          <a:xfrm>
            <a:off x="3200400" y="2819400"/>
            <a:ext cx="914400" cy="56566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5958838" y="3392758"/>
            <a:ext cx="822962" cy="493442"/>
          </a:xfrm>
          <a:prstGeom prst="line">
            <a:avLst/>
          </a:prstGeom>
          <a:ln w="12700">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200400" y="2863468"/>
            <a:ext cx="76200" cy="52929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3276600" y="3392758"/>
            <a:ext cx="765516" cy="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2667000" y="3392758"/>
            <a:ext cx="609600" cy="493442"/>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6676399" y="2329739"/>
            <a:ext cx="150755" cy="780316"/>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5958838" y="3128113"/>
            <a:ext cx="717560" cy="2246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6676399" y="3128113"/>
            <a:ext cx="183151" cy="7123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A322A200-0FBD-4FA4-8AA8-90C7FE1692D9}"/>
              </a:ext>
            </a:extLst>
          </p:cNvPr>
          <p:cNvSpPr>
            <a:spLocks noGrp="1"/>
          </p:cNvSpPr>
          <p:nvPr>
            <p:ph type="sldNum" sz="quarter" idx="12"/>
          </p:nvPr>
        </p:nvSpPr>
        <p:spPr/>
        <p:txBody>
          <a:bodyPr/>
          <a:lstStyle/>
          <a:p>
            <a:fld id="{6C8DB4F7-D883-4928-8961-38134A510B78}" type="slidenum">
              <a:rPr lang="en-GB" smtClean="0"/>
              <a:t>27</a:t>
            </a:fld>
            <a:endParaRPr lang="en-GB" dirty="0"/>
          </a:p>
        </p:txBody>
      </p:sp>
    </p:spTree>
    <p:extLst>
      <p:ext uri="{BB962C8B-B14F-4D97-AF65-F5344CB8AC3E}">
        <p14:creationId xmlns:p14="http://schemas.microsoft.com/office/powerpoint/2010/main" val="115238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 calcmode="lin" valueType="num">
                                      <p:cBhvr additive="base">
                                        <p:cTn id="7" dur="500" fill="hold"/>
                                        <p:tgtEl>
                                          <p:spTgt spid="20489"/>
                                        </p:tgtEl>
                                        <p:attrNameLst>
                                          <p:attrName>ppt_x</p:attrName>
                                        </p:attrNameLst>
                                      </p:cBhvr>
                                      <p:tavLst>
                                        <p:tav tm="0">
                                          <p:val>
                                            <p:strVal val="#ppt_x"/>
                                          </p:val>
                                        </p:tav>
                                        <p:tav tm="100000">
                                          <p:val>
                                            <p:strVal val="#ppt_x"/>
                                          </p:val>
                                        </p:tav>
                                      </p:tavLst>
                                    </p:anim>
                                    <p:anim calcmode="lin" valueType="num">
                                      <p:cBhvr additive="base">
                                        <p:cTn id="8" dur="500" fill="hold"/>
                                        <p:tgtEl>
                                          <p:spTgt spid="2048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 calcmode="lin" valueType="num">
                                      <p:cBhvr additive="base">
                                        <p:cTn id="17" dur="500" fill="hold"/>
                                        <p:tgtEl>
                                          <p:spTgt spid="20491"/>
                                        </p:tgtEl>
                                        <p:attrNameLst>
                                          <p:attrName>ppt_x</p:attrName>
                                        </p:attrNameLst>
                                      </p:cBhvr>
                                      <p:tavLst>
                                        <p:tav tm="0">
                                          <p:val>
                                            <p:strVal val="1+#ppt_w/2"/>
                                          </p:val>
                                        </p:tav>
                                        <p:tav tm="100000">
                                          <p:val>
                                            <p:strVal val="#ppt_x"/>
                                          </p:val>
                                        </p:tav>
                                      </p:tavLst>
                                    </p:anim>
                                    <p:anim calcmode="lin" valueType="num">
                                      <p:cBhvr additive="base">
                                        <p:cTn id="18" dur="500" fill="hold"/>
                                        <p:tgtEl>
                                          <p:spTgt spid="20491"/>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92"/>
                                        </p:tgtEl>
                                        <p:attrNameLst>
                                          <p:attrName>style.visibility</p:attrName>
                                        </p:attrNameLst>
                                      </p:cBhvr>
                                      <p:to>
                                        <p:strVal val="visible"/>
                                      </p:to>
                                    </p:set>
                                    <p:anim calcmode="lin" valueType="num">
                                      <p:cBhvr additive="base">
                                        <p:cTn id="25" dur="500" fill="hold"/>
                                        <p:tgtEl>
                                          <p:spTgt spid="20492"/>
                                        </p:tgtEl>
                                        <p:attrNameLst>
                                          <p:attrName>ppt_x</p:attrName>
                                        </p:attrNameLst>
                                      </p:cBhvr>
                                      <p:tavLst>
                                        <p:tav tm="0">
                                          <p:val>
                                            <p:strVal val="#ppt_x"/>
                                          </p:val>
                                        </p:tav>
                                        <p:tav tm="100000">
                                          <p:val>
                                            <p:strVal val="#ppt_x"/>
                                          </p:val>
                                        </p:tav>
                                      </p:tavLst>
                                    </p:anim>
                                    <p:anim calcmode="lin" valueType="num">
                                      <p:cBhvr additive="base">
                                        <p:cTn id="26" dur="500" fill="hold"/>
                                        <p:tgtEl>
                                          <p:spTgt spid="20492"/>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0493"/>
                                        </p:tgtEl>
                                        <p:attrNameLst>
                                          <p:attrName>style.visibility</p:attrName>
                                        </p:attrNameLst>
                                      </p:cBhvr>
                                      <p:to>
                                        <p:strVal val="visible"/>
                                      </p:to>
                                    </p:set>
                                    <p:anim calcmode="lin" valueType="num">
                                      <p:cBhvr additive="base">
                                        <p:cTn id="35" dur="500" fill="hold"/>
                                        <p:tgtEl>
                                          <p:spTgt spid="20493"/>
                                        </p:tgtEl>
                                        <p:attrNameLst>
                                          <p:attrName>ppt_x</p:attrName>
                                        </p:attrNameLst>
                                      </p:cBhvr>
                                      <p:tavLst>
                                        <p:tav tm="0">
                                          <p:val>
                                            <p:strVal val="1+#ppt_w/2"/>
                                          </p:val>
                                        </p:tav>
                                        <p:tav tm="100000">
                                          <p:val>
                                            <p:strVal val="#ppt_x"/>
                                          </p:val>
                                        </p:tav>
                                      </p:tavLst>
                                    </p:anim>
                                    <p:anim calcmode="lin" valueType="num">
                                      <p:cBhvr additive="base">
                                        <p:cTn id="36" dur="500" fill="hold"/>
                                        <p:tgtEl>
                                          <p:spTgt spid="20493"/>
                                        </p:tgtEl>
                                        <p:attrNameLst>
                                          <p:attrName>ppt_y</p:attrName>
                                        </p:attrNameLst>
                                      </p:cBhvr>
                                      <p:tavLst>
                                        <p:tav tm="0">
                                          <p:val>
                                            <p:strVal val="#ppt_y"/>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94"/>
                                        </p:tgtEl>
                                        <p:attrNameLst>
                                          <p:attrName>style.visibility</p:attrName>
                                        </p:attrNameLst>
                                      </p:cBhvr>
                                      <p:to>
                                        <p:strVal val="visible"/>
                                      </p:to>
                                    </p:set>
                                    <p:anim calcmode="lin" valueType="num">
                                      <p:cBhvr additive="base">
                                        <p:cTn id="43" dur="500" fill="hold"/>
                                        <p:tgtEl>
                                          <p:spTgt spid="20494"/>
                                        </p:tgtEl>
                                        <p:attrNameLst>
                                          <p:attrName>ppt_x</p:attrName>
                                        </p:attrNameLst>
                                      </p:cBhvr>
                                      <p:tavLst>
                                        <p:tav tm="0">
                                          <p:val>
                                            <p:strVal val="#ppt_x"/>
                                          </p:val>
                                        </p:tav>
                                        <p:tav tm="100000">
                                          <p:val>
                                            <p:strVal val="#ppt_x"/>
                                          </p:val>
                                        </p:tav>
                                      </p:tavLst>
                                    </p:anim>
                                    <p:anim calcmode="lin" valueType="num">
                                      <p:cBhvr additive="base">
                                        <p:cTn id="44" dur="500" fill="hold"/>
                                        <p:tgtEl>
                                          <p:spTgt spid="20494"/>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96"/>
                                        </p:tgtEl>
                                        <p:attrNameLst>
                                          <p:attrName>style.visibility</p:attrName>
                                        </p:attrNameLst>
                                      </p:cBhvr>
                                      <p:to>
                                        <p:strVal val="visible"/>
                                      </p:to>
                                    </p:set>
                                    <p:anim calcmode="lin" valueType="num">
                                      <p:cBhvr additive="base">
                                        <p:cTn id="51" dur="500" fill="hold"/>
                                        <p:tgtEl>
                                          <p:spTgt spid="20496"/>
                                        </p:tgtEl>
                                        <p:attrNameLst>
                                          <p:attrName>ppt_x</p:attrName>
                                        </p:attrNameLst>
                                      </p:cBhvr>
                                      <p:tavLst>
                                        <p:tav tm="0">
                                          <p:val>
                                            <p:strVal val="1+#ppt_w/2"/>
                                          </p:val>
                                        </p:tav>
                                        <p:tav tm="100000">
                                          <p:val>
                                            <p:strVal val="#ppt_x"/>
                                          </p:val>
                                        </p:tav>
                                      </p:tavLst>
                                    </p:anim>
                                    <p:anim calcmode="lin" valueType="num">
                                      <p:cBhvr additive="base">
                                        <p:cTn id="52" dur="500" fill="hold"/>
                                        <p:tgtEl>
                                          <p:spTgt spid="20496"/>
                                        </p:tgtEl>
                                        <p:attrNameLst>
                                          <p:attrName>ppt_y</p:attrName>
                                        </p:attrNameLst>
                                      </p:cBhvr>
                                      <p:tavLst>
                                        <p:tav tm="0">
                                          <p:val>
                                            <p:strVal val="#ppt_y"/>
                                          </p:val>
                                        </p:tav>
                                        <p:tav tm="100000">
                                          <p:val>
                                            <p:strVal val="#ppt_y"/>
                                          </p:val>
                                        </p:tav>
                                      </p:tavLst>
                                    </p:anim>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497"/>
                                        </p:tgtEl>
                                        <p:attrNameLst>
                                          <p:attrName>style.visibility</p:attrName>
                                        </p:attrNameLst>
                                      </p:cBhvr>
                                      <p:to>
                                        <p:strVal val="visible"/>
                                      </p:to>
                                    </p:set>
                                    <p:anim calcmode="lin" valueType="num">
                                      <p:cBhvr additive="base">
                                        <p:cTn id="63" dur="500" fill="hold"/>
                                        <p:tgtEl>
                                          <p:spTgt spid="20497"/>
                                        </p:tgtEl>
                                        <p:attrNameLst>
                                          <p:attrName>ppt_x</p:attrName>
                                        </p:attrNameLst>
                                      </p:cBhvr>
                                      <p:tavLst>
                                        <p:tav tm="0">
                                          <p:val>
                                            <p:strVal val="#ppt_x"/>
                                          </p:val>
                                        </p:tav>
                                        <p:tav tm="100000">
                                          <p:val>
                                            <p:strVal val="#ppt_x"/>
                                          </p:val>
                                        </p:tav>
                                      </p:tavLst>
                                    </p:anim>
                                    <p:anim calcmode="lin" valueType="num">
                                      <p:cBhvr additive="base">
                                        <p:cTn id="64" dur="500" fill="hold"/>
                                        <p:tgtEl>
                                          <p:spTgt spid="2049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0498"/>
                                        </p:tgtEl>
                                        <p:attrNameLst>
                                          <p:attrName>style.visibility</p:attrName>
                                        </p:attrNameLst>
                                      </p:cBhvr>
                                      <p:to>
                                        <p:strVal val="visible"/>
                                      </p:to>
                                    </p:set>
                                    <p:anim calcmode="lin" valueType="num">
                                      <p:cBhvr additive="base">
                                        <p:cTn id="69" dur="500" fill="hold"/>
                                        <p:tgtEl>
                                          <p:spTgt spid="20498"/>
                                        </p:tgtEl>
                                        <p:attrNameLst>
                                          <p:attrName>ppt_x</p:attrName>
                                        </p:attrNameLst>
                                      </p:cBhvr>
                                      <p:tavLst>
                                        <p:tav tm="0">
                                          <p:val>
                                            <p:strVal val="1+#ppt_w/2"/>
                                          </p:val>
                                        </p:tav>
                                        <p:tav tm="100000">
                                          <p:val>
                                            <p:strVal val="#ppt_x"/>
                                          </p:val>
                                        </p:tav>
                                      </p:tavLst>
                                    </p:anim>
                                    <p:anim calcmode="lin" valueType="num">
                                      <p:cBhvr additive="base">
                                        <p:cTn id="70" dur="500" fill="hold"/>
                                        <p:tgtEl>
                                          <p:spTgt spid="20498"/>
                                        </p:tgtEl>
                                        <p:attrNameLst>
                                          <p:attrName>ppt_y</p:attrName>
                                        </p:attrNameLst>
                                      </p:cBhvr>
                                      <p:tavLst>
                                        <p:tav tm="0">
                                          <p:val>
                                            <p:strVal val="#ppt_y"/>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autoUpdateAnimBg="0"/>
      <p:bldP spid="20491" grpId="0" autoUpdateAnimBg="0"/>
      <p:bldP spid="20492" grpId="0" animBg="1"/>
      <p:bldP spid="20493" grpId="0" autoUpdateAnimBg="0"/>
      <p:bldP spid="20494" grpId="0" animBg="1"/>
      <p:bldP spid="20496" grpId="0" autoUpdateAnimBg="0"/>
      <p:bldP spid="20497" grpId="0" animBg="1"/>
      <p:bldP spid="2049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707366" y="1542499"/>
            <a:ext cx="6021237" cy="5178976"/>
          </a:xfrm>
        </p:spPr>
        <p:txBody>
          <a:bodyPr>
            <a:noAutofit/>
          </a:bodyPr>
          <a:lstStyle/>
          <a:p>
            <a:pPr>
              <a:spcBef>
                <a:spcPts val="600"/>
              </a:spcBef>
              <a:spcAft>
                <a:spcPts val="600"/>
              </a:spcAft>
            </a:pPr>
            <a:r>
              <a:rPr lang="tr-TR" sz="1600" dirty="0"/>
              <a:t>Discovering Knowledge In Data: An Introduction To Data Exploration, Second Edition, By Daniel Larose And Chantal Larose, John Wiley And Sons, Inc., 2014.</a:t>
            </a:r>
            <a:endParaRPr lang="en-US" sz="1600" dirty="0"/>
          </a:p>
          <a:p>
            <a:pPr>
              <a:spcBef>
                <a:spcPts val="600"/>
              </a:spcBef>
              <a:spcAft>
                <a:spcPts val="600"/>
              </a:spcAft>
            </a:pPr>
            <a:r>
              <a:rPr lang="en-GB" sz="1600" dirty="0"/>
              <a:t>Introduction to Machine Learning with Python A Guide for Data Scientists, Andreas C. Müller and Sarah Guido, Copyright © 2017, O'Reilly.</a:t>
            </a:r>
          </a:p>
          <a:p>
            <a:pPr>
              <a:spcBef>
                <a:spcPts val="600"/>
              </a:spcBef>
              <a:spcAft>
                <a:spcPts val="600"/>
              </a:spcAft>
            </a:pPr>
            <a:r>
              <a:rPr lang="en-GB" sz="1600" dirty="0"/>
              <a:t>Machine Learning with Python Cookbook: Practical Solutions from </a:t>
            </a:r>
            <a:r>
              <a:rPr lang="en-GB" sz="1600" dirty="0" err="1"/>
              <a:t>Preprocessing</a:t>
            </a:r>
            <a:r>
              <a:rPr lang="en-GB" sz="1600" dirty="0"/>
              <a:t> to Deep Learning Paperback – 23 Mar. 2018. by. Chris </a:t>
            </a:r>
            <a:r>
              <a:rPr lang="en-GB" sz="1600" dirty="0" err="1"/>
              <a:t>Albon</a:t>
            </a:r>
            <a:endParaRPr lang="en-GB" sz="1600" dirty="0"/>
          </a:p>
          <a:p>
            <a:pPr>
              <a:spcBef>
                <a:spcPts val="600"/>
              </a:spcBef>
              <a:spcAft>
                <a:spcPts val="600"/>
              </a:spcAft>
            </a:pPr>
            <a:r>
              <a:rPr lang="en-GB" sz="1600" dirty="0"/>
              <a:t>Thoughtful Machine Learning by Matthew Kirk Published by O'Reilly Media, Inc., 2014</a:t>
            </a:r>
          </a:p>
          <a:p>
            <a:pPr>
              <a:spcBef>
                <a:spcPts val="600"/>
              </a:spcBef>
              <a:spcAft>
                <a:spcPts val="600"/>
              </a:spcAft>
            </a:pPr>
            <a:r>
              <a:rPr lang="tr-TR" sz="1600" dirty="0">
                <a:hlinkClick r:id="rId2"/>
              </a:rPr>
              <a:t>https://towardsdatascience.com/support-vector-machines-svm-c9ef22815589</a:t>
            </a:r>
            <a:endParaRPr lang="en-GB" sz="1600" dirty="0"/>
          </a:p>
          <a:p>
            <a:pPr>
              <a:spcBef>
                <a:spcPts val="600"/>
              </a:spcBef>
              <a:spcAft>
                <a:spcPts val="600"/>
              </a:spcAft>
            </a:pPr>
            <a:r>
              <a:rPr lang="en-GB" sz="1600" dirty="0"/>
              <a:t>https://github.com/ApoorvRusia/Naive-Bayes-classification-on-Iris-dataset</a:t>
            </a:r>
          </a:p>
          <a:p>
            <a:pPr>
              <a:spcBef>
                <a:spcPts val="600"/>
              </a:spcBef>
              <a:spcAft>
                <a:spcPts val="600"/>
              </a:spcAft>
            </a:pPr>
            <a:r>
              <a:rPr lang="en-GB" sz="1600" dirty="0"/>
              <a:t>Some images are used from google search repository to enhance the level of learning.</a:t>
            </a:r>
          </a:p>
          <a:p>
            <a:pPr>
              <a:spcBef>
                <a:spcPts val="600"/>
              </a:spcBef>
              <a:spcAft>
                <a:spcPts val="600"/>
              </a:spcAft>
            </a:pPr>
            <a:r>
              <a:rPr lang="en-GB" sz="1600" dirty="0"/>
              <a:t>Sample datasets for Regression: https://www.kaggle.com/tags/regression</a:t>
            </a:r>
          </a:p>
        </p:txBody>
      </p:sp>
      <p:sp>
        <p:nvSpPr>
          <p:cNvPr id="5" name="Title 5">
            <a:extLst>
              <a:ext uri="{FF2B5EF4-FFF2-40B4-BE49-F238E27FC236}">
                <a16:creationId xmlns:a16="http://schemas.microsoft.com/office/drawing/2014/main" id="{00AEE0D5-751C-B4A4-8312-4D2BFDF4B1EB}"/>
              </a:ext>
            </a:extLst>
          </p:cNvPr>
          <p:cNvSpPr txBox="1">
            <a:spLocks/>
          </p:cNvSpPr>
          <p:nvPr/>
        </p:nvSpPr>
        <p:spPr>
          <a:xfrm>
            <a:off x="7078267" y="2496882"/>
            <a:ext cx="4073105" cy="3037052"/>
          </a:xfrm>
          <a:prstGeom prst="rect">
            <a:avLst/>
          </a:prstGeom>
          <a:ln w="19050">
            <a:solidFill>
              <a:schemeClr val="tx1"/>
            </a:solid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dirty="0"/>
              <a:t>Copyright Notice</a:t>
            </a:r>
            <a:br>
              <a:rPr lang="en-IE" sz="2400" dirty="0"/>
            </a:br>
            <a:r>
              <a:rPr lang="en-IE" sz="1800" dirty="0"/>
              <a:t>The following material has been communicated to you by or on behalf of CCT College Dublin in accordance with the Copyright and Related Rights Act 2000 (the Act).</a:t>
            </a:r>
            <a:br>
              <a:rPr lang="en-IE" sz="1800" dirty="0"/>
            </a:br>
            <a:r>
              <a:rPr lang="en-IE" sz="1800" dirty="0"/>
              <a:t>The material may be subject to copyright under the Act and any further reproduction, communication or distribution of this material must be in accordance with the Act.</a:t>
            </a:r>
            <a:br>
              <a:rPr lang="en-IE" sz="1800" dirty="0"/>
            </a:br>
            <a:br>
              <a:rPr lang="en-IE" sz="1800" dirty="0"/>
            </a:br>
            <a:r>
              <a:rPr lang="en-IE" sz="1200" dirty="0"/>
              <a:t>Do not remove this notice</a:t>
            </a:r>
            <a:endParaRPr lang="en-IE" sz="1800" dirty="0"/>
          </a:p>
        </p:txBody>
      </p:sp>
      <p:sp>
        <p:nvSpPr>
          <p:cNvPr id="4" name="Slide Number Placeholder 3">
            <a:extLst>
              <a:ext uri="{FF2B5EF4-FFF2-40B4-BE49-F238E27FC236}">
                <a16:creationId xmlns:a16="http://schemas.microsoft.com/office/drawing/2014/main" id="{67907FB3-F5F4-73ED-1FCF-2AC5B92ABFED}"/>
              </a:ext>
            </a:extLst>
          </p:cNvPr>
          <p:cNvSpPr>
            <a:spLocks noGrp="1"/>
          </p:cNvSpPr>
          <p:nvPr>
            <p:ph type="sldNum" sz="quarter" idx="12"/>
          </p:nvPr>
        </p:nvSpPr>
        <p:spPr/>
        <p:txBody>
          <a:bodyPr/>
          <a:lstStyle/>
          <a:p>
            <a:fld id="{6C8DB4F7-D883-4928-8961-38134A510B78}" type="slidenum">
              <a:rPr lang="en-GB" smtClean="0"/>
              <a:t>28</a:t>
            </a:fld>
            <a:endParaRPr lang="en-GB" dirty="0"/>
          </a:p>
        </p:txBody>
      </p:sp>
    </p:spTree>
    <p:extLst>
      <p:ext uri="{BB962C8B-B14F-4D97-AF65-F5344CB8AC3E}">
        <p14:creationId xmlns:p14="http://schemas.microsoft.com/office/powerpoint/2010/main" val="123569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4000" dirty="0"/>
              <a:t>Unsupervised Learning</a:t>
            </a:r>
            <a:br>
              <a:rPr lang="en-US" altLang="en-US" sz="4000" dirty="0"/>
            </a:br>
            <a:r>
              <a:rPr lang="en-US" altLang="en-US" sz="2800" dirty="0">
                <a:solidFill>
                  <a:schemeClr val="accent4">
                    <a:lumMod val="75000"/>
                  </a:schemeClr>
                </a:solidFill>
              </a:rPr>
              <a:t>Clustering Task</a:t>
            </a:r>
            <a:endParaRPr lang="en-US" altLang="en-US" sz="4000" dirty="0">
              <a:solidFill>
                <a:schemeClr val="accent4">
                  <a:lumMod val="75000"/>
                </a:schemeClr>
              </a:solidFill>
            </a:endParaRPr>
          </a:p>
        </p:txBody>
      </p:sp>
      <p:sp>
        <p:nvSpPr>
          <p:cNvPr id="7171" name="Rectangle 3"/>
          <p:cNvSpPr>
            <a:spLocks noGrp="1" noChangeArrowheads="1"/>
          </p:cNvSpPr>
          <p:nvPr>
            <p:ph idx="1"/>
          </p:nvPr>
        </p:nvSpPr>
        <p:spPr>
          <a:xfrm>
            <a:off x="838200" y="1624614"/>
            <a:ext cx="10515600" cy="5026351"/>
          </a:xfrm>
        </p:spPr>
        <p:txBody>
          <a:bodyPr>
            <a:normAutofit fontScale="85000" lnSpcReduction="10000"/>
          </a:bodyPr>
          <a:lstStyle/>
          <a:p>
            <a:pPr marL="361950" lvl="1" indent="-361950">
              <a:lnSpc>
                <a:spcPct val="120000"/>
              </a:lnSpc>
              <a:spcBef>
                <a:spcPts val="600"/>
              </a:spcBef>
              <a:spcAft>
                <a:spcPts val="1200"/>
              </a:spcAft>
              <a:tabLst>
                <a:tab pos="361950" algn="l"/>
              </a:tabLst>
            </a:pPr>
            <a:r>
              <a:rPr lang="en-US" altLang="en-US" b="1" i="1" u="sng" dirty="0">
                <a:solidFill>
                  <a:schemeClr val="accent4">
                    <a:lumMod val="75000"/>
                  </a:schemeClr>
                </a:solidFill>
              </a:rPr>
              <a:t>Clustering</a:t>
            </a:r>
            <a:r>
              <a:rPr lang="en-US" altLang="en-US" dirty="0"/>
              <a:t> refers to grouping records, observations, or tasks into classes of similar objects</a:t>
            </a:r>
          </a:p>
          <a:p>
            <a:pPr marL="361950" lvl="1" indent="-361950">
              <a:lnSpc>
                <a:spcPct val="120000"/>
              </a:lnSpc>
              <a:spcBef>
                <a:spcPts val="600"/>
              </a:spcBef>
              <a:spcAft>
                <a:spcPts val="1200"/>
              </a:spcAft>
              <a:tabLst>
                <a:tab pos="361950" algn="l"/>
              </a:tabLst>
            </a:pPr>
            <a:r>
              <a:rPr lang="en-US" altLang="en-US" dirty="0"/>
              <a:t>Cluster is collection records similar to one another</a:t>
            </a:r>
          </a:p>
          <a:p>
            <a:pPr marL="361950" lvl="1" indent="-361950">
              <a:lnSpc>
                <a:spcPct val="120000"/>
              </a:lnSpc>
              <a:spcBef>
                <a:spcPts val="600"/>
              </a:spcBef>
              <a:spcAft>
                <a:spcPts val="1200"/>
              </a:spcAft>
              <a:tabLst>
                <a:tab pos="361950" algn="l"/>
              </a:tabLst>
            </a:pPr>
            <a:r>
              <a:rPr lang="en-US" altLang="en-US" dirty="0"/>
              <a:t>Records in one cluster dissimilar to records in other clusters</a:t>
            </a:r>
          </a:p>
          <a:p>
            <a:pPr marL="361950" lvl="1" indent="-361950">
              <a:lnSpc>
                <a:spcPct val="120000"/>
              </a:lnSpc>
              <a:spcBef>
                <a:spcPts val="600"/>
              </a:spcBef>
              <a:spcAft>
                <a:spcPts val="1200"/>
              </a:spcAft>
              <a:tabLst>
                <a:tab pos="361950" algn="l"/>
              </a:tabLst>
            </a:pPr>
            <a:r>
              <a:rPr lang="en-US" altLang="en-US" dirty="0"/>
              <a:t>Clustering is unsupervised data mining task</a:t>
            </a:r>
          </a:p>
          <a:p>
            <a:pPr marL="361950" lvl="1" indent="-361950">
              <a:lnSpc>
                <a:spcPct val="120000"/>
              </a:lnSpc>
              <a:spcBef>
                <a:spcPts val="600"/>
              </a:spcBef>
              <a:spcAft>
                <a:spcPts val="1200"/>
              </a:spcAft>
              <a:tabLst>
                <a:tab pos="361950" algn="l"/>
              </a:tabLst>
            </a:pPr>
            <a:r>
              <a:rPr lang="en-US" altLang="en-US" b="1" dirty="0"/>
              <a:t>Therefore, no target variable specified</a:t>
            </a:r>
          </a:p>
          <a:p>
            <a:pPr marL="361950" lvl="1" indent="-361950">
              <a:lnSpc>
                <a:spcPct val="120000"/>
              </a:lnSpc>
              <a:spcBef>
                <a:spcPts val="600"/>
              </a:spcBef>
              <a:spcAft>
                <a:spcPts val="1200"/>
              </a:spcAft>
              <a:tabLst>
                <a:tab pos="361950" algn="l"/>
              </a:tabLst>
            </a:pPr>
            <a:r>
              <a:rPr lang="en-US" altLang="en-US" dirty="0"/>
              <a:t>Clustering algorithms segment records and maximize homogeneity in subgroups</a:t>
            </a:r>
          </a:p>
          <a:p>
            <a:pPr marL="361950" lvl="1" indent="-361950">
              <a:lnSpc>
                <a:spcPct val="120000"/>
              </a:lnSpc>
              <a:spcBef>
                <a:spcPts val="600"/>
              </a:spcBef>
              <a:spcAft>
                <a:spcPts val="1200"/>
              </a:spcAft>
              <a:tabLst>
                <a:tab pos="361950" algn="l"/>
              </a:tabLst>
            </a:pPr>
            <a:r>
              <a:rPr lang="en-US" altLang="en-US" dirty="0"/>
              <a:t>Similarity to records outside cluster minimized </a:t>
            </a:r>
          </a:p>
          <a:p>
            <a:pPr marL="361950" lvl="1" indent="-361950">
              <a:lnSpc>
                <a:spcPct val="120000"/>
              </a:lnSpc>
              <a:spcBef>
                <a:spcPts val="600"/>
              </a:spcBef>
              <a:spcAft>
                <a:spcPts val="1200"/>
              </a:spcAft>
            </a:pPr>
            <a:r>
              <a:rPr lang="en-US" altLang="en-US" i="1" dirty="0"/>
              <a:t>Applying cluster analysis to enormous databases helpful</a:t>
            </a:r>
          </a:p>
          <a:p>
            <a:pPr marL="361950" lvl="1" indent="-361950">
              <a:lnSpc>
                <a:spcPct val="120000"/>
              </a:lnSpc>
              <a:spcBef>
                <a:spcPts val="600"/>
              </a:spcBef>
              <a:spcAft>
                <a:spcPts val="1200"/>
              </a:spcAft>
            </a:pPr>
            <a:r>
              <a:rPr lang="en-US" altLang="en-US" i="1" dirty="0"/>
              <a:t>Reduces search space for downstream algorithms</a:t>
            </a:r>
            <a:endParaRPr lang="en-US" altLang="en-US" sz="2000" dirty="0"/>
          </a:p>
        </p:txBody>
      </p:sp>
      <p:sp>
        <p:nvSpPr>
          <p:cNvPr id="2" name="Slide Number Placeholder 1">
            <a:extLst>
              <a:ext uri="{FF2B5EF4-FFF2-40B4-BE49-F238E27FC236}">
                <a16:creationId xmlns:a16="http://schemas.microsoft.com/office/drawing/2014/main" id="{DF01B9D5-0A30-D5CF-88B2-111523F78A7E}"/>
              </a:ext>
            </a:extLst>
          </p:cNvPr>
          <p:cNvSpPr>
            <a:spLocks noGrp="1"/>
          </p:cNvSpPr>
          <p:nvPr>
            <p:ph type="sldNum" sz="quarter" idx="12"/>
          </p:nvPr>
        </p:nvSpPr>
        <p:spPr/>
        <p:txBody>
          <a:bodyPr/>
          <a:lstStyle/>
          <a:p>
            <a:fld id="{6C8DB4F7-D883-4928-8961-38134A510B78}" type="slidenum">
              <a:rPr lang="en-GB" smtClean="0"/>
              <a:t>3</a:t>
            </a:fld>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rmAutofit/>
          </a:bodyPr>
          <a:lstStyle/>
          <a:p>
            <a:r>
              <a:rPr lang="en-US" altLang="en-US" dirty="0"/>
              <a:t>Clustering Task</a:t>
            </a:r>
            <a:br>
              <a:rPr lang="en-US" altLang="en-US" dirty="0"/>
            </a:br>
            <a:r>
              <a:rPr lang="en-US" altLang="en-US" sz="2400" dirty="0">
                <a:solidFill>
                  <a:schemeClr val="accent4">
                    <a:lumMod val="75000"/>
                  </a:schemeClr>
                </a:solidFill>
              </a:rPr>
              <a:t>Clustering Tasks in Business and Research</a:t>
            </a:r>
            <a:endParaRPr lang="en-US" altLang="en-US" dirty="0">
              <a:solidFill>
                <a:schemeClr val="accent4">
                  <a:lumMod val="75000"/>
                </a:schemeClr>
              </a:solidFill>
            </a:endParaRPr>
          </a:p>
        </p:txBody>
      </p:sp>
      <p:sp>
        <p:nvSpPr>
          <p:cNvPr id="247811" name="Rectangle 3"/>
          <p:cNvSpPr>
            <a:spLocks noGrp="1" noChangeArrowheads="1"/>
          </p:cNvSpPr>
          <p:nvPr>
            <p:ph idx="1"/>
          </p:nvPr>
        </p:nvSpPr>
        <p:spPr>
          <a:xfrm>
            <a:off x="838200" y="1624614"/>
            <a:ext cx="10515600" cy="5233385"/>
          </a:xfrm>
        </p:spPr>
        <p:txBody>
          <a:bodyPr>
            <a:normAutofit fontScale="85000" lnSpcReduction="20000"/>
          </a:bodyPr>
          <a:lstStyle/>
          <a:p>
            <a:pPr marL="361950" lvl="1" indent="-361950">
              <a:lnSpc>
                <a:spcPct val="100000"/>
              </a:lnSpc>
              <a:spcBef>
                <a:spcPts val="600"/>
              </a:spcBef>
              <a:spcAft>
                <a:spcPts val="1200"/>
              </a:spcAft>
            </a:pPr>
            <a:r>
              <a:rPr lang="en-US" altLang="en-US" dirty="0"/>
              <a:t>Target marketing for niche product, without large marketing budget</a:t>
            </a:r>
          </a:p>
          <a:p>
            <a:pPr marL="361950" lvl="1" indent="-361950">
              <a:lnSpc>
                <a:spcPct val="100000"/>
              </a:lnSpc>
              <a:spcBef>
                <a:spcPts val="600"/>
              </a:spcBef>
              <a:spcAft>
                <a:spcPts val="1200"/>
              </a:spcAft>
            </a:pPr>
            <a:r>
              <a:rPr lang="en-US" altLang="en-US" dirty="0"/>
              <a:t>Accounting auditing: Segment behavior into benign and suspicious categories</a:t>
            </a:r>
          </a:p>
          <a:p>
            <a:pPr marL="361950" lvl="1" indent="-361950">
              <a:lnSpc>
                <a:spcPct val="100000"/>
              </a:lnSpc>
              <a:spcBef>
                <a:spcPts val="600"/>
              </a:spcBef>
              <a:spcAft>
                <a:spcPts val="1200"/>
              </a:spcAft>
            </a:pPr>
            <a:r>
              <a:rPr lang="en-US" altLang="en-US" dirty="0"/>
              <a:t>As a dimension-reduction tool when data set has hundreds of attributes</a:t>
            </a:r>
          </a:p>
          <a:p>
            <a:pPr marL="361950" lvl="1" indent="-361950">
              <a:lnSpc>
                <a:spcPct val="100000"/>
              </a:lnSpc>
              <a:spcBef>
                <a:spcPts val="600"/>
              </a:spcBef>
              <a:spcAft>
                <a:spcPts val="1200"/>
              </a:spcAft>
            </a:pPr>
            <a:r>
              <a:rPr lang="en-US" altLang="en-US" dirty="0"/>
              <a:t>Gene expression clustering, where genes exhibit similar characteristics</a:t>
            </a:r>
          </a:p>
          <a:p>
            <a:pPr marL="361950" lvl="1" indent="-361950">
              <a:lnSpc>
                <a:spcPct val="100000"/>
              </a:lnSpc>
              <a:spcBef>
                <a:spcPts val="600"/>
              </a:spcBef>
              <a:spcAft>
                <a:spcPts val="1200"/>
              </a:spcAft>
            </a:pPr>
            <a:r>
              <a:rPr lang="en-US" altLang="en-US" dirty="0"/>
              <a:t>Clustering often performed as preliminary step in data mining process</a:t>
            </a:r>
          </a:p>
          <a:p>
            <a:pPr marL="361950" lvl="1" indent="-361950">
              <a:lnSpc>
                <a:spcPct val="100000"/>
              </a:lnSpc>
              <a:spcBef>
                <a:spcPts val="600"/>
              </a:spcBef>
              <a:spcAft>
                <a:spcPts val="1200"/>
              </a:spcAft>
            </a:pPr>
            <a:r>
              <a:rPr lang="en-US" altLang="en-US" dirty="0"/>
              <a:t>Clustering results used as input to other data mining techniques</a:t>
            </a:r>
          </a:p>
          <a:p>
            <a:pPr marL="1077913" lvl="1" indent="-361950">
              <a:lnSpc>
                <a:spcPct val="100000"/>
              </a:lnSpc>
              <a:spcBef>
                <a:spcPts val="600"/>
              </a:spcBef>
              <a:spcAft>
                <a:spcPts val="1200"/>
              </a:spcAft>
            </a:pPr>
            <a:r>
              <a:rPr lang="en-US" altLang="en-US" i="1" dirty="0"/>
              <a:t>Cluster analysis addresses similar issues encountered in classification</a:t>
            </a:r>
          </a:p>
          <a:p>
            <a:pPr marL="1077913" lvl="1" indent="-361950">
              <a:lnSpc>
                <a:spcPct val="100000"/>
              </a:lnSpc>
              <a:spcBef>
                <a:spcPts val="600"/>
              </a:spcBef>
              <a:spcAft>
                <a:spcPts val="1200"/>
              </a:spcAft>
            </a:pPr>
            <a:r>
              <a:rPr lang="en-US" altLang="en-US" i="1" dirty="0"/>
              <a:t>Similarity measurement</a:t>
            </a:r>
          </a:p>
          <a:p>
            <a:pPr marL="1077913" lvl="1" indent="-361950">
              <a:lnSpc>
                <a:spcPct val="100000"/>
              </a:lnSpc>
              <a:spcBef>
                <a:spcPts val="600"/>
              </a:spcBef>
              <a:spcAft>
                <a:spcPts val="1200"/>
              </a:spcAft>
            </a:pPr>
            <a:r>
              <a:rPr lang="en-US" altLang="en-US" i="1" dirty="0"/>
              <a:t>Recoding categorical variables</a:t>
            </a:r>
          </a:p>
          <a:p>
            <a:pPr marL="1077913" lvl="1" indent="-361950">
              <a:lnSpc>
                <a:spcPct val="100000"/>
              </a:lnSpc>
              <a:spcBef>
                <a:spcPts val="600"/>
              </a:spcBef>
              <a:spcAft>
                <a:spcPts val="1200"/>
              </a:spcAft>
            </a:pPr>
            <a:r>
              <a:rPr lang="en-US" altLang="en-US" i="1" dirty="0"/>
              <a:t>Standardizing and normalizing variables</a:t>
            </a:r>
          </a:p>
          <a:p>
            <a:pPr marL="1077913" lvl="1" indent="-361950">
              <a:lnSpc>
                <a:spcPct val="100000"/>
              </a:lnSpc>
              <a:spcBef>
                <a:spcPts val="600"/>
              </a:spcBef>
              <a:spcAft>
                <a:spcPts val="1200"/>
              </a:spcAft>
            </a:pPr>
            <a:r>
              <a:rPr lang="en-US" altLang="en-US" i="1" dirty="0"/>
              <a:t>Number of clusters</a:t>
            </a:r>
          </a:p>
        </p:txBody>
      </p:sp>
      <p:sp>
        <p:nvSpPr>
          <p:cNvPr id="2" name="Slide Number Placeholder 1">
            <a:extLst>
              <a:ext uri="{FF2B5EF4-FFF2-40B4-BE49-F238E27FC236}">
                <a16:creationId xmlns:a16="http://schemas.microsoft.com/office/drawing/2014/main" id="{15CEB378-5FEA-95F3-A163-EAEB1E29202F}"/>
              </a:ext>
            </a:extLst>
          </p:cNvPr>
          <p:cNvSpPr>
            <a:spLocks noGrp="1"/>
          </p:cNvSpPr>
          <p:nvPr>
            <p:ph type="sldNum" sz="quarter" idx="12"/>
          </p:nvPr>
        </p:nvSpPr>
        <p:spPr/>
        <p:txBody>
          <a:bodyPr/>
          <a:lstStyle/>
          <a:p>
            <a:fld id="{6C8DB4F7-D883-4928-8961-38134A510B78}" type="slidenum">
              <a:rPr lang="en-GB" smtClean="0"/>
              <a:t>4</a:t>
            </a:fld>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a:bodyPr>
          <a:lstStyle/>
          <a:p>
            <a:r>
              <a:rPr lang="en-US" altLang="en-US" dirty="0"/>
              <a:t>Clustering Task</a:t>
            </a:r>
            <a:br>
              <a:rPr lang="en-US" altLang="en-US" dirty="0"/>
            </a:br>
            <a:r>
              <a:rPr lang="en-US" altLang="en-US" sz="2800" dirty="0">
                <a:solidFill>
                  <a:schemeClr val="accent4">
                    <a:lumMod val="75000"/>
                  </a:schemeClr>
                </a:solidFill>
              </a:rPr>
              <a:t>Measuring Similarity</a:t>
            </a:r>
            <a:endParaRPr lang="en-US" altLang="en-US" dirty="0">
              <a:solidFill>
                <a:schemeClr val="accent4">
                  <a:lumMod val="75000"/>
                </a:schemeClr>
              </a:solidFill>
            </a:endParaRPr>
          </a:p>
        </p:txBody>
      </p:sp>
      <p:sp>
        <p:nvSpPr>
          <p:cNvPr id="249859" name="Rectangle 3"/>
          <p:cNvSpPr>
            <a:spLocks noGrp="1" noChangeArrowheads="1"/>
          </p:cNvSpPr>
          <p:nvPr>
            <p:ph idx="1"/>
          </p:nvPr>
        </p:nvSpPr>
        <p:spPr/>
        <p:txBody>
          <a:bodyPr/>
          <a:lstStyle/>
          <a:p>
            <a:pPr lvl="1"/>
            <a:r>
              <a:rPr lang="en-US" altLang="en-US" sz="2000" u="sng" dirty="0"/>
              <a:t>Euclidean Distance</a:t>
            </a:r>
            <a:r>
              <a:rPr lang="en-US" altLang="en-US" sz="2000" dirty="0"/>
              <a:t> measures distance between records</a:t>
            </a:r>
          </a:p>
          <a:p>
            <a:pPr lvl="1"/>
            <a:endParaRPr lang="en-US" altLang="en-US" sz="2000" dirty="0"/>
          </a:p>
          <a:p>
            <a:pPr marL="657225" lvl="2" indent="0">
              <a:buNone/>
            </a:pPr>
            <a:r>
              <a:rPr lang="en-US" altLang="en-US" sz="1600" dirty="0"/>
              <a:t>where</a:t>
            </a:r>
          </a:p>
          <a:p>
            <a:pPr lvl="1"/>
            <a:endParaRPr lang="en-US" altLang="en-US" sz="2000" dirty="0"/>
          </a:p>
          <a:p>
            <a:pPr marL="657225" lvl="2" indent="0">
              <a:buNone/>
            </a:pPr>
            <a:endParaRPr lang="en-US" altLang="en-US" sz="1600" dirty="0"/>
          </a:p>
          <a:p>
            <a:pPr marL="657225" lvl="2" indent="0">
              <a:buNone/>
            </a:pPr>
            <a:endParaRPr lang="en-US" altLang="en-US" sz="1600" dirty="0"/>
          </a:p>
          <a:p>
            <a:pPr marL="657225" lvl="2" indent="0">
              <a:buNone/>
            </a:pPr>
            <a:r>
              <a:rPr lang="en-US" altLang="en-US" sz="1600" dirty="0"/>
              <a:t>represent the m attribute value of two records</a:t>
            </a:r>
          </a:p>
          <a:p>
            <a:pPr marL="657225" lvl="2" indent="0">
              <a:buNone/>
            </a:pPr>
            <a:endParaRPr lang="en-US" altLang="en-US" sz="1600" dirty="0"/>
          </a:p>
          <a:p>
            <a:pPr lvl="1"/>
            <a:r>
              <a:rPr lang="en-US" altLang="en-US" sz="2000" dirty="0"/>
              <a:t>Other distance measurements include </a:t>
            </a:r>
            <a:r>
              <a:rPr lang="en-US" altLang="en-US" sz="2000" u="sng" dirty="0"/>
              <a:t>City-Block Distance</a:t>
            </a:r>
            <a:r>
              <a:rPr lang="en-US" altLang="en-US" sz="2000" dirty="0"/>
              <a:t> and </a:t>
            </a:r>
            <a:r>
              <a:rPr lang="en-US" altLang="en-US" sz="2000" u="sng" dirty="0" err="1"/>
              <a:t>Minkowski</a:t>
            </a:r>
            <a:r>
              <a:rPr lang="en-US" altLang="en-US" sz="2000" u="sng" dirty="0"/>
              <a:t> Distance</a:t>
            </a:r>
            <a:endParaRPr lang="en-US" altLang="en-US" sz="2000" dirty="0"/>
          </a:p>
        </p:txBody>
      </p:sp>
      <p:sp>
        <p:nvSpPr>
          <p:cNvPr id="249861"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9863" name="Rectangle 7"/>
          <p:cNvSpPr>
            <a:spLocks noChangeArrowheads="1"/>
          </p:cNvSpPr>
          <p:nvPr/>
        </p:nvSpPr>
        <p:spPr bwMode="auto">
          <a:xfrm>
            <a:off x="1524001" y="2849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9862" name="Object 6"/>
          <p:cNvGraphicFramePr>
            <a:graphicFrameLocks noChangeAspect="1"/>
          </p:cNvGraphicFramePr>
          <p:nvPr/>
        </p:nvGraphicFramePr>
        <p:xfrm>
          <a:off x="5029200" y="4764728"/>
          <a:ext cx="2413000" cy="1006475"/>
        </p:xfrm>
        <a:graphic>
          <a:graphicData uri="http://schemas.openxmlformats.org/presentationml/2006/ole">
            <mc:AlternateContent xmlns:mc="http://schemas.openxmlformats.org/markup-compatibility/2006">
              <mc:Choice xmlns:v="urn:schemas-microsoft-com:vml" Requires="v">
                <p:oleObj name="Equation" r:id="rId2" imgW="1905000" imgH="800100" progId="Equation.3">
                  <p:embed/>
                </p:oleObj>
              </mc:Choice>
              <mc:Fallback>
                <p:oleObj name="Equation" r:id="rId2" imgW="1905000" imgH="800100" progId="Equation.3">
                  <p:embed/>
                  <p:pic>
                    <p:nvPicPr>
                      <p:cNvPr id="24986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764728"/>
                        <a:ext cx="2413000" cy="1006475"/>
                      </a:xfrm>
                      <a:prstGeom prst="rect">
                        <a:avLst/>
                      </a:prstGeom>
                      <a:noFill/>
                    </p:spPr>
                  </p:pic>
                </p:oleObj>
              </mc:Fallback>
            </mc:AlternateContent>
          </a:graphicData>
        </a:graphic>
      </p:graphicFrame>
      <p:graphicFrame>
        <p:nvGraphicFramePr>
          <p:cNvPr id="2" name="Object 1"/>
          <p:cNvGraphicFramePr>
            <a:graphicFrameLocks noChangeAspect="1"/>
          </p:cNvGraphicFramePr>
          <p:nvPr/>
        </p:nvGraphicFramePr>
        <p:xfrm>
          <a:off x="5257801" y="2369208"/>
          <a:ext cx="2352365" cy="506412"/>
        </p:xfrm>
        <a:graphic>
          <a:graphicData uri="http://schemas.openxmlformats.org/presentationml/2006/ole">
            <mc:AlternateContent xmlns:mc="http://schemas.openxmlformats.org/markup-compatibility/2006">
              <mc:Choice xmlns:v="urn:schemas-microsoft-com:vml" Requires="v">
                <p:oleObj name="Equation" r:id="rId4" imgW="1828800" imgH="393480" progId="Equation.3">
                  <p:embed/>
                </p:oleObj>
              </mc:Choice>
              <mc:Fallback>
                <p:oleObj name="Equation" r:id="rId4" imgW="1828800" imgH="393480" progId="Equation.3">
                  <p:embed/>
                  <p:pic>
                    <p:nvPicPr>
                      <p:cNvPr id="2" name="Object 1"/>
                      <p:cNvPicPr/>
                      <p:nvPr/>
                    </p:nvPicPr>
                    <p:blipFill>
                      <a:blip r:embed="rId5"/>
                      <a:stretch>
                        <a:fillRect/>
                      </a:stretch>
                    </p:blipFill>
                    <p:spPr>
                      <a:xfrm>
                        <a:off x="5257801" y="2369208"/>
                        <a:ext cx="2352365" cy="506412"/>
                      </a:xfrm>
                      <a:prstGeom prst="rect">
                        <a:avLst/>
                      </a:prstGeom>
                    </p:spPr>
                  </p:pic>
                </p:oleObj>
              </mc:Fallback>
            </mc:AlternateContent>
          </a:graphicData>
        </a:graphic>
      </p:graphicFrame>
      <p:graphicFrame>
        <p:nvGraphicFramePr>
          <p:cNvPr id="3" name="Object 2"/>
          <p:cNvGraphicFramePr>
            <a:graphicFrameLocks noChangeAspect="1"/>
          </p:cNvGraphicFramePr>
          <p:nvPr/>
        </p:nvGraphicFramePr>
        <p:xfrm>
          <a:off x="4814732" y="2927698"/>
          <a:ext cx="3238500" cy="342900"/>
        </p:xfrm>
        <a:graphic>
          <a:graphicData uri="http://schemas.openxmlformats.org/presentationml/2006/ole">
            <mc:AlternateContent xmlns:mc="http://schemas.openxmlformats.org/markup-compatibility/2006">
              <mc:Choice xmlns:v="urn:schemas-microsoft-com:vml" Requires="v">
                <p:oleObj name="Equation" r:id="rId6" imgW="2158920" imgH="228600" progId="Equation.3">
                  <p:embed/>
                </p:oleObj>
              </mc:Choice>
              <mc:Fallback>
                <p:oleObj name="Equation" r:id="rId6" imgW="2158920" imgH="228600" progId="Equation.3">
                  <p:embed/>
                  <p:pic>
                    <p:nvPicPr>
                      <p:cNvPr id="3" name="Object 2"/>
                      <p:cNvPicPr/>
                      <p:nvPr/>
                    </p:nvPicPr>
                    <p:blipFill>
                      <a:blip r:embed="rId7"/>
                      <a:stretch>
                        <a:fillRect/>
                      </a:stretch>
                    </p:blipFill>
                    <p:spPr>
                      <a:xfrm>
                        <a:off x="4814732" y="2927698"/>
                        <a:ext cx="3238500" cy="342900"/>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0008F996-26E6-A5CE-ED92-F176A7D64975}"/>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en-US" sz="4000" dirty="0"/>
              <a:t>Hierarchical Clustering Methods</a:t>
            </a:r>
            <a:endParaRPr lang="en-US" altLang="en-US" sz="2800" i="1" dirty="0"/>
          </a:p>
        </p:txBody>
      </p:sp>
      <p:sp>
        <p:nvSpPr>
          <p:cNvPr id="252931" name="Rectangle 3"/>
          <p:cNvSpPr>
            <a:spLocks noGrp="1" noChangeArrowheads="1"/>
          </p:cNvSpPr>
          <p:nvPr>
            <p:ph idx="1"/>
          </p:nvPr>
        </p:nvSpPr>
        <p:spPr>
          <a:xfrm>
            <a:off x="838200" y="1624615"/>
            <a:ext cx="9349596" cy="4965966"/>
          </a:xfrm>
        </p:spPr>
        <p:txBody>
          <a:bodyPr>
            <a:noAutofit/>
          </a:bodyPr>
          <a:lstStyle/>
          <a:p>
            <a:pPr marL="801688" lvl="1" indent="-344488">
              <a:lnSpc>
                <a:spcPct val="100000"/>
              </a:lnSpc>
              <a:spcBef>
                <a:spcPts val="600"/>
              </a:spcBef>
              <a:spcAft>
                <a:spcPts val="1200"/>
              </a:spcAft>
            </a:pPr>
            <a:r>
              <a:rPr lang="en-US" altLang="en-US" sz="2200" dirty="0"/>
              <a:t>Clustering algorithms either </a:t>
            </a:r>
            <a:r>
              <a:rPr lang="en-US" altLang="en-US" sz="2200" b="1" i="1" u="sng" dirty="0"/>
              <a:t>Hierarchical</a:t>
            </a:r>
            <a:r>
              <a:rPr lang="en-US" altLang="en-US" sz="2200" dirty="0"/>
              <a:t> or </a:t>
            </a:r>
            <a:r>
              <a:rPr lang="en-US" altLang="en-US" sz="2200" b="1" i="1" u="sng" dirty="0"/>
              <a:t>Non-Hierarchical</a:t>
            </a:r>
          </a:p>
          <a:p>
            <a:pPr marL="361950" indent="-361950">
              <a:lnSpc>
                <a:spcPct val="100000"/>
              </a:lnSpc>
              <a:spcBef>
                <a:spcPts val="600"/>
              </a:spcBef>
              <a:spcAft>
                <a:spcPts val="1200"/>
              </a:spcAft>
            </a:pPr>
            <a:r>
              <a:rPr lang="en-US" altLang="en-US" sz="2400" b="1" dirty="0">
                <a:solidFill>
                  <a:schemeClr val="accent4">
                    <a:lumMod val="75000"/>
                  </a:schemeClr>
                </a:solidFill>
              </a:rPr>
              <a:t>Hierarchical</a:t>
            </a:r>
          </a:p>
          <a:p>
            <a:pPr marL="801688" lvl="1" indent="-344488">
              <a:lnSpc>
                <a:spcPct val="100000"/>
              </a:lnSpc>
              <a:spcBef>
                <a:spcPts val="600"/>
              </a:spcBef>
              <a:spcAft>
                <a:spcPts val="1200"/>
              </a:spcAft>
            </a:pPr>
            <a:r>
              <a:rPr lang="en-US" altLang="en-US" sz="2200" dirty="0"/>
              <a:t>Treelike cluster structure (</a:t>
            </a:r>
            <a:r>
              <a:rPr lang="en-US" altLang="en-US" sz="2200" dirty="0" err="1"/>
              <a:t>dendogram</a:t>
            </a:r>
            <a:r>
              <a:rPr lang="en-US" altLang="en-US" sz="2200" dirty="0"/>
              <a:t>) created through recursive partitioning (Divisive Methods) or combining (Agglomerative Methods) existing clusters</a:t>
            </a:r>
          </a:p>
          <a:p>
            <a:pPr marL="801688" lvl="1" indent="-344488">
              <a:lnSpc>
                <a:spcPct val="100000"/>
              </a:lnSpc>
              <a:spcBef>
                <a:spcPts val="600"/>
              </a:spcBef>
              <a:spcAft>
                <a:spcPts val="1200"/>
              </a:spcAft>
            </a:pPr>
            <a:r>
              <a:rPr lang="en-US" altLang="en-US" b="1" dirty="0">
                <a:solidFill>
                  <a:schemeClr val="accent4">
                    <a:lumMod val="75000"/>
                  </a:schemeClr>
                </a:solidFill>
              </a:rPr>
              <a:t>Divisive Methods</a:t>
            </a:r>
          </a:p>
          <a:p>
            <a:pPr marL="801688" lvl="1" indent="-344488">
              <a:lnSpc>
                <a:spcPct val="100000"/>
              </a:lnSpc>
              <a:spcBef>
                <a:spcPts val="600"/>
              </a:spcBef>
              <a:spcAft>
                <a:spcPts val="1200"/>
              </a:spcAft>
            </a:pPr>
            <a:r>
              <a:rPr lang="en-US" altLang="en-US" sz="2200" dirty="0"/>
              <a:t>All records initialized into single cluster</a:t>
            </a:r>
          </a:p>
          <a:p>
            <a:pPr marL="801688" lvl="1" indent="-344488">
              <a:lnSpc>
                <a:spcPct val="100000"/>
              </a:lnSpc>
              <a:spcBef>
                <a:spcPts val="600"/>
              </a:spcBef>
              <a:spcAft>
                <a:spcPts val="1200"/>
              </a:spcAft>
            </a:pPr>
            <a:r>
              <a:rPr lang="en-US" altLang="en-US" sz="2200" dirty="0"/>
              <a:t>At each iteration, most dissimilar record split off into separate cluster</a:t>
            </a:r>
          </a:p>
          <a:p>
            <a:pPr marL="801688" lvl="1" indent="-344488">
              <a:lnSpc>
                <a:spcPct val="100000"/>
              </a:lnSpc>
              <a:spcBef>
                <a:spcPts val="600"/>
              </a:spcBef>
              <a:spcAft>
                <a:spcPts val="1200"/>
              </a:spcAft>
            </a:pPr>
            <a:r>
              <a:rPr lang="en-US" altLang="en-US" sz="2200" dirty="0"/>
              <a:t>Continues until each record represents single cluster</a:t>
            </a:r>
          </a:p>
        </p:txBody>
      </p:sp>
      <p:sp>
        <p:nvSpPr>
          <p:cNvPr id="252932"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2933" name="Rectangle 5"/>
          <p:cNvSpPr>
            <a:spLocks noChangeArrowheads="1"/>
          </p:cNvSpPr>
          <p:nvPr/>
        </p:nvSpPr>
        <p:spPr bwMode="auto">
          <a:xfrm>
            <a:off x="1524001" y="2849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Slide Number Placeholder 1">
            <a:extLst>
              <a:ext uri="{FF2B5EF4-FFF2-40B4-BE49-F238E27FC236}">
                <a16:creationId xmlns:a16="http://schemas.microsoft.com/office/drawing/2014/main" id="{735ABBBE-6AD6-2D2D-7CDA-AD241F6DABE8}"/>
              </a:ext>
            </a:extLst>
          </p:cNvPr>
          <p:cNvSpPr>
            <a:spLocks noGrp="1"/>
          </p:cNvSpPr>
          <p:nvPr>
            <p:ph type="sldNum" sz="quarter" idx="12"/>
          </p:nvPr>
        </p:nvSpPr>
        <p:spPr/>
        <p:txBody>
          <a:bodyPr/>
          <a:lstStyle/>
          <a:p>
            <a:fld id="{6C8DB4F7-D883-4928-8961-38134A510B78}" type="slidenum">
              <a:rPr lang="en-GB" smtClean="0"/>
              <a:t>6</a:t>
            </a:fld>
            <a:endParaRPr lang="en-GB" dirty="0"/>
          </a:p>
        </p:txBody>
      </p:sp>
      <p:pic>
        <p:nvPicPr>
          <p:cNvPr id="3" name="Picture 9" descr="single cluster">
            <a:extLst>
              <a:ext uri="{FF2B5EF4-FFF2-40B4-BE49-F238E27FC236}">
                <a16:creationId xmlns:a16="http://schemas.microsoft.com/office/drawing/2014/main" id="{8016AF77-D68C-41E8-CED2-4B7D0E367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8026" y="3218379"/>
            <a:ext cx="1683449" cy="12103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1" descr="multiple clusters">
            <a:extLst>
              <a:ext uri="{FF2B5EF4-FFF2-40B4-BE49-F238E27FC236}">
                <a16:creationId xmlns:a16="http://schemas.microsoft.com/office/drawing/2014/main" id="{BB41CF0F-009C-049A-BF92-EE7202823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6305" y="4562750"/>
            <a:ext cx="1282221" cy="8239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EA4B1E-686C-EBAB-8E77-808A13FA0174}"/>
              </a:ext>
            </a:extLst>
          </p:cNvPr>
          <p:cNvSpPr txBox="1"/>
          <p:nvPr/>
        </p:nvSpPr>
        <p:spPr>
          <a:xfrm>
            <a:off x="9969869" y="5433305"/>
            <a:ext cx="1829107" cy="338554"/>
          </a:xfrm>
          <a:prstGeom prst="rect">
            <a:avLst/>
          </a:prstGeom>
          <a:noFill/>
        </p:spPr>
        <p:txBody>
          <a:bodyPr wrap="square">
            <a:spAutoFit/>
          </a:bodyPr>
          <a:lstStyle/>
          <a:p>
            <a:pPr algn="ctr"/>
            <a:r>
              <a:rPr lang="en-GB" sz="1600" b="1" dirty="0"/>
              <a:t>Divisive Clustering</a:t>
            </a:r>
          </a:p>
        </p:txBody>
      </p:sp>
      <p:pic>
        <p:nvPicPr>
          <p:cNvPr id="8" name="Picture 4" descr="http://www.mathworks.com/help/toolbox/stats/dendrogram.gif">
            <a:extLst>
              <a:ext uri="{FF2B5EF4-FFF2-40B4-BE49-F238E27FC236}">
                <a16:creationId xmlns:a16="http://schemas.microsoft.com/office/drawing/2014/main" id="{C0715358-B000-A6E7-8C8F-9585B8F621D9}"/>
              </a:ext>
            </a:extLst>
          </p:cNvPr>
          <p:cNvPicPr>
            <a:picLocks noChangeAspect="1" noChangeArrowheads="1"/>
          </p:cNvPicPr>
          <p:nvPr/>
        </p:nvPicPr>
        <p:blipFill>
          <a:blip r:embed="rId4" cstate="print"/>
          <a:srcRect/>
          <a:stretch>
            <a:fillRect/>
          </a:stretch>
        </p:blipFill>
        <p:spPr bwMode="auto">
          <a:xfrm>
            <a:off x="9897599" y="1680353"/>
            <a:ext cx="1683450" cy="101065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en-US" sz="4000" dirty="0"/>
              <a:t>Hierarchical Clustering Methods</a:t>
            </a:r>
            <a:endParaRPr lang="en-US" altLang="en-US" sz="2800" i="1" dirty="0"/>
          </a:p>
        </p:txBody>
      </p:sp>
      <p:sp>
        <p:nvSpPr>
          <p:cNvPr id="253955" name="Rectangle 3"/>
          <p:cNvSpPr>
            <a:spLocks noGrp="1" noChangeArrowheads="1"/>
          </p:cNvSpPr>
          <p:nvPr>
            <p:ph idx="1"/>
          </p:nvPr>
        </p:nvSpPr>
        <p:spPr>
          <a:xfrm>
            <a:off x="838200" y="1624615"/>
            <a:ext cx="8297174" cy="5150248"/>
          </a:xfrm>
        </p:spPr>
        <p:txBody>
          <a:bodyPr>
            <a:normAutofit/>
          </a:bodyPr>
          <a:lstStyle/>
          <a:p>
            <a:pPr marL="361950" lvl="1" indent="-361950">
              <a:lnSpc>
                <a:spcPct val="100000"/>
              </a:lnSpc>
              <a:spcBef>
                <a:spcPts val="600"/>
              </a:spcBef>
              <a:spcAft>
                <a:spcPts val="1200"/>
              </a:spcAft>
            </a:pPr>
            <a:r>
              <a:rPr lang="en-US" altLang="en-US" b="1" dirty="0">
                <a:solidFill>
                  <a:schemeClr val="accent4">
                    <a:lumMod val="75000"/>
                  </a:schemeClr>
                </a:solidFill>
              </a:rPr>
              <a:t>Agglomerative Methods</a:t>
            </a:r>
          </a:p>
          <a:p>
            <a:pPr marL="896938" lvl="1" indent="-361950">
              <a:lnSpc>
                <a:spcPct val="100000"/>
              </a:lnSpc>
              <a:spcBef>
                <a:spcPts val="600"/>
              </a:spcBef>
              <a:spcAft>
                <a:spcPts val="1200"/>
              </a:spcAft>
            </a:pPr>
            <a:r>
              <a:rPr lang="en-US" altLang="en-US" sz="2000" dirty="0"/>
              <a:t>Each observation initialized to become own cluster</a:t>
            </a:r>
          </a:p>
          <a:p>
            <a:pPr marL="896938" lvl="1" indent="-361950">
              <a:lnSpc>
                <a:spcPct val="100000"/>
              </a:lnSpc>
              <a:spcBef>
                <a:spcPts val="600"/>
              </a:spcBef>
              <a:spcAft>
                <a:spcPts val="1200"/>
              </a:spcAft>
            </a:pPr>
            <a:r>
              <a:rPr lang="en-US" altLang="en-US" sz="2000" dirty="0"/>
              <a:t>At each iteration two closest clusters aggregated together</a:t>
            </a:r>
          </a:p>
          <a:p>
            <a:pPr marL="896938" lvl="1" indent="-361950">
              <a:lnSpc>
                <a:spcPct val="100000"/>
              </a:lnSpc>
              <a:spcBef>
                <a:spcPts val="600"/>
              </a:spcBef>
              <a:spcAft>
                <a:spcPts val="1200"/>
              </a:spcAft>
            </a:pPr>
            <a:r>
              <a:rPr lang="en-US" altLang="en-US" sz="2000" dirty="0"/>
              <a:t>Number of clusters reduced by one, each step</a:t>
            </a:r>
          </a:p>
          <a:p>
            <a:pPr marL="896938" lvl="1" indent="-361950">
              <a:lnSpc>
                <a:spcPct val="100000"/>
              </a:lnSpc>
              <a:spcBef>
                <a:spcPts val="600"/>
              </a:spcBef>
              <a:spcAft>
                <a:spcPts val="1200"/>
              </a:spcAft>
            </a:pPr>
            <a:r>
              <a:rPr lang="en-US" altLang="en-US" sz="2000" dirty="0"/>
              <a:t>Eventually, all records combined into single cluster</a:t>
            </a:r>
          </a:p>
          <a:p>
            <a:pPr marL="896938" lvl="1" indent="-361950">
              <a:lnSpc>
                <a:spcPct val="100000"/>
              </a:lnSpc>
              <a:spcBef>
                <a:spcPts val="600"/>
              </a:spcBef>
              <a:spcAft>
                <a:spcPts val="1200"/>
              </a:spcAft>
            </a:pPr>
            <a:r>
              <a:rPr lang="en-US" altLang="en-US" sz="2000" dirty="0"/>
              <a:t>Agglomerative more popular hierarchical method</a:t>
            </a:r>
          </a:p>
          <a:p>
            <a:pPr marL="896938" lvl="1" indent="-361950">
              <a:lnSpc>
                <a:spcPct val="100000"/>
              </a:lnSpc>
              <a:spcBef>
                <a:spcPts val="600"/>
              </a:spcBef>
              <a:spcAft>
                <a:spcPts val="1200"/>
              </a:spcAft>
            </a:pPr>
            <a:r>
              <a:rPr lang="en-US" altLang="en-US" sz="2000" dirty="0"/>
              <a:t>Therefore, focus remains on this approach</a:t>
            </a:r>
          </a:p>
          <a:p>
            <a:pPr marL="896938" lvl="1" indent="-361950">
              <a:lnSpc>
                <a:spcPct val="100000"/>
              </a:lnSpc>
              <a:spcBef>
                <a:spcPts val="600"/>
              </a:spcBef>
              <a:spcAft>
                <a:spcPts val="1200"/>
              </a:spcAft>
            </a:pPr>
            <a:r>
              <a:rPr lang="en-US" altLang="en-US" sz="2000" dirty="0"/>
              <a:t>Measuring distance between records straightforward once recoding and normalization applied</a:t>
            </a:r>
          </a:p>
          <a:p>
            <a:pPr marL="896938" lvl="1" indent="-361950">
              <a:lnSpc>
                <a:spcPct val="100000"/>
              </a:lnSpc>
              <a:spcBef>
                <a:spcPts val="600"/>
              </a:spcBef>
              <a:spcAft>
                <a:spcPts val="1200"/>
              </a:spcAft>
            </a:pPr>
            <a:r>
              <a:rPr lang="en-US" altLang="en-US" sz="2000" dirty="0"/>
              <a:t>However, </a:t>
            </a:r>
            <a:r>
              <a:rPr lang="en-US" altLang="en-US" sz="2000" b="1" i="1" dirty="0"/>
              <a:t>how is distance between clusters determined?</a:t>
            </a:r>
          </a:p>
        </p:txBody>
      </p:sp>
      <p:sp>
        <p:nvSpPr>
          <p:cNvPr id="253956"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3957" name="Rectangle 5"/>
          <p:cNvSpPr>
            <a:spLocks noChangeArrowheads="1"/>
          </p:cNvSpPr>
          <p:nvPr/>
        </p:nvSpPr>
        <p:spPr bwMode="auto">
          <a:xfrm>
            <a:off x="1524001" y="2849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Slide Number Placeholder 1">
            <a:extLst>
              <a:ext uri="{FF2B5EF4-FFF2-40B4-BE49-F238E27FC236}">
                <a16:creationId xmlns:a16="http://schemas.microsoft.com/office/drawing/2014/main" id="{6BDF9EA0-CEED-818E-AD23-5C68A1B0C579}"/>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3" name="Picture 7" descr="agglomerative clustering">
            <a:extLst>
              <a:ext uri="{FF2B5EF4-FFF2-40B4-BE49-F238E27FC236}">
                <a16:creationId xmlns:a16="http://schemas.microsoft.com/office/drawing/2014/main" id="{22BE7875-CCAC-6D94-B07E-432097B20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1180" y="3083341"/>
            <a:ext cx="1783672" cy="1168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FEBF22-028D-B4E2-88E5-1CA085CC3A74}"/>
              </a:ext>
            </a:extLst>
          </p:cNvPr>
          <p:cNvSpPr txBox="1"/>
          <p:nvPr/>
        </p:nvSpPr>
        <p:spPr>
          <a:xfrm>
            <a:off x="8927065" y="4343154"/>
            <a:ext cx="2891901" cy="338554"/>
          </a:xfrm>
          <a:prstGeom prst="rect">
            <a:avLst/>
          </a:prstGeom>
          <a:noFill/>
        </p:spPr>
        <p:txBody>
          <a:bodyPr wrap="square">
            <a:spAutoFit/>
          </a:bodyPr>
          <a:lstStyle/>
          <a:p>
            <a:pPr algn="ctr"/>
            <a:r>
              <a:rPr lang="en-GB" sz="1600" b="1" dirty="0"/>
              <a:t>Agglomerative Clustering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ltLang="en-US" sz="4000" dirty="0"/>
              <a:t>Hierarchical Clustering Methods</a:t>
            </a:r>
            <a:endParaRPr lang="en-US" altLang="en-US" sz="2800" i="1" dirty="0"/>
          </a:p>
        </p:txBody>
      </p:sp>
      <p:sp>
        <p:nvSpPr>
          <p:cNvPr id="254979" name="Rectangle 3"/>
          <p:cNvSpPr>
            <a:spLocks noGrp="1" noChangeArrowheads="1"/>
          </p:cNvSpPr>
          <p:nvPr>
            <p:ph idx="1"/>
          </p:nvPr>
        </p:nvSpPr>
        <p:spPr>
          <a:xfrm>
            <a:off x="838200" y="1624614"/>
            <a:ext cx="10515600" cy="5096861"/>
          </a:xfrm>
        </p:spPr>
        <p:txBody>
          <a:bodyPr>
            <a:normAutofit/>
          </a:bodyPr>
          <a:lstStyle/>
          <a:p>
            <a:pPr marL="361950" indent="-361950">
              <a:lnSpc>
                <a:spcPct val="100000"/>
              </a:lnSpc>
              <a:spcBef>
                <a:spcPts val="600"/>
              </a:spcBef>
              <a:spcAft>
                <a:spcPts val="1200"/>
              </a:spcAft>
            </a:pPr>
            <a:r>
              <a:rPr lang="en-US" altLang="en-US" sz="2400" b="1" dirty="0">
                <a:solidFill>
                  <a:schemeClr val="accent4">
                    <a:lumMod val="75000"/>
                  </a:schemeClr>
                </a:solidFill>
              </a:rPr>
              <a:t>Distance Between Clusters</a:t>
            </a:r>
          </a:p>
          <a:p>
            <a:pPr marL="896938" lvl="1" indent="-361950">
              <a:lnSpc>
                <a:spcPct val="100000"/>
              </a:lnSpc>
              <a:spcBef>
                <a:spcPts val="600"/>
              </a:spcBef>
              <a:spcAft>
                <a:spcPts val="1200"/>
              </a:spcAft>
            </a:pPr>
            <a:r>
              <a:rPr lang="en-US" altLang="en-US" sz="2200" dirty="0"/>
              <a:t>Several criteria examined to determine distance between clusters, </a:t>
            </a:r>
            <a:r>
              <a:rPr lang="en-US" altLang="en-US" sz="2200" b="1" dirty="0"/>
              <a:t>A</a:t>
            </a:r>
            <a:r>
              <a:rPr lang="en-US" altLang="en-US" sz="2200" dirty="0"/>
              <a:t> and </a:t>
            </a:r>
            <a:r>
              <a:rPr lang="en-US" altLang="en-US" sz="2200" b="1" dirty="0"/>
              <a:t>B</a:t>
            </a:r>
          </a:p>
          <a:p>
            <a:pPr marL="896938" lvl="1" indent="-361950">
              <a:lnSpc>
                <a:spcPct val="100000"/>
              </a:lnSpc>
              <a:spcBef>
                <a:spcPts val="600"/>
              </a:spcBef>
              <a:spcAft>
                <a:spcPts val="1200"/>
              </a:spcAft>
            </a:pPr>
            <a:r>
              <a:rPr lang="en-US" altLang="en-US" b="1" dirty="0">
                <a:solidFill>
                  <a:schemeClr val="accent4">
                    <a:lumMod val="75000"/>
                  </a:schemeClr>
                </a:solidFill>
              </a:rPr>
              <a:t>Single Linkage</a:t>
            </a:r>
          </a:p>
          <a:p>
            <a:pPr marL="896938" lvl="1" indent="-361950">
              <a:lnSpc>
                <a:spcPct val="100000"/>
              </a:lnSpc>
              <a:spcBef>
                <a:spcPts val="600"/>
              </a:spcBef>
              <a:spcAft>
                <a:spcPts val="1200"/>
              </a:spcAft>
            </a:pPr>
            <a:r>
              <a:rPr lang="en-US" altLang="en-US" sz="2200" dirty="0"/>
              <a:t>Known as </a:t>
            </a:r>
            <a:r>
              <a:rPr lang="en-US" altLang="en-US" sz="2200" b="1" i="1" dirty="0">
                <a:highlight>
                  <a:srgbClr val="00FF00"/>
                </a:highlight>
              </a:rPr>
              <a:t>Nearest-Neighbor Approach</a:t>
            </a:r>
          </a:p>
          <a:p>
            <a:pPr marL="896938" lvl="1" indent="-361950">
              <a:lnSpc>
                <a:spcPct val="100000"/>
              </a:lnSpc>
              <a:spcBef>
                <a:spcPts val="600"/>
              </a:spcBef>
              <a:spcAft>
                <a:spcPts val="1200"/>
              </a:spcAft>
            </a:pPr>
            <a:r>
              <a:rPr lang="en-US" altLang="en-US" sz="2200" dirty="0"/>
              <a:t>Minimum distance between any record in cluster </a:t>
            </a:r>
            <a:r>
              <a:rPr lang="en-US" altLang="en-US" sz="2200" b="1" dirty="0"/>
              <a:t>A</a:t>
            </a:r>
            <a:r>
              <a:rPr lang="en-US" altLang="en-US" sz="2200" dirty="0"/>
              <a:t>, and any record in cluster </a:t>
            </a:r>
            <a:r>
              <a:rPr lang="en-US" altLang="en-US" sz="2200" b="1" dirty="0"/>
              <a:t>B</a:t>
            </a:r>
          </a:p>
          <a:p>
            <a:pPr marL="896938" lvl="1" indent="-361950">
              <a:lnSpc>
                <a:spcPct val="100000"/>
              </a:lnSpc>
              <a:spcBef>
                <a:spcPts val="600"/>
              </a:spcBef>
              <a:spcAft>
                <a:spcPts val="1200"/>
              </a:spcAft>
            </a:pPr>
            <a:r>
              <a:rPr lang="en-US" altLang="en-US" sz="2200" dirty="0"/>
              <a:t>Cluster similarity based on </a:t>
            </a:r>
            <a:r>
              <a:rPr lang="en-US" altLang="en-US" sz="2200" u="sng" dirty="0"/>
              <a:t>most similar records</a:t>
            </a:r>
            <a:r>
              <a:rPr lang="en-US" altLang="en-US" sz="2200" dirty="0"/>
              <a:t> from each cluster</a:t>
            </a:r>
          </a:p>
          <a:p>
            <a:pPr marL="896938" lvl="1" indent="-361950">
              <a:lnSpc>
                <a:spcPct val="100000"/>
              </a:lnSpc>
              <a:spcBef>
                <a:spcPts val="600"/>
              </a:spcBef>
              <a:spcAft>
                <a:spcPts val="1200"/>
              </a:spcAft>
            </a:pPr>
            <a:r>
              <a:rPr lang="en-US" altLang="en-US" sz="2200" dirty="0"/>
              <a:t>Tends to form long, slender clusters</a:t>
            </a:r>
          </a:p>
          <a:p>
            <a:pPr marL="896938" lvl="1" indent="-361950">
              <a:lnSpc>
                <a:spcPct val="100000"/>
              </a:lnSpc>
              <a:spcBef>
                <a:spcPts val="600"/>
              </a:spcBef>
              <a:spcAft>
                <a:spcPts val="1200"/>
              </a:spcAft>
            </a:pPr>
            <a:r>
              <a:rPr lang="en-US" altLang="en-US" sz="2200" dirty="0"/>
              <a:t>Sometime heterogeneous records clustered together</a:t>
            </a:r>
          </a:p>
        </p:txBody>
      </p:sp>
      <p:sp>
        <p:nvSpPr>
          <p:cNvPr id="254980"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4981" name="Rectangle 5"/>
          <p:cNvSpPr>
            <a:spLocks noChangeArrowheads="1"/>
          </p:cNvSpPr>
          <p:nvPr/>
        </p:nvSpPr>
        <p:spPr bwMode="auto">
          <a:xfrm>
            <a:off x="1524001" y="2849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Slide Number Placeholder 1">
            <a:extLst>
              <a:ext uri="{FF2B5EF4-FFF2-40B4-BE49-F238E27FC236}">
                <a16:creationId xmlns:a16="http://schemas.microsoft.com/office/drawing/2014/main" id="{6B3F88FB-15E2-78E8-B293-32F7B44D1920}"/>
              </a:ext>
            </a:extLst>
          </p:cNvPr>
          <p:cNvSpPr>
            <a:spLocks noGrp="1"/>
          </p:cNvSpPr>
          <p:nvPr>
            <p:ph type="sldNum" sz="quarter" idx="12"/>
          </p:nvPr>
        </p:nvSpPr>
        <p:spPr/>
        <p:txBody>
          <a:bodyPr/>
          <a:lstStyle/>
          <a:p>
            <a:fld id="{6C8DB4F7-D883-4928-8961-38134A510B78}" type="slidenum">
              <a:rPr lang="en-GB" smtClean="0"/>
              <a:t>8</a:t>
            </a:fld>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sz="4000" dirty="0"/>
              <a:t>Hierarchical Clustering Methods</a:t>
            </a:r>
            <a:endParaRPr lang="en-US" altLang="en-US" sz="2800" i="1" dirty="0"/>
          </a:p>
        </p:txBody>
      </p:sp>
      <p:sp>
        <p:nvSpPr>
          <p:cNvPr id="257027" name="Rectangle 3"/>
          <p:cNvSpPr>
            <a:spLocks noGrp="1" noChangeArrowheads="1"/>
          </p:cNvSpPr>
          <p:nvPr>
            <p:ph idx="1"/>
          </p:nvPr>
        </p:nvSpPr>
        <p:spPr/>
        <p:txBody>
          <a:bodyPr>
            <a:normAutofit/>
          </a:bodyPr>
          <a:lstStyle/>
          <a:p>
            <a:pPr marL="449263" lvl="1" indent="-363538"/>
            <a:r>
              <a:rPr lang="en-US" altLang="en-US" dirty="0"/>
              <a:t>Measure is average distance of records in cluster </a:t>
            </a:r>
            <a:r>
              <a:rPr lang="en-US" altLang="en-US" b="1" dirty="0"/>
              <a:t>A</a:t>
            </a:r>
            <a:r>
              <a:rPr lang="en-US" altLang="en-US" dirty="0"/>
              <a:t>, from records in cluster </a:t>
            </a:r>
            <a:r>
              <a:rPr lang="en-US" altLang="en-US" b="1" dirty="0"/>
              <a:t>B</a:t>
            </a:r>
          </a:p>
          <a:p>
            <a:pPr marL="449263" lvl="1" indent="-363538"/>
            <a:r>
              <a:rPr lang="en-US" altLang="en-US" dirty="0"/>
              <a:t>Resulting clusters have approximately equal within-cluster variability</a:t>
            </a:r>
          </a:p>
          <a:p>
            <a:pPr marL="449263" lvl="1" indent="-363538"/>
            <a:endParaRPr lang="en-US" altLang="en-US" dirty="0"/>
          </a:p>
          <a:p>
            <a:pPr marL="449263" lvl="1" indent="-363538"/>
            <a:r>
              <a:rPr lang="en-US" altLang="en-US" dirty="0"/>
              <a:t>Next, linkage methods examined using small data set</a:t>
            </a:r>
          </a:p>
          <a:p>
            <a:pPr lvl="1"/>
            <a:endParaRPr lang="en-US" altLang="en-US" dirty="0"/>
          </a:p>
          <a:p>
            <a:pPr lvl="1" algn="ctr">
              <a:buFont typeface="Tahoma" panose="020B0604030504040204" pitchFamily="34" charset="0"/>
              <a:buNone/>
            </a:pPr>
            <a:r>
              <a:rPr lang="en-US" altLang="en-US" b="1" dirty="0">
                <a:highlight>
                  <a:srgbClr val="FFFF00"/>
                </a:highlight>
                <a:latin typeface="Courier New" panose="02070309020205020404" pitchFamily="49" charset="0"/>
              </a:rPr>
              <a:t>2   5   9   15   16   18   25   33   33   45</a:t>
            </a:r>
          </a:p>
        </p:txBody>
      </p:sp>
      <p:sp>
        <p:nvSpPr>
          <p:cNvPr id="257028"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7029" name="Rectangle 5"/>
          <p:cNvSpPr>
            <a:spLocks noChangeArrowheads="1"/>
          </p:cNvSpPr>
          <p:nvPr/>
        </p:nvSpPr>
        <p:spPr bwMode="auto">
          <a:xfrm>
            <a:off x="1524001" y="2849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Slide Number Placeholder 1">
            <a:extLst>
              <a:ext uri="{FF2B5EF4-FFF2-40B4-BE49-F238E27FC236}">
                <a16:creationId xmlns:a16="http://schemas.microsoft.com/office/drawing/2014/main" id="{FDE3ECB6-5374-1C24-09F1-03E0EBC885DB}"/>
              </a:ext>
            </a:extLst>
          </p:cNvPr>
          <p:cNvSpPr>
            <a:spLocks noGrp="1"/>
          </p:cNvSpPr>
          <p:nvPr>
            <p:ph type="sldNum" sz="quarter" idx="12"/>
          </p:nvPr>
        </p:nvSpPr>
        <p:spPr/>
        <p:txBody>
          <a:bodyPr/>
          <a:lstStyle/>
          <a:p>
            <a:fld id="{6C8DB4F7-D883-4928-8961-38134A510B78}" type="slidenum">
              <a:rPr lang="en-GB" smtClean="0"/>
              <a:t>9</a:t>
            </a:fld>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7084</TotalTime>
  <Words>3505</Words>
  <Application>Microsoft Office PowerPoint</Application>
  <PresentationFormat>Widescreen</PresentationFormat>
  <Paragraphs>696</Paragraphs>
  <Slides>28</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-apple-system</vt:lpstr>
      <vt:lpstr>Arial</vt:lpstr>
      <vt:lpstr>Calibri</vt:lpstr>
      <vt:lpstr>Courier New</vt:lpstr>
      <vt:lpstr>Tahoma</vt:lpstr>
      <vt:lpstr>Times New Roman</vt:lpstr>
      <vt:lpstr>Office Theme</vt:lpstr>
      <vt:lpstr>Equation</vt:lpstr>
      <vt:lpstr> Hierarchical Clustering Week 12</vt:lpstr>
      <vt:lpstr>Agenda</vt:lpstr>
      <vt:lpstr>Unsupervised Learning Clustering Task</vt:lpstr>
      <vt:lpstr>Clustering Task Clustering Tasks in Business and Research</vt:lpstr>
      <vt:lpstr>Clustering Task Measuring Similarity</vt:lpstr>
      <vt:lpstr>Hierarchical Clustering Methods</vt:lpstr>
      <vt:lpstr>Hierarchical Clustering Methods</vt:lpstr>
      <vt:lpstr>Hierarchical Clustering Methods</vt:lpstr>
      <vt:lpstr>Hierarchical Clustering Methods</vt:lpstr>
      <vt:lpstr>Single-Linkage Clustering</vt:lpstr>
      <vt:lpstr>Single-Linkage Clustering</vt:lpstr>
      <vt:lpstr>Hierarchical Clustering Methods</vt:lpstr>
      <vt:lpstr>Complete-Linkage Clustering</vt:lpstr>
      <vt:lpstr>Complete-Linkage Clustering</vt:lpstr>
      <vt:lpstr>Complete and Single-Linkage Clustering Comparison</vt:lpstr>
      <vt:lpstr>Hierarchical Clustering Dendrogram</vt:lpstr>
      <vt:lpstr>Single Link Clustering</vt:lpstr>
      <vt:lpstr>Single Link Clustering</vt:lpstr>
      <vt:lpstr>Single Link Clustering</vt:lpstr>
      <vt:lpstr>Single Link Clustering</vt:lpstr>
      <vt:lpstr>Single Link Clustering</vt:lpstr>
      <vt:lpstr>Single Link Clustering</vt:lpstr>
      <vt:lpstr>Single Link Clustering</vt:lpstr>
      <vt:lpstr>Hierarchical Clustering Algorithm</vt:lpstr>
      <vt:lpstr>Cluster Merging using Dendrograms Stopping Criterion</vt:lpstr>
      <vt:lpstr>Linkage Methods of Clustering</vt:lpstr>
      <vt:lpstr>Hierarchical Clustering Animation</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455</cp:revision>
  <dcterms:created xsi:type="dcterms:W3CDTF">2020-09-11T23:34:13Z</dcterms:created>
  <dcterms:modified xsi:type="dcterms:W3CDTF">2024-05-06T12:23:24Z</dcterms:modified>
</cp:coreProperties>
</file>