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0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rge building in the background">
            <a:extLst>
              <a:ext uri="{FF2B5EF4-FFF2-40B4-BE49-F238E27FC236}">
                <a16:creationId xmlns:a16="http://schemas.microsoft.com/office/drawing/2014/main" id="{9F1C5CB5-BC7A-5B18-5313-75F1B4C11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-2165"/>
            <a:ext cx="5672668" cy="528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EF9CF-8268-E881-9518-8D58386736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54498" y="1995055"/>
            <a:ext cx="4912204" cy="151259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060E-D839-8B33-4AFB-5C287A6F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0127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©CCT College Dublin 2022</a:t>
            </a:r>
          </a:p>
          <a:p>
            <a:endParaRPr lang="en-IE" dirty="0"/>
          </a:p>
        </p:txBody>
      </p:sp>
      <p:pic>
        <p:nvPicPr>
          <p:cNvPr id="8" name="Picture 7" descr="CCT College Logo">
            <a:extLst>
              <a:ext uri="{FF2B5EF4-FFF2-40B4-BE49-F238E27FC236}">
                <a16:creationId xmlns:a16="http://schemas.microsoft.com/office/drawing/2014/main" id="{E5240FA0-CB9C-94C2-D9A0-5BB620F11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96" y="5784087"/>
            <a:ext cx="4875866" cy="9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80F6-8F5A-0099-FA9A-C54E1F49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5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830CC-B708-CE68-C378-2BA556DE2A85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BAAF70-BB9F-1DE9-86C5-419F92C98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CCDF0637-7E44-3E84-7919-3EBF23086D69}"/>
              </a:ext>
            </a:extLst>
          </p:cNvPr>
          <p:cNvSpPr txBox="1">
            <a:spLocks/>
          </p:cNvSpPr>
          <p:nvPr userDrawn="1"/>
        </p:nvSpPr>
        <p:spPr>
          <a:xfrm>
            <a:off x="838200" y="540616"/>
            <a:ext cx="10515600" cy="1066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586A34-F761-4A7A-1B0A-26FB1E5D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67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DBDC-B8CE-3F3E-B5BD-912B0378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5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BF256-B120-60B2-4748-352AA812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5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294DE-4B82-1D4E-A7E6-609E7F0730DC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1C7007-1F2C-6553-E3AD-2C0FB799C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88BFC-880C-3A73-B36F-31D890BB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467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6453-6060-BBDF-91F2-EB7141F6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82C2-AE8B-1B3D-FE0B-BB9E526B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66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B22DD-4A45-BB34-246F-A46728047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2BB2-E1F4-DD0C-D841-CC29F49F9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66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CB20C-B938-40E4-5F35-8E472A8E074C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C4B88B-FDE5-E5D7-6955-3BFEE7B7A3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B6065-E451-A4E8-A11C-DE480B01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726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842AD3-F1FB-B95B-D044-BBF4FED1A9AA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5CDE38-D142-0252-8358-332796140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B2E39-4E83-AEBE-E7A8-6D7F417A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81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660099-DA5B-E54C-D807-5D7CF1A96E3E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2FFC3A-23D8-56D6-C9B6-1F387437B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E4641C-90A1-0A3F-23E0-94B394FA6B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3857" y="1373386"/>
            <a:ext cx="4944285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426FD343-42CF-765E-68CC-72FBAD4BE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6220593" cy="5793506"/>
          </a:xfrm>
          <a:prstGeom prst="rect">
            <a:avLst/>
          </a:prstGeom>
        </p:spPr>
      </p:pic>
      <p:pic>
        <p:nvPicPr>
          <p:cNvPr id="4" name="Picture 3" descr="A picture containing object, sitting, computer, computer&#10;&#10;Description automatically generated">
            <a:extLst>
              <a:ext uri="{FF2B5EF4-FFF2-40B4-BE49-F238E27FC236}">
                <a16:creationId xmlns:a16="http://schemas.microsoft.com/office/drawing/2014/main" id="{A68D2F07-301D-B734-C550-9586C7C2C2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3" y="5895106"/>
            <a:ext cx="3504617" cy="673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A33FB-D1E4-A3CE-BF3F-F7CC12B0A0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8228" y="2486710"/>
            <a:ext cx="3956647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F175-2718-FCD1-33A5-A426EBE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F5811-D7DD-7C18-2CCF-F5D9361C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2190-9699-A4B3-9FA2-CADA5048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6BD43-6237-23A6-811E-3B12F904199C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00649C-C71B-F090-097E-FE01633BD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9" y="5871542"/>
            <a:ext cx="287169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F61D-F37F-7016-AF82-4E2F36B4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77367"/>
            <a:ext cx="105156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6170-24EE-5BCC-3D97-D22132CC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060" y="1600200"/>
            <a:ext cx="6493079" cy="1512598"/>
          </a:xfrm>
        </p:spPr>
        <p:txBody>
          <a:bodyPr/>
          <a:lstStyle/>
          <a:p>
            <a:r>
              <a:rPr lang="en-IE" dirty="0"/>
              <a:t>Programming for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A2D2-EFF2-233D-AFFD-E601CE4B0ED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45791" y="3212983"/>
            <a:ext cx="6211347" cy="2044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/>
              <a:t>Programming Paradigms</a:t>
            </a:r>
          </a:p>
          <a:p>
            <a:pPr marL="0" indent="0" algn="ctr">
              <a:buNone/>
            </a:pPr>
            <a:r>
              <a:rPr lang="en-IE" dirty="0"/>
              <a:t>Sam Weiss</a:t>
            </a:r>
          </a:p>
          <a:p>
            <a:pPr marL="0" indent="0" algn="ctr">
              <a:buNone/>
            </a:pPr>
            <a:r>
              <a:rPr lang="en-IE" dirty="0"/>
              <a:t>sweiss@cct.ie</a:t>
            </a:r>
          </a:p>
        </p:txBody>
      </p:sp>
    </p:spTree>
    <p:extLst>
      <p:ext uri="{BB962C8B-B14F-4D97-AF65-F5344CB8AC3E}">
        <p14:creationId xmlns:p14="http://schemas.microsoft.com/office/powerpoint/2010/main" val="428721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Advantages:</a:t>
            </a:r>
          </a:p>
          <a:p>
            <a:pPr lvl="1"/>
            <a:r>
              <a:rPr lang="en-IE" dirty="0"/>
              <a:t>Main program logic can be quite readable</a:t>
            </a:r>
          </a:p>
          <a:p>
            <a:pPr lvl="2"/>
            <a:r>
              <a:rPr lang="en-IE" dirty="0"/>
              <a:t>If done well, can make the main logic “declarative”</a:t>
            </a:r>
          </a:p>
          <a:p>
            <a:pPr lvl="1"/>
            <a:r>
              <a:rPr lang="en-IE" dirty="0"/>
              <a:t>Functions don’t generally alter program state, making it easier to debug</a:t>
            </a:r>
          </a:p>
          <a:p>
            <a:pPr lvl="1"/>
            <a:r>
              <a:rPr lang="en-IE" dirty="0"/>
              <a:t>Most code is reusable</a:t>
            </a:r>
          </a:p>
          <a:p>
            <a:pPr lvl="1"/>
            <a:r>
              <a:rPr lang="en-IE" dirty="0"/>
              <a:t>Can be a good way to think about a problem</a:t>
            </a:r>
          </a:p>
          <a:p>
            <a:r>
              <a:rPr lang="en-IE" dirty="0"/>
              <a:t>Disadvantages:</a:t>
            </a:r>
          </a:p>
          <a:p>
            <a:pPr lvl="1"/>
            <a:r>
              <a:rPr lang="en-IE" dirty="0"/>
              <a:t>Can have more resource usage, since it relies a lot on copying instead of changing data structures</a:t>
            </a:r>
          </a:p>
          <a:p>
            <a:pPr lvl="1"/>
            <a:r>
              <a:rPr lang="en-IE" dirty="0"/>
              <a:t>Might not be the best way to think about a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85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Declarative programming specifies the goal of you want the program to do, rather than the instructions to do it</a:t>
            </a:r>
          </a:p>
          <a:p>
            <a:r>
              <a:rPr lang="en-IE" dirty="0"/>
              <a:t>The main logic of the last example is a good example of this:</a:t>
            </a:r>
          </a:p>
          <a:p>
            <a:pPr lvl="1"/>
            <a:r>
              <a:rPr lang="en-IE" dirty="0"/>
              <a:t>hours, rate = </a:t>
            </a:r>
            <a:r>
              <a:rPr lang="en-IE" dirty="0" err="1"/>
              <a:t>getUserInput</a:t>
            </a:r>
            <a:r>
              <a:rPr lang="en-IE" dirty="0"/>
              <a:t>()</a:t>
            </a:r>
          </a:p>
          <a:p>
            <a:pPr lvl="1"/>
            <a:r>
              <a:rPr lang="en-IE" dirty="0"/>
              <a:t>pay = </a:t>
            </a:r>
            <a:r>
              <a:rPr lang="en-IE" dirty="0" err="1"/>
              <a:t>calculatePay</a:t>
            </a:r>
            <a:r>
              <a:rPr lang="en-IE" dirty="0"/>
              <a:t>(hours, rate)</a:t>
            </a:r>
          </a:p>
          <a:p>
            <a:pPr lvl="1"/>
            <a:r>
              <a:rPr lang="en-IE" dirty="0" err="1"/>
              <a:t>printPay</a:t>
            </a:r>
            <a:r>
              <a:rPr lang="en-IE" dirty="0"/>
              <a:t>(pay)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Declarative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7690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Advantages:</a:t>
            </a:r>
          </a:p>
          <a:p>
            <a:pPr lvl="1"/>
            <a:r>
              <a:rPr lang="en-IE" dirty="0"/>
              <a:t>Focus is on the logic and goals of the program, not the implementation details</a:t>
            </a:r>
          </a:p>
          <a:p>
            <a:pPr lvl="1"/>
            <a:r>
              <a:rPr lang="en-IE" dirty="0"/>
              <a:t>Very readable</a:t>
            </a:r>
          </a:p>
          <a:p>
            <a:pPr lvl="1"/>
            <a:r>
              <a:rPr lang="en-IE" dirty="0"/>
              <a:t>Easy to find logic errors</a:t>
            </a:r>
          </a:p>
          <a:p>
            <a:r>
              <a:rPr lang="en-IE" dirty="0"/>
              <a:t>Disadvantages:</a:t>
            </a:r>
          </a:p>
          <a:p>
            <a:pPr lvl="1"/>
            <a:r>
              <a:rPr lang="en-IE" dirty="0"/>
              <a:t>Normally can’t change the implementation details</a:t>
            </a:r>
          </a:p>
          <a:p>
            <a:pPr lvl="1"/>
            <a:r>
              <a:rPr lang="en-IE" dirty="0"/>
              <a:t>May not know the implementation details!!</a:t>
            </a:r>
          </a:p>
          <a:p>
            <a:pPr lvl="1"/>
            <a:r>
              <a:rPr lang="en-IE" dirty="0"/>
              <a:t>Errors in the implementation may be hard to debug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Declarative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8449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Object Oriented programming conceptualises a system as a collection of objects (built from classes) that communicate with each other</a:t>
            </a:r>
          </a:p>
          <a:p>
            <a:pPr lvl="1"/>
            <a:r>
              <a:rPr lang="en-IE" dirty="0"/>
              <a:t>These can be physical, like people</a:t>
            </a:r>
          </a:p>
          <a:p>
            <a:pPr lvl="1"/>
            <a:r>
              <a:rPr lang="en-IE" dirty="0"/>
              <a:t>These can be non-physical, like a restaurant booking</a:t>
            </a:r>
          </a:p>
          <a:p>
            <a:pPr lvl="1"/>
            <a:r>
              <a:rPr lang="en-IE" dirty="0"/>
              <a:t>These can be intangible software things, like a </a:t>
            </a:r>
            <a:r>
              <a:rPr lang="en-IE" dirty="0" err="1"/>
              <a:t>DataFrame</a:t>
            </a:r>
            <a:endParaRPr lang="en-IE" dirty="0"/>
          </a:p>
          <a:p>
            <a:r>
              <a:rPr lang="en-IE" dirty="0"/>
              <a:t>Basic on four “Pillars”</a:t>
            </a:r>
          </a:p>
          <a:p>
            <a:pPr lvl="1"/>
            <a:r>
              <a:rPr lang="en-IE" dirty="0"/>
              <a:t>Encapsulation</a:t>
            </a:r>
          </a:p>
          <a:p>
            <a:pPr lvl="2"/>
            <a:r>
              <a:rPr lang="en-IE" dirty="0"/>
              <a:t>All data about an object stays with an object, and the object controls access</a:t>
            </a:r>
          </a:p>
          <a:p>
            <a:pPr lvl="2"/>
            <a:r>
              <a:rPr lang="en-IE" dirty="0" err="1"/>
              <a:t>Eg</a:t>
            </a:r>
            <a:r>
              <a:rPr lang="en-IE" dirty="0"/>
              <a:t> a Square gets to decide when/if its side length can be read or changed</a:t>
            </a:r>
          </a:p>
          <a:p>
            <a:pPr lvl="1"/>
            <a:r>
              <a:rPr lang="en-IE" dirty="0"/>
              <a:t>Abstraction</a:t>
            </a:r>
          </a:p>
          <a:p>
            <a:pPr lvl="2"/>
            <a:r>
              <a:rPr lang="en-IE" dirty="0"/>
              <a:t>Features and functions in common can be abstracted to a more general class</a:t>
            </a:r>
          </a:p>
          <a:p>
            <a:pPr lvl="2"/>
            <a:r>
              <a:rPr lang="en-IE" dirty="0" err="1"/>
              <a:t>Eg</a:t>
            </a:r>
            <a:r>
              <a:rPr lang="en-IE" dirty="0"/>
              <a:t> a Square and a Circle both have an area, so that can be abstracted away</a:t>
            </a:r>
          </a:p>
          <a:p>
            <a:pPr lvl="1"/>
            <a:r>
              <a:rPr lang="en-IE" dirty="0"/>
              <a:t>Inheritance</a:t>
            </a:r>
          </a:p>
          <a:p>
            <a:pPr lvl="2"/>
            <a:r>
              <a:rPr lang="en-IE" dirty="0"/>
              <a:t>Can have a hierarchy of objects that inherit features and functions, whilst extending them with their own</a:t>
            </a:r>
          </a:p>
          <a:p>
            <a:pPr lvl="2"/>
            <a:r>
              <a:rPr lang="en-IE" dirty="0"/>
              <a:t>A Square can be a Shape, with its own square-specific things</a:t>
            </a:r>
          </a:p>
          <a:p>
            <a:pPr lvl="1"/>
            <a:r>
              <a:rPr lang="en-IE" dirty="0"/>
              <a:t>Polymorphism</a:t>
            </a:r>
          </a:p>
          <a:p>
            <a:pPr lvl="2"/>
            <a:r>
              <a:rPr lang="en-IE" dirty="0"/>
              <a:t>Objects can be treated as different kinds of objects </a:t>
            </a:r>
            <a:r>
              <a:rPr lang="en-IE" dirty="0" err="1"/>
              <a:t>eg</a:t>
            </a:r>
            <a:r>
              <a:rPr lang="en-IE" dirty="0"/>
              <a:t> a </a:t>
            </a:r>
            <a:r>
              <a:rPr lang="en-IE" dirty="0" err="1"/>
              <a:t>A</a:t>
            </a:r>
            <a:r>
              <a:rPr lang="en-IE" dirty="0"/>
              <a:t> Square can be treated as a Shape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54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0B504B-F749-2117-14B5-A01F9A4A2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849"/>
                <a:ext cx="10515600" cy="4808533"/>
              </a:xfrm>
            </p:spPr>
            <p:txBody>
              <a:bodyPr>
                <a:normAutofit/>
              </a:bodyPr>
              <a:lstStyle/>
              <a:p>
                <a:r>
                  <a:rPr lang="en-IE" dirty="0"/>
                  <a:t>Example:</a:t>
                </a:r>
              </a:p>
              <a:p>
                <a:pPr lvl="1"/>
                <a:r>
                  <a:rPr lang="en-IE" dirty="0"/>
                  <a:t>A </a:t>
                </a:r>
                <a:r>
                  <a:rPr lang="en-IE" dirty="0" err="1"/>
                  <a:t>DataFrame</a:t>
                </a:r>
                <a:r>
                  <a:rPr lang="en-IE" dirty="0"/>
                  <a:t> is a class</a:t>
                </a:r>
              </a:p>
              <a:p>
                <a:pPr lvl="1"/>
                <a:r>
                  <a:rPr lang="en-IE" dirty="0"/>
                  <a:t>We can make </a:t>
                </a:r>
                <a:r>
                  <a:rPr lang="en-IE" dirty="0" err="1"/>
                  <a:t>DataFrame</a:t>
                </a:r>
                <a:r>
                  <a:rPr lang="en-IE" dirty="0"/>
                  <a:t> objects, that have their own functions (methods)</a:t>
                </a:r>
              </a:p>
              <a:p>
                <a:pPr lvl="1"/>
                <a:r>
                  <a:rPr lang="en-IE" dirty="0"/>
                  <a:t>A </a:t>
                </a:r>
                <a:r>
                  <a:rPr lang="en-IE" dirty="0" err="1"/>
                  <a:t>LinearRegression</a:t>
                </a:r>
                <a:r>
                  <a:rPr lang="en-IE" dirty="0"/>
                  <a:t> class makes a linear regression object, that contains all the functionality to perform linear regression, while also storing all the associated data like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/>
                  <a:t> or the regression equation</a:t>
                </a:r>
              </a:p>
              <a:p>
                <a:r>
                  <a:rPr lang="en-IE" dirty="0"/>
                  <a:t>We will take a closer look at this next week!	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0B504B-F749-2117-14B5-A01F9A4A2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849"/>
                <a:ext cx="10515600" cy="4808533"/>
              </a:xfrm>
              <a:blipFill>
                <a:blip r:embed="rId2"/>
                <a:stretch>
                  <a:fillRect l="-1043" t="-2155" r="-139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0901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Advantages:</a:t>
            </a:r>
          </a:p>
          <a:p>
            <a:pPr lvl="1"/>
            <a:r>
              <a:rPr lang="en-IE" dirty="0"/>
              <a:t>All the data about an object is kept with an object</a:t>
            </a:r>
          </a:p>
          <a:p>
            <a:pPr lvl="1"/>
            <a:r>
              <a:rPr lang="en-IE" dirty="0"/>
              <a:t>Allows for code modularity and reusability</a:t>
            </a:r>
          </a:p>
          <a:p>
            <a:pPr lvl="1"/>
            <a:r>
              <a:rPr lang="en-IE" dirty="0"/>
              <a:t>Can be a good way of conceptualising a problem</a:t>
            </a:r>
          </a:p>
          <a:p>
            <a:pPr lvl="1"/>
            <a:r>
              <a:rPr lang="en-IE" dirty="0"/>
              <a:t>Can be good for collaborative software development</a:t>
            </a:r>
          </a:p>
          <a:p>
            <a:r>
              <a:rPr lang="en-IE" dirty="0"/>
              <a:t>Disadvantages:</a:t>
            </a:r>
          </a:p>
          <a:p>
            <a:pPr lvl="1"/>
            <a:r>
              <a:rPr lang="en-IE" dirty="0"/>
              <a:t>Can take longer to program</a:t>
            </a:r>
          </a:p>
          <a:p>
            <a:pPr lvl="1"/>
            <a:r>
              <a:rPr lang="en-IE" dirty="0"/>
              <a:t>May not have a lot of extra benefit for Data Analytics unless you are doing something novel (all the object-orientation is already done for us!)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17737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A paradigm is a way of viewing the world</a:t>
            </a:r>
          </a:p>
          <a:p>
            <a:r>
              <a:rPr lang="en-IE" dirty="0"/>
              <a:t>A programming paradigm is a way of viewing how to program</a:t>
            </a:r>
          </a:p>
          <a:p>
            <a:r>
              <a:rPr lang="en-IE" dirty="0"/>
              <a:t>We’ll look at a few:</a:t>
            </a:r>
          </a:p>
          <a:p>
            <a:pPr lvl="1"/>
            <a:r>
              <a:rPr lang="en-IE" dirty="0"/>
              <a:t>Imperative</a:t>
            </a:r>
          </a:p>
          <a:p>
            <a:pPr lvl="1"/>
            <a:r>
              <a:rPr lang="en-IE" dirty="0"/>
              <a:t>Procedural</a:t>
            </a:r>
          </a:p>
          <a:p>
            <a:pPr lvl="1"/>
            <a:r>
              <a:rPr lang="en-IE" dirty="0"/>
              <a:t>Functional</a:t>
            </a:r>
          </a:p>
          <a:p>
            <a:pPr lvl="1"/>
            <a:r>
              <a:rPr lang="en-IE" dirty="0"/>
              <a:t>Declarative</a:t>
            </a:r>
          </a:p>
          <a:p>
            <a:pPr lvl="1"/>
            <a:r>
              <a:rPr lang="en-IE" dirty="0"/>
              <a:t>Object Oriented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What is a Programming Paradigm?</a:t>
            </a:r>
          </a:p>
        </p:txBody>
      </p:sp>
    </p:spTree>
    <p:extLst>
      <p:ext uri="{BB962C8B-B14F-4D97-AF65-F5344CB8AC3E}">
        <p14:creationId xmlns:p14="http://schemas.microsoft.com/office/powerpoint/2010/main" val="13721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768776"/>
          </a:xfrm>
        </p:spPr>
        <p:txBody>
          <a:bodyPr>
            <a:normAutofit/>
          </a:bodyPr>
          <a:lstStyle/>
          <a:p>
            <a:r>
              <a:rPr lang="en-IE" dirty="0"/>
              <a:t>Imperative programming sees a program as a series of steps/instruction to be executed in order.</a:t>
            </a:r>
          </a:p>
          <a:p>
            <a:r>
              <a:rPr lang="en-IE" dirty="0"/>
              <a:t>Most of our code so far is like this!</a:t>
            </a:r>
          </a:p>
          <a:p>
            <a:pPr lvl="1"/>
            <a:r>
              <a:rPr lang="en-IE" dirty="0"/>
              <a:t>hours = input(“What are your hours?”)</a:t>
            </a:r>
          </a:p>
          <a:p>
            <a:pPr lvl="1"/>
            <a:r>
              <a:rPr lang="en-IE" dirty="0"/>
              <a:t>hours = float(hours)</a:t>
            </a:r>
          </a:p>
          <a:p>
            <a:pPr lvl="1"/>
            <a:r>
              <a:rPr lang="en-IE" dirty="0"/>
              <a:t>rate = input(“What is your rate?”)</a:t>
            </a:r>
          </a:p>
          <a:p>
            <a:pPr lvl="1"/>
            <a:r>
              <a:rPr lang="en-IE" dirty="0"/>
              <a:t>rate = float(rate)</a:t>
            </a:r>
          </a:p>
          <a:p>
            <a:pPr lvl="1"/>
            <a:r>
              <a:rPr lang="en-IE" dirty="0"/>
              <a:t>pay = hours*rate</a:t>
            </a:r>
          </a:p>
          <a:p>
            <a:pPr lvl="1"/>
            <a:r>
              <a:rPr lang="en-IE" dirty="0"/>
              <a:t>print(</a:t>
            </a:r>
            <a:r>
              <a:rPr lang="en-IE" dirty="0" err="1"/>
              <a:t>f“Your</a:t>
            </a:r>
            <a:r>
              <a:rPr lang="en-IE" dirty="0"/>
              <a:t> pay is: €{pay}”)</a:t>
            </a:r>
          </a:p>
          <a:p>
            <a:r>
              <a:rPr lang="en-IE" dirty="0"/>
              <a:t>The program executes line 1, then line 2, and so on until the program is finished.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Imperative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345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768776"/>
          </a:xfrm>
        </p:spPr>
        <p:txBody>
          <a:bodyPr>
            <a:normAutofit/>
          </a:bodyPr>
          <a:lstStyle/>
          <a:p>
            <a:r>
              <a:rPr lang="en-IE" dirty="0"/>
              <a:t>Advantages:</a:t>
            </a:r>
          </a:p>
          <a:p>
            <a:pPr lvl="1"/>
            <a:r>
              <a:rPr lang="en-IE" dirty="0"/>
              <a:t>Straight-forward</a:t>
            </a:r>
          </a:p>
          <a:p>
            <a:pPr lvl="1"/>
            <a:r>
              <a:rPr lang="en-IE" dirty="0"/>
              <a:t>How we think about algorithms</a:t>
            </a:r>
          </a:p>
          <a:p>
            <a:pPr lvl="1"/>
            <a:r>
              <a:rPr lang="en-IE" dirty="0"/>
              <a:t>We are familiar with it </a:t>
            </a:r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 err="1"/>
              <a:t>recipies</a:t>
            </a:r>
            <a:endParaRPr lang="en-IE" dirty="0"/>
          </a:p>
          <a:p>
            <a:r>
              <a:rPr lang="en-IE" dirty="0"/>
              <a:t>Disadvantages:</a:t>
            </a:r>
          </a:p>
          <a:p>
            <a:pPr lvl="1"/>
            <a:r>
              <a:rPr lang="en-IE" dirty="0"/>
              <a:t>Can be hard to find specific parts in a big program</a:t>
            </a:r>
          </a:p>
          <a:p>
            <a:pPr lvl="1"/>
            <a:r>
              <a:rPr lang="en-IE" dirty="0"/>
              <a:t>Code can’t be reused</a:t>
            </a:r>
          </a:p>
          <a:p>
            <a:pPr lvl="1"/>
            <a:r>
              <a:rPr lang="en-IE" dirty="0"/>
              <a:t>Can be hard to follow</a:t>
            </a:r>
          </a:p>
          <a:p>
            <a:pPr lvl="1"/>
            <a:r>
              <a:rPr lang="en-IE" dirty="0"/>
              <a:t>Harder to maintain or make changes 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Imperative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35884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Like imperative, but makes use of “procedures” or “subroutines”.</a:t>
            </a:r>
          </a:p>
          <a:p>
            <a:pPr lvl="1"/>
            <a:r>
              <a:rPr lang="en-IE" dirty="0"/>
              <a:t>In Python, we use functions for this.</a:t>
            </a:r>
          </a:p>
          <a:p>
            <a:r>
              <a:rPr lang="en-IE" dirty="0"/>
              <a:t>Code that is repeated can be separated from the rest of the program and can be invoked by calling the subroutine (function).</a:t>
            </a:r>
          </a:p>
          <a:p>
            <a:r>
              <a:rPr lang="en-IE" dirty="0"/>
              <a:t>When a subroutine is called, the main program stops what it is doing, and runs the subroutine (line-by-line, imperatively) until it reaches the end of the subroutine. The main program then resumes, possibly with some changes to its state or using an output of the subroutine.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95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Example:</a:t>
            </a:r>
          </a:p>
          <a:p>
            <a:pPr lvl="1"/>
            <a:r>
              <a:rPr lang="en-IE" dirty="0"/>
              <a:t>def </a:t>
            </a:r>
            <a:r>
              <a:rPr lang="en-IE" dirty="0" err="1"/>
              <a:t>calculate_pay</a:t>
            </a:r>
            <a:r>
              <a:rPr lang="en-IE" dirty="0"/>
              <a:t>(hours, rate):</a:t>
            </a:r>
          </a:p>
          <a:p>
            <a:pPr lvl="2"/>
            <a:r>
              <a:rPr lang="en-IE" dirty="0"/>
              <a:t>if hours &lt;= 40:</a:t>
            </a:r>
          </a:p>
          <a:p>
            <a:pPr lvl="3"/>
            <a:r>
              <a:rPr lang="en-IE" dirty="0"/>
              <a:t>return hours*rate</a:t>
            </a:r>
          </a:p>
          <a:p>
            <a:pPr lvl="2"/>
            <a:r>
              <a:rPr lang="en-IE" dirty="0"/>
              <a:t>else:</a:t>
            </a:r>
          </a:p>
          <a:p>
            <a:pPr lvl="3"/>
            <a:r>
              <a:rPr lang="en-IE" dirty="0"/>
              <a:t>return (hours-40)*rate*1.5 + 40*rate</a:t>
            </a:r>
          </a:p>
          <a:p>
            <a:pPr lvl="1"/>
            <a:r>
              <a:rPr lang="en-IE" dirty="0"/>
              <a:t>hours = float(“What are your hours?”)</a:t>
            </a:r>
          </a:p>
          <a:p>
            <a:pPr lvl="1"/>
            <a:r>
              <a:rPr lang="en-IE" dirty="0"/>
              <a:t>rate = float(“What is your rate?”)</a:t>
            </a:r>
          </a:p>
          <a:p>
            <a:pPr lvl="1"/>
            <a:r>
              <a:rPr lang="en-IE" dirty="0"/>
              <a:t>print(</a:t>
            </a:r>
            <a:r>
              <a:rPr lang="en-IE" dirty="0" err="1"/>
              <a:t>f“Your</a:t>
            </a:r>
            <a:r>
              <a:rPr lang="en-IE" dirty="0"/>
              <a:t> pay is: €{</a:t>
            </a:r>
            <a:r>
              <a:rPr lang="en-IE" dirty="0" err="1"/>
              <a:t>calculate_pay</a:t>
            </a:r>
            <a:r>
              <a:rPr lang="en-IE" dirty="0"/>
              <a:t>(hours, rate)}”)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32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Advantages:</a:t>
            </a:r>
          </a:p>
          <a:p>
            <a:pPr lvl="1"/>
            <a:r>
              <a:rPr lang="en-IE" dirty="0"/>
              <a:t>Allows code to be reused (subroutines can be called more than once!)</a:t>
            </a:r>
          </a:p>
          <a:p>
            <a:pPr lvl="1"/>
            <a:r>
              <a:rPr lang="en-IE" dirty="0"/>
              <a:t>Can make the program more readable</a:t>
            </a:r>
          </a:p>
          <a:p>
            <a:pPr lvl="1"/>
            <a:r>
              <a:rPr lang="en-IE" dirty="0"/>
              <a:t>Can make the program easier to maintain (a change to a subroutine only needs to be made in one place!)</a:t>
            </a:r>
          </a:p>
          <a:p>
            <a:r>
              <a:rPr lang="en-IE" dirty="0"/>
              <a:t>Disadvantages:</a:t>
            </a:r>
          </a:p>
          <a:p>
            <a:pPr lvl="1"/>
            <a:r>
              <a:rPr lang="en-IE" dirty="0"/>
              <a:t>Changing the state of the program in a subroutine can make it harder to debug the program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22409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537692"/>
          </a:xfrm>
        </p:spPr>
        <p:txBody>
          <a:bodyPr/>
          <a:lstStyle/>
          <a:p>
            <a:r>
              <a:rPr lang="en-IE" dirty="0"/>
              <a:t>Functional programming considers functions to be “first-class citizens”</a:t>
            </a:r>
          </a:p>
          <a:p>
            <a:pPr lvl="1"/>
            <a:r>
              <a:rPr lang="en-IE" dirty="0"/>
              <a:t>As much as possible is done via functions</a:t>
            </a:r>
          </a:p>
          <a:p>
            <a:pPr lvl="1"/>
            <a:r>
              <a:rPr lang="en-IE" dirty="0"/>
              <a:t>Functions can be assigned to variables</a:t>
            </a:r>
          </a:p>
          <a:p>
            <a:pPr lvl="1"/>
            <a:r>
              <a:rPr lang="en-IE" dirty="0"/>
              <a:t>Functions can be function inputs</a:t>
            </a:r>
          </a:p>
          <a:p>
            <a:pPr lvl="1"/>
            <a:r>
              <a:rPr lang="en-IE" dirty="0"/>
              <a:t>Function can be function outputs</a:t>
            </a:r>
          </a:p>
          <a:p>
            <a:r>
              <a:rPr lang="en-IE" dirty="0"/>
              <a:t>Emphasis is on “pure” functions – functions which only depend on their inputs, and do not otherwise alter the state of the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14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B504B-F749-2117-14B5-A01F9A4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49"/>
            <a:ext cx="10515600" cy="4808533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Example:</a:t>
            </a:r>
          </a:p>
          <a:p>
            <a:pPr lvl="1"/>
            <a:r>
              <a:rPr lang="en-IE" dirty="0"/>
              <a:t>def </a:t>
            </a:r>
            <a:r>
              <a:rPr lang="en-IE" dirty="0" err="1"/>
              <a:t>getUserInput</a:t>
            </a:r>
            <a:r>
              <a:rPr lang="en-IE" dirty="0"/>
              <a:t>():</a:t>
            </a:r>
          </a:p>
          <a:p>
            <a:pPr lvl="2"/>
            <a:r>
              <a:rPr lang="en-IE" dirty="0"/>
              <a:t>hours = float(“What are your hours?”)</a:t>
            </a:r>
          </a:p>
          <a:p>
            <a:pPr lvl="2"/>
            <a:r>
              <a:rPr lang="en-IE" dirty="0"/>
              <a:t>rate = float(“What is your rate?”)</a:t>
            </a:r>
          </a:p>
          <a:p>
            <a:pPr lvl="2"/>
            <a:r>
              <a:rPr lang="en-IE" dirty="0"/>
              <a:t>return hours, rate</a:t>
            </a:r>
          </a:p>
          <a:p>
            <a:pPr lvl="1"/>
            <a:r>
              <a:rPr lang="en-IE" dirty="0"/>
              <a:t>def </a:t>
            </a:r>
            <a:r>
              <a:rPr lang="en-IE" dirty="0" err="1"/>
              <a:t>calculate_pay</a:t>
            </a:r>
            <a:r>
              <a:rPr lang="en-IE" dirty="0"/>
              <a:t>(hours, rate):</a:t>
            </a:r>
          </a:p>
          <a:p>
            <a:pPr lvl="2"/>
            <a:r>
              <a:rPr lang="en-IE" dirty="0"/>
              <a:t>if hours &lt;= 40:</a:t>
            </a:r>
          </a:p>
          <a:p>
            <a:pPr lvl="3"/>
            <a:r>
              <a:rPr lang="en-IE" dirty="0"/>
              <a:t>return hours*rate</a:t>
            </a:r>
          </a:p>
          <a:p>
            <a:pPr lvl="2"/>
            <a:r>
              <a:rPr lang="en-IE" dirty="0"/>
              <a:t>else:</a:t>
            </a:r>
          </a:p>
          <a:p>
            <a:pPr lvl="3"/>
            <a:r>
              <a:rPr lang="en-IE" dirty="0"/>
              <a:t>return (hours-40)*rate*1.5 + 40*rate</a:t>
            </a:r>
          </a:p>
          <a:p>
            <a:pPr lvl="1"/>
            <a:r>
              <a:rPr lang="en-IE" dirty="0"/>
              <a:t>def </a:t>
            </a:r>
            <a:r>
              <a:rPr lang="en-IE" dirty="0" err="1"/>
              <a:t>printPay</a:t>
            </a:r>
            <a:r>
              <a:rPr lang="en-IE" dirty="0"/>
              <a:t>(pay):</a:t>
            </a:r>
          </a:p>
          <a:p>
            <a:pPr lvl="2"/>
            <a:r>
              <a:rPr lang="en-IE" dirty="0"/>
              <a:t>print(</a:t>
            </a:r>
            <a:r>
              <a:rPr lang="en-IE" dirty="0" err="1"/>
              <a:t>f“Your</a:t>
            </a:r>
            <a:r>
              <a:rPr lang="en-IE" dirty="0"/>
              <a:t> pay is: €{pay}”)</a:t>
            </a:r>
          </a:p>
          <a:p>
            <a:pPr lvl="1"/>
            <a:r>
              <a:rPr lang="en-IE" dirty="0"/>
              <a:t>hours, rate = </a:t>
            </a:r>
            <a:r>
              <a:rPr lang="en-IE" dirty="0" err="1"/>
              <a:t>getUserInput</a:t>
            </a:r>
            <a:r>
              <a:rPr lang="en-IE" dirty="0"/>
              <a:t>()</a:t>
            </a:r>
          </a:p>
          <a:p>
            <a:pPr lvl="1"/>
            <a:r>
              <a:rPr lang="en-IE" dirty="0"/>
              <a:t>pay = </a:t>
            </a:r>
            <a:r>
              <a:rPr lang="en-IE" dirty="0" err="1"/>
              <a:t>calculatePay</a:t>
            </a:r>
            <a:r>
              <a:rPr lang="en-IE" dirty="0"/>
              <a:t>(hours, rate)</a:t>
            </a:r>
          </a:p>
          <a:p>
            <a:pPr lvl="1"/>
            <a:r>
              <a:rPr lang="en-IE" dirty="0" err="1"/>
              <a:t>printPay</a:t>
            </a:r>
            <a:r>
              <a:rPr lang="en-IE" dirty="0"/>
              <a:t>(pay)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08C4B-2656-AAB3-4CE9-15A40D5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IE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36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T Template v2.potx" id="{EC5B1983-7A22-4BEE-A220-27FC5AED5930}" vid="{3C56EB5D-F227-4CB2-81D7-C062C3BB0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CCT Template v2</Template>
  <TotalTime>284</TotalTime>
  <Words>1085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Programming for Data Analytics</vt:lpstr>
      <vt:lpstr>What is a Programming Paradigm?</vt:lpstr>
      <vt:lpstr>Imperative Programming</vt:lpstr>
      <vt:lpstr>Imperative Programming</vt:lpstr>
      <vt:lpstr>Procedural Programming</vt:lpstr>
      <vt:lpstr>Procedural Programming</vt:lpstr>
      <vt:lpstr>Procedural Programming</vt:lpstr>
      <vt:lpstr>Functional Programming</vt:lpstr>
      <vt:lpstr>Functional Programming</vt:lpstr>
      <vt:lpstr>Functional Programming</vt:lpstr>
      <vt:lpstr>Declarative Programming</vt:lpstr>
      <vt:lpstr>Declarative Programming</vt:lpstr>
      <vt:lpstr>Object Oriented Programming</vt:lpstr>
      <vt:lpstr>Object Oriented Programming</vt:lpstr>
      <vt:lpstr>Object Oriented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and Communication</dc:title>
  <dc:creator>E-Learning Studio 1</dc:creator>
  <cp:lastModifiedBy>Sam Weiss</cp:lastModifiedBy>
  <cp:revision>5</cp:revision>
  <dcterms:created xsi:type="dcterms:W3CDTF">2022-10-11T07:36:38Z</dcterms:created>
  <dcterms:modified xsi:type="dcterms:W3CDTF">2023-10-09T08:26:47Z</dcterms:modified>
</cp:coreProperties>
</file>