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704" r:id="rId2"/>
    <p:sldId id="3041" r:id="rId3"/>
    <p:sldId id="432" r:id="rId4"/>
    <p:sldId id="3064" r:id="rId5"/>
    <p:sldId id="494" r:id="rId6"/>
    <p:sldId id="495" r:id="rId7"/>
    <p:sldId id="496" r:id="rId8"/>
    <p:sldId id="493" r:id="rId9"/>
    <p:sldId id="500" r:id="rId10"/>
    <p:sldId id="501" r:id="rId11"/>
    <p:sldId id="502" r:id="rId12"/>
    <p:sldId id="503" r:id="rId13"/>
    <p:sldId id="504" r:id="rId14"/>
    <p:sldId id="505" r:id="rId15"/>
    <p:sldId id="510" r:id="rId16"/>
    <p:sldId id="507" r:id="rId17"/>
    <p:sldId id="508" r:id="rId18"/>
    <p:sldId id="514" r:id="rId19"/>
    <p:sldId id="511" r:id="rId20"/>
    <p:sldId id="512" r:id="rId21"/>
    <p:sldId id="515" r:id="rId22"/>
    <p:sldId id="517" r:id="rId23"/>
    <p:sldId id="522" r:id="rId24"/>
    <p:sldId id="521" r:id="rId25"/>
    <p:sldId id="30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80387" autoAdjust="0"/>
  </p:normalViewPr>
  <p:slideViewPr>
    <p:cSldViewPr snapToGrid="0">
      <p:cViewPr varScale="1">
        <p:scale>
          <a:sx n="107" d="100"/>
          <a:sy n="107" d="100"/>
        </p:scale>
        <p:origin x="414"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19/08/2024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distributed computing, a remote procedure call (RPC) is when a computer program causes a procedure (subroutine) to execute in a different address space (commonly on another computer on a shared network), which is coded as if it were a normal (local) procedure call, without the programmer explicitly coding the details for the remote interaction. That is, the programmer writes essentially the same code whether the subroutine is local to the executing program, or remote. This is a form of client–server interaction (caller is client, executor is server), typically implemented via a request–response message-passing system. In the object-oriented programming paradigm, RPC calls are represented by remote method invocation (RMI). </a:t>
            </a:r>
          </a:p>
          <a:p>
            <a:r>
              <a:rPr lang="en-GB" dirty="0"/>
              <a:t>1) </a:t>
            </a:r>
            <a:r>
              <a:rPr lang="en-GB" dirty="0" err="1"/>
              <a:t>DistributedFileSystem</a:t>
            </a:r>
            <a:r>
              <a:rPr lang="en-GB" dirty="0"/>
              <a:t> Object = initialization</a:t>
            </a:r>
          </a:p>
          <a:p>
            <a:r>
              <a:rPr lang="en-GB" dirty="0"/>
              <a:t>2) Calls </a:t>
            </a:r>
            <a:r>
              <a:rPr lang="en-GB" dirty="0" err="1"/>
              <a:t>namenode</a:t>
            </a:r>
            <a:r>
              <a:rPr lang="en-GB" dirty="0"/>
              <a:t> using RPC and find the locations of first few blocks </a:t>
            </a:r>
          </a:p>
          <a:p>
            <a:r>
              <a:rPr lang="en-GB" dirty="0"/>
              <a:t>3) </a:t>
            </a:r>
            <a:r>
              <a:rPr lang="en-GB" dirty="0" err="1"/>
              <a:t>Namenode</a:t>
            </a:r>
            <a:r>
              <a:rPr lang="en-GB" dirty="0"/>
              <a:t> returns the addresses of the </a:t>
            </a:r>
            <a:r>
              <a:rPr lang="en-GB" dirty="0" err="1"/>
              <a:t>datanodes</a:t>
            </a:r>
            <a:endParaRPr lang="en-GB" dirty="0"/>
          </a:p>
          <a:p>
            <a:r>
              <a:rPr lang="en-GB" dirty="0"/>
              <a:t>4) </a:t>
            </a:r>
            <a:r>
              <a:rPr lang="en-GB" dirty="0" err="1"/>
              <a:t>DistributedFileSystem</a:t>
            </a:r>
            <a:r>
              <a:rPr lang="en-GB" dirty="0"/>
              <a:t> returns </a:t>
            </a:r>
            <a:r>
              <a:rPr lang="en-GB" dirty="0" err="1"/>
              <a:t>FSDataInputStream</a:t>
            </a:r>
            <a:r>
              <a:rPr lang="en-GB" dirty="0"/>
              <a:t> to the client</a:t>
            </a:r>
          </a:p>
          <a:p>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16</a:t>
            </a:fld>
            <a:endParaRPr lang="en-IE"/>
          </a:p>
        </p:txBody>
      </p:sp>
    </p:spTree>
    <p:extLst>
      <p:ext uri="{BB962C8B-B14F-4D97-AF65-F5344CB8AC3E}">
        <p14:creationId xmlns:p14="http://schemas.microsoft.com/office/powerpoint/2010/main" val="13026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mj-lt"/>
              <a:buAutoNum type="arabicPeriod"/>
            </a:pPr>
            <a:r>
              <a:rPr lang="en-GB" b="0" i="0" dirty="0">
                <a:solidFill>
                  <a:srgbClr val="282829"/>
                </a:solidFill>
                <a:effectLst/>
                <a:latin typeface="-apple-system"/>
              </a:rPr>
              <a:t>Distance(</a:t>
            </a:r>
            <a:r>
              <a:rPr lang="en-GB" b="0" i="1" dirty="0">
                <a:solidFill>
                  <a:srgbClr val="282829"/>
                </a:solidFill>
                <a:effectLst/>
                <a:latin typeface="-apple-system"/>
              </a:rPr>
              <a:t>/d1/r1/n1 , /d1/r1/n1) </a:t>
            </a:r>
            <a:r>
              <a:rPr lang="en-GB" b="0" i="0" dirty="0">
                <a:solidFill>
                  <a:srgbClr val="282829"/>
                </a:solidFill>
                <a:effectLst/>
                <a:latin typeface="-apple-system"/>
              </a:rPr>
              <a:t>= 0 (process on the same node)</a:t>
            </a:r>
          </a:p>
          <a:p>
            <a:pPr algn="l" rtl="0">
              <a:buFont typeface="+mj-lt"/>
              <a:buAutoNum type="arabicPeriod"/>
            </a:pPr>
            <a:r>
              <a:rPr lang="en-GB" b="0" i="0" dirty="0">
                <a:solidFill>
                  <a:srgbClr val="282829"/>
                </a:solidFill>
                <a:effectLst/>
                <a:latin typeface="-apple-system"/>
              </a:rPr>
              <a:t>Distance</a:t>
            </a:r>
            <a:r>
              <a:rPr lang="en-GB" b="0" i="1" dirty="0">
                <a:solidFill>
                  <a:srgbClr val="282829"/>
                </a:solidFill>
                <a:effectLst/>
                <a:latin typeface="-apple-system"/>
              </a:rPr>
              <a:t>(/d1/r1/n1 , /d1/r1/n2) </a:t>
            </a:r>
            <a:r>
              <a:rPr lang="en-GB" b="0" i="0" dirty="0">
                <a:solidFill>
                  <a:srgbClr val="282829"/>
                </a:solidFill>
                <a:effectLst/>
                <a:latin typeface="-apple-system"/>
              </a:rPr>
              <a:t>= 2 (different nodes on same rack)</a:t>
            </a:r>
          </a:p>
          <a:p>
            <a:pPr algn="l" rtl="0">
              <a:buFont typeface="+mj-lt"/>
              <a:buAutoNum type="arabicPeriod"/>
            </a:pPr>
            <a:r>
              <a:rPr lang="en-GB" b="0" i="0" dirty="0">
                <a:solidFill>
                  <a:srgbClr val="282829"/>
                </a:solidFill>
                <a:effectLst/>
                <a:latin typeface="-apple-system"/>
              </a:rPr>
              <a:t>Distance(</a:t>
            </a:r>
            <a:r>
              <a:rPr lang="en-GB" b="0" i="1" dirty="0">
                <a:solidFill>
                  <a:srgbClr val="282829"/>
                </a:solidFill>
                <a:effectLst/>
                <a:latin typeface="-apple-system"/>
              </a:rPr>
              <a:t>/d1/r1/n1 , /d1/r2/n3) </a:t>
            </a:r>
            <a:r>
              <a:rPr lang="en-GB" b="0" i="0" dirty="0">
                <a:solidFill>
                  <a:srgbClr val="282829"/>
                </a:solidFill>
                <a:effectLst/>
                <a:latin typeface="-apple-system"/>
              </a:rPr>
              <a:t>= 4 (nodes on different racks in the same data center)</a:t>
            </a:r>
          </a:p>
          <a:p>
            <a:pPr algn="l" rtl="0">
              <a:buFont typeface="+mj-lt"/>
              <a:buAutoNum type="arabicPeriod"/>
            </a:pPr>
            <a:r>
              <a:rPr lang="en-GB" b="0" i="0" dirty="0">
                <a:solidFill>
                  <a:srgbClr val="282829"/>
                </a:solidFill>
                <a:effectLst/>
                <a:latin typeface="-apple-system"/>
              </a:rPr>
              <a:t>Distance(</a:t>
            </a:r>
            <a:r>
              <a:rPr lang="en-GB" b="0" i="1" dirty="0">
                <a:solidFill>
                  <a:srgbClr val="282829"/>
                </a:solidFill>
                <a:effectLst/>
                <a:latin typeface="-apple-system"/>
              </a:rPr>
              <a:t>/d1/r1/n1 , /d2/r3/n4) </a:t>
            </a:r>
            <a:r>
              <a:rPr lang="en-GB" b="0" i="0" dirty="0">
                <a:solidFill>
                  <a:srgbClr val="282829"/>
                </a:solidFill>
                <a:effectLst/>
                <a:latin typeface="-apple-system"/>
              </a:rPr>
              <a:t>= 6 (nodes on different data </a:t>
            </a:r>
            <a:r>
              <a:rPr lang="en-GB" b="0" i="0" dirty="0" err="1">
                <a:solidFill>
                  <a:srgbClr val="282829"/>
                </a:solidFill>
                <a:effectLst/>
                <a:latin typeface="-apple-system"/>
              </a:rPr>
              <a:t>centers</a:t>
            </a:r>
            <a:r>
              <a:rPr lang="en-GB" b="0" i="0" dirty="0">
                <a:solidFill>
                  <a:srgbClr val="282829"/>
                </a:solidFill>
                <a:effectLst/>
                <a:latin typeface="-apple-system"/>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main difference between a </a:t>
            </a:r>
            <a:r>
              <a:rPr lang="en-GB" sz="1200" b="1" i="0" kern="1200" dirty="0">
                <a:solidFill>
                  <a:schemeClr val="tx1"/>
                </a:solidFill>
                <a:effectLst/>
                <a:latin typeface="+mn-lt"/>
                <a:ea typeface="+mn-ea"/>
                <a:cs typeface="+mn-cs"/>
              </a:rPr>
              <a:t>cloud</a:t>
            </a:r>
            <a:r>
              <a:rPr lang="en-GB" sz="1200" b="0" i="0" kern="1200" dirty="0">
                <a:solidFill>
                  <a:schemeClr val="tx1"/>
                </a:solidFill>
                <a:effectLst/>
                <a:latin typeface="+mn-lt"/>
                <a:ea typeface="+mn-ea"/>
                <a:cs typeface="+mn-cs"/>
              </a:rPr>
              <a:t> and a </a:t>
            </a:r>
            <a:r>
              <a:rPr lang="en-GB" sz="1200" b="1" i="0" kern="1200" dirty="0">
                <a:solidFill>
                  <a:schemeClr val="tx1"/>
                </a:solidFill>
                <a:effectLst/>
                <a:latin typeface="+mn-lt"/>
                <a:ea typeface="+mn-ea"/>
                <a:cs typeface="+mn-cs"/>
              </a:rPr>
              <a:t>data center </a:t>
            </a:r>
            <a:r>
              <a:rPr lang="en-GB" sz="1200" b="0" i="0" kern="1200" dirty="0">
                <a:solidFill>
                  <a:schemeClr val="tx1"/>
                </a:solidFill>
                <a:effectLst/>
                <a:latin typeface="+mn-lt"/>
                <a:ea typeface="+mn-ea"/>
                <a:cs typeface="+mn-cs"/>
              </a:rPr>
              <a:t>is that a </a:t>
            </a:r>
            <a:r>
              <a:rPr lang="en-GB" sz="1200" b="1" i="0" kern="1200" dirty="0">
                <a:solidFill>
                  <a:schemeClr val="tx1"/>
                </a:solidFill>
                <a:effectLst/>
                <a:latin typeface="+mn-lt"/>
                <a:ea typeface="+mn-ea"/>
                <a:cs typeface="+mn-cs"/>
              </a:rPr>
              <a:t>cloud</a:t>
            </a:r>
            <a:r>
              <a:rPr lang="en-GB" sz="1200" b="0" i="0" kern="1200" dirty="0">
                <a:solidFill>
                  <a:schemeClr val="tx1"/>
                </a:solidFill>
                <a:effectLst/>
                <a:latin typeface="+mn-lt"/>
                <a:ea typeface="+mn-ea"/>
                <a:cs typeface="+mn-cs"/>
              </a:rPr>
              <a:t> is an off-premise form of </a:t>
            </a:r>
            <a:r>
              <a:rPr lang="en-GB" sz="1200" b="1" i="0" kern="1200" dirty="0">
                <a:solidFill>
                  <a:schemeClr val="tx1"/>
                </a:solidFill>
                <a:effectLst/>
                <a:latin typeface="+mn-lt"/>
                <a:ea typeface="+mn-ea"/>
                <a:cs typeface="+mn-cs"/>
              </a:rPr>
              <a:t>computing</a:t>
            </a:r>
            <a:r>
              <a:rPr lang="en-GB" sz="1200" b="0" i="0" kern="1200" dirty="0">
                <a:solidFill>
                  <a:schemeClr val="tx1"/>
                </a:solidFill>
                <a:effectLst/>
                <a:latin typeface="+mn-lt"/>
                <a:ea typeface="+mn-ea"/>
                <a:cs typeface="+mn-cs"/>
              </a:rPr>
              <a:t> that stores </a:t>
            </a:r>
            <a:r>
              <a:rPr lang="en-GB" sz="1200" b="1" i="0" kern="1200" dirty="0">
                <a:solidFill>
                  <a:schemeClr val="tx1"/>
                </a:solidFill>
                <a:effectLst/>
                <a:latin typeface="+mn-lt"/>
                <a:ea typeface="+mn-ea"/>
                <a:cs typeface="+mn-cs"/>
              </a:rPr>
              <a:t>data</a:t>
            </a:r>
            <a:r>
              <a:rPr lang="en-GB" sz="1200" b="0" i="0" kern="1200" dirty="0">
                <a:solidFill>
                  <a:schemeClr val="tx1"/>
                </a:solidFill>
                <a:effectLst/>
                <a:latin typeface="+mn-lt"/>
                <a:ea typeface="+mn-ea"/>
                <a:cs typeface="+mn-cs"/>
              </a:rPr>
              <a:t> on the Internet, whereas a </a:t>
            </a:r>
            <a:r>
              <a:rPr lang="en-GB" sz="1200" b="1" i="0" kern="1200" dirty="0">
                <a:solidFill>
                  <a:schemeClr val="tx1"/>
                </a:solidFill>
                <a:effectLst/>
                <a:latin typeface="+mn-lt"/>
                <a:ea typeface="+mn-ea"/>
                <a:cs typeface="+mn-cs"/>
              </a:rPr>
              <a:t>data center</a:t>
            </a:r>
            <a:r>
              <a:rPr lang="en-GB" sz="1200" b="0" i="0" kern="1200" dirty="0">
                <a:solidFill>
                  <a:schemeClr val="tx1"/>
                </a:solidFill>
                <a:effectLst/>
                <a:latin typeface="+mn-lt"/>
                <a:ea typeface="+mn-ea"/>
                <a:cs typeface="+mn-cs"/>
              </a:rPr>
              <a:t> refers to on-premise hardware that stores </a:t>
            </a:r>
            <a:r>
              <a:rPr lang="en-GB" sz="1200" b="1" i="0" kern="1200" dirty="0">
                <a:solidFill>
                  <a:schemeClr val="tx1"/>
                </a:solidFill>
                <a:effectLst/>
                <a:latin typeface="+mn-lt"/>
                <a:ea typeface="+mn-ea"/>
                <a:cs typeface="+mn-cs"/>
              </a:rPr>
              <a:t>data</a:t>
            </a:r>
            <a:r>
              <a:rPr lang="en-GB" sz="1200" b="0" i="0" kern="1200" dirty="0">
                <a:solidFill>
                  <a:schemeClr val="tx1"/>
                </a:solidFill>
                <a:effectLst/>
                <a:latin typeface="+mn-lt"/>
                <a:ea typeface="+mn-ea"/>
                <a:cs typeface="+mn-cs"/>
              </a:rPr>
              <a:t> within an organization's local network. ... </a:t>
            </a:r>
            <a:r>
              <a:rPr lang="en-GB" sz="1200" b="1" i="0" kern="1200" dirty="0">
                <a:solidFill>
                  <a:schemeClr val="tx1"/>
                </a:solidFill>
                <a:effectLst/>
                <a:latin typeface="+mn-lt"/>
                <a:ea typeface="+mn-ea"/>
                <a:cs typeface="+mn-cs"/>
              </a:rPr>
              <a:t>Data </a:t>
            </a:r>
            <a:r>
              <a:rPr lang="en-GB" sz="1200" b="1" i="0" kern="1200" dirty="0" err="1">
                <a:solidFill>
                  <a:schemeClr val="tx1"/>
                </a:solidFill>
                <a:effectLst/>
                <a:latin typeface="+mn-lt"/>
                <a:ea typeface="+mn-ea"/>
                <a:cs typeface="+mn-cs"/>
              </a:rPr>
              <a:t>center</a:t>
            </a:r>
            <a:r>
              <a:rPr lang="en-GB" sz="1200" b="0" i="0" kern="1200" dirty="0">
                <a:solidFill>
                  <a:schemeClr val="tx1"/>
                </a:solidFill>
                <a:effectLst/>
                <a:latin typeface="+mn-lt"/>
                <a:ea typeface="+mn-ea"/>
                <a:cs typeface="+mn-cs"/>
              </a:rPr>
              <a:t> has the capacity of storing servers.</a:t>
            </a:r>
          </a:p>
          <a:p>
            <a:endParaRPr lang="en-GB" sz="1200" b="0" i="0" kern="1200" dirty="0">
              <a:solidFill>
                <a:schemeClr val="tx1"/>
              </a:solidFill>
              <a:effectLst/>
              <a:latin typeface="+mn-lt"/>
              <a:ea typeface="+mn-ea"/>
              <a:cs typeface="+mn-cs"/>
            </a:endParaRPr>
          </a:p>
          <a:p>
            <a:r>
              <a:rPr lang="en-GB" dirty="0"/>
              <a:t>A </a:t>
            </a:r>
            <a:r>
              <a:rPr lang="en-GB" b="1" dirty="0"/>
              <a:t>rack</a:t>
            </a:r>
            <a:r>
              <a:rPr lang="en-GB" dirty="0"/>
              <a:t> is a collection of 30 or 40 nodes that are physically stored close together and are all connected to the same network switch. Network bandwidth between any two nodes in rack is greater than bandwidth between two nodes on different racks. A Hadoop Cluster is a collection of racks.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ga-IE" b="1" dirty="0"/>
              <a:t>Note:</a:t>
            </a:r>
            <a:r>
              <a:rPr lang="en-GB" dirty="0"/>
              <a:t> </a:t>
            </a:r>
            <a:r>
              <a:rPr lang="ga-IE" dirty="0"/>
              <a:t>A Hadoop installation should be configured to have</a:t>
            </a:r>
            <a:r>
              <a:rPr lang="en-GB" dirty="0"/>
              <a:t> a</a:t>
            </a:r>
            <a:r>
              <a:rPr lang="ga-IE" dirty="0"/>
              <a:t> knowledge of the network topology</a:t>
            </a:r>
            <a:endParaRPr lang="en-IE" dirty="0"/>
          </a:p>
          <a:p>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21</a:t>
            </a:fld>
            <a:endParaRPr lang="en-IE"/>
          </a:p>
        </p:txBody>
      </p:sp>
    </p:spTree>
    <p:extLst>
      <p:ext uri="{BB962C8B-B14F-4D97-AF65-F5344CB8AC3E}">
        <p14:creationId xmlns:p14="http://schemas.microsoft.com/office/powerpoint/2010/main" val="183849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14375" lvl="4" indent="-628650">
              <a:spcBef>
                <a:spcPts val="1200"/>
              </a:spcBef>
              <a:spcAft>
                <a:spcPts val="600"/>
              </a:spcAft>
            </a:pPr>
            <a:r>
              <a:rPr lang="ga-IE" sz="2100" dirty="0"/>
              <a:t>Default behaviour gives a good balance </a:t>
            </a:r>
          </a:p>
          <a:p>
            <a:pPr marL="895350" lvl="5" indent="-447675">
              <a:spcBef>
                <a:spcPts val="1200"/>
              </a:spcBef>
              <a:spcAft>
                <a:spcPts val="600"/>
              </a:spcAft>
            </a:pPr>
            <a:r>
              <a:rPr lang="ga-IE" sz="2100" b="1" dirty="0"/>
              <a:t>Reliability</a:t>
            </a:r>
            <a:r>
              <a:rPr lang="ga-IE" sz="2100" dirty="0"/>
              <a:t> – blocks stored on two racks</a:t>
            </a:r>
          </a:p>
          <a:p>
            <a:pPr marL="895350" lvl="5" indent="-447675">
              <a:spcBef>
                <a:spcPts val="1200"/>
              </a:spcBef>
              <a:spcAft>
                <a:spcPts val="600"/>
              </a:spcAft>
            </a:pPr>
            <a:r>
              <a:rPr lang="ga-IE" sz="2100" b="1" dirty="0"/>
              <a:t>Write bandwidth </a:t>
            </a:r>
            <a:r>
              <a:rPr lang="ga-IE" sz="2100" dirty="0"/>
              <a:t>– writes only have to traverse a single network switch</a:t>
            </a:r>
          </a:p>
          <a:p>
            <a:pPr marL="895350" lvl="5" indent="-447675">
              <a:spcBef>
                <a:spcPts val="1200"/>
              </a:spcBef>
              <a:spcAft>
                <a:spcPts val="600"/>
              </a:spcAft>
            </a:pPr>
            <a:r>
              <a:rPr lang="ga-IE" sz="2100" b="1" dirty="0"/>
              <a:t>Read performance </a:t>
            </a:r>
            <a:r>
              <a:rPr lang="ga-IE" sz="2100" dirty="0"/>
              <a:t>– choice of two racks from which to read </a:t>
            </a:r>
          </a:p>
          <a:p>
            <a:pPr marL="895350" lvl="5" indent="-447675">
              <a:spcBef>
                <a:spcPts val="1200"/>
              </a:spcBef>
              <a:spcAft>
                <a:spcPts val="600"/>
              </a:spcAft>
            </a:pPr>
            <a:r>
              <a:rPr lang="ga-IE" sz="2100" b="1" dirty="0"/>
              <a:t>Block distribution across the cluster </a:t>
            </a:r>
            <a:r>
              <a:rPr lang="ga-IE" sz="2100" dirty="0"/>
              <a:t>– clients only write a single block on the local rack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the common case, when the replication factor is three, HDFS’s placement policy is to put one replica on the local machine if the writer is on a datanode, otherwise on a random datanode, another replica on a node in a different (remote) rack, and the last on a different node in the same remote rack. This policy cuts the inter-rack write traffic which generally improves write performance. The chance of rack failure is far less than that of node failure; this policy does not impact data reliability and availability guarantees. However, it does reduce the aggregate network bandwidth used when reading data since a block is placed in only two unique racks rather than three. With this policy, the replicas of a file do not evenly distribute across the racks. One third of replicas are on one node, two thirds of replicas are on one rack, and the other third are evenly distributed across the remaining racks. This policy improves write performance without compromising data reliability or read performance.</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23</a:t>
            </a:fld>
            <a:endParaRPr lang="en-IE"/>
          </a:p>
        </p:txBody>
      </p:sp>
    </p:spTree>
    <p:extLst>
      <p:ext uri="{BB962C8B-B14F-4D97-AF65-F5344CB8AC3E}">
        <p14:creationId xmlns:p14="http://schemas.microsoft.com/office/powerpoint/2010/main" val="199205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 dataset outgrows the storage capacity of a single physical machine, it becomes necessary to partition it across a number of separate machines. Filesystems that manage the storage across a network of machines are called distributed filesystems. Since they are network based, all the complications of network programming kick in, thus making distributed filesystems more complex than regular disk filesystems. For example, one of the biggest challenges is making the filesystem tolerate node failure without suffering data loss.</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3</a:t>
            </a:fld>
            <a:endParaRPr lang="en-IE"/>
          </a:p>
        </p:txBody>
      </p:sp>
    </p:spTree>
    <p:extLst>
      <p:ext uri="{BB962C8B-B14F-4D97-AF65-F5344CB8AC3E}">
        <p14:creationId xmlns:p14="http://schemas.microsoft.com/office/powerpoint/2010/main" val="361144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HDFS will not work as well for</a:t>
            </a:r>
          </a:p>
          <a:p>
            <a:r>
              <a:rPr lang="en-US" dirty="0"/>
              <a:t>Low-latency data access (i.e., tens of milliseconds)</a:t>
            </a:r>
          </a:p>
          <a:p>
            <a:r>
              <a:rPr lang="en-US" dirty="0"/>
              <a:t>HBase can provide a better choice for low-latency data access</a:t>
            </a:r>
          </a:p>
          <a:p>
            <a:r>
              <a:rPr lang="en-US" dirty="0"/>
              <a:t>Large number of smaller files</a:t>
            </a:r>
          </a:p>
          <a:p>
            <a:r>
              <a:rPr lang="en-US" dirty="0"/>
              <a:t>Filesystem metadata is held in memory at </a:t>
            </a:r>
            <a:r>
              <a:rPr lang="en-US" dirty="0" err="1"/>
              <a:t>namenodes</a:t>
            </a:r>
            <a:r>
              <a:rPr lang="en-US" dirty="0"/>
              <a:t> </a:t>
            </a:r>
          </a:p>
          <a:p>
            <a:r>
              <a:rPr lang="en-US" dirty="0"/>
              <a:t>Limit to number of files in a filesystem is a function of </a:t>
            </a:r>
            <a:r>
              <a:rPr lang="en-US" dirty="0" err="1"/>
              <a:t>namenode</a:t>
            </a:r>
            <a:r>
              <a:rPr lang="en-US" dirty="0"/>
              <a:t> memory capacity</a:t>
            </a:r>
          </a:p>
          <a:p>
            <a:r>
              <a:rPr lang="en-US" dirty="0"/>
              <a:t>Multiple writes and arbitrary file modifications</a:t>
            </a:r>
          </a:p>
          <a:p>
            <a:r>
              <a:rPr lang="en-US" dirty="0"/>
              <a:t>Files in HDFS written to by a single writer</a:t>
            </a:r>
          </a:p>
          <a:p>
            <a:r>
              <a:rPr lang="en-US" dirty="0"/>
              <a:t>Writes are made at the end of a file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dirty="0"/>
          </a:p>
        </p:txBody>
      </p:sp>
    </p:spTree>
    <p:extLst>
      <p:ext uri="{BB962C8B-B14F-4D97-AF65-F5344CB8AC3E}">
        <p14:creationId xmlns:p14="http://schemas.microsoft.com/office/powerpoint/2010/main" val="3191173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t>
            </a:r>
            <a:r>
              <a:rPr lang="en-GB" sz="1200" b="1" i="0" kern="1200" dirty="0">
                <a:solidFill>
                  <a:schemeClr val="tx1"/>
                </a:solidFill>
                <a:effectLst/>
                <a:latin typeface="+mn-lt"/>
                <a:ea typeface="+mn-ea"/>
                <a:cs typeface="+mn-cs"/>
              </a:rPr>
              <a:t>Hadoop</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HDFS</a:t>
            </a:r>
            <a:r>
              <a:rPr lang="en-GB" sz="1200" b="0" i="0" kern="1200" dirty="0">
                <a:solidFill>
                  <a:schemeClr val="tx1"/>
                </a:solidFill>
                <a:effectLst/>
                <a:latin typeface="+mn-lt"/>
                <a:ea typeface="+mn-ea"/>
                <a:cs typeface="+mn-cs"/>
              </a:rPr>
              <a:t> splits huge files into small chunks known as data </a:t>
            </a:r>
            <a:r>
              <a:rPr lang="en-GB" sz="1200" b="1" i="0" kern="1200" dirty="0">
                <a:solidFill>
                  <a:schemeClr val="tx1"/>
                </a:solidFill>
                <a:effectLst/>
                <a:latin typeface="+mn-lt"/>
                <a:ea typeface="+mn-ea"/>
                <a:cs typeface="+mn-cs"/>
              </a:rPr>
              <a:t>blocks</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HDFS</a:t>
            </a:r>
            <a:r>
              <a:rPr lang="en-GB" sz="1200" b="0" i="0" kern="1200" dirty="0">
                <a:solidFill>
                  <a:schemeClr val="tx1"/>
                </a:solidFill>
                <a:effectLst/>
                <a:latin typeface="+mn-lt"/>
                <a:ea typeface="+mn-ea"/>
                <a:cs typeface="+mn-cs"/>
              </a:rPr>
              <a:t> Data </a:t>
            </a:r>
            <a:r>
              <a:rPr lang="en-GB" sz="1200" b="1" i="0" kern="1200" dirty="0">
                <a:solidFill>
                  <a:schemeClr val="tx1"/>
                </a:solidFill>
                <a:effectLst/>
                <a:latin typeface="+mn-lt"/>
                <a:ea typeface="+mn-ea"/>
                <a:cs typeface="+mn-cs"/>
              </a:rPr>
              <a:t>blocks</a:t>
            </a:r>
            <a:r>
              <a:rPr lang="en-GB" sz="1200" b="0" i="0" kern="1200" dirty="0">
                <a:solidFill>
                  <a:schemeClr val="tx1"/>
                </a:solidFill>
                <a:effectLst/>
                <a:latin typeface="+mn-lt"/>
                <a:ea typeface="+mn-ea"/>
                <a:cs typeface="+mn-cs"/>
              </a:rPr>
              <a:t> are the smallest unit of data in a filesystem. ... However, the data </a:t>
            </a:r>
            <a:r>
              <a:rPr lang="en-GB" sz="1200" b="1" i="0" kern="1200" dirty="0">
                <a:solidFill>
                  <a:schemeClr val="tx1"/>
                </a:solidFill>
                <a:effectLst/>
                <a:latin typeface="+mn-lt"/>
                <a:ea typeface="+mn-ea"/>
                <a:cs typeface="+mn-cs"/>
              </a:rPr>
              <a:t>block</a:t>
            </a:r>
            <a:r>
              <a:rPr lang="en-GB" sz="1200" b="0" i="0" kern="1200" dirty="0">
                <a:solidFill>
                  <a:schemeClr val="tx1"/>
                </a:solidFill>
                <a:effectLst/>
                <a:latin typeface="+mn-lt"/>
                <a:ea typeface="+mn-ea"/>
                <a:cs typeface="+mn-cs"/>
              </a:rPr>
              <a:t> size in </a:t>
            </a:r>
            <a:r>
              <a:rPr lang="en-GB" sz="1200" b="1" i="0" kern="1200" dirty="0">
                <a:solidFill>
                  <a:schemeClr val="tx1"/>
                </a:solidFill>
                <a:effectLst/>
                <a:latin typeface="+mn-lt"/>
                <a:ea typeface="+mn-ea"/>
                <a:cs typeface="+mn-cs"/>
              </a:rPr>
              <a:t>HDFS</a:t>
            </a:r>
            <a:r>
              <a:rPr lang="en-GB" sz="1200" b="0" i="0" kern="1200" dirty="0">
                <a:solidFill>
                  <a:schemeClr val="tx1"/>
                </a:solidFill>
                <a:effectLst/>
                <a:latin typeface="+mn-lt"/>
                <a:ea typeface="+mn-ea"/>
                <a:cs typeface="+mn-cs"/>
              </a:rPr>
              <a:t> is very large. The default size of the </a:t>
            </a:r>
            <a:r>
              <a:rPr lang="en-GB" sz="1200" b="1" i="0" kern="1200" dirty="0">
                <a:solidFill>
                  <a:schemeClr val="tx1"/>
                </a:solidFill>
                <a:effectLst/>
                <a:latin typeface="+mn-lt"/>
                <a:ea typeface="+mn-ea"/>
                <a:cs typeface="+mn-cs"/>
              </a:rPr>
              <a:t>HDFS block</a:t>
            </a:r>
            <a:r>
              <a:rPr lang="en-GB" sz="1200" b="0" i="0" kern="1200" dirty="0">
                <a:solidFill>
                  <a:schemeClr val="tx1"/>
                </a:solidFill>
                <a:effectLst/>
                <a:latin typeface="+mn-lt"/>
                <a:ea typeface="+mn-ea"/>
                <a:cs typeface="+mn-cs"/>
              </a:rPr>
              <a:t> is 128MB which you can configure as per your requirement.</a:t>
            </a:r>
          </a:p>
          <a:p>
            <a:r>
              <a:rPr lang="en-GB" sz="1200" b="1" i="0" u="none" strike="noStrike" kern="1200" dirty="0">
                <a:solidFill>
                  <a:schemeClr val="tx1"/>
                </a:solidFill>
                <a:effectLst/>
                <a:latin typeface="+mn-lt"/>
                <a:ea typeface="+mn-ea"/>
                <a:cs typeface="+mn-cs"/>
              </a:rPr>
              <a:t>The Difference Between Disk Block and File Limits</a:t>
            </a:r>
          </a:p>
          <a:p>
            <a:r>
              <a:rPr lang="en-GB" sz="1200" b="0" i="0" kern="1200" dirty="0">
                <a:solidFill>
                  <a:schemeClr val="tx1"/>
                </a:solidFill>
                <a:effectLst/>
                <a:latin typeface="+mn-lt"/>
                <a:ea typeface="+mn-ea"/>
                <a:cs typeface="+mn-cs"/>
              </a:rPr>
              <a:t>A file system provides two resources to the user, </a:t>
            </a:r>
            <a:r>
              <a:rPr lang="en-GB" sz="1200" b="1" i="0" kern="1200" dirty="0">
                <a:solidFill>
                  <a:schemeClr val="tx1"/>
                </a:solidFill>
                <a:effectLst/>
                <a:latin typeface="+mn-lt"/>
                <a:ea typeface="+mn-ea"/>
                <a:cs typeface="+mn-cs"/>
              </a:rPr>
              <a:t>blocks for data</a:t>
            </a:r>
            <a:r>
              <a:rPr lang="en-GB" sz="1200" b="0" i="0" kern="1200" dirty="0">
                <a:solidFill>
                  <a:schemeClr val="tx1"/>
                </a:solidFill>
                <a:effectLst/>
                <a:latin typeface="+mn-lt"/>
                <a:ea typeface="+mn-ea"/>
                <a:cs typeface="+mn-cs"/>
              </a:rPr>
              <a:t> and </a:t>
            </a:r>
            <a:r>
              <a:rPr lang="en-GB" sz="1200" b="1" i="0" kern="1200" dirty="0" err="1">
                <a:solidFill>
                  <a:schemeClr val="tx1"/>
                </a:solidFill>
                <a:effectLst/>
                <a:latin typeface="+mn-lt"/>
                <a:ea typeface="+mn-ea"/>
                <a:cs typeface="+mn-cs"/>
              </a:rPr>
              <a:t>inodes</a:t>
            </a:r>
            <a:r>
              <a:rPr lang="en-GB" sz="1200" b="0" i="0" kern="1200" dirty="0">
                <a:solidFill>
                  <a:schemeClr val="tx1"/>
                </a:solidFill>
                <a:effectLst/>
                <a:latin typeface="+mn-lt"/>
                <a:ea typeface="+mn-ea"/>
                <a:cs typeface="+mn-cs"/>
              </a:rPr>
              <a:t> for files. Each file consumes one </a:t>
            </a:r>
            <a:r>
              <a:rPr lang="en-GB" sz="1200" b="1" i="0" kern="1200" dirty="0" err="1">
                <a:solidFill>
                  <a:schemeClr val="tx1"/>
                </a:solidFill>
                <a:effectLst/>
                <a:latin typeface="+mn-lt"/>
                <a:ea typeface="+mn-ea"/>
                <a:cs typeface="+mn-cs"/>
              </a:rPr>
              <a:t>inode</a:t>
            </a:r>
            <a:r>
              <a:rPr lang="en-GB" sz="1200" b="0" i="0" kern="1200" dirty="0">
                <a:solidFill>
                  <a:schemeClr val="tx1"/>
                </a:solidFill>
                <a:effectLst/>
                <a:latin typeface="+mn-lt"/>
                <a:ea typeface="+mn-ea"/>
                <a:cs typeface="+mn-cs"/>
              </a:rPr>
              <a:t>. File data is stored in data blocks. Data blocks are usually made up of 1Kbyte blocks.</a:t>
            </a:r>
          </a:p>
          <a:p>
            <a:r>
              <a:rPr lang="en-GB" sz="1200" b="0" i="0" kern="1200" dirty="0">
                <a:solidFill>
                  <a:schemeClr val="tx1"/>
                </a:solidFill>
                <a:effectLst/>
                <a:latin typeface="+mn-lt"/>
                <a:ea typeface="+mn-ea"/>
                <a:cs typeface="+mn-cs"/>
              </a:rPr>
              <a:t>Assuming no directories exist, a user can exceed his or her </a:t>
            </a:r>
            <a:r>
              <a:rPr lang="en-GB" sz="1200" b="1" i="0" kern="1200" dirty="0" err="1">
                <a:solidFill>
                  <a:schemeClr val="tx1"/>
                </a:solidFill>
                <a:effectLst/>
                <a:latin typeface="+mn-lt"/>
                <a:ea typeface="+mn-ea"/>
                <a:cs typeface="+mn-cs"/>
              </a:rPr>
              <a:t>inode</a:t>
            </a:r>
            <a:r>
              <a:rPr lang="en-GB" sz="1200" b="0" i="0" kern="1200" dirty="0">
                <a:solidFill>
                  <a:schemeClr val="tx1"/>
                </a:solidFill>
                <a:effectLst/>
                <a:latin typeface="+mn-lt"/>
                <a:ea typeface="+mn-ea"/>
                <a:cs typeface="+mn-cs"/>
              </a:rPr>
              <a:t> quota by creating all empty files without using any blocks. A user can also use one </a:t>
            </a:r>
            <a:r>
              <a:rPr lang="en-GB" sz="1200" b="1" i="0" kern="1200" dirty="0" err="1">
                <a:solidFill>
                  <a:schemeClr val="tx1"/>
                </a:solidFill>
                <a:effectLst/>
                <a:latin typeface="+mn-lt"/>
                <a:ea typeface="+mn-ea"/>
                <a:cs typeface="+mn-cs"/>
              </a:rPr>
              <a:t>inode</a:t>
            </a:r>
            <a:r>
              <a:rPr lang="en-GB" sz="1200" b="0" i="0" kern="1200" dirty="0">
                <a:solidFill>
                  <a:schemeClr val="tx1"/>
                </a:solidFill>
                <a:effectLst/>
                <a:latin typeface="+mn-lt"/>
                <a:ea typeface="+mn-ea"/>
                <a:cs typeface="+mn-cs"/>
              </a:rPr>
              <a:t>, yet exceed his or her block quota, by creating one file that is large enough to consume all the data blocks in the user's quota.</a:t>
            </a:r>
          </a:p>
          <a:p>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6</a:t>
            </a:fld>
            <a:endParaRPr lang="en-IE"/>
          </a:p>
        </p:txBody>
      </p:sp>
    </p:spTree>
    <p:extLst>
      <p:ext uri="{BB962C8B-B14F-4D97-AF65-F5344CB8AC3E}">
        <p14:creationId xmlns:p14="http://schemas.microsoft.com/office/powerpoint/2010/main" val="164281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HDFS cluster has two types of nodes operating in a master−worker pattern: </a:t>
            </a:r>
            <a:r>
              <a:rPr lang="en-GB" b="1" dirty="0"/>
              <a:t>a </a:t>
            </a:r>
            <a:r>
              <a:rPr lang="en-GB" b="1" dirty="0" err="1"/>
              <a:t>namenode</a:t>
            </a:r>
            <a:r>
              <a:rPr lang="en-GB" b="1" dirty="0"/>
              <a:t> (the master) </a:t>
            </a:r>
            <a:r>
              <a:rPr lang="en-GB" dirty="0"/>
              <a:t>and a number of </a:t>
            </a:r>
            <a:r>
              <a:rPr lang="en-GB" b="1" dirty="0" err="1"/>
              <a:t>datanodes</a:t>
            </a:r>
            <a:r>
              <a:rPr lang="en-GB" b="1" dirty="0"/>
              <a:t> (workers). </a:t>
            </a:r>
            <a:r>
              <a:rPr lang="en-GB" dirty="0"/>
              <a:t>The </a:t>
            </a:r>
            <a:r>
              <a:rPr lang="en-GB" b="1" dirty="0" err="1"/>
              <a:t>namenode</a:t>
            </a:r>
            <a:r>
              <a:rPr lang="en-GB" dirty="0"/>
              <a:t> manages the filesystem namespace. It maintains the filesystem tree and the metadata for all the files and directories in the tree. This information is stored persistently on the local disk in the form of two files: </a:t>
            </a:r>
            <a:r>
              <a:rPr lang="en-GB" b="1" dirty="0"/>
              <a:t>the namespace image</a:t>
            </a:r>
            <a:r>
              <a:rPr lang="en-GB" dirty="0"/>
              <a:t> and </a:t>
            </a:r>
            <a:r>
              <a:rPr lang="en-GB" b="1" dirty="0"/>
              <a:t>the edit log</a:t>
            </a:r>
            <a:r>
              <a:rPr lang="en-GB" dirty="0"/>
              <a:t>. The </a:t>
            </a:r>
            <a:r>
              <a:rPr lang="en-GB" b="1" dirty="0" err="1"/>
              <a:t>namenode</a:t>
            </a:r>
            <a:r>
              <a:rPr lang="en-GB" dirty="0"/>
              <a:t> also knows the </a:t>
            </a:r>
            <a:r>
              <a:rPr lang="en-GB" b="1" dirty="0" err="1"/>
              <a:t>datanodes</a:t>
            </a:r>
            <a:r>
              <a:rPr lang="en-GB" dirty="0"/>
              <a:t> on which all the blocks for a given file are located; however, it does not store block locations persistently, because this information is reconstructed from </a:t>
            </a:r>
            <a:r>
              <a:rPr lang="en-GB" b="1" dirty="0" err="1"/>
              <a:t>datanodes</a:t>
            </a:r>
            <a:r>
              <a:rPr lang="en-GB" dirty="0"/>
              <a:t> when the system starts.</a:t>
            </a:r>
          </a:p>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single point of failure</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(SPOF) </a:t>
            </a:r>
            <a:r>
              <a:rPr lang="en-GB" sz="1200" b="0" i="0" kern="1200" dirty="0">
                <a:solidFill>
                  <a:schemeClr val="tx1"/>
                </a:solidFill>
                <a:effectLst/>
                <a:latin typeface="+mn-lt"/>
                <a:ea typeface="+mn-ea"/>
                <a:cs typeface="+mn-cs"/>
              </a:rPr>
              <a:t>is a part of a system that, if it fails, will stop the entire system from working. SPOFs are undesirable in any system with a goal of high availability or reliability, be it a business practice, software application, or other industrial system.</a:t>
            </a:r>
          </a:p>
          <a:p>
            <a:r>
              <a:rPr lang="en-US" sz="1200" b="1" i="0" kern="1200" dirty="0" err="1">
                <a:solidFill>
                  <a:schemeClr val="tx1"/>
                </a:solidFill>
                <a:effectLst/>
                <a:latin typeface="+mn-lt"/>
                <a:ea typeface="+mn-ea"/>
                <a:cs typeface="+mn-cs"/>
              </a:rPr>
              <a:t>EditLogs</a:t>
            </a:r>
            <a:r>
              <a:rPr lang="en-US" sz="1200" b="0" i="0" kern="1200" dirty="0">
                <a:solidFill>
                  <a:schemeClr val="tx1"/>
                </a:solidFill>
                <a:effectLst/>
                <a:latin typeface="+mn-lt"/>
                <a:ea typeface="+mn-ea"/>
                <a:cs typeface="+mn-cs"/>
              </a:rPr>
              <a:t> is a transaction log that records the changes in the HDFS file system or any action performed on the HDFS cluster such as addition of a new block, replication, deletion etc. In short, it records the changes since the last </a:t>
            </a:r>
            <a:r>
              <a:rPr lang="en-US" sz="1200" b="0" i="0" kern="1200" dirty="0" err="1">
                <a:solidFill>
                  <a:schemeClr val="tx1"/>
                </a:solidFill>
                <a:effectLst/>
                <a:latin typeface="+mn-lt"/>
                <a:ea typeface="+mn-ea"/>
                <a:cs typeface="+mn-cs"/>
              </a:rPr>
              <a:t>FsImage</a:t>
            </a:r>
            <a:r>
              <a:rPr lang="en-US" sz="1200" b="0" i="0" kern="1200" dirty="0">
                <a:solidFill>
                  <a:schemeClr val="tx1"/>
                </a:solidFill>
                <a:effectLst/>
                <a:latin typeface="+mn-lt"/>
                <a:ea typeface="+mn-ea"/>
                <a:cs typeface="+mn-cs"/>
              </a:rPr>
              <a:t> was created.</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89C6DFD-454E-4BDE-BECD-D90B03D43808}" type="slidenum">
              <a:rPr lang="en-IE" smtClean="0"/>
              <a:t>9</a:t>
            </a:fld>
            <a:endParaRPr lang="en-IE"/>
          </a:p>
        </p:txBody>
      </p:sp>
    </p:spTree>
    <p:extLst>
      <p:ext uri="{BB962C8B-B14F-4D97-AF65-F5344CB8AC3E}">
        <p14:creationId xmlns:p14="http://schemas.microsoft.com/office/powerpoint/2010/main" val="3283891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Commodity computing </a:t>
            </a:r>
            <a:r>
              <a:rPr lang="en-GB" sz="1200" b="0" i="0" kern="1200" dirty="0">
                <a:solidFill>
                  <a:schemeClr val="tx1"/>
                </a:solidFill>
                <a:effectLst/>
                <a:latin typeface="+mn-lt"/>
                <a:ea typeface="+mn-ea"/>
                <a:cs typeface="+mn-cs"/>
              </a:rPr>
              <a:t>involves the use of large numbers of already-available computing components for parallel computing, to get the greatest amount of useful computation at low cost. It is computing done in commodity computers as opposed to in high-cost superminicomputers or in boutique computers.</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10</a:t>
            </a:fld>
            <a:endParaRPr lang="en-IE"/>
          </a:p>
        </p:txBody>
      </p:sp>
    </p:spTree>
    <p:extLst>
      <p:ext uri="{BB962C8B-B14F-4D97-AF65-F5344CB8AC3E}">
        <p14:creationId xmlns:p14="http://schemas.microsoft.com/office/powerpoint/2010/main" val="231970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SPOF Issue: </a:t>
            </a:r>
            <a:r>
              <a:rPr lang="en-US" dirty="0"/>
              <a:t>If the </a:t>
            </a:r>
            <a:r>
              <a:rPr lang="en-US" dirty="0" err="1"/>
              <a:t>NameNode</a:t>
            </a:r>
            <a:r>
              <a:rPr lang="en-US" dirty="0"/>
              <a:t> failed in earlier Hadoop versions (before Hadoop 2.x), no other node would have the metadata required to recreate the file system, making the entire HDFS unreachable.</a:t>
            </a:r>
            <a:br>
              <a:rPr lang="en-US" dirty="0"/>
            </a:br>
            <a:r>
              <a:rPr lang="en-US" dirty="0"/>
              <a:t>Mitigation: High Availability (HA) for the </a:t>
            </a:r>
            <a:r>
              <a:rPr lang="en-US" dirty="0" err="1"/>
              <a:t>NameNode</a:t>
            </a:r>
            <a:r>
              <a:rPr lang="en-US" dirty="0"/>
              <a:t> was introduced in Hadoop 2.x. There are two </a:t>
            </a:r>
            <a:r>
              <a:rPr lang="en-US" dirty="0" err="1"/>
              <a:t>NameNodes</a:t>
            </a:r>
            <a:r>
              <a:rPr lang="en-US" dirty="0"/>
              <a:t> in a high availability (HA) configuration: an active and a standby. All client requests are handled by the current </a:t>
            </a:r>
            <a:r>
              <a:rPr lang="en-US" dirty="0" err="1"/>
              <a:t>NameNode</a:t>
            </a:r>
            <a:r>
              <a:rPr lang="en-US" dirty="0"/>
              <a:t>, and a shared edit log keeps the backup </a:t>
            </a:r>
            <a:r>
              <a:rPr lang="en-US" dirty="0" err="1"/>
              <a:t>NameNode</a:t>
            </a:r>
            <a:r>
              <a:rPr lang="en-US" dirty="0"/>
              <a:t> in sync. The backup </a:t>
            </a:r>
            <a:r>
              <a:rPr lang="en-US" dirty="0" err="1"/>
              <a:t>NameNode</a:t>
            </a:r>
            <a:r>
              <a:rPr lang="en-US" dirty="0"/>
              <a:t> takes over in the event that the active </a:t>
            </a:r>
            <a:r>
              <a:rPr lang="en-US" dirty="0" err="1"/>
              <a:t>NameNode</a:t>
            </a:r>
            <a:r>
              <a:rPr lang="en-US" dirty="0"/>
              <a:t> fails, removing the SPOF.</a:t>
            </a:r>
          </a:p>
          <a:p>
            <a:r>
              <a:rPr lang="en-IE" b="1" dirty="0" err="1"/>
              <a:t>JobTracker</a:t>
            </a:r>
            <a:r>
              <a:rPr lang="en-IE" b="1" dirty="0"/>
              <a:t> (in Hadoop 1.x)</a:t>
            </a:r>
            <a:br>
              <a:rPr lang="en-US" dirty="0"/>
            </a:br>
            <a:r>
              <a:rPr lang="en-US" dirty="0"/>
              <a:t>Role: In Hadoop's MapReduce 1.0, the </a:t>
            </a:r>
            <a:r>
              <a:rPr lang="en-US" dirty="0" err="1"/>
              <a:t>JobTracker</a:t>
            </a:r>
            <a:r>
              <a:rPr lang="en-US" dirty="0"/>
              <a:t> was in charge of scheduling jobs and managing resources. It managed how MapReduce jobs were carried out throughout the cluster. </a:t>
            </a:r>
            <a:br>
              <a:rPr lang="en-US" dirty="0"/>
            </a:br>
            <a:r>
              <a:rPr lang="en-US" dirty="0"/>
              <a:t>SPOF Problem: Because the </a:t>
            </a:r>
            <a:r>
              <a:rPr lang="en-US" dirty="0" err="1"/>
              <a:t>JobTracker</a:t>
            </a:r>
            <a:r>
              <a:rPr lang="en-US" dirty="0"/>
              <a:t> was a single master node, any failure would affect all active jobs, and until the </a:t>
            </a:r>
            <a:r>
              <a:rPr lang="en-US" dirty="0" err="1"/>
              <a:t>JobTracker</a:t>
            </a:r>
            <a:r>
              <a:rPr lang="en-US" dirty="0"/>
              <a:t> was restored, no new jobs could be planned. </a:t>
            </a:r>
            <a:br>
              <a:rPr lang="en-US" dirty="0"/>
            </a:br>
            <a:r>
              <a:rPr lang="en-US" dirty="0"/>
              <a:t>Mitigation: YARN (Yet Another Resource Negotiator) took the position of </a:t>
            </a:r>
            <a:r>
              <a:rPr lang="en-US" dirty="0" err="1"/>
              <a:t>JobTracker</a:t>
            </a:r>
            <a:r>
              <a:rPr lang="en-US" dirty="0"/>
              <a:t> in Hadoop 2.x. In order to share duties and lower the chance of a SPOF, YARN divides resource management, which is handled by the </a:t>
            </a:r>
            <a:r>
              <a:rPr lang="en-US" dirty="0" err="1"/>
              <a:t>ResourceManager</a:t>
            </a:r>
            <a:r>
              <a:rPr lang="en-US" dirty="0"/>
              <a:t>, from job scheduling, which is handled by the </a:t>
            </a:r>
            <a:r>
              <a:rPr lang="en-US" dirty="0" err="1"/>
              <a:t>ApplicationMaster</a:t>
            </a:r>
            <a:r>
              <a:rPr lang="en-US" dirty="0"/>
              <a:t>.</a:t>
            </a:r>
            <a:br>
              <a:rPr lang="en-US" dirty="0"/>
            </a:b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11</a:t>
            </a:fld>
            <a:endParaRPr lang="en-IE"/>
          </a:p>
        </p:txBody>
      </p:sp>
    </p:spTree>
    <p:extLst>
      <p:ext uri="{BB962C8B-B14F-4D97-AF65-F5344CB8AC3E}">
        <p14:creationId xmlns:p14="http://schemas.microsoft.com/office/powerpoint/2010/main" val="38937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order for the Standby node to keep its state synchronized with the Active node, both nodes communicate with a group of separate daemons called “</a:t>
            </a:r>
            <a:r>
              <a:rPr lang="en-GB" sz="1200" b="1" i="0" kern="1200" dirty="0" err="1">
                <a:solidFill>
                  <a:schemeClr val="tx1"/>
                </a:solidFill>
                <a:effectLst/>
                <a:latin typeface="+mn-lt"/>
                <a:ea typeface="+mn-ea"/>
                <a:cs typeface="+mn-cs"/>
              </a:rPr>
              <a:t>JournalNodes</a:t>
            </a:r>
            <a:r>
              <a:rPr lang="en-GB" sz="1200" b="1" i="0" kern="1200" dirty="0">
                <a:solidFill>
                  <a:schemeClr val="tx1"/>
                </a:solidFill>
                <a:effectLst/>
                <a:latin typeface="+mn-lt"/>
                <a:ea typeface="+mn-ea"/>
                <a:cs typeface="+mn-cs"/>
              </a:rPr>
              <a:t>” (JNs). </a:t>
            </a:r>
            <a:r>
              <a:rPr lang="en-GB" sz="1200" b="0" i="0" kern="1200" dirty="0">
                <a:solidFill>
                  <a:schemeClr val="tx1"/>
                </a:solidFill>
                <a:effectLst/>
                <a:latin typeface="+mn-lt"/>
                <a:ea typeface="+mn-ea"/>
                <a:cs typeface="+mn-cs"/>
              </a:rPr>
              <a:t>When any namespace modification is performed by the Active node, it durably logs a record of the modification to a majority of these JNs. The Standby node is capable of reading the edits from the JNs, and is constantly watching them for changes to the edit log. As the Standby Node sees the edits, it applies them to its own namespace. In the event of a failover, the Standby will ensure that it has read all of the edits from the </a:t>
            </a:r>
            <a:r>
              <a:rPr lang="en-GB" sz="1200" b="0" i="0" kern="1200" dirty="0" err="1">
                <a:solidFill>
                  <a:schemeClr val="tx1"/>
                </a:solidFill>
                <a:effectLst/>
                <a:latin typeface="+mn-lt"/>
                <a:ea typeface="+mn-ea"/>
                <a:cs typeface="+mn-cs"/>
              </a:rPr>
              <a:t>JounalNodes</a:t>
            </a:r>
            <a:r>
              <a:rPr lang="en-GB" sz="1200" b="0" i="0" kern="1200" dirty="0">
                <a:solidFill>
                  <a:schemeClr val="tx1"/>
                </a:solidFill>
                <a:effectLst/>
                <a:latin typeface="+mn-lt"/>
                <a:ea typeface="+mn-ea"/>
                <a:cs typeface="+mn-cs"/>
              </a:rPr>
              <a:t> before promoting itself to the Active state. This ensures that the namespace state is fully synchronized before a failover occurs.</a:t>
            </a:r>
          </a:p>
          <a:p>
            <a:r>
              <a:rPr lang="en-GB" sz="1200" b="0" i="0" kern="1200" dirty="0">
                <a:solidFill>
                  <a:schemeClr val="tx1"/>
                </a:solidFill>
                <a:effectLst/>
                <a:latin typeface="+mn-lt"/>
                <a:ea typeface="+mn-ea"/>
                <a:cs typeface="+mn-cs"/>
              </a:rPr>
              <a:t>In order to provide a fast failover, it is also necessary that the Standby node have up-to-date information regarding the location of blocks in the cluster. In order to achieve this, the DataNodes are configured with the location of both </a:t>
            </a:r>
            <a:r>
              <a:rPr lang="en-GB" sz="1200" b="0" i="0" kern="1200" dirty="0" err="1">
                <a:solidFill>
                  <a:schemeClr val="tx1"/>
                </a:solidFill>
                <a:effectLst/>
                <a:latin typeface="+mn-lt"/>
                <a:ea typeface="+mn-ea"/>
                <a:cs typeface="+mn-cs"/>
              </a:rPr>
              <a:t>NameNodes</a:t>
            </a:r>
            <a:r>
              <a:rPr lang="en-GB" sz="1200" b="0" i="0" kern="1200" dirty="0">
                <a:solidFill>
                  <a:schemeClr val="tx1"/>
                </a:solidFill>
                <a:effectLst/>
                <a:latin typeface="+mn-lt"/>
                <a:ea typeface="+mn-ea"/>
                <a:cs typeface="+mn-cs"/>
              </a:rPr>
              <a:t> and send block location information and heartbeats to both.</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What is High Availability in HDFS?</a:t>
            </a:r>
          </a:p>
          <a:p>
            <a:r>
              <a:rPr lang="en-GB" sz="1200" b="0" i="0" kern="1200" dirty="0">
                <a:solidFill>
                  <a:schemeClr val="tx1"/>
                </a:solidFill>
                <a:effectLst/>
                <a:latin typeface="+mn-lt"/>
                <a:ea typeface="+mn-ea"/>
                <a:cs typeface="+mn-cs"/>
              </a:rPr>
              <a:t>The HDFS NameNode High Availability feature enables you to run redundant </a:t>
            </a:r>
            <a:r>
              <a:rPr lang="en-GB" sz="1200" b="0" i="0" kern="1200" dirty="0" err="1">
                <a:solidFill>
                  <a:schemeClr val="tx1"/>
                </a:solidFill>
                <a:effectLst/>
                <a:latin typeface="+mn-lt"/>
                <a:ea typeface="+mn-ea"/>
                <a:cs typeface="+mn-cs"/>
              </a:rPr>
              <a:t>NameNodes</a:t>
            </a:r>
            <a:r>
              <a:rPr lang="en-GB" sz="1200" b="0" i="0" kern="1200" dirty="0">
                <a:solidFill>
                  <a:schemeClr val="tx1"/>
                </a:solidFill>
                <a:effectLst/>
                <a:latin typeface="+mn-lt"/>
                <a:ea typeface="+mn-ea"/>
                <a:cs typeface="+mn-cs"/>
              </a:rPr>
              <a:t> in the same cluster in an Active/Passive configuration with a hot standby. This eliminates the NameNode as a potential single point of failure (SPOF) in an HDFS cluster.</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How can you ensure High Availability of NameNode?</a:t>
            </a:r>
          </a:p>
          <a:p>
            <a:r>
              <a:rPr lang="en-GB" sz="1200" b="0" i="0" kern="1200" dirty="0">
                <a:solidFill>
                  <a:schemeClr val="tx1"/>
                </a:solidFill>
                <a:effectLst/>
                <a:latin typeface="+mn-lt"/>
                <a:ea typeface="+mn-ea"/>
                <a:cs typeface="+mn-cs"/>
              </a:rPr>
              <a:t>To provide a fast failover, the standby node must have up-to-date information about the location of data blocks in the cluster. For this to happen, IP address of both the namenode is available to all the </a:t>
            </a:r>
            <a:r>
              <a:rPr lang="en-GB" sz="1200" b="0" i="0" kern="1200" dirty="0" err="1">
                <a:solidFill>
                  <a:schemeClr val="tx1"/>
                </a:solidFill>
                <a:effectLst/>
                <a:latin typeface="+mn-lt"/>
                <a:ea typeface="+mn-ea"/>
                <a:cs typeface="+mn-cs"/>
              </a:rPr>
              <a:t>datanodes</a:t>
            </a:r>
            <a:r>
              <a:rPr lang="en-GB" sz="1200" b="0" i="0" kern="1200" dirty="0">
                <a:solidFill>
                  <a:schemeClr val="tx1"/>
                </a:solidFill>
                <a:effectLst/>
                <a:latin typeface="+mn-lt"/>
                <a:ea typeface="+mn-ea"/>
                <a:cs typeface="+mn-cs"/>
              </a:rPr>
              <a:t> and they send block location information and heartbeats to both NameNode.</a:t>
            </a:r>
          </a:p>
          <a:p>
            <a:r>
              <a:rPr lang="en-GB" sz="1200" b="0" i="0" kern="1200" dirty="0">
                <a:solidFill>
                  <a:schemeClr val="tx1"/>
                </a:solidFill>
                <a:effectLst/>
                <a:latin typeface="+mn-lt"/>
                <a:ea typeface="+mn-ea"/>
                <a:cs typeface="+mn-cs"/>
              </a:rPr>
              <a:t>[Source: Google Search Engine]</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12</a:t>
            </a:fld>
            <a:endParaRPr lang="en-IE"/>
          </a:p>
        </p:txBody>
      </p:sp>
    </p:spTree>
    <p:extLst>
      <p:ext uri="{BB962C8B-B14F-4D97-AF65-F5344CB8AC3E}">
        <p14:creationId xmlns:p14="http://schemas.microsoft.com/office/powerpoint/2010/main" val="426293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Namenode</a:t>
            </a:r>
            <a:r>
              <a:rPr lang="en-GB" dirty="0"/>
              <a:t> stores the HDFS metadata in two files in its local filesystem: </a:t>
            </a:r>
            <a:r>
              <a:rPr lang="en-GB" dirty="0" err="1"/>
              <a:t>fsimage</a:t>
            </a:r>
            <a:r>
              <a:rPr lang="en-GB" dirty="0"/>
              <a:t> and edits file.</a:t>
            </a:r>
          </a:p>
          <a:p>
            <a:r>
              <a:rPr lang="en-GB" b="1" dirty="0"/>
              <a:t>1. </a:t>
            </a:r>
            <a:r>
              <a:rPr lang="en-GB" b="1" dirty="0" err="1"/>
              <a:t>Fsimage</a:t>
            </a:r>
            <a:r>
              <a:rPr lang="en-GB" b="1" dirty="0"/>
              <a:t> </a:t>
            </a:r>
            <a:r>
              <a:rPr lang="en-GB" dirty="0"/>
              <a:t>contains the whole metadata info like namespace image of file system, Block mappings to file, etc.</a:t>
            </a:r>
          </a:p>
          <a:p>
            <a:r>
              <a:rPr lang="en-GB" b="1" dirty="0"/>
              <a:t>2. Edits file</a:t>
            </a:r>
            <a:r>
              <a:rPr lang="en-GB" dirty="0"/>
              <a:t> contains all the changes made to the file system after the </a:t>
            </a:r>
            <a:r>
              <a:rPr lang="en-GB" dirty="0" err="1"/>
              <a:t>NameNode</a:t>
            </a:r>
            <a:r>
              <a:rPr lang="en-GB" dirty="0"/>
              <a:t> </a:t>
            </a:r>
            <a:r>
              <a:rPr lang="en-GB" dirty="0" err="1"/>
              <a:t>startup</a:t>
            </a:r>
            <a:r>
              <a:rPr lang="en-GB" dirty="0"/>
              <a:t>.</a:t>
            </a:r>
          </a:p>
          <a:p>
            <a:r>
              <a:rPr lang="en-GB" dirty="0"/>
              <a:t>Once the </a:t>
            </a:r>
            <a:r>
              <a:rPr lang="en-GB" dirty="0" err="1"/>
              <a:t>Namenode</a:t>
            </a:r>
            <a:r>
              <a:rPr lang="en-GB" dirty="0"/>
              <a:t> starts, first it reads/constructs the namespace image of HDFS from </a:t>
            </a:r>
            <a:r>
              <a:rPr lang="en-GB" dirty="0" err="1"/>
              <a:t>fsimage</a:t>
            </a:r>
            <a:r>
              <a:rPr lang="en-GB" dirty="0"/>
              <a:t>, applies all the changes to it from edits file.</a:t>
            </a:r>
          </a:p>
          <a:p>
            <a:r>
              <a:rPr lang="en-GB" dirty="0"/>
              <a:t>If the </a:t>
            </a:r>
            <a:r>
              <a:rPr lang="en-GB" dirty="0" err="1"/>
              <a:t>Namenode</a:t>
            </a:r>
            <a:r>
              <a:rPr lang="en-GB" dirty="0"/>
              <a:t> is running for a long time, it's next </a:t>
            </a:r>
            <a:r>
              <a:rPr lang="en-GB" dirty="0" err="1"/>
              <a:t>startup</a:t>
            </a:r>
            <a:r>
              <a:rPr lang="en-GB" dirty="0"/>
              <a:t> will take time as it has to apply large no. of changes via edits file. To overcome this, we have, Checkpoint Node: It periodically downloads </a:t>
            </a:r>
            <a:r>
              <a:rPr lang="en-GB" dirty="0" err="1"/>
              <a:t>fsimage</a:t>
            </a:r>
            <a:r>
              <a:rPr lang="en-GB" dirty="0"/>
              <a:t> and edits file from </a:t>
            </a:r>
            <a:r>
              <a:rPr lang="en-GB" dirty="0" err="1"/>
              <a:t>Namenode</a:t>
            </a:r>
            <a:r>
              <a:rPr lang="en-GB" dirty="0"/>
              <a:t>, merges it to a latest </a:t>
            </a:r>
            <a:r>
              <a:rPr lang="en-GB" dirty="0" err="1"/>
              <a:t>fsimage</a:t>
            </a:r>
            <a:r>
              <a:rPr lang="en-GB" dirty="0"/>
              <a:t>, and uploads it back to the </a:t>
            </a:r>
            <a:r>
              <a:rPr lang="en-GB" dirty="0" err="1"/>
              <a:t>Namenode</a:t>
            </a:r>
            <a:r>
              <a:rPr lang="en-GB" dirty="0"/>
              <a:t>.</a:t>
            </a:r>
          </a:p>
          <a:p>
            <a:r>
              <a:rPr lang="en-GB" dirty="0"/>
              <a:t>Hence, during next </a:t>
            </a:r>
            <a:r>
              <a:rPr lang="en-GB" dirty="0" err="1"/>
              <a:t>startup</a:t>
            </a:r>
            <a:r>
              <a:rPr lang="en-GB" dirty="0"/>
              <a:t> of </a:t>
            </a:r>
            <a:r>
              <a:rPr lang="en-GB" dirty="0" err="1"/>
              <a:t>Namenode</a:t>
            </a:r>
            <a:r>
              <a:rPr lang="en-GB" dirty="0"/>
              <a:t>, it will construct it's metadata into Hadoop HDFS with the latest </a:t>
            </a:r>
            <a:r>
              <a:rPr lang="en-GB" dirty="0" err="1"/>
              <a:t>fsimage</a:t>
            </a:r>
            <a:r>
              <a:rPr lang="en-GB" dirty="0"/>
              <a:t>, and with an empty edits file.</a:t>
            </a:r>
          </a:p>
          <a:p>
            <a:r>
              <a:rPr lang="en-GB" b="1" dirty="0"/>
              <a:t>Secondary </a:t>
            </a:r>
            <a:r>
              <a:rPr lang="en-GB" b="1" dirty="0" err="1"/>
              <a:t>Namenode</a:t>
            </a:r>
            <a:r>
              <a:rPr lang="en-GB" b="1" dirty="0"/>
              <a:t>:</a:t>
            </a:r>
            <a:r>
              <a:rPr lang="en-GB" dirty="0"/>
              <a:t> It is also same as Checkpoint node, but it doesn't upload the latest merged </a:t>
            </a:r>
            <a:r>
              <a:rPr lang="en-GB" dirty="0" err="1"/>
              <a:t>fsimage</a:t>
            </a:r>
            <a:r>
              <a:rPr lang="en-GB" dirty="0"/>
              <a:t> back to </a:t>
            </a:r>
            <a:r>
              <a:rPr lang="en-GB" dirty="0" err="1"/>
              <a:t>namenode</a:t>
            </a:r>
            <a:r>
              <a:rPr lang="en-GB" dirty="0"/>
              <a:t> and uploads it to a </a:t>
            </a:r>
            <a:r>
              <a:rPr lang="en-GB" dirty="0" err="1"/>
              <a:t>persistant</a:t>
            </a:r>
            <a:r>
              <a:rPr lang="en-GB" dirty="0"/>
              <a:t> storage. Hence, in case of </a:t>
            </a:r>
            <a:r>
              <a:rPr lang="en-GB" dirty="0" err="1"/>
              <a:t>Namenode</a:t>
            </a:r>
            <a:r>
              <a:rPr lang="en-GB" dirty="0"/>
              <a:t> failure, this latest </a:t>
            </a:r>
            <a:r>
              <a:rPr lang="en-GB" dirty="0" err="1"/>
              <a:t>fsimage</a:t>
            </a:r>
            <a:r>
              <a:rPr lang="en-GB" dirty="0"/>
              <a:t> from this storage can be used.</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13</a:t>
            </a:fld>
            <a:endParaRPr lang="en-IE"/>
          </a:p>
        </p:txBody>
      </p:sp>
    </p:spTree>
    <p:extLst>
      <p:ext uri="{BB962C8B-B14F-4D97-AF65-F5344CB8AC3E}">
        <p14:creationId xmlns:p14="http://schemas.microsoft.com/office/powerpoint/2010/main" val="403190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562FA463-9538-4A75-BDF9-10E590150548}" type="datetime1">
              <a:rPr lang="en-GB" smtClean="0"/>
              <a:t>19/08/2024</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468643CC-0DEA-411C-AC87-78F66E196B1B}" type="datetime1">
              <a:rPr lang="en-GB" smtClean="0"/>
              <a:t>19/08/2024</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C2AFC449-AA35-4B6E-89C8-AAEF5AE9AEF7}" type="datetime1">
              <a:rPr lang="en-GB" smtClean="0"/>
              <a:t>19/08/2024</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502FD6B9-C6D3-4420-9FA6-30D386183381}" type="datetime1">
              <a:rPr lang="en-GB" smtClean="0"/>
              <a:t>19/08/2024</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48B069B4-6D1E-4757-8501-B7C946518175}" type="datetime1">
              <a:rPr lang="en-GB" smtClean="0"/>
              <a:t>19/08/2024</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8114DEA2-6F5A-4A1A-BCBE-C09EB5E551B0}" type="datetime1">
              <a:rPr lang="en-GB" smtClean="0"/>
              <a:t>19/08/2024</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F5AC7644-71BA-4C6B-A761-8CBE6C98D6F3}" type="datetime1">
              <a:rPr lang="en-GB" smtClean="0"/>
              <a:t>19/08/2024</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83CB0855-8309-49AF-88C7-EAAB13E59511}" type="datetime1">
              <a:rPr lang="en-GB" smtClean="0"/>
              <a:t>19/08/2024</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9FB45317-0546-49F2-B865-3EF648C061BE}" type="datetime1">
              <a:rPr lang="en-GB" smtClean="0"/>
              <a:t>19/08/2024</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0620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B57B4395-F8E4-4016-90CF-D9DA2D622914}" type="datetime1">
              <a:rPr lang="en-GB" smtClean="0"/>
              <a:t>19/08/2024</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092B629E-022D-4C85-A225-32BE1A8923AB}" type="datetime1">
              <a:rPr lang="en-GB" smtClean="0"/>
              <a:t>19/08/2024</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6F128-092D-4068-8A90-8BACDED58D45}" type="datetime1">
              <a:rPr lang="en-GB" smtClean="0"/>
              <a:t>19/08/2024</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774059" y="1594420"/>
            <a:ext cx="10810236" cy="1970731"/>
          </a:xfrm>
        </p:spPr>
        <p:txBody>
          <a:bodyPr>
            <a:noAutofit/>
          </a:bodyPr>
          <a:lstStyle/>
          <a:p>
            <a:pPr lvl="0">
              <a:lnSpc>
                <a:spcPct val="110000"/>
              </a:lnSpc>
            </a:pPr>
            <a:r>
              <a:rPr lang="en-GB" sz="3600" dirty="0">
                <a:solidFill>
                  <a:schemeClr val="accent6">
                    <a:lumMod val="75000"/>
                  </a:schemeClr>
                </a:solidFill>
                <a:latin typeface="+mn-lt"/>
              </a:rPr>
              <a:t>Big Data Storage and Processing</a:t>
            </a:r>
            <a:br>
              <a:rPr lang="en-GB" sz="3600" dirty="0">
                <a:solidFill>
                  <a:schemeClr val="accent6">
                    <a:lumMod val="75000"/>
                  </a:schemeClr>
                </a:solidFill>
                <a:latin typeface="+mn-lt"/>
              </a:rPr>
            </a:br>
            <a:r>
              <a:rPr lang="en-GB" sz="3200" dirty="0">
                <a:solidFill>
                  <a:schemeClr val="accent6">
                    <a:lumMod val="75000"/>
                  </a:schemeClr>
                </a:solidFill>
                <a:latin typeface="+mn-lt"/>
              </a:rPr>
              <a:t>MSc in Data Analytics</a:t>
            </a:r>
            <a:br>
              <a:rPr lang="en-GB" sz="3600" dirty="0"/>
            </a:br>
            <a:r>
              <a:rPr lang="en-GB" sz="3600" dirty="0"/>
              <a:t>CCT College Dublin</a:t>
            </a:r>
            <a:endParaRPr lang="en-GB" sz="3600" dirty="0">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640012" y="5764450"/>
            <a:ext cx="8837838"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24000" y="4066021"/>
            <a:ext cx="9144000"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Hadoop Distributed File System (HDFS)</a:t>
            </a:r>
            <a:endParaRPr lang="en-GB" sz="3200" b="1" baseline="60000" dirty="0">
              <a:solidFill>
                <a:schemeClr val="tx1"/>
              </a:solidFill>
            </a:endParaRPr>
          </a:p>
          <a:p>
            <a:r>
              <a:rPr lang="en-GB" sz="3200" b="1" dirty="0">
                <a:solidFill>
                  <a:schemeClr val="tx1"/>
                </a:solidFill>
              </a:rPr>
              <a:t>Week 2</a:t>
            </a:r>
          </a:p>
          <a:p>
            <a:endParaRPr lang="en-GB" sz="3200" b="1" dirty="0">
              <a:solidFill>
                <a:schemeClr val="tx1"/>
              </a:solidFill>
            </a:endParaRPr>
          </a:p>
        </p:txBody>
      </p:sp>
      <p:pic>
        <p:nvPicPr>
          <p:cNvPr id="1026" name="Picture 2" descr="Big Data vs Hadoop | Differences between Big Data and Hadoop | Edureka">
            <a:extLst>
              <a:ext uri="{FF2B5EF4-FFF2-40B4-BE49-F238E27FC236}">
                <a16:creationId xmlns:a16="http://schemas.microsoft.com/office/drawing/2014/main" id="{836D66BB-4C6F-452E-918C-58308175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0766"/>
            <a:ext cx="2995611" cy="159678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8C46AD7A-CD08-44AC-91F8-B900330780B6}"/>
              </a:ext>
            </a:extLst>
          </p:cNvPr>
          <p:cNvSpPr>
            <a:spLocks noGrp="1"/>
          </p:cNvSpPr>
          <p:nvPr>
            <p:ph type="sldNum" sz="quarter" idx="12"/>
          </p:nvPr>
        </p:nvSpPr>
        <p:spPr/>
        <p:txBody>
          <a:bodyPr/>
          <a:lstStyle/>
          <a:p>
            <a:fld id="{6C8DB4F7-D883-4928-8961-38134A510B78}" type="slidenum">
              <a:rPr lang="en-GB" smtClean="0"/>
              <a:t>1</a:t>
            </a:fld>
            <a:endParaRPr lang="en-GB" dirty="0"/>
          </a:p>
        </p:txBody>
      </p:sp>
      <p:pic>
        <p:nvPicPr>
          <p:cNvPr id="4" name="Picture 3" descr="A large building in the background&#10;&#10;Description automatically generated">
            <a:extLst>
              <a:ext uri="{FF2B5EF4-FFF2-40B4-BE49-F238E27FC236}">
                <a16:creationId xmlns:a16="http://schemas.microsoft.com/office/drawing/2014/main" id="{DD4CCDBC-8551-125D-9EFD-483C1C082216}"/>
              </a:ext>
            </a:extLst>
          </p:cNvPr>
          <p:cNvPicPr>
            <a:picLocks noChangeAspect="1"/>
          </p:cNvPicPr>
          <p:nvPr/>
        </p:nvPicPr>
        <p:blipFill rotWithShape="1">
          <a:blip r:embed="rId3">
            <a:extLst>
              <a:ext uri="{28A0092B-C50C-407E-A947-70E740481C1C}">
                <a14:useLocalDpi xmlns:a14="http://schemas.microsoft.com/office/drawing/2010/main" val="0"/>
              </a:ext>
            </a:extLst>
          </a:blip>
          <a:srcRect l="1607" t="1724"/>
          <a:stretch/>
        </p:blipFill>
        <p:spPr>
          <a:xfrm>
            <a:off x="0" y="0"/>
            <a:ext cx="2461846" cy="2263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961" y="92564"/>
            <a:ext cx="8459476"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The </a:t>
            </a:r>
            <a:r>
              <a:rPr lang="en-GB" sz="2800" dirty="0">
                <a:solidFill>
                  <a:schemeClr val="accent5">
                    <a:lumMod val="75000"/>
                  </a:schemeClr>
                </a:solidFill>
              </a:rPr>
              <a:t>data</a:t>
            </a:r>
            <a:r>
              <a:rPr lang="ga-IE" sz="2800" b="1" dirty="0">
                <a:solidFill>
                  <a:schemeClr val="accent5">
                    <a:lumMod val="75000"/>
                  </a:schemeClr>
                </a:solidFill>
              </a:rPr>
              <a:t>node</a:t>
            </a:r>
            <a:endParaRPr lang="en-IE" dirty="0"/>
          </a:p>
        </p:txBody>
      </p:sp>
      <p:sp>
        <p:nvSpPr>
          <p:cNvPr id="3" name="Content Placeholder 2"/>
          <p:cNvSpPr>
            <a:spLocks noGrp="1"/>
          </p:cNvSpPr>
          <p:nvPr>
            <p:ph sz="quarter" idx="1"/>
          </p:nvPr>
        </p:nvSpPr>
        <p:spPr>
          <a:xfrm>
            <a:off x="285226" y="1590675"/>
            <a:ext cx="6201299" cy="5267325"/>
          </a:xfrm>
        </p:spPr>
        <p:txBody>
          <a:bodyPr>
            <a:normAutofit fontScale="92500" lnSpcReduction="10000"/>
          </a:bodyPr>
          <a:lstStyle/>
          <a:p>
            <a:pPr marL="714375" lvl="3" indent="-354013">
              <a:lnSpc>
                <a:spcPct val="110000"/>
              </a:lnSpc>
              <a:spcBef>
                <a:spcPts val="600"/>
              </a:spcBef>
              <a:spcAft>
                <a:spcPts val="1200"/>
              </a:spcAft>
            </a:pPr>
            <a:r>
              <a:rPr lang="en-GB" sz="2400" dirty="0"/>
              <a:t>For every node (Commodity hardware/ System) in a cluster, there will be a datanode. These nodes manage the data storage of their system.</a:t>
            </a:r>
          </a:p>
          <a:p>
            <a:pPr marL="714375" lvl="3" indent="-354013">
              <a:lnSpc>
                <a:spcPct val="110000"/>
              </a:lnSpc>
              <a:spcBef>
                <a:spcPts val="600"/>
              </a:spcBef>
              <a:spcAft>
                <a:spcPts val="1200"/>
              </a:spcAft>
            </a:pPr>
            <a:r>
              <a:rPr lang="ga-IE" sz="2400" dirty="0"/>
              <a:t>Handle </a:t>
            </a:r>
            <a:r>
              <a:rPr lang="ga-IE" sz="2400" b="1" i="1" dirty="0"/>
              <a:t>read/</a:t>
            </a:r>
            <a:r>
              <a:rPr lang="en-GB" sz="2400" b="1" i="1" dirty="0"/>
              <a:t> </a:t>
            </a:r>
            <a:r>
              <a:rPr lang="ga-IE" sz="2400" b="1" i="1" dirty="0"/>
              <a:t>write requests</a:t>
            </a:r>
            <a:r>
              <a:rPr lang="ga-IE" sz="2400" dirty="0"/>
              <a:t> from clients (or the namenode)</a:t>
            </a:r>
            <a:r>
              <a:rPr lang="en-GB" sz="2400" dirty="0"/>
              <a:t>.</a:t>
            </a:r>
          </a:p>
          <a:p>
            <a:pPr marL="714375" lvl="3" indent="-354013">
              <a:lnSpc>
                <a:spcPct val="110000"/>
              </a:lnSpc>
              <a:spcBef>
                <a:spcPts val="600"/>
              </a:spcBef>
              <a:spcAft>
                <a:spcPts val="1200"/>
              </a:spcAft>
            </a:pPr>
            <a:r>
              <a:rPr lang="en-GB" sz="2400" dirty="0"/>
              <a:t>They also perform operations such as, block creation, deletion, and replication according to the instructions of the namenode.</a:t>
            </a:r>
            <a:endParaRPr lang="ga-IE" sz="2400" dirty="0"/>
          </a:p>
          <a:p>
            <a:pPr marL="714375" lvl="3" indent="-354013">
              <a:lnSpc>
                <a:spcPct val="110000"/>
              </a:lnSpc>
              <a:spcBef>
                <a:spcPts val="600"/>
              </a:spcBef>
              <a:spcAft>
                <a:spcPts val="1200"/>
              </a:spcAft>
            </a:pPr>
            <a:r>
              <a:rPr lang="ga-IE" sz="2400" dirty="0"/>
              <a:t>Usually, one datanode per node in the cluster</a:t>
            </a:r>
            <a:r>
              <a:rPr lang="en-GB" sz="2400" dirty="0"/>
              <a:t>.</a:t>
            </a:r>
            <a:endParaRPr lang="ga-IE" sz="2400" dirty="0"/>
          </a:p>
          <a:p>
            <a:pPr marL="714375" lvl="3" indent="-354013">
              <a:lnSpc>
                <a:spcPct val="110000"/>
              </a:lnSpc>
              <a:spcBef>
                <a:spcPts val="600"/>
              </a:spcBef>
              <a:spcAft>
                <a:spcPts val="1200"/>
              </a:spcAft>
            </a:pPr>
            <a:r>
              <a:rPr lang="ga-IE" sz="2400" b="1" dirty="0"/>
              <a:t>Note: </a:t>
            </a:r>
            <a:r>
              <a:rPr lang="ga-IE" sz="2400" dirty="0"/>
              <a:t>User data does not flow through the namenode</a:t>
            </a:r>
            <a:r>
              <a:rPr lang="en-GB" sz="2400" dirty="0"/>
              <a:t>.</a:t>
            </a:r>
            <a:endParaRPr lang="ga-IE" sz="2800" dirty="0"/>
          </a:p>
        </p:txBody>
      </p:sp>
      <p:sp>
        <p:nvSpPr>
          <p:cNvPr id="4" name="Slide Number Placeholder 3">
            <a:extLst>
              <a:ext uri="{FF2B5EF4-FFF2-40B4-BE49-F238E27FC236}">
                <a16:creationId xmlns:a16="http://schemas.microsoft.com/office/drawing/2014/main" id="{BA3A5901-073C-47BA-B945-B2CDA6A890B5}"/>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5" name="Picture 4" descr="Screen Clipping">
            <a:extLst>
              <a:ext uri="{FF2B5EF4-FFF2-40B4-BE49-F238E27FC236}">
                <a16:creationId xmlns:a16="http://schemas.microsoft.com/office/drawing/2014/main" id="{E2425673-CCD2-E759-9856-ABAE0D061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387" y="2473840"/>
            <a:ext cx="5473770" cy="3562949"/>
          </a:xfrm>
          <a:prstGeom prst="rect">
            <a:avLst/>
          </a:prstGeom>
        </p:spPr>
      </p:pic>
      <p:sp>
        <p:nvSpPr>
          <p:cNvPr id="7" name="TextBox 6">
            <a:extLst>
              <a:ext uri="{FF2B5EF4-FFF2-40B4-BE49-F238E27FC236}">
                <a16:creationId xmlns:a16="http://schemas.microsoft.com/office/drawing/2014/main" id="{6D3E9710-5C2C-B9F2-53CB-162EEADF1964}"/>
              </a:ext>
            </a:extLst>
          </p:cNvPr>
          <p:cNvSpPr txBox="1"/>
          <p:nvPr/>
        </p:nvSpPr>
        <p:spPr>
          <a:xfrm>
            <a:off x="7537859" y="1753469"/>
            <a:ext cx="3216827" cy="400110"/>
          </a:xfrm>
          <a:prstGeom prst="rect">
            <a:avLst/>
          </a:prstGeom>
          <a:noFill/>
        </p:spPr>
        <p:txBody>
          <a:bodyPr wrap="square">
            <a:spAutoFit/>
          </a:bodyPr>
          <a:lstStyle/>
          <a:p>
            <a:pPr lvl="2" indent="-914400"/>
            <a:r>
              <a:rPr lang="ga-IE" sz="2000" b="1" dirty="0">
                <a:solidFill>
                  <a:schemeClr val="accent5">
                    <a:lumMod val="75000"/>
                  </a:schemeClr>
                </a:solidFill>
              </a:rPr>
              <a:t>Namenodes and Datanodes</a:t>
            </a:r>
          </a:p>
        </p:txBody>
      </p:sp>
    </p:spTree>
    <p:extLst>
      <p:ext uri="{BB962C8B-B14F-4D97-AF65-F5344CB8AC3E}">
        <p14:creationId xmlns:p14="http://schemas.microsoft.com/office/powerpoint/2010/main" val="397375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0" y="92564"/>
            <a:ext cx="8355487"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HDFS High Availability</a:t>
            </a:r>
            <a:endParaRPr lang="en-IE" dirty="0">
              <a:solidFill>
                <a:schemeClr val="accent5">
                  <a:lumMod val="75000"/>
                </a:schemeClr>
              </a:solidFill>
            </a:endParaRPr>
          </a:p>
        </p:txBody>
      </p:sp>
      <p:sp>
        <p:nvSpPr>
          <p:cNvPr id="3" name="Content Placeholder 2"/>
          <p:cNvSpPr>
            <a:spLocks noGrp="1"/>
          </p:cNvSpPr>
          <p:nvPr>
            <p:ph sz="quarter" idx="1"/>
          </p:nvPr>
        </p:nvSpPr>
        <p:spPr>
          <a:xfrm>
            <a:off x="323314" y="1619249"/>
            <a:ext cx="10263592" cy="3000375"/>
          </a:xfrm>
        </p:spPr>
        <p:txBody>
          <a:bodyPr>
            <a:normAutofit/>
          </a:bodyPr>
          <a:lstStyle/>
          <a:p>
            <a:pPr marL="628650" lvl="3" indent="-360363">
              <a:spcBef>
                <a:spcPts val="1200"/>
              </a:spcBef>
            </a:pPr>
            <a:r>
              <a:rPr lang="ga-IE" sz="2300" b="1" dirty="0"/>
              <a:t>NameNode Failure</a:t>
            </a:r>
          </a:p>
          <a:p>
            <a:pPr marL="990600" lvl="4" indent="-361950">
              <a:spcBef>
                <a:spcPts val="1200"/>
              </a:spcBef>
            </a:pPr>
            <a:r>
              <a:rPr lang="ga-IE" sz="2100" dirty="0"/>
              <a:t>Replication of persistent state to remote </a:t>
            </a:r>
            <a:r>
              <a:rPr lang="en-GB" sz="2100" dirty="0"/>
              <a:t>Network File System (</a:t>
            </a:r>
            <a:r>
              <a:rPr lang="ga-IE" sz="2100" dirty="0"/>
              <a:t>NFS</a:t>
            </a:r>
            <a:r>
              <a:rPr lang="en-GB" sz="2100" dirty="0"/>
              <a:t>)</a:t>
            </a:r>
            <a:r>
              <a:rPr lang="ga-IE" sz="2100" dirty="0"/>
              <a:t> mount</a:t>
            </a:r>
          </a:p>
          <a:p>
            <a:pPr marL="1611313" lvl="4" indent="-352425">
              <a:spcBef>
                <a:spcPts val="1200"/>
              </a:spcBef>
              <a:buFont typeface="Calibri" panose="020F0502020204030204" pitchFamily="34" charset="0"/>
              <a:buChar char="‒"/>
            </a:pPr>
            <a:r>
              <a:rPr lang="ga-IE" sz="2100" dirty="0"/>
              <a:t>Secondary NameNode (</a:t>
            </a:r>
            <a:r>
              <a:rPr lang="ga-IE" sz="2100" i="1" dirty="0"/>
              <a:t>deprecated)</a:t>
            </a:r>
          </a:p>
          <a:p>
            <a:pPr marL="1611313" lvl="4" indent="-352425">
              <a:spcBef>
                <a:spcPts val="1200"/>
              </a:spcBef>
              <a:buFont typeface="Calibri" panose="020F0502020204030204" pitchFamily="34" charset="0"/>
              <a:buChar char="‒"/>
            </a:pPr>
            <a:r>
              <a:rPr lang="ga-IE" sz="2100" dirty="0"/>
              <a:t>Checkpoint Node</a:t>
            </a:r>
          </a:p>
          <a:p>
            <a:pPr marL="1611313" lvl="4" indent="-352425">
              <a:spcBef>
                <a:spcPts val="1200"/>
              </a:spcBef>
              <a:buFont typeface="Calibri" panose="020F0502020204030204" pitchFamily="34" charset="0"/>
              <a:buChar char="‒"/>
            </a:pPr>
            <a:r>
              <a:rPr lang="ga-IE" sz="2100" dirty="0"/>
              <a:t>Backup Node</a:t>
            </a:r>
            <a:endParaRPr lang="ga-IE" sz="1100" dirty="0"/>
          </a:p>
          <a:p>
            <a:pPr marL="990600" lvl="4" indent="-361950">
              <a:spcBef>
                <a:spcPts val="1200"/>
              </a:spcBef>
            </a:pPr>
            <a:r>
              <a:rPr lang="ga-IE" sz="2100" dirty="0"/>
              <a:t>Hadoop provides HDFS HA via active-passive standby configuration</a:t>
            </a:r>
          </a:p>
        </p:txBody>
      </p:sp>
      <p:sp>
        <p:nvSpPr>
          <p:cNvPr id="7" name="TextBox 6"/>
          <p:cNvSpPr txBox="1"/>
          <p:nvPr/>
        </p:nvSpPr>
        <p:spPr>
          <a:xfrm>
            <a:off x="7624645" y="2639652"/>
            <a:ext cx="1322474" cy="584775"/>
          </a:xfrm>
          <a:prstGeom prst="rect">
            <a:avLst/>
          </a:prstGeom>
          <a:solidFill>
            <a:schemeClr val="bg2"/>
          </a:solidFill>
          <a:ln>
            <a:solidFill>
              <a:schemeClr val="accent1"/>
            </a:solidFill>
          </a:ln>
        </p:spPr>
        <p:txBody>
          <a:bodyPr wrap="square" rtlCol="0">
            <a:spAutoFit/>
          </a:bodyPr>
          <a:lstStyle/>
          <a:p>
            <a:r>
              <a:rPr lang="ga-IE" sz="3200" dirty="0"/>
              <a:t>SPOF?</a:t>
            </a:r>
            <a:endParaRPr lang="en-IE" sz="3200" dirty="0"/>
          </a:p>
        </p:txBody>
      </p:sp>
      <p:pic>
        <p:nvPicPr>
          <p:cNvPr id="4" name="Picture 3">
            <a:extLst>
              <a:ext uri="{FF2B5EF4-FFF2-40B4-BE49-F238E27FC236}">
                <a16:creationId xmlns:a16="http://schemas.microsoft.com/office/drawing/2014/main" id="{8C565655-FF22-49D4-B3D7-DC6993583CA7}"/>
              </a:ext>
            </a:extLst>
          </p:cNvPr>
          <p:cNvPicPr>
            <a:picLocks noChangeAspect="1"/>
          </p:cNvPicPr>
          <p:nvPr/>
        </p:nvPicPr>
        <p:blipFill>
          <a:blip r:embed="rId3"/>
          <a:stretch>
            <a:fillRect/>
          </a:stretch>
        </p:blipFill>
        <p:spPr>
          <a:xfrm>
            <a:off x="7624645" y="4286174"/>
            <a:ext cx="3999759" cy="2062098"/>
          </a:xfrm>
          <a:prstGeom prst="rect">
            <a:avLst/>
          </a:prstGeom>
        </p:spPr>
      </p:pic>
      <p:sp>
        <p:nvSpPr>
          <p:cNvPr id="8" name="Slide Number Placeholder 7">
            <a:extLst>
              <a:ext uri="{FF2B5EF4-FFF2-40B4-BE49-F238E27FC236}">
                <a16:creationId xmlns:a16="http://schemas.microsoft.com/office/drawing/2014/main" id="{3E0F2613-67DF-4C5C-99C1-76AF5FAFD97E}"/>
              </a:ext>
            </a:extLst>
          </p:cNvPr>
          <p:cNvSpPr>
            <a:spLocks noGrp="1"/>
          </p:cNvSpPr>
          <p:nvPr>
            <p:ph type="sldNum" sz="quarter" idx="12"/>
          </p:nvPr>
        </p:nvSpPr>
        <p:spPr/>
        <p:txBody>
          <a:bodyPr/>
          <a:lstStyle/>
          <a:p>
            <a:fld id="{6C8DB4F7-D883-4928-8961-38134A510B78}" type="slidenum">
              <a:rPr lang="en-GB" smtClean="0"/>
              <a:t>11</a:t>
            </a:fld>
            <a:endParaRPr lang="en-GB" dirty="0"/>
          </a:p>
        </p:txBody>
      </p:sp>
      <p:sp>
        <p:nvSpPr>
          <p:cNvPr id="6" name="TextBox 5">
            <a:extLst>
              <a:ext uri="{FF2B5EF4-FFF2-40B4-BE49-F238E27FC236}">
                <a16:creationId xmlns:a16="http://schemas.microsoft.com/office/drawing/2014/main" id="{838C8B61-3EFD-1216-74FF-80A34A10BF90}"/>
              </a:ext>
            </a:extLst>
          </p:cNvPr>
          <p:cNvSpPr txBox="1"/>
          <p:nvPr/>
        </p:nvSpPr>
        <p:spPr>
          <a:xfrm>
            <a:off x="993710" y="4619624"/>
            <a:ext cx="6424359" cy="1538883"/>
          </a:xfrm>
          <a:prstGeom prst="rect">
            <a:avLst/>
          </a:prstGeom>
          <a:noFill/>
        </p:spPr>
        <p:txBody>
          <a:bodyPr wrap="square">
            <a:spAutoFit/>
          </a:bodyPr>
          <a:lstStyle/>
          <a:p>
            <a:pPr marL="360363" indent="-360363">
              <a:spcAft>
                <a:spcPts val="1200"/>
              </a:spcAft>
              <a:buFont typeface="Arial" panose="020B0604020202020204" pitchFamily="34" charset="0"/>
              <a:buChar char="•"/>
            </a:pPr>
            <a:r>
              <a:rPr lang="en-GB" sz="2100" b="1" dirty="0"/>
              <a:t>Active / Standby </a:t>
            </a:r>
            <a:r>
              <a:rPr lang="en-GB" sz="2100" dirty="0"/>
              <a:t>– should be machines with equivalent specifications</a:t>
            </a:r>
          </a:p>
          <a:p>
            <a:pPr marL="360363" indent="-360363">
              <a:spcAft>
                <a:spcPts val="1200"/>
              </a:spcAft>
              <a:buFont typeface="Arial" panose="020B0604020202020204" pitchFamily="34" charset="0"/>
              <a:buChar char="•"/>
            </a:pPr>
            <a:r>
              <a:rPr lang="en-GB" sz="2100" b="1" dirty="0"/>
              <a:t>DataNodes</a:t>
            </a:r>
            <a:r>
              <a:rPr lang="en-GB" sz="2100" dirty="0"/>
              <a:t> send </a:t>
            </a:r>
            <a:r>
              <a:rPr lang="en-GB" sz="2100" b="1" dirty="0"/>
              <a:t>heartbeat</a:t>
            </a:r>
            <a:r>
              <a:rPr lang="en-GB" sz="2100" dirty="0"/>
              <a:t> and </a:t>
            </a:r>
            <a:r>
              <a:rPr lang="en-GB" sz="2100" dirty="0" err="1"/>
              <a:t>blockreports</a:t>
            </a:r>
            <a:r>
              <a:rPr lang="en-GB" sz="2100" dirty="0"/>
              <a:t> to both Active and Standby nodes</a:t>
            </a:r>
          </a:p>
        </p:txBody>
      </p:sp>
    </p:spTree>
    <p:extLst>
      <p:ext uri="{BB962C8B-B14F-4D97-AF65-F5344CB8AC3E}">
        <p14:creationId xmlns:p14="http://schemas.microsoft.com/office/powerpoint/2010/main" val="1612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925" y="92564"/>
            <a:ext cx="8555512"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HDFS High Availability</a:t>
            </a:r>
            <a:endParaRPr lang="en-IE" dirty="0"/>
          </a:p>
        </p:txBody>
      </p:sp>
      <p:sp>
        <p:nvSpPr>
          <p:cNvPr id="3" name="Content Placeholder 2"/>
          <p:cNvSpPr>
            <a:spLocks noGrp="1"/>
          </p:cNvSpPr>
          <p:nvPr>
            <p:ph sz="quarter" idx="1"/>
          </p:nvPr>
        </p:nvSpPr>
        <p:spPr>
          <a:xfrm>
            <a:off x="774082" y="1628630"/>
            <a:ext cx="7721367" cy="4337183"/>
          </a:xfrm>
        </p:spPr>
        <p:txBody>
          <a:bodyPr>
            <a:normAutofit/>
          </a:bodyPr>
          <a:lstStyle/>
          <a:p>
            <a:pPr marL="628650" lvl="3" indent="-452438">
              <a:spcBef>
                <a:spcPts val="1200"/>
              </a:spcBef>
            </a:pPr>
            <a:r>
              <a:rPr lang="ga-IE" sz="2800" b="1" dirty="0">
                <a:solidFill>
                  <a:schemeClr val="accent5">
                    <a:lumMod val="75000"/>
                  </a:schemeClr>
                </a:solidFill>
              </a:rPr>
              <a:t>Secondary NameNode</a:t>
            </a:r>
          </a:p>
          <a:p>
            <a:pPr lvl="4">
              <a:spcBef>
                <a:spcPts val="1200"/>
              </a:spcBef>
            </a:pPr>
            <a:endParaRPr lang="ga-IE" sz="1100" dirty="0"/>
          </a:p>
          <a:p>
            <a:pPr marL="1166813" lvl="4" indent="-446088">
              <a:spcBef>
                <a:spcPts val="1200"/>
              </a:spcBef>
              <a:spcAft>
                <a:spcPts val="1200"/>
              </a:spcAft>
            </a:pPr>
            <a:r>
              <a:rPr lang="ga-IE" sz="2400" dirty="0"/>
              <a:t>Used to periodically merge the namespace image with the edit log file</a:t>
            </a:r>
          </a:p>
          <a:p>
            <a:pPr marL="1166813" lvl="4" indent="-446088">
              <a:spcBef>
                <a:spcPts val="1200"/>
              </a:spcBef>
              <a:spcAft>
                <a:spcPts val="1200"/>
              </a:spcAft>
            </a:pPr>
            <a:r>
              <a:rPr lang="ga-IE" sz="2400" dirty="0"/>
              <a:t>Should run on a separate machine with same memory requirements as the NameNode</a:t>
            </a:r>
          </a:p>
          <a:p>
            <a:pPr marL="1166813" lvl="4" indent="-446088">
              <a:spcBef>
                <a:spcPts val="1200"/>
              </a:spcBef>
              <a:spcAft>
                <a:spcPts val="1200"/>
              </a:spcAft>
            </a:pPr>
            <a:r>
              <a:rPr lang="ga-IE" sz="2400" dirty="0"/>
              <a:t>Keeps copy of the merged namespace image that can be used in </a:t>
            </a:r>
            <a:r>
              <a:rPr lang="en-GB" sz="2400" dirty="0"/>
              <a:t>the </a:t>
            </a:r>
            <a:r>
              <a:rPr lang="ga-IE" sz="2400" dirty="0"/>
              <a:t>case of failure</a:t>
            </a:r>
            <a:endParaRPr lang="ga-IE" sz="2800" dirty="0"/>
          </a:p>
        </p:txBody>
      </p:sp>
      <p:sp>
        <p:nvSpPr>
          <p:cNvPr id="4" name="TextBox 3"/>
          <p:cNvSpPr txBox="1"/>
          <p:nvPr/>
        </p:nvSpPr>
        <p:spPr>
          <a:xfrm>
            <a:off x="1380426" y="5749465"/>
            <a:ext cx="9725025" cy="461665"/>
          </a:xfrm>
          <a:prstGeom prst="rect">
            <a:avLst/>
          </a:prstGeom>
          <a:solidFill>
            <a:schemeClr val="bg2"/>
          </a:solidFill>
          <a:ln>
            <a:solidFill>
              <a:schemeClr val="accent1"/>
            </a:solidFill>
          </a:ln>
        </p:spPr>
        <p:txBody>
          <a:bodyPr wrap="square" rtlCol="0">
            <a:spAutoFit/>
          </a:bodyPr>
          <a:lstStyle/>
          <a:p>
            <a:pPr marL="285750" indent="-285750" algn="ctr">
              <a:buFont typeface="Arial" panose="020B0604020202020204" pitchFamily="34" charset="0"/>
              <a:buChar char="•"/>
            </a:pPr>
            <a:r>
              <a:rPr lang="ga-IE" sz="2400" dirty="0"/>
              <a:t>Secondary namenode will lag the primary – high probability of data loss!</a:t>
            </a:r>
            <a:endParaRPr lang="en-IE" sz="2400" dirty="0"/>
          </a:p>
        </p:txBody>
      </p:sp>
      <p:sp>
        <p:nvSpPr>
          <p:cNvPr id="7" name="TextBox 6"/>
          <p:cNvSpPr txBox="1"/>
          <p:nvPr/>
        </p:nvSpPr>
        <p:spPr>
          <a:xfrm>
            <a:off x="8610600" y="4281081"/>
            <a:ext cx="2600672" cy="369332"/>
          </a:xfrm>
          <a:prstGeom prst="rect">
            <a:avLst/>
          </a:prstGeom>
          <a:solidFill>
            <a:schemeClr val="bg2"/>
          </a:solidFill>
          <a:ln>
            <a:solidFill>
              <a:schemeClr val="accent1"/>
            </a:solidFill>
          </a:ln>
        </p:spPr>
        <p:txBody>
          <a:bodyPr wrap="square" rtlCol="0">
            <a:spAutoFit/>
          </a:bodyPr>
          <a:lstStyle/>
          <a:p>
            <a:pPr algn="ctr"/>
            <a:r>
              <a:rPr lang="ga-IE" dirty="0"/>
              <a:t>Does not provide HA</a:t>
            </a:r>
            <a:endParaRPr lang="en-IE" dirty="0"/>
          </a:p>
        </p:txBody>
      </p:sp>
      <p:pic>
        <p:nvPicPr>
          <p:cNvPr id="8" name="Picture 7">
            <a:extLst>
              <a:ext uri="{FF2B5EF4-FFF2-40B4-BE49-F238E27FC236}">
                <a16:creationId xmlns:a16="http://schemas.microsoft.com/office/drawing/2014/main" id="{16BE18A8-A319-43B8-ABAD-36522838F8C0}"/>
              </a:ext>
            </a:extLst>
          </p:cNvPr>
          <p:cNvPicPr>
            <a:picLocks noChangeAspect="1"/>
          </p:cNvPicPr>
          <p:nvPr/>
        </p:nvPicPr>
        <p:blipFill>
          <a:blip r:embed="rId3"/>
          <a:stretch>
            <a:fillRect/>
          </a:stretch>
        </p:blipFill>
        <p:spPr>
          <a:xfrm>
            <a:off x="8680862" y="2704065"/>
            <a:ext cx="2359149" cy="1216272"/>
          </a:xfrm>
          <a:prstGeom prst="rect">
            <a:avLst/>
          </a:prstGeom>
        </p:spPr>
      </p:pic>
      <p:sp>
        <p:nvSpPr>
          <p:cNvPr id="9" name="Slide Number Placeholder 8">
            <a:extLst>
              <a:ext uri="{FF2B5EF4-FFF2-40B4-BE49-F238E27FC236}">
                <a16:creationId xmlns:a16="http://schemas.microsoft.com/office/drawing/2014/main" id="{D0AA2A36-5567-4848-8638-7368267E35EA}"/>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309404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0" y="92564"/>
            <a:ext cx="8507887"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HDFS High Availability</a:t>
            </a:r>
            <a:endParaRPr lang="en-IE" dirty="0"/>
          </a:p>
        </p:txBody>
      </p:sp>
      <p:sp>
        <p:nvSpPr>
          <p:cNvPr id="3" name="Content Placeholder 2"/>
          <p:cNvSpPr>
            <a:spLocks noGrp="1"/>
          </p:cNvSpPr>
          <p:nvPr>
            <p:ph sz="quarter" idx="1"/>
          </p:nvPr>
        </p:nvSpPr>
        <p:spPr>
          <a:xfrm>
            <a:off x="1190625" y="1685924"/>
            <a:ext cx="10163174" cy="5172075"/>
          </a:xfrm>
        </p:spPr>
        <p:txBody>
          <a:bodyPr>
            <a:normAutofit/>
          </a:bodyPr>
          <a:lstStyle/>
          <a:p>
            <a:pPr marL="358775" lvl="3" indent="-358775"/>
            <a:r>
              <a:rPr lang="ga-IE" sz="2800" b="1" dirty="0">
                <a:solidFill>
                  <a:schemeClr val="accent5">
                    <a:lumMod val="75000"/>
                  </a:schemeClr>
                </a:solidFill>
              </a:rPr>
              <a:t>Checkpoint Node</a:t>
            </a:r>
          </a:p>
          <a:p>
            <a:pPr lvl="4"/>
            <a:endParaRPr lang="ga-IE" sz="2000" dirty="0"/>
          </a:p>
          <a:p>
            <a:pPr marL="896938" lvl="4" indent="-358775"/>
            <a:r>
              <a:rPr lang="ga-IE" sz="2400" dirty="0"/>
              <a:t>Replaces the role of the Secondary NameNode</a:t>
            </a:r>
            <a:r>
              <a:rPr lang="en-IE" sz="2400" dirty="0"/>
              <a:t>.</a:t>
            </a:r>
            <a:endParaRPr lang="ga-IE" sz="2400" dirty="0"/>
          </a:p>
          <a:p>
            <a:pPr marL="896938" lvl="4" indent="-358775"/>
            <a:endParaRPr lang="ga-IE" sz="2400" dirty="0"/>
          </a:p>
          <a:p>
            <a:pPr marL="896938" lvl="4" indent="-358775"/>
            <a:r>
              <a:rPr lang="ga-IE" sz="2400" dirty="0"/>
              <a:t>Multiple Checkpoint Nodes can be configured as long as there is no Backup Node operational</a:t>
            </a:r>
            <a:r>
              <a:rPr lang="en-IE" sz="2400" dirty="0"/>
              <a:t>.</a:t>
            </a:r>
            <a:endParaRPr lang="en-GB" sz="2400" dirty="0"/>
          </a:p>
          <a:p>
            <a:pPr marL="896938" lvl="4" indent="-358775"/>
            <a:endParaRPr lang="en-GB" sz="2000" dirty="0"/>
          </a:p>
          <a:p>
            <a:pPr marL="896938" lvl="4" indent="-358775"/>
            <a:r>
              <a:rPr lang="en-GB" sz="2400" b="0" i="0" kern="1200" dirty="0">
                <a:solidFill>
                  <a:schemeClr val="tx1"/>
                </a:solidFill>
                <a:effectLst/>
                <a:latin typeface="+mn-lt"/>
                <a:ea typeface="+mn-ea"/>
                <a:cs typeface="+mn-cs"/>
              </a:rPr>
              <a:t>It performs periodic checkpoints of the namespace and helps to minimize the size of the log stored at the NameNode containing changes to the HDFS. </a:t>
            </a:r>
          </a:p>
          <a:p>
            <a:pPr marL="896938" lvl="4" indent="-358775"/>
            <a:endParaRPr lang="en-GB" sz="2400" b="0" i="0" kern="1200" dirty="0">
              <a:solidFill>
                <a:schemeClr val="tx1"/>
              </a:solidFill>
              <a:effectLst/>
              <a:latin typeface="+mn-lt"/>
              <a:ea typeface="+mn-ea"/>
              <a:cs typeface="+mn-cs"/>
            </a:endParaRPr>
          </a:p>
          <a:p>
            <a:pPr marL="896938" lvl="4" indent="-358775"/>
            <a:r>
              <a:rPr lang="en-GB" sz="2400" b="0" i="0" kern="1200" dirty="0">
                <a:solidFill>
                  <a:schemeClr val="tx1"/>
                </a:solidFill>
                <a:effectLst/>
                <a:latin typeface="+mn-lt"/>
                <a:ea typeface="+mn-ea"/>
                <a:cs typeface="+mn-cs"/>
              </a:rPr>
              <a:t>The NameNode allows multiple Checkpoint nodes simultaneously, as long as there are no Backup nodes registered with the system.</a:t>
            </a:r>
            <a:endParaRPr lang="ga-IE" sz="2000" dirty="0"/>
          </a:p>
        </p:txBody>
      </p:sp>
      <p:sp>
        <p:nvSpPr>
          <p:cNvPr id="7" name="TextBox 6"/>
          <p:cNvSpPr txBox="1"/>
          <p:nvPr/>
        </p:nvSpPr>
        <p:spPr>
          <a:xfrm>
            <a:off x="7499548" y="1777752"/>
            <a:ext cx="2600672" cy="369332"/>
          </a:xfrm>
          <a:prstGeom prst="rect">
            <a:avLst/>
          </a:prstGeom>
          <a:solidFill>
            <a:schemeClr val="bg2"/>
          </a:solidFill>
          <a:ln>
            <a:solidFill>
              <a:schemeClr val="accent1"/>
            </a:solidFill>
          </a:ln>
        </p:spPr>
        <p:txBody>
          <a:bodyPr wrap="square" rtlCol="0">
            <a:spAutoFit/>
          </a:bodyPr>
          <a:lstStyle/>
          <a:p>
            <a:pPr algn="ctr"/>
            <a:r>
              <a:rPr lang="ga-IE" dirty="0"/>
              <a:t>Does not provide HA</a:t>
            </a:r>
            <a:endParaRPr lang="en-IE" dirty="0"/>
          </a:p>
        </p:txBody>
      </p:sp>
      <p:sp>
        <p:nvSpPr>
          <p:cNvPr id="4" name="Slide Number Placeholder 3">
            <a:extLst>
              <a:ext uri="{FF2B5EF4-FFF2-40B4-BE49-F238E27FC236}">
                <a16:creationId xmlns:a16="http://schemas.microsoft.com/office/drawing/2014/main" id="{49303B85-B9D6-47FF-A4C2-070AD65F7ADC}"/>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120740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714499"/>
            <a:ext cx="10191750" cy="4905375"/>
          </a:xfrm>
        </p:spPr>
        <p:txBody>
          <a:bodyPr>
            <a:normAutofit/>
          </a:bodyPr>
          <a:lstStyle/>
          <a:p>
            <a:pPr marL="628650" lvl="3" indent="-447675">
              <a:lnSpc>
                <a:spcPct val="100000"/>
              </a:lnSpc>
              <a:spcBef>
                <a:spcPts val="1800"/>
              </a:spcBef>
              <a:spcAft>
                <a:spcPts val="1200"/>
              </a:spcAft>
            </a:pPr>
            <a:r>
              <a:rPr lang="ga-IE" sz="3200" b="1" dirty="0">
                <a:solidFill>
                  <a:schemeClr val="accent5">
                    <a:lumMod val="75000"/>
                  </a:schemeClr>
                </a:solidFill>
              </a:rPr>
              <a:t>Backup Node</a:t>
            </a:r>
            <a:endParaRPr lang="ga-IE" sz="2000" b="1" dirty="0"/>
          </a:p>
          <a:p>
            <a:pPr marL="990600" lvl="4" indent="-361950">
              <a:lnSpc>
                <a:spcPct val="100000"/>
              </a:lnSpc>
              <a:spcBef>
                <a:spcPts val="1800"/>
              </a:spcBef>
              <a:spcAft>
                <a:spcPts val="1200"/>
              </a:spcAft>
            </a:pPr>
            <a:r>
              <a:rPr lang="ga-IE" sz="2800" dirty="0"/>
              <a:t>Performs </a:t>
            </a:r>
            <a:r>
              <a:rPr lang="en-IE" sz="2800" dirty="0"/>
              <a:t>checkpointing </a:t>
            </a:r>
            <a:endParaRPr lang="ga-IE" sz="2800" dirty="0"/>
          </a:p>
          <a:p>
            <a:pPr marL="990600" lvl="4" indent="-361950">
              <a:lnSpc>
                <a:spcPct val="100000"/>
              </a:lnSpc>
              <a:spcBef>
                <a:spcPts val="1800"/>
              </a:spcBef>
              <a:spcAft>
                <a:spcPts val="1200"/>
              </a:spcAft>
            </a:pPr>
            <a:r>
              <a:rPr lang="en-GB" sz="2800" dirty="0"/>
              <a:t>Also</a:t>
            </a:r>
            <a:r>
              <a:rPr lang="en-IE" sz="2800" dirty="0"/>
              <a:t> receives a stream of edits from the NameNode and maintains its own in-memory copy of the namespace, which is always in sync with the active NameNode namespace state. </a:t>
            </a:r>
            <a:endParaRPr lang="ga-IE" sz="2800" dirty="0"/>
          </a:p>
          <a:p>
            <a:pPr marL="990600" lvl="4" indent="-361950">
              <a:lnSpc>
                <a:spcPct val="100000"/>
              </a:lnSpc>
              <a:spcBef>
                <a:spcPts val="1800"/>
              </a:spcBef>
              <a:spcAft>
                <a:spcPts val="1200"/>
              </a:spcAft>
            </a:pPr>
            <a:r>
              <a:rPr lang="en-IE" sz="2800" dirty="0"/>
              <a:t>Only one Backup node may be registered with the NameNode at once. </a:t>
            </a:r>
            <a:endParaRPr lang="ga-IE" sz="3600" dirty="0"/>
          </a:p>
        </p:txBody>
      </p:sp>
      <p:sp>
        <p:nvSpPr>
          <p:cNvPr id="8" name="TextBox 7"/>
          <p:cNvSpPr txBox="1"/>
          <p:nvPr/>
        </p:nvSpPr>
        <p:spPr>
          <a:xfrm>
            <a:off x="6531965" y="1830032"/>
            <a:ext cx="4157269" cy="400110"/>
          </a:xfrm>
          <a:prstGeom prst="rect">
            <a:avLst/>
          </a:prstGeom>
          <a:solidFill>
            <a:schemeClr val="bg2"/>
          </a:solidFill>
          <a:ln>
            <a:solidFill>
              <a:schemeClr val="accent1"/>
            </a:solidFill>
          </a:ln>
        </p:spPr>
        <p:txBody>
          <a:bodyPr wrap="square" rtlCol="0">
            <a:spAutoFit/>
          </a:bodyPr>
          <a:lstStyle/>
          <a:p>
            <a:pPr algn="ctr"/>
            <a:r>
              <a:rPr lang="ga-IE" sz="2000" dirty="0"/>
              <a:t>facilitates warm standby possibility</a:t>
            </a:r>
            <a:endParaRPr lang="en-IE" sz="2000" dirty="0"/>
          </a:p>
        </p:txBody>
      </p:sp>
      <p:sp>
        <p:nvSpPr>
          <p:cNvPr id="4" name="Slide Number Placeholder 3">
            <a:extLst>
              <a:ext uri="{FF2B5EF4-FFF2-40B4-BE49-F238E27FC236}">
                <a16:creationId xmlns:a16="http://schemas.microsoft.com/office/drawing/2014/main" id="{74D3ED9C-561B-477E-95DE-3A6992F7C637}"/>
              </a:ext>
            </a:extLst>
          </p:cNvPr>
          <p:cNvSpPr>
            <a:spLocks noGrp="1"/>
          </p:cNvSpPr>
          <p:nvPr>
            <p:ph type="sldNum" sz="quarter" idx="12"/>
          </p:nvPr>
        </p:nvSpPr>
        <p:spPr/>
        <p:txBody>
          <a:bodyPr/>
          <a:lstStyle/>
          <a:p>
            <a:fld id="{6C8DB4F7-D883-4928-8961-38134A510B78}" type="slidenum">
              <a:rPr lang="en-GB" smtClean="0"/>
              <a:t>14</a:t>
            </a:fld>
            <a:endParaRPr lang="en-GB" dirty="0"/>
          </a:p>
        </p:txBody>
      </p:sp>
      <p:sp>
        <p:nvSpPr>
          <p:cNvPr id="7" name="Title 1">
            <a:extLst>
              <a:ext uri="{FF2B5EF4-FFF2-40B4-BE49-F238E27FC236}">
                <a16:creationId xmlns:a16="http://schemas.microsoft.com/office/drawing/2014/main" id="{CDBC78DC-216D-F80C-D6DB-DA02E399C99F}"/>
              </a:ext>
            </a:extLst>
          </p:cNvPr>
          <p:cNvSpPr>
            <a:spLocks noGrp="1"/>
          </p:cNvSpPr>
          <p:nvPr>
            <p:ph type="title"/>
          </p:nvPr>
        </p:nvSpPr>
        <p:spPr>
          <a:xfrm>
            <a:off x="1419225" y="92075"/>
            <a:ext cx="8440738"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HDFS High Availability</a:t>
            </a:r>
            <a:endParaRPr lang="en-IE" dirty="0"/>
          </a:p>
        </p:txBody>
      </p:sp>
    </p:spTree>
    <p:extLst>
      <p:ext uri="{BB962C8B-B14F-4D97-AF65-F5344CB8AC3E}">
        <p14:creationId xmlns:p14="http://schemas.microsoft.com/office/powerpoint/2010/main" val="27431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0" y="92564"/>
            <a:ext cx="8355487" cy="1325563"/>
          </a:xfrm>
        </p:spPr>
        <p:txBody>
          <a:bodyPr>
            <a:normAutofit/>
          </a:bodyPr>
          <a:lstStyle/>
          <a:p>
            <a:r>
              <a:rPr lang="en-GB" dirty="0"/>
              <a:t>Hadoop</a:t>
            </a:r>
            <a:r>
              <a:rPr lang="ga-IE" dirty="0"/>
              <a:t> Dataflow</a:t>
            </a:r>
            <a:br>
              <a:rPr lang="en-GB" dirty="0"/>
            </a:br>
            <a:r>
              <a:rPr lang="en-GB" sz="2800" dirty="0">
                <a:solidFill>
                  <a:schemeClr val="accent5">
                    <a:lumMod val="75000"/>
                  </a:schemeClr>
                </a:solidFill>
              </a:rPr>
              <a:t>File Read</a:t>
            </a:r>
            <a:endParaRPr lang="en-IE" dirty="0"/>
          </a:p>
        </p:txBody>
      </p:sp>
      <p:sp>
        <p:nvSpPr>
          <p:cNvPr id="4" name="Rectangle 3"/>
          <p:cNvSpPr/>
          <p:nvPr/>
        </p:nvSpPr>
        <p:spPr>
          <a:xfrm>
            <a:off x="2182401" y="2440472"/>
            <a:ext cx="3600400" cy="158417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client node</a:t>
            </a:r>
            <a:endParaRPr lang="en-IE" sz="1200" b="1" dirty="0">
              <a:solidFill>
                <a:schemeClr val="tx1"/>
              </a:solidFill>
            </a:endParaRPr>
          </a:p>
        </p:txBody>
      </p:sp>
      <p:sp>
        <p:nvSpPr>
          <p:cNvPr id="7" name="Rectangle 6"/>
          <p:cNvSpPr/>
          <p:nvPr/>
        </p:nvSpPr>
        <p:spPr>
          <a:xfrm>
            <a:off x="2398425" y="2584488"/>
            <a:ext cx="3240360" cy="10081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dirty="0">
                <a:solidFill>
                  <a:schemeClr val="tx1"/>
                </a:solidFill>
              </a:rPr>
              <a:t>client JVM</a:t>
            </a:r>
            <a:endParaRPr lang="en-IE" sz="1200" dirty="0">
              <a:solidFill>
                <a:schemeClr val="tx1"/>
              </a:solidFill>
            </a:endParaRPr>
          </a:p>
        </p:txBody>
      </p:sp>
      <p:sp>
        <p:nvSpPr>
          <p:cNvPr id="8" name="Rectangle 7"/>
          <p:cNvSpPr/>
          <p:nvPr/>
        </p:nvSpPr>
        <p:spPr>
          <a:xfrm>
            <a:off x="2542441" y="2728504"/>
            <a:ext cx="1008112" cy="4320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rgbClr val="C00000"/>
                </a:solidFill>
              </a:rPr>
              <a:t>HDFS client</a:t>
            </a:r>
            <a:endParaRPr lang="en-IE" sz="1200" dirty="0">
              <a:solidFill>
                <a:srgbClr val="C00000"/>
              </a:solidFill>
            </a:endParaRPr>
          </a:p>
        </p:txBody>
      </p:sp>
      <p:sp>
        <p:nvSpPr>
          <p:cNvPr id="9" name="Rectangle 8"/>
          <p:cNvSpPr/>
          <p:nvPr/>
        </p:nvSpPr>
        <p:spPr>
          <a:xfrm>
            <a:off x="4578231" y="2713702"/>
            <a:ext cx="936104"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900" dirty="0">
                <a:solidFill>
                  <a:srgbClr val="C00000"/>
                </a:solidFill>
                <a:latin typeface="Consolas" pitchFamily="49" charset="0"/>
                <a:cs typeface="Consolas" pitchFamily="49" charset="0"/>
              </a:rPr>
              <a:t>DistributedFileSystem</a:t>
            </a:r>
            <a:endParaRPr lang="en-IE" sz="900" dirty="0">
              <a:solidFill>
                <a:srgbClr val="C00000"/>
              </a:solidFill>
              <a:latin typeface="Consolas" pitchFamily="49" charset="0"/>
              <a:cs typeface="Consolas" pitchFamily="49" charset="0"/>
            </a:endParaRPr>
          </a:p>
        </p:txBody>
      </p:sp>
      <p:sp>
        <p:nvSpPr>
          <p:cNvPr id="11" name="Rectangle 10"/>
          <p:cNvSpPr/>
          <p:nvPr/>
        </p:nvSpPr>
        <p:spPr>
          <a:xfrm>
            <a:off x="4578231" y="3160552"/>
            <a:ext cx="936104"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900" dirty="0">
                <a:solidFill>
                  <a:srgbClr val="C00000"/>
                </a:solidFill>
                <a:latin typeface="Consolas" pitchFamily="49" charset="0"/>
                <a:cs typeface="Consolas" pitchFamily="49" charset="0"/>
              </a:rPr>
              <a:t>FSDataInputStream</a:t>
            </a:r>
            <a:endParaRPr lang="en-IE" sz="900" dirty="0">
              <a:solidFill>
                <a:srgbClr val="C00000"/>
              </a:solidFill>
              <a:latin typeface="Consolas" pitchFamily="49" charset="0"/>
              <a:cs typeface="Consolas" pitchFamily="49" charset="0"/>
            </a:endParaRPr>
          </a:p>
        </p:txBody>
      </p:sp>
      <p:cxnSp>
        <p:nvCxnSpPr>
          <p:cNvPr id="12" name="Straight Arrow Connector 11"/>
          <p:cNvCxnSpPr>
            <a:cxnSpLocks/>
          </p:cNvCxnSpPr>
          <p:nvPr/>
        </p:nvCxnSpPr>
        <p:spPr>
          <a:xfrm>
            <a:off x="3550553" y="2800512"/>
            <a:ext cx="10276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3550553" y="2952912"/>
            <a:ext cx="1027678" cy="2796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3550553" y="3082551"/>
            <a:ext cx="1027678" cy="2796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94569" y="2584489"/>
            <a:ext cx="648072" cy="246221"/>
          </a:xfrm>
          <a:prstGeom prst="rect">
            <a:avLst/>
          </a:prstGeom>
          <a:noFill/>
        </p:spPr>
        <p:txBody>
          <a:bodyPr wrap="square" rtlCol="0">
            <a:spAutoFit/>
          </a:bodyPr>
          <a:lstStyle/>
          <a:p>
            <a:r>
              <a:rPr lang="ga-IE" sz="1000" dirty="0">
                <a:highlight>
                  <a:srgbClr val="FFFF00"/>
                </a:highlight>
              </a:rPr>
              <a:t>1: open</a:t>
            </a:r>
            <a:endParaRPr lang="en-IE" sz="2000" dirty="0">
              <a:highlight>
                <a:srgbClr val="FFFF00"/>
              </a:highlight>
            </a:endParaRPr>
          </a:p>
        </p:txBody>
      </p:sp>
      <p:sp>
        <p:nvSpPr>
          <p:cNvPr id="18" name="TextBox 17"/>
          <p:cNvSpPr txBox="1"/>
          <p:nvPr/>
        </p:nvSpPr>
        <p:spPr>
          <a:xfrm>
            <a:off x="3846969" y="2871187"/>
            <a:ext cx="648072" cy="246221"/>
          </a:xfrm>
          <a:prstGeom prst="rect">
            <a:avLst/>
          </a:prstGeom>
          <a:noFill/>
        </p:spPr>
        <p:txBody>
          <a:bodyPr wrap="square" rtlCol="0">
            <a:spAutoFit/>
          </a:bodyPr>
          <a:lstStyle/>
          <a:p>
            <a:r>
              <a:rPr lang="ga-IE" sz="1000" dirty="0">
                <a:highlight>
                  <a:srgbClr val="FFFF00"/>
                </a:highlight>
              </a:rPr>
              <a:t>3: read</a:t>
            </a:r>
            <a:endParaRPr lang="en-IE" sz="2000" dirty="0">
              <a:highlight>
                <a:srgbClr val="FFFF00"/>
              </a:highlight>
            </a:endParaRPr>
          </a:p>
        </p:txBody>
      </p:sp>
      <p:sp>
        <p:nvSpPr>
          <p:cNvPr id="19" name="TextBox 18"/>
          <p:cNvSpPr txBox="1"/>
          <p:nvPr/>
        </p:nvSpPr>
        <p:spPr>
          <a:xfrm>
            <a:off x="3658565" y="3160553"/>
            <a:ext cx="648072" cy="246221"/>
          </a:xfrm>
          <a:prstGeom prst="rect">
            <a:avLst/>
          </a:prstGeom>
          <a:noFill/>
        </p:spPr>
        <p:txBody>
          <a:bodyPr wrap="square" rtlCol="0">
            <a:spAutoFit/>
          </a:bodyPr>
          <a:lstStyle/>
          <a:p>
            <a:r>
              <a:rPr lang="ga-IE" sz="1000" dirty="0">
                <a:highlight>
                  <a:srgbClr val="FFFF00"/>
                </a:highlight>
              </a:rPr>
              <a:t>6: close</a:t>
            </a:r>
            <a:endParaRPr lang="en-IE" sz="2000" dirty="0">
              <a:highlight>
                <a:srgbClr val="FFFF00"/>
              </a:highlight>
            </a:endParaRPr>
          </a:p>
        </p:txBody>
      </p:sp>
      <p:sp>
        <p:nvSpPr>
          <p:cNvPr id="20" name="Rectangle 19"/>
          <p:cNvSpPr/>
          <p:nvPr/>
        </p:nvSpPr>
        <p:spPr>
          <a:xfrm>
            <a:off x="6646897" y="2436280"/>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namenode</a:t>
            </a:r>
            <a:endParaRPr lang="en-IE" sz="1200" b="1" dirty="0">
              <a:solidFill>
                <a:schemeClr val="tx1"/>
              </a:solidFill>
            </a:endParaRPr>
          </a:p>
        </p:txBody>
      </p:sp>
      <p:sp>
        <p:nvSpPr>
          <p:cNvPr id="21" name="Rectangle 20"/>
          <p:cNvSpPr/>
          <p:nvPr/>
        </p:nvSpPr>
        <p:spPr>
          <a:xfrm>
            <a:off x="6862921" y="2554554"/>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NameNode</a:t>
            </a:r>
            <a:endParaRPr lang="en-IE" sz="1200" dirty="0">
              <a:solidFill>
                <a:schemeClr val="tx1"/>
              </a:solidFill>
            </a:endParaRPr>
          </a:p>
        </p:txBody>
      </p:sp>
      <p:sp>
        <p:nvSpPr>
          <p:cNvPr id="22" name="Rectangle 21"/>
          <p:cNvSpPr/>
          <p:nvPr/>
        </p:nvSpPr>
        <p:spPr>
          <a:xfrm>
            <a:off x="3786143" y="4626454"/>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3" name="Rectangle 22"/>
          <p:cNvSpPr/>
          <p:nvPr/>
        </p:nvSpPr>
        <p:spPr>
          <a:xfrm>
            <a:off x="4002167" y="4744728"/>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sp>
        <p:nvSpPr>
          <p:cNvPr id="24" name="Rectangle 23"/>
          <p:cNvSpPr/>
          <p:nvPr/>
        </p:nvSpPr>
        <p:spPr>
          <a:xfrm>
            <a:off x="5785643" y="4626454"/>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5" name="Rectangle 24"/>
          <p:cNvSpPr/>
          <p:nvPr/>
        </p:nvSpPr>
        <p:spPr>
          <a:xfrm>
            <a:off x="6001667" y="4744728"/>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sp>
        <p:nvSpPr>
          <p:cNvPr id="26" name="Rectangle 25"/>
          <p:cNvSpPr/>
          <p:nvPr/>
        </p:nvSpPr>
        <p:spPr>
          <a:xfrm>
            <a:off x="7795415" y="4626454"/>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7" name="Rectangle 26"/>
          <p:cNvSpPr/>
          <p:nvPr/>
        </p:nvSpPr>
        <p:spPr>
          <a:xfrm>
            <a:off x="8011439" y="4744728"/>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cxnSp>
        <p:nvCxnSpPr>
          <p:cNvPr id="28" name="Straight Arrow Connector 27"/>
          <p:cNvCxnSpPr>
            <a:cxnSpLocks/>
          </p:cNvCxnSpPr>
          <p:nvPr/>
        </p:nvCxnSpPr>
        <p:spPr>
          <a:xfrm flipH="1">
            <a:off x="4702681" y="3520592"/>
            <a:ext cx="343602" cy="12241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5326097" y="3520592"/>
            <a:ext cx="3048993" cy="12241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5514336" y="2800512"/>
            <a:ext cx="133625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410" y="4240673"/>
            <a:ext cx="648072" cy="246221"/>
          </a:xfrm>
          <a:prstGeom prst="rect">
            <a:avLst/>
          </a:prstGeom>
          <a:noFill/>
        </p:spPr>
        <p:txBody>
          <a:bodyPr wrap="square" rtlCol="0">
            <a:spAutoFit/>
          </a:bodyPr>
          <a:lstStyle/>
          <a:p>
            <a:r>
              <a:rPr lang="ga-IE" sz="1000" dirty="0">
                <a:highlight>
                  <a:srgbClr val="FFFF00"/>
                </a:highlight>
              </a:rPr>
              <a:t>4: read</a:t>
            </a:r>
            <a:endParaRPr lang="en-IE" sz="2000" dirty="0">
              <a:highlight>
                <a:srgbClr val="FFFF00"/>
              </a:highlight>
            </a:endParaRPr>
          </a:p>
        </p:txBody>
      </p:sp>
      <p:sp>
        <p:nvSpPr>
          <p:cNvPr id="35" name="TextBox 34"/>
          <p:cNvSpPr txBox="1"/>
          <p:nvPr/>
        </p:nvSpPr>
        <p:spPr>
          <a:xfrm>
            <a:off x="7147343" y="3993366"/>
            <a:ext cx="648072" cy="246221"/>
          </a:xfrm>
          <a:prstGeom prst="rect">
            <a:avLst/>
          </a:prstGeom>
          <a:noFill/>
        </p:spPr>
        <p:txBody>
          <a:bodyPr wrap="square" rtlCol="0">
            <a:spAutoFit/>
          </a:bodyPr>
          <a:lstStyle/>
          <a:p>
            <a:r>
              <a:rPr lang="ga-IE" sz="1000" dirty="0">
                <a:highlight>
                  <a:srgbClr val="FFFF00"/>
                </a:highlight>
              </a:rPr>
              <a:t>5: read</a:t>
            </a:r>
            <a:endParaRPr lang="en-IE" sz="2000" dirty="0">
              <a:highlight>
                <a:srgbClr val="FFFF00"/>
              </a:highlight>
            </a:endParaRPr>
          </a:p>
        </p:txBody>
      </p:sp>
      <p:sp>
        <p:nvSpPr>
          <p:cNvPr id="36" name="TextBox 35"/>
          <p:cNvSpPr txBox="1"/>
          <p:nvPr/>
        </p:nvSpPr>
        <p:spPr>
          <a:xfrm>
            <a:off x="5858427" y="2814584"/>
            <a:ext cx="788470" cy="400110"/>
          </a:xfrm>
          <a:prstGeom prst="rect">
            <a:avLst/>
          </a:prstGeom>
          <a:noFill/>
        </p:spPr>
        <p:txBody>
          <a:bodyPr wrap="square" rtlCol="0">
            <a:spAutoFit/>
          </a:bodyPr>
          <a:lstStyle/>
          <a:p>
            <a:r>
              <a:rPr lang="ga-IE" sz="1000" dirty="0">
                <a:highlight>
                  <a:srgbClr val="FFFF00"/>
                </a:highlight>
              </a:rPr>
              <a:t>2: get block location</a:t>
            </a:r>
            <a:endParaRPr lang="en-IE" sz="2000" dirty="0">
              <a:highlight>
                <a:srgbClr val="FFFF00"/>
              </a:highlight>
            </a:endParaRPr>
          </a:p>
        </p:txBody>
      </p:sp>
      <p:sp>
        <p:nvSpPr>
          <p:cNvPr id="10" name="Slide Number Placeholder 9">
            <a:extLst>
              <a:ext uri="{FF2B5EF4-FFF2-40B4-BE49-F238E27FC236}">
                <a16:creationId xmlns:a16="http://schemas.microsoft.com/office/drawing/2014/main" id="{23BE2947-6FC9-4A95-9EBD-DFB1CD661F0D}"/>
              </a:ext>
            </a:extLst>
          </p:cNvPr>
          <p:cNvSpPr>
            <a:spLocks noGrp="1"/>
          </p:cNvSpPr>
          <p:nvPr>
            <p:ph type="sldNum" sz="quarter" idx="12"/>
          </p:nvPr>
        </p:nvSpPr>
        <p:spPr/>
        <p:txBody>
          <a:bodyPr/>
          <a:lstStyle/>
          <a:p>
            <a:fld id="{6C8DB4F7-D883-4928-8961-38134A510B78}" type="slidenum">
              <a:rPr lang="en-GB" smtClean="0"/>
              <a:t>15</a:t>
            </a:fld>
            <a:endParaRPr lang="en-GB" dirty="0"/>
          </a:p>
        </p:txBody>
      </p:sp>
      <p:sp>
        <p:nvSpPr>
          <p:cNvPr id="5" name="TextBox 4">
            <a:extLst>
              <a:ext uri="{FF2B5EF4-FFF2-40B4-BE49-F238E27FC236}">
                <a16:creationId xmlns:a16="http://schemas.microsoft.com/office/drawing/2014/main" id="{365FD953-DE5D-1381-C55D-9F55FF35936D}"/>
              </a:ext>
            </a:extLst>
          </p:cNvPr>
          <p:cNvSpPr txBox="1"/>
          <p:nvPr/>
        </p:nvSpPr>
        <p:spPr>
          <a:xfrm>
            <a:off x="3195130" y="2115874"/>
            <a:ext cx="1770159" cy="261610"/>
          </a:xfrm>
          <a:prstGeom prst="rect">
            <a:avLst/>
          </a:prstGeom>
          <a:noFill/>
        </p:spPr>
        <p:txBody>
          <a:bodyPr wrap="square">
            <a:spAutoFit/>
          </a:bodyPr>
          <a:lstStyle/>
          <a:p>
            <a:pPr algn="ctr"/>
            <a:r>
              <a:rPr lang="en-IE" sz="1100" b="1" dirty="0">
                <a:solidFill>
                  <a:schemeClr val="accent1"/>
                </a:solidFill>
                <a:latin typeface="Consolas" pitchFamily="49" charset="0"/>
                <a:cs typeface="Consolas" pitchFamily="49" charset="0"/>
              </a:rPr>
              <a:t>Open </a:t>
            </a:r>
            <a:r>
              <a:rPr lang="ga-IE" sz="1100" b="1" dirty="0">
                <a:solidFill>
                  <a:schemeClr val="accent1"/>
                </a:solidFill>
                <a:latin typeface="Consolas" pitchFamily="49" charset="0"/>
                <a:cs typeface="Consolas" pitchFamily="49" charset="0"/>
              </a:rPr>
              <a:t>FileSystem</a:t>
            </a:r>
            <a:r>
              <a:rPr lang="ga-IE" sz="1100" b="1" dirty="0">
                <a:solidFill>
                  <a:schemeClr val="accent1"/>
                </a:solidFill>
              </a:rPr>
              <a:t> </a:t>
            </a:r>
            <a:r>
              <a:rPr lang="en-IE" sz="1100" b="1" dirty="0">
                <a:solidFill>
                  <a:schemeClr val="accent1"/>
                </a:solidFill>
              </a:rPr>
              <a:t>O</a:t>
            </a:r>
            <a:r>
              <a:rPr lang="ga-IE" sz="1100" b="1" dirty="0">
                <a:solidFill>
                  <a:schemeClr val="accent1"/>
                </a:solidFill>
              </a:rPr>
              <a:t>bject</a:t>
            </a:r>
            <a:endParaRPr lang="en-IE" sz="1100" dirty="0">
              <a:solidFill>
                <a:schemeClr val="accent1"/>
              </a:solidFill>
            </a:endParaRPr>
          </a:p>
        </p:txBody>
      </p:sp>
      <p:cxnSp>
        <p:nvCxnSpPr>
          <p:cNvPr id="13" name="Straight Connector 12">
            <a:extLst>
              <a:ext uri="{FF2B5EF4-FFF2-40B4-BE49-F238E27FC236}">
                <a16:creationId xmlns:a16="http://schemas.microsoft.com/office/drawing/2014/main" id="{201EEC45-BA99-1E82-4BF9-59FFBAEB9CF0}"/>
              </a:ext>
            </a:extLst>
          </p:cNvPr>
          <p:cNvCxnSpPr>
            <a:cxnSpLocks/>
            <a:endCxn id="5" idx="2"/>
          </p:cNvCxnSpPr>
          <p:nvPr/>
        </p:nvCxnSpPr>
        <p:spPr>
          <a:xfrm flipV="1">
            <a:off x="3046497" y="2377484"/>
            <a:ext cx="1033713" cy="33011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2811D4-A623-A7AA-3CB3-DA195A9618F8}"/>
              </a:ext>
            </a:extLst>
          </p:cNvPr>
          <p:cNvCxnSpPr>
            <a:cxnSpLocks/>
            <a:endCxn id="5" idx="2"/>
          </p:cNvCxnSpPr>
          <p:nvPr/>
        </p:nvCxnSpPr>
        <p:spPr>
          <a:xfrm flipH="1" flipV="1">
            <a:off x="4080210" y="2377484"/>
            <a:ext cx="442451" cy="37855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89CFA3C-3972-E846-E967-DBA8AAC8A04F}"/>
              </a:ext>
            </a:extLst>
          </p:cNvPr>
          <p:cNvSpPr txBox="1"/>
          <p:nvPr/>
        </p:nvSpPr>
        <p:spPr>
          <a:xfrm>
            <a:off x="5386184" y="2115874"/>
            <a:ext cx="1592560" cy="261610"/>
          </a:xfrm>
          <a:prstGeom prst="rect">
            <a:avLst/>
          </a:prstGeom>
          <a:noFill/>
        </p:spPr>
        <p:txBody>
          <a:bodyPr wrap="square">
            <a:spAutoFit/>
          </a:bodyPr>
          <a:lstStyle/>
          <a:p>
            <a:pPr algn="ctr"/>
            <a:r>
              <a:rPr lang="en-IE" sz="1100" b="1" dirty="0">
                <a:solidFill>
                  <a:schemeClr val="accent1"/>
                </a:solidFill>
                <a:cs typeface="Consolas" pitchFamily="49" charset="0"/>
              </a:rPr>
              <a:t>Calls </a:t>
            </a:r>
            <a:r>
              <a:rPr lang="en-IE" sz="1100" b="1" dirty="0" err="1">
                <a:solidFill>
                  <a:schemeClr val="accent1"/>
                </a:solidFill>
                <a:cs typeface="Consolas" pitchFamily="49" charset="0"/>
              </a:rPr>
              <a:t>NameNode</a:t>
            </a:r>
            <a:r>
              <a:rPr lang="en-IE" sz="1100" b="1" dirty="0">
                <a:solidFill>
                  <a:schemeClr val="accent1"/>
                </a:solidFill>
                <a:cs typeface="Consolas" pitchFamily="49" charset="0"/>
              </a:rPr>
              <a:t> </a:t>
            </a:r>
            <a:r>
              <a:rPr lang="ga-IE" sz="1100" b="1" dirty="0">
                <a:solidFill>
                  <a:schemeClr val="accent1"/>
                </a:solidFill>
                <a:cs typeface="Consolas" pitchFamily="49" charset="0"/>
              </a:rPr>
              <a:t>RPC</a:t>
            </a:r>
            <a:endParaRPr lang="en-IE" sz="1100" dirty="0">
              <a:solidFill>
                <a:schemeClr val="accent1"/>
              </a:solidFill>
            </a:endParaRPr>
          </a:p>
        </p:txBody>
      </p:sp>
      <p:cxnSp>
        <p:nvCxnSpPr>
          <p:cNvPr id="41" name="Straight Connector 40">
            <a:extLst>
              <a:ext uri="{FF2B5EF4-FFF2-40B4-BE49-F238E27FC236}">
                <a16:creationId xmlns:a16="http://schemas.microsoft.com/office/drawing/2014/main" id="{F08A992B-A949-E50E-A1B6-D91C62C3D2E3}"/>
              </a:ext>
            </a:extLst>
          </p:cNvPr>
          <p:cNvCxnSpPr>
            <a:cxnSpLocks/>
          </p:cNvCxnSpPr>
          <p:nvPr/>
        </p:nvCxnSpPr>
        <p:spPr>
          <a:xfrm flipV="1">
            <a:off x="5386184" y="2331520"/>
            <a:ext cx="782258" cy="37607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6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930" y="92564"/>
            <a:ext cx="8190507" cy="1325563"/>
          </a:xfrm>
        </p:spPr>
        <p:txBody>
          <a:bodyPr>
            <a:normAutofit/>
          </a:bodyPr>
          <a:lstStyle/>
          <a:p>
            <a:r>
              <a:rPr lang="en-GB" dirty="0"/>
              <a:t>Hadoop</a:t>
            </a:r>
            <a:r>
              <a:rPr lang="ga-IE" dirty="0"/>
              <a:t> Dataflow</a:t>
            </a:r>
            <a:br>
              <a:rPr lang="en-GB" dirty="0"/>
            </a:br>
            <a:r>
              <a:rPr lang="en-GB" sz="2800" dirty="0">
                <a:solidFill>
                  <a:schemeClr val="accent5">
                    <a:lumMod val="75000"/>
                  </a:schemeClr>
                </a:solidFill>
              </a:rPr>
              <a:t>File Read</a:t>
            </a:r>
            <a:endParaRPr lang="en-IE" dirty="0"/>
          </a:p>
        </p:txBody>
      </p:sp>
      <p:pic>
        <p:nvPicPr>
          <p:cNvPr id="7" name="Picture 6" descr="Screen Clipping">
            <a:extLst>
              <a:ext uri="{FF2B5EF4-FFF2-40B4-BE49-F238E27FC236}">
                <a16:creationId xmlns:a16="http://schemas.microsoft.com/office/drawing/2014/main" id="{AF241619-61DF-406B-BE2F-E75832EA8B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0483" y="29988"/>
            <a:ext cx="3641518" cy="2370311"/>
          </a:xfrm>
          <a:prstGeom prst="rect">
            <a:avLst/>
          </a:prstGeom>
        </p:spPr>
      </p:pic>
      <p:sp>
        <p:nvSpPr>
          <p:cNvPr id="10" name="Content Placeholder 2">
            <a:extLst>
              <a:ext uri="{FF2B5EF4-FFF2-40B4-BE49-F238E27FC236}">
                <a16:creationId xmlns:a16="http://schemas.microsoft.com/office/drawing/2014/main" id="{6ECF03BF-92A6-4C3F-8C91-2D6DF332EA9D}"/>
              </a:ext>
            </a:extLst>
          </p:cNvPr>
          <p:cNvSpPr>
            <a:spLocks noGrp="1"/>
          </p:cNvSpPr>
          <p:nvPr>
            <p:ph sz="quarter" idx="1"/>
          </p:nvPr>
        </p:nvSpPr>
        <p:spPr>
          <a:xfrm>
            <a:off x="992221" y="1666874"/>
            <a:ext cx="10228229" cy="5161137"/>
          </a:xfrm>
        </p:spPr>
        <p:txBody>
          <a:bodyPr>
            <a:normAutofit lnSpcReduction="10000"/>
          </a:bodyPr>
          <a:lstStyle/>
          <a:p>
            <a:pPr marL="536575" lvl="3" indent="-360363">
              <a:spcBef>
                <a:spcPts val="1200"/>
              </a:spcBef>
              <a:spcAft>
                <a:spcPts val="600"/>
              </a:spcAft>
            </a:pPr>
            <a:r>
              <a:rPr lang="ga-IE" sz="2200" b="1" dirty="0"/>
              <a:t>Client		NameNode 	</a:t>
            </a:r>
            <a:r>
              <a:rPr lang="en-GB" sz="2200" b="1" dirty="0"/>
              <a:t>              </a:t>
            </a:r>
            <a:r>
              <a:rPr lang="ga-IE" sz="2200" b="1" dirty="0"/>
              <a:t>DataNodes</a:t>
            </a:r>
          </a:p>
          <a:p>
            <a:pPr marL="536575" lvl="3" indent="-360363">
              <a:spcBef>
                <a:spcPts val="1200"/>
              </a:spcBef>
              <a:spcAft>
                <a:spcPts val="600"/>
              </a:spcAft>
            </a:pPr>
            <a:endParaRPr lang="ga-IE" sz="1400" dirty="0"/>
          </a:p>
          <a:p>
            <a:pPr marL="536575" lvl="3" indent="-360363">
              <a:spcBef>
                <a:spcPts val="1200"/>
              </a:spcBef>
              <a:spcAft>
                <a:spcPts val="600"/>
              </a:spcAft>
            </a:pPr>
            <a:r>
              <a:rPr lang="ga-IE" sz="2200" dirty="0"/>
              <a:t>Client calls </a:t>
            </a:r>
            <a:r>
              <a:rPr lang="ga-IE" sz="2200" dirty="0">
                <a:latin typeface="Consolas" pitchFamily="49" charset="0"/>
                <a:cs typeface="Consolas" pitchFamily="49" charset="0"/>
              </a:rPr>
              <a:t>open() </a:t>
            </a:r>
            <a:r>
              <a:rPr lang="ga-IE" sz="2200" dirty="0"/>
              <a:t>on a </a:t>
            </a:r>
            <a:r>
              <a:rPr lang="ga-IE" sz="2200" b="1" dirty="0">
                <a:latin typeface="Consolas" pitchFamily="49" charset="0"/>
                <a:cs typeface="Consolas" pitchFamily="49" charset="0"/>
              </a:rPr>
              <a:t>FileSystem</a:t>
            </a:r>
            <a:r>
              <a:rPr lang="ga-IE" sz="2200" b="1" dirty="0"/>
              <a:t> object</a:t>
            </a:r>
            <a:r>
              <a:rPr lang="ga-IE" sz="2200" dirty="0"/>
              <a:t> (which is an instance of </a:t>
            </a:r>
            <a:r>
              <a:rPr lang="ga-IE" sz="2200" b="1" dirty="0">
                <a:latin typeface="Consolas" pitchFamily="49" charset="0"/>
                <a:cs typeface="Consolas" pitchFamily="49" charset="0"/>
              </a:rPr>
              <a:t>DistributedFileSystem</a:t>
            </a:r>
            <a:r>
              <a:rPr lang="ga-IE" sz="2200" dirty="0">
                <a:latin typeface="Consolas" pitchFamily="49" charset="0"/>
                <a:cs typeface="Consolas" pitchFamily="49" charset="0"/>
              </a:rPr>
              <a:t>)</a:t>
            </a:r>
          </a:p>
          <a:p>
            <a:pPr marL="536575" lvl="3" indent="-360363">
              <a:spcBef>
                <a:spcPts val="1200"/>
              </a:spcBef>
              <a:spcAft>
                <a:spcPts val="600"/>
              </a:spcAft>
            </a:pPr>
            <a:r>
              <a:rPr lang="ga-IE" sz="2200" b="1" dirty="0">
                <a:latin typeface="Consolas" pitchFamily="49" charset="0"/>
                <a:cs typeface="Consolas" pitchFamily="49" charset="0"/>
              </a:rPr>
              <a:t>DistributedFileSystem</a:t>
            </a:r>
            <a:r>
              <a:rPr lang="ga-IE" sz="2200" dirty="0">
                <a:latin typeface="Consolas" pitchFamily="49" charset="0"/>
                <a:cs typeface="Consolas" pitchFamily="49" charset="0"/>
              </a:rPr>
              <a:t> </a:t>
            </a:r>
            <a:r>
              <a:rPr lang="ga-IE" sz="2200" dirty="0">
                <a:cs typeface="Consolas" pitchFamily="49" charset="0"/>
              </a:rPr>
              <a:t>calls the namenode via </a:t>
            </a:r>
            <a:r>
              <a:rPr lang="ga-IE" sz="2200" b="1" dirty="0">
                <a:cs typeface="Consolas" pitchFamily="49" charset="0"/>
              </a:rPr>
              <a:t>RPC</a:t>
            </a:r>
            <a:r>
              <a:rPr lang="ga-IE" sz="2200" dirty="0">
                <a:cs typeface="Consolas" pitchFamily="49" charset="0"/>
              </a:rPr>
              <a:t> to determine locations of first few blocks in the file</a:t>
            </a:r>
          </a:p>
          <a:p>
            <a:pPr marL="536575" lvl="3" indent="-360363">
              <a:spcBef>
                <a:spcPts val="1200"/>
              </a:spcBef>
              <a:spcAft>
                <a:spcPts val="600"/>
              </a:spcAft>
            </a:pPr>
            <a:r>
              <a:rPr lang="ga-IE" sz="2200" dirty="0">
                <a:cs typeface="Consolas" pitchFamily="49" charset="0"/>
              </a:rPr>
              <a:t>For each block</a:t>
            </a:r>
            <a:r>
              <a:rPr lang="en-GB" sz="2200" dirty="0">
                <a:cs typeface="Consolas" pitchFamily="49" charset="0"/>
              </a:rPr>
              <a:t>,</a:t>
            </a:r>
            <a:r>
              <a:rPr lang="ga-IE" sz="2200" dirty="0">
                <a:cs typeface="Consolas" pitchFamily="49" charset="0"/>
              </a:rPr>
              <a:t> the namenode returns the </a:t>
            </a:r>
            <a:r>
              <a:rPr lang="ga-IE" sz="2200" dirty="0">
                <a:highlight>
                  <a:srgbClr val="FFFF00"/>
                </a:highlight>
                <a:cs typeface="Consolas" pitchFamily="49" charset="0"/>
              </a:rPr>
              <a:t>addresses</a:t>
            </a:r>
            <a:r>
              <a:rPr lang="ga-IE" sz="2200" dirty="0">
                <a:cs typeface="Consolas" pitchFamily="49" charset="0"/>
              </a:rPr>
              <a:t> of the datanodes that have a copy of that block</a:t>
            </a:r>
          </a:p>
          <a:p>
            <a:pPr marL="536575" lvl="3" indent="-360363">
              <a:spcBef>
                <a:spcPts val="1200"/>
              </a:spcBef>
              <a:spcAft>
                <a:spcPts val="600"/>
              </a:spcAft>
            </a:pPr>
            <a:r>
              <a:rPr lang="ga-IE" sz="2200" dirty="0">
                <a:cs typeface="Consolas" pitchFamily="49" charset="0"/>
              </a:rPr>
              <a:t>Datanodes are sorted according to proximity of client process</a:t>
            </a:r>
          </a:p>
          <a:p>
            <a:pPr marL="536575" lvl="3" indent="-360363">
              <a:spcBef>
                <a:spcPts val="1200"/>
              </a:spcBef>
              <a:spcAft>
                <a:spcPts val="600"/>
              </a:spcAft>
            </a:pPr>
            <a:r>
              <a:rPr lang="ga-IE" sz="2200" b="1" dirty="0">
                <a:latin typeface="Consolas" pitchFamily="49" charset="0"/>
                <a:cs typeface="Consolas" pitchFamily="49" charset="0"/>
              </a:rPr>
              <a:t>DistributedFileSystem </a:t>
            </a:r>
            <a:r>
              <a:rPr lang="ga-IE" sz="2200" dirty="0">
                <a:cs typeface="Consolas" pitchFamily="49" charset="0"/>
              </a:rPr>
              <a:t>returns a </a:t>
            </a:r>
            <a:r>
              <a:rPr lang="ga-IE" sz="2200" b="1" dirty="0">
                <a:latin typeface="Consolas" pitchFamily="49" charset="0"/>
                <a:cs typeface="Consolas" pitchFamily="49" charset="0"/>
              </a:rPr>
              <a:t>FSDataInputStream</a:t>
            </a:r>
            <a:r>
              <a:rPr lang="ga-IE" sz="2200" dirty="0">
                <a:latin typeface="Consolas" pitchFamily="49" charset="0"/>
                <a:cs typeface="Consolas" pitchFamily="49" charset="0"/>
              </a:rPr>
              <a:t> </a:t>
            </a:r>
            <a:r>
              <a:rPr lang="ga-IE" sz="2200" dirty="0">
                <a:cs typeface="Consolas" pitchFamily="49" charset="0"/>
              </a:rPr>
              <a:t>to the client</a:t>
            </a:r>
          </a:p>
          <a:p>
            <a:pPr marL="536575" lvl="3" indent="-360363">
              <a:spcBef>
                <a:spcPts val="1200"/>
              </a:spcBef>
              <a:spcAft>
                <a:spcPts val="600"/>
              </a:spcAft>
            </a:pPr>
            <a:r>
              <a:rPr lang="ga-IE" sz="2200" b="1" dirty="0">
                <a:latin typeface="Consolas" pitchFamily="49" charset="0"/>
                <a:cs typeface="Consolas" pitchFamily="49" charset="0"/>
              </a:rPr>
              <a:t>FSDataInputStream </a:t>
            </a:r>
            <a:r>
              <a:rPr lang="ga-IE" sz="2200" dirty="0">
                <a:cs typeface="Consolas" pitchFamily="49" charset="0"/>
              </a:rPr>
              <a:t>wraps a </a:t>
            </a:r>
            <a:r>
              <a:rPr lang="ga-IE" sz="2200" b="1" dirty="0">
                <a:latin typeface="Consolas" pitchFamily="49" charset="0"/>
                <a:cs typeface="Consolas" pitchFamily="49" charset="0"/>
              </a:rPr>
              <a:t>DFSInputStream</a:t>
            </a:r>
            <a:r>
              <a:rPr lang="ga-IE" sz="2200" dirty="0">
                <a:latin typeface="Consolas" pitchFamily="49" charset="0"/>
                <a:cs typeface="Consolas" pitchFamily="49" charset="0"/>
              </a:rPr>
              <a:t> </a:t>
            </a:r>
            <a:r>
              <a:rPr lang="ga-IE" sz="2200" dirty="0">
                <a:cs typeface="Consolas" pitchFamily="49" charset="0"/>
              </a:rPr>
              <a:t>which manages the namenode and datanode I/O</a:t>
            </a:r>
            <a:endParaRPr lang="ga-IE" sz="2200" dirty="0">
              <a:latin typeface="Consolas" pitchFamily="49" charset="0"/>
              <a:cs typeface="Consolas" pitchFamily="49" charset="0"/>
            </a:endParaRPr>
          </a:p>
        </p:txBody>
      </p:sp>
      <p:sp>
        <p:nvSpPr>
          <p:cNvPr id="11" name="Rectangle 10">
            <a:extLst>
              <a:ext uri="{FF2B5EF4-FFF2-40B4-BE49-F238E27FC236}">
                <a16:creationId xmlns:a16="http://schemas.microsoft.com/office/drawing/2014/main" id="{31B3FD34-2A75-4C91-979B-8560B8B6EA6D}"/>
              </a:ext>
            </a:extLst>
          </p:cNvPr>
          <p:cNvSpPr/>
          <p:nvPr/>
        </p:nvSpPr>
        <p:spPr>
          <a:xfrm>
            <a:off x="6573705" y="2939224"/>
            <a:ext cx="4626074" cy="307777"/>
          </a:xfrm>
          <a:prstGeom prst="rect">
            <a:avLst/>
          </a:prstGeom>
          <a:solidFill>
            <a:schemeClr val="bg2"/>
          </a:solidFill>
        </p:spPr>
        <p:txBody>
          <a:bodyPr wrap="square">
            <a:spAutoFit/>
          </a:bodyPr>
          <a:lstStyle/>
          <a:p>
            <a:r>
              <a:rPr lang="ga-IE" sz="1400" b="1" dirty="0">
                <a:highlight>
                  <a:srgbClr val="FFFF00"/>
                </a:highlight>
                <a:latin typeface="Consolas" pitchFamily="49" charset="0"/>
                <a:cs typeface="Consolas" pitchFamily="49" charset="0"/>
              </a:rPr>
              <a:t>DistributedFileSystem</a:t>
            </a:r>
            <a:r>
              <a:rPr lang="en-GB" sz="1400" b="1" dirty="0">
                <a:highlight>
                  <a:srgbClr val="FFFF00"/>
                </a:highlight>
                <a:latin typeface="Consolas" pitchFamily="49" charset="0"/>
                <a:cs typeface="Consolas" pitchFamily="49" charset="0"/>
              </a:rPr>
              <a:t> Object = initialization</a:t>
            </a:r>
            <a:endParaRPr lang="en-IE" sz="1400" b="1" dirty="0">
              <a:highlight>
                <a:srgbClr val="FFFF00"/>
              </a:highlight>
            </a:endParaRPr>
          </a:p>
        </p:txBody>
      </p:sp>
      <p:sp>
        <p:nvSpPr>
          <p:cNvPr id="3" name="Slide Number Placeholder 2">
            <a:extLst>
              <a:ext uri="{FF2B5EF4-FFF2-40B4-BE49-F238E27FC236}">
                <a16:creationId xmlns:a16="http://schemas.microsoft.com/office/drawing/2014/main" id="{FAC6A1D7-8F89-4999-B1DE-B10266BEF355}"/>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354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92564"/>
            <a:ext cx="8431687" cy="1325563"/>
          </a:xfrm>
        </p:spPr>
        <p:txBody>
          <a:bodyPr>
            <a:normAutofit/>
          </a:bodyPr>
          <a:lstStyle/>
          <a:p>
            <a:r>
              <a:rPr lang="en-GB" dirty="0"/>
              <a:t>Hadoop</a:t>
            </a:r>
            <a:r>
              <a:rPr lang="ga-IE" dirty="0"/>
              <a:t> Dataflow</a:t>
            </a:r>
            <a:br>
              <a:rPr lang="en-GB" dirty="0"/>
            </a:br>
            <a:r>
              <a:rPr lang="en-GB" sz="2800" dirty="0">
                <a:solidFill>
                  <a:schemeClr val="accent5">
                    <a:lumMod val="75000"/>
                  </a:schemeClr>
                </a:solidFill>
              </a:rPr>
              <a:t>File Read</a:t>
            </a:r>
            <a:endParaRPr lang="en-IE" dirty="0">
              <a:solidFill>
                <a:schemeClr val="accent5">
                  <a:lumMod val="75000"/>
                </a:schemeClr>
              </a:solidFill>
            </a:endParaRPr>
          </a:p>
        </p:txBody>
      </p:sp>
      <p:pic>
        <p:nvPicPr>
          <p:cNvPr id="7" name="Picture 6" descr="Screen Clipping">
            <a:extLst>
              <a:ext uri="{FF2B5EF4-FFF2-40B4-BE49-F238E27FC236}">
                <a16:creationId xmlns:a16="http://schemas.microsoft.com/office/drawing/2014/main" id="{31CD8E61-350E-47AC-9F16-1E4986B82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7251" y="-1"/>
            <a:ext cx="4434749" cy="2886635"/>
          </a:xfrm>
          <a:prstGeom prst="rect">
            <a:avLst/>
          </a:prstGeom>
        </p:spPr>
      </p:pic>
      <p:sp>
        <p:nvSpPr>
          <p:cNvPr id="8" name="Content Placeholder 2">
            <a:extLst>
              <a:ext uri="{FF2B5EF4-FFF2-40B4-BE49-F238E27FC236}">
                <a16:creationId xmlns:a16="http://schemas.microsoft.com/office/drawing/2014/main" id="{9023576E-31F9-4C05-B8D6-3DC499BE16BE}"/>
              </a:ext>
            </a:extLst>
          </p:cNvPr>
          <p:cNvSpPr>
            <a:spLocks noGrp="1"/>
          </p:cNvSpPr>
          <p:nvPr>
            <p:ph sz="quarter" idx="1"/>
          </p:nvPr>
        </p:nvSpPr>
        <p:spPr>
          <a:xfrm>
            <a:off x="927941" y="1621936"/>
            <a:ext cx="9838717" cy="5143500"/>
          </a:xfrm>
        </p:spPr>
        <p:txBody>
          <a:bodyPr>
            <a:normAutofit lnSpcReduction="10000"/>
          </a:bodyPr>
          <a:lstStyle/>
          <a:p>
            <a:pPr marL="444500" lvl="3" indent="-444500">
              <a:lnSpc>
                <a:spcPct val="100000"/>
              </a:lnSpc>
              <a:spcBef>
                <a:spcPts val="1200"/>
              </a:spcBef>
              <a:spcAft>
                <a:spcPts val="600"/>
              </a:spcAft>
            </a:pPr>
            <a:r>
              <a:rPr lang="ga-IE" sz="2200" b="1" dirty="0"/>
              <a:t>Client		NameNode 	</a:t>
            </a:r>
            <a:r>
              <a:rPr lang="en-GB" sz="2200" b="1" dirty="0"/>
              <a:t>            </a:t>
            </a:r>
            <a:r>
              <a:rPr lang="ga-IE" sz="2200" b="1" dirty="0"/>
              <a:t>DataNodes</a:t>
            </a:r>
          </a:p>
          <a:p>
            <a:pPr marL="444500" lvl="3" indent="-444500">
              <a:lnSpc>
                <a:spcPct val="100000"/>
              </a:lnSpc>
              <a:spcBef>
                <a:spcPts val="1200"/>
              </a:spcBef>
              <a:spcAft>
                <a:spcPts val="600"/>
              </a:spcAft>
            </a:pPr>
            <a:endParaRPr lang="ga-IE" sz="1000" dirty="0"/>
          </a:p>
          <a:p>
            <a:pPr marL="358775" lvl="3" indent="-358775">
              <a:lnSpc>
                <a:spcPct val="100000"/>
              </a:lnSpc>
              <a:spcBef>
                <a:spcPts val="1200"/>
              </a:spcBef>
              <a:spcAft>
                <a:spcPts val="600"/>
              </a:spcAft>
            </a:pPr>
            <a:r>
              <a:rPr lang="ga-IE" sz="2200" dirty="0"/>
              <a:t>The client then calls </a:t>
            </a:r>
            <a:r>
              <a:rPr lang="ga-IE" sz="2200" b="1" dirty="0"/>
              <a:t>read() </a:t>
            </a:r>
            <a:r>
              <a:rPr lang="ga-IE" sz="2200" dirty="0"/>
              <a:t>on the stream</a:t>
            </a:r>
          </a:p>
          <a:p>
            <a:pPr marL="358775" lvl="3" indent="-358775">
              <a:lnSpc>
                <a:spcPct val="100000"/>
              </a:lnSpc>
              <a:spcBef>
                <a:spcPts val="1200"/>
              </a:spcBef>
              <a:spcAft>
                <a:spcPts val="600"/>
              </a:spcAft>
            </a:pPr>
            <a:r>
              <a:rPr lang="ga-IE" sz="2200" b="1" dirty="0">
                <a:latin typeface="Consolas" pitchFamily="49" charset="0"/>
                <a:cs typeface="Consolas" pitchFamily="49" charset="0"/>
              </a:rPr>
              <a:t>DFSInputStream</a:t>
            </a:r>
            <a:r>
              <a:rPr lang="ga-IE" sz="2200" dirty="0">
                <a:cs typeface="Consolas" pitchFamily="49" charset="0"/>
              </a:rPr>
              <a:t> connects to the first datanode for the first block in the file</a:t>
            </a:r>
          </a:p>
          <a:p>
            <a:pPr marL="358775" lvl="3" indent="-358775">
              <a:lnSpc>
                <a:spcPct val="100000"/>
              </a:lnSpc>
              <a:spcBef>
                <a:spcPts val="1200"/>
              </a:spcBef>
              <a:spcAft>
                <a:spcPts val="600"/>
              </a:spcAft>
            </a:pPr>
            <a:r>
              <a:rPr lang="ga-IE" sz="2200" dirty="0">
                <a:cs typeface="Consolas" pitchFamily="49" charset="0"/>
              </a:rPr>
              <a:t>The client calls </a:t>
            </a:r>
            <a:r>
              <a:rPr lang="ga-IE" sz="2200" b="1" dirty="0">
                <a:cs typeface="Consolas" pitchFamily="49" charset="0"/>
              </a:rPr>
              <a:t>read()</a:t>
            </a:r>
            <a:r>
              <a:rPr lang="ga-IE" sz="2200" dirty="0">
                <a:cs typeface="Consolas" pitchFamily="49" charset="0"/>
              </a:rPr>
              <a:t> repeatedly on the stream</a:t>
            </a:r>
          </a:p>
          <a:p>
            <a:pPr marL="358775" lvl="3" indent="-358775">
              <a:lnSpc>
                <a:spcPct val="100000"/>
              </a:lnSpc>
              <a:spcBef>
                <a:spcPts val="1200"/>
              </a:spcBef>
              <a:spcAft>
                <a:spcPts val="600"/>
              </a:spcAft>
            </a:pPr>
            <a:r>
              <a:rPr lang="ga-IE" sz="2200" dirty="0">
                <a:cs typeface="Consolas" pitchFamily="49" charset="0"/>
              </a:rPr>
              <a:t>When the end of the block is reached, </a:t>
            </a:r>
            <a:r>
              <a:rPr lang="ga-IE" sz="2200" b="1" dirty="0">
                <a:latin typeface="Consolas" pitchFamily="49" charset="0"/>
                <a:cs typeface="Consolas" pitchFamily="49" charset="0"/>
              </a:rPr>
              <a:t>DFSInputStream</a:t>
            </a:r>
            <a:r>
              <a:rPr lang="ga-IE" sz="2200" dirty="0">
                <a:cs typeface="Consolas" pitchFamily="49" charset="0"/>
              </a:rPr>
              <a:t> closes the connection to the datanode and then finds the next datanode for the next block</a:t>
            </a:r>
          </a:p>
          <a:p>
            <a:pPr marL="358775" lvl="3" indent="-358775">
              <a:lnSpc>
                <a:spcPct val="100000"/>
              </a:lnSpc>
              <a:spcBef>
                <a:spcPts val="1200"/>
              </a:spcBef>
              <a:spcAft>
                <a:spcPts val="600"/>
              </a:spcAft>
            </a:pPr>
            <a:r>
              <a:rPr lang="ga-IE" sz="2200" b="1" dirty="0">
                <a:latin typeface="Consolas" pitchFamily="49" charset="0"/>
                <a:cs typeface="Consolas" pitchFamily="49" charset="0"/>
              </a:rPr>
              <a:t>DFSInputStream</a:t>
            </a:r>
            <a:r>
              <a:rPr lang="ga-IE" sz="2200" dirty="0">
                <a:cs typeface="Consolas" pitchFamily="49" charset="0"/>
              </a:rPr>
              <a:t> will make calls when necessary to get the datanode locations for subsequent batches of blocks </a:t>
            </a:r>
          </a:p>
          <a:p>
            <a:pPr marL="358775" lvl="3" indent="-358775">
              <a:lnSpc>
                <a:spcPct val="100000"/>
              </a:lnSpc>
              <a:spcBef>
                <a:spcPts val="1200"/>
              </a:spcBef>
              <a:spcAft>
                <a:spcPts val="600"/>
              </a:spcAft>
            </a:pPr>
            <a:r>
              <a:rPr lang="ga-IE" sz="2200" dirty="0">
                <a:cs typeface="Consolas" pitchFamily="49" charset="0"/>
              </a:rPr>
              <a:t>When the client has finished reading it calls </a:t>
            </a:r>
            <a:r>
              <a:rPr lang="ga-IE" sz="2200" b="1" dirty="0">
                <a:latin typeface="Consolas" pitchFamily="49" charset="0"/>
                <a:cs typeface="Consolas" pitchFamily="49" charset="0"/>
              </a:rPr>
              <a:t>close() </a:t>
            </a:r>
            <a:r>
              <a:rPr lang="ga-IE" sz="2200" dirty="0">
                <a:cs typeface="Consolas" pitchFamily="49" charset="0"/>
              </a:rPr>
              <a:t>on the </a:t>
            </a:r>
            <a:r>
              <a:rPr lang="ga-IE" sz="2200" b="1" dirty="0">
                <a:latin typeface="Consolas" pitchFamily="49" charset="0"/>
                <a:cs typeface="Consolas" pitchFamily="49" charset="0"/>
              </a:rPr>
              <a:t>FSDataInputStream</a:t>
            </a:r>
            <a:endParaRPr lang="ga-IE" sz="2200" b="1" dirty="0"/>
          </a:p>
        </p:txBody>
      </p:sp>
      <p:sp>
        <p:nvSpPr>
          <p:cNvPr id="3" name="Slide Number Placeholder 2">
            <a:extLst>
              <a:ext uri="{FF2B5EF4-FFF2-40B4-BE49-F238E27FC236}">
                <a16:creationId xmlns:a16="http://schemas.microsoft.com/office/drawing/2014/main" id="{8C86FDBC-47EC-441C-8C02-CBE8A466F49A}"/>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196019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525" y="92564"/>
            <a:ext cx="8326912" cy="1325563"/>
          </a:xfrm>
        </p:spPr>
        <p:txBody>
          <a:bodyPr>
            <a:normAutofit/>
          </a:bodyPr>
          <a:lstStyle/>
          <a:p>
            <a:r>
              <a:rPr lang="ga-IE" dirty="0"/>
              <a:t>Hadoop Dataflow</a:t>
            </a:r>
            <a:br>
              <a:rPr lang="en-GB" dirty="0"/>
            </a:br>
            <a:r>
              <a:rPr lang="en-GB" sz="2800" dirty="0">
                <a:solidFill>
                  <a:schemeClr val="accent5">
                    <a:lumMod val="75000"/>
                  </a:schemeClr>
                </a:solidFill>
              </a:rPr>
              <a:t>File Write</a:t>
            </a:r>
            <a:endParaRPr lang="en-IE" dirty="0"/>
          </a:p>
        </p:txBody>
      </p:sp>
      <p:sp>
        <p:nvSpPr>
          <p:cNvPr id="4" name="Rectangle 3"/>
          <p:cNvSpPr/>
          <p:nvPr/>
        </p:nvSpPr>
        <p:spPr>
          <a:xfrm>
            <a:off x="2245668" y="2341363"/>
            <a:ext cx="3600400" cy="158417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client node</a:t>
            </a:r>
            <a:endParaRPr lang="en-IE" sz="1200" b="1" dirty="0">
              <a:solidFill>
                <a:schemeClr val="tx1"/>
              </a:solidFill>
            </a:endParaRPr>
          </a:p>
        </p:txBody>
      </p:sp>
      <p:sp>
        <p:nvSpPr>
          <p:cNvPr id="7" name="Rectangle 6"/>
          <p:cNvSpPr/>
          <p:nvPr/>
        </p:nvSpPr>
        <p:spPr>
          <a:xfrm>
            <a:off x="2461692" y="2485379"/>
            <a:ext cx="3240360" cy="10081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dirty="0">
                <a:solidFill>
                  <a:schemeClr val="tx1"/>
                </a:solidFill>
              </a:rPr>
              <a:t>client JVM</a:t>
            </a:r>
            <a:endParaRPr lang="en-IE" sz="1200" dirty="0">
              <a:solidFill>
                <a:schemeClr val="tx1"/>
              </a:solidFill>
            </a:endParaRPr>
          </a:p>
        </p:txBody>
      </p:sp>
      <p:sp>
        <p:nvSpPr>
          <p:cNvPr id="8" name="Rectangle 7"/>
          <p:cNvSpPr/>
          <p:nvPr/>
        </p:nvSpPr>
        <p:spPr>
          <a:xfrm>
            <a:off x="2605708" y="2629395"/>
            <a:ext cx="1008112" cy="4320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rgbClr val="C00000"/>
                </a:solidFill>
              </a:rPr>
              <a:t>HDFS client</a:t>
            </a:r>
            <a:endParaRPr lang="en-IE" sz="1200" dirty="0">
              <a:solidFill>
                <a:srgbClr val="C00000"/>
              </a:solidFill>
            </a:endParaRPr>
          </a:p>
        </p:txBody>
      </p:sp>
      <p:sp>
        <p:nvSpPr>
          <p:cNvPr id="9" name="Rectangle 8"/>
          <p:cNvSpPr/>
          <p:nvPr/>
        </p:nvSpPr>
        <p:spPr>
          <a:xfrm>
            <a:off x="4641498" y="2614593"/>
            <a:ext cx="936104"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900" dirty="0">
                <a:solidFill>
                  <a:srgbClr val="C00000"/>
                </a:solidFill>
                <a:latin typeface="Consolas" pitchFamily="49" charset="0"/>
                <a:cs typeface="Consolas" pitchFamily="49" charset="0"/>
              </a:rPr>
              <a:t>DistributedFileSystem</a:t>
            </a:r>
            <a:endParaRPr lang="en-IE" sz="900" dirty="0">
              <a:solidFill>
                <a:srgbClr val="C00000"/>
              </a:solidFill>
              <a:latin typeface="Consolas" pitchFamily="49" charset="0"/>
              <a:cs typeface="Consolas" pitchFamily="49" charset="0"/>
            </a:endParaRPr>
          </a:p>
        </p:txBody>
      </p:sp>
      <p:sp>
        <p:nvSpPr>
          <p:cNvPr id="11" name="Rectangle 10"/>
          <p:cNvSpPr/>
          <p:nvPr/>
        </p:nvSpPr>
        <p:spPr>
          <a:xfrm>
            <a:off x="4641498" y="3061443"/>
            <a:ext cx="936104"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800" dirty="0">
                <a:solidFill>
                  <a:srgbClr val="C00000"/>
                </a:solidFill>
                <a:latin typeface="Consolas" pitchFamily="49" charset="0"/>
                <a:cs typeface="Consolas" pitchFamily="49" charset="0"/>
              </a:rPr>
              <a:t>FSData</a:t>
            </a:r>
          </a:p>
          <a:p>
            <a:pPr algn="ctr"/>
            <a:r>
              <a:rPr lang="ga-IE" sz="800" dirty="0">
                <a:solidFill>
                  <a:srgbClr val="C00000"/>
                </a:solidFill>
                <a:latin typeface="Consolas" pitchFamily="49" charset="0"/>
                <a:cs typeface="Consolas" pitchFamily="49" charset="0"/>
              </a:rPr>
              <a:t>OutputStream</a:t>
            </a:r>
            <a:endParaRPr lang="en-IE" sz="800" dirty="0">
              <a:solidFill>
                <a:srgbClr val="C00000"/>
              </a:solidFill>
              <a:latin typeface="Consolas" pitchFamily="49" charset="0"/>
              <a:cs typeface="Consolas" pitchFamily="49" charset="0"/>
            </a:endParaRPr>
          </a:p>
        </p:txBody>
      </p:sp>
      <p:cxnSp>
        <p:nvCxnSpPr>
          <p:cNvPr id="12" name="Straight Arrow Connector 11"/>
          <p:cNvCxnSpPr/>
          <p:nvPr/>
        </p:nvCxnSpPr>
        <p:spPr>
          <a:xfrm>
            <a:off x="3613820" y="2701403"/>
            <a:ext cx="10276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13820" y="2853803"/>
            <a:ext cx="1027678" cy="2796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13820" y="2983442"/>
            <a:ext cx="1027678" cy="2796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57836" y="2485380"/>
            <a:ext cx="648072" cy="246221"/>
          </a:xfrm>
          <a:prstGeom prst="rect">
            <a:avLst/>
          </a:prstGeom>
          <a:noFill/>
        </p:spPr>
        <p:txBody>
          <a:bodyPr wrap="square" rtlCol="0">
            <a:spAutoFit/>
          </a:bodyPr>
          <a:lstStyle/>
          <a:p>
            <a:r>
              <a:rPr lang="ga-IE" sz="1000" dirty="0">
                <a:highlight>
                  <a:srgbClr val="FFFF00"/>
                </a:highlight>
              </a:rPr>
              <a:t>1: create</a:t>
            </a:r>
            <a:endParaRPr lang="en-IE" sz="2000" dirty="0">
              <a:highlight>
                <a:srgbClr val="FFFF00"/>
              </a:highlight>
            </a:endParaRPr>
          </a:p>
        </p:txBody>
      </p:sp>
      <p:sp>
        <p:nvSpPr>
          <p:cNvPr id="18" name="TextBox 17"/>
          <p:cNvSpPr txBox="1"/>
          <p:nvPr/>
        </p:nvSpPr>
        <p:spPr>
          <a:xfrm>
            <a:off x="3910236" y="2772078"/>
            <a:ext cx="648072" cy="246221"/>
          </a:xfrm>
          <a:prstGeom prst="rect">
            <a:avLst/>
          </a:prstGeom>
          <a:noFill/>
        </p:spPr>
        <p:txBody>
          <a:bodyPr wrap="square" rtlCol="0">
            <a:spAutoFit/>
          </a:bodyPr>
          <a:lstStyle/>
          <a:p>
            <a:r>
              <a:rPr lang="ga-IE" sz="1000" dirty="0">
                <a:highlight>
                  <a:srgbClr val="FFFF00"/>
                </a:highlight>
              </a:rPr>
              <a:t>3: write</a:t>
            </a:r>
            <a:endParaRPr lang="en-IE" sz="2000" dirty="0">
              <a:highlight>
                <a:srgbClr val="FFFF00"/>
              </a:highlight>
            </a:endParaRPr>
          </a:p>
        </p:txBody>
      </p:sp>
      <p:sp>
        <p:nvSpPr>
          <p:cNvPr id="19" name="TextBox 18"/>
          <p:cNvSpPr txBox="1"/>
          <p:nvPr/>
        </p:nvSpPr>
        <p:spPr>
          <a:xfrm>
            <a:off x="3721832" y="3061444"/>
            <a:ext cx="648072" cy="246221"/>
          </a:xfrm>
          <a:prstGeom prst="rect">
            <a:avLst/>
          </a:prstGeom>
          <a:noFill/>
        </p:spPr>
        <p:txBody>
          <a:bodyPr wrap="square" rtlCol="0">
            <a:spAutoFit/>
          </a:bodyPr>
          <a:lstStyle/>
          <a:p>
            <a:r>
              <a:rPr lang="ga-IE" sz="1000" dirty="0">
                <a:highlight>
                  <a:srgbClr val="FFFF00"/>
                </a:highlight>
              </a:rPr>
              <a:t>6: close</a:t>
            </a:r>
            <a:endParaRPr lang="en-IE" sz="2000" dirty="0">
              <a:highlight>
                <a:srgbClr val="FFFF00"/>
              </a:highlight>
            </a:endParaRPr>
          </a:p>
        </p:txBody>
      </p:sp>
      <p:sp>
        <p:nvSpPr>
          <p:cNvPr id="20" name="Rectangle 19"/>
          <p:cNvSpPr/>
          <p:nvPr/>
        </p:nvSpPr>
        <p:spPr>
          <a:xfrm>
            <a:off x="6710164" y="2337171"/>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namenode</a:t>
            </a:r>
            <a:endParaRPr lang="en-IE" sz="1200" b="1" dirty="0">
              <a:solidFill>
                <a:schemeClr val="tx1"/>
              </a:solidFill>
            </a:endParaRPr>
          </a:p>
        </p:txBody>
      </p:sp>
      <p:sp>
        <p:nvSpPr>
          <p:cNvPr id="21" name="Rectangle 20"/>
          <p:cNvSpPr/>
          <p:nvPr/>
        </p:nvSpPr>
        <p:spPr>
          <a:xfrm>
            <a:off x="6926188" y="2455445"/>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NameNode</a:t>
            </a:r>
            <a:endParaRPr lang="en-IE" sz="1200" dirty="0">
              <a:solidFill>
                <a:schemeClr val="tx1"/>
              </a:solidFill>
            </a:endParaRPr>
          </a:p>
        </p:txBody>
      </p:sp>
      <p:sp>
        <p:nvSpPr>
          <p:cNvPr id="22" name="Rectangle 21"/>
          <p:cNvSpPr/>
          <p:nvPr/>
        </p:nvSpPr>
        <p:spPr>
          <a:xfrm>
            <a:off x="3849410" y="4527345"/>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3" name="Rectangle 22"/>
          <p:cNvSpPr/>
          <p:nvPr/>
        </p:nvSpPr>
        <p:spPr>
          <a:xfrm>
            <a:off x="4065434" y="4645619"/>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sp>
        <p:nvSpPr>
          <p:cNvPr id="24" name="Rectangle 23"/>
          <p:cNvSpPr/>
          <p:nvPr/>
        </p:nvSpPr>
        <p:spPr>
          <a:xfrm>
            <a:off x="5848910" y="4527345"/>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5" name="Rectangle 24"/>
          <p:cNvSpPr/>
          <p:nvPr/>
        </p:nvSpPr>
        <p:spPr>
          <a:xfrm>
            <a:off x="6064934" y="4645619"/>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sp>
        <p:nvSpPr>
          <p:cNvPr id="26" name="Rectangle 25"/>
          <p:cNvSpPr/>
          <p:nvPr/>
        </p:nvSpPr>
        <p:spPr>
          <a:xfrm>
            <a:off x="7858682" y="4527345"/>
            <a:ext cx="1592560" cy="1016496"/>
          </a:xfrm>
          <a:prstGeom prst="rect">
            <a:avLst/>
          </a:prstGeom>
          <a:solidFill>
            <a:schemeClr val="bg2"/>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ga-IE" sz="1200" b="1" dirty="0">
                <a:solidFill>
                  <a:schemeClr val="tx1"/>
                </a:solidFill>
              </a:rPr>
              <a:t>datanode</a:t>
            </a:r>
            <a:endParaRPr lang="en-IE" sz="1200" b="1" dirty="0">
              <a:solidFill>
                <a:schemeClr val="tx1"/>
              </a:solidFill>
            </a:endParaRPr>
          </a:p>
        </p:txBody>
      </p:sp>
      <p:sp>
        <p:nvSpPr>
          <p:cNvPr id="27" name="Rectangle 26"/>
          <p:cNvSpPr/>
          <p:nvPr/>
        </p:nvSpPr>
        <p:spPr>
          <a:xfrm>
            <a:off x="8074706" y="4645619"/>
            <a:ext cx="1152128" cy="547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1200" dirty="0">
                <a:solidFill>
                  <a:schemeClr val="tx1"/>
                </a:solidFill>
              </a:rPr>
              <a:t>DataNode</a:t>
            </a:r>
            <a:endParaRPr lang="en-IE" sz="1200" dirty="0">
              <a:solidFill>
                <a:schemeClr val="tx1"/>
              </a:solidFill>
            </a:endParaRPr>
          </a:p>
        </p:txBody>
      </p:sp>
      <p:cxnSp>
        <p:nvCxnSpPr>
          <p:cNvPr id="28" name="Straight Arrow Connector 27"/>
          <p:cNvCxnSpPr/>
          <p:nvPr/>
        </p:nvCxnSpPr>
        <p:spPr>
          <a:xfrm flipH="1">
            <a:off x="4765948" y="3421483"/>
            <a:ext cx="343602" cy="12241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109550" y="3421483"/>
            <a:ext cx="332420" cy="12241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577603" y="2701403"/>
            <a:ext cx="133625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37856" y="4141564"/>
            <a:ext cx="972108" cy="246221"/>
          </a:xfrm>
          <a:prstGeom prst="rect">
            <a:avLst/>
          </a:prstGeom>
          <a:noFill/>
        </p:spPr>
        <p:txBody>
          <a:bodyPr wrap="square" rtlCol="0">
            <a:spAutoFit/>
          </a:bodyPr>
          <a:lstStyle/>
          <a:p>
            <a:r>
              <a:rPr lang="ga-IE" sz="1000" dirty="0">
                <a:highlight>
                  <a:srgbClr val="FFFF00"/>
                </a:highlight>
              </a:rPr>
              <a:t>4: write packet</a:t>
            </a:r>
            <a:endParaRPr lang="en-IE" sz="2000" dirty="0">
              <a:highlight>
                <a:srgbClr val="FFFF00"/>
              </a:highlight>
            </a:endParaRPr>
          </a:p>
        </p:txBody>
      </p:sp>
      <p:sp>
        <p:nvSpPr>
          <p:cNvPr id="36" name="TextBox 35"/>
          <p:cNvSpPr txBox="1"/>
          <p:nvPr/>
        </p:nvSpPr>
        <p:spPr>
          <a:xfrm>
            <a:off x="5921694" y="2493857"/>
            <a:ext cx="648072" cy="246221"/>
          </a:xfrm>
          <a:prstGeom prst="rect">
            <a:avLst/>
          </a:prstGeom>
          <a:noFill/>
        </p:spPr>
        <p:txBody>
          <a:bodyPr wrap="square" rtlCol="0">
            <a:spAutoFit/>
          </a:bodyPr>
          <a:lstStyle/>
          <a:p>
            <a:r>
              <a:rPr lang="ga-IE" sz="1000" dirty="0">
                <a:highlight>
                  <a:srgbClr val="FFFF00"/>
                </a:highlight>
              </a:rPr>
              <a:t>2: create</a:t>
            </a:r>
            <a:endParaRPr lang="en-IE" sz="2000" dirty="0">
              <a:highlight>
                <a:srgbClr val="FFFF00"/>
              </a:highlight>
            </a:endParaRPr>
          </a:p>
        </p:txBody>
      </p:sp>
      <p:cxnSp>
        <p:nvCxnSpPr>
          <p:cNvPr id="31" name="Straight Arrow Connector 30"/>
          <p:cNvCxnSpPr/>
          <p:nvPr/>
        </p:nvCxnSpPr>
        <p:spPr>
          <a:xfrm>
            <a:off x="5577603" y="2886744"/>
            <a:ext cx="133625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21694" y="2679198"/>
            <a:ext cx="860478" cy="246221"/>
          </a:xfrm>
          <a:prstGeom prst="rect">
            <a:avLst/>
          </a:prstGeom>
          <a:noFill/>
        </p:spPr>
        <p:txBody>
          <a:bodyPr wrap="square" rtlCol="0">
            <a:spAutoFit/>
          </a:bodyPr>
          <a:lstStyle/>
          <a:p>
            <a:r>
              <a:rPr lang="ga-IE" sz="1000" dirty="0">
                <a:highlight>
                  <a:srgbClr val="FFFF00"/>
                </a:highlight>
              </a:rPr>
              <a:t>7: complete</a:t>
            </a:r>
            <a:endParaRPr lang="en-IE" sz="2000" dirty="0">
              <a:highlight>
                <a:srgbClr val="FFFF00"/>
              </a:highlight>
            </a:endParaRPr>
          </a:p>
        </p:txBody>
      </p:sp>
      <p:sp>
        <p:nvSpPr>
          <p:cNvPr id="39" name="TextBox 38"/>
          <p:cNvSpPr txBox="1"/>
          <p:nvPr/>
        </p:nvSpPr>
        <p:spPr>
          <a:xfrm>
            <a:off x="5217563" y="4141564"/>
            <a:ext cx="927885" cy="246221"/>
          </a:xfrm>
          <a:prstGeom prst="rect">
            <a:avLst/>
          </a:prstGeom>
          <a:noFill/>
        </p:spPr>
        <p:txBody>
          <a:bodyPr wrap="square" rtlCol="0">
            <a:spAutoFit/>
          </a:bodyPr>
          <a:lstStyle/>
          <a:p>
            <a:r>
              <a:rPr lang="ga-IE" sz="1000" dirty="0">
                <a:highlight>
                  <a:srgbClr val="FFFF00"/>
                </a:highlight>
              </a:rPr>
              <a:t>5: ack packet</a:t>
            </a:r>
            <a:endParaRPr lang="en-IE" sz="2000" dirty="0">
              <a:highlight>
                <a:srgbClr val="FFFF00"/>
              </a:highlight>
            </a:endParaRPr>
          </a:p>
        </p:txBody>
      </p:sp>
      <p:cxnSp>
        <p:nvCxnSpPr>
          <p:cNvPr id="40" name="Straight Arrow Connector 39"/>
          <p:cNvCxnSpPr/>
          <p:nvPr/>
        </p:nvCxnSpPr>
        <p:spPr>
          <a:xfrm>
            <a:off x="5217562" y="4757823"/>
            <a:ext cx="84737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217562" y="5035593"/>
            <a:ext cx="84737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217062" y="4756237"/>
            <a:ext cx="84737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7217062" y="5034007"/>
            <a:ext cx="84737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9A977043-6A26-4C25-87B9-31536B7DCFBA}"/>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349509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176" y="92564"/>
            <a:ext cx="8460262" cy="1325563"/>
          </a:xfrm>
        </p:spPr>
        <p:txBody>
          <a:bodyPr>
            <a:normAutofit/>
          </a:bodyPr>
          <a:lstStyle/>
          <a:p>
            <a:r>
              <a:rPr lang="ga-IE" dirty="0"/>
              <a:t>Hadoop Dataflow</a:t>
            </a:r>
            <a:br>
              <a:rPr lang="en-GB" dirty="0"/>
            </a:br>
            <a:r>
              <a:rPr lang="en-GB" sz="2800" dirty="0">
                <a:solidFill>
                  <a:schemeClr val="accent5">
                    <a:lumMod val="75000"/>
                  </a:schemeClr>
                </a:solidFill>
              </a:rPr>
              <a:t>File Write</a:t>
            </a:r>
            <a:endParaRPr lang="en-IE" dirty="0">
              <a:solidFill>
                <a:schemeClr val="accent5">
                  <a:lumMod val="75000"/>
                </a:schemeClr>
              </a:solidFill>
            </a:endParaRPr>
          </a:p>
        </p:txBody>
      </p:sp>
      <p:sp>
        <p:nvSpPr>
          <p:cNvPr id="3" name="Content Placeholder 2"/>
          <p:cNvSpPr>
            <a:spLocks noGrp="1"/>
          </p:cNvSpPr>
          <p:nvPr>
            <p:ph sz="quarter" idx="1"/>
          </p:nvPr>
        </p:nvSpPr>
        <p:spPr>
          <a:xfrm>
            <a:off x="838200" y="1622144"/>
            <a:ext cx="10515600" cy="5235856"/>
          </a:xfrm>
        </p:spPr>
        <p:txBody>
          <a:bodyPr>
            <a:normAutofit/>
          </a:bodyPr>
          <a:lstStyle/>
          <a:p>
            <a:pPr marL="628650" lvl="3" indent="-447675">
              <a:lnSpc>
                <a:spcPct val="100000"/>
              </a:lnSpc>
              <a:spcBef>
                <a:spcPts val="1500"/>
              </a:spcBef>
              <a:spcAft>
                <a:spcPts val="600"/>
              </a:spcAft>
            </a:pPr>
            <a:r>
              <a:rPr lang="ga-IE" sz="2000" b="1" dirty="0"/>
              <a:t>Client		NameNode 	</a:t>
            </a:r>
            <a:r>
              <a:rPr lang="en-GB" sz="2000" b="1" dirty="0"/>
              <a:t>              </a:t>
            </a:r>
            <a:r>
              <a:rPr lang="ga-IE" sz="2000" b="1" dirty="0"/>
              <a:t>DataNodes</a:t>
            </a:r>
          </a:p>
          <a:p>
            <a:pPr marL="628650" lvl="3" indent="-447675">
              <a:lnSpc>
                <a:spcPct val="100000"/>
              </a:lnSpc>
              <a:spcBef>
                <a:spcPts val="1500"/>
              </a:spcBef>
              <a:spcAft>
                <a:spcPts val="600"/>
              </a:spcAft>
            </a:pPr>
            <a:endParaRPr lang="ga-IE" sz="600" dirty="0"/>
          </a:p>
          <a:p>
            <a:pPr marL="628650" lvl="3" indent="-447675">
              <a:lnSpc>
                <a:spcPct val="100000"/>
              </a:lnSpc>
              <a:spcBef>
                <a:spcPts val="1500"/>
              </a:spcBef>
              <a:spcAft>
                <a:spcPts val="600"/>
              </a:spcAft>
            </a:pPr>
            <a:r>
              <a:rPr lang="ga-IE" sz="2000" dirty="0"/>
              <a:t>Client creates a file by calling </a:t>
            </a:r>
            <a:r>
              <a:rPr lang="ga-IE" sz="2000" b="1" dirty="0">
                <a:latin typeface="Consolas" pitchFamily="49" charset="0"/>
                <a:cs typeface="Consolas" pitchFamily="49" charset="0"/>
              </a:rPr>
              <a:t>create()</a:t>
            </a:r>
            <a:r>
              <a:rPr lang="ga-IE" sz="2000" b="1" dirty="0">
                <a:cs typeface="Consolas" pitchFamily="49" charset="0"/>
              </a:rPr>
              <a:t> </a:t>
            </a:r>
            <a:r>
              <a:rPr lang="ga-IE" sz="2000" dirty="0"/>
              <a:t>on </a:t>
            </a:r>
            <a:r>
              <a:rPr lang="ga-IE" sz="2000" b="1" dirty="0">
                <a:latin typeface="Consolas" pitchFamily="49" charset="0"/>
                <a:cs typeface="Consolas" pitchFamily="49" charset="0"/>
              </a:rPr>
              <a:t>DistributedFileSystem</a:t>
            </a:r>
          </a:p>
          <a:p>
            <a:pPr marL="628650" lvl="3" indent="-447675">
              <a:lnSpc>
                <a:spcPct val="100000"/>
              </a:lnSpc>
              <a:spcBef>
                <a:spcPts val="1500"/>
              </a:spcBef>
              <a:spcAft>
                <a:spcPts val="600"/>
              </a:spcAft>
            </a:pPr>
            <a:r>
              <a:rPr lang="ga-IE" sz="2000" b="1" dirty="0">
                <a:latin typeface="Consolas" pitchFamily="49" charset="0"/>
                <a:cs typeface="Consolas" pitchFamily="49" charset="0"/>
              </a:rPr>
              <a:t>DistributedFileSystem</a:t>
            </a:r>
            <a:r>
              <a:rPr lang="ga-IE" sz="2000" dirty="0">
                <a:latin typeface="Consolas" pitchFamily="49" charset="0"/>
                <a:cs typeface="Consolas" pitchFamily="49" charset="0"/>
              </a:rPr>
              <a:t> </a:t>
            </a:r>
            <a:r>
              <a:rPr lang="ga-IE" sz="2000" dirty="0">
                <a:cs typeface="Consolas" pitchFamily="49" charset="0"/>
              </a:rPr>
              <a:t>calls the </a:t>
            </a:r>
            <a:r>
              <a:rPr lang="ga-IE" sz="2000" b="1" dirty="0">
                <a:cs typeface="Consolas" pitchFamily="49" charset="0"/>
              </a:rPr>
              <a:t>namenode</a:t>
            </a:r>
            <a:r>
              <a:rPr lang="ga-IE" sz="2000" dirty="0">
                <a:cs typeface="Consolas" pitchFamily="49" charset="0"/>
              </a:rPr>
              <a:t> via </a:t>
            </a:r>
            <a:r>
              <a:rPr lang="ga-IE" sz="2000" b="1" dirty="0">
                <a:cs typeface="Consolas" pitchFamily="49" charset="0"/>
              </a:rPr>
              <a:t>RPC</a:t>
            </a:r>
            <a:r>
              <a:rPr lang="ga-IE" sz="2000" dirty="0">
                <a:cs typeface="Consolas" pitchFamily="49" charset="0"/>
              </a:rPr>
              <a:t> to create a new file in the filesystem’s </a:t>
            </a:r>
            <a:r>
              <a:rPr lang="ga-IE" sz="2000" b="1" dirty="0">
                <a:cs typeface="Consolas" pitchFamily="49" charset="0"/>
              </a:rPr>
              <a:t>namespace</a:t>
            </a:r>
            <a:r>
              <a:rPr lang="ga-IE" sz="2000" dirty="0">
                <a:cs typeface="Consolas" pitchFamily="49" charset="0"/>
              </a:rPr>
              <a:t> (no blocks associated yet)</a:t>
            </a:r>
          </a:p>
          <a:p>
            <a:pPr marL="628650" lvl="3" indent="-447675">
              <a:lnSpc>
                <a:spcPct val="100000"/>
              </a:lnSpc>
              <a:spcBef>
                <a:spcPts val="1500"/>
              </a:spcBef>
              <a:spcAft>
                <a:spcPts val="600"/>
              </a:spcAft>
            </a:pPr>
            <a:r>
              <a:rPr lang="ga-IE" sz="2000" b="1" dirty="0">
                <a:cs typeface="Consolas" pitchFamily="49" charset="0"/>
              </a:rPr>
              <a:t>Namenode</a:t>
            </a:r>
            <a:r>
              <a:rPr lang="ga-IE" sz="2000" dirty="0">
                <a:cs typeface="Consolas" pitchFamily="49" charset="0"/>
              </a:rPr>
              <a:t> performs a series of checks to ensure file does not already exist and that client has required permissions</a:t>
            </a:r>
          </a:p>
          <a:p>
            <a:pPr marL="628650" lvl="3" indent="-447675">
              <a:lnSpc>
                <a:spcPct val="100000"/>
              </a:lnSpc>
              <a:spcBef>
                <a:spcPts val="1500"/>
              </a:spcBef>
              <a:spcAft>
                <a:spcPts val="600"/>
              </a:spcAft>
            </a:pPr>
            <a:r>
              <a:rPr lang="ga-IE" sz="2000" dirty="0">
                <a:cs typeface="Consolas" pitchFamily="49" charset="0"/>
              </a:rPr>
              <a:t>If checks pass </a:t>
            </a:r>
            <a:r>
              <a:rPr lang="ga-IE" sz="2000" b="1" dirty="0">
                <a:cs typeface="Consolas" pitchFamily="49" charset="0"/>
              </a:rPr>
              <a:t>namenode</a:t>
            </a:r>
            <a:r>
              <a:rPr lang="ga-IE" sz="2000" dirty="0">
                <a:cs typeface="Consolas" pitchFamily="49" charset="0"/>
              </a:rPr>
              <a:t> makes a record of the new file</a:t>
            </a:r>
          </a:p>
          <a:p>
            <a:pPr marL="628650" lvl="3" indent="-447675">
              <a:lnSpc>
                <a:spcPct val="100000"/>
              </a:lnSpc>
              <a:spcBef>
                <a:spcPts val="1500"/>
              </a:spcBef>
              <a:spcAft>
                <a:spcPts val="600"/>
              </a:spcAft>
            </a:pPr>
            <a:r>
              <a:rPr lang="ga-IE" sz="2000" b="1" dirty="0">
                <a:latin typeface="Consolas" pitchFamily="49" charset="0"/>
                <a:cs typeface="Consolas" pitchFamily="49" charset="0"/>
              </a:rPr>
              <a:t>DistributedFileSystem </a:t>
            </a:r>
            <a:r>
              <a:rPr lang="ga-IE" sz="2000" dirty="0">
                <a:cs typeface="Consolas" pitchFamily="49" charset="0"/>
              </a:rPr>
              <a:t>returns a </a:t>
            </a:r>
            <a:r>
              <a:rPr lang="ga-IE" sz="2000" b="1" dirty="0">
                <a:latin typeface="Consolas" pitchFamily="49" charset="0"/>
                <a:cs typeface="Consolas" pitchFamily="49" charset="0"/>
              </a:rPr>
              <a:t>FSDataOutputStream</a:t>
            </a:r>
            <a:r>
              <a:rPr lang="ga-IE" sz="2000" dirty="0">
                <a:latin typeface="Consolas" pitchFamily="49" charset="0"/>
                <a:cs typeface="Consolas" pitchFamily="49" charset="0"/>
              </a:rPr>
              <a:t> </a:t>
            </a:r>
            <a:r>
              <a:rPr lang="ga-IE" sz="2000" dirty="0">
                <a:cs typeface="Consolas" pitchFamily="49" charset="0"/>
              </a:rPr>
              <a:t>to the client</a:t>
            </a:r>
          </a:p>
          <a:p>
            <a:pPr marL="628650" lvl="3" indent="-447675">
              <a:lnSpc>
                <a:spcPct val="100000"/>
              </a:lnSpc>
              <a:spcBef>
                <a:spcPts val="1500"/>
              </a:spcBef>
              <a:spcAft>
                <a:spcPts val="600"/>
              </a:spcAft>
            </a:pPr>
            <a:r>
              <a:rPr lang="ga-IE" sz="2000" b="1" dirty="0">
                <a:latin typeface="Consolas" pitchFamily="49" charset="0"/>
                <a:cs typeface="Consolas" pitchFamily="49" charset="0"/>
              </a:rPr>
              <a:t>FSDataInputStream</a:t>
            </a:r>
            <a:r>
              <a:rPr lang="ga-IE" sz="2000" dirty="0">
                <a:latin typeface="Consolas" pitchFamily="49" charset="0"/>
                <a:cs typeface="Consolas" pitchFamily="49" charset="0"/>
              </a:rPr>
              <a:t> </a:t>
            </a:r>
            <a:r>
              <a:rPr lang="ga-IE" sz="2000" dirty="0">
                <a:cs typeface="Consolas" pitchFamily="49" charset="0"/>
              </a:rPr>
              <a:t>wraps a </a:t>
            </a:r>
            <a:r>
              <a:rPr lang="ga-IE" sz="2000" b="1" dirty="0">
                <a:latin typeface="Consolas" pitchFamily="49" charset="0"/>
                <a:cs typeface="Consolas" pitchFamily="49" charset="0"/>
              </a:rPr>
              <a:t>DFSOutputStream</a:t>
            </a:r>
            <a:r>
              <a:rPr lang="ga-IE" sz="2000" dirty="0">
                <a:latin typeface="Consolas" pitchFamily="49" charset="0"/>
                <a:cs typeface="Consolas" pitchFamily="49" charset="0"/>
              </a:rPr>
              <a:t> </a:t>
            </a:r>
            <a:r>
              <a:rPr lang="ga-IE" sz="2000" dirty="0">
                <a:cs typeface="Consolas" pitchFamily="49" charset="0"/>
              </a:rPr>
              <a:t>which manages the namenode and datanode I/O</a:t>
            </a:r>
            <a:endParaRPr lang="ga-IE" sz="2000" dirty="0"/>
          </a:p>
        </p:txBody>
      </p:sp>
      <p:pic>
        <p:nvPicPr>
          <p:cNvPr id="7" name="Picture 6" descr="Screen Clipping">
            <a:extLst>
              <a:ext uri="{FF2B5EF4-FFF2-40B4-BE49-F238E27FC236}">
                <a16:creationId xmlns:a16="http://schemas.microsoft.com/office/drawing/2014/main" id="{7AFA1076-4565-4E14-834D-C01B8E9E16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2713" y="-1"/>
            <a:ext cx="3819288" cy="2486025"/>
          </a:xfrm>
          <a:prstGeom prst="rect">
            <a:avLst/>
          </a:prstGeom>
        </p:spPr>
      </p:pic>
      <p:sp>
        <p:nvSpPr>
          <p:cNvPr id="4" name="Slide Number Placeholder 3">
            <a:extLst>
              <a:ext uri="{FF2B5EF4-FFF2-40B4-BE49-F238E27FC236}">
                <a16:creationId xmlns:a16="http://schemas.microsoft.com/office/drawing/2014/main" id="{EEB32389-8529-4C93-B3D2-86AC2D73F7E7}"/>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188211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270000" y="1619250"/>
            <a:ext cx="10083800" cy="4629150"/>
          </a:xfrm>
        </p:spPr>
        <p:txBody>
          <a:bodyPr>
            <a:normAutofit lnSpcReduction="10000"/>
          </a:bodyPr>
          <a:lstStyle/>
          <a:p>
            <a:pPr marL="361950" indent="-361950">
              <a:lnSpc>
                <a:spcPct val="120000"/>
              </a:lnSpc>
              <a:spcBef>
                <a:spcPts val="1200"/>
              </a:spcBef>
              <a:spcAft>
                <a:spcPts val="1200"/>
              </a:spcAft>
            </a:pPr>
            <a:r>
              <a:rPr lang="en-GB" dirty="0"/>
              <a:t>Introduction</a:t>
            </a:r>
          </a:p>
          <a:p>
            <a:pPr marL="361950" indent="-361950">
              <a:lnSpc>
                <a:spcPct val="120000"/>
              </a:lnSpc>
              <a:spcBef>
                <a:spcPts val="1200"/>
              </a:spcBef>
              <a:spcAft>
                <a:spcPts val="1200"/>
              </a:spcAft>
            </a:pPr>
            <a:r>
              <a:rPr lang="en-GB" dirty="0"/>
              <a:t>Hadoop Design Goals</a:t>
            </a:r>
          </a:p>
          <a:p>
            <a:pPr marL="361950" indent="-361950">
              <a:lnSpc>
                <a:spcPct val="120000"/>
              </a:lnSpc>
              <a:spcBef>
                <a:spcPts val="1200"/>
              </a:spcBef>
              <a:spcAft>
                <a:spcPts val="1200"/>
              </a:spcAft>
            </a:pPr>
            <a:r>
              <a:rPr lang="en-GB" dirty="0"/>
              <a:t>Hadoop Concepts</a:t>
            </a:r>
          </a:p>
          <a:p>
            <a:pPr marL="361950" indent="-361950">
              <a:lnSpc>
                <a:spcPct val="120000"/>
              </a:lnSpc>
              <a:spcBef>
                <a:spcPts val="1200"/>
              </a:spcBef>
              <a:spcAft>
                <a:spcPts val="1200"/>
              </a:spcAft>
            </a:pPr>
            <a:r>
              <a:rPr lang="en-GB" dirty="0"/>
              <a:t>Hadoop Dataflow</a:t>
            </a:r>
          </a:p>
          <a:p>
            <a:pPr marL="361950" indent="-361950">
              <a:lnSpc>
                <a:spcPct val="120000"/>
              </a:lnSpc>
              <a:spcBef>
                <a:spcPts val="1200"/>
              </a:spcBef>
              <a:spcAft>
                <a:spcPts val="1200"/>
              </a:spcAft>
            </a:pPr>
            <a:r>
              <a:rPr lang="en-GB" dirty="0"/>
              <a:t>Hadoop Proximity</a:t>
            </a:r>
          </a:p>
          <a:p>
            <a:pPr marL="361950" indent="-361950">
              <a:lnSpc>
                <a:spcPct val="120000"/>
              </a:lnSpc>
              <a:spcBef>
                <a:spcPts val="1200"/>
              </a:spcBef>
              <a:spcAft>
                <a:spcPts val="1200"/>
              </a:spcAft>
            </a:pPr>
            <a:r>
              <a:rPr lang="en-GB" dirty="0"/>
              <a:t>Hadoop Replication</a:t>
            </a:r>
          </a:p>
        </p:txBody>
      </p:sp>
      <p:sp>
        <p:nvSpPr>
          <p:cNvPr id="5" name="Slide Number Placeholder 4">
            <a:extLst>
              <a:ext uri="{FF2B5EF4-FFF2-40B4-BE49-F238E27FC236}">
                <a16:creationId xmlns:a16="http://schemas.microsoft.com/office/drawing/2014/main" id="{AB16F594-8007-433D-B9AA-71D09F766C18}"/>
              </a:ext>
            </a:extLst>
          </p:cNvPr>
          <p:cNvSpPr>
            <a:spLocks noGrp="1"/>
          </p:cNvSpPr>
          <p:nvPr>
            <p:ph type="sldNum" sz="quarter" idx="12"/>
          </p:nvPr>
        </p:nvSpPr>
        <p:spPr/>
        <p:txBody>
          <a:bodyPr/>
          <a:lstStyle/>
          <a:p>
            <a:fld id="{6C8DB4F7-D883-4928-8961-38134A510B78}" type="slidenum">
              <a:rPr lang="en-GB" smtClean="0"/>
              <a:t>2</a:t>
            </a:fld>
            <a:endParaRPr lang="en-GB" dirty="0"/>
          </a:p>
        </p:txBody>
      </p:sp>
      <p:pic>
        <p:nvPicPr>
          <p:cNvPr id="1026" name="Picture 2" descr="hadoop-logo">
            <a:extLst>
              <a:ext uri="{FF2B5EF4-FFF2-40B4-BE49-F238E27FC236}">
                <a16:creationId xmlns:a16="http://schemas.microsoft.com/office/drawing/2014/main" id="{1D52B252-94D0-855E-9B36-FF94ACB23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3189474"/>
            <a:ext cx="4850784" cy="122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0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5" y="92564"/>
            <a:ext cx="8384062" cy="1325563"/>
          </a:xfrm>
        </p:spPr>
        <p:txBody>
          <a:bodyPr>
            <a:normAutofit/>
          </a:bodyPr>
          <a:lstStyle/>
          <a:p>
            <a:r>
              <a:rPr lang="ga-IE" dirty="0"/>
              <a:t>Hadoop Dataflow</a:t>
            </a:r>
            <a:br>
              <a:rPr lang="en-GB" dirty="0"/>
            </a:br>
            <a:r>
              <a:rPr lang="en-GB" sz="2800" dirty="0">
                <a:solidFill>
                  <a:schemeClr val="accent5">
                    <a:lumMod val="75000"/>
                  </a:schemeClr>
                </a:solidFill>
              </a:rPr>
              <a:t>File Write</a:t>
            </a:r>
            <a:endParaRPr lang="en-IE" dirty="0"/>
          </a:p>
        </p:txBody>
      </p:sp>
      <p:sp>
        <p:nvSpPr>
          <p:cNvPr id="3" name="Content Placeholder 2"/>
          <p:cNvSpPr>
            <a:spLocks noGrp="1"/>
          </p:cNvSpPr>
          <p:nvPr>
            <p:ph sz="quarter" idx="1"/>
          </p:nvPr>
        </p:nvSpPr>
        <p:spPr>
          <a:xfrm>
            <a:off x="947957" y="1563934"/>
            <a:ext cx="10205818" cy="5305426"/>
          </a:xfrm>
        </p:spPr>
        <p:txBody>
          <a:bodyPr>
            <a:normAutofit/>
          </a:bodyPr>
          <a:lstStyle/>
          <a:p>
            <a:pPr marL="447675" lvl="3" indent="-447675">
              <a:lnSpc>
                <a:spcPct val="100000"/>
              </a:lnSpc>
              <a:spcBef>
                <a:spcPts val="1200"/>
              </a:spcBef>
              <a:spcAft>
                <a:spcPts val="600"/>
              </a:spcAft>
            </a:pPr>
            <a:r>
              <a:rPr lang="ga-IE" b="1" dirty="0"/>
              <a:t>Client		NameNode </a:t>
            </a:r>
            <a:r>
              <a:rPr lang="en-GB" b="1" dirty="0"/>
              <a:t>   </a:t>
            </a:r>
            <a:r>
              <a:rPr lang="ga-IE" b="1" dirty="0"/>
              <a:t>	</a:t>
            </a:r>
            <a:r>
              <a:rPr lang="en-GB" b="1" dirty="0"/>
              <a:t>          </a:t>
            </a:r>
            <a:r>
              <a:rPr lang="ga-IE" b="1" dirty="0"/>
              <a:t>DataNodes</a:t>
            </a:r>
            <a:endParaRPr lang="ga-IE" sz="600" dirty="0"/>
          </a:p>
          <a:p>
            <a:pPr marL="447675" lvl="3" indent="-447675">
              <a:lnSpc>
                <a:spcPct val="100000"/>
              </a:lnSpc>
              <a:spcBef>
                <a:spcPts val="1200"/>
              </a:spcBef>
              <a:spcAft>
                <a:spcPts val="600"/>
              </a:spcAft>
            </a:pPr>
            <a:r>
              <a:rPr lang="ga-IE" dirty="0"/>
              <a:t>As the client writes data </a:t>
            </a:r>
            <a:r>
              <a:rPr lang="ga-IE" b="1" dirty="0">
                <a:latin typeface="Consolas" pitchFamily="49" charset="0"/>
                <a:cs typeface="Consolas" pitchFamily="49" charset="0"/>
              </a:rPr>
              <a:t>DFSOutputStream</a:t>
            </a:r>
            <a:r>
              <a:rPr lang="en-GB" dirty="0">
                <a:latin typeface="Consolas" pitchFamily="49" charset="0"/>
                <a:cs typeface="Consolas" pitchFamily="49" charset="0"/>
              </a:rPr>
              <a:t> </a:t>
            </a:r>
            <a:r>
              <a:rPr lang="ga-IE" dirty="0">
                <a:cs typeface="Consolas" pitchFamily="49" charset="0"/>
              </a:rPr>
              <a:t>splits it into packets which are written to an internal </a:t>
            </a:r>
            <a:r>
              <a:rPr lang="ga-IE" b="1" i="1" dirty="0">
                <a:cs typeface="Consolas" pitchFamily="49" charset="0"/>
              </a:rPr>
              <a:t>data queue</a:t>
            </a:r>
            <a:endParaRPr lang="ga-IE" b="1" dirty="0"/>
          </a:p>
          <a:p>
            <a:pPr marL="447675" lvl="3" indent="-447675">
              <a:lnSpc>
                <a:spcPct val="100000"/>
              </a:lnSpc>
              <a:spcBef>
                <a:spcPts val="1200"/>
              </a:spcBef>
              <a:spcAft>
                <a:spcPts val="600"/>
              </a:spcAft>
            </a:pPr>
            <a:r>
              <a:rPr lang="ga-IE" dirty="0">
                <a:cs typeface="Consolas" pitchFamily="49" charset="0"/>
              </a:rPr>
              <a:t>The </a:t>
            </a:r>
            <a:r>
              <a:rPr lang="ga-IE" b="1" dirty="0">
                <a:cs typeface="Consolas" pitchFamily="49" charset="0"/>
              </a:rPr>
              <a:t>data queue</a:t>
            </a:r>
            <a:r>
              <a:rPr lang="ga-IE" dirty="0">
                <a:cs typeface="Consolas" pitchFamily="49" charset="0"/>
              </a:rPr>
              <a:t> is consumed by a </a:t>
            </a:r>
            <a:r>
              <a:rPr lang="ga-IE" b="1" dirty="0">
                <a:latin typeface="Consolas" pitchFamily="49" charset="0"/>
                <a:cs typeface="Consolas" pitchFamily="49" charset="0"/>
              </a:rPr>
              <a:t>DataStreamer</a:t>
            </a:r>
            <a:r>
              <a:rPr lang="ga-IE" dirty="0">
                <a:cs typeface="Consolas" pitchFamily="49" charset="0"/>
              </a:rPr>
              <a:t> which is responsible for requesting the namenode to allocate new blocks by picking a suitable set of datanodes to store the replicas </a:t>
            </a:r>
          </a:p>
          <a:p>
            <a:pPr marL="447675" lvl="3" indent="-447675">
              <a:lnSpc>
                <a:spcPct val="100000"/>
              </a:lnSpc>
              <a:spcBef>
                <a:spcPts val="1200"/>
              </a:spcBef>
              <a:spcAft>
                <a:spcPts val="600"/>
              </a:spcAft>
            </a:pPr>
            <a:r>
              <a:rPr lang="ga-IE" dirty="0">
                <a:cs typeface="Consolas" pitchFamily="49" charset="0"/>
              </a:rPr>
              <a:t>The set of datanodes form a </a:t>
            </a:r>
            <a:r>
              <a:rPr lang="ga-IE" b="1" dirty="0">
                <a:cs typeface="Consolas" pitchFamily="49" charset="0"/>
              </a:rPr>
              <a:t>pipeline (assume 3 datanodes)</a:t>
            </a:r>
          </a:p>
          <a:p>
            <a:pPr marL="447675" lvl="3" indent="-447675">
              <a:lnSpc>
                <a:spcPct val="100000"/>
              </a:lnSpc>
              <a:spcBef>
                <a:spcPts val="1200"/>
              </a:spcBef>
              <a:spcAft>
                <a:spcPts val="600"/>
              </a:spcAft>
            </a:pPr>
            <a:r>
              <a:rPr lang="ga-IE" dirty="0">
                <a:cs typeface="Consolas" pitchFamily="49" charset="0"/>
              </a:rPr>
              <a:t>The </a:t>
            </a:r>
            <a:r>
              <a:rPr lang="ga-IE" b="1" dirty="0">
                <a:latin typeface="Consolas" pitchFamily="49" charset="0"/>
                <a:cs typeface="Consolas" pitchFamily="49" charset="0"/>
              </a:rPr>
              <a:t>DataStreamer</a:t>
            </a:r>
            <a:r>
              <a:rPr lang="ga-IE" dirty="0">
                <a:cs typeface="Consolas" pitchFamily="49" charset="0"/>
              </a:rPr>
              <a:t> streams the packet to the </a:t>
            </a:r>
            <a:r>
              <a:rPr lang="ga-IE" b="1" u="sng" dirty="0">
                <a:cs typeface="Consolas" pitchFamily="49" charset="0"/>
              </a:rPr>
              <a:t>first datanode</a:t>
            </a:r>
            <a:r>
              <a:rPr lang="ga-IE" dirty="0">
                <a:cs typeface="Consolas" pitchFamily="49" charset="0"/>
              </a:rPr>
              <a:t> in the pipeline which stores the packet and forwards it to the </a:t>
            </a:r>
            <a:r>
              <a:rPr lang="ga-IE" b="1" u="sng" dirty="0">
                <a:cs typeface="Consolas" pitchFamily="49" charset="0"/>
              </a:rPr>
              <a:t>second datanode</a:t>
            </a:r>
          </a:p>
          <a:p>
            <a:pPr marL="447675" lvl="3" indent="-447675">
              <a:lnSpc>
                <a:spcPct val="100000"/>
              </a:lnSpc>
              <a:spcBef>
                <a:spcPts val="1200"/>
              </a:spcBef>
              <a:spcAft>
                <a:spcPts val="600"/>
              </a:spcAft>
            </a:pPr>
            <a:r>
              <a:rPr lang="ga-IE" dirty="0">
                <a:cs typeface="Consolas" pitchFamily="49" charset="0"/>
              </a:rPr>
              <a:t>The </a:t>
            </a:r>
            <a:r>
              <a:rPr lang="ga-IE" b="1" u="sng" dirty="0">
                <a:cs typeface="Consolas" pitchFamily="49" charset="0"/>
              </a:rPr>
              <a:t>second datanode</a:t>
            </a:r>
            <a:r>
              <a:rPr lang="ga-IE" dirty="0">
                <a:cs typeface="Consolas" pitchFamily="49" charset="0"/>
              </a:rPr>
              <a:t> stores the packet and forwards it to the </a:t>
            </a:r>
            <a:r>
              <a:rPr lang="ga-IE" b="1" u="sng" dirty="0">
                <a:cs typeface="Consolas" pitchFamily="49" charset="0"/>
              </a:rPr>
              <a:t>third datanode</a:t>
            </a:r>
          </a:p>
          <a:p>
            <a:pPr marL="447675" lvl="3" indent="-447675">
              <a:lnSpc>
                <a:spcPct val="100000"/>
              </a:lnSpc>
              <a:spcBef>
                <a:spcPts val="1200"/>
              </a:spcBef>
              <a:spcAft>
                <a:spcPts val="600"/>
              </a:spcAft>
            </a:pPr>
            <a:r>
              <a:rPr lang="ga-IE" dirty="0">
                <a:cs typeface="Consolas" pitchFamily="49" charset="0"/>
              </a:rPr>
              <a:t>The </a:t>
            </a:r>
            <a:r>
              <a:rPr lang="ga-IE" b="1" dirty="0">
                <a:latin typeface="Consolas" pitchFamily="49" charset="0"/>
                <a:cs typeface="Consolas" pitchFamily="49" charset="0"/>
              </a:rPr>
              <a:t>DFSOutputStream</a:t>
            </a:r>
            <a:r>
              <a:rPr lang="ga-IE" dirty="0">
                <a:latin typeface="Consolas" pitchFamily="49" charset="0"/>
                <a:cs typeface="Consolas" pitchFamily="49" charset="0"/>
              </a:rPr>
              <a:t> </a:t>
            </a:r>
            <a:r>
              <a:rPr lang="ga-IE" dirty="0">
                <a:cs typeface="Consolas" pitchFamily="49" charset="0"/>
              </a:rPr>
              <a:t>also maintains an internal queue of packets that are waiting to be acknowledged by the datanodes – the </a:t>
            </a:r>
            <a:r>
              <a:rPr lang="ga-IE" b="1" i="1" dirty="0">
                <a:cs typeface="Consolas" pitchFamily="49" charset="0"/>
              </a:rPr>
              <a:t>ack queue</a:t>
            </a:r>
          </a:p>
          <a:p>
            <a:pPr marL="447675" lvl="3" indent="-447675">
              <a:lnSpc>
                <a:spcPct val="100000"/>
              </a:lnSpc>
              <a:spcBef>
                <a:spcPts val="1200"/>
              </a:spcBef>
              <a:spcAft>
                <a:spcPts val="600"/>
              </a:spcAft>
            </a:pPr>
            <a:r>
              <a:rPr lang="ga-IE" b="1" dirty="0">
                <a:cs typeface="Consolas" pitchFamily="49" charset="0"/>
              </a:rPr>
              <a:t>A packet is removed from the ack queue only when it has been acknowledged by all the datanodes in the pipeline</a:t>
            </a:r>
            <a:endParaRPr lang="ga-IE" b="1" dirty="0"/>
          </a:p>
        </p:txBody>
      </p:sp>
      <p:pic>
        <p:nvPicPr>
          <p:cNvPr id="7" name="Picture 6" descr="Screen Clipping">
            <a:extLst>
              <a:ext uri="{FF2B5EF4-FFF2-40B4-BE49-F238E27FC236}">
                <a16:creationId xmlns:a16="http://schemas.microsoft.com/office/drawing/2014/main" id="{156BBF6A-6664-4378-BFE0-16BF06BF59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4925" y="29989"/>
            <a:ext cx="3267075" cy="2126582"/>
          </a:xfrm>
          <a:prstGeom prst="rect">
            <a:avLst/>
          </a:prstGeom>
        </p:spPr>
      </p:pic>
      <p:sp>
        <p:nvSpPr>
          <p:cNvPr id="4" name="Slide Number Placeholder 3">
            <a:extLst>
              <a:ext uri="{FF2B5EF4-FFF2-40B4-BE49-F238E27FC236}">
                <a16:creationId xmlns:a16="http://schemas.microsoft.com/office/drawing/2014/main" id="{5B1E9EAC-9560-4B0E-B396-86D326147B22}"/>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340190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5" y="92564"/>
            <a:ext cx="8384062" cy="1325563"/>
          </a:xfrm>
        </p:spPr>
        <p:txBody>
          <a:bodyPr>
            <a:normAutofit/>
          </a:bodyPr>
          <a:lstStyle/>
          <a:p>
            <a:r>
              <a:rPr lang="ga-IE" dirty="0"/>
              <a:t>Hadoop Proximity</a:t>
            </a:r>
            <a:br>
              <a:rPr lang="en-GB" dirty="0"/>
            </a:br>
            <a:r>
              <a:rPr lang="ga-IE" sz="2800" b="1" dirty="0">
                <a:solidFill>
                  <a:schemeClr val="accent5">
                    <a:lumMod val="75000"/>
                  </a:schemeClr>
                </a:solidFill>
              </a:rPr>
              <a:t>Network Topology</a:t>
            </a:r>
            <a:endParaRPr lang="en-IE" dirty="0">
              <a:solidFill>
                <a:schemeClr val="accent5">
                  <a:lumMod val="75000"/>
                </a:schemeClr>
              </a:solidFill>
            </a:endParaRPr>
          </a:p>
        </p:txBody>
      </p:sp>
      <p:sp>
        <p:nvSpPr>
          <p:cNvPr id="3" name="Content Placeholder 2"/>
          <p:cNvSpPr>
            <a:spLocks noGrp="1"/>
          </p:cNvSpPr>
          <p:nvPr>
            <p:ph sz="quarter" idx="1"/>
          </p:nvPr>
        </p:nvSpPr>
        <p:spPr>
          <a:xfrm>
            <a:off x="609601" y="1592155"/>
            <a:ext cx="6324599" cy="5235856"/>
          </a:xfrm>
        </p:spPr>
        <p:txBody>
          <a:bodyPr>
            <a:normAutofit/>
          </a:bodyPr>
          <a:lstStyle/>
          <a:p>
            <a:pPr marL="804863" lvl="3" indent="-357188">
              <a:lnSpc>
                <a:spcPct val="100000"/>
              </a:lnSpc>
              <a:spcBef>
                <a:spcPts val="1200"/>
              </a:spcBef>
              <a:spcAft>
                <a:spcPts val="1200"/>
              </a:spcAft>
            </a:pPr>
            <a:r>
              <a:rPr lang="ga-IE" sz="2400" dirty="0"/>
              <a:t>Measure of node ‘closeness’</a:t>
            </a:r>
            <a:r>
              <a:rPr lang="en-GB" sz="2400" dirty="0"/>
              <a:t>.</a:t>
            </a:r>
            <a:endParaRPr lang="ga-IE" sz="2400" dirty="0"/>
          </a:p>
          <a:p>
            <a:pPr marL="804863" lvl="3" indent="-357188">
              <a:lnSpc>
                <a:spcPct val="100000"/>
              </a:lnSpc>
              <a:spcBef>
                <a:spcPts val="1200"/>
              </a:spcBef>
              <a:spcAft>
                <a:spcPts val="1200"/>
              </a:spcAft>
            </a:pPr>
            <a:r>
              <a:rPr lang="ga-IE" sz="2400" dirty="0"/>
              <a:t>Use </a:t>
            </a:r>
            <a:r>
              <a:rPr lang="ga-IE" sz="2400" b="1" dirty="0"/>
              <a:t>bandwidth</a:t>
            </a:r>
            <a:r>
              <a:rPr lang="ga-IE" sz="2400" dirty="0"/>
              <a:t> between nodes as a measure of closeness</a:t>
            </a:r>
            <a:r>
              <a:rPr lang="en-IE" sz="2400" dirty="0"/>
              <a:t>.</a:t>
            </a:r>
            <a:endParaRPr lang="ga-IE" sz="2400" dirty="0"/>
          </a:p>
          <a:p>
            <a:pPr marL="804863" lvl="3" indent="-357188">
              <a:lnSpc>
                <a:spcPct val="100000"/>
              </a:lnSpc>
              <a:spcBef>
                <a:spcPts val="1200"/>
              </a:spcBef>
              <a:spcAft>
                <a:spcPts val="1200"/>
              </a:spcAft>
            </a:pPr>
            <a:r>
              <a:rPr lang="ga-IE" sz="2400" dirty="0"/>
              <a:t>Network represented as a tree</a:t>
            </a:r>
            <a:r>
              <a:rPr lang="en-GB" sz="2400" dirty="0"/>
              <a:t>.</a:t>
            </a:r>
            <a:endParaRPr lang="ga-IE" sz="2400" dirty="0"/>
          </a:p>
          <a:p>
            <a:pPr marL="804863" lvl="3" indent="-357188">
              <a:lnSpc>
                <a:spcPct val="100000"/>
              </a:lnSpc>
              <a:spcBef>
                <a:spcPts val="1200"/>
              </a:spcBef>
              <a:spcAft>
                <a:spcPts val="1200"/>
              </a:spcAft>
            </a:pPr>
            <a:r>
              <a:rPr lang="ga-IE" sz="2400" dirty="0"/>
              <a:t>Distance between nodes is the sum of their distances to their closest common ancestor</a:t>
            </a:r>
            <a:r>
              <a:rPr lang="en-GB" sz="2400" dirty="0"/>
              <a:t>.</a:t>
            </a:r>
            <a:endParaRPr lang="ga-IE" sz="2400" dirty="0"/>
          </a:p>
          <a:p>
            <a:pPr marL="804863" lvl="3" indent="-357188">
              <a:lnSpc>
                <a:spcPct val="100000"/>
              </a:lnSpc>
              <a:spcBef>
                <a:spcPts val="1200"/>
              </a:spcBef>
              <a:spcAft>
                <a:spcPts val="1200"/>
              </a:spcAft>
            </a:pPr>
            <a:r>
              <a:rPr lang="ga-IE" sz="2400" dirty="0"/>
              <a:t>Commonly, levels in the tree correspond to the </a:t>
            </a:r>
            <a:r>
              <a:rPr lang="ga-IE" sz="2400" b="1" dirty="0"/>
              <a:t>data-centre</a:t>
            </a:r>
            <a:r>
              <a:rPr lang="ga-IE" sz="2400" dirty="0"/>
              <a:t>, the </a:t>
            </a:r>
            <a:r>
              <a:rPr lang="ga-IE" sz="2400" b="1" dirty="0"/>
              <a:t>rack</a:t>
            </a:r>
            <a:r>
              <a:rPr lang="ga-IE" sz="2400" dirty="0"/>
              <a:t>, and the </a:t>
            </a:r>
            <a:r>
              <a:rPr lang="ga-IE" sz="2400" b="1" dirty="0"/>
              <a:t>node</a:t>
            </a:r>
            <a:r>
              <a:rPr lang="ga-IE" sz="2400" dirty="0"/>
              <a:t> that the processing is running on</a:t>
            </a:r>
            <a:r>
              <a:rPr lang="en-GB" sz="2400" dirty="0"/>
              <a:t>.</a:t>
            </a:r>
            <a:endParaRPr lang="ga-IE" sz="2400" dirty="0"/>
          </a:p>
        </p:txBody>
      </p:sp>
      <p:sp>
        <p:nvSpPr>
          <p:cNvPr id="4" name="Slide Number Placeholder 3">
            <a:extLst>
              <a:ext uri="{FF2B5EF4-FFF2-40B4-BE49-F238E27FC236}">
                <a16:creationId xmlns:a16="http://schemas.microsoft.com/office/drawing/2014/main" id="{FD61E9E4-4528-4056-B0C3-CC808B74C76F}"/>
              </a:ext>
            </a:extLst>
          </p:cNvPr>
          <p:cNvSpPr>
            <a:spLocks noGrp="1"/>
          </p:cNvSpPr>
          <p:nvPr>
            <p:ph type="sldNum" sz="quarter" idx="12"/>
          </p:nvPr>
        </p:nvSpPr>
        <p:spPr/>
        <p:txBody>
          <a:bodyPr/>
          <a:lstStyle/>
          <a:p>
            <a:fld id="{6C8DB4F7-D883-4928-8961-38134A510B78}" type="slidenum">
              <a:rPr lang="en-GB" smtClean="0"/>
              <a:t>21</a:t>
            </a:fld>
            <a:endParaRPr lang="en-GB" dirty="0"/>
          </a:p>
        </p:txBody>
      </p:sp>
      <p:sp>
        <p:nvSpPr>
          <p:cNvPr id="8" name="Content Placeholder 2">
            <a:extLst>
              <a:ext uri="{FF2B5EF4-FFF2-40B4-BE49-F238E27FC236}">
                <a16:creationId xmlns:a16="http://schemas.microsoft.com/office/drawing/2014/main" id="{431395A2-6C60-58B4-EBAD-61DFB2D98BBB}"/>
              </a:ext>
            </a:extLst>
          </p:cNvPr>
          <p:cNvSpPr txBox="1">
            <a:spLocks/>
          </p:cNvSpPr>
          <p:nvPr/>
        </p:nvSpPr>
        <p:spPr>
          <a:xfrm>
            <a:off x="6719625" y="4079220"/>
            <a:ext cx="5272087" cy="25855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lvl="3" indent="-266700">
              <a:spcAft>
                <a:spcPts val="600"/>
              </a:spcAft>
            </a:pPr>
            <a:r>
              <a:rPr lang="ga-IE" sz="2000" b="1" dirty="0"/>
              <a:t>Example:</a:t>
            </a:r>
          </a:p>
          <a:p>
            <a:pPr marL="447675" lvl="3" indent="0">
              <a:spcAft>
                <a:spcPts val="600"/>
              </a:spcAft>
              <a:buFont typeface="Arial" panose="020B0604020202020204" pitchFamily="34" charset="0"/>
              <a:buNone/>
            </a:pPr>
            <a:r>
              <a:rPr lang="ga-IE" sz="2000" dirty="0"/>
              <a:t>Consider a node </a:t>
            </a:r>
            <a:r>
              <a:rPr lang="ga-IE" sz="2000" b="1" i="1" dirty="0">
                <a:latin typeface="Consolas" pitchFamily="49" charset="0"/>
                <a:cs typeface="Consolas" pitchFamily="49" charset="0"/>
              </a:rPr>
              <a:t>n1</a:t>
            </a:r>
            <a:r>
              <a:rPr lang="ga-IE" sz="2000" b="1" i="1" dirty="0"/>
              <a:t> </a:t>
            </a:r>
            <a:r>
              <a:rPr lang="ga-IE" sz="2000" dirty="0"/>
              <a:t>on rack </a:t>
            </a:r>
            <a:r>
              <a:rPr lang="ga-IE" sz="2000" b="1" i="1" dirty="0">
                <a:latin typeface="Consolas" pitchFamily="49" charset="0"/>
                <a:cs typeface="Consolas" pitchFamily="49" charset="0"/>
              </a:rPr>
              <a:t>r1</a:t>
            </a:r>
            <a:r>
              <a:rPr lang="ga-IE" sz="2000" i="1" dirty="0"/>
              <a:t> </a:t>
            </a:r>
            <a:r>
              <a:rPr lang="ga-IE" sz="2000" dirty="0"/>
              <a:t>in data-centre </a:t>
            </a:r>
            <a:r>
              <a:rPr lang="ga-IE" sz="2000" b="1" i="1" dirty="0">
                <a:latin typeface="Consolas" pitchFamily="49" charset="0"/>
                <a:cs typeface="Consolas" pitchFamily="49" charset="0"/>
              </a:rPr>
              <a:t>d1</a:t>
            </a:r>
            <a:r>
              <a:rPr lang="ga-IE" sz="2000" i="1" dirty="0">
                <a:latin typeface="Consolas" pitchFamily="49" charset="0"/>
                <a:cs typeface="Consolas" pitchFamily="49" charset="0"/>
              </a:rPr>
              <a:t> </a:t>
            </a:r>
            <a:r>
              <a:rPr lang="ga-IE" sz="2000" dirty="0">
                <a:cs typeface="Consolas" pitchFamily="49" charset="0"/>
              </a:rPr>
              <a:t>being represented by</a:t>
            </a:r>
            <a:r>
              <a:rPr lang="ga-IE" sz="2000" i="1" dirty="0">
                <a:latin typeface="Consolas" pitchFamily="49" charset="0"/>
                <a:cs typeface="Consolas" pitchFamily="49" charset="0"/>
              </a:rPr>
              <a:t> /d1/r1/n1</a:t>
            </a:r>
            <a:r>
              <a:rPr lang="en-GB" sz="2000" i="1" dirty="0">
                <a:latin typeface="Consolas" pitchFamily="49" charset="0"/>
                <a:cs typeface="Consolas" pitchFamily="49" charset="0"/>
              </a:rPr>
              <a:t>, </a:t>
            </a:r>
            <a:r>
              <a:rPr lang="ga-IE" sz="2000" dirty="0">
                <a:cs typeface="Consolas" pitchFamily="49" charset="0"/>
              </a:rPr>
              <a:t>Then </a:t>
            </a:r>
          </a:p>
          <a:p>
            <a:pPr marL="628650" lvl="4" indent="-266700">
              <a:spcAft>
                <a:spcPts val="600"/>
              </a:spcAft>
            </a:pPr>
            <a:r>
              <a:rPr lang="ga-IE" i="1" dirty="0">
                <a:latin typeface="Consolas" pitchFamily="49" charset="0"/>
                <a:cs typeface="Consolas" pitchFamily="49" charset="0"/>
              </a:rPr>
              <a:t>distance(/d1/r1/n1, /d1/r1/n1) = 0</a:t>
            </a:r>
          </a:p>
          <a:p>
            <a:pPr marL="628650" lvl="4" indent="-266700">
              <a:spcAft>
                <a:spcPts val="600"/>
              </a:spcAft>
            </a:pPr>
            <a:r>
              <a:rPr lang="ga-IE" i="1" dirty="0">
                <a:latin typeface="Consolas" pitchFamily="49" charset="0"/>
                <a:cs typeface="Consolas" pitchFamily="49" charset="0"/>
              </a:rPr>
              <a:t>distance(/d1/r1/n1, /d1/r1/n2) = 2</a:t>
            </a:r>
          </a:p>
          <a:p>
            <a:pPr marL="628650" lvl="4" indent="-266700">
              <a:spcAft>
                <a:spcPts val="600"/>
              </a:spcAft>
            </a:pPr>
            <a:r>
              <a:rPr lang="ga-IE" i="1" dirty="0">
                <a:latin typeface="Consolas" pitchFamily="49" charset="0"/>
                <a:cs typeface="Consolas" pitchFamily="49" charset="0"/>
              </a:rPr>
              <a:t>distance(/d1/r1/n1, /d1/r2/n3) = 4</a:t>
            </a:r>
          </a:p>
          <a:p>
            <a:pPr marL="628650" lvl="4" indent="-266700">
              <a:spcAft>
                <a:spcPts val="600"/>
              </a:spcAft>
            </a:pPr>
            <a:r>
              <a:rPr lang="ga-IE" i="1" dirty="0">
                <a:latin typeface="Consolas" pitchFamily="49" charset="0"/>
                <a:cs typeface="Consolas" pitchFamily="49" charset="0"/>
              </a:rPr>
              <a:t>distance(/d1/r1/n1, /d2/r3/n4) = 6</a:t>
            </a:r>
            <a:endParaRPr lang="ga-IE" dirty="0"/>
          </a:p>
        </p:txBody>
      </p:sp>
      <p:pic>
        <p:nvPicPr>
          <p:cNvPr id="10" name="Picture 9">
            <a:extLst>
              <a:ext uri="{FF2B5EF4-FFF2-40B4-BE49-F238E27FC236}">
                <a16:creationId xmlns:a16="http://schemas.microsoft.com/office/drawing/2014/main" id="{E72B833B-6EF0-54B6-5809-02CEDD58B5D9}"/>
              </a:ext>
            </a:extLst>
          </p:cNvPr>
          <p:cNvPicPr>
            <a:picLocks noChangeAspect="1"/>
          </p:cNvPicPr>
          <p:nvPr/>
        </p:nvPicPr>
        <p:blipFill>
          <a:blip r:embed="rId3"/>
          <a:stretch>
            <a:fillRect/>
          </a:stretch>
        </p:blipFill>
        <p:spPr>
          <a:xfrm>
            <a:off x="7291386" y="1598276"/>
            <a:ext cx="4291013" cy="2387211"/>
          </a:xfrm>
          <a:prstGeom prst="rect">
            <a:avLst/>
          </a:prstGeom>
        </p:spPr>
      </p:pic>
    </p:spTree>
    <p:extLst>
      <p:ext uri="{BB962C8B-B14F-4D97-AF65-F5344CB8AC3E}">
        <p14:creationId xmlns:p14="http://schemas.microsoft.com/office/powerpoint/2010/main" val="164112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0681"/>
            <a:ext cx="8523807" cy="1325563"/>
          </a:xfrm>
        </p:spPr>
        <p:txBody>
          <a:bodyPr>
            <a:normAutofit/>
          </a:bodyPr>
          <a:lstStyle/>
          <a:p>
            <a:r>
              <a:rPr lang="ga-IE" dirty="0"/>
              <a:t>Hadoop Replication</a:t>
            </a:r>
            <a:br>
              <a:rPr lang="en-GB" dirty="0"/>
            </a:br>
            <a:r>
              <a:rPr lang="en-GB" sz="2800" dirty="0">
                <a:solidFill>
                  <a:schemeClr val="accent5">
                    <a:lumMod val="75000"/>
                  </a:schemeClr>
                </a:solidFill>
              </a:rPr>
              <a:t>Replica Placement</a:t>
            </a:r>
            <a:endParaRPr lang="en-IE" dirty="0"/>
          </a:p>
        </p:txBody>
      </p:sp>
      <p:sp>
        <p:nvSpPr>
          <p:cNvPr id="3" name="Content Placeholder 2"/>
          <p:cNvSpPr>
            <a:spLocks noGrp="1"/>
          </p:cNvSpPr>
          <p:nvPr>
            <p:ph sz="quarter" idx="1"/>
          </p:nvPr>
        </p:nvSpPr>
        <p:spPr>
          <a:xfrm>
            <a:off x="752474" y="1549719"/>
            <a:ext cx="7319964" cy="5280842"/>
          </a:xfrm>
        </p:spPr>
        <p:txBody>
          <a:bodyPr>
            <a:noAutofit/>
          </a:bodyPr>
          <a:lstStyle/>
          <a:p>
            <a:pPr marL="360363" lvl="4" indent="-360363">
              <a:lnSpc>
                <a:spcPct val="100000"/>
              </a:lnSpc>
              <a:spcBef>
                <a:spcPts val="400"/>
              </a:spcBef>
              <a:spcAft>
                <a:spcPts val="600"/>
              </a:spcAft>
            </a:pPr>
            <a:r>
              <a:rPr lang="ga-IE" sz="2100" b="1" dirty="0">
                <a:cs typeface="Consolas" pitchFamily="49" charset="0"/>
              </a:rPr>
              <a:t>Blocks</a:t>
            </a:r>
            <a:r>
              <a:rPr lang="ga-IE" sz="2100" dirty="0">
                <a:cs typeface="Consolas" pitchFamily="49" charset="0"/>
              </a:rPr>
              <a:t> replicated for fault-tolerance</a:t>
            </a:r>
            <a:r>
              <a:rPr lang="en-IE" sz="2100" dirty="0">
                <a:cs typeface="Consolas" pitchFamily="49" charset="0"/>
              </a:rPr>
              <a:t>.</a:t>
            </a:r>
            <a:endParaRPr lang="ga-IE" sz="2100" dirty="0">
              <a:cs typeface="Consolas" pitchFamily="49" charset="0"/>
            </a:endParaRPr>
          </a:p>
          <a:p>
            <a:pPr marL="360363" lvl="4" indent="-360363">
              <a:lnSpc>
                <a:spcPct val="100000"/>
              </a:lnSpc>
              <a:spcBef>
                <a:spcPts val="400"/>
              </a:spcBef>
              <a:spcAft>
                <a:spcPts val="600"/>
              </a:spcAft>
            </a:pPr>
            <a:r>
              <a:rPr lang="ga-IE" sz="2100" dirty="0">
                <a:cs typeface="Consolas" pitchFamily="49" charset="0"/>
              </a:rPr>
              <a:t>Application can specify the number of replicas required</a:t>
            </a:r>
            <a:r>
              <a:rPr lang="en-GB" sz="2100" dirty="0">
                <a:cs typeface="Consolas" pitchFamily="49" charset="0"/>
              </a:rPr>
              <a:t>. </a:t>
            </a:r>
            <a:r>
              <a:rPr lang="ga-IE" sz="2100" b="1" dirty="0">
                <a:cs typeface="Consolas" pitchFamily="49" charset="0"/>
              </a:rPr>
              <a:t>Replication factor </a:t>
            </a:r>
            <a:r>
              <a:rPr lang="ga-IE" sz="2100" dirty="0">
                <a:cs typeface="Consolas" pitchFamily="49" charset="0"/>
              </a:rPr>
              <a:t>can be specified at create time and changed later</a:t>
            </a:r>
            <a:r>
              <a:rPr lang="en-IE" sz="2100" dirty="0">
                <a:cs typeface="Consolas" pitchFamily="49" charset="0"/>
              </a:rPr>
              <a:t>.</a:t>
            </a:r>
            <a:endParaRPr lang="ga-IE" sz="2100" dirty="0">
              <a:cs typeface="Consolas" pitchFamily="49" charset="0"/>
            </a:endParaRPr>
          </a:p>
          <a:p>
            <a:pPr marL="360363" lvl="4" indent="-360363">
              <a:lnSpc>
                <a:spcPct val="100000"/>
              </a:lnSpc>
              <a:spcBef>
                <a:spcPts val="400"/>
              </a:spcBef>
              <a:spcAft>
                <a:spcPts val="600"/>
              </a:spcAft>
            </a:pPr>
            <a:r>
              <a:rPr lang="ga-IE" sz="2100" b="1" dirty="0">
                <a:cs typeface="Consolas" pitchFamily="49" charset="0"/>
              </a:rPr>
              <a:t>Namenode</a:t>
            </a:r>
            <a:r>
              <a:rPr lang="ga-IE" sz="2100" dirty="0">
                <a:cs typeface="Consolas" pitchFamily="49" charset="0"/>
              </a:rPr>
              <a:t> responsible for decision making with respect to replicas</a:t>
            </a:r>
            <a:r>
              <a:rPr lang="en-IE" sz="2100" dirty="0">
                <a:cs typeface="Consolas" pitchFamily="49" charset="0"/>
              </a:rPr>
              <a:t>.</a:t>
            </a:r>
            <a:endParaRPr lang="ga-IE" sz="2100" dirty="0">
              <a:cs typeface="Consolas" pitchFamily="49" charset="0"/>
            </a:endParaRPr>
          </a:p>
          <a:p>
            <a:pPr marL="360363" lvl="4" indent="-360363">
              <a:lnSpc>
                <a:spcPct val="100000"/>
              </a:lnSpc>
              <a:spcBef>
                <a:spcPts val="400"/>
              </a:spcBef>
              <a:spcAft>
                <a:spcPts val="600"/>
              </a:spcAft>
            </a:pPr>
            <a:r>
              <a:rPr lang="ga-IE" sz="2100" b="1" dirty="0">
                <a:cs typeface="Consolas" pitchFamily="49" charset="0"/>
              </a:rPr>
              <a:t>Namenode</a:t>
            </a:r>
            <a:r>
              <a:rPr lang="ga-IE" sz="2100" dirty="0">
                <a:cs typeface="Consolas" pitchFamily="49" charset="0"/>
              </a:rPr>
              <a:t> will periodically receive a heartbeat from </a:t>
            </a:r>
            <a:r>
              <a:rPr lang="ga-IE" sz="2100" b="1" dirty="0">
                <a:cs typeface="Consolas" pitchFamily="49" charset="0"/>
              </a:rPr>
              <a:t>datanodes</a:t>
            </a:r>
            <a:r>
              <a:rPr lang="ga-IE" sz="2100" dirty="0">
                <a:cs typeface="Consolas" pitchFamily="49" charset="0"/>
              </a:rPr>
              <a:t> indicating that the </a:t>
            </a:r>
            <a:r>
              <a:rPr lang="ga-IE" sz="2100" b="1" dirty="0">
                <a:cs typeface="Consolas" pitchFamily="49" charset="0"/>
              </a:rPr>
              <a:t>datanode</a:t>
            </a:r>
            <a:r>
              <a:rPr lang="ga-IE" sz="2100" dirty="0">
                <a:cs typeface="Consolas" pitchFamily="49" charset="0"/>
              </a:rPr>
              <a:t> is functioning correctly</a:t>
            </a:r>
            <a:r>
              <a:rPr lang="en-IE" sz="2100" dirty="0">
                <a:cs typeface="Consolas" pitchFamily="49" charset="0"/>
              </a:rPr>
              <a:t>.</a:t>
            </a:r>
            <a:endParaRPr lang="en-GB" sz="2100" dirty="0">
              <a:cs typeface="Consolas" pitchFamily="49" charset="0"/>
            </a:endParaRPr>
          </a:p>
          <a:p>
            <a:pPr marL="360363" indent="-360363">
              <a:lnSpc>
                <a:spcPct val="100000"/>
              </a:lnSpc>
              <a:spcBef>
                <a:spcPts val="400"/>
              </a:spcBef>
              <a:spcAft>
                <a:spcPts val="600"/>
              </a:spcAft>
              <a:buFont typeface="Arial" panose="020B0604020202020204" pitchFamily="34" charset="0"/>
              <a:buChar char="•"/>
            </a:pPr>
            <a:r>
              <a:rPr lang="ga-IE" sz="2100" b="1" dirty="0"/>
              <a:t>Replica placement </a:t>
            </a:r>
            <a:r>
              <a:rPr lang="en-GB" sz="2100" dirty="0"/>
              <a:t>is </a:t>
            </a:r>
            <a:r>
              <a:rPr lang="ga-IE" sz="2100" dirty="0"/>
              <a:t>critical to </a:t>
            </a:r>
            <a:r>
              <a:rPr lang="ga-IE" sz="2100" b="1" dirty="0"/>
              <a:t>HDFS</a:t>
            </a:r>
            <a:r>
              <a:rPr lang="ga-IE" sz="2100" dirty="0"/>
              <a:t> performance and reliability</a:t>
            </a:r>
            <a:r>
              <a:rPr lang="en-IE" sz="2100" dirty="0"/>
              <a:t>.</a:t>
            </a:r>
            <a:endParaRPr lang="ga-IE" sz="2100" dirty="0"/>
          </a:p>
          <a:p>
            <a:pPr marL="360363" indent="-360363">
              <a:lnSpc>
                <a:spcPct val="100000"/>
              </a:lnSpc>
              <a:spcBef>
                <a:spcPts val="400"/>
              </a:spcBef>
              <a:spcAft>
                <a:spcPts val="600"/>
              </a:spcAft>
              <a:buFont typeface="Arial" panose="020B0604020202020204" pitchFamily="34" charset="0"/>
              <a:buChar char="•"/>
            </a:pPr>
            <a:r>
              <a:rPr lang="ga-IE" sz="2100" dirty="0"/>
              <a:t>Optimising replica placement is a distinguishing factor of </a:t>
            </a:r>
            <a:r>
              <a:rPr lang="ga-IE" sz="2100" b="1" dirty="0"/>
              <a:t>HDFS</a:t>
            </a:r>
            <a:r>
              <a:rPr lang="ga-IE" sz="2100" dirty="0"/>
              <a:t> as opposed to other distributed file systems</a:t>
            </a:r>
            <a:r>
              <a:rPr lang="en-IE" sz="2100" dirty="0"/>
              <a:t>.</a:t>
            </a:r>
            <a:endParaRPr lang="ga-IE" sz="2100" dirty="0"/>
          </a:p>
          <a:p>
            <a:pPr marL="360363" indent="-360363">
              <a:lnSpc>
                <a:spcPct val="100000"/>
              </a:lnSpc>
              <a:spcBef>
                <a:spcPts val="400"/>
              </a:spcBef>
              <a:spcAft>
                <a:spcPts val="600"/>
              </a:spcAft>
              <a:buFont typeface="Arial" panose="020B0604020202020204" pitchFamily="34" charset="0"/>
              <a:buChar char="•"/>
            </a:pPr>
            <a:r>
              <a:rPr lang="ga-IE" sz="2100" dirty="0"/>
              <a:t>Possible research area</a:t>
            </a:r>
            <a:r>
              <a:rPr lang="en-IE" sz="2100" dirty="0"/>
              <a:t>.</a:t>
            </a:r>
          </a:p>
        </p:txBody>
      </p:sp>
      <p:sp>
        <p:nvSpPr>
          <p:cNvPr id="4" name="Slide Number Placeholder 3">
            <a:extLst>
              <a:ext uri="{FF2B5EF4-FFF2-40B4-BE49-F238E27FC236}">
                <a16:creationId xmlns:a16="http://schemas.microsoft.com/office/drawing/2014/main" id="{757D8B97-9064-4C2D-97D0-A1B31DF287A8}"/>
              </a:ext>
            </a:extLst>
          </p:cNvPr>
          <p:cNvSpPr>
            <a:spLocks noGrp="1"/>
          </p:cNvSpPr>
          <p:nvPr>
            <p:ph type="sldNum" sz="quarter" idx="12"/>
          </p:nvPr>
        </p:nvSpPr>
        <p:spPr/>
        <p:txBody>
          <a:bodyPr/>
          <a:lstStyle/>
          <a:p>
            <a:fld id="{6C8DB4F7-D883-4928-8961-38134A510B78}" type="slidenum">
              <a:rPr lang="en-GB" smtClean="0"/>
              <a:t>22</a:t>
            </a:fld>
            <a:endParaRPr lang="en-GB" dirty="0"/>
          </a:p>
        </p:txBody>
      </p:sp>
      <p:grpSp>
        <p:nvGrpSpPr>
          <p:cNvPr id="14" name="Group 13">
            <a:extLst>
              <a:ext uri="{FF2B5EF4-FFF2-40B4-BE49-F238E27FC236}">
                <a16:creationId xmlns:a16="http://schemas.microsoft.com/office/drawing/2014/main" id="{F6A677C0-7DDA-2263-E64F-22FDD30D83EE}"/>
              </a:ext>
            </a:extLst>
          </p:cNvPr>
          <p:cNvGrpSpPr/>
          <p:nvPr/>
        </p:nvGrpSpPr>
        <p:grpSpPr>
          <a:xfrm>
            <a:off x="8569155" y="1648565"/>
            <a:ext cx="2500104" cy="1685330"/>
            <a:chOff x="7519128" y="1268760"/>
            <a:chExt cx="2500104" cy="1685330"/>
          </a:xfrm>
        </p:grpSpPr>
        <p:sp>
          <p:nvSpPr>
            <p:cNvPr id="15" name="Rectangle 14">
              <a:extLst>
                <a:ext uri="{FF2B5EF4-FFF2-40B4-BE49-F238E27FC236}">
                  <a16:creationId xmlns:a16="http://schemas.microsoft.com/office/drawing/2014/main" id="{6B02FBAA-4ECF-405A-7A22-0511A982DB8E}"/>
                </a:ext>
              </a:extLst>
            </p:cNvPr>
            <p:cNvSpPr/>
            <p:nvPr/>
          </p:nvSpPr>
          <p:spPr>
            <a:xfrm>
              <a:off x="7519128" y="12687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6" name="Rectangle 15">
              <a:extLst>
                <a:ext uri="{FF2B5EF4-FFF2-40B4-BE49-F238E27FC236}">
                  <a16:creationId xmlns:a16="http://schemas.microsoft.com/office/drawing/2014/main" id="{AF263308-5C7D-6170-86CB-8532AA7922DC}"/>
                </a:ext>
              </a:extLst>
            </p:cNvPr>
            <p:cNvSpPr/>
            <p:nvPr/>
          </p:nvSpPr>
          <p:spPr>
            <a:xfrm>
              <a:off x="7671528" y="14211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 name="Rectangle 16">
              <a:extLst>
                <a:ext uri="{FF2B5EF4-FFF2-40B4-BE49-F238E27FC236}">
                  <a16:creationId xmlns:a16="http://schemas.microsoft.com/office/drawing/2014/main" id="{A47AE3C9-CAFF-5049-2B8A-D5059953815F}"/>
                </a:ext>
              </a:extLst>
            </p:cNvPr>
            <p:cNvSpPr/>
            <p:nvPr/>
          </p:nvSpPr>
          <p:spPr>
            <a:xfrm>
              <a:off x="7823928" y="15735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8" name="Rectangle 17">
              <a:extLst>
                <a:ext uri="{FF2B5EF4-FFF2-40B4-BE49-F238E27FC236}">
                  <a16:creationId xmlns:a16="http://schemas.microsoft.com/office/drawing/2014/main" id="{CB7F8538-C6A7-9810-CBF4-81B9C91BCC73}"/>
                </a:ext>
              </a:extLst>
            </p:cNvPr>
            <p:cNvSpPr/>
            <p:nvPr/>
          </p:nvSpPr>
          <p:spPr>
            <a:xfrm>
              <a:off x="7976328" y="17259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9" name="Rectangle 18">
              <a:extLst>
                <a:ext uri="{FF2B5EF4-FFF2-40B4-BE49-F238E27FC236}">
                  <a16:creationId xmlns:a16="http://schemas.microsoft.com/office/drawing/2014/main" id="{25EA0C3A-F0D3-19C1-5065-1A7D7F623851}"/>
                </a:ext>
              </a:extLst>
            </p:cNvPr>
            <p:cNvSpPr/>
            <p:nvPr/>
          </p:nvSpPr>
          <p:spPr>
            <a:xfrm>
              <a:off x="8128728" y="18783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0" name="Rectangle 19">
              <a:extLst>
                <a:ext uri="{FF2B5EF4-FFF2-40B4-BE49-F238E27FC236}">
                  <a16:creationId xmlns:a16="http://schemas.microsoft.com/office/drawing/2014/main" id="{AE8AD671-4C97-82FD-B664-D9F09BCF16D5}"/>
                </a:ext>
              </a:extLst>
            </p:cNvPr>
            <p:cNvSpPr/>
            <p:nvPr/>
          </p:nvSpPr>
          <p:spPr>
            <a:xfrm>
              <a:off x="8281128" y="2030760"/>
              <a:ext cx="17381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ga-IE"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Copy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pic>
        <p:nvPicPr>
          <p:cNvPr id="22" name="Picture 21">
            <a:extLst>
              <a:ext uri="{FF2B5EF4-FFF2-40B4-BE49-F238E27FC236}">
                <a16:creationId xmlns:a16="http://schemas.microsoft.com/office/drawing/2014/main" id="{48342DA7-1513-F1EA-7DF2-85E0BFB58900}"/>
              </a:ext>
            </a:extLst>
          </p:cNvPr>
          <p:cNvPicPr>
            <a:picLocks noChangeAspect="1"/>
          </p:cNvPicPr>
          <p:nvPr/>
        </p:nvPicPr>
        <p:blipFill>
          <a:blip r:embed="rId2"/>
          <a:stretch>
            <a:fillRect/>
          </a:stretch>
        </p:blipFill>
        <p:spPr>
          <a:xfrm>
            <a:off x="8072438" y="3743378"/>
            <a:ext cx="3819524" cy="2672028"/>
          </a:xfrm>
          <a:prstGeom prst="rect">
            <a:avLst/>
          </a:prstGeom>
        </p:spPr>
      </p:pic>
    </p:spTree>
    <p:extLst>
      <p:ext uri="{BB962C8B-B14F-4D97-AF65-F5344CB8AC3E}">
        <p14:creationId xmlns:p14="http://schemas.microsoft.com/office/powerpoint/2010/main" val="266961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25" y="92564"/>
            <a:ext cx="8441212" cy="1325563"/>
          </a:xfrm>
        </p:spPr>
        <p:txBody>
          <a:bodyPr>
            <a:normAutofit/>
          </a:bodyPr>
          <a:lstStyle/>
          <a:p>
            <a:r>
              <a:rPr lang="ga-IE" dirty="0"/>
              <a:t>Hadoop Replication</a:t>
            </a:r>
            <a:br>
              <a:rPr lang="en-GB" dirty="0"/>
            </a:br>
            <a:r>
              <a:rPr lang="en-GB" sz="2800" dirty="0">
                <a:solidFill>
                  <a:schemeClr val="accent5">
                    <a:lumMod val="75000"/>
                  </a:schemeClr>
                </a:solidFill>
              </a:rPr>
              <a:t>Replica Placement</a:t>
            </a:r>
            <a:endParaRPr lang="en-IE" dirty="0">
              <a:solidFill>
                <a:schemeClr val="accent5">
                  <a:lumMod val="75000"/>
                </a:schemeClr>
              </a:solidFill>
            </a:endParaRPr>
          </a:p>
        </p:txBody>
      </p:sp>
      <p:sp>
        <p:nvSpPr>
          <p:cNvPr id="4" name="Slide Number Placeholder 3">
            <a:extLst>
              <a:ext uri="{FF2B5EF4-FFF2-40B4-BE49-F238E27FC236}">
                <a16:creationId xmlns:a16="http://schemas.microsoft.com/office/drawing/2014/main" id="{89BEB623-CEEB-4875-B423-D712663068E1}"/>
              </a:ext>
            </a:extLst>
          </p:cNvPr>
          <p:cNvSpPr>
            <a:spLocks noGrp="1"/>
          </p:cNvSpPr>
          <p:nvPr>
            <p:ph type="sldNum" sz="quarter" idx="12"/>
          </p:nvPr>
        </p:nvSpPr>
        <p:spPr/>
        <p:txBody>
          <a:bodyPr/>
          <a:lstStyle/>
          <a:p>
            <a:fld id="{6C8DB4F7-D883-4928-8961-38134A510B78}" type="slidenum">
              <a:rPr lang="en-GB" smtClean="0"/>
              <a:t>23</a:t>
            </a:fld>
            <a:endParaRPr lang="en-GB" dirty="0"/>
          </a:p>
        </p:txBody>
      </p:sp>
      <p:sp>
        <p:nvSpPr>
          <p:cNvPr id="6" name="TextBox 5">
            <a:extLst>
              <a:ext uri="{FF2B5EF4-FFF2-40B4-BE49-F238E27FC236}">
                <a16:creationId xmlns:a16="http://schemas.microsoft.com/office/drawing/2014/main" id="{74A77361-E570-6795-3764-95FAB456785C}"/>
              </a:ext>
            </a:extLst>
          </p:cNvPr>
          <p:cNvSpPr txBox="1"/>
          <p:nvPr/>
        </p:nvSpPr>
        <p:spPr>
          <a:xfrm>
            <a:off x="879995" y="1608627"/>
            <a:ext cx="10292830" cy="461665"/>
          </a:xfrm>
          <a:prstGeom prst="rect">
            <a:avLst/>
          </a:prstGeom>
          <a:noFill/>
        </p:spPr>
        <p:txBody>
          <a:bodyPr wrap="square">
            <a:spAutoFit/>
          </a:bodyPr>
          <a:lstStyle/>
          <a:p>
            <a:pPr marL="361950" lvl="3" indent="-361950">
              <a:buFont typeface="Arial" panose="020B0604020202020204" pitchFamily="34" charset="0"/>
              <a:buChar char="•"/>
              <a:tabLst>
                <a:tab pos="447675" algn="l"/>
              </a:tabLst>
            </a:pPr>
            <a:r>
              <a:rPr lang="ga-IE" sz="2400" dirty="0"/>
              <a:t>How does the </a:t>
            </a:r>
            <a:r>
              <a:rPr lang="ga-IE" sz="2400" b="1" dirty="0"/>
              <a:t>namenode</a:t>
            </a:r>
            <a:r>
              <a:rPr lang="ga-IE" sz="2400" dirty="0"/>
              <a:t> choose </a:t>
            </a:r>
            <a:r>
              <a:rPr lang="ga-IE" sz="2400" b="1" dirty="0"/>
              <a:t>datanodes</a:t>
            </a:r>
            <a:r>
              <a:rPr lang="ga-IE" sz="2400" dirty="0"/>
              <a:t> on which to store replicas?</a:t>
            </a:r>
          </a:p>
        </p:txBody>
      </p:sp>
      <p:sp>
        <p:nvSpPr>
          <p:cNvPr id="15" name="TextBox 14">
            <a:extLst>
              <a:ext uri="{FF2B5EF4-FFF2-40B4-BE49-F238E27FC236}">
                <a16:creationId xmlns:a16="http://schemas.microsoft.com/office/drawing/2014/main" id="{B7BBB2F4-2E98-7414-12A4-678698BA0848}"/>
              </a:ext>
            </a:extLst>
          </p:cNvPr>
          <p:cNvSpPr txBox="1"/>
          <p:nvPr/>
        </p:nvSpPr>
        <p:spPr>
          <a:xfrm>
            <a:off x="879995" y="4534855"/>
            <a:ext cx="5949431" cy="2200602"/>
          </a:xfrm>
          <a:prstGeom prst="rect">
            <a:avLst/>
          </a:prstGeom>
          <a:noFill/>
        </p:spPr>
        <p:txBody>
          <a:bodyPr wrap="square">
            <a:spAutoFit/>
          </a:bodyPr>
          <a:lstStyle/>
          <a:p>
            <a:pPr marL="361950" lvl="3" indent="-361950">
              <a:spcAft>
                <a:spcPts val="1200"/>
              </a:spcAft>
              <a:buFont typeface="Arial" panose="020B0604020202020204" pitchFamily="34" charset="0"/>
              <a:buChar char="•"/>
            </a:pPr>
            <a:r>
              <a:rPr lang="ga-IE" sz="2300" b="1" dirty="0"/>
              <a:t>All replicas on a single node </a:t>
            </a:r>
          </a:p>
          <a:p>
            <a:pPr marL="809625" lvl="4" indent="-361950">
              <a:spcAft>
                <a:spcPts val="1200"/>
              </a:spcAft>
              <a:buFont typeface="Arial" panose="020B0604020202020204" pitchFamily="34" charset="0"/>
              <a:buChar char="•"/>
            </a:pPr>
            <a:r>
              <a:rPr lang="ga-IE" sz="2100" dirty="0"/>
              <a:t>Lowest write bandwidth penalty since replication pipeline runs on a single node</a:t>
            </a:r>
          </a:p>
          <a:p>
            <a:pPr marL="809625" lvl="4" indent="-361950">
              <a:spcAft>
                <a:spcPts val="1200"/>
              </a:spcAft>
              <a:buFont typeface="Arial" panose="020B0604020202020204" pitchFamily="34" charset="0"/>
              <a:buChar char="•"/>
            </a:pPr>
            <a:r>
              <a:rPr lang="ga-IE" sz="2100" dirty="0"/>
              <a:t>No real redundancy though</a:t>
            </a:r>
          </a:p>
          <a:p>
            <a:pPr marL="809625" lvl="4" indent="-361950">
              <a:spcAft>
                <a:spcPts val="1200"/>
              </a:spcAft>
              <a:buFont typeface="Arial" panose="020B0604020202020204" pitchFamily="34" charset="0"/>
              <a:buChar char="•"/>
            </a:pPr>
            <a:r>
              <a:rPr lang="ga-IE" sz="2100" dirty="0"/>
              <a:t>Read bandwidth high for off-rack reads</a:t>
            </a:r>
          </a:p>
        </p:txBody>
      </p:sp>
      <p:pic>
        <p:nvPicPr>
          <p:cNvPr id="17" name="Picture 16">
            <a:extLst>
              <a:ext uri="{FF2B5EF4-FFF2-40B4-BE49-F238E27FC236}">
                <a16:creationId xmlns:a16="http://schemas.microsoft.com/office/drawing/2014/main" id="{FCE00DFC-D9F4-91A1-210D-82D2315AF7D7}"/>
              </a:ext>
            </a:extLst>
          </p:cNvPr>
          <p:cNvPicPr>
            <a:picLocks noChangeAspect="1"/>
          </p:cNvPicPr>
          <p:nvPr/>
        </p:nvPicPr>
        <p:blipFill>
          <a:blip r:embed="rId3"/>
          <a:stretch>
            <a:fillRect/>
          </a:stretch>
        </p:blipFill>
        <p:spPr>
          <a:xfrm>
            <a:off x="3407985" y="2275497"/>
            <a:ext cx="4486890" cy="2034983"/>
          </a:xfrm>
          <a:prstGeom prst="rect">
            <a:avLst/>
          </a:prstGeom>
        </p:spPr>
      </p:pic>
      <p:sp>
        <p:nvSpPr>
          <p:cNvPr id="20" name="TextBox 19">
            <a:extLst>
              <a:ext uri="{FF2B5EF4-FFF2-40B4-BE49-F238E27FC236}">
                <a16:creationId xmlns:a16="http://schemas.microsoft.com/office/drawing/2014/main" id="{4E1BEDDE-7893-61F7-8614-B0F0A4611968}"/>
              </a:ext>
            </a:extLst>
          </p:cNvPr>
          <p:cNvSpPr txBox="1"/>
          <p:nvPr/>
        </p:nvSpPr>
        <p:spPr>
          <a:xfrm>
            <a:off x="6498956" y="4534020"/>
            <a:ext cx="5387456" cy="1400383"/>
          </a:xfrm>
          <a:prstGeom prst="rect">
            <a:avLst/>
          </a:prstGeom>
          <a:noFill/>
        </p:spPr>
        <p:txBody>
          <a:bodyPr wrap="square">
            <a:spAutoFit/>
          </a:bodyPr>
          <a:lstStyle/>
          <a:p>
            <a:pPr marL="360363" lvl="3" indent="-360363">
              <a:spcAft>
                <a:spcPts val="1200"/>
              </a:spcAft>
              <a:buFont typeface="Arial" panose="020B0604020202020204" pitchFamily="34" charset="0"/>
              <a:buChar char="•"/>
            </a:pPr>
            <a:r>
              <a:rPr lang="ga-IE" sz="2300" b="1" dirty="0"/>
              <a:t>All replicas in different data-centres</a:t>
            </a:r>
          </a:p>
          <a:p>
            <a:pPr marL="809625" lvl="4" indent="-361950">
              <a:spcAft>
                <a:spcPts val="1200"/>
              </a:spcAft>
              <a:buFont typeface="Arial" panose="020B0604020202020204" pitchFamily="34" charset="0"/>
              <a:buChar char="•"/>
            </a:pPr>
            <a:r>
              <a:rPr lang="ga-IE" sz="2100" dirty="0"/>
              <a:t>Maximise redundancy</a:t>
            </a:r>
          </a:p>
          <a:p>
            <a:pPr marL="809625" lvl="4" indent="-361950">
              <a:spcAft>
                <a:spcPts val="1200"/>
              </a:spcAft>
              <a:buFont typeface="Arial" panose="020B0604020202020204" pitchFamily="34" charset="0"/>
              <a:buChar char="•"/>
            </a:pPr>
            <a:r>
              <a:rPr lang="ga-IE" sz="2100" dirty="0"/>
              <a:t>High bandwidth cost</a:t>
            </a:r>
          </a:p>
        </p:txBody>
      </p:sp>
    </p:spTree>
    <p:extLst>
      <p:ext uri="{BB962C8B-B14F-4D97-AF65-F5344CB8AC3E}">
        <p14:creationId xmlns:p14="http://schemas.microsoft.com/office/powerpoint/2010/main" val="300351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0" y="92564"/>
            <a:ext cx="8507887" cy="1325563"/>
          </a:xfrm>
        </p:spPr>
        <p:txBody>
          <a:bodyPr>
            <a:normAutofit/>
          </a:bodyPr>
          <a:lstStyle/>
          <a:p>
            <a:r>
              <a:rPr lang="ga-IE" dirty="0"/>
              <a:t>Hadoop Replication</a:t>
            </a:r>
            <a:br>
              <a:rPr lang="en-GB" dirty="0"/>
            </a:br>
            <a:r>
              <a:rPr lang="en-GB" sz="2800" dirty="0">
                <a:solidFill>
                  <a:schemeClr val="accent5">
                    <a:lumMod val="75000"/>
                  </a:schemeClr>
                </a:solidFill>
              </a:rPr>
              <a:t>Replica Placement</a:t>
            </a:r>
            <a:endParaRPr lang="en-IE" dirty="0"/>
          </a:p>
        </p:txBody>
      </p:sp>
      <p:sp>
        <p:nvSpPr>
          <p:cNvPr id="3" name="Content Placeholder 2"/>
          <p:cNvSpPr>
            <a:spLocks noGrp="1"/>
          </p:cNvSpPr>
          <p:nvPr>
            <p:ph sz="quarter" idx="1"/>
          </p:nvPr>
        </p:nvSpPr>
        <p:spPr>
          <a:xfrm>
            <a:off x="942355" y="1559859"/>
            <a:ext cx="5987363" cy="5298141"/>
          </a:xfrm>
        </p:spPr>
        <p:txBody>
          <a:bodyPr>
            <a:normAutofit fontScale="92500" lnSpcReduction="10000"/>
          </a:bodyPr>
          <a:lstStyle/>
          <a:p>
            <a:pPr marL="360363" lvl="4" indent="-360363">
              <a:lnSpc>
                <a:spcPct val="120000"/>
              </a:lnSpc>
              <a:spcBef>
                <a:spcPts val="1200"/>
              </a:spcBef>
              <a:spcAft>
                <a:spcPts val="600"/>
              </a:spcAft>
            </a:pPr>
            <a:r>
              <a:rPr lang="ga-IE" sz="2000" dirty="0"/>
              <a:t>Default behaviour is to place the first replica on the same node as the client</a:t>
            </a:r>
            <a:r>
              <a:rPr lang="en-GB" sz="2000" dirty="0"/>
              <a:t>.</a:t>
            </a:r>
            <a:endParaRPr lang="ga-IE" sz="2000" dirty="0"/>
          </a:p>
          <a:p>
            <a:pPr marL="360363" lvl="4" indent="-360363">
              <a:lnSpc>
                <a:spcPct val="120000"/>
              </a:lnSpc>
              <a:spcBef>
                <a:spcPts val="1200"/>
              </a:spcBef>
              <a:spcAft>
                <a:spcPts val="600"/>
              </a:spcAft>
            </a:pPr>
            <a:r>
              <a:rPr lang="ga-IE" sz="2000" dirty="0"/>
              <a:t>If the client is running from outside the cluster then a datanode is randomly chosen (taking account of which datanodes are busiest and the capacity available on datanodes)</a:t>
            </a:r>
            <a:r>
              <a:rPr lang="en-GB" sz="2000" dirty="0"/>
              <a:t>.</a:t>
            </a:r>
            <a:endParaRPr lang="ga-IE" sz="2000" dirty="0"/>
          </a:p>
          <a:p>
            <a:pPr marL="360363" lvl="4" indent="-360363">
              <a:lnSpc>
                <a:spcPct val="120000"/>
              </a:lnSpc>
              <a:spcBef>
                <a:spcPts val="1200"/>
              </a:spcBef>
              <a:spcAft>
                <a:spcPts val="600"/>
              </a:spcAft>
            </a:pPr>
            <a:r>
              <a:rPr lang="ga-IE" sz="2000" dirty="0"/>
              <a:t>The second replica is placed </a:t>
            </a:r>
            <a:r>
              <a:rPr lang="ga-IE" sz="2000" b="1" i="1" dirty="0"/>
              <a:t>off-rack</a:t>
            </a:r>
            <a:r>
              <a:rPr lang="ga-IE" sz="2000" i="1" dirty="0"/>
              <a:t> </a:t>
            </a:r>
            <a:r>
              <a:rPr lang="ga-IE" sz="2000" dirty="0"/>
              <a:t>randomly</a:t>
            </a:r>
            <a:r>
              <a:rPr lang="en-GB" sz="2000" dirty="0"/>
              <a:t>.</a:t>
            </a:r>
            <a:endParaRPr lang="ga-IE" sz="2000" dirty="0"/>
          </a:p>
          <a:p>
            <a:pPr marL="360363" lvl="4" indent="-360363">
              <a:lnSpc>
                <a:spcPct val="120000"/>
              </a:lnSpc>
              <a:spcBef>
                <a:spcPts val="1200"/>
              </a:spcBef>
              <a:spcAft>
                <a:spcPts val="600"/>
              </a:spcAft>
            </a:pPr>
            <a:r>
              <a:rPr lang="ga-IE" sz="2000" dirty="0"/>
              <a:t>The third replica is placed on the same rack as the second replica but on a different node chosen at random</a:t>
            </a:r>
            <a:r>
              <a:rPr lang="en-GB" sz="2000" dirty="0"/>
              <a:t>.</a:t>
            </a:r>
            <a:endParaRPr lang="ga-IE" sz="2000" dirty="0"/>
          </a:p>
          <a:p>
            <a:pPr marL="360363" lvl="4" indent="-360363">
              <a:lnSpc>
                <a:spcPct val="120000"/>
              </a:lnSpc>
              <a:spcBef>
                <a:spcPts val="1200"/>
              </a:spcBef>
              <a:spcAft>
                <a:spcPts val="600"/>
              </a:spcAft>
            </a:pPr>
            <a:r>
              <a:rPr lang="ga-IE" sz="2000" dirty="0"/>
              <a:t>Further replicas are placed on random nodes in the cluster with an effort not to place too many replicas on the same rack</a:t>
            </a:r>
            <a:r>
              <a:rPr lang="en-GB" sz="2000" dirty="0"/>
              <a:t>.</a:t>
            </a:r>
            <a:endParaRPr lang="ga-IE" sz="2000" dirty="0"/>
          </a:p>
        </p:txBody>
      </p:sp>
      <p:sp>
        <p:nvSpPr>
          <p:cNvPr id="4" name="Slide Number Placeholder 3">
            <a:extLst>
              <a:ext uri="{FF2B5EF4-FFF2-40B4-BE49-F238E27FC236}">
                <a16:creationId xmlns:a16="http://schemas.microsoft.com/office/drawing/2014/main" id="{77F059CA-66C8-4C04-BBA2-6692C3188446}"/>
              </a:ext>
            </a:extLst>
          </p:cNvPr>
          <p:cNvSpPr>
            <a:spLocks noGrp="1"/>
          </p:cNvSpPr>
          <p:nvPr>
            <p:ph type="sldNum" sz="quarter" idx="12"/>
          </p:nvPr>
        </p:nvSpPr>
        <p:spPr/>
        <p:txBody>
          <a:bodyPr/>
          <a:lstStyle/>
          <a:p>
            <a:fld id="{6C8DB4F7-D883-4928-8961-38134A510B78}" type="slidenum">
              <a:rPr lang="en-GB" smtClean="0"/>
              <a:t>24</a:t>
            </a:fld>
            <a:endParaRPr lang="en-GB" dirty="0"/>
          </a:p>
        </p:txBody>
      </p:sp>
      <p:graphicFrame>
        <p:nvGraphicFramePr>
          <p:cNvPr id="5" name="Object 4">
            <a:extLst>
              <a:ext uri="{FF2B5EF4-FFF2-40B4-BE49-F238E27FC236}">
                <a16:creationId xmlns:a16="http://schemas.microsoft.com/office/drawing/2014/main" id="{2F56E650-7042-C80C-C09B-D347F66E629A}"/>
              </a:ext>
            </a:extLst>
          </p:cNvPr>
          <p:cNvGraphicFramePr>
            <a:graphicFrameLocks noChangeAspect="1"/>
          </p:cNvGraphicFramePr>
          <p:nvPr>
            <p:extLst>
              <p:ext uri="{D42A27DB-BD31-4B8C-83A1-F6EECF244321}">
                <p14:modId xmlns:p14="http://schemas.microsoft.com/office/powerpoint/2010/main" val="612753454"/>
              </p:ext>
            </p:extLst>
          </p:nvPr>
        </p:nvGraphicFramePr>
        <p:xfrm>
          <a:off x="6929718" y="2177000"/>
          <a:ext cx="5163670" cy="4063857"/>
        </p:xfrm>
        <a:graphic>
          <a:graphicData uri="http://schemas.openxmlformats.org/presentationml/2006/ole">
            <mc:AlternateContent xmlns:mc="http://schemas.openxmlformats.org/markup-compatibility/2006">
              <mc:Choice xmlns:v="urn:schemas-microsoft-com:vml" Requires="v">
                <p:oleObj name="PBrush" r:id="rId2" imgW="10362050" imgH="5241095" progId="">
                  <p:embed/>
                </p:oleObj>
              </mc:Choice>
              <mc:Fallback>
                <p:oleObj name="PBrush" r:id="rId2" imgW="10362050" imgH="5241095" progId="">
                  <p:embed/>
                  <p:pic>
                    <p:nvPicPr>
                      <p:cNvPr id="0" name=""/>
                      <p:cNvPicPr/>
                      <p:nvPr/>
                    </p:nvPicPr>
                    <p:blipFill>
                      <a:blip r:embed="rId3"/>
                      <a:stretch>
                        <a:fillRect/>
                      </a:stretch>
                    </p:blipFill>
                    <p:spPr>
                      <a:xfrm>
                        <a:off x="6929718" y="2177000"/>
                        <a:ext cx="5163670" cy="4063857"/>
                      </a:xfrm>
                      <a:prstGeom prst="rect">
                        <a:avLst/>
                      </a:prstGeom>
                    </p:spPr>
                  </p:pic>
                </p:oleObj>
              </mc:Fallback>
            </mc:AlternateContent>
          </a:graphicData>
        </a:graphic>
      </p:graphicFrame>
    </p:spTree>
    <p:extLst>
      <p:ext uri="{BB962C8B-B14F-4D97-AF65-F5344CB8AC3E}">
        <p14:creationId xmlns:p14="http://schemas.microsoft.com/office/powerpoint/2010/main" val="268186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609600" y="1595718"/>
            <a:ext cx="6042212" cy="5262282"/>
          </a:xfrm>
        </p:spPr>
        <p:txBody>
          <a:bodyPr>
            <a:normAutofit fontScale="92500" lnSpcReduction="20000"/>
          </a:bodyPr>
          <a:lstStyle/>
          <a:p>
            <a:pPr>
              <a:lnSpc>
                <a:spcPct val="100000"/>
              </a:lnSpc>
              <a:spcBef>
                <a:spcPts val="600"/>
              </a:spcBef>
              <a:spcAft>
                <a:spcPts val="1200"/>
              </a:spcAft>
            </a:pPr>
            <a:r>
              <a:rPr lang="en-GB" sz="1800" dirty="0"/>
              <a:t>Mastering Hadoop 3, Chanchal Singh, Manish Kumar, </a:t>
            </a:r>
            <a:r>
              <a:rPr lang="en-GB" sz="1800" dirty="0" err="1"/>
              <a:t>Packt</a:t>
            </a:r>
            <a:r>
              <a:rPr lang="en-GB" sz="1800" dirty="0"/>
              <a:t> Publishing, February 2019, 544 pages. </a:t>
            </a:r>
          </a:p>
          <a:p>
            <a:pPr>
              <a:lnSpc>
                <a:spcPct val="100000"/>
              </a:lnSpc>
              <a:spcBef>
                <a:spcPts val="600"/>
              </a:spcBef>
              <a:spcAft>
                <a:spcPts val="1200"/>
              </a:spcAft>
            </a:pPr>
            <a:r>
              <a:rPr lang="en-GB" sz="1800" dirty="0"/>
              <a:t>Hadoop with Python, Zach </a:t>
            </a:r>
            <a:r>
              <a:rPr lang="en-GB" sz="1800" dirty="0" err="1"/>
              <a:t>Radtka</a:t>
            </a:r>
            <a:r>
              <a:rPr lang="en-GB" sz="1800" dirty="0"/>
              <a:t>; Donald Miner, O'Reilly Media, Inc., 2015.</a:t>
            </a:r>
          </a:p>
          <a:p>
            <a:pPr>
              <a:lnSpc>
                <a:spcPct val="100000"/>
              </a:lnSpc>
              <a:spcBef>
                <a:spcPts val="600"/>
              </a:spcBef>
              <a:spcAft>
                <a:spcPts val="1200"/>
              </a:spcAft>
            </a:pPr>
            <a:r>
              <a:rPr lang="en-GB" sz="1800" dirty="0"/>
              <a:t>Data Analysis with Python and </a:t>
            </a:r>
            <a:r>
              <a:rPr lang="en-GB" sz="1800" dirty="0" err="1"/>
              <a:t>PySpark</a:t>
            </a:r>
            <a:r>
              <a:rPr lang="en-GB" sz="1800" dirty="0"/>
              <a:t>, By Jonathan </a:t>
            </a:r>
            <a:r>
              <a:rPr lang="en-GB" sz="1800" dirty="0" err="1"/>
              <a:t>Rioux</a:t>
            </a:r>
            <a:r>
              <a:rPr lang="en-GB" sz="1800"/>
              <a:t>, Manning Publications, March 2022, 456 pages.</a:t>
            </a:r>
            <a:endParaRPr lang="en-GB" sz="1800" dirty="0"/>
          </a:p>
          <a:p>
            <a:pPr>
              <a:lnSpc>
                <a:spcPct val="100000"/>
              </a:lnSpc>
              <a:spcBef>
                <a:spcPts val="600"/>
              </a:spcBef>
              <a:spcAft>
                <a:spcPts val="1200"/>
              </a:spcAft>
            </a:pPr>
            <a:r>
              <a:rPr lang="en-GB" sz="1800" dirty="0" err="1"/>
              <a:t>Lublinsky</a:t>
            </a:r>
            <a:r>
              <a:rPr lang="en-GB" sz="1800" dirty="0"/>
              <a:t> B., Smith K. T. and </a:t>
            </a:r>
            <a:r>
              <a:rPr lang="en-GB" sz="1800" dirty="0" err="1"/>
              <a:t>Yakubovich</a:t>
            </a:r>
            <a:r>
              <a:rPr lang="en-GB" sz="1800" dirty="0"/>
              <a:t> A 2013, Professional Hadoop Solutions, </a:t>
            </a:r>
            <a:r>
              <a:rPr lang="en-GB" sz="1800" dirty="0" err="1"/>
              <a:t>Wrox</a:t>
            </a:r>
            <a:r>
              <a:rPr lang="en-GB" sz="1800" dirty="0"/>
              <a:t> [ISBN: 13:978-11186]</a:t>
            </a:r>
          </a:p>
          <a:p>
            <a:pPr>
              <a:lnSpc>
                <a:spcPct val="100000"/>
              </a:lnSpc>
              <a:spcBef>
                <a:spcPts val="600"/>
              </a:spcBef>
              <a:spcAft>
                <a:spcPts val="1200"/>
              </a:spcAft>
            </a:pPr>
            <a:r>
              <a:rPr lang="en-GB" sz="1800" dirty="0"/>
              <a:t>Holmes A 2012, Hadoop in Practice, Manning Publications [ISBN: 13:978-16172]</a:t>
            </a:r>
          </a:p>
          <a:p>
            <a:pPr>
              <a:lnSpc>
                <a:spcPct val="100000"/>
              </a:lnSpc>
              <a:spcBef>
                <a:spcPts val="600"/>
              </a:spcBef>
              <a:spcAft>
                <a:spcPts val="1200"/>
              </a:spcAft>
            </a:pPr>
            <a:r>
              <a:rPr lang="en-GB" sz="1800" dirty="0"/>
              <a:t>McKinney W. 2012, Python for Data Analysis, O'Reilly Media [ISBN: 13: 978-14493]</a:t>
            </a:r>
          </a:p>
          <a:p>
            <a:pPr>
              <a:lnSpc>
                <a:spcPct val="100000"/>
              </a:lnSpc>
              <a:spcBef>
                <a:spcPts val="600"/>
              </a:spcBef>
              <a:spcAft>
                <a:spcPts val="1200"/>
              </a:spcAft>
            </a:pPr>
            <a:r>
              <a:rPr lang="en-GB" sz="1800" dirty="0"/>
              <a:t>https://hadoop.apache.org/docs/stable/hadoop-mapreduce-client/hadoop-mapreduce-client-core/MapReduceTutorial.html</a:t>
            </a:r>
          </a:p>
          <a:p>
            <a:pPr>
              <a:lnSpc>
                <a:spcPct val="100000"/>
              </a:lnSpc>
              <a:spcBef>
                <a:spcPts val="600"/>
              </a:spcBef>
              <a:spcAft>
                <a:spcPts val="1200"/>
              </a:spcAft>
            </a:pPr>
            <a:r>
              <a:rPr lang="en-GB" sz="1800" dirty="0"/>
              <a:t>Some images are used from Google search repository (https://www.google.ie/search) to enhance the level of learning.</a:t>
            </a:r>
            <a:endParaRPr lang="tr-TR" sz="1800" dirty="0"/>
          </a:p>
        </p:txBody>
      </p:sp>
      <p:sp>
        <p:nvSpPr>
          <p:cNvPr id="4" name="Slide Number Placeholder 3">
            <a:extLst>
              <a:ext uri="{FF2B5EF4-FFF2-40B4-BE49-F238E27FC236}">
                <a16:creationId xmlns:a16="http://schemas.microsoft.com/office/drawing/2014/main" id="{6B2C5F81-6FEA-4F49-8B0F-59356D63A891}"/>
              </a:ext>
            </a:extLst>
          </p:cNvPr>
          <p:cNvSpPr>
            <a:spLocks noGrp="1"/>
          </p:cNvSpPr>
          <p:nvPr>
            <p:ph type="sldNum" sz="quarter" idx="12"/>
          </p:nvPr>
        </p:nvSpPr>
        <p:spPr/>
        <p:txBody>
          <a:bodyPr/>
          <a:lstStyle/>
          <a:p>
            <a:fld id="{6C8DB4F7-D883-4928-8961-38134A510B78}" type="slidenum">
              <a:rPr lang="en-GB" smtClean="0"/>
              <a:t>25</a:t>
            </a:fld>
            <a:endParaRPr lang="en-GB" dirty="0"/>
          </a:p>
        </p:txBody>
      </p:sp>
      <p:sp>
        <p:nvSpPr>
          <p:cNvPr id="5" name="Title 5">
            <a:extLst>
              <a:ext uri="{FF2B5EF4-FFF2-40B4-BE49-F238E27FC236}">
                <a16:creationId xmlns:a16="http://schemas.microsoft.com/office/drawing/2014/main" id="{286C5518-7DDA-1544-6EA2-284A619781DE}"/>
              </a:ext>
            </a:extLst>
          </p:cNvPr>
          <p:cNvSpPr txBox="1">
            <a:spLocks/>
          </p:cNvSpPr>
          <p:nvPr/>
        </p:nvSpPr>
        <p:spPr>
          <a:xfrm>
            <a:off x="6586023" y="2676088"/>
            <a:ext cx="4767777" cy="2822943"/>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a:t>Introduction</a:t>
            </a:r>
            <a:endParaRPr lang="en-IE" dirty="0"/>
          </a:p>
        </p:txBody>
      </p:sp>
      <p:sp>
        <p:nvSpPr>
          <p:cNvPr id="3" name="Content Placeholder 2"/>
          <p:cNvSpPr>
            <a:spLocks noGrp="1"/>
          </p:cNvSpPr>
          <p:nvPr>
            <p:ph sz="quarter" idx="1"/>
          </p:nvPr>
        </p:nvSpPr>
        <p:spPr>
          <a:xfrm>
            <a:off x="838200" y="1596977"/>
            <a:ext cx="10226879" cy="4734339"/>
          </a:xfrm>
        </p:spPr>
        <p:txBody>
          <a:bodyPr>
            <a:normAutofit fontScale="92500" lnSpcReduction="10000"/>
          </a:bodyPr>
          <a:lstStyle/>
          <a:p>
            <a:pPr lvl="1">
              <a:lnSpc>
                <a:spcPct val="110000"/>
              </a:lnSpc>
              <a:spcBef>
                <a:spcPts val="600"/>
              </a:spcBef>
              <a:spcAft>
                <a:spcPts val="600"/>
              </a:spcAft>
            </a:pPr>
            <a:r>
              <a:rPr lang="en-GB" sz="2800" b="1" dirty="0"/>
              <a:t>What is Hadoop?</a:t>
            </a:r>
          </a:p>
          <a:p>
            <a:pPr lvl="1">
              <a:lnSpc>
                <a:spcPct val="110000"/>
              </a:lnSpc>
              <a:spcBef>
                <a:spcPts val="600"/>
              </a:spcBef>
              <a:spcAft>
                <a:spcPts val="600"/>
              </a:spcAft>
            </a:pPr>
            <a:r>
              <a:rPr lang="en-GB" dirty="0"/>
              <a:t>An open-source software platform for distributed storage and distributed processing of very large data sets on computer clusters built from commodity hardware. </a:t>
            </a:r>
            <a:r>
              <a:rPr lang="en-GB" i="1" dirty="0"/>
              <a:t>Hortonworks</a:t>
            </a:r>
          </a:p>
          <a:p>
            <a:pPr lvl="1">
              <a:lnSpc>
                <a:spcPct val="110000"/>
              </a:lnSpc>
              <a:spcBef>
                <a:spcPts val="600"/>
              </a:spcBef>
              <a:spcAft>
                <a:spcPts val="600"/>
              </a:spcAft>
            </a:pPr>
            <a:r>
              <a:rPr lang="ga-IE" b="1" dirty="0"/>
              <a:t>Hadoop Distributed File System</a:t>
            </a:r>
            <a:r>
              <a:rPr lang="en-GB" b="1" dirty="0"/>
              <a:t> (</a:t>
            </a:r>
            <a:r>
              <a:rPr lang="ga-IE" b="1" dirty="0"/>
              <a:t>HDFS</a:t>
            </a:r>
            <a:r>
              <a:rPr lang="en-GB" b="1" dirty="0"/>
              <a:t>)</a:t>
            </a:r>
            <a:endParaRPr lang="ga-IE" sz="1600" dirty="0"/>
          </a:p>
          <a:p>
            <a:pPr lvl="2">
              <a:lnSpc>
                <a:spcPct val="110000"/>
              </a:lnSpc>
              <a:spcBef>
                <a:spcPts val="600"/>
              </a:spcBef>
              <a:spcAft>
                <a:spcPts val="600"/>
              </a:spcAft>
            </a:pPr>
            <a:r>
              <a:rPr lang="en-GB" sz="2400" dirty="0"/>
              <a:t>When a dataset outgrows the storage capacity of a single physical machine, it becomes necessary to partition it across a number of separate machines. </a:t>
            </a:r>
          </a:p>
          <a:p>
            <a:pPr lvl="2">
              <a:lnSpc>
                <a:spcPct val="110000"/>
              </a:lnSpc>
              <a:spcBef>
                <a:spcPts val="600"/>
              </a:spcBef>
              <a:spcAft>
                <a:spcPts val="600"/>
              </a:spcAft>
            </a:pPr>
            <a:r>
              <a:rPr lang="en-GB" sz="2400" dirty="0"/>
              <a:t>Filesystems that manage the storage across a network of machines are called </a:t>
            </a:r>
            <a:r>
              <a:rPr lang="en-GB" sz="2400" b="1" dirty="0">
                <a:highlight>
                  <a:srgbClr val="FFFF00"/>
                </a:highlight>
              </a:rPr>
              <a:t>distributed filesystems</a:t>
            </a:r>
            <a:r>
              <a:rPr lang="en-GB" sz="2400" dirty="0"/>
              <a:t>.</a:t>
            </a:r>
            <a:endParaRPr lang="en-GB" dirty="0"/>
          </a:p>
          <a:p>
            <a:pPr lvl="2">
              <a:lnSpc>
                <a:spcPct val="110000"/>
              </a:lnSpc>
              <a:spcBef>
                <a:spcPts val="600"/>
              </a:spcBef>
              <a:spcAft>
                <a:spcPts val="600"/>
              </a:spcAft>
            </a:pPr>
            <a:r>
              <a:rPr lang="ga-IE" sz="2400" dirty="0"/>
              <a:t>Storage requirements necessitate partitioning datasets across a number of machines</a:t>
            </a:r>
            <a:r>
              <a:rPr lang="en-GB" sz="2400" dirty="0"/>
              <a:t>.</a:t>
            </a:r>
            <a:endParaRPr lang="ga-IE" sz="2400" dirty="0"/>
          </a:p>
        </p:txBody>
      </p:sp>
      <p:sp>
        <p:nvSpPr>
          <p:cNvPr id="7" name="TextBox 6"/>
          <p:cNvSpPr txBox="1"/>
          <p:nvPr/>
        </p:nvSpPr>
        <p:spPr>
          <a:xfrm>
            <a:off x="3271676" y="6408402"/>
            <a:ext cx="5648647" cy="369332"/>
          </a:xfrm>
          <a:prstGeom prst="rect">
            <a:avLst/>
          </a:prstGeom>
          <a:solidFill>
            <a:schemeClr val="bg2"/>
          </a:solidFill>
          <a:ln>
            <a:solidFill>
              <a:schemeClr val="accent1"/>
            </a:solidFill>
          </a:ln>
        </p:spPr>
        <p:txBody>
          <a:bodyPr wrap="square" rtlCol="0">
            <a:spAutoFit/>
          </a:bodyPr>
          <a:lstStyle/>
          <a:p>
            <a:pPr algn="ctr"/>
            <a:r>
              <a:rPr lang="ga-IE" b="1" dirty="0"/>
              <a:t>Can we ensure filesystem tolerance to a node failure?</a:t>
            </a:r>
            <a:endParaRPr lang="en-IE" b="1" dirty="0"/>
          </a:p>
        </p:txBody>
      </p:sp>
      <p:sp>
        <p:nvSpPr>
          <p:cNvPr id="4" name="Slide Number Placeholder 3">
            <a:extLst>
              <a:ext uri="{FF2B5EF4-FFF2-40B4-BE49-F238E27FC236}">
                <a16:creationId xmlns:a16="http://schemas.microsoft.com/office/drawing/2014/main" id="{D0C13292-B37A-475B-B974-3D2BFB82041D}"/>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18371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8CC8-8C69-4164-8EE3-7F8B44A5963F}"/>
              </a:ext>
            </a:extLst>
          </p:cNvPr>
          <p:cNvSpPr>
            <a:spLocks noGrp="1"/>
          </p:cNvSpPr>
          <p:nvPr>
            <p:ph type="title"/>
          </p:nvPr>
        </p:nvSpPr>
        <p:spPr/>
        <p:txBody>
          <a:bodyPr/>
          <a:lstStyle/>
          <a:p>
            <a:r>
              <a:rPr lang="en-GB" dirty="0"/>
              <a:t>Why Hadoop?</a:t>
            </a:r>
          </a:p>
        </p:txBody>
      </p:sp>
      <p:sp>
        <p:nvSpPr>
          <p:cNvPr id="3" name="Content Placeholder 2">
            <a:extLst>
              <a:ext uri="{FF2B5EF4-FFF2-40B4-BE49-F238E27FC236}">
                <a16:creationId xmlns:a16="http://schemas.microsoft.com/office/drawing/2014/main" id="{0382C92A-5F46-402F-8966-28917011ED1E}"/>
              </a:ext>
            </a:extLst>
          </p:cNvPr>
          <p:cNvSpPr>
            <a:spLocks noGrp="1"/>
          </p:cNvSpPr>
          <p:nvPr>
            <p:ph idx="1"/>
          </p:nvPr>
        </p:nvSpPr>
        <p:spPr>
          <a:xfrm>
            <a:off x="936539" y="1604220"/>
            <a:ext cx="6286545" cy="5203446"/>
          </a:xfrm>
        </p:spPr>
        <p:txBody>
          <a:bodyPr>
            <a:normAutofit/>
          </a:bodyPr>
          <a:lstStyle/>
          <a:p>
            <a:pPr marL="360363" indent="-360363">
              <a:lnSpc>
                <a:spcPct val="100000"/>
              </a:lnSpc>
              <a:spcBef>
                <a:spcPts val="600"/>
              </a:spcBef>
              <a:spcAft>
                <a:spcPts val="1200"/>
              </a:spcAft>
              <a:tabLst>
                <a:tab pos="158750" algn="l"/>
              </a:tabLst>
            </a:pPr>
            <a:r>
              <a:rPr lang="en-GB" sz="2400" dirty="0"/>
              <a:t>Data's too darn big - Terabytes per day</a:t>
            </a:r>
          </a:p>
          <a:p>
            <a:pPr marL="360363" indent="-360363">
              <a:lnSpc>
                <a:spcPct val="100000"/>
              </a:lnSpc>
              <a:spcBef>
                <a:spcPts val="600"/>
              </a:spcBef>
              <a:spcAft>
                <a:spcPts val="1200"/>
              </a:spcAft>
              <a:tabLst>
                <a:tab pos="168275" algn="l"/>
              </a:tabLst>
            </a:pPr>
            <a:r>
              <a:rPr lang="en-GB" sz="2400" b="1" dirty="0"/>
              <a:t>Vertical scaling </a:t>
            </a:r>
            <a:r>
              <a:rPr lang="en-GB" sz="2400" dirty="0"/>
              <a:t>doesn't cut it</a:t>
            </a:r>
          </a:p>
          <a:p>
            <a:pPr marL="1166813" lvl="1" indent="-363538">
              <a:lnSpc>
                <a:spcPct val="100000"/>
              </a:lnSpc>
              <a:spcBef>
                <a:spcPts val="600"/>
              </a:spcBef>
              <a:spcAft>
                <a:spcPts val="1200"/>
              </a:spcAft>
              <a:buFont typeface="Calibri" panose="020F0502020204030204" pitchFamily="34" charset="0"/>
              <a:buChar char="–"/>
              <a:tabLst>
                <a:tab pos="506730" algn="l"/>
              </a:tabLst>
            </a:pPr>
            <a:r>
              <a:rPr lang="en-GB" dirty="0"/>
              <a:t>Disk seek times</a:t>
            </a:r>
          </a:p>
          <a:p>
            <a:pPr marL="1166813" lvl="1" indent="-363538">
              <a:lnSpc>
                <a:spcPct val="100000"/>
              </a:lnSpc>
              <a:spcBef>
                <a:spcPts val="600"/>
              </a:spcBef>
              <a:spcAft>
                <a:spcPts val="1200"/>
              </a:spcAft>
              <a:buFont typeface="Calibri" panose="020F0502020204030204" pitchFamily="34" charset="0"/>
              <a:buChar char="–"/>
              <a:tabLst>
                <a:tab pos="506095" algn="l"/>
              </a:tabLst>
            </a:pPr>
            <a:r>
              <a:rPr lang="en-GB" dirty="0"/>
              <a:t>Hardware failures</a:t>
            </a:r>
          </a:p>
          <a:p>
            <a:pPr marL="1166813" lvl="1" indent="-363538">
              <a:lnSpc>
                <a:spcPct val="100000"/>
              </a:lnSpc>
              <a:spcBef>
                <a:spcPts val="600"/>
              </a:spcBef>
              <a:spcAft>
                <a:spcPts val="1200"/>
              </a:spcAft>
              <a:buFont typeface="Calibri" panose="020F0502020204030204" pitchFamily="34" charset="0"/>
              <a:buChar char="–"/>
              <a:tabLst>
                <a:tab pos="506730" algn="l"/>
              </a:tabLst>
            </a:pPr>
            <a:r>
              <a:rPr lang="en-GB" dirty="0"/>
              <a:t>Processing times</a:t>
            </a:r>
          </a:p>
          <a:p>
            <a:pPr marL="360363" indent="-349250">
              <a:lnSpc>
                <a:spcPct val="100000"/>
              </a:lnSpc>
              <a:spcBef>
                <a:spcPts val="600"/>
              </a:spcBef>
              <a:spcAft>
                <a:spcPts val="1200"/>
              </a:spcAft>
              <a:tabLst>
                <a:tab pos="158115" algn="l"/>
              </a:tabLst>
            </a:pPr>
            <a:r>
              <a:rPr lang="en-GB" sz="2400" b="1" dirty="0"/>
              <a:t>Horizontal scaling </a:t>
            </a:r>
            <a:r>
              <a:rPr lang="en-GB" sz="2400" dirty="0"/>
              <a:t>is linear.</a:t>
            </a:r>
          </a:p>
          <a:p>
            <a:pPr marL="360363" marR="5080" indent="-349250">
              <a:lnSpc>
                <a:spcPct val="100000"/>
              </a:lnSpc>
              <a:spcBef>
                <a:spcPts val="600"/>
              </a:spcBef>
              <a:spcAft>
                <a:spcPts val="1200"/>
              </a:spcAft>
              <a:tabLst>
                <a:tab pos="158115" algn="l"/>
              </a:tabLst>
            </a:pPr>
            <a:r>
              <a:rPr lang="en-GB" sz="2400" b="1" dirty="0"/>
              <a:t>Hadoop: </a:t>
            </a:r>
            <a:r>
              <a:rPr lang="en-GB" sz="2400" dirty="0"/>
              <a:t>It's not just for batch processing anymore.</a:t>
            </a:r>
          </a:p>
          <a:p>
            <a:pPr marL="360363" marR="5080" indent="-349250">
              <a:lnSpc>
                <a:spcPct val="100000"/>
              </a:lnSpc>
              <a:spcBef>
                <a:spcPts val="600"/>
              </a:spcBef>
              <a:spcAft>
                <a:spcPts val="1200"/>
              </a:spcAft>
              <a:tabLst>
                <a:tab pos="158115" algn="l"/>
              </a:tabLst>
            </a:pPr>
            <a:r>
              <a:rPr lang="en-GB" sz="2400" b="1" dirty="0"/>
              <a:t>HDFS</a:t>
            </a:r>
            <a:r>
              <a:rPr lang="en-GB" sz="2400" dirty="0"/>
              <a:t> is horizontally scalable.</a:t>
            </a:r>
          </a:p>
          <a:p>
            <a:pPr>
              <a:lnSpc>
                <a:spcPct val="100000"/>
              </a:lnSpc>
              <a:spcBef>
                <a:spcPts val="600"/>
              </a:spcBef>
              <a:spcAft>
                <a:spcPts val="1200"/>
              </a:spcAft>
            </a:pPr>
            <a:endParaRPr lang="en-GB" sz="2400" dirty="0"/>
          </a:p>
        </p:txBody>
      </p:sp>
      <p:sp>
        <p:nvSpPr>
          <p:cNvPr id="4" name="Slide Number Placeholder 3">
            <a:extLst>
              <a:ext uri="{FF2B5EF4-FFF2-40B4-BE49-F238E27FC236}">
                <a16:creationId xmlns:a16="http://schemas.microsoft.com/office/drawing/2014/main" id="{58D84D50-3AEF-4081-8C53-DE081AB19137}"/>
              </a:ext>
            </a:extLst>
          </p:cNvPr>
          <p:cNvSpPr>
            <a:spLocks noGrp="1"/>
          </p:cNvSpPr>
          <p:nvPr>
            <p:ph type="sldNum" sz="quarter" idx="12"/>
          </p:nvPr>
        </p:nvSpPr>
        <p:spPr/>
        <p:txBody>
          <a:bodyPr/>
          <a:lstStyle/>
          <a:p>
            <a:fld id="{6C8DB4F7-D883-4928-8961-38134A510B78}" type="slidenum">
              <a:rPr lang="en-GB" smtClean="0"/>
              <a:t>4</a:t>
            </a:fld>
            <a:endParaRPr lang="en-GB" dirty="0"/>
          </a:p>
        </p:txBody>
      </p:sp>
      <p:pic>
        <p:nvPicPr>
          <p:cNvPr id="6" name="Picture 5">
            <a:extLst>
              <a:ext uri="{FF2B5EF4-FFF2-40B4-BE49-F238E27FC236}">
                <a16:creationId xmlns:a16="http://schemas.microsoft.com/office/drawing/2014/main" id="{42BEB36A-A0C9-46D9-B8C8-9CF9C5AA65E3}"/>
              </a:ext>
            </a:extLst>
          </p:cNvPr>
          <p:cNvPicPr>
            <a:picLocks noChangeAspect="1"/>
          </p:cNvPicPr>
          <p:nvPr/>
        </p:nvPicPr>
        <p:blipFill>
          <a:blip r:embed="rId2"/>
          <a:stretch>
            <a:fillRect/>
          </a:stretch>
        </p:blipFill>
        <p:spPr>
          <a:xfrm>
            <a:off x="9683909" y="0"/>
            <a:ext cx="2508091" cy="1493240"/>
          </a:xfrm>
          <a:prstGeom prst="rect">
            <a:avLst/>
          </a:prstGeom>
        </p:spPr>
      </p:pic>
      <p:pic>
        <p:nvPicPr>
          <p:cNvPr id="1028" name="Picture 4" descr="Difference between scaling horizontally and vertically for databases -  Stack Overflow">
            <a:extLst>
              <a:ext uri="{FF2B5EF4-FFF2-40B4-BE49-F238E27FC236}">
                <a16:creationId xmlns:a16="http://schemas.microsoft.com/office/drawing/2014/main" id="{87B98793-BAED-43AD-BE64-DF9D5BF89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218" y="3967971"/>
            <a:ext cx="4886748" cy="24949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D9C84DB-3917-4A78-B4A2-4B0FF4DC7512}"/>
              </a:ext>
            </a:extLst>
          </p:cNvPr>
          <p:cNvPicPr>
            <a:picLocks noChangeAspect="1"/>
          </p:cNvPicPr>
          <p:nvPr/>
        </p:nvPicPr>
        <p:blipFill>
          <a:blip r:embed="rId4"/>
          <a:stretch>
            <a:fillRect/>
          </a:stretch>
        </p:blipFill>
        <p:spPr>
          <a:xfrm>
            <a:off x="6961384" y="1786992"/>
            <a:ext cx="4392416" cy="1892702"/>
          </a:xfrm>
          <a:prstGeom prst="rect">
            <a:avLst/>
          </a:prstGeom>
        </p:spPr>
      </p:pic>
    </p:spTree>
    <p:extLst>
      <p:ext uri="{BB962C8B-B14F-4D97-AF65-F5344CB8AC3E}">
        <p14:creationId xmlns:p14="http://schemas.microsoft.com/office/powerpoint/2010/main" val="334504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Hadoop</a:t>
            </a:r>
            <a:r>
              <a:rPr lang="ga-IE" dirty="0"/>
              <a:t> Design Goals</a:t>
            </a:r>
            <a:endParaRPr lang="en-IE" dirty="0"/>
          </a:p>
        </p:txBody>
      </p:sp>
      <p:sp>
        <p:nvSpPr>
          <p:cNvPr id="3" name="Content Placeholder 2"/>
          <p:cNvSpPr>
            <a:spLocks noGrp="1"/>
          </p:cNvSpPr>
          <p:nvPr>
            <p:ph sz="quarter" idx="1"/>
          </p:nvPr>
        </p:nvSpPr>
        <p:spPr>
          <a:xfrm>
            <a:off x="1000125" y="1903114"/>
            <a:ext cx="8451759" cy="4363828"/>
          </a:xfrm>
        </p:spPr>
        <p:txBody>
          <a:bodyPr>
            <a:normAutofit/>
          </a:bodyPr>
          <a:lstStyle/>
          <a:p>
            <a:pPr marL="542925" lvl="2" indent="-361950"/>
            <a:r>
              <a:rPr lang="en-GB" sz="2800" b="1" dirty="0"/>
              <a:t>Hadoop distributed file system (</a:t>
            </a:r>
            <a:r>
              <a:rPr lang="ga-IE" sz="2800" b="1" dirty="0"/>
              <a:t>HDFS</a:t>
            </a:r>
            <a:r>
              <a:rPr lang="en-GB" sz="2800" b="1" dirty="0"/>
              <a:t>)</a:t>
            </a:r>
            <a:r>
              <a:rPr lang="ga-IE" sz="2800" dirty="0"/>
              <a:t> is designed </a:t>
            </a:r>
          </a:p>
          <a:p>
            <a:pPr lvl="2"/>
            <a:endParaRPr lang="ga-IE" sz="2800" dirty="0"/>
          </a:p>
          <a:p>
            <a:pPr marL="896938" lvl="3" indent="-354013">
              <a:buFont typeface="Calibri" panose="020F0502020204030204" pitchFamily="34" charset="0"/>
              <a:buChar char="–"/>
              <a:tabLst>
                <a:tab pos="896938" algn="l"/>
              </a:tabLst>
            </a:pPr>
            <a:r>
              <a:rPr lang="ga-IE" sz="2400" dirty="0"/>
              <a:t>to handle very </a:t>
            </a:r>
            <a:r>
              <a:rPr lang="ga-IE" sz="2400" b="1" u="sng" dirty="0"/>
              <a:t>large datasets</a:t>
            </a:r>
          </a:p>
          <a:p>
            <a:pPr marL="896938" lvl="3" indent="-354013">
              <a:buFont typeface="Calibri" panose="020F0502020204030204" pitchFamily="34" charset="0"/>
              <a:buChar char="–"/>
              <a:tabLst>
                <a:tab pos="896938" algn="l"/>
              </a:tabLst>
            </a:pPr>
            <a:endParaRPr lang="ga-IE" sz="2400" dirty="0"/>
          </a:p>
          <a:p>
            <a:pPr marL="896938" lvl="3" indent="-354013">
              <a:buFont typeface="Calibri" panose="020F0502020204030204" pitchFamily="34" charset="0"/>
              <a:buChar char="–"/>
              <a:tabLst>
                <a:tab pos="896938" algn="l"/>
              </a:tabLst>
            </a:pPr>
            <a:r>
              <a:rPr lang="ga-IE" sz="2400" dirty="0"/>
              <a:t>be deployed on </a:t>
            </a:r>
            <a:r>
              <a:rPr lang="ga-IE" sz="2400" b="1" u="sng" dirty="0"/>
              <a:t>commodity hardware</a:t>
            </a:r>
          </a:p>
          <a:p>
            <a:pPr marL="896938" lvl="3" indent="-354013">
              <a:buFont typeface="Calibri" panose="020F0502020204030204" pitchFamily="34" charset="0"/>
              <a:buChar char="–"/>
              <a:tabLst>
                <a:tab pos="896938" algn="l"/>
              </a:tabLst>
            </a:pPr>
            <a:endParaRPr lang="ga-IE" sz="2400" dirty="0"/>
          </a:p>
          <a:p>
            <a:pPr marL="896938" lvl="3" indent="-354013">
              <a:buFont typeface="Calibri" panose="020F0502020204030204" pitchFamily="34" charset="0"/>
              <a:buChar char="–"/>
              <a:tabLst>
                <a:tab pos="896938" algn="l"/>
              </a:tabLst>
            </a:pPr>
            <a:r>
              <a:rPr lang="ga-IE" sz="2400" dirty="0"/>
              <a:t>exhibit a high level of </a:t>
            </a:r>
            <a:r>
              <a:rPr lang="ga-IE" sz="2400" b="1" u="sng" dirty="0"/>
              <a:t>fault tolerance</a:t>
            </a:r>
          </a:p>
          <a:p>
            <a:pPr marL="896938" lvl="3" indent="-354013">
              <a:buFont typeface="Calibri" panose="020F0502020204030204" pitchFamily="34" charset="0"/>
              <a:buChar char="–"/>
              <a:tabLst>
                <a:tab pos="896938" algn="l"/>
              </a:tabLst>
            </a:pPr>
            <a:endParaRPr lang="ga-IE" sz="2400" dirty="0"/>
          </a:p>
          <a:p>
            <a:pPr marL="896938" lvl="3" indent="-354013">
              <a:buFont typeface="Calibri" panose="020F0502020204030204" pitchFamily="34" charset="0"/>
              <a:buChar char="–"/>
              <a:tabLst>
                <a:tab pos="896938" algn="l"/>
              </a:tabLst>
            </a:pPr>
            <a:r>
              <a:rPr lang="ga-IE" sz="2400" dirty="0"/>
              <a:t>enable streaming access to filesystem data</a:t>
            </a:r>
          </a:p>
          <a:p>
            <a:pPr lvl="2"/>
            <a:endParaRPr lang="ga-IE" sz="2400" dirty="0"/>
          </a:p>
        </p:txBody>
      </p:sp>
      <p:sp>
        <p:nvSpPr>
          <p:cNvPr id="4" name="TextBox 3"/>
          <p:cNvSpPr txBox="1"/>
          <p:nvPr/>
        </p:nvSpPr>
        <p:spPr>
          <a:xfrm>
            <a:off x="8075471" y="2646046"/>
            <a:ext cx="2170364" cy="523220"/>
          </a:xfrm>
          <a:prstGeom prst="rect">
            <a:avLst/>
          </a:prstGeom>
          <a:solidFill>
            <a:schemeClr val="bg2"/>
          </a:solidFill>
          <a:ln>
            <a:solidFill>
              <a:schemeClr val="accent1"/>
            </a:solidFill>
          </a:ln>
        </p:spPr>
        <p:txBody>
          <a:bodyPr wrap="square" rtlCol="0">
            <a:spAutoFit/>
          </a:bodyPr>
          <a:lstStyle/>
          <a:p>
            <a:pPr algn="ctr"/>
            <a:r>
              <a:rPr lang="ga-IE" sz="1400" dirty="0"/>
              <a:t>Megabytes – </a:t>
            </a:r>
            <a:r>
              <a:rPr lang="en-IE" sz="1400" dirty="0"/>
              <a:t>T</a:t>
            </a:r>
            <a:r>
              <a:rPr lang="ga-IE" sz="1400" dirty="0"/>
              <a:t>erabytes - </a:t>
            </a:r>
            <a:r>
              <a:rPr lang="en-IE" sz="1400" dirty="0"/>
              <a:t>P</a:t>
            </a:r>
            <a:r>
              <a:rPr lang="ga-IE" sz="1400" dirty="0"/>
              <a:t>etabytes</a:t>
            </a:r>
            <a:endParaRPr lang="en-IE" sz="1400" dirty="0"/>
          </a:p>
        </p:txBody>
      </p:sp>
      <p:sp>
        <p:nvSpPr>
          <p:cNvPr id="8" name="TextBox 7"/>
          <p:cNvSpPr txBox="1"/>
          <p:nvPr/>
        </p:nvSpPr>
        <p:spPr>
          <a:xfrm>
            <a:off x="8115737" y="3587188"/>
            <a:ext cx="2160240" cy="523220"/>
          </a:xfrm>
          <a:prstGeom prst="rect">
            <a:avLst/>
          </a:prstGeom>
          <a:solidFill>
            <a:schemeClr val="bg2"/>
          </a:solidFill>
          <a:ln>
            <a:solidFill>
              <a:schemeClr val="accent1"/>
            </a:solidFill>
          </a:ln>
        </p:spPr>
        <p:txBody>
          <a:bodyPr wrap="square" rtlCol="0">
            <a:spAutoFit/>
          </a:bodyPr>
          <a:lstStyle/>
          <a:p>
            <a:pPr algn="ctr"/>
            <a:r>
              <a:rPr lang="ga-IE" sz="1400" dirty="0"/>
              <a:t>High chance of node failure</a:t>
            </a:r>
            <a:endParaRPr lang="en-IE" sz="1400" dirty="0"/>
          </a:p>
        </p:txBody>
      </p:sp>
      <p:sp>
        <p:nvSpPr>
          <p:cNvPr id="9" name="TextBox 8"/>
          <p:cNvSpPr txBox="1"/>
          <p:nvPr/>
        </p:nvSpPr>
        <p:spPr>
          <a:xfrm>
            <a:off x="8140977" y="4336281"/>
            <a:ext cx="2179812" cy="307777"/>
          </a:xfrm>
          <a:prstGeom prst="rect">
            <a:avLst/>
          </a:prstGeom>
          <a:solidFill>
            <a:schemeClr val="bg2"/>
          </a:solidFill>
          <a:ln>
            <a:solidFill>
              <a:schemeClr val="accent1"/>
            </a:solidFill>
          </a:ln>
        </p:spPr>
        <p:txBody>
          <a:bodyPr wrap="square" rtlCol="0">
            <a:spAutoFit/>
          </a:bodyPr>
          <a:lstStyle/>
          <a:p>
            <a:pPr algn="ctr"/>
            <a:r>
              <a:rPr lang="ga-IE" sz="1400" dirty="0"/>
              <a:t>In case of node failure</a:t>
            </a:r>
            <a:endParaRPr lang="en-IE" sz="1400" dirty="0"/>
          </a:p>
        </p:txBody>
      </p:sp>
      <p:sp>
        <p:nvSpPr>
          <p:cNvPr id="10" name="TextBox 9"/>
          <p:cNvSpPr txBox="1"/>
          <p:nvPr/>
        </p:nvSpPr>
        <p:spPr>
          <a:xfrm>
            <a:off x="8140977" y="4732148"/>
            <a:ext cx="2172452" cy="1169551"/>
          </a:xfrm>
          <a:prstGeom prst="rect">
            <a:avLst/>
          </a:prstGeom>
          <a:solidFill>
            <a:schemeClr val="bg2"/>
          </a:solidFill>
          <a:ln>
            <a:solidFill>
              <a:schemeClr val="accent1"/>
            </a:solidFill>
          </a:ln>
        </p:spPr>
        <p:txBody>
          <a:bodyPr wrap="square" rtlCol="0">
            <a:spAutoFit/>
          </a:bodyPr>
          <a:lstStyle/>
          <a:p>
            <a:pPr algn="ctr"/>
            <a:r>
              <a:rPr lang="ga-IE" sz="1400" dirty="0"/>
              <a:t>Write-once, read-many pattern – time to read whole file more important than latency in reading the first record</a:t>
            </a:r>
            <a:endParaRPr lang="en-IE" sz="1400" dirty="0"/>
          </a:p>
        </p:txBody>
      </p:sp>
      <p:sp>
        <p:nvSpPr>
          <p:cNvPr id="7" name="Slide Number Placeholder 6">
            <a:extLst>
              <a:ext uri="{FF2B5EF4-FFF2-40B4-BE49-F238E27FC236}">
                <a16:creationId xmlns:a16="http://schemas.microsoft.com/office/drawing/2014/main" id="{1C788D0A-E2B0-4D2D-868D-C9EE96DE2A65}"/>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424887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Hadoop</a:t>
            </a:r>
            <a:r>
              <a:rPr lang="ga-IE" dirty="0"/>
              <a:t> Concepts</a:t>
            </a:r>
            <a:br>
              <a:rPr lang="en-GB" dirty="0"/>
            </a:br>
            <a:r>
              <a:rPr lang="en-GB" sz="2800" dirty="0">
                <a:solidFill>
                  <a:schemeClr val="accent5">
                    <a:lumMod val="75000"/>
                  </a:schemeClr>
                </a:solidFill>
              </a:rPr>
              <a:t>Blocks</a:t>
            </a:r>
            <a:endParaRPr lang="en-IE" dirty="0">
              <a:solidFill>
                <a:schemeClr val="accent5">
                  <a:lumMod val="75000"/>
                </a:schemeClr>
              </a:solidFill>
            </a:endParaRPr>
          </a:p>
        </p:txBody>
      </p:sp>
      <p:sp>
        <p:nvSpPr>
          <p:cNvPr id="3" name="Content Placeholder 2"/>
          <p:cNvSpPr>
            <a:spLocks noGrp="1"/>
          </p:cNvSpPr>
          <p:nvPr>
            <p:ph sz="quarter" idx="1"/>
          </p:nvPr>
        </p:nvSpPr>
        <p:spPr>
          <a:xfrm>
            <a:off x="511728" y="1545944"/>
            <a:ext cx="11023134" cy="5302531"/>
          </a:xfrm>
        </p:spPr>
        <p:txBody>
          <a:bodyPr>
            <a:normAutofit/>
          </a:bodyPr>
          <a:lstStyle/>
          <a:p>
            <a:pPr marL="896938" lvl="3" indent="-360363">
              <a:spcBef>
                <a:spcPts val="1800"/>
              </a:spcBef>
            </a:pPr>
            <a:r>
              <a:rPr lang="ga-IE" sz="2400" dirty="0"/>
              <a:t>We are familiar with block I/O at the disk level</a:t>
            </a:r>
          </a:p>
          <a:p>
            <a:pPr marL="896938" lvl="3" indent="-360363">
              <a:spcBef>
                <a:spcPts val="1800"/>
              </a:spcBef>
            </a:pPr>
            <a:r>
              <a:rPr lang="ga-IE" sz="2400" b="1" dirty="0"/>
              <a:t>Filesystems</a:t>
            </a:r>
            <a:r>
              <a:rPr lang="ga-IE" sz="2400" dirty="0"/>
              <a:t> implement a block size which is typically an integral multiple of the disk block size, e.g.</a:t>
            </a:r>
            <a:endParaRPr lang="en-GB" sz="2400" dirty="0"/>
          </a:p>
          <a:p>
            <a:pPr marL="896938" lvl="3" indent="-360363">
              <a:spcBef>
                <a:spcPts val="1800"/>
              </a:spcBef>
            </a:pPr>
            <a:endParaRPr lang="ga-IE" sz="1600" dirty="0"/>
          </a:p>
          <a:p>
            <a:pPr marL="896938" lvl="3" indent="-360363">
              <a:spcBef>
                <a:spcPts val="1800"/>
              </a:spcBef>
            </a:pPr>
            <a:r>
              <a:rPr lang="ga-IE" sz="2400" b="1" dirty="0"/>
              <a:t>HDFS</a:t>
            </a:r>
            <a:r>
              <a:rPr lang="ga-IE" sz="2400" dirty="0"/>
              <a:t> also implements a block size </a:t>
            </a:r>
          </a:p>
          <a:p>
            <a:pPr marL="1527175" lvl="4" indent="-360363">
              <a:spcBef>
                <a:spcPts val="1800"/>
              </a:spcBef>
            </a:pPr>
            <a:r>
              <a:rPr lang="en-IN" sz="2400" dirty="0"/>
              <a:t>128</a:t>
            </a:r>
            <a:r>
              <a:rPr lang="ga-IE" sz="2400" dirty="0"/>
              <a:t>MB by default</a:t>
            </a:r>
          </a:p>
          <a:p>
            <a:pPr marL="896938" lvl="3" indent="-360363">
              <a:spcBef>
                <a:spcPts val="1800"/>
              </a:spcBef>
            </a:pPr>
            <a:r>
              <a:rPr lang="ga-IE" sz="2400" b="1" dirty="0"/>
              <a:t>HDFS </a:t>
            </a:r>
            <a:r>
              <a:rPr lang="ga-IE" sz="2400" dirty="0"/>
              <a:t>files are broken up into block sized chunks which can then be stored as independent units</a:t>
            </a:r>
            <a:r>
              <a:rPr lang="en-IE" sz="2400" dirty="0"/>
              <a:t>.</a:t>
            </a:r>
            <a:endParaRPr lang="ga-IE" sz="2400" dirty="0"/>
          </a:p>
          <a:p>
            <a:pPr marL="896938" lvl="3" indent="-360363">
              <a:spcBef>
                <a:spcPts val="1800"/>
              </a:spcBef>
            </a:pPr>
            <a:r>
              <a:rPr lang="ga-IE" sz="2400" b="1" dirty="0"/>
              <a:t>Note: </a:t>
            </a:r>
            <a:r>
              <a:rPr lang="en-GB" sz="2400" dirty="0"/>
              <a:t>A</a:t>
            </a:r>
            <a:r>
              <a:rPr lang="ga-IE" sz="2400" dirty="0"/>
              <a:t> </a:t>
            </a:r>
            <a:r>
              <a:rPr lang="ga-IE" sz="2400" b="1" dirty="0"/>
              <a:t>HDFS</a:t>
            </a:r>
            <a:r>
              <a:rPr lang="ga-IE" sz="2400" dirty="0"/>
              <a:t> file that is smaller than the </a:t>
            </a:r>
            <a:r>
              <a:rPr lang="ga-IE" sz="2400" b="1" dirty="0"/>
              <a:t>HDFS</a:t>
            </a:r>
            <a:r>
              <a:rPr lang="ga-IE" sz="2400" dirty="0"/>
              <a:t> block will not take up a full block of space – all blocks in a file are the same size except possibly for the last one</a:t>
            </a:r>
            <a:r>
              <a:rPr lang="en-IE" sz="2400" dirty="0"/>
              <a:t>.</a:t>
            </a:r>
            <a:endParaRPr lang="ga-IE" sz="2400" dirty="0"/>
          </a:p>
        </p:txBody>
      </p:sp>
      <p:graphicFrame>
        <p:nvGraphicFramePr>
          <p:cNvPr id="8" name="Table 7"/>
          <p:cNvGraphicFramePr>
            <a:graphicFrameLocks noGrp="1"/>
          </p:cNvGraphicFramePr>
          <p:nvPr>
            <p:extLst>
              <p:ext uri="{D42A27DB-BD31-4B8C-83A1-F6EECF244321}">
                <p14:modId xmlns:p14="http://schemas.microsoft.com/office/powerpoint/2010/main" val="3883040005"/>
              </p:ext>
            </p:extLst>
          </p:nvPr>
        </p:nvGraphicFramePr>
        <p:xfrm>
          <a:off x="4095967" y="2702329"/>
          <a:ext cx="3647728" cy="597664"/>
        </p:xfrm>
        <a:graphic>
          <a:graphicData uri="http://schemas.openxmlformats.org/drawingml/2006/table">
            <a:tbl>
              <a:tblPr firstRow="1" bandRow="1">
                <a:tableStyleId>{5C22544A-7EE6-4342-B048-85BDC9FD1C3A}</a:tableStyleId>
              </a:tblPr>
              <a:tblGrid>
                <a:gridCol w="1823864">
                  <a:extLst>
                    <a:ext uri="{9D8B030D-6E8A-4147-A177-3AD203B41FA5}">
                      <a16:colId xmlns:a16="http://schemas.microsoft.com/office/drawing/2014/main" val="20000"/>
                    </a:ext>
                  </a:extLst>
                </a:gridCol>
                <a:gridCol w="1823864">
                  <a:extLst>
                    <a:ext uri="{9D8B030D-6E8A-4147-A177-3AD203B41FA5}">
                      <a16:colId xmlns:a16="http://schemas.microsoft.com/office/drawing/2014/main" val="20001"/>
                    </a:ext>
                  </a:extLst>
                </a:gridCol>
              </a:tblGrid>
              <a:tr h="298832">
                <a:tc>
                  <a:txBody>
                    <a:bodyPr/>
                    <a:lstStyle/>
                    <a:p>
                      <a:pPr algn="ctr"/>
                      <a:r>
                        <a:rPr lang="ga-IE" sz="1200" dirty="0"/>
                        <a:t>Disk Block Size</a:t>
                      </a:r>
                      <a:endParaRPr lang="en-IE" sz="1200" dirty="0"/>
                    </a:p>
                  </a:txBody>
                  <a:tcPr/>
                </a:tc>
                <a:tc>
                  <a:txBody>
                    <a:bodyPr/>
                    <a:lstStyle/>
                    <a:p>
                      <a:pPr algn="ctr"/>
                      <a:r>
                        <a:rPr lang="ga-IE" sz="1200" dirty="0"/>
                        <a:t>Filesystem Block Size</a:t>
                      </a:r>
                      <a:endParaRPr lang="en-IE" sz="1200" dirty="0"/>
                    </a:p>
                  </a:txBody>
                  <a:tcPr/>
                </a:tc>
                <a:extLst>
                  <a:ext uri="{0D108BD9-81ED-4DB2-BD59-A6C34878D82A}">
                    <a16:rowId xmlns:a16="http://schemas.microsoft.com/office/drawing/2014/main" val="10000"/>
                  </a:ext>
                </a:extLst>
              </a:tr>
              <a:tr h="298832">
                <a:tc>
                  <a:txBody>
                    <a:bodyPr/>
                    <a:lstStyle/>
                    <a:p>
                      <a:pPr algn="ctr"/>
                      <a:r>
                        <a:rPr lang="ga-IE" sz="1200" dirty="0"/>
                        <a:t>512 Bytes</a:t>
                      </a:r>
                      <a:endParaRPr lang="en-IE" sz="1200" dirty="0"/>
                    </a:p>
                  </a:txBody>
                  <a:tcPr/>
                </a:tc>
                <a:tc>
                  <a:txBody>
                    <a:bodyPr/>
                    <a:lstStyle/>
                    <a:p>
                      <a:pPr algn="ctr"/>
                      <a:r>
                        <a:rPr lang="ga-IE" sz="1200" dirty="0"/>
                        <a:t>4 Kilobytes</a:t>
                      </a:r>
                      <a:endParaRPr lang="en-IE" sz="1200"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3791047" y="6302650"/>
            <a:ext cx="4464496" cy="369332"/>
          </a:xfrm>
          <a:prstGeom prst="rect">
            <a:avLst/>
          </a:prstGeom>
          <a:solidFill>
            <a:schemeClr val="bg2"/>
          </a:solidFill>
          <a:ln>
            <a:solidFill>
              <a:schemeClr val="accent1"/>
            </a:solidFill>
          </a:ln>
        </p:spPr>
        <p:txBody>
          <a:bodyPr wrap="square" rtlCol="0">
            <a:spAutoFit/>
          </a:bodyPr>
          <a:lstStyle/>
          <a:p>
            <a:pPr algn="ctr"/>
            <a:r>
              <a:rPr lang="ga-IE" dirty="0"/>
              <a:t>Why such large HDFS block sizes?</a:t>
            </a:r>
            <a:endParaRPr lang="en-IE" dirty="0"/>
          </a:p>
        </p:txBody>
      </p:sp>
      <p:pic>
        <p:nvPicPr>
          <p:cNvPr id="4" name="Picture 3">
            <a:extLst>
              <a:ext uri="{FF2B5EF4-FFF2-40B4-BE49-F238E27FC236}">
                <a16:creationId xmlns:a16="http://schemas.microsoft.com/office/drawing/2014/main" id="{2D4F0A5F-928B-48F6-926D-9FE9B4552457}"/>
              </a:ext>
            </a:extLst>
          </p:cNvPr>
          <p:cNvPicPr>
            <a:picLocks noChangeAspect="1"/>
          </p:cNvPicPr>
          <p:nvPr/>
        </p:nvPicPr>
        <p:blipFill>
          <a:blip r:embed="rId3"/>
          <a:stretch>
            <a:fillRect/>
          </a:stretch>
        </p:blipFill>
        <p:spPr>
          <a:xfrm>
            <a:off x="9325719" y="29989"/>
            <a:ext cx="2866281" cy="1669147"/>
          </a:xfrm>
          <a:prstGeom prst="rect">
            <a:avLst/>
          </a:prstGeom>
        </p:spPr>
      </p:pic>
      <p:sp>
        <p:nvSpPr>
          <p:cNvPr id="7" name="Slide Number Placeholder 6">
            <a:extLst>
              <a:ext uri="{FF2B5EF4-FFF2-40B4-BE49-F238E27FC236}">
                <a16:creationId xmlns:a16="http://schemas.microsoft.com/office/drawing/2014/main" id="{45167B64-ED71-47C2-A524-E319545F0573}"/>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381031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Hadoop</a:t>
            </a:r>
            <a:r>
              <a:rPr lang="ga-IE" dirty="0"/>
              <a:t> Concepts</a:t>
            </a:r>
            <a:br>
              <a:rPr lang="en-GB" dirty="0"/>
            </a:br>
            <a:r>
              <a:rPr lang="en-GB" sz="2800" dirty="0">
                <a:solidFill>
                  <a:schemeClr val="accent5">
                    <a:lumMod val="75000"/>
                  </a:schemeClr>
                </a:solidFill>
              </a:rPr>
              <a:t>Blocks</a:t>
            </a:r>
            <a:endParaRPr lang="en-IE" dirty="0"/>
          </a:p>
        </p:txBody>
      </p:sp>
      <p:sp>
        <p:nvSpPr>
          <p:cNvPr id="3" name="Content Placeholder 2"/>
          <p:cNvSpPr>
            <a:spLocks noGrp="1"/>
          </p:cNvSpPr>
          <p:nvPr>
            <p:ph sz="quarter" idx="1"/>
          </p:nvPr>
        </p:nvSpPr>
        <p:spPr>
          <a:xfrm>
            <a:off x="645952" y="1853523"/>
            <a:ext cx="10175846" cy="4303436"/>
          </a:xfrm>
        </p:spPr>
        <p:txBody>
          <a:bodyPr>
            <a:normAutofit/>
          </a:bodyPr>
          <a:lstStyle/>
          <a:p>
            <a:pPr marL="628650" lvl="3" indent="-360363"/>
            <a:r>
              <a:rPr lang="ga-IE" sz="2400" dirty="0"/>
              <a:t>HDFS blocks are large to reduce the cost of seek operations</a:t>
            </a:r>
            <a:r>
              <a:rPr lang="en-IE" sz="2400" dirty="0"/>
              <a:t>.</a:t>
            </a:r>
            <a:endParaRPr lang="ga-IE" sz="2400" dirty="0"/>
          </a:p>
          <a:p>
            <a:pPr marL="628650" lvl="3" indent="-360363"/>
            <a:endParaRPr lang="ga-IE" sz="2400" dirty="0"/>
          </a:p>
          <a:p>
            <a:pPr marL="628650" lvl="3" indent="-360363">
              <a:spcBef>
                <a:spcPts val="0"/>
              </a:spcBef>
              <a:spcAft>
                <a:spcPts val="1800"/>
              </a:spcAft>
            </a:pPr>
            <a:r>
              <a:rPr lang="ga-IE" sz="2400" dirty="0"/>
              <a:t>We would like the time taken to transfer data from the disk to be as close as possible to the disk transfer rate</a:t>
            </a:r>
            <a:r>
              <a:rPr lang="en-IE" sz="2400" dirty="0"/>
              <a:t>.</a:t>
            </a:r>
            <a:endParaRPr lang="ga-IE" sz="2400" dirty="0"/>
          </a:p>
          <a:p>
            <a:pPr marL="1258888" lvl="4" indent="-454025"/>
            <a:r>
              <a:rPr lang="ga-IE" sz="2800" b="1" dirty="0"/>
              <a:t>Reduce the percentage time spent doing seek operations</a:t>
            </a:r>
            <a:endParaRPr lang="ga-IE" sz="2800" dirty="0"/>
          </a:p>
        </p:txBody>
      </p:sp>
      <p:sp>
        <p:nvSpPr>
          <p:cNvPr id="4" name="TextBox 3"/>
          <p:cNvSpPr txBox="1"/>
          <p:nvPr/>
        </p:nvSpPr>
        <p:spPr>
          <a:xfrm>
            <a:off x="1456888" y="4373718"/>
            <a:ext cx="9278224" cy="1392369"/>
          </a:xfrm>
          <a:prstGeom prst="rect">
            <a:avLst/>
          </a:prstGeom>
          <a:solidFill>
            <a:schemeClr val="bg2"/>
          </a:solidFill>
          <a:ln>
            <a:solidFill>
              <a:schemeClr val="accent1"/>
            </a:solidFill>
          </a:ln>
        </p:spPr>
        <p:txBody>
          <a:bodyPr wrap="square" rtlCol="0">
            <a:spAutoFit/>
          </a:bodyPr>
          <a:lstStyle/>
          <a:p>
            <a:pPr>
              <a:lnSpc>
                <a:spcPct val="120000"/>
              </a:lnSpc>
            </a:pPr>
            <a:r>
              <a:rPr lang="ga-IE" sz="2400" dirty="0"/>
              <a:t>If </a:t>
            </a:r>
            <a:r>
              <a:rPr lang="en-GB" sz="2400" dirty="0"/>
              <a:t>the </a:t>
            </a:r>
            <a:r>
              <a:rPr lang="ga-IE" sz="2400" dirty="0"/>
              <a:t>seek time is approximately 10ms for a disk with a transfer rate of 100MB/s then to make the seek time 1% of the total transfer time</a:t>
            </a:r>
            <a:r>
              <a:rPr lang="en-GB" sz="2400" dirty="0"/>
              <a:t>,</a:t>
            </a:r>
            <a:r>
              <a:rPr lang="ga-IE" sz="2400" dirty="0"/>
              <a:t> the block should be configured to approximately</a:t>
            </a:r>
            <a:r>
              <a:rPr lang="en-GB" sz="2400" dirty="0"/>
              <a:t> </a:t>
            </a:r>
            <a:r>
              <a:rPr lang="ga-IE" sz="2400" dirty="0"/>
              <a:t>100MB</a:t>
            </a:r>
            <a:r>
              <a:rPr lang="en-GB" sz="2400" dirty="0"/>
              <a:t>.</a:t>
            </a:r>
            <a:endParaRPr lang="en-IE" sz="2400" dirty="0"/>
          </a:p>
        </p:txBody>
      </p:sp>
      <p:sp>
        <p:nvSpPr>
          <p:cNvPr id="7" name="Slide Number Placeholder 6">
            <a:extLst>
              <a:ext uri="{FF2B5EF4-FFF2-40B4-BE49-F238E27FC236}">
                <a16:creationId xmlns:a16="http://schemas.microsoft.com/office/drawing/2014/main" id="{461EC45B-0A29-4692-B608-8EC9AF697932}"/>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67264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75" y="92564"/>
            <a:ext cx="8612662" cy="1325563"/>
          </a:xfrm>
        </p:spPr>
        <p:txBody>
          <a:bodyPr>
            <a:normAutofit/>
          </a:bodyPr>
          <a:lstStyle/>
          <a:p>
            <a:r>
              <a:rPr lang="en-GB" dirty="0"/>
              <a:t>Hadoop</a:t>
            </a:r>
            <a:r>
              <a:rPr lang="ga-IE" dirty="0"/>
              <a:t> Concepts</a:t>
            </a:r>
            <a:endParaRPr lang="en-IE" dirty="0"/>
          </a:p>
        </p:txBody>
      </p:sp>
      <p:sp>
        <p:nvSpPr>
          <p:cNvPr id="3" name="Content Placeholder 2"/>
          <p:cNvSpPr>
            <a:spLocks noGrp="1"/>
          </p:cNvSpPr>
          <p:nvPr>
            <p:ph sz="quarter" idx="1"/>
          </p:nvPr>
        </p:nvSpPr>
        <p:spPr>
          <a:xfrm>
            <a:off x="430920" y="1931193"/>
            <a:ext cx="6238328" cy="4072244"/>
          </a:xfrm>
        </p:spPr>
        <p:txBody>
          <a:bodyPr>
            <a:normAutofit/>
          </a:bodyPr>
          <a:lstStyle/>
          <a:p>
            <a:pPr marL="628650" lvl="2" indent="-360363"/>
            <a:r>
              <a:rPr lang="ga-IE" sz="3200" b="1" dirty="0"/>
              <a:t>Namenodes and Datanodes</a:t>
            </a:r>
          </a:p>
          <a:p>
            <a:pPr lvl="2"/>
            <a:endParaRPr lang="ga-IE" sz="3200" dirty="0"/>
          </a:p>
          <a:p>
            <a:pPr marL="990600" lvl="3" indent="-361950"/>
            <a:r>
              <a:rPr lang="ga-IE" sz="2800" b="1" dirty="0"/>
              <a:t>HDFS</a:t>
            </a:r>
            <a:r>
              <a:rPr lang="ga-IE" sz="2800" dirty="0"/>
              <a:t> has a master/</a:t>
            </a:r>
            <a:r>
              <a:rPr lang="en-GB" sz="2800" dirty="0"/>
              <a:t> </a:t>
            </a:r>
            <a:r>
              <a:rPr lang="ga-IE" sz="2800" dirty="0"/>
              <a:t>slave</a:t>
            </a:r>
            <a:r>
              <a:rPr lang="en-GB" sz="2800" dirty="0"/>
              <a:t> </a:t>
            </a:r>
            <a:r>
              <a:rPr lang="ga-IE" sz="2800" dirty="0"/>
              <a:t>(or master/</a:t>
            </a:r>
            <a:r>
              <a:rPr lang="en-GB" sz="2800" dirty="0"/>
              <a:t> </a:t>
            </a:r>
            <a:r>
              <a:rPr lang="ga-IE" sz="2800" dirty="0"/>
              <a:t>worker) architecture</a:t>
            </a:r>
          </a:p>
          <a:p>
            <a:pPr marL="990600" lvl="3" indent="-361950"/>
            <a:endParaRPr lang="ga-IE" sz="2800" dirty="0"/>
          </a:p>
          <a:p>
            <a:pPr marL="990600" lvl="3" indent="-361950"/>
            <a:r>
              <a:rPr lang="ga-IE" sz="2800" dirty="0"/>
              <a:t>A </a:t>
            </a:r>
            <a:r>
              <a:rPr lang="ga-IE" sz="2800" b="1" i="1" dirty="0"/>
              <a:t>namenode</a:t>
            </a:r>
            <a:r>
              <a:rPr lang="ga-IE" sz="2800" i="1" dirty="0"/>
              <a:t> </a:t>
            </a:r>
            <a:r>
              <a:rPr lang="ga-IE" sz="2800" dirty="0"/>
              <a:t>is the master</a:t>
            </a:r>
          </a:p>
          <a:p>
            <a:pPr marL="990600" lvl="3" indent="-361950"/>
            <a:endParaRPr lang="ga-IE" sz="2800" dirty="0"/>
          </a:p>
          <a:p>
            <a:pPr marL="990600" lvl="3" indent="-361950"/>
            <a:r>
              <a:rPr lang="ga-IE" sz="2800" dirty="0"/>
              <a:t>A set of </a:t>
            </a:r>
            <a:r>
              <a:rPr lang="ga-IE" sz="2800" b="1" i="1" dirty="0"/>
              <a:t>datanodes</a:t>
            </a:r>
            <a:r>
              <a:rPr lang="ga-IE" sz="2800" i="1" dirty="0"/>
              <a:t> </a:t>
            </a:r>
            <a:r>
              <a:rPr lang="ga-IE" sz="2800" dirty="0"/>
              <a:t>act as </a:t>
            </a:r>
            <a:r>
              <a:rPr lang="en-GB" sz="2800" dirty="0"/>
              <a:t>the </a:t>
            </a:r>
            <a:r>
              <a:rPr lang="ga-IE" sz="2800" dirty="0"/>
              <a:t>slaves or workers</a:t>
            </a:r>
          </a:p>
        </p:txBody>
      </p:sp>
      <p:sp>
        <p:nvSpPr>
          <p:cNvPr id="7" name="Slide Number Placeholder 6">
            <a:extLst>
              <a:ext uri="{FF2B5EF4-FFF2-40B4-BE49-F238E27FC236}">
                <a16:creationId xmlns:a16="http://schemas.microsoft.com/office/drawing/2014/main" id="{45CDA2C2-B55E-443E-B6C9-92E78D7B46B7}"/>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1026" name="Picture 2" descr="Apache Hadoop Architecture Explained (In-Depth Overview)">
            <a:extLst>
              <a:ext uri="{FF2B5EF4-FFF2-40B4-BE49-F238E27FC236}">
                <a16:creationId xmlns:a16="http://schemas.microsoft.com/office/drawing/2014/main" id="{FFD0ABFE-50D6-CCA6-D9C6-507C1AAE5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918" y="2491530"/>
            <a:ext cx="4973325" cy="2716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255CDA-3937-5FB9-8978-16092E445386}"/>
              </a:ext>
            </a:extLst>
          </p:cNvPr>
          <p:cNvSpPr txBox="1"/>
          <p:nvPr/>
        </p:nvSpPr>
        <p:spPr>
          <a:xfrm>
            <a:off x="6510918" y="5302603"/>
            <a:ext cx="4973325" cy="276999"/>
          </a:xfrm>
          <a:prstGeom prst="rect">
            <a:avLst/>
          </a:prstGeom>
          <a:noFill/>
        </p:spPr>
        <p:txBody>
          <a:bodyPr wrap="square">
            <a:spAutoFit/>
          </a:bodyPr>
          <a:lstStyle/>
          <a:p>
            <a:r>
              <a:rPr lang="en-GB" sz="1200" b="1" dirty="0"/>
              <a:t>Source: </a:t>
            </a:r>
            <a:r>
              <a:rPr lang="en-GB" sz="1200" dirty="0"/>
              <a:t>https://phoenixnap.com/kb/apache-hadoop-architecture-explained</a:t>
            </a:r>
          </a:p>
        </p:txBody>
      </p:sp>
    </p:spTree>
    <p:extLst>
      <p:ext uri="{BB962C8B-B14F-4D97-AF65-F5344CB8AC3E}">
        <p14:creationId xmlns:p14="http://schemas.microsoft.com/office/powerpoint/2010/main" val="78245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14300"/>
            <a:ext cx="8460262" cy="1325563"/>
          </a:xfrm>
        </p:spPr>
        <p:txBody>
          <a:bodyPr>
            <a:normAutofit/>
          </a:bodyPr>
          <a:lstStyle/>
          <a:p>
            <a:r>
              <a:rPr lang="en-GB" dirty="0"/>
              <a:t>Hadoop</a:t>
            </a:r>
            <a:r>
              <a:rPr lang="ga-IE" dirty="0"/>
              <a:t> Concepts</a:t>
            </a:r>
            <a:br>
              <a:rPr lang="en-GB" dirty="0"/>
            </a:br>
            <a:r>
              <a:rPr lang="ga-IE" sz="2800" b="1" dirty="0">
                <a:solidFill>
                  <a:schemeClr val="accent5">
                    <a:lumMod val="75000"/>
                  </a:schemeClr>
                </a:solidFill>
              </a:rPr>
              <a:t>The </a:t>
            </a:r>
            <a:r>
              <a:rPr lang="en-GB" sz="2800" b="1" dirty="0">
                <a:solidFill>
                  <a:schemeClr val="accent5">
                    <a:lumMod val="75000"/>
                  </a:schemeClr>
                </a:solidFill>
              </a:rPr>
              <a:t>N</a:t>
            </a:r>
            <a:r>
              <a:rPr lang="ga-IE" sz="2800" b="1" dirty="0">
                <a:solidFill>
                  <a:schemeClr val="accent5">
                    <a:lumMod val="75000"/>
                  </a:schemeClr>
                </a:solidFill>
              </a:rPr>
              <a:t>amenode</a:t>
            </a:r>
            <a:endParaRPr lang="en-IE" dirty="0">
              <a:solidFill>
                <a:schemeClr val="accent5">
                  <a:lumMod val="75000"/>
                </a:schemeClr>
              </a:solidFill>
            </a:endParaRPr>
          </a:p>
        </p:txBody>
      </p:sp>
      <p:sp>
        <p:nvSpPr>
          <p:cNvPr id="3" name="Content Placeholder 2"/>
          <p:cNvSpPr>
            <a:spLocks noGrp="1"/>
          </p:cNvSpPr>
          <p:nvPr>
            <p:ph sz="quarter" idx="1"/>
          </p:nvPr>
        </p:nvSpPr>
        <p:spPr>
          <a:xfrm>
            <a:off x="-228599" y="1584860"/>
            <a:ext cx="11353800" cy="5234442"/>
          </a:xfrm>
        </p:spPr>
        <p:txBody>
          <a:bodyPr>
            <a:normAutofit fontScale="92500"/>
          </a:bodyPr>
          <a:lstStyle/>
          <a:p>
            <a:pPr lvl="3">
              <a:lnSpc>
                <a:spcPct val="110000"/>
              </a:lnSpc>
              <a:spcBef>
                <a:spcPts val="1200"/>
              </a:spcBef>
              <a:spcAft>
                <a:spcPts val="1200"/>
              </a:spcAft>
            </a:pPr>
            <a:r>
              <a:rPr lang="ga-IE" sz="2800" dirty="0"/>
              <a:t>Maintains the filesystem tree and the metadata for the files and directories in the tree</a:t>
            </a:r>
          </a:p>
          <a:p>
            <a:pPr lvl="4">
              <a:lnSpc>
                <a:spcPct val="110000"/>
              </a:lnSpc>
              <a:spcBef>
                <a:spcPts val="1200"/>
              </a:spcBef>
              <a:spcAft>
                <a:spcPts val="1200"/>
              </a:spcAft>
            </a:pPr>
            <a:r>
              <a:rPr lang="ga-IE" sz="2400" dirty="0"/>
              <a:t>Stored persistently on disk in the form of two files:</a:t>
            </a:r>
          </a:p>
          <a:p>
            <a:pPr marL="1805940" lvl="5" indent="-342900">
              <a:lnSpc>
                <a:spcPct val="110000"/>
              </a:lnSpc>
              <a:spcBef>
                <a:spcPts val="1200"/>
              </a:spcBef>
              <a:spcAft>
                <a:spcPts val="1200"/>
              </a:spcAft>
              <a:buFont typeface="+mj-lt"/>
              <a:buAutoNum type="arabicPeriod"/>
            </a:pPr>
            <a:r>
              <a:rPr lang="ga-IE" sz="2400" b="1" dirty="0"/>
              <a:t>The </a:t>
            </a:r>
            <a:r>
              <a:rPr lang="ga-IE" sz="2400" b="1" i="1" dirty="0"/>
              <a:t>namespace image (FSImage file) </a:t>
            </a:r>
            <a:r>
              <a:rPr lang="ga-IE" sz="2400" i="1" dirty="0"/>
              <a:t>– </a:t>
            </a:r>
            <a:r>
              <a:rPr lang="ga-IE" sz="2400" dirty="0"/>
              <a:t>filesystem namespace, file-block mappings, filesystem properties – 4GB RAM should be plenty for large filesystem</a:t>
            </a:r>
            <a:endParaRPr lang="ga-IE" sz="2400" i="1" dirty="0"/>
          </a:p>
          <a:p>
            <a:pPr marL="1805940" lvl="5" indent="-342900">
              <a:lnSpc>
                <a:spcPct val="110000"/>
              </a:lnSpc>
              <a:spcBef>
                <a:spcPts val="1200"/>
              </a:spcBef>
              <a:spcAft>
                <a:spcPts val="1200"/>
              </a:spcAft>
              <a:buFont typeface="+mj-lt"/>
              <a:buAutoNum type="arabicPeriod"/>
            </a:pPr>
            <a:r>
              <a:rPr lang="ga-IE" sz="2400" b="1" dirty="0"/>
              <a:t>The </a:t>
            </a:r>
            <a:r>
              <a:rPr lang="ga-IE" sz="2400" b="1" i="1" dirty="0"/>
              <a:t>edit log (EditLog file) </a:t>
            </a:r>
            <a:r>
              <a:rPr lang="ga-IE" sz="2400" i="1" dirty="0"/>
              <a:t>– </a:t>
            </a:r>
            <a:r>
              <a:rPr lang="ga-IE" sz="2400" dirty="0"/>
              <a:t>a transaction log</a:t>
            </a:r>
            <a:endParaRPr lang="ga-IE" sz="1300" i="1" dirty="0"/>
          </a:p>
          <a:p>
            <a:pPr lvl="3">
              <a:lnSpc>
                <a:spcPct val="110000"/>
              </a:lnSpc>
              <a:spcBef>
                <a:spcPts val="1200"/>
              </a:spcBef>
              <a:spcAft>
                <a:spcPts val="600"/>
              </a:spcAft>
            </a:pPr>
            <a:r>
              <a:rPr lang="ga-IE" sz="2800" dirty="0"/>
              <a:t>The </a:t>
            </a:r>
            <a:r>
              <a:rPr lang="ga-IE" sz="2800" b="1" dirty="0"/>
              <a:t>namenode</a:t>
            </a:r>
            <a:r>
              <a:rPr lang="ga-IE" sz="2800" dirty="0"/>
              <a:t> also knows the </a:t>
            </a:r>
            <a:r>
              <a:rPr lang="ga-IE" sz="2800" b="1" dirty="0"/>
              <a:t>datanodes</a:t>
            </a:r>
            <a:r>
              <a:rPr lang="ga-IE" sz="2800" dirty="0"/>
              <a:t> on which all the blocks for a given file are located</a:t>
            </a:r>
          </a:p>
          <a:p>
            <a:pPr lvl="4">
              <a:lnSpc>
                <a:spcPct val="110000"/>
              </a:lnSpc>
              <a:spcBef>
                <a:spcPts val="1200"/>
              </a:spcBef>
              <a:spcAft>
                <a:spcPts val="1200"/>
              </a:spcAft>
            </a:pPr>
            <a:r>
              <a:rPr lang="ga-IE" sz="2400" dirty="0"/>
              <a:t>This information is reconstructed from the datanodes when the system starts</a:t>
            </a:r>
            <a:endParaRPr lang="ga-IE" sz="3200" dirty="0"/>
          </a:p>
        </p:txBody>
      </p:sp>
      <p:sp>
        <p:nvSpPr>
          <p:cNvPr id="4" name="TextBox 3"/>
          <p:cNvSpPr txBox="1"/>
          <p:nvPr/>
        </p:nvSpPr>
        <p:spPr>
          <a:xfrm>
            <a:off x="8775547" y="2439721"/>
            <a:ext cx="1322474" cy="584775"/>
          </a:xfrm>
          <a:prstGeom prst="rect">
            <a:avLst/>
          </a:prstGeom>
          <a:solidFill>
            <a:schemeClr val="bg2"/>
          </a:solidFill>
          <a:ln>
            <a:solidFill>
              <a:schemeClr val="accent1"/>
            </a:solidFill>
          </a:ln>
        </p:spPr>
        <p:txBody>
          <a:bodyPr wrap="square" rtlCol="0">
            <a:spAutoFit/>
          </a:bodyPr>
          <a:lstStyle/>
          <a:p>
            <a:r>
              <a:rPr lang="ga-IE" sz="3200" b="1" dirty="0"/>
              <a:t>SPOF?</a:t>
            </a:r>
            <a:endParaRPr lang="en-IE" sz="3200" b="1" dirty="0"/>
          </a:p>
        </p:txBody>
      </p:sp>
      <p:sp>
        <p:nvSpPr>
          <p:cNvPr id="7" name="Slide Number Placeholder 6">
            <a:extLst>
              <a:ext uri="{FF2B5EF4-FFF2-40B4-BE49-F238E27FC236}">
                <a16:creationId xmlns:a16="http://schemas.microsoft.com/office/drawing/2014/main" id="{01065311-3986-4C1E-8D93-B8D01C91A9F8}"/>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120197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16005</TotalTime>
  <Words>4225</Words>
  <Application>Microsoft Office PowerPoint</Application>
  <PresentationFormat>Widescreen</PresentationFormat>
  <Paragraphs>349</Paragraphs>
  <Slides>25</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-apple-system</vt:lpstr>
      <vt:lpstr>Arial</vt:lpstr>
      <vt:lpstr>Calibri</vt:lpstr>
      <vt:lpstr>Consolas</vt:lpstr>
      <vt:lpstr>1_Office Theme</vt:lpstr>
      <vt:lpstr>PBrush</vt:lpstr>
      <vt:lpstr>Big Data Storage and Processing MSc in Data Analytics CCT College Dublin</vt:lpstr>
      <vt:lpstr>Agenda</vt:lpstr>
      <vt:lpstr>Introduction</vt:lpstr>
      <vt:lpstr>Why Hadoop?</vt:lpstr>
      <vt:lpstr>Hadoop Design Goals</vt:lpstr>
      <vt:lpstr>Hadoop Concepts Blocks</vt:lpstr>
      <vt:lpstr>Hadoop Concepts Blocks</vt:lpstr>
      <vt:lpstr>Hadoop Concepts</vt:lpstr>
      <vt:lpstr>Hadoop Concepts The Namenode</vt:lpstr>
      <vt:lpstr>Hadoop Concepts The datanode</vt:lpstr>
      <vt:lpstr>Hadoop Concepts HDFS High Availability</vt:lpstr>
      <vt:lpstr>Hadoop Concepts HDFS High Availability</vt:lpstr>
      <vt:lpstr>Hadoop Concepts HDFS High Availability</vt:lpstr>
      <vt:lpstr>Hadoop Concepts HDFS High Availability</vt:lpstr>
      <vt:lpstr>Hadoop Dataflow File Read</vt:lpstr>
      <vt:lpstr>Hadoop Dataflow File Read</vt:lpstr>
      <vt:lpstr>Hadoop Dataflow File Read</vt:lpstr>
      <vt:lpstr>Hadoop Dataflow File Write</vt:lpstr>
      <vt:lpstr>Hadoop Dataflow File Write</vt:lpstr>
      <vt:lpstr>Hadoop Dataflow File Write</vt:lpstr>
      <vt:lpstr>Hadoop Proximity Network Topology</vt:lpstr>
      <vt:lpstr>Hadoop Replication Replica Placement</vt:lpstr>
      <vt:lpstr>Hadoop Replication Replica Placement</vt:lpstr>
      <vt:lpstr>Hadoop Replication Replica Placement</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315</cp:revision>
  <dcterms:created xsi:type="dcterms:W3CDTF">2020-09-11T23:34:13Z</dcterms:created>
  <dcterms:modified xsi:type="dcterms:W3CDTF">2024-08-19T12:07:13Z</dcterms:modified>
</cp:coreProperties>
</file>