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704" r:id="rId2"/>
    <p:sldId id="267" r:id="rId3"/>
    <p:sldId id="820" r:id="rId4"/>
    <p:sldId id="765" r:id="rId5"/>
    <p:sldId id="790" r:id="rId6"/>
    <p:sldId id="814" r:id="rId7"/>
    <p:sldId id="779" r:id="rId8"/>
    <p:sldId id="821" r:id="rId9"/>
    <p:sldId id="831" r:id="rId10"/>
    <p:sldId id="832" r:id="rId11"/>
    <p:sldId id="833" r:id="rId12"/>
    <p:sldId id="834" r:id="rId13"/>
    <p:sldId id="835" r:id="rId14"/>
    <p:sldId id="856" r:id="rId15"/>
    <p:sldId id="857" r:id="rId16"/>
    <p:sldId id="850" r:id="rId17"/>
    <p:sldId id="848" r:id="rId18"/>
    <p:sldId id="849" r:id="rId19"/>
    <p:sldId id="851" r:id="rId20"/>
    <p:sldId id="852" r:id="rId21"/>
    <p:sldId id="853" r:id="rId22"/>
    <p:sldId id="854" r:id="rId23"/>
    <p:sldId id="836" r:id="rId24"/>
    <p:sldId id="846" r:id="rId25"/>
    <p:sldId id="855" r:id="rId26"/>
    <p:sldId id="841" r:id="rId27"/>
    <p:sldId id="842" r:id="rId28"/>
    <p:sldId id="843" r:id="rId29"/>
    <p:sldId id="844" r:id="rId30"/>
    <p:sldId id="845" r:id="rId31"/>
    <p:sldId id="7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51" autoAdjust="0"/>
    <p:restoredTop sz="70979" autoAdjust="0"/>
  </p:normalViewPr>
  <p:slideViewPr>
    <p:cSldViewPr snapToGrid="0">
      <p:cViewPr varScale="1">
        <p:scale>
          <a:sx n="85" d="100"/>
          <a:sy n="85" d="100"/>
        </p:scale>
        <p:origin x="82" y="226"/>
      </p:cViewPr>
      <p:guideLst/>
    </p:cSldViewPr>
  </p:slideViewPr>
  <p:notesTextViewPr>
    <p:cViewPr>
      <p:scale>
        <a:sx n="150" d="100"/>
        <a:sy n="150" d="100"/>
      </p:scale>
      <p:origin x="0" y="0"/>
    </p:cViewPr>
  </p:notesTextViewPr>
  <p:notesViewPr>
    <p:cSldViewPr snapToGrid="0">
      <p:cViewPr varScale="1">
        <p:scale>
          <a:sx n="61" d="100"/>
          <a:sy n="61" d="100"/>
        </p:scale>
        <p:origin x="2251"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04/12/2023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Manifold learning</a:t>
            </a:r>
            <a:r>
              <a:rPr lang="en-GB" sz="1200" b="0" i="0" kern="1200" dirty="0">
                <a:solidFill>
                  <a:schemeClr val="tx1"/>
                </a:solidFill>
                <a:effectLst/>
                <a:latin typeface="+mn-lt"/>
                <a:ea typeface="+mn-ea"/>
                <a:cs typeface="+mn-cs"/>
              </a:rPr>
              <a:t> is an approach to non-linear dimensionality reduction. Algorithms for this task are based on the idea that the dimensionality of many data sets is only artificially high.</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2</a:t>
            </a:fld>
            <a:endParaRPr lang="en-IE"/>
          </a:p>
        </p:txBody>
      </p:sp>
    </p:spTree>
    <p:extLst>
      <p:ext uri="{BB962C8B-B14F-4D97-AF65-F5344CB8AC3E}">
        <p14:creationId xmlns:p14="http://schemas.microsoft.com/office/powerpoint/2010/main" val="242573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RL agent can explore different actions which might provide a good reward or it can exploit (use) the previous action which resulted in a good reward. If the RL agent explores different actions, there is a great possibility that the agent will receive a poor reward as all actions are not going to be the best one. If the RL agent exploits only the known best action, there is also a great possibility of missing out on the best action, which might provide a better reward. There is always a trade-off between exploration and exploitation. We cannot perform both exploration and exploitation at the same time. We will discuss the exploration-exploitation dilemma in detail in the upcoming chapters.</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3</a:t>
            </a:fld>
            <a:endParaRPr lang="en-GB" dirty="0"/>
          </a:p>
        </p:txBody>
      </p:sp>
    </p:spTree>
    <p:extLst>
      <p:ext uri="{BB962C8B-B14F-4D97-AF65-F5344CB8AC3E}">
        <p14:creationId xmlns:p14="http://schemas.microsoft.com/office/powerpoint/2010/main" val="2142490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22222"/>
                </a:solidFill>
                <a:effectLst/>
                <a:latin typeface="Lato" panose="020F0502020204030203" pitchFamily="34" charset="0"/>
              </a:rPr>
              <a:t>Online Advertising</a:t>
            </a:r>
          </a:p>
          <a:p>
            <a:pPr algn="l"/>
            <a:r>
              <a:rPr lang="en-GB" b="0" i="0" dirty="0">
                <a:solidFill>
                  <a:srgbClr val="222222"/>
                </a:solidFill>
                <a:effectLst/>
                <a:latin typeface="Lato" panose="020F0502020204030203" pitchFamily="34" charset="0"/>
              </a:rPr>
              <a:t>The goal of an advertising campaign is to maximise revenue from displaying ads. The advertiser makes revenue every time an offer is clicked by a web user. Similar to MABP, there is a trade-off between exploration, where the goal is to collect information on an ad’s performance using click-through rates, and exploitation, where we stick with the ad that has performed the best so far.</a:t>
            </a:r>
          </a:p>
          <a:p>
            <a:pPr algn="l"/>
            <a:r>
              <a:rPr lang="en-GB" b="0" i="0" dirty="0">
                <a:solidFill>
                  <a:srgbClr val="222222"/>
                </a:solidFill>
                <a:effectLst/>
                <a:latin typeface="Lato" panose="020F0502020204030203" pitchFamily="34" charset="0"/>
              </a:rPr>
              <a:t>Game Designing</a:t>
            </a:r>
          </a:p>
          <a:p>
            <a:pPr algn="l"/>
            <a:r>
              <a:rPr lang="en-GB" b="0" i="0" dirty="0">
                <a:solidFill>
                  <a:srgbClr val="222222"/>
                </a:solidFill>
                <a:effectLst/>
                <a:latin typeface="Lato" panose="020F0502020204030203" pitchFamily="34" charset="0"/>
              </a:rPr>
              <a:t>Building a hit game is challenging. MABP can be used to test experimental changes in game play/interface and exploit the changes which show positive experiences for players.</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10</a:t>
            </a:fld>
            <a:endParaRPr lang="en-GB" dirty="0"/>
          </a:p>
        </p:txBody>
      </p:sp>
    </p:spTree>
    <p:extLst>
      <p:ext uri="{BB962C8B-B14F-4D97-AF65-F5344CB8AC3E}">
        <p14:creationId xmlns:p14="http://schemas.microsoft.com/office/powerpoint/2010/main" val="276468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9427EC4-43D7-4899-AF54-D30B3AC26D4A}" type="slidenum">
              <a:rPr lang="en-GB" smtClean="0"/>
              <a:t>13</a:t>
            </a:fld>
            <a:endParaRPr lang="en-GB" dirty="0"/>
          </a:p>
        </p:txBody>
      </p:sp>
    </p:spTree>
    <p:extLst>
      <p:ext uri="{BB962C8B-B14F-4D97-AF65-F5344CB8AC3E}">
        <p14:creationId xmlns:p14="http://schemas.microsoft.com/office/powerpoint/2010/main" val="103079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Red dotted line showed the expected value</a:t>
            </a:r>
          </a:p>
        </p:txBody>
      </p:sp>
      <p:sp>
        <p:nvSpPr>
          <p:cNvPr id="4" name="Slide Number Placeholder 3"/>
          <p:cNvSpPr>
            <a:spLocks noGrp="1"/>
          </p:cNvSpPr>
          <p:nvPr>
            <p:ph type="sldNum" sz="quarter" idx="5"/>
          </p:nvPr>
        </p:nvSpPr>
        <p:spPr/>
        <p:txBody>
          <a:bodyPr/>
          <a:lstStyle/>
          <a:p>
            <a:fld id="{B9427EC4-43D7-4899-AF54-D30B3AC26D4A}" type="slidenum">
              <a:rPr lang="en-GB" smtClean="0"/>
              <a:t>19</a:t>
            </a:fld>
            <a:endParaRPr lang="en-GB" dirty="0"/>
          </a:p>
        </p:txBody>
      </p:sp>
    </p:spTree>
    <p:extLst>
      <p:ext uri="{BB962C8B-B14F-4D97-AF65-F5344CB8AC3E}">
        <p14:creationId xmlns:p14="http://schemas.microsoft.com/office/powerpoint/2010/main" val="2827182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73239"/>
                </a:solidFill>
                <a:effectLst/>
                <a:latin typeface="urw-din"/>
              </a:rPr>
              <a:t>For example, let’s say we have these four actions with associated uncertainties in the picture below, our agent has no idea which is the best action. So according to the UCB algorithm, it will optimistically pick the action that has the highest upper bound i.e. </a:t>
            </a:r>
            <a:r>
              <a:rPr lang="en-GB" b="0" i="1" dirty="0">
                <a:solidFill>
                  <a:srgbClr val="273239"/>
                </a:solidFill>
                <a:effectLst/>
                <a:latin typeface="urw-din"/>
              </a:rPr>
              <a:t>A</a:t>
            </a:r>
            <a:r>
              <a:rPr lang="en-GB" b="0" i="0" dirty="0">
                <a:solidFill>
                  <a:srgbClr val="273239"/>
                </a:solidFill>
                <a:effectLst/>
                <a:latin typeface="urw-din"/>
              </a:rPr>
              <a:t>. By doing this either it will have the highest value and get the highest reward, or by taking that we will get to learn about an action we know least about.</a:t>
            </a:r>
          </a:p>
          <a:p>
            <a:r>
              <a:rPr lang="en-GB" b="0" i="0" dirty="0">
                <a:solidFill>
                  <a:srgbClr val="273239"/>
                </a:solidFill>
                <a:effectLst/>
                <a:latin typeface="urw-din"/>
              </a:rPr>
              <a:t>Let’s assume that after selecting the action </a:t>
            </a:r>
            <a:r>
              <a:rPr lang="en-GB" b="0" i="1" dirty="0">
                <a:solidFill>
                  <a:srgbClr val="273239"/>
                </a:solidFill>
                <a:effectLst/>
                <a:latin typeface="urw-din"/>
              </a:rPr>
              <a:t>A</a:t>
            </a:r>
            <a:r>
              <a:rPr lang="en-GB" b="0" i="0" dirty="0">
                <a:solidFill>
                  <a:srgbClr val="273239"/>
                </a:solidFill>
                <a:effectLst/>
                <a:latin typeface="urw-din"/>
              </a:rPr>
              <a:t> we end up in a state depicted in the picture below. This time UCB will select the action </a:t>
            </a:r>
            <a:r>
              <a:rPr lang="en-GB" b="0" i="1" dirty="0">
                <a:solidFill>
                  <a:srgbClr val="273239"/>
                </a:solidFill>
                <a:effectLst/>
                <a:latin typeface="urw-din"/>
              </a:rPr>
              <a:t>B</a:t>
            </a:r>
            <a:r>
              <a:rPr lang="en-GB" b="0" i="0" dirty="0">
                <a:solidFill>
                  <a:srgbClr val="273239"/>
                </a:solidFill>
                <a:effectLst/>
                <a:latin typeface="urw-din"/>
              </a:rPr>
              <a:t> since </a:t>
            </a:r>
            <a:r>
              <a:rPr lang="en-GB" b="0" i="1" dirty="0">
                <a:solidFill>
                  <a:srgbClr val="273239"/>
                </a:solidFill>
                <a:effectLst/>
                <a:latin typeface="urw-din"/>
              </a:rPr>
              <a:t>Q(B)</a:t>
            </a:r>
            <a:r>
              <a:rPr lang="en-GB" b="0" i="0" dirty="0">
                <a:solidFill>
                  <a:srgbClr val="273239"/>
                </a:solidFill>
                <a:effectLst/>
                <a:latin typeface="urw-din"/>
              </a:rPr>
              <a:t> has the highest upper-confidence bound because it’s action-value estimate is the highest, even though the confidence interval is small.</a:t>
            </a:r>
          </a:p>
          <a:p>
            <a:r>
              <a:rPr lang="en-GB" b="0" i="0" dirty="0">
                <a:solidFill>
                  <a:srgbClr val="273239"/>
                </a:solidFill>
                <a:effectLst/>
                <a:latin typeface="urw-din"/>
              </a:rPr>
              <a:t>Initially, UCB explores more to systematically reduce uncertainty but its exploration reduces over time. Thus we can say that UCB obtains greater reward on average than other algorithms such as Epsilon-greedy, Optimistic Initial Values, etc.</a:t>
            </a:r>
          </a:p>
          <a:p>
            <a:r>
              <a:rPr lang="en-GB" dirty="0"/>
              <a:t>Source: https://www.geeksforgeeks.org/upper-confidence-bound-algorithm-in-reinforcement-learning/</a:t>
            </a:r>
          </a:p>
        </p:txBody>
      </p:sp>
      <p:sp>
        <p:nvSpPr>
          <p:cNvPr id="4" name="Slide Number Placeholder 3"/>
          <p:cNvSpPr>
            <a:spLocks noGrp="1"/>
          </p:cNvSpPr>
          <p:nvPr>
            <p:ph type="sldNum" sz="quarter" idx="5"/>
          </p:nvPr>
        </p:nvSpPr>
        <p:spPr/>
        <p:txBody>
          <a:bodyPr/>
          <a:lstStyle/>
          <a:p>
            <a:fld id="{B9427EC4-43D7-4899-AF54-D30B3AC26D4A}" type="slidenum">
              <a:rPr lang="en-GB" smtClean="0"/>
              <a:t>23</a:t>
            </a:fld>
            <a:endParaRPr lang="en-GB" dirty="0"/>
          </a:p>
        </p:txBody>
      </p:sp>
    </p:spTree>
    <p:extLst>
      <p:ext uri="{BB962C8B-B14F-4D97-AF65-F5344CB8AC3E}">
        <p14:creationId xmlns:p14="http://schemas.microsoft.com/office/powerpoint/2010/main" val="528363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4D5156"/>
                </a:solidFill>
                <a:effectLst/>
                <a:latin typeface="arial" panose="020B0604020202020204" pitchFamily="34" charset="0"/>
              </a:rPr>
              <a:t>A confidence interval is a range of estimates for an unknown parameter. A confidence interval is computed at a designated confidence level; the 95% confidence level is most common, but other levels, such as 90% or 99%, are sometimes used. </a:t>
            </a:r>
            <a:endParaRPr lang="en-GB" b="0" i="0" dirty="0">
              <a:solidFill>
                <a:srgbClr val="202124"/>
              </a:solidFill>
              <a:effectLst/>
              <a:latin typeface="arial" panose="020B0604020202020204" pitchFamily="34" charset="0"/>
            </a:endParaRPr>
          </a:p>
          <a:p>
            <a:pPr marL="171450" indent="-171450">
              <a:buFont typeface="Arial" panose="020B0604020202020204" pitchFamily="34" charset="0"/>
              <a:buChar char="•"/>
            </a:pPr>
            <a:r>
              <a:rPr lang="en-GB" b="0" i="0" dirty="0">
                <a:solidFill>
                  <a:srgbClr val="202124"/>
                </a:solidFill>
                <a:effectLst/>
                <a:latin typeface="arial" panose="020B0604020202020204" pitchFamily="34" charset="0"/>
              </a:rPr>
              <a:t>Strictly speaking a 95% confidence interval means that if we were to take 100 different samples and compute a 95% confidence interval for each sample, then approximately 95 of the 100 confidence intervals will contain the true mean value (μ).</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24</a:t>
            </a:fld>
            <a:endParaRPr lang="en-GB" dirty="0"/>
          </a:p>
        </p:txBody>
      </p:sp>
    </p:spTree>
    <p:extLst>
      <p:ext uri="{BB962C8B-B14F-4D97-AF65-F5344CB8AC3E}">
        <p14:creationId xmlns:p14="http://schemas.microsoft.com/office/powerpoint/2010/main" val="37615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D5156"/>
                </a:solidFill>
                <a:effectLst/>
                <a:latin typeface="arial" panose="020B0604020202020204" pitchFamily="34" charset="0"/>
              </a:rPr>
              <a:t>A/B testing is a user experience research methodology. A/B tests consist of a randomized experiment with two variants, A and B. It includes application of statistical hypothesis testing or "two-sample hypothesis testing" as used in the field of statistics.</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25</a:t>
            </a:fld>
            <a:endParaRPr lang="en-GB" dirty="0"/>
          </a:p>
        </p:txBody>
      </p:sp>
    </p:spTree>
    <p:extLst>
      <p:ext uri="{BB962C8B-B14F-4D97-AF65-F5344CB8AC3E}">
        <p14:creationId xmlns:p14="http://schemas.microsoft.com/office/powerpoint/2010/main" val="257135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D404502F-9A99-427B-A5BE-79698CDC4231}" type="datetime1">
              <a:rPr lang="en-GB" smtClean="0"/>
              <a:t>04/12/2023</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59046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BB867D1A-2615-4DE9-AB21-711792938F24}" type="datetime1">
              <a:rPr lang="en-GB" smtClean="0"/>
              <a:t>04/12/2023</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8519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AEF7C1BD-7149-419E-8380-0F37325DCA03}" type="datetime1">
              <a:rPr lang="en-GB" smtClean="0"/>
              <a:t>04/12/2023</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563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hasCustomPrompt="1"/>
          </p:nvPr>
        </p:nvSpPr>
        <p:spPr>
          <a:xfrm>
            <a:off x="838201" y="74259"/>
            <a:ext cx="8900604"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A98F02AF-5627-427D-A671-6D5EF94869E7}" type="datetime1">
              <a:rPr lang="en-GB" smtClean="0"/>
              <a:t>04/12/2023</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25949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1CFE116C-71CC-4C9A-AB45-6A7F692F7872}" type="datetime1">
              <a:rPr lang="en-GB" smtClean="0"/>
              <a:t>04/12/2023</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5171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319C713E-DC9E-4830-8397-49340FE08988}" type="datetime1">
              <a:rPr lang="en-GB" smtClean="0"/>
              <a:t>04/12/2023</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50157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2220322E-E3A8-4473-82DE-08D77FE3DF90}" type="datetime1">
              <a:rPr lang="en-GB" smtClean="0"/>
              <a:t>04/12/2023</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8230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852FF08C-BF82-484D-A5F9-B76735ACE85A}" type="datetime1">
              <a:rPr lang="en-GB" smtClean="0"/>
              <a:t>04/12/2023</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69657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fld id="{1605AB86-4C48-4C24-AA07-C0CA67BFA2A6}" type="datetime1">
              <a:rPr lang="en-GB" smtClean="0"/>
              <a:t>04/12/2023</a:t>
            </a:fld>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18518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45AE1065-1CDE-421B-9AEC-C6DE9364E763}" type="datetime1">
              <a:rPr lang="en-GB" smtClean="0"/>
              <a:t>04/12/2023</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59629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CE281C43-3B63-4364-A5B8-3A2A272E6B99}" type="datetime1">
              <a:rPr lang="en-GB" smtClean="0"/>
              <a:t>04/12/2023</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04630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0948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60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8C887-3A42-4769-BDCF-E7DB1F9AE372}" type="datetime1">
              <a:rPr lang="en-GB" smtClean="0"/>
              <a:t>04/12/2023</a:t>
            </a:fld>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1026" name="Picture 2" descr="CCT College Dublin">
            <a:extLst>
              <a:ext uri="{FF2B5EF4-FFF2-40B4-BE49-F238E27FC236}">
                <a16:creationId xmlns:a16="http://schemas.microsoft.com/office/drawing/2014/main" id="{FD965840-7190-49FB-BB72-03B3E004E58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410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695E-5CD1-4B19-A8E8-FEEEE597FE4F}"/>
              </a:ext>
            </a:extLst>
          </p:cNvPr>
          <p:cNvSpPr txBox="1">
            <a:spLocks noGrp="1"/>
          </p:cNvSpPr>
          <p:nvPr>
            <p:ph type="ctrTitle"/>
          </p:nvPr>
        </p:nvSpPr>
        <p:spPr>
          <a:xfrm>
            <a:off x="1227667" y="1527641"/>
            <a:ext cx="9508065" cy="1729910"/>
          </a:xfrm>
        </p:spPr>
        <p:txBody>
          <a:bodyPr>
            <a:normAutofit/>
          </a:bodyPr>
          <a:lstStyle/>
          <a:p>
            <a:pPr lvl="0">
              <a:lnSpc>
                <a:spcPct val="110000"/>
              </a:lnSpc>
              <a:spcAft>
                <a:spcPts val="1200"/>
              </a:spcAft>
            </a:pPr>
            <a:r>
              <a:rPr lang="en-GB" sz="3200" dirty="0">
                <a:latin typeface="+mn-lt"/>
              </a:rPr>
              <a:t>Machine Learning for Data Analysis</a:t>
            </a:r>
            <a:br>
              <a:rPr lang="en-GB" sz="3200" dirty="0">
                <a:latin typeface="+mn-lt"/>
              </a:rPr>
            </a:br>
            <a:r>
              <a:rPr lang="en-GB" sz="3200" dirty="0"/>
              <a:t>MSc in Data Analytics</a:t>
            </a:r>
            <a:br>
              <a:rPr lang="en-GB" sz="3200" dirty="0">
                <a:latin typeface="+mn-lt"/>
              </a:rPr>
            </a:br>
            <a:r>
              <a:rPr lang="en-GB" sz="3200" dirty="0">
                <a:solidFill>
                  <a:schemeClr val="accent4">
                    <a:lumMod val="75000"/>
                  </a:schemeClr>
                </a:solidFill>
              </a:rPr>
              <a:t>CCT College Dublin</a:t>
            </a:r>
            <a:endParaRPr lang="en-GB" sz="3200" dirty="0">
              <a:solidFill>
                <a:srgbClr val="C00000"/>
              </a:solidFill>
              <a:latin typeface="+mn-lt"/>
            </a:endParaRPr>
          </a:p>
        </p:txBody>
      </p:sp>
      <p:sp>
        <p:nvSpPr>
          <p:cNvPr id="3" name="Subtitle 2">
            <a:extLst>
              <a:ext uri="{FF2B5EF4-FFF2-40B4-BE49-F238E27FC236}">
                <a16:creationId xmlns:a16="http://schemas.microsoft.com/office/drawing/2014/main" id="{CF22397A-B976-4D54-A4CD-20AA62C0719F}"/>
              </a:ext>
            </a:extLst>
          </p:cNvPr>
          <p:cNvSpPr txBox="1">
            <a:spLocks noGrp="1"/>
          </p:cNvSpPr>
          <p:nvPr>
            <p:ph type="subTitle" idx="1"/>
          </p:nvPr>
        </p:nvSpPr>
        <p:spPr>
          <a:xfrm>
            <a:off x="1535293" y="5765796"/>
            <a:ext cx="9200439"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6" name="Slide Number Placeholder 5">
            <a:extLst>
              <a:ext uri="{FF2B5EF4-FFF2-40B4-BE49-F238E27FC236}">
                <a16:creationId xmlns:a16="http://schemas.microsoft.com/office/drawing/2014/main" id="{7996CB58-6DAD-44A1-822C-178BB5073439}"/>
              </a:ext>
            </a:extLst>
          </p:cNvPr>
          <p:cNvSpPr>
            <a:spLocks noGrp="1"/>
          </p:cNvSpPr>
          <p:nvPr>
            <p:ph type="sldNum" sz="quarter" idx="12"/>
          </p:nvPr>
        </p:nvSpPr>
        <p:spPr/>
        <p:txBody>
          <a:bodyPr/>
          <a:lstStyle/>
          <a:p>
            <a:fld id="{6C8DB4F7-D883-4928-8961-38134A510B78}" type="slidenum">
              <a:rPr lang="en-GB" smtClean="0"/>
              <a:t>1</a:t>
            </a:fld>
            <a:endParaRPr lang="en-GB" dirty="0"/>
          </a:p>
        </p:txBody>
      </p:sp>
      <p:sp>
        <p:nvSpPr>
          <p:cNvPr id="5" name="Subtitle 2">
            <a:extLst>
              <a:ext uri="{FF2B5EF4-FFF2-40B4-BE49-F238E27FC236}">
                <a16:creationId xmlns:a16="http://schemas.microsoft.com/office/drawing/2014/main" id="{22CFE4FC-E589-4887-B87B-4184B451149E}"/>
              </a:ext>
            </a:extLst>
          </p:cNvPr>
          <p:cNvSpPr txBox="1">
            <a:spLocks/>
          </p:cNvSpPr>
          <p:nvPr/>
        </p:nvSpPr>
        <p:spPr>
          <a:xfrm>
            <a:off x="1535293" y="4032894"/>
            <a:ext cx="9144000" cy="1092204"/>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800" b="1" dirty="0">
                <a:solidFill>
                  <a:schemeClr val="tx1"/>
                </a:solidFill>
              </a:rPr>
              <a:t>Reinforcement Learning </a:t>
            </a:r>
          </a:p>
          <a:p>
            <a:r>
              <a:rPr lang="en-GB" sz="2800" b="1" dirty="0">
                <a:solidFill>
                  <a:schemeClr val="tx1"/>
                </a:solidFill>
              </a:rPr>
              <a:t>Week 12</a:t>
            </a:r>
          </a:p>
        </p:txBody>
      </p:sp>
      <p:pic>
        <p:nvPicPr>
          <p:cNvPr id="4" name="Picture 3" descr="A large building in the background&#10;&#10;Description automatically generated">
            <a:extLst>
              <a:ext uri="{FF2B5EF4-FFF2-40B4-BE49-F238E27FC236}">
                <a16:creationId xmlns:a16="http://schemas.microsoft.com/office/drawing/2014/main" id="{B4A1CB4E-DCCC-99CD-FB2D-E095A099277E}"/>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0" y="0"/>
            <a:ext cx="2611213" cy="24319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FD2-BF86-C4EA-CD95-4FE260C7E293}"/>
              </a:ext>
            </a:extLst>
          </p:cNvPr>
          <p:cNvSpPr>
            <a:spLocks noGrp="1"/>
          </p:cNvSpPr>
          <p:nvPr>
            <p:ph type="title"/>
          </p:nvPr>
        </p:nvSpPr>
        <p:spPr/>
        <p:txBody>
          <a:bodyPr>
            <a:normAutofit/>
          </a:bodyPr>
          <a:lstStyle/>
          <a:p>
            <a:r>
              <a:rPr lang="en-GB" sz="4400" dirty="0"/>
              <a:t>Exploration-Exploitation </a:t>
            </a:r>
            <a:br>
              <a:rPr lang="en-GB" sz="4400" dirty="0"/>
            </a:br>
            <a:r>
              <a:rPr lang="en-GB" sz="2800" dirty="0">
                <a:solidFill>
                  <a:schemeClr val="accent4">
                    <a:lumMod val="75000"/>
                  </a:schemeClr>
                </a:solidFill>
              </a:rPr>
              <a:t>in the context of Bernoulli MABP</a:t>
            </a:r>
          </a:p>
        </p:txBody>
      </p:sp>
      <p:sp>
        <p:nvSpPr>
          <p:cNvPr id="3" name="Content Placeholder 2">
            <a:extLst>
              <a:ext uri="{FF2B5EF4-FFF2-40B4-BE49-F238E27FC236}">
                <a16:creationId xmlns:a16="http://schemas.microsoft.com/office/drawing/2014/main" id="{E76F26DA-9CA1-2775-BC86-5CF583ABA447}"/>
              </a:ext>
            </a:extLst>
          </p:cNvPr>
          <p:cNvSpPr>
            <a:spLocks noGrp="1"/>
          </p:cNvSpPr>
          <p:nvPr>
            <p:ph idx="1"/>
          </p:nvPr>
        </p:nvSpPr>
        <p:spPr>
          <a:xfrm>
            <a:off x="838200" y="1587312"/>
            <a:ext cx="8579069" cy="5528762"/>
          </a:xfrm>
        </p:spPr>
        <p:txBody>
          <a:bodyPr>
            <a:normAutofit/>
          </a:bodyPr>
          <a:lstStyle/>
          <a:p>
            <a:pPr algn="l">
              <a:lnSpc>
                <a:spcPct val="100000"/>
              </a:lnSpc>
              <a:spcBef>
                <a:spcPts val="1200"/>
              </a:spcBef>
              <a:spcAft>
                <a:spcPts val="600"/>
              </a:spcAft>
            </a:pPr>
            <a:r>
              <a:rPr lang="en-GB" sz="1800" dirty="0"/>
              <a:t>The table shows the sample results for a </a:t>
            </a:r>
            <a:r>
              <a:rPr lang="en-GB" sz="1800" b="1" dirty="0"/>
              <a:t>5-armed Bernoulli bandit </a:t>
            </a:r>
            <a:r>
              <a:rPr lang="en-GB" sz="1800" dirty="0"/>
              <a:t>with arms labelled as 1, 2, 3, 4 and 5. This is called </a:t>
            </a:r>
            <a:r>
              <a:rPr lang="en-GB" sz="1800" b="1" dirty="0"/>
              <a:t>Bernoulli</a:t>
            </a:r>
            <a:r>
              <a:rPr lang="en-GB" sz="1800" dirty="0"/>
              <a:t>, as the reward returned is either 1 or 0. </a:t>
            </a:r>
          </a:p>
          <a:p>
            <a:pPr algn="l">
              <a:lnSpc>
                <a:spcPct val="100000"/>
              </a:lnSpc>
              <a:spcBef>
                <a:spcPts val="1200"/>
              </a:spcBef>
              <a:spcAft>
                <a:spcPts val="600"/>
              </a:spcAft>
            </a:pPr>
            <a:r>
              <a:rPr lang="en-GB" sz="1800" dirty="0"/>
              <a:t>In this example, it looks like the arm number 3 gives the maximum return and hence one idea is to keep playing this arm in order to obtain the maximum reward (pure exploitation).</a:t>
            </a:r>
          </a:p>
          <a:p>
            <a:pPr algn="l">
              <a:lnSpc>
                <a:spcPct val="100000"/>
              </a:lnSpc>
              <a:spcBef>
                <a:spcPts val="1200"/>
              </a:spcBef>
              <a:spcAft>
                <a:spcPts val="600"/>
              </a:spcAft>
            </a:pPr>
            <a:r>
              <a:rPr lang="en-GB" sz="1800" dirty="0">
                <a:highlight>
                  <a:srgbClr val="C0C0C0"/>
                </a:highlight>
              </a:rPr>
              <a:t>Based on our knowledge from the sample, 5 may appear to be a bad arm to play, but we must remember that we have only played this arm once and that we may need to play it a few more times (exploration) to get confidence. </a:t>
            </a:r>
          </a:p>
          <a:p>
            <a:pPr algn="l">
              <a:lnSpc>
                <a:spcPct val="100000"/>
              </a:lnSpc>
              <a:spcBef>
                <a:spcPts val="1200"/>
              </a:spcBef>
              <a:spcAft>
                <a:spcPts val="600"/>
              </a:spcAft>
            </a:pPr>
            <a:r>
              <a:rPr lang="en-GB" sz="1800" dirty="0"/>
              <a:t>Only then should we decide which arm to play (exploitation).</a:t>
            </a:r>
          </a:p>
          <a:p>
            <a:pPr algn="l">
              <a:lnSpc>
                <a:spcPct val="100000"/>
              </a:lnSpc>
              <a:spcBef>
                <a:spcPts val="1200"/>
              </a:spcBef>
              <a:spcAft>
                <a:spcPts val="600"/>
              </a:spcAft>
            </a:pPr>
            <a:r>
              <a:rPr lang="en-GB" sz="2000" b="1" dirty="0"/>
              <a:t>Use Cases: </a:t>
            </a:r>
            <a:r>
              <a:rPr lang="en-GB" sz="1800" dirty="0"/>
              <a:t>Bandit algorithms are being used in a lot of research projects in the industry.</a:t>
            </a:r>
          </a:p>
          <a:p>
            <a:pPr>
              <a:lnSpc>
                <a:spcPct val="100000"/>
              </a:lnSpc>
              <a:spcBef>
                <a:spcPts val="1200"/>
              </a:spcBef>
              <a:spcAft>
                <a:spcPts val="600"/>
              </a:spcAft>
            </a:pPr>
            <a:r>
              <a:rPr lang="en-GB" sz="2000" b="1" dirty="0"/>
              <a:t>Clinical Trials: </a:t>
            </a:r>
            <a:r>
              <a:rPr lang="en-GB" sz="1800" dirty="0"/>
              <a:t>The safety of patients participating in clinical trials is as crucial as the study's actual findings. Exploration refers to finding the optimal treatment, whereas exploitation refers to treating patients as effectively as feasible during the trial.</a:t>
            </a:r>
          </a:p>
        </p:txBody>
      </p:sp>
      <p:sp>
        <p:nvSpPr>
          <p:cNvPr id="4" name="Slide Number Placeholder 3">
            <a:extLst>
              <a:ext uri="{FF2B5EF4-FFF2-40B4-BE49-F238E27FC236}">
                <a16:creationId xmlns:a16="http://schemas.microsoft.com/office/drawing/2014/main" id="{DEA1F677-F831-4DC1-487D-5B383F17738D}"/>
              </a:ext>
            </a:extLst>
          </p:cNvPr>
          <p:cNvSpPr>
            <a:spLocks noGrp="1"/>
          </p:cNvSpPr>
          <p:nvPr>
            <p:ph type="sldNum" sz="quarter" idx="12"/>
          </p:nvPr>
        </p:nvSpPr>
        <p:spPr/>
        <p:txBody>
          <a:bodyPr/>
          <a:lstStyle/>
          <a:p>
            <a:fld id="{6C8DB4F7-D883-4928-8961-38134A510B78}" type="slidenum">
              <a:rPr lang="en-GB" smtClean="0"/>
              <a:t>10</a:t>
            </a:fld>
            <a:endParaRPr lang="en-GB" dirty="0"/>
          </a:p>
        </p:txBody>
      </p:sp>
      <p:pic>
        <p:nvPicPr>
          <p:cNvPr id="2050" name="Picture 2">
            <a:extLst>
              <a:ext uri="{FF2B5EF4-FFF2-40B4-BE49-F238E27FC236}">
                <a16:creationId xmlns:a16="http://schemas.microsoft.com/office/drawing/2014/main" id="{E5B18177-243F-3D70-AB8C-55BA47166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036" y="1555210"/>
            <a:ext cx="1759378" cy="317413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Bernoulli distribution - Wikipedia">
            <a:extLst>
              <a:ext uri="{FF2B5EF4-FFF2-40B4-BE49-F238E27FC236}">
                <a16:creationId xmlns:a16="http://schemas.microsoft.com/office/drawing/2014/main" id="{9187E160-8282-6ACD-6142-516C5ECAE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7269" y="4870878"/>
            <a:ext cx="2574385" cy="15909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697E253-CE61-2150-7320-280ABB268A5E}"/>
              </a:ext>
            </a:extLst>
          </p:cNvPr>
          <p:cNvSpPr txBox="1"/>
          <p:nvPr/>
        </p:nvSpPr>
        <p:spPr>
          <a:xfrm>
            <a:off x="9611202" y="6461848"/>
            <a:ext cx="2186517" cy="338554"/>
          </a:xfrm>
          <a:prstGeom prst="rect">
            <a:avLst/>
          </a:prstGeom>
          <a:noFill/>
        </p:spPr>
        <p:txBody>
          <a:bodyPr wrap="square">
            <a:spAutoFit/>
          </a:bodyPr>
          <a:lstStyle/>
          <a:p>
            <a:pPr algn="ctr"/>
            <a:r>
              <a:rPr lang="en-GB" sz="1600" dirty="0"/>
              <a:t>Bernoulli Distribution</a:t>
            </a:r>
          </a:p>
        </p:txBody>
      </p:sp>
    </p:spTree>
    <p:extLst>
      <p:ext uri="{BB962C8B-B14F-4D97-AF65-F5344CB8AC3E}">
        <p14:creationId xmlns:p14="http://schemas.microsoft.com/office/powerpoint/2010/main" val="331974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FD2-BF86-C4EA-CD95-4FE260C7E293}"/>
              </a:ext>
            </a:extLst>
          </p:cNvPr>
          <p:cNvSpPr>
            <a:spLocks noGrp="1"/>
          </p:cNvSpPr>
          <p:nvPr>
            <p:ph type="title"/>
          </p:nvPr>
        </p:nvSpPr>
        <p:spPr/>
        <p:txBody>
          <a:bodyPr/>
          <a:lstStyle/>
          <a:p>
            <a:r>
              <a:rPr lang="en-GB" dirty="0"/>
              <a:t>Action-Value Function</a:t>
            </a:r>
          </a:p>
        </p:txBody>
      </p:sp>
      <p:sp>
        <p:nvSpPr>
          <p:cNvPr id="3" name="Content Placeholder 2">
            <a:extLst>
              <a:ext uri="{FF2B5EF4-FFF2-40B4-BE49-F238E27FC236}">
                <a16:creationId xmlns:a16="http://schemas.microsoft.com/office/drawing/2014/main" id="{E76F26DA-9CA1-2775-BC86-5CF583ABA447}"/>
              </a:ext>
            </a:extLst>
          </p:cNvPr>
          <p:cNvSpPr>
            <a:spLocks noGrp="1"/>
          </p:cNvSpPr>
          <p:nvPr>
            <p:ph idx="1"/>
          </p:nvPr>
        </p:nvSpPr>
        <p:spPr>
          <a:xfrm>
            <a:off x="1049866" y="1529007"/>
            <a:ext cx="10303933" cy="5325638"/>
          </a:xfrm>
        </p:spPr>
        <p:txBody>
          <a:bodyPr>
            <a:normAutofit/>
          </a:bodyPr>
          <a:lstStyle/>
          <a:p>
            <a:pPr>
              <a:lnSpc>
                <a:spcPct val="110000"/>
              </a:lnSpc>
              <a:spcBef>
                <a:spcPts val="600"/>
              </a:spcBef>
              <a:spcAft>
                <a:spcPts val="1200"/>
              </a:spcAft>
            </a:pPr>
            <a:r>
              <a:rPr lang="en-GB" sz="2200" dirty="0"/>
              <a:t>The expected payoff or expected reward can be called an </a:t>
            </a:r>
            <a:r>
              <a:rPr lang="en-GB" sz="2200" b="1" dirty="0"/>
              <a:t>action-value function</a:t>
            </a:r>
            <a:r>
              <a:rPr lang="en-GB" sz="2200" dirty="0"/>
              <a:t>. It is represented by </a:t>
            </a:r>
            <a:r>
              <a:rPr lang="en-GB" sz="2200" b="1" dirty="0"/>
              <a:t>Q(a)</a:t>
            </a:r>
            <a:r>
              <a:rPr lang="en-GB" sz="2200" dirty="0"/>
              <a:t> and defines the average reward for each action at a time </a:t>
            </a:r>
            <a:r>
              <a:rPr lang="en-GB" sz="2200" b="1" dirty="0"/>
              <a:t>t</a:t>
            </a:r>
            <a:r>
              <a:rPr lang="en-GB" sz="2200" dirty="0"/>
              <a:t>.</a:t>
            </a:r>
          </a:p>
          <a:p>
            <a:pPr marL="0" indent="0">
              <a:lnSpc>
                <a:spcPct val="110000"/>
              </a:lnSpc>
              <a:spcBef>
                <a:spcPts val="600"/>
              </a:spcBef>
              <a:spcAft>
                <a:spcPts val="1200"/>
              </a:spcAft>
              <a:buNone/>
            </a:pPr>
            <a:endParaRPr lang="en-GB" sz="2200" dirty="0"/>
          </a:p>
          <a:p>
            <a:pPr marL="0" indent="0">
              <a:lnSpc>
                <a:spcPct val="110000"/>
              </a:lnSpc>
              <a:spcBef>
                <a:spcPts val="600"/>
              </a:spcBef>
              <a:spcAft>
                <a:spcPts val="1200"/>
              </a:spcAft>
              <a:buNone/>
            </a:pPr>
            <a:endParaRPr lang="en-GB" sz="2200" dirty="0"/>
          </a:p>
          <a:p>
            <a:pPr>
              <a:lnSpc>
                <a:spcPct val="110000"/>
              </a:lnSpc>
              <a:spcBef>
                <a:spcPts val="600"/>
              </a:spcBef>
              <a:spcAft>
                <a:spcPts val="1200"/>
              </a:spcAft>
            </a:pPr>
            <a:r>
              <a:rPr lang="en-GB" sz="2200" dirty="0"/>
              <a:t>Suppose the reward probabilities for a </a:t>
            </a:r>
            <a:r>
              <a:rPr lang="en-GB" sz="2200" b="1" dirty="0"/>
              <a:t>K-armed bandit</a:t>
            </a:r>
            <a:r>
              <a:rPr lang="en-GB" sz="2200" dirty="0"/>
              <a:t> are given by </a:t>
            </a:r>
            <a:r>
              <a:rPr lang="en-GB" sz="2200" b="1" dirty="0"/>
              <a:t>{P1, P2, P3 …… Pk}</a:t>
            </a:r>
            <a:r>
              <a:rPr lang="en-GB" sz="2200" dirty="0"/>
              <a:t>. If the </a:t>
            </a:r>
            <a:r>
              <a:rPr lang="en-GB" sz="2200" dirty="0" err="1"/>
              <a:t>i</a:t>
            </a:r>
            <a:r>
              <a:rPr lang="en-GB" sz="2200" baseline="30000" dirty="0" err="1"/>
              <a:t>th</a:t>
            </a:r>
            <a:r>
              <a:rPr lang="en-GB" sz="2200" dirty="0"/>
              <a:t> arm is selected at time </a:t>
            </a:r>
            <a:r>
              <a:rPr lang="en-GB" sz="2200" b="1" dirty="0"/>
              <a:t>t</a:t>
            </a:r>
            <a:r>
              <a:rPr lang="en-GB" sz="2200" dirty="0"/>
              <a:t>, then </a:t>
            </a:r>
            <a:r>
              <a:rPr lang="en-GB" sz="2200" b="1" dirty="0"/>
              <a:t>Qt(a) = Pi</a:t>
            </a:r>
            <a:r>
              <a:rPr lang="en-GB" sz="2200" dirty="0"/>
              <a:t>.</a:t>
            </a:r>
          </a:p>
          <a:p>
            <a:pPr>
              <a:lnSpc>
                <a:spcPct val="110000"/>
              </a:lnSpc>
              <a:spcBef>
                <a:spcPts val="600"/>
              </a:spcBef>
              <a:spcAft>
                <a:spcPts val="1200"/>
              </a:spcAft>
            </a:pPr>
            <a:r>
              <a:rPr lang="en-GB" sz="2200" dirty="0"/>
              <a:t>The question is, how do we decide whether a given strategy is better than the rest? </a:t>
            </a:r>
          </a:p>
          <a:p>
            <a:pPr>
              <a:lnSpc>
                <a:spcPct val="110000"/>
              </a:lnSpc>
              <a:spcBef>
                <a:spcPts val="600"/>
              </a:spcBef>
              <a:spcAft>
                <a:spcPts val="1200"/>
              </a:spcAft>
            </a:pPr>
            <a:r>
              <a:rPr lang="en-GB" sz="2200" dirty="0"/>
              <a:t>One direct way is to compare the total or average reward which we get for each strategy after </a:t>
            </a:r>
            <a:r>
              <a:rPr lang="en-GB" sz="2200" b="1" dirty="0"/>
              <a:t>n</a:t>
            </a:r>
            <a:r>
              <a:rPr lang="en-GB" sz="2200" dirty="0"/>
              <a:t> trials. If we already know the best action for the given bandit problem, then an interesting way to look at this is the </a:t>
            </a:r>
            <a:r>
              <a:rPr lang="en-GB" sz="2200" b="1" dirty="0"/>
              <a:t>concept of regret</a:t>
            </a:r>
            <a:r>
              <a:rPr lang="en-GB" sz="2200" dirty="0"/>
              <a:t>.</a:t>
            </a:r>
          </a:p>
        </p:txBody>
      </p:sp>
      <p:sp>
        <p:nvSpPr>
          <p:cNvPr id="4" name="Slide Number Placeholder 3">
            <a:extLst>
              <a:ext uri="{FF2B5EF4-FFF2-40B4-BE49-F238E27FC236}">
                <a16:creationId xmlns:a16="http://schemas.microsoft.com/office/drawing/2014/main" id="{DEA1F677-F831-4DC1-487D-5B383F17738D}"/>
              </a:ext>
            </a:extLst>
          </p:cNvPr>
          <p:cNvSpPr>
            <a:spLocks noGrp="1"/>
          </p:cNvSpPr>
          <p:nvPr>
            <p:ph type="sldNum" sz="quarter" idx="12"/>
          </p:nvPr>
        </p:nvSpPr>
        <p:spPr/>
        <p:txBody>
          <a:bodyPr/>
          <a:lstStyle/>
          <a:p>
            <a:fld id="{6C8DB4F7-D883-4928-8961-38134A510B78}" type="slidenum">
              <a:rPr lang="en-GB" smtClean="0"/>
              <a:t>11</a:t>
            </a:fld>
            <a:endParaRPr lang="en-GB" dirty="0"/>
          </a:p>
        </p:txBody>
      </p:sp>
      <p:pic>
        <p:nvPicPr>
          <p:cNvPr id="3074" name="Picture 2">
            <a:extLst>
              <a:ext uri="{FF2B5EF4-FFF2-40B4-BE49-F238E27FC236}">
                <a16:creationId xmlns:a16="http://schemas.microsoft.com/office/drawing/2014/main" id="{FFC985C1-E672-701F-FE7E-4F75AF11B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871" y="2747737"/>
            <a:ext cx="2024398" cy="57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08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FD2-BF86-C4EA-CD95-4FE260C7E293}"/>
              </a:ext>
            </a:extLst>
          </p:cNvPr>
          <p:cNvSpPr>
            <a:spLocks noGrp="1"/>
          </p:cNvSpPr>
          <p:nvPr>
            <p:ph type="title"/>
          </p:nvPr>
        </p:nvSpPr>
        <p:spPr>
          <a:xfrm>
            <a:off x="838201" y="82726"/>
            <a:ext cx="8900604" cy="1325563"/>
          </a:xfrm>
        </p:spPr>
        <p:txBody>
          <a:bodyPr/>
          <a:lstStyle/>
          <a:p>
            <a:r>
              <a:rPr lang="en-GB" dirty="0"/>
              <a:t>Concept of Regret</a:t>
            </a:r>
          </a:p>
        </p:txBody>
      </p:sp>
      <p:sp>
        <p:nvSpPr>
          <p:cNvPr id="3" name="Content Placeholder 2">
            <a:extLst>
              <a:ext uri="{FF2B5EF4-FFF2-40B4-BE49-F238E27FC236}">
                <a16:creationId xmlns:a16="http://schemas.microsoft.com/office/drawing/2014/main" id="{E76F26DA-9CA1-2775-BC86-5CF583ABA447}"/>
              </a:ext>
            </a:extLst>
          </p:cNvPr>
          <p:cNvSpPr>
            <a:spLocks noGrp="1"/>
          </p:cNvSpPr>
          <p:nvPr>
            <p:ph idx="1"/>
          </p:nvPr>
        </p:nvSpPr>
        <p:spPr>
          <a:xfrm>
            <a:off x="838200" y="1534511"/>
            <a:ext cx="7885386" cy="5426461"/>
          </a:xfrm>
        </p:spPr>
        <p:txBody>
          <a:bodyPr>
            <a:normAutofit fontScale="92500" lnSpcReduction="10000"/>
          </a:bodyPr>
          <a:lstStyle/>
          <a:p>
            <a:pPr algn="l">
              <a:lnSpc>
                <a:spcPct val="110000"/>
              </a:lnSpc>
              <a:spcBef>
                <a:spcPts val="1200"/>
              </a:spcBef>
              <a:spcAft>
                <a:spcPts val="600"/>
              </a:spcAft>
            </a:pPr>
            <a:r>
              <a:rPr lang="en-GB" sz="2000" dirty="0"/>
              <a:t>Assume we already know which arm is the best for the given bandit situation. We can acquire a maximum expected benefit by continually tugging this arm, which can be depicted as a </a:t>
            </a:r>
            <a:r>
              <a:rPr lang="en-GB" sz="2000" b="1" dirty="0"/>
              <a:t>horizontal line</a:t>
            </a:r>
            <a:r>
              <a:rPr lang="en-GB" sz="2000" dirty="0"/>
              <a:t>.</a:t>
            </a:r>
          </a:p>
          <a:p>
            <a:pPr algn="l">
              <a:lnSpc>
                <a:spcPct val="110000"/>
              </a:lnSpc>
              <a:spcBef>
                <a:spcPts val="1200"/>
              </a:spcBef>
              <a:spcAft>
                <a:spcPts val="600"/>
              </a:spcAft>
            </a:pPr>
            <a:r>
              <a:rPr lang="en-GB" sz="2000" dirty="0"/>
              <a:t>In a genuine problem statement, we must conduct numerous trials by drawing various arms until we are reasonably certain of the arm to pull for highest average return at time </a:t>
            </a:r>
            <a:r>
              <a:rPr lang="en-GB" sz="2000" b="1" dirty="0"/>
              <a:t>t</a:t>
            </a:r>
            <a:r>
              <a:rPr lang="en-GB" sz="2000" dirty="0"/>
              <a:t>. </a:t>
            </a:r>
            <a:r>
              <a:rPr lang="en-GB" sz="2000" b="1" dirty="0"/>
              <a:t>Regret</a:t>
            </a:r>
            <a:r>
              <a:rPr lang="en-GB" sz="2000" dirty="0"/>
              <a:t> is the loss we suffer as a result of the time/rounds we spend learning.  </a:t>
            </a:r>
          </a:p>
          <a:p>
            <a:pPr algn="l">
              <a:lnSpc>
                <a:spcPct val="110000"/>
              </a:lnSpc>
              <a:spcBef>
                <a:spcPts val="1200"/>
              </a:spcBef>
              <a:spcAft>
                <a:spcPts val="600"/>
              </a:spcAft>
            </a:pPr>
            <a:r>
              <a:rPr lang="en-GB" sz="2000" dirty="0"/>
              <a:t>In other words, we want to maximise the reward during the learning phase. One can wonder how the regret changes if we use a strategy that doesn't undertake enough exploration and relies on a suboptimal arm.</a:t>
            </a:r>
          </a:p>
          <a:p>
            <a:pPr algn="l">
              <a:lnSpc>
                <a:spcPct val="110000"/>
              </a:lnSpc>
              <a:spcBef>
                <a:spcPts val="1200"/>
              </a:spcBef>
              <a:spcAft>
                <a:spcPts val="600"/>
              </a:spcAft>
            </a:pPr>
            <a:r>
              <a:rPr lang="en-GB" sz="2000" dirty="0"/>
              <a:t>Although there may be no regret at first, the green curve in the next image shows that we are well below the maximum achievable payoff for the challenge.</a:t>
            </a:r>
          </a:p>
          <a:p>
            <a:pPr algn="l">
              <a:lnSpc>
                <a:spcPct val="110000"/>
              </a:lnSpc>
              <a:spcBef>
                <a:spcPts val="1200"/>
              </a:spcBef>
              <a:spcAft>
                <a:spcPts val="600"/>
              </a:spcAft>
            </a:pPr>
            <a:r>
              <a:rPr lang="en-GB" sz="2000" dirty="0"/>
              <a:t>Based on how exploration is done, there are several ways to solve the MABP. </a:t>
            </a:r>
          </a:p>
        </p:txBody>
      </p:sp>
      <p:sp>
        <p:nvSpPr>
          <p:cNvPr id="4" name="Slide Number Placeholder 3">
            <a:extLst>
              <a:ext uri="{FF2B5EF4-FFF2-40B4-BE49-F238E27FC236}">
                <a16:creationId xmlns:a16="http://schemas.microsoft.com/office/drawing/2014/main" id="{DEA1F677-F831-4DC1-487D-5B383F17738D}"/>
              </a:ext>
            </a:extLst>
          </p:cNvPr>
          <p:cNvSpPr>
            <a:spLocks noGrp="1"/>
          </p:cNvSpPr>
          <p:nvPr>
            <p:ph type="sldNum" sz="quarter" idx="12"/>
          </p:nvPr>
        </p:nvSpPr>
        <p:spPr/>
        <p:txBody>
          <a:bodyPr/>
          <a:lstStyle/>
          <a:p>
            <a:fld id="{6C8DB4F7-D883-4928-8961-38134A510B78}" type="slidenum">
              <a:rPr lang="en-GB" smtClean="0"/>
              <a:t>12</a:t>
            </a:fld>
            <a:endParaRPr lang="en-GB" dirty="0"/>
          </a:p>
        </p:txBody>
      </p:sp>
      <p:pic>
        <p:nvPicPr>
          <p:cNvPr id="4098" name="Picture 2">
            <a:extLst>
              <a:ext uri="{FF2B5EF4-FFF2-40B4-BE49-F238E27FC236}">
                <a16:creationId xmlns:a16="http://schemas.microsoft.com/office/drawing/2014/main" id="{9E1D3E11-42C5-57B6-7B64-BFFBEF030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304" y="0"/>
            <a:ext cx="3611946" cy="21926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A0FA256-906E-AA32-32E9-4C1609489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896" y="2266863"/>
            <a:ext cx="3620650" cy="21713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D47D4BB-57F8-D4E9-E1AC-558BDF31A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9304" y="4534293"/>
            <a:ext cx="3676683" cy="224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05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FD2-BF86-C4EA-CD95-4FE260C7E293}"/>
              </a:ext>
            </a:extLst>
          </p:cNvPr>
          <p:cNvSpPr>
            <a:spLocks noGrp="1"/>
          </p:cNvSpPr>
          <p:nvPr>
            <p:ph type="title"/>
          </p:nvPr>
        </p:nvSpPr>
        <p:spPr>
          <a:xfrm>
            <a:off x="838201" y="82726"/>
            <a:ext cx="8900604" cy="1325563"/>
          </a:xfrm>
        </p:spPr>
        <p:txBody>
          <a:bodyPr/>
          <a:lstStyle/>
          <a:p>
            <a:r>
              <a:rPr lang="en-GB" sz="4400" dirty="0"/>
              <a:t>Upper Confidence Bound</a:t>
            </a:r>
            <a:br>
              <a:rPr lang="en-GB" sz="4400" dirty="0"/>
            </a:br>
            <a:r>
              <a:rPr lang="en-GB" sz="2800" dirty="0">
                <a:solidFill>
                  <a:schemeClr val="accent4">
                    <a:lumMod val="75000"/>
                  </a:schemeClr>
                </a:solidFill>
              </a:rPr>
              <a:t>UCB</a:t>
            </a:r>
            <a:endParaRPr lang="en-GB" dirty="0">
              <a:solidFill>
                <a:schemeClr val="accent4">
                  <a:lumMod val="75000"/>
                </a:schemeClr>
              </a:solidFill>
            </a:endParaRPr>
          </a:p>
        </p:txBody>
      </p:sp>
      <p:sp>
        <p:nvSpPr>
          <p:cNvPr id="3" name="Content Placeholder 2">
            <a:extLst>
              <a:ext uri="{FF2B5EF4-FFF2-40B4-BE49-F238E27FC236}">
                <a16:creationId xmlns:a16="http://schemas.microsoft.com/office/drawing/2014/main" id="{E76F26DA-9CA1-2775-BC86-5CF583ABA447}"/>
              </a:ext>
            </a:extLst>
          </p:cNvPr>
          <p:cNvSpPr>
            <a:spLocks noGrp="1"/>
          </p:cNvSpPr>
          <p:nvPr>
            <p:ph idx="1"/>
          </p:nvPr>
        </p:nvSpPr>
        <p:spPr>
          <a:xfrm>
            <a:off x="838200" y="1559084"/>
            <a:ext cx="10515600" cy="1605635"/>
          </a:xfrm>
        </p:spPr>
        <p:txBody>
          <a:bodyPr>
            <a:normAutofit/>
          </a:bodyPr>
          <a:lstStyle/>
          <a:p>
            <a:pPr marL="357188" indent="-357188" algn="l">
              <a:lnSpc>
                <a:spcPct val="100000"/>
              </a:lnSpc>
              <a:spcAft>
                <a:spcPts val="600"/>
              </a:spcAft>
            </a:pPr>
            <a:r>
              <a:rPr lang="en-GB" sz="2000" b="1" dirty="0"/>
              <a:t>Upper Confidence Bound (UCB) </a:t>
            </a:r>
            <a:r>
              <a:rPr lang="en-GB" sz="2000" dirty="0"/>
              <a:t>is the most widely used solution method for multi-armed bandit problems. This algorithm is based on the </a:t>
            </a:r>
            <a:r>
              <a:rPr lang="en-GB" sz="2000" b="1" dirty="0"/>
              <a:t>principle of optimism in the face of uncertainty</a:t>
            </a:r>
            <a:r>
              <a:rPr lang="en-GB" sz="2000" dirty="0"/>
              <a:t>.</a:t>
            </a:r>
          </a:p>
          <a:p>
            <a:pPr marL="357188" indent="-357188" algn="l">
              <a:lnSpc>
                <a:spcPct val="100000"/>
              </a:lnSpc>
              <a:spcAft>
                <a:spcPts val="600"/>
              </a:spcAft>
            </a:pPr>
            <a:r>
              <a:rPr lang="en-GB" sz="2000" dirty="0"/>
              <a:t>In other words, the more uncertain we are about an arm, the more important it becomes to explore that arm.</a:t>
            </a:r>
          </a:p>
        </p:txBody>
      </p:sp>
      <p:sp>
        <p:nvSpPr>
          <p:cNvPr id="4" name="Slide Number Placeholder 3">
            <a:extLst>
              <a:ext uri="{FF2B5EF4-FFF2-40B4-BE49-F238E27FC236}">
                <a16:creationId xmlns:a16="http://schemas.microsoft.com/office/drawing/2014/main" id="{DEA1F677-F831-4DC1-487D-5B383F17738D}"/>
              </a:ext>
            </a:extLst>
          </p:cNvPr>
          <p:cNvSpPr>
            <a:spLocks noGrp="1"/>
          </p:cNvSpPr>
          <p:nvPr>
            <p:ph type="sldNum" sz="quarter" idx="12"/>
          </p:nvPr>
        </p:nvSpPr>
        <p:spPr/>
        <p:txBody>
          <a:bodyPr/>
          <a:lstStyle/>
          <a:p>
            <a:fld id="{6C8DB4F7-D883-4928-8961-38134A510B78}" type="slidenum">
              <a:rPr lang="en-GB" smtClean="0"/>
              <a:t>13</a:t>
            </a:fld>
            <a:endParaRPr lang="en-GB" dirty="0"/>
          </a:p>
        </p:txBody>
      </p:sp>
      <p:pic>
        <p:nvPicPr>
          <p:cNvPr id="5122" name="Picture 2">
            <a:extLst>
              <a:ext uri="{FF2B5EF4-FFF2-40B4-BE49-F238E27FC236}">
                <a16:creationId xmlns:a16="http://schemas.microsoft.com/office/drawing/2014/main" id="{736C0092-9468-A250-E503-F1C976004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893" y="2883980"/>
            <a:ext cx="4656083" cy="17533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7A6EFCF-111F-87D4-EB02-EC48A74590A0}"/>
              </a:ext>
            </a:extLst>
          </p:cNvPr>
          <p:cNvSpPr txBox="1"/>
          <p:nvPr/>
        </p:nvSpPr>
        <p:spPr>
          <a:xfrm>
            <a:off x="838200" y="4733090"/>
            <a:ext cx="10427575" cy="2092881"/>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GB" sz="2000" dirty="0"/>
              <a:t>Distribution of </a:t>
            </a:r>
            <a:r>
              <a:rPr lang="en-GB" sz="2000" b="1" dirty="0"/>
              <a:t>action-value</a:t>
            </a:r>
            <a:r>
              <a:rPr lang="en-GB" sz="2000" dirty="0"/>
              <a:t> functions for 3 different arms a</a:t>
            </a:r>
            <a:r>
              <a:rPr lang="en-GB" sz="1200" dirty="0"/>
              <a:t>1</a:t>
            </a:r>
            <a:r>
              <a:rPr lang="en-GB" sz="2000" dirty="0"/>
              <a:t>, a</a:t>
            </a:r>
            <a:r>
              <a:rPr lang="en-GB" sz="1200" dirty="0"/>
              <a:t>2</a:t>
            </a:r>
            <a:r>
              <a:rPr lang="en-GB" sz="2000" dirty="0"/>
              <a:t> and a</a:t>
            </a:r>
            <a:r>
              <a:rPr lang="en-GB" sz="1200" dirty="0"/>
              <a:t>3</a:t>
            </a:r>
            <a:r>
              <a:rPr lang="en-GB" sz="2000" dirty="0"/>
              <a:t> after several trials is shown in the figure above. </a:t>
            </a:r>
            <a:r>
              <a:rPr lang="en-GB" sz="2000" b="1" dirty="0"/>
              <a:t>This distribution shows that the action value for a</a:t>
            </a:r>
            <a:r>
              <a:rPr lang="en-GB" sz="1200" b="1" dirty="0"/>
              <a:t>1</a:t>
            </a:r>
            <a:r>
              <a:rPr lang="en-GB" sz="2000" b="1" dirty="0"/>
              <a:t> has the highest variance and hence maximum uncertainty.</a:t>
            </a:r>
          </a:p>
          <a:p>
            <a:pPr marL="342900" indent="-342900">
              <a:spcAft>
                <a:spcPts val="1200"/>
              </a:spcAft>
              <a:buFont typeface="Arial" panose="020B0604020202020204" pitchFamily="34" charset="0"/>
              <a:buChar char="•"/>
            </a:pPr>
            <a:r>
              <a:rPr lang="en-GB" sz="2000" b="1" dirty="0"/>
              <a:t>UCB</a:t>
            </a:r>
            <a:r>
              <a:rPr lang="en-GB" sz="2000" dirty="0"/>
              <a:t> says that we should choose the arm </a:t>
            </a:r>
            <a:r>
              <a:rPr lang="en-GB" sz="2000" b="1" dirty="0"/>
              <a:t>a</a:t>
            </a:r>
            <a:r>
              <a:rPr lang="en-GB" sz="1200" b="1" dirty="0"/>
              <a:t>1</a:t>
            </a:r>
            <a:r>
              <a:rPr lang="en-GB" sz="2000" b="1" dirty="0"/>
              <a:t> </a:t>
            </a:r>
            <a:r>
              <a:rPr lang="en-GB" sz="2000" dirty="0"/>
              <a:t>and receive a reward making us less uncertain about its action-value. For the next trial/timestep, if we still are very uncertain about </a:t>
            </a:r>
            <a:r>
              <a:rPr lang="en-GB" sz="2000" b="1" dirty="0"/>
              <a:t>a</a:t>
            </a:r>
            <a:r>
              <a:rPr lang="en-GB" sz="1200" b="1" dirty="0"/>
              <a:t>1</a:t>
            </a:r>
            <a:r>
              <a:rPr lang="en-GB" sz="2000" b="1" dirty="0"/>
              <a:t>,</a:t>
            </a:r>
            <a:r>
              <a:rPr lang="en-GB" sz="2000" dirty="0"/>
              <a:t> we will choose it again until the uncertainty is reduced below a threshold.</a:t>
            </a:r>
          </a:p>
        </p:txBody>
      </p:sp>
      <p:pic>
        <p:nvPicPr>
          <p:cNvPr id="8" name="Picture 6">
            <a:extLst>
              <a:ext uri="{FF2B5EF4-FFF2-40B4-BE49-F238E27FC236}">
                <a16:creationId xmlns:a16="http://schemas.microsoft.com/office/drawing/2014/main" id="{13A86D87-291B-32CF-8C7B-F16E29BFC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42" y="2985953"/>
            <a:ext cx="1269958" cy="158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6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4FB2-5A11-EAE2-3C7B-EA0D5203B549}"/>
              </a:ext>
            </a:extLst>
          </p:cNvPr>
          <p:cNvSpPr>
            <a:spLocks noGrp="1"/>
          </p:cNvSpPr>
          <p:nvPr>
            <p:ph type="title"/>
          </p:nvPr>
        </p:nvSpPr>
        <p:spPr/>
        <p:txBody>
          <a:bodyPr/>
          <a:lstStyle/>
          <a:p>
            <a:r>
              <a:rPr lang="en-GB" sz="4400" dirty="0"/>
              <a:t>Confidence Interval</a:t>
            </a:r>
            <a:br>
              <a:rPr lang="en-GB" sz="4400" dirty="0"/>
            </a:br>
            <a:r>
              <a:rPr lang="en-GB" sz="2800" dirty="0">
                <a:solidFill>
                  <a:schemeClr val="accent4">
                    <a:lumMod val="75000"/>
                  </a:schemeClr>
                </a:solidFill>
              </a:rPr>
              <a:t>UCB</a:t>
            </a:r>
            <a:endParaRPr lang="en-IE" dirty="0"/>
          </a:p>
        </p:txBody>
      </p:sp>
      <p:sp>
        <p:nvSpPr>
          <p:cNvPr id="3" name="Content Placeholder 2">
            <a:extLst>
              <a:ext uri="{FF2B5EF4-FFF2-40B4-BE49-F238E27FC236}">
                <a16:creationId xmlns:a16="http://schemas.microsoft.com/office/drawing/2014/main" id="{425CBB6A-D3DF-85CE-1856-C52DD17FACE7}"/>
              </a:ext>
            </a:extLst>
          </p:cNvPr>
          <p:cNvSpPr>
            <a:spLocks noGrp="1"/>
          </p:cNvSpPr>
          <p:nvPr>
            <p:ph idx="1"/>
          </p:nvPr>
        </p:nvSpPr>
        <p:spPr>
          <a:xfrm>
            <a:off x="838199" y="1559388"/>
            <a:ext cx="10780059" cy="5540657"/>
          </a:xfrm>
        </p:spPr>
        <p:txBody>
          <a:bodyPr>
            <a:normAutofit lnSpcReduction="10000"/>
          </a:bodyPr>
          <a:lstStyle/>
          <a:p>
            <a:pPr marL="358775" indent="-358775">
              <a:lnSpc>
                <a:spcPct val="100000"/>
              </a:lnSpc>
              <a:spcAft>
                <a:spcPts val="600"/>
              </a:spcAft>
            </a:pPr>
            <a:r>
              <a:rPr lang="en-US" sz="2200" dirty="0"/>
              <a:t>We can choose the optimal arm using a confidence interval using the UCB method. </a:t>
            </a:r>
          </a:p>
          <a:p>
            <a:pPr marL="358775" indent="-358775">
              <a:lnSpc>
                <a:spcPct val="100000"/>
              </a:lnSpc>
              <a:spcAft>
                <a:spcPts val="600"/>
              </a:spcAft>
            </a:pPr>
            <a:r>
              <a:rPr lang="en-US" sz="2200" dirty="0"/>
              <a:t>Assume that we each have two arms. After pulling these two arms, we discover that arm one pays us with 0.3 while arm two rewards us with 0.8. However, we cannot conclude that arm two will benefit us the most after just one round of arm pulling. </a:t>
            </a:r>
          </a:p>
          <a:p>
            <a:pPr marL="358775" indent="-358775">
              <a:lnSpc>
                <a:spcPct val="100000"/>
              </a:lnSpc>
              <a:spcAft>
                <a:spcPts val="600"/>
              </a:spcAft>
            </a:pPr>
            <a:r>
              <a:rPr lang="en-US" sz="2200" dirty="0"/>
              <a:t>It is necessary to pull the arms multiple times, calculate the average reward for each arm, and then choose the arm with the highest mean.</a:t>
            </a:r>
          </a:p>
          <a:p>
            <a:pPr marL="358775" indent="-358775">
              <a:lnSpc>
                <a:spcPct val="100000"/>
              </a:lnSpc>
              <a:spcAft>
                <a:spcPts val="600"/>
              </a:spcAft>
            </a:pPr>
            <a:r>
              <a:rPr lang="en-US" sz="2200" dirty="0"/>
              <a:t>How can we determine which of these arms' mean values is correct?</a:t>
            </a:r>
          </a:p>
          <a:p>
            <a:pPr marL="358775" indent="-358775">
              <a:lnSpc>
                <a:spcPct val="100000"/>
              </a:lnSpc>
              <a:spcAft>
                <a:spcPts val="600"/>
              </a:spcAft>
            </a:pPr>
            <a:r>
              <a:rPr lang="en-US" sz="2200" dirty="0"/>
              <a:t>he confidence interval specifies the interval within which the mean reward value of arms lies. </a:t>
            </a:r>
          </a:p>
          <a:p>
            <a:pPr marL="358775" indent="-358775">
              <a:lnSpc>
                <a:spcPct val="100000"/>
              </a:lnSpc>
              <a:spcAft>
                <a:spcPts val="600"/>
              </a:spcAft>
            </a:pPr>
            <a:r>
              <a:rPr lang="en-US" sz="2200" dirty="0"/>
              <a:t>If arm one's confidence interval is [0.2, 0.9], it suggests that arm one's mean value falls between 0.2 and 0.9. The lower confidence bound is 0.2, and the upper confidence bound is 0.9. </a:t>
            </a:r>
          </a:p>
          <a:p>
            <a:pPr marL="358775" indent="-358775">
              <a:lnSpc>
                <a:spcPct val="100000"/>
              </a:lnSpc>
              <a:spcAft>
                <a:spcPts val="600"/>
              </a:spcAft>
            </a:pPr>
            <a:r>
              <a:rPr lang="en-US" sz="2200" dirty="0"/>
              <a:t>A machine with a high UCB is chosen by the UCB algorithm.</a:t>
            </a:r>
            <a:endParaRPr lang="en-IE" sz="2200" dirty="0"/>
          </a:p>
        </p:txBody>
      </p:sp>
      <p:sp>
        <p:nvSpPr>
          <p:cNvPr id="4" name="Slide Number Placeholder 3">
            <a:extLst>
              <a:ext uri="{FF2B5EF4-FFF2-40B4-BE49-F238E27FC236}">
                <a16:creationId xmlns:a16="http://schemas.microsoft.com/office/drawing/2014/main" id="{0E0423EF-DAC7-FBC4-E328-19C24FC4444D}"/>
              </a:ext>
            </a:extLst>
          </p:cNvPr>
          <p:cNvSpPr>
            <a:spLocks noGrp="1"/>
          </p:cNvSpPr>
          <p:nvPr>
            <p:ph type="sldNum" sz="quarter" idx="12"/>
          </p:nvPr>
        </p:nvSpPr>
        <p:spPr/>
        <p:txBody>
          <a:bodyPr/>
          <a:lstStyle/>
          <a:p>
            <a:fld id="{6C8DB4F7-D883-4928-8961-38134A510B78}" type="slidenum">
              <a:rPr lang="en-GB" smtClean="0"/>
              <a:t>14</a:t>
            </a:fld>
            <a:endParaRPr lang="en-GB" dirty="0"/>
          </a:p>
        </p:txBody>
      </p:sp>
      <p:pic>
        <p:nvPicPr>
          <p:cNvPr id="5" name="Picture 4" descr="machine learning - In UCB, is the actual upper bound an upper bound of an  one-sided or two-sided confidence interval? - Artificial Intelligence Stack  Exchange">
            <a:extLst>
              <a:ext uri="{FF2B5EF4-FFF2-40B4-BE49-F238E27FC236}">
                <a16:creationId xmlns:a16="http://schemas.microsoft.com/office/drawing/2014/main" id="{0A2357E2-8A88-6005-1692-B4FA83FB9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3671" y="16065"/>
            <a:ext cx="3203534" cy="14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61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CE9B-C12E-06A9-E6DC-F3CC6CFC3E3C}"/>
              </a:ext>
            </a:extLst>
          </p:cNvPr>
          <p:cNvSpPr>
            <a:spLocks noGrp="1"/>
          </p:cNvSpPr>
          <p:nvPr>
            <p:ph type="title"/>
          </p:nvPr>
        </p:nvSpPr>
        <p:spPr/>
        <p:txBody>
          <a:bodyPr/>
          <a:lstStyle/>
          <a:p>
            <a:r>
              <a:rPr lang="en-GB" sz="4400" dirty="0"/>
              <a:t>Confidence Interval</a:t>
            </a:r>
            <a:br>
              <a:rPr lang="en-GB" sz="4400" dirty="0"/>
            </a:br>
            <a:r>
              <a:rPr lang="en-GB" sz="2800" dirty="0">
                <a:solidFill>
                  <a:schemeClr val="accent4">
                    <a:lumMod val="75000"/>
                  </a:schemeClr>
                </a:solidFill>
              </a:rPr>
              <a:t>UCB</a:t>
            </a:r>
            <a:endParaRPr lang="en-IE" dirty="0"/>
          </a:p>
        </p:txBody>
      </p:sp>
      <p:sp>
        <p:nvSpPr>
          <p:cNvPr id="3" name="Content Placeholder 2">
            <a:extLst>
              <a:ext uri="{FF2B5EF4-FFF2-40B4-BE49-F238E27FC236}">
                <a16:creationId xmlns:a16="http://schemas.microsoft.com/office/drawing/2014/main" id="{42A4C99E-0F55-299F-AF10-4EBD441945DE}"/>
              </a:ext>
            </a:extLst>
          </p:cNvPr>
          <p:cNvSpPr>
            <a:spLocks noGrp="1"/>
          </p:cNvSpPr>
          <p:nvPr>
            <p:ph idx="1"/>
          </p:nvPr>
        </p:nvSpPr>
        <p:spPr>
          <a:xfrm>
            <a:off x="838200" y="1586284"/>
            <a:ext cx="8126506" cy="5271716"/>
          </a:xfrm>
        </p:spPr>
        <p:txBody>
          <a:bodyPr>
            <a:normAutofit fontScale="92500" lnSpcReduction="10000"/>
          </a:bodyPr>
          <a:lstStyle/>
          <a:p>
            <a:pPr marL="358775" indent="-358775">
              <a:lnSpc>
                <a:spcPct val="100000"/>
              </a:lnSpc>
              <a:spcBef>
                <a:spcPts val="1200"/>
              </a:spcBef>
              <a:spcAft>
                <a:spcPts val="600"/>
              </a:spcAft>
            </a:pPr>
            <a:r>
              <a:rPr lang="en-US" sz="2400" dirty="0"/>
              <a:t>We can see that slot machine 3 has a high UCB. But we should not come to the conclusion that slot machine 3 will give us a good reward by just pulling ten times. </a:t>
            </a:r>
          </a:p>
          <a:p>
            <a:pPr marL="358775" indent="-358775">
              <a:lnSpc>
                <a:spcPct val="100000"/>
              </a:lnSpc>
              <a:spcBef>
                <a:spcPts val="1200"/>
              </a:spcBef>
              <a:spcAft>
                <a:spcPts val="600"/>
              </a:spcAft>
            </a:pPr>
            <a:r>
              <a:rPr lang="en-US" sz="2400" dirty="0"/>
              <a:t>Once we pull the arms several times, our confidence interval will be accurate. </a:t>
            </a:r>
          </a:p>
          <a:p>
            <a:pPr marL="358775" indent="-358775">
              <a:lnSpc>
                <a:spcPct val="100000"/>
              </a:lnSpc>
              <a:spcBef>
                <a:spcPts val="1200"/>
              </a:spcBef>
              <a:spcAft>
                <a:spcPts val="600"/>
              </a:spcAft>
            </a:pPr>
            <a:r>
              <a:rPr lang="en-US" sz="2400" dirty="0"/>
              <a:t>So, over time, the confidence interval becomes narrow and shrinks to an actual value, as shown in the bottom diagram. So we can select slot machine 2, which has a high UCB. The idea behind UCB is very simple:</a:t>
            </a:r>
          </a:p>
          <a:p>
            <a:pPr marL="358775" indent="-358775" algn="l">
              <a:lnSpc>
                <a:spcPct val="100000"/>
              </a:lnSpc>
              <a:spcBef>
                <a:spcPts val="1200"/>
              </a:spcBef>
              <a:spcAft>
                <a:spcPts val="600"/>
              </a:spcAft>
              <a:buFont typeface="+mj-lt"/>
              <a:buAutoNum type="arabicPeriod"/>
            </a:pPr>
            <a:r>
              <a:rPr lang="en-US" sz="2400" dirty="0"/>
              <a:t>Select the action (arm) that has a high sum of average reward and upper confidence bound</a:t>
            </a:r>
          </a:p>
          <a:p>
            <a:pPr marL="358775" indent="-358775" algn="l">
              <a:lnSpc>
                <a:spcPct val="100000"/>
              </a:lnSpc>
              <a:spcBef>
                <a:spcPts val="1200"/>
              </a:spcBef>
              <a:spcAft>
                <a:spcPts val="600"/>
              </a:spcAft>
              <a:buFont typeface="+mj-lt"/>
              <a:buAutoNum type="arabicPeriod"/>
            </a:pPr>
            <a:r>
              <a:rPr lang="en-US" sz="2400" dirty="0"/>
              <a:t>Pull the arm and receive a reward</a:t>
            </a:r>
          </a:p>
          <a:p>
            <a:pPr marL="358775" indent="-358775" algn="l">
              <a:lnSpc>
                <a:spcPct val="100000"/>
              </a:lnSpc>
              <a:spcBef>
                <a:spcPts val="1200"/>
              </a:spcBef>
              <a:spcAft>
                <a:spcPts val="600"/>
              </a:spcAft>
              <a:buFont typeface="+mj-lt"/>
              <a:buAutoNum type="arabicPeriod"/>
            </a:pPr>
            <a:r>
              <a:rPr lang="en-US" sz="2400" dirty="0"/>
              <a:t>Update the arm's reward and confidence bound</a:t>
            </a:r>
          </a:p>
          <a:p>
            <a:pPr>
              <a:lnSpc>
                <a:spcPct val="100000"/>
              </a:lnSpc>
              <a:spcBef>
                <a:spcPts val="1200"/>
              </a:spcBef>
              <a:spcAft>
                <a:spcPts val="600"/>
              </a:spcAft>
            </a:pPr>
            <a:endParaRPr lang="en-IE" sz="2400" dirty="0"/>
          </a:p>
        </p:txBody>
      </p:sp>
      <p:sp>
        <p:nvSpPr>
          <p:cNvPr id="4" name="Slide Number Placeholder 3">
            <a:extLst>
              <a:ext uri="{FF2B5EF4-FFF2-40B4-BE49-F238E27FC236}">
                <a16:creationId xmlns:a16="http://schemas.microsoft.com/office/drawing/2014/main" id="{5F9A93F2-E21F-0807-905A-0AC10E6ECC7F}"/>
              </a:ext>
            </a:extLst>
          </p:cNvPr>
          <p:cNvSpPr>
            <a:spLocks noGrp="1"/>
          </p:cNvSpPr>
          <p:nvPr>
            <p:ph type="sldNum" sz="quarter" idx="12"/>
          </p:nvPr>
        </p:nvSpPr>
        <p:spPr/>
        <p:txBody>
          <a:bodyPr/>
          <a:lstStyle/>
          <a:p>
            <a:fld id="{6C8DB4F7-D883-4928-8961-38134A510B78}" type="slidenum">
              <a:rPr lang="en-GB" smtClean="0"/>
              <a:t>15</a:t>
            </a:fld>
            <a:endParaRPr lang="en-GB" dirty="0"/>
          </a:p>
        </p:txBody>
      </p:sp>
      <p:pic>
        <p:nvPicPr>
          <p:cNvPr id="1026" name="Picture 2">
            <a:extLst>
              <a:ext uri="{FF2B5EF4-FFF2-40B4-BE49-F238E27FC236}">
                <a16:creationId xmlns:a16="http://schemas.microsoft.com/office/drawing/2014/main" id="{D540D36D-5F43-BA82-7F3A-ECC405173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5535" y="164727"/>
            <a:ext cx="3096465" cy="24876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5255FC6-1277-F568-162A-A52893247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5535" y="3102202"/>
            <a:ext cx="2925295" cy="23501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2B9E11-3909-8222-408B-137DD90949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5535" y="5902163"/>
            <a:ext cx="2550459" cy="54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51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8F8-746B-9498-1432-90DEE550E55C}"/>
              </a:ext>
            </a:extLst>
          </p:cNvPr>
          <p:cNvSpPr>
            <a:spLocks noGrp="1"/>
          </p:cNvSpPr>
          <p:nvPr>
            <p:ph type="title"/>
          </p:nvPr>
        </p:nvSpPr>
        <p:spPr>
          <a:xfrm>
            <a:off x="838201" y="74259"/>
            <a:ext cx="6558022" cy="1325563"/>
          </a:xfrm>
        </p:spPr>
        <p:txBody>
          <a:bodyPr/>
          <a:lstStyle/>
          <a:p>
            <a:r>
              <a:rPr lang="en-GB" dirty="0"/>
              <a:t>UCB Algorithm</a:t>
            </a:r>
          </a:p>
        </p:txBody>
      </p:sp>
      <p:sp>
        <p:nvSpPr>
          <p:cNvPr id="3" name="Content Placeholder 2">
            <a:extLst>
              <a:ext uri="{FF2B5EF4-FFF2-40B4-BE49-F238E27FC236}">
                <a16:creationId xmlns:a16="http://schemas.microsoft.com/office/drawing/2014/main" id="{BC3CE7DC-6E01-50A9-433C-412BADBAB05A}"/>
              </a:ext>
            </a:extLst>
          </p:cNvPr>
          <p:cNvSpPr>
            <a:spLocks noGrp="1"/>
          </p:cNvSpPr>
          <p:nvPr>
            <p:ph idx="1"/>
          </p:nvPr>
        </p:nvSpPr>
        <p:spPr>
          <a:xfrm>
            <a:off x="1260389" y="1622144"/>
            <a:ext cx="9967784" cy="5161597"/>
          </a:xfrm>
        </p:spPr>
        <p:txBody>
          <a:bodyPr>
            <a:normAutofit/>
          </a:bodyPr>
          <a:lstStyle/>
          <a:p>
            <a:pPr marL="534988" indent="-534988">
              <a:lnSpc>
                <a:spcPct val="100000"/>
              </a:lnSpc>
              <a:spcBef>
                <a:spcPts val="1200"/>
              </a:spcBef>
              <a:spcAft>
                <a:spcPts val="600"/>
              </a:spcAft>
            </a:pPr>
            <a:r>
              <a:rPr lang="en-GB" sz="2400" dirty="0"/>
              <a:t>Suppose the advertiser must determine the </a:t>
            </a:r>
            <a:r>
              <a:rPr lang="en-GB" sz="2400" b="1" dirty="0"/>
              <a:t>click rate for each ad </a:t>
            </a:r>
            <a:r>
              <a:rPr lang="en-GB" sz="2400" dirty="0"/>
              <a:t>that promotes the same product. The advertiser's goal is to locate the most effective advertisement.</a:t>
            </a:r>
          </a:p>
          <a:p>
            <a:pPr marL="534988" indent="-534988" algn="l" fontAlgn="base">
              <a:lnSpc>
                <a:spcPct val="100000"/>
              </a:lnSpc>
              <a:spcBef>
                <a:spcPts val="1200"/>
              </a:spcBef>
              <a:spcAft>
                <a:spcPts val="600"/>
              </a:spcAft>
              <a:buFont typeface="+mj-lt"/>
              <a:buAutoNum type="arabicPeriod"/>
            </a:pPr>
            <a:r>
              <a:rPr lang="en-GB" sz="2400" dirty="0"/>
              <a:t>We have </a:t>
            </a:r>
            <a:r>
              <a:rPr lang="en-GB" sz="2400" b="1" dirty="0"/>
              <a:t>m</a:t>
            </a:r>
            <a:r>
              <a:rPr lang="en-GB" sz="2400" dirty="0"/>
              <a:t> ads. The advertiser displays these </a:t>
            </a:r>
            <a:r>
              <a:rPr lang="en-GB" sz="2400" b="1" dirty="0"/>
              <a:t>ads</a:t>
            </a:r>
            <a:r>
              <a:rPr lang="en-GB" sz="2400" dirty="0"/>
              <a:t> to there user when the user visits the web page.</a:t>
            </a:r>
          </a:p>
          <a:p>
            <a:pPr marL="534988" indent="-534988" algn="l" fontAlgn="base">
              <a:lnSpc>
                <a:spcPct val="100000"/>
              </a:lnSpc>
              <a:spcBef>
                <a:spcPts val="1200"/>
              </a:spcBef>
              <a:spcAft>
                <a:spcPts val="600"/>
              </a:spcAft>
              <a:buFont typeface="+mj-lt"/>
              <a:buAutoNum type="arabicPeriod"/>
            </a:pPr>
            <a:r>
              <a:rPr lang="en-GB" sz="2400" dirty="0"/>
              <a:t>Each time a user visits the web page, that makes </a:t>
            </a:r>
            <a:r>
              <a:rPr lang="en-GB" sz="2400" b="1" dirty="0">
                <a:highlight>
                  <a:srgbClr val="FFFF00"/>
                </a:highlight>
              </a:rPr>
              <a:t>one round</a:t>
            </a:r>
            <a:r>
              <a:rPr lang="en-GB" sz="2400" dirty="0"/>
              <a:t>.</a:t>
            </a:r>
          </a:p>
          <a:p>
            <a:pPr marL="534988" indent="-534988" algn="l" fontAlgn="base">
              <a:lnSpc>
                <a:spcPct val="100000"/>
              </a:lnSpc>
              <a:spcBef>
                <a:spcPts val="1200"/>
              </a:spcBef>
              <a:spcAft>
                <a:spcPts val="600"/>
              </a:spcAft>
              <a:buFont typeface="+mj-lt"/>
              <a:buAutoNum type="arabicPeriod"/>
            </a:pPr>
            <a:r>
              <a:rPr lang="en-GB" sz="2400" dirty="0"/>
              <a:t>At each round, the advertiser chooses one ad to display to the user.</a:t>
            </a:r>
          </a:p>
          <a:p>
            <a:pPr marL="534988" indent="-534988" algn="l" fontAlgn="base">
              <a:lnSpc>
                <a:spcPct val="100000"/>
              </a:lnSpc>
              <a:spcBef>
                <a:spcPts val="1200"/>
              </a:spcBef>
              <a:spcAft>
                <a:spcPts val="600"/>
              </a:spcAft>
              <a:buFont typeface="+mj-lt"/>
              <a:buAutoNum type="arabicPeriod"/>
            </a:pPr>
            <a:r>
              <a:rPr lang="en-GB" sz="2400" dirty="0"/>
              <a:t>At each round </a:t>
            </a:r>
            <a:r>
              <a:rPr lang="en-GB" sz="2400" b="1" dirty="0"/>
              <a:t>n</a:t>
            </a:r>
            <a:r>
              <a:rPr lang="en-GB" sz="2400" dirty="0"/>
              <a:t>, ad </a:t>
            </a:r>
            <a:r>
              <a:rPr lang="en-GB" sz="2400" b="1" dirty="0"/>
              <a:t>j</a:t>
            </a:r>
            <a:r>
              <a:rPr lang="en-GB" sz="2400" dirty="0"/>
              <a:t> gets reward </a:t>
            </a:r>
            <a:r>
              <a:rPr lang="en-GB" sz="2400" b="1" i="1" dirty="0" err="1"/>
              <a:t>r</a:t>
            </a:r>
            <a:r>
              <a:rPr lang="en-GB" sz="2400" b="1" baseline="-25000" dirty="0" err="1"/>
              <a:t>j</a:t>
            </a:r>
            <a:r>
              <a:rPr lang="en-GB" sz="2400" b="1" dirty="0"/>
              <a:t>(n) ∈ {0,1} : </a:t>
            </a:r>
            <a:r>
              <a:rPr lang="en-GB" sz="2400" b="1" i="1" dirty="0" err="1"/>
              <a:t>r</a:t>
            </a:r>
            <a:r>
              <a:rPr lang="en-GB" sz="2400" b="1" baseline="-25000" dirty="0" err="1"/>
              <a:t>j</a:t>
            </a:r>
            <a:r>
              <a:rPr lang="en-GB" sz="2400" b="1" dirty="0"/>
              <a:t>(n) = 1 </a:t>
            </a:r>
            <a:r>
              <a:rPr lang="en-GB" sz="2400" dirty="0"/>
              <a:t>if user clicked on the </a:t>
            </a:r>
            <a:r>
              <a:rPr lang="en-GB" sz="2400" b="1" dirty="0"/>
              <a:t>ad</a:t>
            </a:r>
            <a:r>
              <a:rPr lang="en-GB" sz="2400" dirty="0"/>
              <a:t>, and </a:t>
            </a:r>
            <a:r>
              <a:rPr lang="en-GB" sz="2400" b="1" dirty="0"/>
              <a:t>0</a:t>
            </a:r>
            <a:r>
              <a:rPr lang="en-GB" sz="2400" dirty="0"/>
              <a:t> if user didn’t click the ad.</a:t>
            </a:r>
          </a:p>
          <a:p>
            <a:pPr marL="534988" indent="-534988" algn="l" fontAlgn="base">
              <a:lnSpc>
                <a:spcPct val="100000"/>
              </a:lnSpc>
              <a:spcBef>
                <a:spcPts val="1200"/>
              </a:spcBef>
              <a:spcAft>
                <a:spcPts val="600"/>
              </a:spcAft>
              <a:buFont typeface="+mj-lt"/>
              <a:buAutoNum type="arabicPeriod"/>
            </a:pPr>
            <a:r>
              <a:rPr lang="en-GB" sz="2400" dirty="0"/>
              <a:t>The advertiser’s goal is to maximize the total reward from all rounds.</a:t>
            </a:r>
          </a:p>
          <a:p>
            <a:pPr>
              <a:lnSpc>
                <a:spcPct val="100000"/>
              </a:lnSpc>
              <a:spcBef>
                <a:spcPts val="1200"/>
              </a:spcBef>
              <a:spcAft>
                <a:spcPts val="600"/>
              </a:spcAft>
            </a:pPr>
            <a:endParaRPr lang="en-GB" sz="2400" dirty="0"/>
          </a:p>
        </p:txBody>
      </p:sp>
      <p:sp>
        <p:nvSpPr>
          <p:cNvPr id="4" name="Slide Number Placeholder 3">
            <a:extLst>
              <a:ext uri="{FF2B5EF4-FFF2-40B4-BE49-F238E27FC236}">
                <a16:creationId xmlns:a16="http://schemas.microsoft.com/office/drawing/2014/main" id="{CEB01DF1-32B2-3BA8-8869-99DE068FA0E6}"/>
              </a:ext>
            </a:extLst>
          </p:cNvPr>
          <p:cNvSpPr>
            <a:spLocks noGrp="1"/>
          </p:cNvSpPr>
          <p:nvPr>
            <p:ph type="sldNum" sz="quarter" idx="12"/>
          </p:nvPr>
        </p:nvSpPr>
        <p:spPr/>
        <p:txBody>
          <a:bodyPr/>
          <a:lstStyle/>
          <a:p>
            <a:fld id="{6C8DB4F7-D883-4928-8961-38134A510B78}" type="slidenum">
              <a:rPr lang="en-GB" smtClean="0"/>
              <a:t>16</a:t>
            </a:fld>
            <a:endParaRPr lang="en-GB" dirty="0"/>
          </a:p>
        </p:txBody>
      </p:sp>
      <p:pic>
        <p:nvPicPr>
          <p:cNvPr id="6" name="Picture 5">
            <a:extLst>
              <a:ext uri="{FF2B5EF4-FFF2-40B4-BE49-F238E27FC236}">
                <a16:creationId xmlns:a16="http://schemas.microsoft.com/office/drawing/2014/main" id="{93A26D69-E64D-45E8-BCDF-F4A26D778BFE}"/>
              </a:ext>
            </a:extLst>
          </p:cNvPr>
          <p:cNvPicPr>
            <a:picLocks noChangeAspect="1"/>
          </p:cNvPicPr>
          <p:nvPr/>
        </p:nvPicPr>
        <p:blipFill>
          <a:blip r:embed="rId2"/>
          <a:stretch>
            <a:fillRect/>
          </a:stretch>
        </p:blipFill>
        <p:spPr>
          <a:xfrm>
            <a:off x="9062976" y="0"/>
            <a:ext cx="3129023" cy="1477930"/>
          </a:xfrm>
          <a:prstGeom prst="rect">
            <a:avLst/>
          </a:prstGeom>
        </p:spPr>
      </p:pic>
    </p:spTree>
    <p:extLst>
      <p:ext uri="{BB962C8B-B14F-4D97-AF65-F5344CB8AC3E}">
        <p14:creationId xmlns:p14="http://schemas.microsoft.com/office/powerpoint/2010/main" val="217212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8F8-746B-9498-1432-90DEE550E55C}"/>
              </a:ext>
            </a:extLst>
          </p:cNvPr>
          <p:cNvSpPr>
            <a:spLocks noGrp="1"/>
          </p:cNvSpPr>
          <p:nvPr>
            <p:ph type="title"/>
          </p:nvPr>
        </p:nvSpPr>
        <p:spPr>
          <a:xfrm>
            <a:off x="838201" y="98973"/>
            <a:ext cx="8900604" cy="1325563"/>
          </a:xfrm>
        </p:spPr>
        <p:txBody>
          <a:bodyPr/>
          <a:lstStyle/>
          <a:p>
            <a:r>
              <a:rPr lang="en-GB" dirty="0"/>
              <a:t>UCB Algorithm</a:t>
            </a:r>
          </a:p>
        </p:txBody>
      </p:sp>
      <p:sp>
        <p:nvSpPr>
          <p:cNvPr id="3" name="Content Placeholder 2">
            <a:extLst>
              <a:ext uri="{FF2B5EF4-FFF2-40B4-BE49-F238E27FC236}">
                <a16:creationId xmlns:a16="http://schemas.microsoft.com/office/drawing/2014/main" id="{BC3CE7DC-6E01-50A9-433C-412BADBAB05A}"/>
              </a:ext>
            </a:extLst>
          </p:cNvPr>
          <p:cNvSpPr>
            <a:spLocks noGrp="1"/>
          </p:cNvSpPr>
          <p:nvPr>
            <p:ph idx="1"/>
          </p:nvPr>
        </p:nvSpPr>
        <p:spPr>
          <a:xfrm>
            <a:off x="838200" y="1540282"/>
            <a:ext cx="6344920" cy="5445404"/>
          </a:xfrm>
        </p:spPr>
        <p:txBody>
          <a:bodyPr>
            <a:normAutofit/>
          </a:bodyPr>
          <a:lstStyle/>
          <a:p>
            <a:pPr>
              <a:spcBef>
                <a:spcPts val="1200"/>
              </a:spcBef>
              <a:spcAft>
                <a:spcPts val="600"/>
              </a:spcAft>
            </a:pPr>
            <a:r>
              <a:rPr lang="en-GB" sz="2000" dirty="0"/>
              <a:t>We consider four advertisements for this computational experiment. And we need to select the best one or the one with the highest click rate.</a:t>
            </a:r>
          </a:p>
          <a:p>
            <a:pPr>
              <a:spcBef>
                <a:spcPts val="1200"/>
              </a:spcBef>
              <a:spcAft>
                <a:spcPts val="600"/>
              </a:spcAft>
            </a:pPr>
            <a:r>
              <a:rPr lang="en-GB" sz="2000" dirty="0"/>
              <a:t>Suppose we consider the distributions behind every advertisement as shown in the Figure.</a:t>
            </a:r>
          </a:p>
          <a:p>
            <a:pPr algn="l" fontAlgn="base">
              <a:spcBef>
                <a:spcPts val="1200"/>
              </a:spcBef>
              <a:spcAft>
                <a:spcPts val="600"/>
              </a:spcAft>
            </a:pPr>
            <a:r>
              <a:rPr lang="en-GB" sz="2000" dirty="0"/>
              <a:t>By observing at these distributions, we can find which one is the best ad.</a:t>
            </a:r>
          </a:p>
          <a:p>
            <a:pPr algn="l" fontAlgn="base">
              <a:spcBef>
                <a:spcPts val="1200"/>
              </a:spcBef>
              <a:spcAft>
                <a:spcPts val="600"/>
              </a:spcAft>
            </a:pPr>
            <a:r>
              <a:rPr lang="en-GB" sz="2000" dirty="0"/>
              <a:t>The D4 distribution is the left-skewed and we can say that Ad D4 is the best.</a:t>
            </a:r>
          </a:p>
          <a:p>
            <a:pPr algn="l" fontAlgn="base">
              <a:spcBef>
                <a:spcPts val="1200"/>
              </a:spcBef>
              <a:spcAft>
                <a:spcPts val="600"/>
              </a:spcAft>
            </a:pPr>
            <a:r>
              <a:rPr lang="en-GB" sz="2000" dirty="0"/>
              <a:t>We do not know it before. This is not defined in our problem. </a:t>
            </a:r>
          </a:p>
          <a:p>
            <a:pPr algn="l" fontAlgn="base">
              <a:spcBef>
                <a:spcPts val="1200"/>
              </a:spcBef>
              <a:spcAft>
                <a:spcPts val="600"/>
              </a:spcAft>
            </a:pPr>
            <a:r>
              <a:rPr lang="en-GB" sz="2000" b="1" dirty="0">
                <a:highlight>
                  <a:srgbClr val="FFFF00"/>
                </a:highlight>
              </a:rPr>
              <a:t>Upper Confident Bound Algorithm will find out. </a:t>
            </a:r>
          </a:p>
          <a:p>
            <a:pPr algn="l" fontAlgn="base">
              <a:spcBef>
                <a:spcPts val="1200"/>
              </a:spcBef>
              <a:spcAft>
                <a:spcPts val="600"/>
              </a:spcAft>
            </a:pPr>
            <a:r>
              <a:rPr lang="en-GB" sz="2000" dirty="0"/>
              <a:t>With the help of Upper Confidence Bound, we find out step by step using iterative approach.</a:t>
            </a:r>
          </a:p>
        </p:txBody>
      </p:sp>
      <p:sp>
        <p:nvSpPr>
          <p:cNvPr id="4" name="Slide Number Placeholder 3">
            <a:extLst>
              <a:ext uri="{FF2B5EF4-FFF2-40B4-BE49-F238E27FC236}">
                <a16:creationId xmlns:a16="http://schemas.microsoft.com/office/drawing/2014/main" id="{CEB01DF1-32B2-3BA8-8869-99DE068FA0E6}"/>
              </a:ext>
            </a:extLst>
          </p:cNvPr>
          <p:cNvSpPr>
            <a:spLocks noGrp="1"/>
          </p:cNvSpPr>
          <p:nvPr>
            <p:ph type="sldNum" sz="quarter" idx="12"/>
          </p:nvPr>
        </p:nvSpPr>
        <p:spPr/>
        <p:txBody>
          <a:bodyPr/>
          <a:lstStyle/>
          <a:p>
            <a:fld id="{6C8DB4F7-D883-4928-8961-38134A510B78}" type="slidenum">
              <a:rPr lang="en-GB" smtClean="0"/>
              <a:t>17</a:t>
            </a:fld>
            <a:endParaRPr lang="en-GB" dirty="0"/>
          </a:p>
        </p:txBody>
      </p:sp>
      <p:pic>
        <p:nvPicPr>
          <p:cNvPr id="6" name="Picture 5">
            <a:extLst>
              <a:ext uri="{FF2B5EF4-FFF2-40B4-BE49-F238E27FC236}">
                <a16:creationId xmlns:a16="http://schemas.microsoft.com/office/drawing/2014/main" id="{DEF3E837-308E-5E6F-F0C7-09E124F0E207}"/>
              </a:ext>
            </a:extLst>
          </p:cNvPr>
          <p:cNvPicPr>
            <a:picLocks noChangeAspect="1"/>
          </p:cNvPicPr>
          <p:nvPr/>
        </p:nvPicPr>
        <p:blipFill>
          <a:blip r:embed="rId2"/>
          <a:stretch>
            <a:fillRect/>
          </a:stretch>
        </p:blipFill>
        <p:spPr>
          <a:xfrm>
            <a:off x="7183120" y="2186743"/>
            <a:ext cx="4826000" cy="1407840"/>
          </a:xfrm>
          <a:prstGeom prst="rect">
            <a:avLst/>
          </a:prstGeom>
        </p:spPr>
      </p:pic>
      <p:pic>
        <p:nvPicPr>
          <p:cNvPr id="8" name="Picture 7">
            <a:extLst>
              <a:ext uri="{FF2B5EF4-FFF2-40B4-BE49-F238E27FC236}">
                <a16:creationId xmlns:a16="http://schemas.microsoft.com/office/drawing/2014/main" id="{AB4AFAF8-0398-CDEC-4544-DF17E9824C55}"/>
              </a:ext>
            </a:extLst>
          </p:cNvPr>
          <p:cNvPicPr>
            <a:picLocks noChangeAspect="1"/>
          </p:cNvPicPr>
          <p:nvPr/>
        </p:nvPicPr>
        <p:blipFill>
          <a:blip r:embed="rId3"/>
          <a:stretch>
            <a:fillRect/>
          </a:stretch>
        </p:blipFill>
        <p:spPr>
          <a:xfrm>
            <a:off x="7183120" y="4381504"/>
            <a:ext cx="5039116" cy="1708702"/>
          </a:xfrm>
          <a:prstGeom prst="rect">
            <a:avLst/>
          </a:prstGeom>
        </p:spPr>
      </p:pic>
    </p:spTree>
    <p:extLst>
      <p:ext uri="{BB962C8B-B14F-4D97-AF65-F5344CB8AC3E}">
        <p14:creationId xmlns:p14="http://schemas.microsoft.com/office/powerpoint/2010/main" val="352889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8F8-746B-9498-1432-90DEE550E55C}"/>
              </a:ext>
            </a:extLst>
          </p:cNvPr>
          <p:cNvSpPr>
            <a:spLocks noGrp="1"/>
          </p:cNvSpPr>
          <p:nvPr>
            <p:ph type="title"/>
          </p:nvPr>
        </p:nvSpPr>
        <p:spPr>
          <a:xfrm>
            <a:off x="838201" y="90735"/>
            <a:ext cx="8900604" cy="1325563"/>
          </a:xfrm>
        </p:spPr>
        <p:txBody>
          <a:bodyPr/>
          <a:lstStyle/>
          <a:p>
            <a:r>
              <a:rPr lang="en-GB" dirty="0"/>
              <a:t>UCB Algorithm</a:t>
            </a:r>
          </a:p>
        </p:txBody>
      </p:sp>
      <p:sp>
        <p:nvSpPr>
          <p:cNvPr id="3" name="Content Placeholder 2">
            <a:extLst>
              <a:ext uri="{FF2B5EF4-FFF2-40B4-BE49-F238E27FC236}">
                <a16:creationId xmlns:a16="http://schemas.microsoft.com/office/drawing/2014/main" id="{BC3CE7DC-6E01-50A9-433C-412BADBAB05A}"/>
              </a:ext>
            </a:extLst>
          </p:cNvPr>
          <p:cNvSpPr>
            <a:spLocks noGrp="1"/>
          </p:cNvSpPr>
          <p:nvPr>
            <p:ph idx="1"/>
          </p:nvPr>
        </p:nvSpPr>
        <p:spPr>
          <a:xfrm>
            <a:off x="914401" y="1639330"/>
            <a:ext cx="6046572" cy="5215315"/>
          </a:xfrm>
        </p:spPr>
        <p:txBody>
          <a:bodyPr>
            <a:normAutofit/>
          </a:bodyPr>
          <a:lstStyle/>
          <a:p>
            <a:pPr marL="361950" indent="-361950" algn="l" fontAlgn="base">
              <a:lnSpc>
                <a:spcPct val="100000"/>
              </a:lnSpc>
              <a:spcBef>
                <a:spcPts val="1200"/>
              </a:spcBef>
              <a:spcAft>
                <a:spcPts val="600"/>
              </a:spcAft>
            </a:pPr>
            <a:r>
              <a:rPr lang="en-GB" sz="2400" b="1" dirty="0">
                <a:highlight>
                  <a:srgbClr val="FFFF00"/>
                </a:highlight>
              </a:rPr>
              <a:t>Step 1:</a:t>
            </a:r>
          </a:p>
          <a:p>
            <a:pPr marL="361950" indent="-361950" algn="l" fontAlgn="base">
              <a:lnSpc>
                <a:spcPct val="100000"/>
              </a:lnSpc>
              <a:spcBef>
                <a:spcPts val="1200"/>
              </a:spcBef>
              <a:spcAft>
                <a:spcPts val="600"/>
              </a:spcAft>
            </a:pPr>
            <a:r>
              <a:rPr lang="en-GB" sz="2400" dirty="0"/>
              <a:t>To understand how Upper confidence bound works.</a:t>
            </a:r>
          </a:p>
          <a:p>
            <a:pPr marL="361950" indent="-361950" algn="l" fontAlgn="base">
              <a:lnSpc>
                <a:spcPct val="100000"/>
              </a:lnSpc>
              <a:spcBef>
                <a:spcPts val="1200"/>
              </a:spcBef>
              <a:spcAft>
                <a:spcPts val="600"/>
              </a:spcAft>
            </a:pPr>
            <a:r>
              <a:rPr lang="en-GB" sz="2400" dirty="0"/>
              <a:t>Transform the vertical lines of distribution into the horizontal lines. </a:t>
            </a:r>
          </a:p>
          <a:p>
            <a:pPr marL="361950" indent="-361950">
              <a:lnSpc>
                <a:spcPct val="100000"/>
              </a:lnSpc>
              <a:spcBef>
                <a:spcPts val="1200"/>
              </a:spcBef>
              <a:spcAft>
                <a:spcPts val="600"/>
              </a:spcAft>
            </a:pPr>
            <a:r>
              <a:rPr lang="en-GB" sz="2400" dirty="0"/>
              <a:t>After transforming into horizontal lines, it will look something as shown in the bottom figure.</a:t>
            </a:r>
          </a:p>
          <a:p>
            <a:pPr marL="361950" indent="-361950">
              <a:lnSpc>
                <a:spcPct val="100000"/>
              </a:lnSpc>
              <a:spcBef>
                <a:spcPts val="1200"/>
              </a:spcBef>
              <a:spcAft>
                <a:spcPts val="600"/>
              </a:spcAft>
            </a:pPr>
            <a:r>
              <a:rPr lang="en-GB" sz="2400" dirty="0"/>
              <a:t>These are the </a:t>
            </a:r>
            <a:r>
              <a:rPr lang="en-GB" sz="2400" b="1" dirty="0"/>
              <a:t>expected values or return </a:t>
            </a:r>
            <a:r>
              <a:rPr lang="en-GB" sz="2400" dirty="0"/>
              <a:t>for each of these distributions for each ad.</a:t>
            </a:r>
          </a:p>
        </p:txBody>
      </p:sp>
      <p:sp>
        <p:nvSpPr>
          <p:cNvPr id="4" name="Slide Number Placeholder 3">
            <a:extLst>
              <a:ext uri="{FF2B5EF4-FFF2-40B4-BE49-F238E27FC236}">
                <a16:creationId xmlns:a16="http://schemas.microsoft.com/office/drawing/2014/main" id="{CEB01DF1-32B2-3BA8-8869-99DE068FA0E6}"/>
              </a:ext>
            </a:extLst>
          </p:cNvPr>
          <p:cNvSpPr>
            <a:spLocks noGrp="1"/>
          </p:cNvSpPr>
          <p:nvPr>
            <p:ph type="sldNum" sz="quarter" idx="12"/>
          </p:nvPr>
        </p:nvSpPr>
        <p:spPr/>
        <p:txBody>
          <a:bodyPr/>
          <a:lstStyle/>
          <a:p>
            <a:fld id="{6C8DB4F7-D883-4928-8961-38134A510B78}" type="slidenum">
              <a:rPr lang="en-GB" smtClean="0"/>
              <a:t>18</a:t>
            </a:fld>
            <a:endParaRPr lang="en-GB" dirty="0"/>
          </a:p>
        </p:txBody>
      </p:sp>
      <p:pic>
        <p:nvPicPr>
          <p:cNvPr id="5" name="Picture 4">
            <a:extLst>
              <a:ext uri="{FF2B5EF4-FFF2-40B4-BE49-F238E27FC236}">
                <a16:creationId xmlns:a16="http://schemas.microsoft.com/office/drawing/2014/main" id="{EF1606B2-5BBA-900B-1F96-D5386BD20668}"/>
              </a:ext>
            </a:extLst>
          </p:cNvPr>
          <p:cNvPicPr>
            <a:picLocks noChangeAspect="1"/>
          </p:cNvPicPr>
          <p:nvPr/>
        </p:nvPicPr>
        <p:blipFill>
          <a:blip r:embed="rId2"/>
          <a:stretch>
            <a:fillRect/>
          </a:stretch>
        </p:blipFill>
        <p:spPr>
          <a:xfrm>
            <a:off x="7068407" y="1702725"/>
            <a:ext cx="4871095" cy="1611975"/>
          </a:xfrm>
          <a:prstGeom prst="rect">
            <a:avLst/>
          </a:prstGeom>
        </p:spPr>
      </p:pic>
      <p:pic>
        <p:nvPicPr>
          <p:cNvPr id="6" name="Picture 5">
            <a:extLst>
              <a:ext uri="{FF2B5EF4-FFF2-40B4-BE49-F238E27FC236}">
                <a16:creationId xmlns:a16="http://schemas.microsoft.com/office/drawing/2014/main" id="{0584ECCD-D53E-234F-6056-A0C312E57109}"/>
              </a:ext>
            </a:extLst>
          </p:cNvPr>
          <p:cNvPicPr>
            <a:picLocks noChangeAspect="1"/>
          </p:cNvPicPr>
          <p:nvPr/>
        </p:nvPicPr>
        <p:blipFill>
          <a:blip r:embed="rId3"/>
          <a:stretch>
            <a:fillRect/>
          </a:stretch>
        </p:blipFill>
        <p:spPr>
          <a:xfrm>
            <a:off x="7245343" y="3739031"/>
            <a:ext cx="4452479" cy="2440457"/>
          </a:xfrm>
          <a:prstGeom prst="rect">
            <a:avLst/>
          </a:prstGeom>
        </p:spPr>
      </p:pic>
    </p:spTree>
    <p:extLst>
      <p:ext uri="{BB962C8B-B14F-4D97-AF65-F5344CB8AC3E}">
        <p14:creationId xmlns:p14="http://schemas.microsoft.com/office/powerpoint/2010/main" val="303547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8F8-746B-9498-1432-90DEE550E55C}"/>
              </a:ext>
            </a:extLst>
          </p:cNvPr>
          <p:cNvSpPr>
            <a:spLocks noGrp="1"/>
          </p:cNvSpPr>
          <p:nvPr>
            <p:ph type="title"/>
          </p:nvPr>
        </p:nvSpPr>
        <p:spPr/>
        <p:txBody>
          <a:bodyPr/>
          <a:lstStyle/>
          <a:p>
            <a:r>
              <a:rPr lang="en-GB" dirty="0"/>
              <a:t>UCB Algorithm</a:t>
            </a:r>
          </a:p>
        </p:txBody>
      </p:sp>
      <p:sp>
        <p:nvSpPr>
          <p:cNvPr id="3" name="Content Placeholder 2">
            <a:extLst>
              <a:ext uri="{FF2B5EF4-FFF2-40B4-BE49-F238E27FC236}">
                <a16:creationId xmlns:a16="http://schemas.microsoft.com/office/drawing/2014/main" id="{BC3CE7DC-6E01-50A9-433C-412BADBAB05A}"/>
              </a:ext>
            </a:extLst>
          </p:cNvPr>
          <p:cNvSpPr>
            <a:spLocks noGrp="1"/>
          </p:cNvSpPr>
          <p:nvPr>
            <p:ph idx="1"/>
          </p:nvPr>
        </p:nvSpPr>
        <p:spPr>
          <a:xfrm>
            <a:off x="733169" y="1622144"/>
            <a:ext cx="6563444" cy="5232501"/>
          </a:xfrm>
        </p:spPr>
        <p:txBody>
          <a:bodyPr>
            <a:normAutofit/>
          </a:bodyPr>
          <a:lstStyle/>
          <a:p>
            <a:pPr marL="361950" indent="-361950" algn="l" fontAlgn="base"/>
            <a:r>
              <a:rPr lang="en-GB" sz="2200" b="1" dirty="0">
                <a:highlight>
                  <a:srgbClr val="FFFF00"/>
                </a:highlight>
              </a:rPr>
              <a:t>Step 2:</a:t>
            </a:r>
          </a:p>
          <a:p>
            <a:pPr marL="361950" indent="-361950" algn="l" fontAlgn="base"/>
            <a:r>
              <a:rPr lang="en-GB" sz="2200" dirty="0"/>
              <a:t>For each distribution, the upper confidence bound presupposes a starting point. </a:t>
            </a:r>
          </a:p>
          <a:p>
            <a:pPr marL="361950" indent="-361950" algn="l" fontAlgn="base"/>
            <a:r>
              <a:rPr lang="en-GB" sz="2200" dirty="0"/>
              <a:t>We do not know which ad is best, so all ads have the same starting point as shown with dotted </a:t>
            </a:r>
            <a:r>
              <a:rPr lang="en-GB" sz="2200" dirty="0">
                <a:solidFill>
                  <a:srgbClr val="FF0000"/>
                </a:solidFill>
              </a:rPr>
              <a:t>red line</a:t>
            </a:r>
            <a:r>
              <a:rPr lang="en-GB" sz="2200" dirty="0"/>
              <a:t>.</a:t>
            </a:r>
          </a:p>
          <a:p>
            <a:pPr marL="361950" indent="-361950" algn="l" fontAlgn="base"/>
            <a:r>
              <a:rPr lang="en-GB" sz="2200" dirty="0"/>
              <a:t>Assume each ad has this starting point as shown in the figure at the top.</a:t>
            </a:r>
          </a:p>
          <a:p>
            <a:pPr marL="361950" indent="-361950" algn="l" fontAlgn="base"/>
            <a:r>
              <a:rPr lang="en-GB" sz="2200" b="1" dirty="0">
                <a:highlight>
                  <a:srgbClr val="FFFF00"/>
                </a:highlight>
              </a:rPr>
              <a:t>Step 3:</a:t>
            </a:r>
          </a:p>
          <a:p>
            <a:pPr marL="361950" indent="-361950" algn="l" fontAlgn="base"/>
            <a:r>
              <a:rPr lang="en-GB" sz="2200" dirty="0"/>
              <a:t>The formula behind this upper confidence bound algorithm creates confidence bound. </a:t>
            </a:r>
          </a:p>
          <a:p>
            <a:pPr marL="361950" indent="-361950" algn="l" fontAlgn="base"/>
            <a:r>
              <a:rPr lang="en-GB" sz="2200" dirty="0"/>
              <a:t>These bounds are designed in such a way that we have a very </a:t>
            </a:r>
            <a:r>
              <a:rPr lang="en-GB" sz="2200" b="1" dirty="0"/>
              <a:t>high level of certainty </a:t>
            </a:r>
            <a:r>
              <a:rPr lang="en-GB" sz="2200" dirty="0"/>
              <a:t>that confidence bound will include the actual expected return as shown in the bottom image.</a:t>
            </a:r>
          </a:p>
          <a:p>
            <a:endParaRPr lang="en-GB" sz="2200" dirty="0"/>
          </a:p>
        </p:txBody>
      </p:sp>
      <p:sp>
        <p:nvSpPr>
          <p:cNvPr id="4" name="Slide Number Placeholder 3">
            <a:extLst>
              <a:ext uri="{FF2B5EF4-FFF2-40B4-BE49-F238E27FC236}">
                <a16:creationId xmlns:a16="http://schemas.microsoft.com/office/drawing/2014/main" id="{CEB01DF1-32B2-3BA8-8869-99DE068FA0E6}"/>
              </a:ext>
            </a:extLst>
          </p:cNvPr>
          <p:cNvSpPr>
            <a:spLocks noGrp="1"/>
          </p:cNvSpPr>
          <p:nvPr>
            <p:ph type="sldNum" sz="quarter" idx="12"/>
          </p:nvPr>
        </p:nvSpPr>
        <p:spPr/>
        <p:txBody>
          <a:bodyPr/>
          <a:lstStyle/>
          <a:p>
            <a:fld id="{6C8DB4F7-D883-4928-8961-38134A510B78}" type="slidenum">
              <a:rPr lang="en-GB" smtClean="0"/>
              <a:t>19</a:t>
            </a:fld>
            <a:endParaRPr lang="en-GB" dirty="0"/>
          </a:p>
        </p:txBody>
      </p:sp>
      <p:pic>
        <p:nvPicPr>
          <p:cNvPr id="8" name="Picture 7">
            <a:extLst>
              <a:ext uri="{FF2B5EF4-FFF2-40B4-BE49-F238E27FC236}">
                <a16:creationId xmlns:a16="http://schemas.microsoft.com/office/drawing/2014/main" id="{EE428192-C6E7-39CA-2B8D-2D4E9C8176F7}"/>
              </a:ext>
            </a:extLst>
          </p:cNvPr>
          <p:cNvPicPr>
            <a:picLocks noChangeAspect="1"/>
          </p:cNvPicPr>
          <p:nvPr/>
        </p:nvPicPr>
        <p:blipFill>
          <a:blip r:embed="rId3"/>
          <a:stretch>
            <a:fillRect/>
          </a:stretch>
        </p:blipFill>
        <p:spPr>
          <a:xfrm>
            <a:off x="7524750" y="1622144"/>
            <a:ext cx="4139567" cy="2524126"/>
          </a:xfrm>
          <a:prstGeom prst="rect">
            <a:avLst/>
          </a:prstGeom>
        </p:spPr>
      </p:pic>
      <p:pic>
        <p:nvPicPr>
          <p:cNvPr id="10" name="Picture 9">
            <a:extLst>
              <a:ext uri="{FF2B5EF4-FFF2-40B4-BE49-F238E27FC236}">
                <a16:creationId xmlns:a16="http://schemas.microsoft.com/office/drawing/2014/main" id="{D0C65A8D-7250-B998-BCD5-D8F3F6277005}"/>
              </a:ext>
            </a:extLst>
          </p:cNvPr>
          <p:cNvPicPr>
            <a:picLocks noChangeAspect="1"/>
          </p:cNvPicPr>
          <p:nvPr/>
        </p:nvPicPr>
        <p:blipFill>
          <a:blip r:embed="rId4"/>
          <a:stretch>
            <a:fillRect/>
          </a:stretch>
        </p:blipFill>
        <p:spPr>
          <a:xfrm>
            <a:off x="7524750" y="4257388"/>
            <a:ext cx="4139567" cy="2526353"/>
          </a:xfrm>
          <a:prstGeom prst="rect">
            <a:avLst/>
          </a:prstGeom>
        </p:spPr>
      </p:pic>
      <p:pic>
        <p:nvPicPr>
          <p:cNvPr id="7" name="Picture 6">
            <a:extLst>
              <a:ext uri="{FF2B5EF4-FFF2-40B4-BE49-F238E27FC236}">
                <a16:creationId xmlns:a16="http://schemas.microsoft.com/office/drawing/2014/main" id="{67D2DDEF-87ED-5D3D-A71A-8BABA2A765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4259" y="46847"/>
            <a:ext cx="2207741" cy="169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7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318" y="83137"/>
            <a:ext cx="10159482" cy="1325563"/>
          </a:xfrm>
        </p:spPr>
        <p:txBody>
          <a:bodyPr>
            <a:normAutofit/>
          </a:bodyPr>
          <a:lstStyle/>
          <a:p>
            <a:r>
              <a:rPr lang="en-GB"/>
              <a:t>Agenda</a:t>
            </a:r>
            <a:endParaRPr lang="en-IE" dirty="0"/>
          </a:p>
        </p:txBody>
      </p:sp>
      <p:sp>
        <p:nvSpPr>
          <p:cNvPr id="4" name="Rectangle 3"/>
          <p:cNvSpPr>
            <a:spLocks noGrp="1"/>
          </p:cNvSpPr>
          <p:nvPr>
            <p:ph idx="1"/>
          </p:nvPr>
        </p:nvSpPr>
        <p:spPr>
          <a:xfrm>
            <a:off x="1359674" y="1581695"/>
            <a:ext cx="9994126" cy="5202693"/>
          </a:xfrm>
        </p:spPr>
        <p:txBody>
          <a:bodyPr vert="horz" lIns="92160" tIns="46080" rIns="92160" bIns="46080" rtlCol="0">
            <a:normAutofit fontScale="77500" lnSpcReduction="20000"/>
          </a:bodyPr>
          <a:lstStyle/>
          <a:p>
            <a:pPr>
              <a:lnSpc>
                <a:spcPct val="110000"/>
              </a:lnSpc>
              <a:spcBef>
                <a:spcPts val="0"/>
              </a:spcBef>
              <a:spcAft>
                <a:spcPts val="1200"/>
              </a:spcAft>
            </a:pPr>
            <a:r>
              <a:rPr lang="en-GB" dirty="0"/>
              <a:t>Introduction to Reinforcement Learning (RL)</a:t>
            </a:r>
          </a:p>
          <a:p>
            <a:pPr>
              <a:lnSpc>
                <a:spcPct val="110000"/>
              </a:lnSpc>
              <a:spcBef>
                <a:spcPts val="0"/>
              </a:spcBef>
              <a:spcAft>
                <a:spcPts val="1200"/>
              </a:spcAft>
            </a:pPr>
            <a:r>
              <a:rPr lang="en-GB" dirty="0"/>
              <a:t>The First RL Algorithm</a:t>
            </a:r>
          </a:p>
          <a:p>
            <a:pPr>
              <a:lnSpc>
                <a:spcPct val="110000"/>
              </a:lnSpc>
              <a:spcBef>
                <a:spcPts val="0"/>
              </a:spcBef>
              <a:spcAft>
                <a:spcPts val="1200"/>
              </a:spcAft>
            </a:pPr>
            <a:r>
              <a:rPr lang="en-GB" dirty="0"/>
              <a:t>Reinforcement Learning Examples &amp; Terminology</a:t>
            </a:r>
          </a:p>
          <a:p>
            <a:pPr>
              <a:lnSpc>
                <a:spcPct val="110000"/>
              </a:lnSpc>
              <a:spcBef>
                <a:spcPts val="0"/>
              </a:spcBef>
              <a:spcAft>
                <a:spcPts val="1200"/>
              </a:spcAft>
            </a:pPr>
            <a:r>
              <a:rPr lang="en-GB" dirty="0"/>
              <a:t>Types of Reinforcement Learning</a:t>
            </a:r>
          </a:p>
          <a:p>
            <a:pPr>
              <a:lnSpc>
                <a:spcPct val="110000"/>
              </a:lnSpc>
              <a:spcBef>
                <a:spcPts val="0"/>
              </a:spcBef>
              <a:spcAft>
                <a:spcPts val="1200"/>
              </a:spcAft>
            </a:pPr>
            <a:r>
              <a:rPr lang="en-GB" dirty="0"/>
              <a:t>RL algorithm</a:t>
            </a:r>
          </a:p>
          <a:p>
            <a:pPr>
              <a:lnSpc>
                <a:spcPct val="110000"/>
              </a:lnSpc>
              <a:spcBef>
                <a:spcPts val="0"/>
              </a:spcBef>
              <a:spcAft>
                <a:spcPts val="1200"/>
              </a:spcAft>
            </a:pPr>
            <a:r>
              <a:rPr lang="en-GB" dirty="0"/>
              <a:t>Multi-Armed Bandit Problem</a:t>
            </a:r>
          </a:p>
          <a:p>
            <a:pPr>
              <a:lnSpc>
                <a:spcPct val="110000"/>
              </a:lnSpc>
              <a:spcBef>
                <a:spcPts val="0"/>
              </a:spcBef>
              <a:spcAft>
                <a:spcPts val="1200"/>
              </a:spcAft>
            </a:pPr>
            <a:r>
              <a:rPr lang="en-GB" dirty="0"/>
              <a:t>Exploration-Exploitation</a:t>
            </a:r>
          </a:p>
          <a:p>
            <a:pPr>
              <a:lnSpc>
                <a:spcPct val="110000"/>
              </a:lnSpc>
              <a:spcBef>
                <a:spcPts val="0"/>
              </a:spcBef>
              <a:spcAft>
                <a:spcPts val="1200"/>
              </a:spcAft>
            </a:pPr>
            <a:r>
              <a:rPr lang="en-GB" dirty="0"/>
              <a:t>Action-Value Function</a:t>
            </a:r>
          </a:p>
          <a:p>
            <a:pPr>
              <a:lnSpc>
                <a:spcPct val="110000"/>
              </a:lnSpc>
              <a:spcBef>
                <a:spcPts val="0"/>
              </a:spcBef>
              <a:spcAft>
                <a:spcPts val="1200"/>
              </a:spcAft>
            </a:pPr>
            <a:r>
              <a:rPr lang="en-GB" dirty="0"/>
              <a:t>Upper Confidence Bound</a:t>
            </a:r>
          </a:p>
          <a:p>
            <a:pPr>
              <a:lnSpc>
                <a:spcPct val="110000"/>
              </a:lnSpc>
              <a:spcBef>
                <a:spcPts val="0"/>
              </a:spcBef>
              <a:spcAft>
                <a:spcPts val="1200"/>
              </a:spcAft>
            </a:pPr>
            <a:r>
              <a:rPr lang="en-GB" dirty="0"/>
              <a:t>Thompson Sampling</a:t>
            </a:r>
          </a:p>
          <a:p>
            <a:pPr>
              <a:lnSpc>
                <a:spcPct val="110000"/>
              </a:lnSpc>
              <a:spcBef>
                <a:spcPts val="0"/>
              </a:spcBef>
              <a:spcAft>
                <a:spcPts val="1200"/>
              </a:spcAft>
            </a:pPr>
            <a:r>
              <a:rPr lang="en-GB" dirty="0"/>
              <a:t>Thompson Sampling Algorithm</a:t>
            </a:r>
          </a:p>
        </p:txBody>
      </p:sp>
      <p:sp>
        <p:nvSpPr>
          <p:cNvPr id="3" name="Slide Number Placeholder 2">
            <a:extLst>
              <a:ext uri="{FF2B5EF4-FFF2-40B4-BE49-F238E27FC236}">
                <a16:creationId xmlns:a16="http://schemas.microsoft.com/office/drawing/2014/main" id="{A3614CD6-1B7C-438E-9ECB-FB70668985A4}"/>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865008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8F8-746B-9498-1432-90DEE550E55C}"/>
              </a:ext>
            </a:extLst>
          </p:cNvPr>
          <p:cNvSpPr>
            <a:spLocks noGrp="1"/>
          </p:cNvSpPr>
          <p:nvPr>
            <p:ph type="title"/>
          </p:nvPr>
        </p:nvSpPr>
        <p:spPr/>
        <p:txBody>
          <a:bodyPr/>
          <a:lstStyle/>
          <a:p>
            <a:r>
              <a:rPr lang="en-GB" dirty="0"/>
              <a:t>UCB Algorithm</a:t>
            </a:r>
          </a:p>
        </p:txBody>
      </p:sp>
      <p:sp>
        <p:nvSpPr>
          <p:cNvPr id="3" name="Content Placeholder 2">
            <a:extLst>
              <a:ext uri="{FF2B5EF4-FFF2-40B4-BE49-F238E27FC236}">
                <a16:creationId xmlns:a16="http://schemas.microsoft.com/office/drawing/2014/main" id="{BC3CE7DC-6E01-50A9-433C-412BADBAB05A}"/>
              </a:ext>
            </a:extLst>
          </p:cNvPr>
          <p:cNvSpPr>
            <a:spLocks noGrp="1"/>
          </p:cNvSpPr>
          <p:nvPr>
            <p:ph idx="1"/>
          </p:nvPr>
        </p:nvSpPr>
        <p:spPr>
          <a:xfrm>
            <a:off x="601362" y="1565190"/>
            <a:ext cx="6930531" cy="5366436"/>
          </a:xfrm>
        </p:spPr>
        <p:txBody>
          <a:bodyPr>
            <a:normAutofit fontScale="77500" lnSpcReduction="20000"/>
          </a:bodyPr>
          <a:lstStyle/>
          <a:p>
            <a:pPr marL="361950" indent="-361950" algn="l" fontAlgn="base">
              <a:lnSpc>
                <a:spcPct val="100000"/>
              </a:lnSpc>
              <a:spcBef>
                <a:spcPts val="1200"/>
              </a:spcBef>
            </a:pPr>
            <a:r>
              <a:rPr lang="en-GB" b="1" dirty="0">
                <a:highlight>
                  <a:srgbClr val="FFFF00"/>
                </a:highlight>
              </a:rPr>
              <a:t>Step 4:</a:t>
            </a:r>
          </a:p>
          <a:p>
            <a:pPr marL="361950" indent="-361950" algn="l" fontAlgn="base">
              <a:lnSpc>
                <a:spcPct val="100000"/>
              </a:lnSpc>
              <a:spcBef>
                <a:spcPts val="1200"/>
              </a:spcBef>
            </a:pPr>
            <a:r>
              <a:rPr lang="en-GB" sz="2600" dirty="0"/>
              <a:t>As Upper confidence bound works on upper bound, we consider those distributions which are closer to the upper bound. </a:t>
            </a:r>
          </a:p>
          <a:p>
            <a:pPr marL="361950" indent="-361950" algn="l" fontAlgn="base">
              <a:lnSpc>
                <a:spcPct val="100000"/>
              </a:lnSpc>
              <a:spcBef>
                <a:spcPts val="1200"/>
              </a:spcBef>
            </a:pPr>
            <a:r>
              <a:rPr lang="en-GB" sz="2600" dirty="0"/>
              <a:t>Initially all have on the same level. </a:t>
            </a:r>
            <a:r>
              <a:rPr lang="en-GB" sz="2600" b="1" dirty="0"/>
              <a:t>We consider randomly one ad D2.</a:t>
            </a:r>
          </a:p>
          <a:p>
            <a:pPr marL="361950" indent="-361950" algn="l" fontAlgn="base">
              <a:lnSpc>
                <a:spcPct val="100000"/>
              </a:lnSpc>
              <a:spcBef>
                <a:spcPts val="1200"/>
              </a:spcBef>
            </a:pPr>
            <a:r>
              <a:rPr lang="en-GB" b="1" dirty="0">
                <a:highlight>
                  <a:srgbClr val="FFFF00"/>
                </a:highlight>
              </a:rPr>
              <a:t>Step 5:</a:t>
            </a:r>
          </a:p>
          <a:p>
            <a:pPr marL="361950" indent="-361950" algn="l" fontAlgn="base">
              <a:lnSpc>
                <a:spcPct val="100000"/>
              </a:lnSpc>
              <a:spcBef>
                <a:spcPts val="1200"/>
              </a:spcBef>
            </a:pPr>
            <a:r>
              <a:rPr lang="en-GB" sz="2600" dirty="0"/>
              <a:t>Test this by displaying this ad to the user.</a:t>
            </a:r>
          </a:p>
          <a:p>
            <a:pPr marL="361950" indent="-361950" algn="l" fontAlgn="base">
              <a:lnSpc>
                <a:spcPct val="100000"/>
              </a:lnSpc>
              <a:spcBef>
                <a:spcPts val="1200"/>
              </a:spcBef>
            </a:pPr>
            <a:r>
              <a:rPr lang="en-GB" sz="2600" dirty="0"/>
              <a:t>Assume that the user did not click on this ad.</a:t>
            </a:r>
          </a:p>
          <a:p>
            <a:pPr marL="361950" indent="-361950" algn="l" fontAlgn="base">
              <a:lnSpc>
                <a:spcPct val="100000"/>
              </a:lnSpc>
              <a:spcBef>
                <a:spcPts val="1200"/>
              </a:spcBef>
            </a:pPr>
            <a:r>
              <a:rPr lang="en-GB" sz="2600" dirty="0"/>
              <a:t>Because the user did not click on this ad, so the confidence bound becomes lower. And the </a:t>
            </a:r>
            <a:r>
              <a:rPr lang="en-GB" sz="2600" dirty="0">
                <a:solidFill>
                  <a:srgbClr val="FF0000"/>
                </a:solidFill>
              </a:rPr>
              <a:t>red dotted line </a:t>
            </a:r>
            <a:r>
              <a:rPr lang="en-GB" sz="2600" dirty="0"/>
              <a:t>( the starting point) also goes down. Consequently, the confidence bound shrink also, which means it becomes smaller as shown in the bottom figure.</a:t>
            </a:r>
          </a:p>
          <a:p>
            <a:pPr marL="361950" indent="-361950" algn="l" fontAlgn="base">
              <a:lnSpc>
                <a:spcPct val="100000"/>
              </a:lnSpc>
              <a:spcBef>
                <a:spcPts val="1200"/>
              </a:spcBef>
            </a:pPr>
            <a:r>
              <a:rPr lang="en-GB" sz="2600" dirty="0"/>
              <a:t>Every time, the confidence bound may go up or low, depending upon the ad is clicked or not. During this process, the size of confidence bound also becoming smaller. </a:t>
            </a:r>
          </a:p>
          <a:p>
            <a:pPr>
              <a:lnSpc>
                <a:spcPct val="100000"/>
              </a:lnSpc>
              <a:spcBef>
                <a:spcPts val="1200"/>
              </a:spcBef>
            </a:pPr>
            <a:endParaRPr lang="en-GB" dirty="0"/>
          </a:p>
        </p:txBody>
      </p:sp>
      <p:sp>
        <p:nvSpPr>
          <p:cNvPr id="4" name="Slide Number Placeholder 3">
            <a:extLst>
              <a:ext uri="{FF2B5EF4-FFF2-40B4-BE49-F238E27FC236}">
                <a16:creationId xmlns:a16="http://schemas.microsoft.com/office/drawing/2014/main" id="{CEB01DF1-32B2-3BA8-8869-99DE068FA0E6}"/>
              </a:ext>
            </a:extLst>
          </p:cNvPr>
          <p:cNvSpPr>
            <a:spLocks noGrp="1"/>
          </p:cNvSpPr>
          <p:nvPr>
            <p:ph type="sldNum" sz="quarter" idx="12"/>
          </p:nvPr>
        </p:nvSpPr>
        <p:spPr/>
        <p:txBody>
          <a:bodyPr/>
          <a:lstStyle/>
          <a:p>
            <a:fld id="{6C8DB4F7-D883-4928-8961-38134A510B78}" type="slidenum">
              <a:rPr lang="en-GB" smtClean="0"/>
              <a:t>20</a:t>
            </a:fld>
            <a:endParaRPr lang="en-GB" dirty="0"/>
          </a:p>
        </p:txBody>
      </p:sp>
      <p:pic>
        <p:nvPicPr>
          <p:cNvPr id="6" name="Picture 5">
            <a:extLst>
              <a:ext uri="{FF2B5EF4-FFF2-40B4-BE49-F238E27FC236}">
                <a16:creationId xmlns:a16="http://schemas.microsoft.com/office/drawing/2014/main" id="{C5DFD632-ADCB-CFA6-48F5-9B9445D0D785}"/>
              </a:ext>
            </a:extLst>
          </p:cNvPr>
          <p:cNvPicPr>
            <a:picLocks noChangeAspect="1"/>
          </p:cNvPicPr>
          <p:nvPr/>
        </p:nvPicPr>
        <p:blipFill>
          <a:blip r:embed="rId2"/>
          <a:stretch>
            <a:fillRect/>
          </a:stretch>
        </p:blipFill>
        <p:spPr>
          <a:xfrm>
            <a:off x="7681912" y="1622144"/>
            <a:ext cx="3757613" cy="2451417"/>
          </a:xfrm>
          <a:prstGeom prst="rect">
            <a:avLst/>
          </a:prstGeom>
        </p:spPr>
      </p:pic>
      <p:pic>
        <p:nvPicPr>
          <p:cNvPr id="8" name="Picture 7">
            <a:extLst>
              <a:ext uri="{FF2B5EF4-FFF2-40B4-BE49-F238E27FC236}">
                <a16:creationId xmlns:a16="http://schemas.microsoft.com/office/drawing/2014/main" id="{797CD86C-E974-D190-0B92-09D5B1865BAC}"/>
              </a:ext>
            </a:extLst>
          </p:cNvPr>
          <p:cNvPicPr>
            <a:picLocks noChangeAspect="1"/>
          </p:cNvPicPr>
          <p:nvPr/>
        </p:nvPicPr>
        <p:blipFill>
          <a:blip r:embed="rId3"/>
          <a:stretch>
            <a:fillRect/>
          </a:stretch>
        </p:blipFill>
        <p:spPr>
          <a:xfrm>
            <a:off x="7617618" y="4194399"/>
            <a:ext cx="3821907" cy="2477683"/>
          </a:xfrm>
          <a:prstGeom prst="rect">
            <a:avLst/>
          </a:prstGeom>
        </p:spPr>
      </p:pic>
      <p:pic>
        <p:nvPicPr>
          <p:cNvPr id="7" name="Picture 6">
            <a:extLst>
              <a:ext uri="{FF2B5EF4-FFF2-40B4-BE49-F238E27FC236}">
                <a16:creationId xmlns:a16="http://schemas.microsoft.com/office/drawing/2014/main" id="{7F5070F5-C7B6-611E-9184-F7AA6BC234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4259" y="46847"/>
            <a:ext cx="2207741" cy="169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13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8F8-746B-9498-1432-90DEE550E55C}"/>
              </a:ext>
            </a:extLst>
          </p:cNvPr>
          <p:cNvSpPr>
            <a:spLocks noGrp="1"/>
          </p:cNvSpPr>
          <p:nvPr>
            <p:ph type="title"/>
          </p:nvPr>
        </p:nvSpPr>
        <p:spPr/>
        <p:txBody>
          <a:bodyPr/>
          <a:lstStyle/>
          <a:p>
            <a:r>
              <a:rPr lang="en-GB" dirty="0"/>
              <a:t>UCB Algorithm</a:t>
            </a:r>
          </a:p>
        </p:txBody>
      </p:sp>
      <p:sp>
        <p:nvSpPr>
          <p:cNvPr id="3" name="Content Placeholder 2">
            <a:extLst>
              <a:ext uri="{FF2B5EF4-FFF2-40B4-BE49-F238E27FC236}">
                <a16:creationId xmlns:a16="http://schemas.microsoft.com/office/drawing/2014/main" id="{BC3CE7DC-6E01-50A9-433C-412BADBAB05A}"/>
              </a:ext>
            </a:extLst>
          </p:cNvPr>
          <p:cNvSpPr>
            <a:spLocks noGrp="1"/>
          </p:cNvSpPr>
          <p:nvPr>
            <p:ph idx="1"/>
          </p:nvPr>
        </p:nvSpPr>
        <p:spPr>
          <a:xfrm>
            <a:off x="609600" y="1568854"/>
            <a:ext cx="7324725" cy="5239602"/>
          </a:xfrm>
        </p:spPr>
        <p:txBody>
          <a:bodyPr>
            <a:normAutofit fontScale="62500" lnSpcReduction="20000"/>
          </a:bodyPr>
          <a:lstStyle/>
          <a:p>
            <a:pPr marL="361950" indent="-361950" algn="l" fontAlgn="base">
              <a:lnSpc>
                <a:spcPct val="100000"/>
              </a:lnSpc>
              <a:spcBef>
                <a:spcPts val="900"/>
              </a:spcBef>
              <a:spcAft>
                <a:spcPts val="600"/>
              </a:spcAft>
            </a:pPr>
            <a:r>
              <a:rPr lang="en-GB" sz="3300" b="1" dirty="0">
                <a:highlight>
                  <a:srgbClr val="FFFF00"/>
                </a:highlight>
              </a:rPr>
              <a:t>Step 6:</a:t>
            </a:r>
          </a:p>
          <a:p>
            <a:pPr marL="361950" indent="-361950" algn="l" fontAlgn="base">
              <a:lnSpc>
                <a:spcPct val="100000"/>
              </a:lnSpc>
              <a:spcBef>
                <a:spcPts val="900"/>
              </a:spcBef>
              <a:spcAft>
                <a:spcPts val="600"/>
              </a:spcAft>
            </a:pPr>
            <a:r>
              <a:rPr lang="en-GB" dirty="0"/>
              <a:t>Now we find the next ad with the high confidence bound. It may be D1, D3, and D4. Because of they all on the same level.</a:t>
            </a:r>
          </a:p>
          <a:p>
            <a:pPr marL="361950" indent="-361950" algn="l" fontAlgn="base">
              <a:lnSpc>
                <a:spcPct val="100000"/>
              </a:lnSpc>
              <a:spcBef>
                <a:spcPts val="900"/>
              </a:spcBef>
              <a:spcAft>
                <a:spcPts val="600"/>
              </a:spcAft>
            </a:pPr>
            <a:r>
              <a:rPr lang="en-GB" dirty="0"/>
              <a:t>Assume, we have chosen randomly this ad D3. We perform the same task as we did with D2. </a:t>
            </a:r>
          </a:p>
          <a:p>
            <a:pPr marL="361950" indent="-361950" algn="l" fontAlgn="base">
              <a:lnSpc>
                <a:spcPct val="100000"/>
              </a:lnSpc>
              <a:spcBef>
                <a:spcPts val="900"/>
              </a:spcBef>
              <a:spcAft>
                <a:spcPts val="600"/>
              </a:spcAft>
            </a:pPr>
            <a:r>
              <a:rPr lang="en-GB" dirty="0"/>
              <a:t>This will be displayed to the user. </a:t>
            </a:r>
            <a:r>
              <a:rPr lang="en-GB" b="1" dirty="0"/>
              <a:t>The user click on the ad.</a:t>
            </a:r>
            <a:r>
              <a:rPr lang="en-GB" dirty="0"/>
              <a:t> So, this ad or distribution goes a little bit up as shown in the top figure.</a:t>
            </a:r>
          </a:p>
          <a:p>
            <a:pPr marL="361950" indent="-361950" algn="l" fontAlgn="base">
              <a:lnSpc>
                <a:spcPct val="100000"/>
              </a:lnSpc>
              <a:spcBef>
                <a:spcPts val="900"/>
              </a:spcBef>
              <a:spcAft>
                <a:spcPts val="600"/>
              </a:spcAft>
            </a:pPr>
            <a:r>
              <a:rPr lang="en-GB" dirty="0"/>
              <a:t>D3 goes up from other distribution. So, this D3 has reached the upper confidence level.</a:t>
            </a:r>
          </a:p>
          <a:p>
            <a:pPr marL="361950" indent="-361950" algn="l" fontAlgn="base">
              <a:lnSpc>
                <a:spcPct val="100000"/>
              </a:lnSpc>
              <a:spcBef>
                <a:spcPts val="900"/>
              </a:spcBef>
              <a:spcAft>
                <a:spcPts val="600"/>
              </a:spcAft>
            </a:pPr>
            <a:r>
              <a:rPr lang="en-GB" dirty="0"/>
              <a:t>In the upper confidence bound algorithm, the size of confidence bound also becoming smaller as the user clicks on the ads. Therefore, the confidence bound of D3 shrinks.</a:t>
            </a:r>
          </a:p>
          <a:p>
            <a:pPr marL="361950" indent="-361950" algn="l" fontAlgn="base">
              <a:lnSpc>
                <a:spcPct val="100000"/>
              </a:lnSpc>
              <a:spcBef>
                <a:spcPts val="900"/>
              </a:spcBef>
              <a:spcAft>
                <a:spcPts val="600"/>
              </a:spcAft>
            </a:pPr>
            <a:r>
              <a:rPr lang="en-GB" dirty="0"/>
              <a:t>After shrinking, it looks something like that as show in the bottom figure. The </a:t>
            </a:r>
            <a:r>
              <a:rPr lang="en-GB" dirty="0">
                <a:solidFill>
                  <a:srgbClr val="FF0000"/>
                </a:solidFill>
              </a:rPr>
              <a:t>red dotted line</a:t>
            </a:r>
            <a:r>
              <a:rPr lang="en-GB" dirty="0"/>
              <a:t> goes up, but the size of confidence bound becomes small.</a:t>
            </a:r>
          </a:p>
          <a:p>
            <a:pPr marL="361950" indent="-361950" algn="l" fontAlgn="base">
              <a:lnSpc>
                <a:spcPct val="100000"/>
              </a:lnSpc>
              <a:spcBef>
                <a:spcPts val="900"/>
              </a:spcBef>
              <a:spcAft>
                <a:spcPts val="600"/>
              </a:spcAft>
            </a:pPr>
            <a:r>
              <a:rPr lang="en-GB" dirty="0"/>
              <a:t>Now, D3 is not on the top of other ads.</a:t>
            </a:r>
          </a:p>
          <a:p>
            <a:pPr>
              <a:lnSpc>
                <a:spcPct val="100000"/>
              </a:lnSpc>
              <a:spcBef>
                <a:spcPts val="900"/>
              </a:spcBef>
              <a:spcAft>
                <a:spcPts val="600"/>
              </a:spcAft>
            </a:pPr>
            <a:endParaRPr lang="en-GB" dirty="0"/>
          </a:p>
        </p:txBody>
      </p:sp>
      <p:sp>
        <p:nvSpPr>
          <p:cNvPr id="4" name="Slide Number Placeholder 3">
            <a:extLst>
              <a:ext uri="{FF2B5EF4-FFF2-40B4-BE49-F238E27FC236}">
                <a16:creationId xmlns:a16="http://schemas.microsoft.com/office/drawing/2014/main" id="{CEB01DF1-32B2-3BA8-8869-99DE068FA0E6}"/>
              </a:ext>
            </a:extLst>
          </p:cNvPr>
          <p:cNvSpPr>
            <a:spLocks noGrp="1"/>
          </p:cNvSpPr>
          <p:nvPr>
            <p:ph type="sldNum" sz="quarter" idx="12"/>
          </p:nvPr>
        </p:nvSpPr>
        <p:spPr/>
        <p:txBody>
          <a:bodyPr/>
          <a:lstStyle/>
          <a:p>
            <a:fld id="{6C8DB4F7-D883-4928-8961-38134A510B78}" type="slidenum">
              <a:rPr lang="en-GB" smtClean="0"/>
              <a:t>21</a:t>
            </a:fld>
            <a:endParaRPr lang="en-GB" dirty="0"/>
          </a:p>
        </p:txBody>
      </p:sp>
      <p:pic>
        <p:nvPicPr>
          <p:cNvPr id="6" name="Picture 5">
            <a:extLst>
              <a:ext uri="{FF2B5EF4-FFF2-40B4-BE49-F238E27FC236}">
                <a16:creationId xmlns:a16="http://schemas.microsoft.com/office/drawing/2014/main" id="{89EB6CE4-ABA0-2BBE-B5D2-2D5DD0BD1ACD}"/>
              </a:ext>
            </a:extLst>
          </p:cNvPr>
          <p:cNvPicPr>
            <a:picLocks noChangeAspect="1"/>
          </p:cNvPicPr>
          <p:nvPr/>
        </p:nvPicPr>
        <p:blipFill>
          <a:blip r:embed="rId2"/>
          <a:stretch>
            <a:fillRect/>
          </a:stretch>
        </p:blipFill>
        <p:spPr>
          <a:xfrm>
            <a:off x="8022253" y="1547708"/>
            <a:ext cx="3826053" cy="2517881"/>
          </a:xfrm>
          <a:prstGeom prst="rect">
            <a:avLst/>
          </a:prstGeom>
        </p:spPr>
      </p:pic>
      <p:pic>
        <p:nvPicPr>
          <p:cNvPr id="8" name="Picture 7">
            <a:extLst>
              <a:ext uri="{FF2B5EF4-FFF2-40B4-BE49-F238E27FC236}">
                <a16:creationId xmlns:a16="http://schemas.microsoft.com/office/drawing/2014/main" id="{FCF15449-5C87-2597-AD2E-97F67576E61C}"/>
              </a:ext>
            </a:extLst>
          </p:cNvPr>
          <p:cNvPicPr>
            <a:picLocks noChangeAspect="1"/>
          </p:cNvPicPr>
          <p:nvPr/>
        </p:nvPicPr>
        <p:blipFill>
          <a:blip r:embed="rId3"/>
          <a:stretch>
            <a:fillRect/>
          </a:stretch>
        </p:blipFill>
        <p:spPr>
          <a:xfrm>
            <a:off x="8087825" y="4248150"/>
            <a:ext cx="3694907" cy="2423932"/>
          </a:xfrm>
          <a:prstGeom prst="rect">
            <a:avLst/>
          </a:prstGeom>
        </p:spPr>
      </p:pic>
      <p:pic>
        <p:nvPicPr>
          <p:cNvPr id="7" name="Picture 6">
            <a:extLst>
              <a:ext uri="{FF2B5EF4-FFF2-40B4-BE49-F238E27FC236}">
                <a16:creationId xmlns:a16="http://schemas.microsoft.com/office/drawing/2014/main" id="{A839D498-B74E-5E22-F084-0014612DAF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733" y="46847"/>
            <a:ext cx="2365267" cy="152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15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819F-6EB2-CFB4-B8CB-F82189981B70}"/>
              </a:ext>
            </a:extLst>
          </p:cNvPr>
          <p:cNvSpPr>
            <a:spLocks noGrp="1"/>
          </p:cNvSpPr>
          <p:nvPr>
            <p:ph type="title"/>
          </p:nvPr>
        </p:nvSpPr>
        <p:spPr>
          <a:xfrm>
            <a:off x="838201" y="74259"/>
            <a:ext cx="5543549" cy="1325563"/>
          </a:xfrm>
        </p:spPr>
        <p:txBody>
          <a:bodyPr/>
          <a:lstStyle/>
          <a:p>
            <a:r>
              <a:rPr lang="en-GB" dirty="0"/>
              <a:t>UCB Algorithm</a:t>
            </a:r>
          </a:p>
        </p:txBody>
      </p:sp>
      <p:sp>
        <p:nvSpPr>
          <p:cNvPr id="3" name="Content Placeholder 2">
            <a:extLst>
              <a:ext uri="{FF2B5EF4-FFF2-40B4-BE49-F238E27FC236}">
                <a16:creationId xmlns:a16="http://schemas.microsoft.com/office/drawing/2014/main" id="{5404EB8C-9CFB-2F01-D9D5-B2E5F9FBF51D}"/>
              </a:ext>
            </a:extLst>
          </p:cNvPr>
          <p:cNvSpPr>
            <a:spLocks noGrp="1"/>
          </p:cNvSpPr>
          <p:nvPr>
            <p:ph idx="1"/>
          </p:nvPr>
        </p:nvSpPr>
        <p:spPr>
          <a:xfrm>
            <a:off x="838199" y="1556240"/>
            <a:ext cx="6527799" cy="5363542"/>
          </a:xfrm>
        </p:spPr>
        <p:txBody>
          <a:bodyPr>
            <a:normAutofit lnSpcReduction="10000"/>
          </a:bodyPr>
          <a:lstStyle/>
          <a:p>
            <a:pPr marL="361950" indent="-361950" algn="l" fontAlgn="base">
              <a:lnSpc>
                <a:spcPct val="100000"/>
              </a:lnSpc>
              <a:spcBef>
                <a:spcPts val="1200"/>
              </a:spcBef>
              <a:spcAft>
                <a:spcPts val="600"/>
              </a:spcAft>
            </a:pPr>
            <a:r>
              <a:rPr lang="en-GB" sz="2400" b="1" dirty="0">
                <a:highlight>
                  <a:srgbClr val="FFFF00"/>
                </a:highlight>
              </a:rPr>
              <a:t>Step 7:</a:t>
            </a:r>
          </a:p>
          <a:p>
            <a:pPr marL="361950" indent="-361950" algn="l" fontAlgn="base">
              <a:lnSpc>
                <a:spcPct val="100000"/>
              </a:lnSpc>
              <a:spcBef>
                <a:spcPts val="1200"/>
              </a:spcBef>
              <a:spcAft>
                <a:spcPts val="600"/>
              </a:spcAft>
            </a:pPr>
            <a:r>
              <a:rPr lang="en-GB" sz="2400" dirty="0"/>
              <a:t>This process continues until we find the best ad. There may be hundreds or thousands of iterations.</a:t>
            </a:r>
          </a:p>
          <a:p>
            <a:pPr marL="361950" indent="-361950" algn="l" fontAlgn="base">
              <a:lnSpc>
                <a:spcPct val="100000"/>
              </a:lnSpc>
              <a:spcBef>
                <a:spcPts val="1200"/>
              </a:spcBef>
              <a:spcAft>
                <a:spcPts val="600"/>
              </a:spcAft>
            </a:pPr>
            <a:r>
              <a:rPr lang="en-GB" sz="2400" b="1" dirty="0"/>
              <a:t>The best ad is defined who has highest confidence bound.</a:t>
            </a:r>
          </a:p>
          <a:p>
            <a:pPr marL="361950" indent="-361950" algn="l" fontAlgn="base">
              <a:lnSpc>
                <a:spcPct val="100000"/>
              </a:lnSpc>
              <a:spcBef>
                <a:spcPts val="1200"/>
              </a:spcBef>
              <a:spcAft>
                <a:spcPts val="600"/>
              </a:spcAft>
            </a:pPr>
            <a:r>
              <a:rPr lang="en-GB" sz="2400" dirty="0"/>
              <a:t>After several iterations, we found that D4 has the highest confidence bound. Therefore, Ad 4 is the best ad that has more click rates than others.</a:t>
            </a:r>
          </a:p>
          <a:p>
            <a:pPr marL="361950" indent="-361950" algn="l" fontAlgn="base">
              <a:lnSpc>
                <a:spcPct val="100000"/>
              </a:lnSpc>
              <a:spcBef>
                <a:spcPts val="1200"/>
              </a:spcBef>
              <a:spcAft>
                <a:spcPts val="600"/>
              </a:spcAft>
            </a:pPr>
            <a:r>
              <a:rPr lang="en-GB" sz="2400" dirty="0"/>
              <a:t>The upper confidence Bound Algorithms works perfectly for Advertisement or for any Campaigns.</a:t>
            </a:r>
          </a:p>
        </p:txBody>
      </p:sp>
      <p:sp>
        <p:nvSpPr>
          <p:cNvPr id="4" name="Slide Number Placeholder 3">
            <a:extLst>
              <a:ext uri="{FF2B5EF4-FFF2-40B4-BE49-F238E27FC236}">
                <a16:creationId xmlns:a16="http://schemas.microsoft.com/office/drawing/2014/main" id="{8D29EF29-1974-EA45-469C-F5798023ABAC}"/>
              </a:ext>
            </a:extLst>
          </p:cNvPr>
          <p:cNvSpPr>
            <a:spLocks noGrp="1"/>
          </p:cNvSpPr>
          <p:nvPr>
            <p:ph type="sldNum" sz="quarter" idx="12"/>
          </p:nvPr>
        </p:nvSpPr>
        <p:spPr/>
        <p:txBody>
          <a:bodyPr/>
          <a:lstStyle/>
          <a:p>
            <a:fld id="{6C8DB4F7-D883-4928-8961-38134A510B78}" type="slidenum">
              <a:rPr lang="en-GB" smtClean="0"/>
              <a:t>22</a:t>
            </a:fld>
            <a:endParaRPr lang="en-GB" dirty="0"/>
          </a:p>
        </p:txBody>
      </p:sp>
      <p:pic>
        <p:nvPicPr>
          <p:cNvPr id="6" name="Picture 5">
            <a:extLst>
              <a:ext uri="{FF2B5EF4-FFF2-40B4-BE49-F238E27FC236}">
                <a16:creationId xmlns:a16="http://schemas.microsoft.com/office/drawing/2014/main" id="{2E506C2C-0A7E-87DA-28A0-75BCA716E3EB}"/>
              </a:ext>
            </a:extLst>
          </p:cNvPr>
          <p:cNvPicPr>
            <a:picLocks noChangeAspect="1"/>
          </p:cNvPicPr>
          <p:nvPr/>
        </p:nvPicPr>
        <p:blipFill>
          <a:blip r:embed="rId2"/>
          <a:stretch>
            <a:fillRect/>
          </a:stretch>
        </p:blipFill>
        <p:spPr>
          <a:xfrm>
            <a:off x="7536775" y="3850231"/>
            <a:ext cx="4484449" cy="3004414"/>
          </a:xfrm>
          <a:prstGeom prst="rect">
            <a:avLst/>
          </a:prstGeom>
        </p:spPr>
      </p:pic>
      <p:pic>
        <p:nvPicPr>
          <p:cNvPr id="7" name="Picture 6">
            <a:extLst>
              <a:ext uri="{FF2B5EF4-FFF2-40B4-BE49-F238E27FC236}">
                <a16:creationId xmlns:a16="http://schemas.microsoft.com/office/drawing/2014/main" id="{6313A7F1-004F-369F-3C22-61EC5F755DA9}"/>
              </a:ext>
            </a:extLst>
          </p:cNvPr>
          <p:cNvPicPr>
            <a:picLocks noChangeAspect="1"/>
          </p:cNvPicPr>
          <p:nvPr/>
        </p:nvPicPr>
        <p:blipFill>
          <a:blip r:embed="rId3"/>
          <a:stretch>
            <a:fillRect/>
          </a:stretch>
        </p:blipFill>
        <p:spPr>
          <a:xfrm>
            <a:off x="7366000" y="33120"/>
            <a:ext cx="4826000" cy="1407840"/>
          </a:xfrm>
          <a:prstGeom prst="rect">
            <a:avLst/>
          </a:prstGeom>
        </p:spPr>
      </p:pic>
      <p:pic>
        <p:nvPicPr>
          <p:cNvPr id="8" name="Picture 7">
            <a:extLst>
              <a:ext uri="{FF2B5EF4-FFF2-40B4-BE49-F238E27FC236}">
                <a16:creationId xmlns:a16="http://schemas.microsoft.com/office/drawing/2014/main" id="{A19A3B08-A468-3B52-C279-A8F9DE001728}"/>
              </a:ext>
            </a:extLst>
          </p:cNvPr>
          <p:cNvPicPr>
            <a:picLocks noChangeAspect="1"/>
          </p:cNvPicPr>
          <p:nvPr/>
        </p:nvPicPr>
        <p:blipFill>
          <a:blip r:embed="rId4"/>
          <a:stretch>
            <a:fillRect/>
          </a:stretch>
        </p:blipFill>
        <p:spPr>
          <a:xfrm>
            <a:off x="7365999" y="2007191"/>
            <a:ext cx="4713363" cy="1598243"/>
          </a:xfrm>
          <a:prstGeom prst="rect">
            <a:avLst/>
          </a:prstGeom>
        </p:spPr>
      </p:pic>
    </p:spTree>
    <p:extLst>
      <p:ext uri="{BB962C8B-B14F-4D97-AF65-F5344CB8AC3E}">
        <p14:creationId xmlns:p14="http://schemas.microsoft.com/office/powerpoint/2010/main" val="365652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FD2-BF86-C4EA-CD95-4FE260C7E293}"/>
              </a:ext>
            </a:extLst>
          </p:cNvPr>
          <p:cNvSpPr>
            <a:spLocks noGrp="1"/>
          </p:cNvSpPr>
          <p:nvPr>
            <p:ph type="title"/>
          </p:nvPr>
        </p:nvSpPr>
        <p:spPr/>
        <p:txBody>
          <a:bodyPr/>
          <a:lstStyle/>
          <a:p>
            <a:r>
              <a:rPr lang="en-GB" sz="4400" dirty="0"/>
              <a:t>Upper Confidence Bound</a:t>
            </a:r>
            <a:br>
              <a:rPr lang="en-GB" sz="4400" dirty="0"/>
            </a:br>
            <a:r>
              <a:rPr lang="en-GB" sz="2800" dirty="0">
                <a:solidFill>
                  <a:schemeClr val="accent4">
                    <a:lumMod val="75000"/>
                  </a:schemeClr>
                </a:solidFill>
              </a:rPr>
              <a:t>UCB</a:t>
            </a:r>
            <a:endParaRPr lang="en-GB" dirty="0"/>
          </a:p>
        </p:txBody>
      </p:sp>
      <p:sp>
        <p:nvSpPr>
          <p:cNvPr id="3" name="Content Placeholder 2">
            <a:extLst>
              <a:ext uri="{FF2B5EF4-FFF2-40B4-BE49-F238E27FC236}">
                <a16:creationId xmlns:a16="http://schemas.microsoft.com/office/drawing/2014/main" id="{E76F26DA-9CA1-2775-BC86-5CF583ABA447}"/>
              </a:ext>
            </a:extLst>
          </p:cNvPr>
          <p:cNvSpPr>
            <a:spLocks noGrp="1"/>
          </p:cNvSpPr>
          <p:nvPr>
            <p:ph idx="1"/>
          </p:nvPr>
        </p:nvSpPr>
        <p:spPr>
          <a:xfrm>
            <a:off x="838200" y="1531738"/>
            <a:ext cx="10515600" cy="4478198"/>
          </a:xfrm>
        </p:spPr>
        <p:txBody>
          <a:bodyPr>
            <a:normAutofit/>
          </a:bodyPr>
          <a:lstStyle/>
          <a:p>
            <a:pPr algn="l">
              <a:lnSpc>
                <a:spcPct val="100000"/>
              </a:lnSpc>
              <a:spcBef>
                <a:spcPts val="600"/>
              </a:spcBef>
              <a:spcAft>
                <a:spcPts val="600"/>
              </a:spcAft>
              <a:buFont typeface="Arial" panose="020B0604020202020204" pitchFamily="34" charset="0"/>
              <a:buChar char="•"/>
            </a:pPr>
            <a:r>
              <a:rPr lang="en-GB" sz="1800" b="1" dirty="0">
                <a:highlight>
                  <a:srgbClr val="FFFF00"/>
                </a:highlight>
              </a:rPr>
              <a:t>Optimism</a:t>
            </a:r>
            <a:r>
              <a:rPr lang="en-GB" sz="1800" dirty="0"/>
              <a:t> is justified and we get a </a:t>
            </a:r>
            <a:r>
              <a:rPr lang="en-GB" sz="1800" b="1" dirty="0"/>
              <a:t>positive reward </a:t>
            </a:r>
            <a:r>
              <a:rPr lang="en-GB" sz="1800" dirty="0"/>
              <a:t>which is the objective ultimately.</a:t>
            </a:r>
          </a:p>
          <a:p>
            <a:pPr algn="l">
              <a:lnSpc>
                <a:spcPct val="100000"/>
              </a:lnSpc>
              <a:spcBef>
                <a:spcPts val="600"/>
              </a:spcBef>
              <a:spcAft>
                <a:spcPts val="600"/>
              </a:spcAft>
              <a:buFont typeface="Arial" panose="020B0604020202020204" pitchFamily="34" charset="0"/>
              <a:buChar char="•"/>
            </a:pPr>
            <a:r>
              <a:rPr lang="en-GB" sz="1800" dirty="0"/>
              <a:t>The </a:t>
            </a:r>
            <a:r>
              <a:rPr lang="en-GB" sz="1800" b="1" dirty="0"/>
              <a:t>optimism</a:t>
            </a:r>
            <a:r>
              <a:rPr lang="en-GB" sz="1800" dirty="0"/>
              <a:t> was not justified. In this case, we play an arm that we believed that might give a large reward when in fact it does not. If this happens sufficiently, then we will learn what is the true payoff of this action and not choose it in the future.</a:t>
            </a:r>
          </a:p>
          <a:p>
            <a:pPr>
              <a:lnSpc>
                <a:spcPct val="100000"/>
              </a:lnSpc>
              <a:spcBef>
                <a:spcPts val="600"/>
              </a:spcBef>
              <a:spcAft>
                <a:spcPts val="600"/>
              </a:spcAft>
            </a:pPr>
            <a:r>
              <a:rPr lang="en-GB" sz="2000" b="1" dirty="0"/>
              <a:t>Steps involved in UCB:</a:t>
            </a:r>
          </a:p>
          <a:p>
            <a:pPr>
              <a:lnSpc>
                <a:spcPct val="100000"/>
              </a:lnSpc>
              <a:spcBef>
                <a:spcPts val="600"/>
              </a:spcBef>
              <a:spcAft>
                <a:spcPts val="600"/>
              </a:spcAft>
            </a:pPr>
            <a:r>
              <a:rPr lang="en-GB" sz="1800" dirty="0"/>
              <a:t>Play each of the </a:t>
            </a:r>
            <a:r>
              <a:rPr lang="en-GB" sz="1800" b="1" dirty="0"/>
              <a:t>K</a:t>
            </a:r>
            <a:r>
              <a:rPr lang="en-GB" sz="1800" dirty="0"/>
              <a:t> actions once, giving initial values for mean rewards corresponding to each action for each round </a:t>
            </a:r>
            <a:r>
              <a:rPr lang="en-GB" sz="1800" b="1" dirty="0"/>
              <a:t>t = K</a:t>
            </a:r>
            <a:endParaRPr lang="en-GB" sz="1800" dirty="0"/>
          </a:p>
          <a:p>
            <a:pPr>
              <a:lnSpc>
                <a:spcPct val="100000"/>
              </a:lnSpc>
              <a:spcBef>
                <a:spcPts val="600"/>
              </a:spcBef>
              <a:spcAft>
                <a:spcPts val="600"/>
              </a:spcAft>
            </a:pPr>
            <a:r>
              <a:rPr lang="en-GB" sz="1800" b="1" i="1" dirty="0"/>
              <a:t>Q</a:t>
            </a:r>
            <a:r>
              <a:rPr lang="en-GB" sz="1800" b="1" i="1" baseline="-25000" dirty="0"/>
              <a:t>t</a:t>
            </a:r>
            <a:r>
              <a:rPr lang="en-GB" sz="1800" b="1" i="1" dirty="0"/>
              <a:t>(a) </a:t>
            </a:r>
            <a:r>
              <a:rPr lang="en-GB" sz="1800" dirty="0"/>
              <a:t>represents the current estimate for action </a:t>
            </a:r>
            <a:r>
              <a:rPr lang="en-GB" sz="1800" b="1" i="1" dirty="0"/>
              <a:t>a</a:t>
            </a:r>
            <a:r>
              <a:rPr lang="en-GB" sz="1800" dirty="0"/>
              <a:t> at time </a:t>
            </a:r>
            <a:r>
              <a:rPr lang="en-GB" sz="1800" b="1" i="1" dirty="0"/>
              <a:t>t</a:t>
            </a:r>
            <a:r>
              <a:rPr lang="en-GB" sz="1800" dirty="0"/>
              <a:t>. </a:t>
            </a:r>
          </a:p>
          <a:p>
            <a:pPr>
              <a:lnSpc>
                <a:spcPct val="100000"/>
              </a:lnSpc>
              <a:spcBef>
                <a:spcPts val="600"/>
              </a:spcBef>
              <a:spcAft>
                <a:spcPts val="600"/>
              </a:spcAft>
            </a:pPr>
            <a:r>
              <a:rPr lang="en-GB" sz="1800" b="1" i="1" dirty="0" err="1"/>
              <a:t>N</a:t>
            </a:r>
            <a:r>
              <a:rPr lang="en-GB" sz="1800" b="1" i="1" baseline="-25000" dirty="0" err="1"/>
              <a:t>t</a:t>
            </a:r>
            <a:r>
              <a:rPr lang="en-GB" sz="1800" b="1" i="1" dirty="0"/>
              <a:t>(a)</a:t>
            </a:r>
            <a:r>
              <a:rPr lang="en-GB" sz="1800" dirty="0"/>
              <a:t> represent the number of times action </a:t>
            </a:r>
            <a:r>
              <a:rPr lang="en-GB" sz="1800" b="1" dirty="0"/>
              <a:t>a</a:t>
            </a:r>
            <a:r>
              <a:rPr lang="en-GB" sz="1800" dirty="0"/>
              <a:t> was played or taken</a:t>
            </a:r>
          </a:p>
          <a:p>
            <a:pPr>
              <a:lnSpc>
                <a:spcPct val="100000"/>
              </a:lnSpc>
              <a:spcBef>
                <a:spcPts val="600"/>
              </a:spcBef>
              <a:spcAft>
                <a:spcPts val="600"/>
              </a:spcAft>
            </a:pPr>
            <a:r>
              <a:rPr lang="en-GB" sz="1800" b="1" dirty="0"/>
              <a:t>‘c’ </a:t>
            </a:r>
            <a:r>
              <a:rPr lang="en-GB" sz="1800" dirty="0"/>
              <a:t>is a confidence value that controls the level of exploration.</a:t>
            </a:r>
          </a:p>
          <a:p>
            <a:pPr marL="0" indent="0">
              <a:lnSpc>
                <a:spcPct val="100000"/>
              </a:lnSpc>
              <a:spcBef>
                <a:spcPts val="600"/>
              </a:spcBef>
              <a:spcAft>
                <a:spcPts val="600"/>
              </a:spcAft>
              <a:buNone/>
            </a:pPr>
            <a:endParaRPr lang="en-GB" sz="1800" dirty="0"/>
          </a:p>
          <a:p>
            <a:pPr>
              <a:lnSpc>
                <a:spcPct val="100000"/>
              </a:lnSpc>
              <a:spcBef>
                <a:spcPts val="600"/>
              </a:spcBef>
              <a:spcAft>
                <a:spcPts val="600"/>
              </a:spcAft>
            </a:pPr>
            <a:endParaRPr lang="en-GB" sz="1800" dirty="0"/>
          </a:p>
          <a:p>
            <a:pPr>
              <a:lnSpc>
                <a:spcPct val="100000"/>
              </a:lnSpc>
              <a:spcBef>
                <a:spcPts val="600"/>
              </a:spcBef>
              <a:spcAft>
                <a:spcPts val="600"/>
              </a:spcAft>
            </a:pPr>
            <a:endParaRPr lang="en-GB" sz="1800" dirty="0"/>
          </a:p>
        </p:txBody>
      </p:sp>
      <p:sp>
        <p:nvSpPr>
          <p:cNvPr id="4" name="Slide Number Placeholder 3">
            <a:extLst>
              <a:ext uri="{FF2B5EF4-FFF2-40B4-BE49-F238E27FC236}">
                <a16:creationId xmlns:a16="http://schemas.microsoft.com/office/drawing/2014/main" id="{DEA1F677-F831-4DC1-487D-5B383F17738D}"/>
              </a:ext>
            </a:extLst>
          </p:cNvPr>
          <p:cNvSpPr>
            <a:spLocks noGrp="1"/>
          </p:cNvSpPr>
          <p:nvPr>
            <p:ph type="sldNum" sz="quarter" idx="12"/>
          </p:nvPr>
        </p:nvSpPr>
        <p:spPr/>
        <p:txBody>
          <a:bodyPr/>
          <a:lstStyle/>
          <a:p>
            <a:fld id="{6C8DB4F7-D883-4928-8961-38134A510B78}" type="slidenum">
              <a:rPr lang="en-GB" smtClean="0"/>
              <a:t>23</a:t>
            </a:fld>
            <a:endParaRPr lang="en-GB" dirty="0"/>
          </a:p>
        </p:txBody>
      </p:sp>
      <p:pic>
        <p:nvPicPr>
          <p:cNvPr id="6148" name="Picture 4" descr="machine learning - In UCB, is the actual upper bound an upper bound of an  one-sided or two-sided confidence interval? - Artificial Intelligence Stack  Exchange">
            <a:extLst>
              <a:ext uri="{FF2B5EF4-FFF2-40B4-BE49-F238E27FC236}">
                <a16:creationId xmlns:a16="http://schemas.microsoft.com/office/drawing/2014/main" id="{62BC2A6F-95F0-5E86-71A5-9AFFFDD40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428" y="3770837"/>
            <a:ext cx="2616197" cy="12021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EED761-212E-CF36-2564-6722340F6252}"/>
              </a:ext>
            </a:extLst>
          </p:cNvPr>
          <p:cNvSpPr txBox="1"/>
          <p:nvPr/>
        </p:nvSpPr>
        <p:spPr>
          <a:xfrm>
            <a:off x="3124080" y="6100342"/>
            <a:ext cx="957781" cy="369332"/>
          </a:xfrm>
          <a:prstGeom prst="rect">
            <a:avLst/>
          </a:prstGeom>
          <a:noFill/>
        </p:spPr>
        <p:txBody>
          <a:bodyPr wrap="square">
            <a:spAutoFit/>
          </a:bodyPr>
          <a:lstStyle/>
          <a:p>
            <a:r>
              <a:rPr lang="en-GB" sz="1800" b="1" dirty="0"/>
              <a:t>Exploit</a:t>
            </a:r>
            <a:endParaRPr lang="en-GB" b="1" dirty="0"/>
          </a:p>
        </p:txBody>
      </p:sp>
      <p:grpSp>
        <p:nvGrpSpPr>
          <p:cNvPr id="18" name="Group 17">
            <a:extLst>
              <a:ext uri="{FF2B5EF4-FFF2-40B4-BE49-F238E27FC236}">
                <a16:creationId xmlns:a16="http://schemas.microsoft.com/office/drawing/2014/main" id="{FC174979-F42C-0DC0-0534-76275BA91EAF}"/>
              </a:ext>
            </a:extLst>
          </p:cNvPr>
          <p:cNvGrpSpPr/>
          <p:nvPr/>
        </p:nvGrpSpPr>
        <p:grpSpPr>
          <a:xfrm>
            <a:off x="6647709" y="5561047"/>
            <a:ext cx="1756024" cy="369332"/>
            <a:chOff x="3481156" y="5526539"/>
            <a:chExt cx="1756024" cy="369332"/>
          </a:xfrm>
        </p:grpSpPr>
        <p:sp>
          <p:nvSpPr>
            <p:cNvPr id="19" name="TextBox 18">
              <a:extLst>
                <a:ext uri="{FF2B5EF4-FFF2-40B4-BE49-F238E27FC236}">
                  <a16:creationId xmlns:a16="http://schemas.microsoft.com/office/drawing/2014/main" id="{B03B0CEC-8D90-E795-D7FC-61501BDCD5B3}"/>
                </a:ext>
              </a:extLst>
            </p:cNvPr>
            <p:cNvSpPr txBox="1"/>
            <p:nvPr/>
          </p:nvSpPr>
          <p:spPr>
            <a:xfrm>
              <a:off x="4279399" y="5526539"/>
              <a:ext cx="957781" cy="369332"/>
            </a:xfrm>
            <a:prstGeom prst="rect">
              <a:avLst/>
            </a:prstGeom>
            <a:noFill/>
          </p:spPr>
          <p:txBody>
            <a:bodyPr wrap="square">
              <a:spAutoFit/>
            </a:bodyPr>
            <a:lstStyle/>
            <a:p>
              <a:r>
                <a:rPr lang="en-GB" sz="1800" b="1" dirty="0"/>
                <a:t>Explore</a:t>
              </a:r>
              <a:endParaRPr lang="en-GB" b="1" dirty="0"/>
            </a:p>
          </p:txBody>
        </p:sp>
        <p:cxnSp>
          <p:nvCxnSpPr>
            <p:cNvPr id="20" name="Straight Arrow Connector 19">
              <a:extLst>
                <a:ext uri="{FF2B5EF4-FFF2-40B4-BE49-F238E27FC236}">
                  <a16:creationId xmlns:a16="http://schemas.microsoft.com/office/drawing/2014/main" id="{79B4CA87-4121-C9AA-3CCA-2E38A8999EC5}"/>
                </a:ext>
              </a:extLst>
            </p:cNvPr>
            <p:cNvCxnSpPr>
              <a:cxnSpLocks/>
            </p:cNvCxnSpPr>
            <p:nvPr/>
          </p:nvCxnSpPr>
          <p:spPr>
            <a:xfrm flipH="1">
              <a:off x="3481156" y="5711205"/>
              <a:ext cx="834474"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grpSp>
      <p:pic>
        <p:nvPicPr>
          <p:cNvPr id="6152" name="Picture 8">
            <a:extLst>
              <a:ext uri="{FF2B5EF4-FFF2-40B4-BE49-F238E27FC236}">
                <a16:creationId xmlns:a16="http://schemas.microsoft.com/office/drawing/2014/main" id="{3C94FCAA-7961-484A-7975-4AABCEF59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6177" y="5222947"/>
            <a:ext cx="2581870" cy="120218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F187B6F-7633-E0F2-9C43-FFAEF02A22DF}"/>
              </a:ext>
            </a:extLst>
          </p:cNvPr>
          <p:cNvSpPr txBox="1"/>
          <p:nvPr/>
        </p:nvSpPr>
        <p:spPr>
          <a:xfrm>
            <a:off x="838200" y="6425130"/>
            <a:ext cx="10305473" cy="369332"/>
          </a:xfrm>
          <a:prstGeom prst="rect">
            <a:avLst/>
          </a:prstGeom>
          <a:noFill/>
        </p:spPr>
        <p:txBody>
          <a:bodyPr wrap="square">
            <a:spAutoFit/>
          </a:bodyPr>
          <a:lstStyle/>
          <a:p>
            <a:pPr marL="342900" indent="-342900">
              <a:spcBef>
                <a:spcPts val="1200"/>
              </a:spcBef>
              <a:spcAft>
                <a:spcPts val="600"/>
              </a:spcAft>
              <a:buFont typeface="Arial" panose="020B0604020202020204" pitchFamily="34" charset="0"/>
              <a:buChar char="•"/>
            </a:pPr>
            <a:r>
              <a:rPr lang="en-GB" dirty="0"/>
              <a:t>Observe the </a:t>
            </a:r>
            <a:r>
              <a:rPr lang="en-GB" b="1" dirty="0"/>
              <a:t>reward </a:t>
            </a:r>
            <a:r>
              <a:rPr lang="en-GB" dirty="0"/>
              <a:t>and update the </a:t>
            </a:r>
            <a:r>
              <a:rPr lang="en-GB" b="1" dirty="0"/>
              <a:t>mean reward </a:t>
            </a:r>
            <a:r>
              <a:rPr lang="en-GB" dirty="0"/>
              <a:t>or </a:t>
            </a:r>
            <a:r>
              <a:rPr lang="en-GB" b="1" dirty="0"/>
              <a:t>expected payoff </a:t>
            </a:r>
            <a:r>
              <a:rPr lang="en-GB" dirty="0"/>
              <a:t>for the chosen action</a:t>
            </a:r>
          </a:p>
        </p:txBody>
      </p:sp>
      <p:sp>
        <p:nvSpPr>
          <p:cNvPr id="21" name="Arrow: Down 20">
            <a:extLst>
              <a:ext uri="{FF2B5EF4-FFF2-40B4-BE49-F238E27FC236}">
                <a16:creationId xmlns:a16="http://schemas.microsoft.com/office/drawing/2014/main" id="{5A195C6B-60C3-CE65-05CD-7F6101F1E8F9}"/>
              </a:ext>
            </a:extLst>
          </p:cNvPr>
          <p:cNvSpPr/>
          <p:nvPr/>
        </p:nvSpPr>
        <p:spPr>
          <a:xfrm>
            <a:off x="10178239" y="4957712"/>
            <a:ext cx="238606" cy="321734"/>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54" name="Picture 10">
            <a:extLst>
              <a:ext uri="{FF2B5EF4-FFF2-40B4-BE49-F238E27FC236}">
                <a16:creationId xmlns:a16="http://schemas.microsoft.com/office/drawing/2014/main" id="{6273DF75-A31E-D86E-7B15-4CA83882A4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0630" y="5391355"/>
            <a:ext cx="3307103" cy="764499"/>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8F38782-FE28-560F-36BC-B255A7F9144E}"/>
              </a:ext>
            </a:extLst>
          </p:cNvPr>
          <p:cNvCxnSpPr>
            <a:cxnSpLocks/>
          </p:cNvCxnSpPr>
          <p:nvPr/>
        </p:nvCxnSpPr>
        <p:spPr>
          <a:xfrm flipV="1">
            <a:off x="3958554" y="5930379"/>
            <a:ext cx="805627" cy="354629"/>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383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F468-1E7C-8F67-A21B-29C9F06F25F2}"/>
              </a:ext>
            </a:extLst>
          </p:cNvPr>
          <p:cNvSpPr>
            <a:spLocks noGrp="1"/>
          </p:cNvSpPr>
          <p:nvPr>
            <p:ph type="title"/>
          </p:nvPr>
        </p:nvSpPr>
        <p:spPr>
          <a:xfrm>
            <a:off x="838201" y="91193"/>
            <a:ext cx="8900604" cy="1325563"/>
          </a:xfrm>
        </p:spPr>
        <p:txBody>
          <a:bodyPr/>
          <a:lstStyle/>
          <a:p>
            <a:r>
              <a:rPr lang="en-GB" sz="4400" dirty="0"/>
              <a:t>Upper Confidence Bound</a:t>
            </a:r>
            <a:br>
              <a:rPr lang="en-GB" sz="4400" dirty="0"/>
            </a:br>
            <a:r>
              <a:rPr lang="en-GB" sz="2800" dirty="0">
                <a:solidFill>
                  <a:schemeClr val="accent4">
                    <a:lumMod val="75000"/>
                  </a:schemeClr>
                </a:solidFill>
              </a:rPr>
              <a:t>Exploitation vs. Exploration</a:t>
            </a:r>
            <a:endParaRPr lang="en-GB" sz="2800" dirty="0"/>
          </a:p>
        </p:txBody>
      </p:sp>
      <p:sp>
        <p:nvSpPr>
          <p:cNvPr id="3" name="Content Placeholder 2">
            <a:extLst>
              <a:ext uri="{FF2B5EF4-FFF2-40B4-BE49-F238E27FC236}">
                <a16:creationId xmlns:a16="http://schemas.microsoft.com/office/drawing/2014/main" id="{C089B868-297C-3A05-3700-8A8D95818F60}"/>
              </a:ext>
            </a:extLst>
          </p:cNvPr>
          <p:cNvSpPr>
            <a:spLocks noGrp="1"/>
          </p:cNvSpPr>
          <p:nvPr>
            <p:ph idx="1"/>
          </p:nvPr>
        </p:nvSpPr>
        <p:spPr>
          <a:xfrm>
            <a:off x="838200" y="1598141"/>
            <a:ext cx="10515600" cy="5321643"/>
          </a:xfrm>
        </p:spPr>
        <p:txBody>
          <a:bodyPr>
            <a:normAutofit lnSpcReduction="10000"/>
          </a:bodyPr>
          <a:lstStyle/>
          <a:p>
            <a:pPr marL="361950" indent="-361950" algn="l">
              <a:lnSpc>
                <a:spcPct val="100000"/>
              </a:lnSpc>
              <a:spcBef>
                <a:spcPts val="600"/>
              </a:spcBef>
              <a:spcAft>
                <a:spcPts val="600"/>
              </a:spcAft>
            </a:pPr>
            <a:r>
              <a:rPr lang="en-GB" sz="2400" b="1" dirty="0">
                <a:highlight>
                  <a:srgbClr val="FFFF00"/>
                </a:highlight>
              </a:rPr>
              <a:t>Exploitation:</a:t>
            </a:r>
            <a:r>
              <a:rPr lang="en-GB" sz="2400" b="1" dirty="0"/>
              <a:t> </a:t>
            </a:r>
            <a:r>
              <a:rPr lang="en-GB" sz="1800" b="1" i="1" dirty="0"/>
              <a:t>Q</a:t>
            </a:r>
            <a:r>
              <a:rPr lang="en-GB" sz="1800" b="1" i="1" baseline="-25000" dirty="0"/>
              <a:t>t</a:t>
            </a:r>
            <a:r>
              <a:rPr lang="en-GB" sz="1800" b="1" i="1" dirty="0"/>
              <a:t>(a) </a:t>
            </a:r>
            <a:r>
              <a:rPr lang="en-GB" sz="1800" dirty="0"/>
              <a:t>represents the exploitation part of the equation. UCB is based on the principle of “optimism in the fact of uncertainty”, which basically means if you don’t know which action is best then choose the one that currently looks to be the best. Taking this half of the equation by itself will do exactly that: the action that currently has the highest estimated reward will be the chosen action.</a:t>
            </a:r>
          </a:p>
          <a:p>
            <a:pPr marL="361950" indent="-361950" algn="l">
              <a:lnSpc>
                <a:spcPct val="100000"/>
              </a:lnSpc>
              <a:spcBef>
                <a:spcPts val="600"/>
              </a:spcBef>
              <a:spcAft>
                <a:spcPts val="600"/>
              </a:spcAft>
            </a:pPr>
            <a:r>
              <a:rPr lang="en-GB" sz="2400" b="1" dirty="0">
                <a:highlight>
                  <a:srgbClr val="FFFF00"/>
                </a:highlight>
              </a:rPr>
              <a:t>Exploration:</a:t>
            </a:r>
            <a:r>
              <a:rPr lang="en-GB" sz="2400" b="1" dirty="0"/>
              <a:t> </a:t>
            </a:r>
            <a:r>
              <a:rPr lang="en-GB" sz="1800" dirty="0"/>
              <a:t>The second half of the equation adds exploration, with the degree of exploration being controlled by the </a:t>
            </a:r>
            <a:r>
              <a:rPr lang="en-GB" sz="1800" b="1" dirty="0"/>
              <a:t>hyper-parameter ‘c’</a:t>
            </a:r>
            <a:r>
              <a:rPr lang="en-GB" sz="1800" dirty="0"/>
              <a:t>. This part of the equation provides a measure of the uncertainty for the action’s reward estimate.</a:t>
            </a:r>
          </a:p>
          <a:p>
            <a:pPr marL="361950" indent="-361950" algn="l">
              <a:lnSpc>
                <a:spcPct val="100000"/>
              </a:lnSpc>
              <a:spcBef>
                <a:spcPts val="600"/>
              </a:spcBef>
              <a:spcAft>
                <a:spcPts val="600"/>
              </a:spcAft>
              <a:buFont typeface="Arial" panose="020B0604020202020204" pitchFamily="34" charset="0"/>
              <a:buChar char="•"/>
            </a:pPr>
            <a:r>
              <a:rPr lang="en-GB" sz="1800" dirty="0"/>
              <a:t>If an action hasn’t been tried very often, or not at all, then </a:t>
            </a:r>
            <a:r>
              <a:rPr lang="en-GB" sz="1800" b="1" i="1" dirty="0"/>
              <a:t>Nₜ(a)</a:t>
            </a:r>
            <a:r>
              <a:rPr lang="en-GB" sz="1800" dirty="0"/>
              <a:t> will be small. Consequently, the uncertainty term will be large, making this action more likely to be selected. Every time an action is taken we become more confident about its estimate. In this case </a:t>
            </a:r>
            <a:r>
              <a:rPr lang="en-GB" sz="1800" b="1" dirty="0"/>
              <a:t>Nₜ(a) increments, and so the uncertainty term decreases</a:t>
            </a:r>
            <a:r>
              <a:rPr lang="en-GB" sz="1800" dirty="0"/>
              <a:t>, making it less likely that this action will be selected as a result of exploration.</a:t>
            </a:r>
          </a:p>
          <a:p>
            <a:pPr marL="361950" indent="-361950" algn="l">
              <a:lnSpc>
                <a:spcPct val="100000"/>
              </a:lnSpc>
              <a:spcBef>
                <a:spcPts val="600"/>
              </a:spcBef>
              <a:spcAft>
                <a:spcPts val="600"/>
              </a:spcAft>
              <a:buFont typeface="Arial" panose="020B0604020202020204" pitchFamily="34" charset="0"/>
              <a:buChar char="•"/>
            </a:pPr>
            <a:r>
              <a:rPr lang="en-GB" sz="1800" dirty="0"/>
              <a:t>When an action is not being selected, the uncertainty term will grow slowly, due to </a:t>
            </a:r>
            <a:r>
              <a:rPr lang="en-GB" sz="1800" b="1" dirty="0"/>
              <a:t>the log function in the numerator</a:t>
            </a:r>
            <a:r>
              <a:rPr lang="en-GB" sz="1800" dirty="0"/>
              <a:t>. Whereas, every time that the action is selected, the uncertainty will shrink rapidly due to the increase in </a:t>
            </a:r>
            <a:r>
              <a:rPr lang="en-GB" sz="1800" b="1" i="1" dirty="0"/>
              <a:t>Nₜ(a)</a:t>
            </a:r>
            <a:r>
              <a:rPr lang="en-GB" sz="1800" dirty="0"/>
              <a:t> being linear. So the exploration term will be larger for actions that have been selected infrequently, due to the uncertainty in the estimates of their rewards.</a:t>
            </a:r>
          </a:p>
          <a:p>
            <a:pPr marL="361950" indent="-361950" algn="l">
              <a:lnSpc>
                <a:spcPct val="100000"/>
              </a:lnSpc>
              <a:spcBef>
                <a:spcPts val="600"/>
              </a:spcBef>
              <a:spcAft>
                <a:spcPts val="600"/>
              </a:spcAft>
              <a:buFont typeface="Arial" panose="020B0604020202020204" pitchFamily="34" charset="0"/>
              <a:buChar char="•"/>
            </a:pPr>
            <a:r>
              <a:rPr lang="en-GB" sz="1800" dirty="0"/>
              <a:t>As time progresses, the exploration term gradually decreases (since as ’n’ goes to infinity log n/n goes to zero), until eventually actions are selected based only on the exploitation term.</a:t>
            </a:r>
          </a:p>
        </p:txBody>
      </p:sp>
      <p:sp>
        <p:nvSpPr>
          <p:cNvPr id="4" name="Slide Number Placeholder 3">
            <a:extLst>
              <a:ext uri="{FF2B5EF4-FFF2-40B4-BE49-F238E27FC236}">
                <a16:creationId xmlns:a16="http://schemas.microsoft.com/office/drawing/2014/main" id="{6EA814C9-8B7F-B8DF-0F4A-0A4D1FAED82E}"/>
              </a:ext>
            </a:extLst>
          </p:cNvPr>
          <p:cNvSpPr>
            <a:spLocks noGrp="1"/>
          </p:cNvSpPr>
          <p:nvPr>
            <p:ph type="sldNum" sz="quarter" idx="12"/>
          </p:nvPr>
        </p:nvSpPr>
        <p:spPr/>
        <p:txBody>
          <a:bodyPr/>
          <a:lstStyle/>
          <a:p>
            <a:fld id="{6C8DB4F7-D883-4928-8961-38134A510B78}" type="slidenum">
              <a:rPr lang="en-GB" smtClean="0"/>
              <a:t>24</a:t>
            </a:fld>
            <a:endParaRPr lang="en-GB" dirty="0"/>
          </a:p>
        </p:txBody>
      </p:sp>
      <p:pic>
        <p:nvPicPr>
          <p:cNvPr id="5" name="Picture 10">
            <a:extLst>
              <a:ext uri="{FF2B5EF4-FFF2-40B4-BE49-F238E27FC236}">
                <a16:creationId xmlns:a16="http://schemas.microsoft.com/office/drawing/2014/main" id="{7E984F0B-7806-0A80-679D-864560C7F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4897" y="406570"/>
            <a:ext cx="3307103" cy="764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EDCCA32-44AD-46A0-C3AF-894812B52513}"/>
              </a:ext>
            </a:extLst>
          </p:cNvPr>
          <p:cNvSpPr txBox="1"/>
          <p:nvPr/>
        </p:nvSpPr>
        <p:spPr>
          <a:xfrm>
            <a:off x="9982200" y="1122938"/>
            <a:ext cx="1022328" cy="276999"/>
          </a:xfrm>
          <a:prstGeom prst="rect">
            <a:avLst/>
          </a:prstGeom>
          <a:noFill/>
        </p:spPr>
        <p:txBody>
          <a:bodyPr wrap="square">
            <a:spAutoFit/>
          </a:bodyPr>
          <a:lstStyle/>
          <a:p>
            <a:r>
              <a:rPr lang="en-GB" sz="1200" b="1" dirty="0">
                <a:highlight>
                  <a:srgbClr val="FFFF00"/>
                </a:highlight>
              </a:rPr>
              <a:t>Exploration</a:t>
            </a:r>
          </a:p>
        </p:txBody>
      </p:sp>
      <p:sp>
        <p:nvSpPr>
          <p:cNvPr id="7" name="TextBox 6">
            <a:extLst>
              <a:ext uri="{FF2B5EF4-FFF2-40B4-BE49-F238E27FC236}">
                <a16:creationId xmlns:a16="http://schemas.microsoft.com/office/drawing/2014/main" id="{B5AE47FD-F8A2-1221-C982-AC798492C7FD}"/>
              </a:ext>
            </a:extLst>
          </p:cNvPr>
          <p:cNvSpPr txBox="1"/>
          <p:nvPr/>
        </p:nvSpPr>
        <p:spPr>
          <a:xfrm>
            <a:off x="11159069" y="62108"/>
            <a:ext cx="965199" cy="276999"/>
          </a:xfrm>
          <a:prstGeom prst="rect">
            <a:avLst/>
          </a:prstGeom>
          <a:noFill/>
        </p:spPr>
        <p:txBody>
          <a:bodyPr wrap="square">
            <a:spAutoFit/>
          </a:bodyPr>
          <a:lstStyle/>
          <a:p>
            <a:r>
              <a:rPr lang="en-GB" sz="1200" b="1" dirty="0">
                <a:highlight>
                  <a:srgbClr val="FFFF00"/>
                </a:highlight>
              </a:rPr>
              <a:t>Exploitation</a:t>
            </a:r>
          </a:p>
        </p:txBody>
      </p:sp>
    </p:spTree>
    <p:extLst>
      <p:ext uri="{BB962C8B-B14F-4D97-AF65-F5344CB8AC3E}">
        <p14:creationId xmlns:p14="http://schemas.microsoft.com/office/powerpoint/2010/main" val="3743169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D303-B49B-18C3-D2E2-BEC8F18900C6}"/>
              </a:ext>
            </a:extLst>
          </p:cNvPr>
          <p:cNvSpPr>
            <a:spLocks noGrp="1"/>
          </p:cNvSpPr>
          <p:nvPr>
            <p:ph type="title"/>
          </p:nvPr>
        </p:nvSpPr>
        <p:spPr/>
        <p:txBody>
          <a:bodyPr/>
          <a:lstStyle/>
          <a:p>
            <a:r>
              <a:rPr lang="en-GB" sz="4400" dirty="0"/>
              <a:t>Thompson Sampling</a:t>
            </a:r>
            <a:endParaRPr lang="en-GB" dirty="0"/>
          </a:p>
        </p:txBody>
      </p:sp>
      <p:sp>
        <p:nvSpPr>
          <p:cNvPr id="3" name="Content Placeholder 2">
            <a:extLst>
              <a:ext uri="{FF2B5EF4-FFF2-40B4-BE49-F238E27FC236}">
                <a16:creationId xmlns:a16="http://schemas.microsoft.com/office/drawing/2014/main" id="{C086E8CB-5F3C-4DE3-885E-A500DA01FEF4}"/>
              </a:ext>
            </a:extLst>
          </p:cNvPr>
          <p:cNvSpPr>
            <a:spLocks noGrp="1"/>
          </p:cNvSpPr>
          <p:nvPr>
            <p:ph idx="1"/>
          </p:nvPr>
        </p:nvSpPr>
        <p:spPr>
          <a:xfrm>
            <a:off x="838199" y="1550234"/>
            <a:ext cx="7612118" cy="5275836"/>
          </a:xfrm>
        </p:spPr>
        <p:txBody>
          <a:bodyPr>
            <a:normAutofit fontScale="92500" lnSpcReduction="10000"/>
          </a:bodyPr>
          <a:lstStyle/>
          <a:p>
            <a:pPr marL="361950" indent="-361950" algn="l">
              <a:lnSpc>
                <a:spcPct val="100000"/>
              </a:lnSpc>
              <a:spcBef>
                <a:spcPts val="1200"/>
              </a:spcBef>
              <a:spcAft>
                <a:spcPts val="600"/>
              </a:spcAft>
            </a:pPr>
            <a:r>
              <a:rPr lang="en-GB" sz="2000" dirty="0"/>
              <a:t>Thompson Sampling is a method that uses </a:t>
            </a:r>
            <a:r>
              <a:rPr lang="en-GB" sz="2000" b="1" dirty="0"/>
              <a:t>exploration</a:t>
            </a:r>
            <a:r>
              <a:rPr lang="en-GB" sz="2000" dirty="0"/>
              <a:t> and </a:t>
            </a:r>
            <a:r>
              <a:rPr lang="en-GB" sz="2000" b="1" dirty="0"/>
              <a:t>exploitation</a:t>
            </a:r>
            <a:r>
              <a:rPr lang="en-GB" sz="2000" dirty="0"/>
              <a:t> to maximise the total rewards gained from completing a task. </a:t>
            </a:r>
            <a:r>
              <a:rPr lang="en-GB" sz="2000" b="1" dirty="0"/>
              <a:t>Posterior Sampling or Probability </a:t>
            </a:r>
            <a:r>
              <a:rPr lang="en-GB" sz="2000" dirty="0"/>
              <a:t>Matching are other names for Thompson Sampling.</a:t>
            </a:r>
          </a:p>
          <a:p>
            <a:pPr marL="361950" indent="-361950" algn="l">
              <a:lnSpc>
                <a:spcPct val="100000"/>
              </a:lnSpc>
              <a:spcBef>
                <a:spcPts val="1200"/>
              </a:spcBef>
              <a:spcAft>
                <a:spcPts val="600"/>
              </a:spcAft>
            </a:pPr>
            <a:r>
              <a:rPr lang="en-GB" sz="2000" b="1" dirty="0"/>
              <a:t>Exploration</a:t>
            </a:r>
            <a:r>
              <a:rPr lang="en-GB" sz="2000" dirty="0"/>
              <a:t> is when an action is repeated several times, while </a:t>
            </a:r>
            <a:r>
              <a:rPr lang="en-GB" sz="2000" b="1" dirty="0"/>
              <a:t>exploitation</a:t>
            </a:r>
            <a:r>
              <a:rPr lang="en-GB" sz="2000" dirty="0"/>
              <a:t> is when additional actions are conducted with the intention of maximising the return depending on the results of the previous actions, either rewards or penalties.</a:t>
            </a:r>
          </a:p>
          <a:p>
            <a:pPr marL="361950" indent="-361950">
              <a:lnSpc>
                <a:spcPct val="100000"/>
              </a:lnSpc>
              <a:spcBef>
                <a:spcPts val="1200"/>
              </a:spcBef>
              <a:spcAft>
                <a:spcPts val="600"/>
              </a:spcAft>
            </a:pPr>
            <a:r>
              <a:rPr lang="en-GB" sz="2000" dirty="0"/>
              <a:t>Some of the areas where it has been used are </a:t>
            </a:r>
            <a:r>
              <a:rPr lang="en-GB" sz="2000" b="1" dirty="0"/>
              <a:t>revenue management, marketing, web site optimisation, A/B testing, advertisement, recommendation system, gaming and more</a:t>
            </a:r>
            <a:r>
              <a:rPr lang="en-GB" sz="2000" dirty="0"/>
              <a:t>.</a:t>
            </a:r>
          </a:p>
          <a:p>
            <a:pPr marL="361950" indent="-361950" algn="l">
              <a:lnSpc>
                <a:spcPct val="100000"/>
              </a:lnSpc>
              <a:spcBef>
                <a:spcPts val="1200"/>
              </a:spcBef>
              <a:spcAft>
                <a:spcPts val="600"/>
              </a:spcAft>
            </a:pPr>
            <a:r>
              <a:rPr lang="en-GB" sz="2000" dirty="0"/>
              <a:t>How would you determine maximum success if you were given five slot machines and a restricted amount of lever turns? Thompson Sampling is a method that effectively addresses the issue.</a:t>
            </a:r>
          </a:p>
          <a:p>
            <a:pPr marL="361950" indent="-361950" algn="l">
              <a:lnSpc>
                <a:spcPct val="100000"/>
              </a:lnSpc>
              <a:spcBef>
                <a:spcPts val="1200"/>
              </a:spcBef>
              <a:spcAft>
                <a:spcPts val="600"/>
              </a:spcAft>
            </a:pPr>
            <a:r>
              <a:rPr lang="en-GB" sz="2000" dirty="0"/>
              <a:t>To forecast the success rates of each Slot machine, Thompson Sampling uses Probability Distribution and Bayes Rule.</a:t>
            </a:r>
          </a:p>
        </p:txBody>
      </p:sp>
      <p:sp>
        <p:nvSpPr>
          <p:cNvPr id="4" name="Slide Number Placeholder 3">
            <a:extLst>
              <a:ext uri="{FF2B5EF4-FFF2-40B4-BE49-F238E27FC236}">
                <a16:creationId xmlns:a16="http://schemas.microsoft.com/office/drawing/2014/main" id="{C8A27553-B4F6-832A-F20E-43E6DAB12359}"/>
              </a:ext>
            </a:extLst>
          </p:cNvPr>
          <p:cNvSpPr>
            <a:spLocks noGrp="1"/>
          </p:cNvSpPr>
          <p:nvPr>
            <p:ph type="sldNum" sz="quarter" idx="12"/>
          </p:nvPr>
        </p:nvSpPr>
        <p:spPr/>
        <p:txBody>
          <a:bodyPr/>
          <a:lstStyle/>
          <a:p>
            <a:fld id="{6C8DB4F7-D883-4928-8961-38134A510B78}" type="slidenum">
              <a:rPr lang="en-GB" smtClean="0"/>
              <a:t>25</a:t>
            </a:fld>
            <a:endParaRPr lang="en-GB" dirty="0"/>
          </a:p>
        </p:txBody>
      </p:sp>
      <p:pic>
        <p:nvPicPr>
          <p:cNvPr id="9218" name="Picture 2">
            <a:extLst>
              <a:ext uri="{FF2B5EF4-FFF2-40B4-BE49-F238E27FC236}">
                <a16:creationId xmlns:a16="http://schemas.microsoft.com/office/drawing/2014/main" id="{22C41D6C-DECF-2E7E-9EB5-384F4F8C1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1260" y="2996926"/>
            <a:ext cx="2093072" cy="31445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CAC0997-6088-0F97-FFE6-3357560794FA}"/>
              </a:ext>
            </a:extLst>
          </p:cNvPr>
          <p:cNvSpPr txBox="1"/>
          <p:nvPr/>
        </p:nvSpPr>
        <p:spPr>
          <a:xfrm>
            <a:off x="8661510" y="6299950"/>
            <a:ext cx="3063765" cy="369332"/>
          </a:xfrm>
          <a:prstGeom prst="rect">
            <a:avLst/>
          </a:prstGeom>
          <a:noFill/>
        </p:spPr>
        <p:txBody>
          <a:bodyPr wrap="square">
            <a:spAutoFit/>
          </a:bodyPr>
          <a:lstStyle/>
          <a:p>
            <a:r>
              <a:rPr lang="en-GB" b="0" i="0" dirty="0">
                <a:solidFill>
                  <a:srgbClr val="000000"/>
                </a:solidFill>
                <a:effectLst/>
                <a:latin typeface="Tinos"/>
              </a:rPr>
              <a:t>single arm/lever slot machine</a:t>
            </a:r>
            <a:endParaRPr lang="en-GB" dirty="0"/>
          </a:p>
        </p:txBody>
      </p:sp>
      <p:sp>
        <p:nvSpPr>
          <p:cNvPr id="8" name="TextBox 7">
            <a:extLst>
              <a:ext uri="{FF2B5EF4-FFF2-40B4-BE49-F238E27FC236}">
                <a16:creationId xmlns:a16="http://schemas.microsoft.com/office/drawing/2014/main" id="{7A5764FC-CF36-44F5-DA29-871B8DE6CB73}"/>
              </a:ext>
            </a:extLst>
          </p:cNvPr>
          <p:cNvSpPr txBox="1"/>
          <p:nvPr/>
        </p:nvSpPr>
        <p:spPr>
          <a:xfrm>
            <a:off x="8507467" y="1635294"/>
            <a:ext cx="3274958" cy="1200329"/>
          </a:xfrm>
          <a:prstGeom prst="rect">
            <a:avLst/>
          </a:prstGeom>
          <a:noFill/>
        </p:spPr>
        <p:txBody>
          <a:bodyPr wrap="square">
            <a:spAutoFit/>
          </a:bodyPr>
          <a:lstStyle/>
          <a:p>
            <a:r>
              <a:rPr lang="en-GB" sz="1800" dirty="0"/>
              <a:t>Thompson Sampling has been around for quite some time. William R. Thompson proposed it for the first time in 1933</a:t>
            </a:r>
            <a:endParaRPr lang="en-GB" dirty="0"/>
          </a:p>
        </p:txBody>
      </p:sp>
    </p:spTree>
    <p:extLst>
      <p:ext uri="{BB962C8B-B14F-4D97-AF65-F5344CB8AC3E}">
        <p14:creationId xmlns:p14="http://schemas.microsoft.com/office/powerpoint/2010/main" val="7623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5D86-6BE2-93C5-D343-79AEA7B3DBE0}"/>
              </a:ext>
            </a:extLst>
          </p:cNvPr>
          <p:cNvSpPr>
            <a:spLocks noGrp="1"/>
          </p:cNvSpPr>
          <p:nvPr>
            <p:ph type="title"/>
          </p:nvPr>
        </p:nvSpPr>
        <p:spPr/>
        <p:txBody>
          <a:bodyPr>
            <a:normAutofit/>
          </a:bodyPr>
          <a:lstStyle/>
          <a:p>
            <a:r>
              <a:rPr lang="en-GB" dirty="0"/>
              <a:t>Intuition Behind </a:t>
            </a:r>
            <a:br>
              <a:rPr lang="en-GB" dirty="0"/>
            </a:br>
            <a:r>
              <a:rPr lang="en-GB" sz="2800" dirty="0">
                <a:solidFill>
                  <a:schemeClr val="accent4">
                    <a:lumMod val="75000"/>
                  </a:schemeClr>
                </a:solidFill>
              </a:rPr>
              <a:t>Thompson Sampling</a:t>
            </a:r>
            <a:endParaRPr lang="en-GB" dirty="0">
              <a:solidFill>
                <a:schemeClr val="accent4">
                  <a:lumMod val="75000"/>
                </a:schemeClr>
              </a:solidFill>
            </a:endParaRPr>
          </a:p>
        </p:txBody>
      </p:sp>
      <p:sp>
        <p:nvSpPr>
          <p:cNvPr id="3" name="Content Placeholder 2">
            <a:extLst>
              <a:ext uri="{FF2B5EF4-FFF2-40B4-BE49-F238E27FC236}">
                <a16:creationId xmlns:a16="http://schemas.microsoft.com/office/drawing/2014/main" id="{9E524BD6-193B-F610-04A0-B3905C3F9981}"/>
              </a:ext>
            </a:extLst>
          </p:cNvPr>
          <p:cNvSpPr>
            <a:spLocks noGrp="1"/>
          </p:cNvSpPr>
          <p:nvPr>
            <p:ph idx="1"/>
          </p:nvPr>
        </p:nvSpPr>
        <p:spPr>
          <a:xfrm>
            <a:off x="838201" y="1579418"/>
            <a:ext cx="7442200" cy="5278582"/>
          </a:xfrm>
        </p:spPr>
        <p:txBody>
          <a:bodyPr>
            <a:normAutofit lnSpcReduction="10000"/>
          </a:bodyPr>
          <a:lstStyle/>
          <a:p>
            <a:pPr marL="514350" indent="-514350" algn="l" fontAlgn="base">
              <a:lnSpc>
                <a:spcPct val="100000"/>
              </a:lnSpc>
              <a:spcBef>
                <a:spcPts val="1200"/>
              </a:spcBef>
              <a:spcAft>
                <a:spcPts val="600"/>
              </a:spcAft>
              <a:buFont typeface="+mj-lt"/>
              <a:buAutoNum type="arabicPeriod"/>
            </a:pPr>
            <a:r>
              <a:rPr lang="en-GB" sz="2400" dirty="0"/>
              <a:t>To begin with, all machines are assumed to have a </a:t>
            </a:r>
            <a:r>
              <a:rPr lang="en-GB" sz="2400" b="1" dirty="0">
                <a:highlight>
                  <a:srgbClr val="FFFF00"/>
                </a:highlight>
              </a:rPr>
              <a:t>uniform distribution</a:t>
            </a:r>
            <a:r>
              <a:rPr lang="en-GB" sz="2400" dirty="0"/>
              <a:t> of the probability of success, in this case getting a reward.</a:t>
            </a:r>
          </a:p>
          <a:p>
            <a:pPr marL="514350" indent="-514350" algn="l" fontAlgn="base">
              <a:lnSpc>
                <a:spcPct val="100000"/>
              </a:lnSpc>
              <a:spcBef>
                <a:spcPts val="1200"/>
              </a:spcBef>
              <a:spcAft>
                <a:spcPts val="600"/>
              </a:spcAft>
              <a:buFont typeface="+mj-lt"/>
              <a:buAutoNum type="arabicPeriod"/>
            </a:pPr>
            <a:r>
              <a:rPr lang="en-GB" sz="2400" dirty="0"/>
              <a:t>For each observation obtained from a Slot machine, based on the reward, a new distribution is generated with probabilities of success for each slot machine.</a:t>
            </a:r>
          </a:p>
          <a:p>
            <a:pPr marL="514350" indent="-514350" algn="l" fontAlgn="base">
              <a:lnSpc>
                <a:spcPct val="100000"/>
              </a:lnSpc>
              <a:spcBef>
                <a:spcPts val="1200"/>
              </a:spcBef>
              <a:spcAft>
                <a:spcPts val="600"/>
              </a:spcAft>
              <a:buFont typeface="+mj-lt"/>
              <a:buAutoNum type="arabicPeriod"/>
            </a:pPr>
            <a:r>
              <a:rPr lang="en-GB" sz="2400" dirty="0"/>
              <a:t>Further observations are made based on these </a:t>
            </a:r>
            <a:r>
              <a:rPr lang="en-GB" sz="2400" b="1" dirty="0">
                <a:highlight>
                  <a:srgbClr val="FFFF00"/>
                </a:highlight>
              </a:rPr>
              <a:t>prior probabilities</a:t>
            </a:r>
            <a:r>
              <a:rPr lang="en-GB" sz="2400" b="1" dirty="0"/>
              <a:t> </a:t>
            </a:r>
            <a:r>
              <a:rPr lang="en-GB" sz="2400" dirty="0"/>
              <a:t>obtained on each round or observation which then updates the success distributions.</a:t>
            </a:r>
          </a:p>
          <a:p>
            <a:pPr marL="514350" indent="-514350" algn="l" fontAlgn="base">
              <a:lnSpc>
                <a:spcPct val="100000"/>
              </a:lnSpc>
              <a:spcBef>
                <a:spcPts val="1200"/>
              </a:spcBef>
              <a:spcAft>
                <a:spcPts val="600"/>
              </a:spcAft>
              <a:buFont typeface="+mj-lt"/>
              <a:buAutoNum type="arabicPeriod"/>
            </a:pPr>
            <a:r>
              <a:rPr lang="en-GB" sz="2400" dirty="0"/>
              <a:t>After sufficient observations, each slot machine will have a </a:t>
            </a:r>
            <a:r>
              <a:rPr lang="en-GB" sz="2400" b="1" dirty="0"/>
              <a:t>success distribution</a:t>
            </a:r>
            <a:r>
              <a:rPr lang="en-GB" sz="2400" dirty="0"/>
              <a:t> associated with it which can help the player in choosing the machines wisely to get the maximum rewards.</a:t>
            </a:r>
          </a:p>
        </p:txBody>
      </p:sp>
      <p:sp>
        <p:nvSpPr>
          <p:cNvPr id="4" name="Slide Number Placeholder 3">
            <a:extLst>
              <a:ext uri="{FF2B5EF4-FFF2-40B4-BE49-F238E27FC236}">
                <a16:creationId xmlns:a16="http://schemas.microsoft.com/office/drawing/2014/main" id="{37DF0F63-B916-7E28-1266-4FD0EB05C9E9}"/>
              </a:ext>
            </a:extLst>
          </p:cNvPr>
          <p:cNvSpPr>
            <a:spLocks noGrp="1"/>
          </p:cNvSpPr>
          <p:nvPr>
            <p:ph type="sldNum" sz="quarter" idx="12"/>
          </p:nvPr>
        </p:nvSpPr>
        <p:spPr/>
        <p:txBody>
          <a:bodyPr/>
          <a:lstStyle/>
          <a:p>
            <a:fld id="{6C8DB4F7-D883-4928-8961-38134A510B78}" type="slidenum">
              <a:rPr lang="en-GB" smtClean="0"/>
              <a:t>26</a:t>
            </a:fld>
            <a:endParaRPr lang="en-GB" dirty="0"/>
          </a:p>
        </p:txBody>
      </p:sp>
      <p:pic>
        <p:nvPicPr>
          <p:cNvPr id="10244" name="Picture 4" descr="21_thm_sam_2">
            <a:extLst>
              <a:ext uri="{FF2B5EF4-FFF2-40B4-BE49-F238E27FC236}">
                <a16:creationId xmlns:a16="http://schemas.microsoft.com/office/drawing/2014/main" id="{47FFF905-5D2C-BE27-24B0-6EFE3DB11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346" y="2055809"/>
            <a:ext cx="3481387" cy="127806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14_3_Thompson_Sampling">
            <a:extLst>
              <a:ext uri="{FF2B5EF4-FFF2-40B4-BE49-F238E27FC236}">
                <a16:creationId xmlns:a16="http://schemas.microsoft.com/office/drawing/2014/main" id="{8986A6AC-5BA6-7270-1DCF-F6E9D22C3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346" y="4281733"/>
            <a:ext cx="3580001" cy="15518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Down 4">
            <a:extLst>
              <a:ext uri="{FF2B5EF4-FFF2-40B4-BE49-F238E27FC236}">
                <a16:creationId xmlns:a16="http://schemas.microsoft.com/office/drawing/2014/main" id="{7F0E69AA-9E0D-29F6-EE81-D585829BAE54}"/>
              </a:ext>
            </a:extLst>
          </p:cNvPr>
          <p:cNvSpPr/>
          <p:nvPr/>
        </p:nvSpPr>
        <p:spPr>
          <a:xfrm>
            <a:off x="9787466" y="3448975"/>
            <a:ext cx="389467" cy="717654"/>
          </a:xfrm>
          <a:prstGeom prst="downArrow">
            <a:avLst/>
          </a:prstGeom>
          <a:solidFill>
            <a:schemeClr val="accent1">
              <a:lumMod val="20000"/>
              <a:lumOff val="80000"/>
            </a:schemeClr>
          </a:solidFill>
          <a:ln>
            <a:solidFill>
              <a:schemeClr val="accent1">
                <a:shade val="5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425819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8639-5064-4BDE-22E2-B5152F54703B}"/>
              </a:ext>
            </a:extLst>
          </p:cNvPr>
          <p:cNvSpPr>
            <a:spLocks noGrp="1"/>
          </p:cNvSpPr>
          <p:nvPr>
            <p:ph type="title"/>
          </p:nvPr>
        </p:nvSpPr>
        <p:spPr>
          <a:xfrm>
            <a:off x="838201" y="74259"/>
            <a:ext cx="7643647" cy="1325563"/>
          </a:xfrm>
        </p:spPr>
        <p:txBody>
          <a:bodyPr>
            <a:normAutofit/>
          </a:bodyPr>
          <a:lstStyle/>
          <a:p>
            <a:r>
              <a:rPr lang="en-GB" dirty="0"/>
              <a:t>Thompson Sampling Algorithm</a:t>
            </a:r>
            <a:br>
              <a:rPr lang="en-GB" dirty="0"/>
            </a:br>
            <a:r>
              <a:rPr lang="en-GB" sz="2800" dirty="0">
                <a:solidFill>
                  <a:schemeClr val="accent4">
                    <a:lumMod val="75000"/>
                  </a:schemeClr>
                </a:solidFill>
              </a:rPr>
              <a:t>Conceptual Understanding</a:t>
            </a:r>
            <a:endParaRPr lang="en-GB" dirty="0">
              <a:solidFill>
                <a:schemeClr val="accent4">
                  <a:lumMod val="75000"/>
                </a:schemeClr>
              </a:solidFill>
            </a:endParaRPr>
          </a:p>
        </p:txBody>
      </p:sp>
      <p:sp>
        <p:nvSpPr>
          <p:cNvPr id="3" name="Content Placeholder 2">
            <a:extLst>
              <a:ext uri="{FF2B5EF4-FFF2-40B4-BE49-F238E27FC236}">
                <a16:creationId xmlns:a16="http://schemas.microsoft.com/office/drawing/2014/main" id="{28E0C21C-2A50-6F60-E527-C3547F9DFF69}"/>
              </a:ext>
            </a:extLst>
          </p:cNvPr>
          <p:cNvSpPr>
            <a:spLocks noGrp="1"/>
          </p:cNvSpPr>
          <p:nvPr>
            <p:ph idx="1"/>
          </p:nvPr>
        </p:nvSpPr>
        <p:spPr>
          <a:xfrm>
            <a:off x="535460" y="1565190"/>
            <a:ext cx="7537622" cy="5256504"/>
          </a:xfrm>
        </p:spPr>
        <p:txBody>
          <a:bodyPr>
            <a:normAutofit/>
          </a:bodyPr>
          <a:lstStyle/>
          <a:p>
            <a:pPr marL="361950" indent="-361950" algn="l">
              <a:lnSpc>
                <a:spcPct val="110000"/>
              </a:lnSpc>
              <a:spcBef>
                <a:spcPts val="1200"/>
              </a:spcBef>
              <a:spcAft>
                <a:spcPts val="600"/>
              </a:spcAft>
            </a:pPr>
            <a:r>
              <a:rPr lang="en-GB" sz="1800" dirty="0"/>
              <a:t>Consider the scale, the </a:t>
            </a:r>
            <a:r>
              <a:rPr lang="en-GB" sz="1800" b="1" dirty="0"/>
              <a:t>horizontal axis is the Return </a:t>
            </a:r>
            <a:r>
              <a:rPr lang="en-GB" sz="1800" dirty="0"/>
              <a:t>that we get from the Bandit machine. We are considering </a:t>
            </a:r>
            <a:r>
              <a:rPr lang="en-GB" sz="1800" b="1" dirty="0"/>
              <a:t>three Bandits</a:t>
            </a:r>
            <a:r>
              <a:rPr lang="en-GB" sz="1800" dirty="0"/>
              <a:t> to understand the concept. Each of these machines has a distribution behind it and we do not know.</a:t>
            </a:r>
          </a:p>
          <a:p>
            <a:pPr marL="361950" indent="-361950" algn="l">
              <a:lnSpc>
                <a:spcPct val="110000"/>
              </a:lnSpc>
              <a:spcBef>
                <a:spcPts val="1200"/>
              </a:spcBef>
              <a:spcAft>
                <a:spcPts val="600"/>
              </a:spcAft>
              <a:buFont typeface="+mj-lt"/>
              <a:buAutoNum type="arabicPeriod"/>
              <a:tabLst>
                <a:tab pos="3857625" algn="l"/>
              </a:tabLst>
            </a:pPr>
            <a:r>
              <a:rPr lang="en-GB" sz="1800" dirty="0"/>
              <a:t>At the start, all the machines are identical.</a:t>
            </a:r>
          </a:p>
          <a:p>
            <a:pPr marL="361950" indent="-361950" algn="l">
              <a:lnSpc>
                <a:spcPct val="110000"/>
              </a:lnSpc>
              <a:spcBef>
                <a:spcPts val="1200"/>
              </a:spcBef>
              <a:spcAft>
                <a:spcPts val="600"/>
              </a:spcAft>
              <a:buFont typeface="+mj-lt"/>
              <a:buAutoNum type="arabicPeriod"/>
              <a:tabLst>
                <a:tab pos="3857625" algn="l"/>
              </a:tabLst>
            </a:pPr>
            <a:r>
              <a:rPr lang="en-GB" sz="1800" dirty="0"/>
              <a:t>In Figure 2, </a:t>
            </a:r>
            <a:r>
              <a:rPr lang="en-GB" sz="1800" u="sng" dirty="0"/>
              <a:t>we have some trial runs. Based on the </a:t>
            </a:r>
            <a:r>
              <a:rPr lang="en-GB" sz="1800" b="1" u="sng" dirty="0"/>
              <a:t>trial runs</a:t>
            </a:r>
            <a:r>
              <a:rPr lang="en-GB" sz="1800" u="sng" dirty="0"/>
              <a:t>, the Algorithm will construct a distribution</a:t>
            </a:r>
            <a:r>
              <a:rPr lang="en-GB" sz="1800" dirty="0"/>
              <a:t>. For example, in Figure 2, for the blue machine we are pulling the values, and we get some values say four based on these values we are constructing a distribution.</a:t>
            </a:r>
          </a:p>
          <a:p>
            <a:pPr marL="361950" indent="-361950" algn="l">
              <a:lnSpc>
                <a:spcPct val="110000"/>
              </a:lnSpc>
              <a:spcBef>
                <a:spcPts val="1200"/>
              </a:spcBef>
              <a:spcAft>
                <a:spcPts val="600"/>
              </a:spcAft>
              <a:buFont typeface="+mj-lt"/>
              <a:buAutoNum type="arabicPeriod"/>
              <a:tabLst>
                <a:tab pos="3857625" algn="l"/>
              </a:tabLst>
            </a:pPr>
            <a:r>
              <a:rPr lang="en-GB" sz="1800" dirty="0"/>
              <a:t>It does not represent the distributions behind the machines. </a:t>
            </a:r>
            <a:r>
              <a:rPr lang="en-GB" sz="1800" b="1" dirty="0"/>
              <a:t>We are constructing the distributions of where we think the actual expected value might lie.</a:t>
            </a:r>
          </a:p>
          <a:p>
            <a:pPr marL="361950" indent="-361950">
              <a:lnSpc>
                <a:spcPct val="110000"/>
              </a:lnSpc>
              <a:spcBef>
                <a:spcPts val="1200"/>
              </a:spcBef>
              <a:spcAft>
                <a:spcPts val="600"/>
              </a:spcAft>
              <a:buFont typeface="+mj-lt"/>
              <a:buAutoNum type="arabicPeriod"/>
              <a:tabLst>
                <a:tab pos="3857625" algn="l"/>
              </a:tabLst>
            </a:pPr>
            <a:r>
              <a:rPr lang="en-GB" sz="1800" dirty="0"/>
              <a:t>This demonstrates that it is a Probabilistic Algorithm (consider Figure 3, the mean values (μ*) can be anywhere within the distribution curve).</a:t>
            </a:r>
          </a:p>
        </p:txBody>
      </p:sp>
      <p:sp>
        <p:nvSpPr>
          <p:cNvPr id="4" name="Slide Number Placeholder 3">
            <a:extLst>
              <a:ext uri="{FF2B5EF4-FFF2-40B4-BE49-F238E27FC236}">
                <a16:creationId xmlns:a16="http://schemas.microsoft.com/office/drawing/2014/main" id="{33FF5D42-9842-06E7-2A8D-DD665622A838}"/>
              </a:ext>
            </a:extLst>
          </p:cNvPr>
          <p:cNvSpPr>
            <a:spLocks noGrp="1"/>
          </p:cNvSpPr>
          <p:nvPr>
            <p:ph type="sldNum" sz="quarter" idx="12"/>
          </p:nvPr>
        </p:nvSpPr>
        <p:spPr/>
        <p:txBody>
          <a:bodyPr/>
          <a:lstStyle/>
          <a:p>
            <a:fld id="{6C8DB4F7-D883-4928-8961-38134A510B78}" type="slidenum">
              <a:rPr lang="en-GB" smtClean="0"/>
              <a:t>27</a:t>
            </a:fld>
            <a:endParaRPr lang="en-GB" dirty="0"/>
          </a:p>
        </p:txBody>
      </p:sp>
      <p:pic>
        <p:nvPicPr>
          <p:cNvPr id="12290" name="Picture 2">
            <a:extLst>
              <a:ext uri="{FF2B5EF4-FFF2-40B4-BE49-F238E27FC236}">
                <a16:creationId xmlns:a16="http://schemas.microsoft.com/office/drawing/2014/main" id="{2D520C51-EF02-BA1B-21A0-2663110806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222" y="1682209"/>
            <a:ext cx="4025902" cy="128368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6DA4B016-97E0-1E1D-5D55-61EFB2C94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3303612"/>
            <a:ext cx="3962400" cy="1326839"/>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BEF0E961-504F-BAF4-085F-0AFD481454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5126630"/>
            <a:ext cx="3874076" cy="130169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E890DF2-CB33-2455-37BE-5578186F4EBE}"/>
              </a:ext>
            </a:extLst>
          </p:cNvPr>
          <p:cNvSpPr txBox="1"/>
          <p:nvPr/>
        </p:nvSpPr>
        <p:spPr>
          <a:xfrm>
            <a:off x="9230894" y="2868632"/>
            <a:ext cx="1502612" cy="307777"/>
          </a:xfrm>
          <a:prstGeom prst="rect">
            <a:avLst/>
          </a:prstGeom>
          <a:noFill/>
        </p:spPr>
        <p:txBody>
          <a:bodyPr wrap="square">
            <a:spAutoFit/>
          </a:bodyPr>
          <a:lstStyle/>
          <a:p>
            <a:pPr algn="ctr"/>
            <a:r>
              <a:rPr lang="en-GB" sz="1400" dirty="0"/>
              <a:t>Figure 1</a:t>
            </a:r>
          </a:p>
        </p:txBody>
      </p:sp>
      <p:sp>
        <p:nvSpPr>
          <p:cNvPr id="11" name="TextBox 10">
            <a:extLst>
              <a:ext uri="{FF2B5EF4-FFF2-40B4-BE49-F238E27FC236}">
                <a16:creationId xmlns:a16="http://schemas.microsoft.com/office/drawing/2014/main" id="{8327F850-FEE4-84EA-6913-7D3BB3BB9E69}"/>
              </a:ext>
            </a:extLst>
          </p:cNvPr>
          <p:cNvSpPr txBox="1"/>
          <p:nvPr/>
        </p:nvSpPr>
        <p:spPr>
          <a:xfrm>
            <a:off x="9230894" y="4537762"/>
            <a:ext cx="1502612" cy="307777"/>
          </a:xfrm>
          <a:prstGeom prst="rect">
            <a:avLst/>
          </a:prstGeom>
          <a:noFill/>
        </p:spPr>
        <p:txBody>
          <a:bodyPr wrap="square">
            <a:spAutoFit/>
          </a:bodyPr>
          <a:lstStyle/>
          <a:p>
            <a:pPr algn="ctr"/>
            <a:r>
              <a:rPr lang="en-GB" sz="1400" dirty="0"/>
              <a:t>Figure 2</a:t>
            </a:r>
          </a:p>
        </p:txBody>
      </p:sp>
      <p:sp>
        <p:nvSpPr>
          <p:cNvPr id="12" name="TextBox 11">
            <a:extLst>
              <a:ext uri="{FF2B5EF4-FFF2-40B4-BE49-F238E27FC236}">
                <a16:creationId xmlns:a16="http://schemas.microsoft.com/office/drawing/2014/main" id="{F78B8696-EA9D-F8B2-CD23-CCCB03E4636A}"/>
              </a:ext>
            </a:extLst>
          </p:cNvPr>
          <p:cNvSpPr txBox="1"/>
          <p:nvPr/>
        </p:nvSpPr>
        <p:spPr>
          <a:xfrm>
            <a:off x="9230894" y="6489520"/>
            <a:ext cx="1502612" cy="307777"/>
          </a:xfrm>
          <a:prstGeom prst="rect">
            <a:avLst/>
          </a:prstGeom>
          <a:noFill/>
        </p:spPr>
        <p:txBody>
          <a:bodyPr wrap="square">
            <a:spAutoFit/>
          </a:bodyPr>
          <a:lstStyle/>
          <a:p>
            <a:pPr algn="ctr"/>
            <a:r>
              <a:rPr lang="en-GB" sz="1400" dirty="0"/>
              <a:t>Figure 3</a:t>
            </a:r>
          </a:p>
        </p:txBody>
      </p:sp>
    </p:spTree>
    <p:extLst>
      <p:ext uri="{BB962C8B-B14F-4D97-AF65-F5344CB8AC3E}">
        <p14:creationId xmlns:p14="http://schemas.microsoft.com/office/powerpoint/2010/main" val="486660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8639-5064-4BDE-22E2-B5152F54703B}"/>
              </a:ext>
            </a:extLst>
          </p:cNvPr>
          <p:cNvSpPr>
            <a:spLocks noGrp="1"/>
          </p:cNvSpPr>
          <p:nvPr>
            <p:ph type="title"/>
          </p:nvPr>
        </p:nvSpPr>
        <p:spPr/>
        <p:txBody>
          <a:bodyPr/>
          <a:lstStyle/>
          <a:p>
            <a:r>
              <a:rPr lang="en-GB" dirty="0"/>
              <a:t>Thompson Sampling Algorithm</a:t>
            </a:r>
            <a:br>
              <a:rPr lang="en-GB" dirty="0"/>
            </a:br>
            <a:r>
              <a:rPr lang="en-GB" sz="2800" dirty="0">
                <a:solidFill>
                  <a:schemeClr val="accent4">
                    <a:lumMod val="75000"/>
                  </a:schemeClr>
                </a:solidFill>
              </a:rPr>
              <a:t>Conceptual Understanding</a:t>
            </a:r>
            <a:endParaRPr lang="en-GB" dirty="0"/>
          </a:p>
        </p:txBody>
      </p:sp>
      <p:sp>
        <p:nvSpPr>
          <p:cNvPr id="3" name="Content Placeholder 2">
            <a:extLst>
              <a:ext uri="{FF2B5EF4-FFF2-40B4-BE49-F238E27FC236}">
                <a16:creationId xmlns:a16="http://schemas.microsoft.com/office/drawing/2014/main" id="{28E0C21C-2A50-6F60-E527-C3547F9DFF69}"/>
              </a:ext>
            </a:extLst>
          </p:cNvPr>
          <p:cNvSpPr>
            <a:spLocks noGrp="1"/>
          </p:cNvSpPr>
          <p:nvPr>
            <p:ph idx="1"/>
          </p:nvPr>
        </p:nvSpPr>
        <p:spPr>
          <a:xfrm>
            <a:off x="848709" y="1533526"/>
            <a:ext cx="6537966" cy="5321120"/>
          </a:xfrm>
        </p:spPr>
        <p:txBody>
          <a:bodyPr>
            <a:normAutofit lnSpcReduction="10000"/>
          </a:bodyPr>
          <a:lstStyle/>
          <a:p>
            <a:pPr marL="361950" indent="-361950" algn="l">
              <a:lnSpc>
                <a:spcPct val="100000"/>
              </a:lnSpc>
              <a:spcBef>
                <a:spcPts val="1200"/>
              </a:spcBef>
              <a:spcAft>
                <a:spcPts val="600"/>
              </a:spcAft>
              <a:buFont typeface="+mj-lt"/>
              <a:buAutoNum type="arabicPeriod" startAt="5"/>
            </a:pPr>
            <a:r>
              <a:rPr lang="en-GB" sz="1800" dirty="0"/>
              <a:t>In Figure 4, the values are pulled from each distribution (</a:t>
            </a:r>
            <a:r>
              <a:rPr lang="en-GB" sz="1800" dirty="0">
                <a:solidFill>
                  <a:srgbClr val="0000FF"/>
                </a:solidFill>
              </a:rPr>
              <a:t>blue</a:t>
            </a:r>
            <a:r>
              <a:rPr lang="en-GB" sz="1800" dirty="0"/>
              <a:t>, </a:t>
            </a:r>
            <a:r>
              <a:rPr lang="en-GB" sz="1800" dirty="0">
                <a:solidFill>
                  <a:srgbClr val="00B050"/>
                </a:solidFill>
              </a:rPr>
              <a:t>green</a:t>
            </a:r>
            <a:r>
              <a:rPr lang="en-GB" sz="1800" dirty="0"/>
              <a:t>, </a:t>
            </a:r>
            <a:r>
              <a:rPr lang="en-GB" sz="1800" dirty="0">
                <a:solidFill>
                  <a:srgbClr val="FFC000"/>
                </a:solidFill>
              </a:rPr>
              <a:t>yellow</a:t>
            </a:r>
            <a:r>
              <a:rPr lang="en-GB" sz="1800" dirty="0"/>
              <a:t>), which is highlighted as “</a:t>
            </a:r>
            <a:r>
              <a:rPr lang="en-GB" sz="1800" b="1" dirty="0"/>
              <a:t>X</a:t>
            </a:r>
            <a:r>
              <a:rPr lang="en-GB" sz="1800" dirty="0"/>
              <a:t>”. </a:t>
            </a:r>
          </a:p>
          <a:p>
            <a:pPr marL="361950" indent="-361950" algn="l">
              <a:lnSpc>
                <a:spcPct val="100000"/>
              </a:lnSpc>
              <a:spcBef>
                <a:spcPts val="1200"/>
              </a:spcBef>
              <a:spcAft>
                <a:spcPts val="600"/>
              </a:spcAft>
              <a:buFont typeface="+mj-lt"/>
              <a:buAutoNum type="arabicPeriod" startAt="5"/>
            </a:pPr>
            <a:r>
              <a:rPr lang="en-GB" sz="1800" dirty="0"/>
              <a:t>To solve the problem, we pick the </a:t>
            </a:r>
            <a:r>
              <a:rPr lang="en-GB" sz="1800" dirty="0">
                <a:solidFill>
                  <a:srgbClr val="00B050"/>
                </a:solidFill>
              </a:rPr>
              <a:t>green machine </a:t>
            </a:r>
            <a:r>
              <a:rPr lang="en-GB" sz="1800" dirty="0"/>
              <a:t>because it has the highest expected return.</a:t>
            </a:r>
          </a:p>
          <a:p>
            <a:pPr marL="361950" indent="-361950" algn="l">
              <a:lnSpc>
                <a:spcPct val="100000"/>
              </a:lnSpc>
              <a:spcBef>
                <a:spcPts val="1200"/>
              </a:spcBef>
              <a:spcAft>
                <a:spcPts val="600"/>
              </a:spcAft>
              <a:buFont typeface="+mj-lt"/>
              <a:buAutoNum type="arabicPeriod" startAt="5"/>
            </a:pPr>
            <a:r>
              <a:rPr lang="en-GB" sz="1800" dirty="0"/>
              <a:t>We have to translate these results which we got from our imaginary set into the actual world.</a:t>
            </a:r>
          </a:p>
          <a:p>
            <a:pPr marL="361950" indent="-361950" algn="l">
              <a:lnSpc>
                <a:spcPct val="100000"/>
              </a:lnSpc>
              <a:spcBef>
                <a:spcPts val="1200"/>
              </a:spcBef>
              <a:spcAft>
                <a:spcPts val="600"/>
              </a:spcAft>
              <a:buFont typeface="+mj-lt"/>
              <a:buAutoNum type="arabicPeriod" startAt="5"/>
            </a:pPr>
            <a:r>
              <a:rPr lang="en-GB" sz="1800" dirty="0"/>
              <a:t>In the hypothetical world, we have selected green machine, so in the actual world the algorithm also selects the green machine and what that does is it pulls the lever for this machine. This value will be based on the distribution behind this green machine (this is the actual expected value of the distribution as shown in Figure 5).</a:t>
            </a:r>
          </a:p>
          <a:p>
            <a:pPr marL="361950" indent="-361950" algn="l">
              <a:lnSpc>
                <a:spcPct val="100000"/>
              </a:lnSpc>
              <a:spcBef>
                <a:spcPts val="1200"/>
              </a:spcBef>
              <a:spcAft>
                <a:spcPts val="600"/>
              </a:spcAft>
              <a:buFont typeface="+mj-lt"/>
              <a:buAutoNum type="arabicPeriod" startAt="5"/>
            </a:pPr>
            <a:r>
              <a:rPr lang="en-GB" sz="1800" dirty="0"/>
              <a:t>We obtained new information (</a:t>
            </a:r>
            <a:r>
              <a:rPr lang="en-GB" sz="1800" dirty="0" err="1"/>
              <a:t>i.e</a:t>
            </a:r>
            <a:r>
              <a:rPr lang="en-GB" sz="1800" dirty="0"/>
              <a:t>, the new value) which we need to add and adjust the distribution based on this new value. In Figure 6, we can see the shift in the distribution, it has also become narrower. Every time we add new information our distribution becomes more refined.</a:t>
            </a:r>
          </a:p>
          <a:p>
            <a:pPr marL="342900" indent="-342900">
              <a:lnSpc>
                <a:spcPct val="100000"/>
              </a:lnSpc>
              <a:spcBef>
                <a:spcPts val="1200"/>
              </a:spcBef>
              <a:spcAft>
                <a:spcPts val="600"/>
              </a:spcAft>
              <a:buFont typeface="+mj-lt"/>
              <a:buAutoNum type="arabicPeriod" startAt="5"/>
            </a:pPr>
            <a:endParaRPr lang="en-GB" sz="1800" dirty="0"/>
          </a:p>
        </p:txBody>
      </p:sp>
      <p:sp>
        <p:nvSpPr>
          <p:cNvPr id="4" name="Slide Number Placeholder 3">
            <a:extLst>
              <a:ext uri="{FF2B5EF4-FFF2-40B4-BE49-F238E27FC236}">
                <a16:creationId xmlns:a16="http://schemas.microsoft.com/office/drawing/2014/main" id="{33FF5D42-9842-06E7-2A8D-DD665622A838}"/>
              </a:ext>
            </a:extLst>
          </p:cNvPr>
          <p:cNvSpPr>
            <a:spLocks noGrp="1"/>
          </p:cNvSpPr>
          <p:nvPr>
            <p:ph type="sldNum" sz="quarter" idx="12"/>
          </p:nvPr>
        </p:nvSpPr>
        <p:spPr/>
        <p:txBody>
          <a:bodyPr/>
          <a:lstStyle/>
          <a:p>
            <a:fld id="{6C8DB4F7-D883-4928-8961-38134A510B78}" type="slidenum">
              <a:rPr lang="en-GB" smtClean="0"/>
              <a:t>28</a:t>
            </a:fld>
            <a:endParaRPr lang="en-GB" dirty="0"/>
          </a:p>
        </p:txBody>
      </p:sp>
      <p:pic>
        <p:nvPicPr>
          <p:cNvPr id="13318" name="Picture 6">
            <a:extLst>
              <a:ext uri="{FF2B5EF4-FFF2-40B4-BE49-F238E27FC236}">
                <a16:creationId xmlns:a16="http://schemas.microsoft.com/office/drawing/2014/main" id="{445BD8E6-657A-9D63-3D2B-1BA21D013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512" y="3554723"/>
            <a:ext cx="4493008" cy="152505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39033AFF-8ACD-9141-FB69-A77AF7841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512" y="5290975"/>
            <a:ext cx="4519425" cy="119312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4D10AA8-6524-3487-E392-95B08BADA3D6}"/>
              </a:ext>
            </a:extLst>
          </p:cNvPr>
          <p:cNvSpPr txBox="1"/>
          <p:nvPr/>
        </p:nvSpPr>
        <p:spPr>
          <a:xfrm>
            <a:off x="10403488" y="4753960"/>
            <a:ext cx="1502612" cy="307777"/>
          </a:xfrm>
          <a:prstGeom prst="rect">
            <a:avLst/>
          </a:prstGeom>
          <a:noFill/>
        </p:spPr>
        <p:txBody>
          <a:bodyPr wrap="square">
            <a:spAutoFit/>
          </a:bodyPr>
          <a:lstStyle/>
          <a:p>
            <a:pPr algn="ctr"/>
            <a:r>
              <a:rPr lang="en-GB" sz="1400" dirty="0"/>
              <a:t>Figure 5</a:t>
            </a:r>
          </a:p>
        </p:txBody>
      </p:sp>
      <p:sp>
        <p:nvSpPr>
          <p:cNvPr id="14" name="TextBox 13">
            <a:extLst>
              <a:ext uri="{FF2B5EF4-FFF2-40B4-BE49-F238E27FC236}">
                <a16:creationId xmlns:a16="http://schemas.microsoft.com/office/drawing/2014/main" id="{151CADEE-1968-56CC-D0D7-7D0F48D7DDB0}"/>
              </a:ext>
            </a:extLst>
          </p:cNvPr>
          <p:cNvSpPr txBox="1"/>
          <p:nvPr/>
        </p:nvSpPr>
        <p:spPr>
          <a:xfrm>
            <a:off x="9068501" y="6569777"/>
            <a:ext cx="1502612" cy="307777"/>
          </a:xfrm>
          <a:prstGeom prst="rect">
            <a:avLst/>
          </a:prstGeom>
          <a:noFill/>
        </p:spPr>
        <p:txBody>
          <a:bodyPr wrap="square">
            <a:spAutoFit/>
          </a:bodyPr>
          <a:lstStyle/>
          <a:p>
            <a:pPr algn="ctr"/>
            <a:r>
              <a:rPr lang="en-GB" sz="1400" dirty="0"/>
              <a:t>Figure 6</a:t>
            </a:r>
          </a:p>
        </p:txBody>
      </p:sp>
      <p:sp>
        <p:nvSpPr>
          <p:cNvPr id="12" name="TextBox 11">
            <a:extLst>
              <a:ext uri="{FF2B5EF4-FFF2-40B4-BE49-F238E27FC236}">
                <a16:creationId xmlns:a16="http://schemas.microsoft.com/office/drawing/2014/main" id="{E5A932A8-4390-833E-215B-5F1427CA14C6}"/>
              </a:ext>
            </a:extLst>
          </p:cNvPr>
          <p:cNvSpPr txBox="1"/>
          <p:nvPr/>
        </p:nvSpPr>
        <p:spPr>
          <a:xfrm>
            <a:off x="7115433" y="1541310"/>
            <a:ext cx="5076567" cy="276999"/>
          </a:xfrm>
          <a:prstGeom prst="rect">
            <a:avLst/>
          </a:prstGeom>
          <a:noFill/>
        </p:spPr>
        <p:txBody>
          <a:bodyPr wrap="square">
            <a:spAutoFit/>
          </a:bodyPr>
          <a:lstStyle/>
          <a:p>
            <a:pPr algn="ctr"/>
            <a:r>
              <a:rPr lang="en-GB" sz="1200" dirty="0"/>
              <a:t>We have generated our own Bandit Configuration. </a:t>
            </a:r>
          </a:p>
        </p:txBody>
      </p:sp>
      <p:pic>
        <p:nvPicPr>
          <p:cNvPr id="9" name="Picture 8">
            <a:extLst>
              <a:ext uri="{FF2B5EF4-FFF2-40B4-BE49-F238E27FC236}">
                <a16:creationId xmlns:a16="http://schemas.microsoft.com/office/drawing/2014/main" id="{EBE198D4-628E-F1DD-2E39-9F5A14400AB2}"/>
              </a:ext>
            </a:extLst>
          </p:cNvPr>
          <p:cNvPicPr>
            <a:picLocks noChangeAspect="1"/>
          </p:cNvPicPr>
          <p:nvPr/>
        </p:nvPicPr>
        <p:blipFill>
          <a:blip r:embed="rId4"/>
          <a:stretch>
            <a:fillRect/>
          </a:stretch>
        </p:blipFill>
        <p:spPr>
          <a:xfrm>
            <a:off x="7509994" y="1770892"/>
            <a:ext cx="4619625" cy="1609725"/>
          </a:xfrm>
          <a:prstGeom prst="rect">
            <a:avLst/>
          </a:prstGeom>
        </p:spPr>
      </p:pic>
      <p:sp>
        <p:nvSpPr>
          <p:cNvPr id="15" name="TextBox 14">
            <a:extLst>
              <a:ext uri="{FF2B5EF4-FFF2-40B4-BE49-F238E27FC236}">
                <a16:creationId xmlns:a16="http://schemas.microsoft.com/office/drawing/2014/main" id="{D041A88B-C2F2-3F00-95A9-C847B73503E3}"/>
              </a:ext>
            </a:extLst>
          </p:cNvPr>
          <p:cNvSpPr txBox="1"/>
          <p:nvPr/>
        </p:nvSpPr>
        <p:spPr>
          <a:xfrm>
            <a:off x="10272108" y="3013876"/>
            <a:ext cx="1502612" cy="307777"/>
          </a:xfrm>
          <a:prstGeom prst="rect">
            <a:avLst/>
          </a:prstGeom>
          <a:noFill/>
        </p:spPr>
        <p:txBody>
          <a:bodyPr wrap="square">
            <a:spAutoFit/>
          </a:bodyPr>
          <a:lstStyle/>
          <a:p>
            <a:pPr algn="ctr"/>
            <a:r>
              <a:rPr lang="en-GB" sz="1400" dirty="0"/>
              <a:t>Figure 4</a:t>
            </a:r>
          </a:p>
        </p:txBody>
      </p:sp>
    </p:spTree>
    <p:extLst>
      <p:ext uri="{BB962C8B-B14F-4D97-AF65-F5344CB8AC3E}">
        <p14:creationId xmlns:p14="http://schemas.microsoft.com/office/powerpoint/2010/main" val="1930278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8639-5064-4BDE-22E2-B5152F54703B}"/>
              </a:ext>
            </a:extLst>
          </p:cNvPr>
          <p:cNvSpPr>
            <a:spLocks noGrp="1"/>
          </p:cNvSpPr>
          <p:nvPr>
            <p:ph type="title"/>
          </p:nvPr>
        </p:nvSpPr>
        <p:spPr/>
        <p:txBody>
          <a:bodyPr/>
          <a:lstStyle/>
          <a:p>
            <a:r>
              <a:rPr lang="en-GB" dirty="0"/>
              <a:t>Thompson Sampling Algorithm</a:t>
            </a:r>
            <a:br>
              <a:rPr lang="en-GB" dirty="0"/>
            </a:br>
            <a:r>
              <a:rPr lang="en-GB" sz="2800" dirty="0">
                <a:solidFill>
                  <a:schemeClr val="accent4">
                    <a:lumMod val="75000"/>
                  </a:schemeClr>
                </a:solidFill>
              </a:rPr>
              <a:t>Conceptual Understanding</a:t>
            </a:r>
            <a:endParaRPr lang="en-GB" dirty="0"/>
          </a:p>
        </p:txBody>
      </p:sp>
      <p:sp>
        <p:nvSpPr>
          <p:cNvPr id="3" name="Content Placeholder 2">
            <a:extLst>
              <a:ext uri="{FF2B5EF4-FFF2-40B4-BE49-F238E27FC236}">
                <a16:creationId xmlns:a16="http://schemas.microsoft.com/office/drawing/2014/main" id="{28E0C21C-2A50-6F60-E527-C3547F9DFF69}"/>
              </a:ext>
            </a:extLst>
          </p:cNvPr>
          <p:cNvSpPr>
            <a:spLocks noGrp="1"/>
          </p:cNvSpPr>
          <p:nvPr>
            <p:ph idx="1"/>
          </p:nvPr>
        </p:nvSpPr>
        <p:spPr>
          <a:xfrm>
            <a:off x="838200" y="1672281"/>
            <a:ext cx="5955914" cy="5111460"/>
          </a:xfrm>
        </p:spPr>
        <p:txBody>
          <a:bodyPr>
            <a:normAutofit/>
          </a:bodyPr>
          <a:lstStyle/>
          <a:p>
            <a:pPr marL="457200" indent="-457200">
              <a:lnSpc>
                <a:spcPct val="100000"/>
              </a:lnSpc>
              <a:spcBef>
                <a:spcPts val="1200"/>
              </a:spcBef>
              <a:spcAft>
                <a:spcPts val="1200"/>
              </a:spcAft>
              <a:buFont typeface="+mj-lt"/>
              <a:buAutoNum type="arabicPeriod" startAt="9"/>
            </a:pPr>
            <a:r>
              <a:rPr lang="en-GB" sz="2100" dirty="0"/>
              <a:t>What happens next is, </a:t>
            </a:r>
            <a:r>
              <a:rPr lang="en-GB" sz="2100" b="1" dirty="0"/>
              <a:t>NEW ROUND</a:t>
            </a:r>
            <a:r>
              <a:rPr lang="en-GB" sz="2100" dirty="0"/>
              <a:t>. </a:t>
            </a:r>
          </a:p>
          <a:p>
            <a:pPr marL="457200" indent="-457200">
              <a:lnSpc>
                <a:spcPct val="100000"/>
              </a:lnSpc>
              <a:spcBef>
                <a:spcPts val="1200"/>
              </a:spcBef>
              <a:spcAft>
                <a:spcPts val="1200"/>
              </a:spcAft>
              <a:buFont typeface="+mj-lt"/>
              <a:buAutoNum type="arabicPeriod" startAt="9"/>
            </a:pPr>
            <a:r>
              <a:rPr lang="en-GB" sz="2100" dirty="0"/>
              <a:t>We pull out some new values and generate our own bandit configuration in our hypothetical/ imaginary world. And pick the best bandit, pull the lever of that bandit which gives some value, this is the actual value that we received from the real world. Then we need to in-cooperate this value into our real world and make adjustments accordingly and continue!</a:t>
            </a:r>
          </a:p>
          <a:p>
            <a:pPr marL="457200" indent="-457200">
              <a:lnSpc>
                <a:spcPct val="100000"/>
              </a:lnSpc>
              <a:spcBef>
                <a:spcPts val="1200"/>
              </a:spcBef>
              <a:spcAft>
                <a:spcPts val="1200"/>
              </a:spcAft>
              <a:buFont typeface="+mj-lt"/>
              <a:buAutoNum type="arabicPeriod" startAt="9"/>
            </a:pPr>
            <a:r>
              <a:rPr lang="en-GB" sz="2100" dirty="0"/>
              <a:t>We need to continue doing this until we get into the point where we have refined the distributions substantially as shown in Figure 8.</a:t>
            </a:r>
          </a:p>
        </p:txBody>
      </p:sp>
      <p:sp>
        <p:nvSpPr>
          <p:cNvPr id="4" name="Slide Number Placeholder 3">
            <a:extLst>
              <a:ext uri="{FF2B5EF4-FFF2-40B4-BE49-F238E27FC236}">
                <a16:creationId xmlns:a16="http://schemas.microsoft.com/office/drawing/2014/main" id="{33FF5D42-9842-06E7-2A8D-DD665622A838}"/>
              </a:ext>
            </a:extLst>
          </p:cNvPr>
          <p:cNvSpPr>
            <a:spLocks noGrp="1"/>
          </p:cNvSpPr>
          <p:nvPr>
            <p:ph type="sldNum" sz="quarter" idx="12"/>
          </p:nvPr>
        </p:nvSpPr>
        <p:spPr/>
        <p:txBody>
          <a:bodyPr/>
          <a:lstStyle/>
          <a:p>
            <a:fld id="{6C8DB4F7-D883-4928-8961-38134A510B78}" type="slidenum">
              <a:rPr lang="en-GB" smtClean="0"/>
              <a:t>29</a:t>
            </a:fld>
            <a:endParaRPr lang="en-GB" dirty="0"/>
          </a:p>
        </p:txBody>
      </p:sp>
      <p:pic>
        <p:nvPicPr>
          <p:cNvPr id="14338" name="Picture 2">
            <a:extLst>
              <a:ext uri="{FF2B5EF4-FFF2-40B4-BE49-F238E27FC236}">
                <a16:creationId xmlns:a16="http://schemas.microsoft.com/office/drawing/2014/main" id="{FEB96685-BB9B-1723-C3D6-EB68B026B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261" y="3186837"/>
            <a:ext cx="4961440" cy="1530959"/>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E682018F-02ED-F275-DECF-CFD5E846E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261" y="5032450"/>
            <a:ext cx="4787297" cy="14826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E4961B-C46B-F624-906A-544EED62C390}"/>
              </a:ext>
            </a:extLst>
          </p:cNvPr>
          <p:cNvSpPr txBox="1"/>
          <p:nvPr/>
        </p:nvSpPr>
        <p:spPr>
          <a:xfrm>
            <a:off x="8778603" y="4589862"/>
            <a:ext cx="1502612" cy="307777"/>
          </a:xfrm>
          <a:prstGeom prst="rect">
            <a:avLst/>
          </a:prstGeom>
          <a:noFill/>
        </p:spPr>
        <p:txBody>
          <a:bodyPr wrap="square">
            <a:spAutoFit/>
          </a:bodyPr>
          <a:lstStyle/>
          <a:p>
            <a:pPr algn="ctr"/>
            <a:r>
              <a:rPr lang="en-GB" sz="1400" dirty="0"/>
              <a:t>Figure 7</a:t>
            </a:r>
          </a:p>
        </p:txBody>
      </p:sp>
      <p:sp>
        <p:nvSpPr>
          <p:cNvPr id="8" name="TextBox 7">
            <a:extLst>
              <a:ext uri="{FF2B5EF4-FFF2-40B4-BE49-F238E27FC236}">
                <a16:creationId xmlns:a16="http://schemas.microsoft.com/office/drawing/2014/main" id="{FDD9D59F-607A-DB6A-3CC3-6B510E21F961}"/>
              </a:ext>
            </a:extLst>
          </p:cNvPr>
          <p:cNvSpPr txBox="1"/>
          <p:nvPr/>
        </p:nvSpPr>
        <p:spPr>
          <a:xfrm>
            <a:off x="8865675" y="6475964"/>
            <a:ext cx="1502612" cy="307777"/>
          </a:xfrm>
          <a:prstGeom prst="rect">
            <a:avLst/>
          </a:prstGeom>
          <a:noFill/>
        </p:spPr>
        <p:txBody>
          <a:bodyPr wrap="square">
            <a:spAutoFit/>
          </a:bodyPr>
          <a:lstStyle/>
          <a:p>
            <a:pPr algn="ctr"/>
            <a:r>
              <a:rPr lang="en-GB" sz="1400" dirty="0"/>
              <a:t>Figure 8</a:t>
            </a:r>
          </a:p>
        </p:txBody>
      </p:sp>
      <p:pic>
        <p:nvPicPr>
          <p:cNvPr id="9" name="Picture 8">
            <a:extLst>
              <a:ext uri="{FF2B5EF4-FFF2-40B4-BE49-F238E27FC236}">
                <a16:creationId xmlns:a16="http://schemas.microsoft.com/office/drawing/2014/main" id="{F93A4AD7-C938-D0D7-E56D-9FA7D71C1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794" y="1614211"/>
            <a:ext cx="4765046" cy="12579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1ABAAE5-370E-DC92-4F98-DDF7AD6351DC}"/>
              </a:ext>
            </a:extLst>
          </p:cNvPr>
          <p:cNvSpPr txBox="1"/>
          <p:nvPr/>
        </p:nvSpPr>
        <p:spPr>
          <a:xfrm>
            <a:off x="8618250" y="2893013"/>
            <a:ext cx="1502612" cy="307777"/>
          </a:xfrm>
          <a:prstGeom prst="rect">
            <a:avLst/>
          </a:prstGeom>
          <a:noFill/>
        </p:spPr>
        <p:txBody>
          <a:bodyPr wrap="square">
            <a:spAutoFit/>
          </a:bodyPr>
          <a:lstStyle/>
          <a:p>
            <a:pPr algn="ctr"/>
            <a:r>
              <a:rPr lang="en-GB" sz="1400" dirty="0"/>
              <a:t>Figure 6</a:t>
            </a:r>
          </a:p>
        </p:txBody>
      </p:sp>
    </p:spTree>
    <p:extLst>
      <p:ext uri="{BB962C8B-B14F-4D97-AF65-F5344CB8AC3E}">
        <p14:creationId xmlns:p14="http://schemas.microsoft.com/office/powerpoint/2010/main" val="460117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6FF4-F924-4B1E-B89B-4F120AF1D1F7}"/>
              </a:ext>
            </a:extLst>
          </p:cNvPr>
          <p:cNvSpPr>
            <a:spLocks noGrp="1"/>
          </p:cNvSpPr>
          <p:nvPr>
            <p:ph type="title"/>
          </p:nvPr>
        </p:nvSpPr>
        <p:spPr/>
        <p:txBody>
          <a:bodyPr/>
          <a:lstStyle/>
          <a:p>
            <a:r>
              <a:rPr lang="en-GB" dirty="0"/>
              <a:t>Introduction</a:t>
            </a:r>
            <a:br>
              <a:rPr lang="en-GB" dirty="0"/>
            </a:br>
            <a:r>
              <a:rPr lang="en-GB" sz="2800" dirty="0">
                <a:solidFill>
                  <a:srgbClr val="C00000"/>
                </a:solidFill>
              </a:rPr>
              <a:t>Reinforcement Learning (RL)</a:t>
            </a:r>
          </a:p>
        </p:txBody>
      </p:sp>
      <p:sp>
        <p:nvSpPr>
          <p:cNvPr id="3" name="Content Placeholder 2">
            <a:extLst>
              <a:ext uri="{FF2B5EF4-FFF2-40B4-BE49-F238E27FC236}">
                <a16:creationId xmlns:a16="http://schemas.microsoft.com/office/drawing/2014/main" id="{914B3D66-987E-4065-BC93-72D99FB7E896}"/>
              </a:ext>
            </a:extLst>
          </p:cNvPr>
          <p:cNvSpPr>
            <a:spLocks noGrp="1"/>
          </p:cNvSpPr>
          <p:nvPr>
            <p:ph idx="1"/>
          </p:nvPr>
        </p:nvSpPr>
        <p:spPr>
          <a:xfrm>
            <a:off x="695324" y="1548414"/>
            <a:ext cx="10658476" cy="2418918"/>
          </a:xfrm>
        </p:spPr>
        <p:txBody>
          <a:bodyPr>
            <a:normAutofit lnSpcReduction="10000"/>
          </a:bodyPr>
          <a:lstStyle/>
          <a:p>
            <a:pPr algn="l">
              <a:lnSpc>
                <a:spcPct val="100000"/>
              </a:lnSpc>
              <a:spcBef>
                <a:spcPts val="1200"/>
              </a:spcBef>
            </a:pPr>
            <a:r>
              <a:rPr lang="en-GB" sz="1800" dirty="0"/>
              <a:t>Consider that you are teaching the dog to catch a ball, but you cannot teach the dog explicitly to catch a ball; instead, you will throw a ball, and every time the dog catches the ball, you will give it a cookie. If it fails to catch the ball, you will not give a cookie. The dog will figure out what actions made it receive a cookie and will repeat those actions.</a:t>
            </a:r>
          </a:p>
          <a:p>
            <a:pPr algn="l">
              <a:lnSpc>
                <a:spcPct val="100000"/>
              </a:lnSpc>
              <a:spcBef>
                <a:spcPts val="1200"/>
              </a:spcBef>
            </a:pPr>
            <a:r>
              <a:rPr lang="en-GB" sz="1800" dirty="0"/>
              <a:t>Similarly, in a RL environment, you will not teach the agent what to do or how to do instead, you will give a reward to the agent for each action it does. </a:t>
            </a:r>
          </a:p>
          <a:p>
            <a:pPr algn="l">
              <a:lnSpc>
                <a:spcPct val="100000"/>
              </a:lnSpc>
              <a:spcBef>
                <a:spcPts val="1200"/>
              </a:spcBef>
            </a:pPr>
            <a:r>
              <a:rPr lang="en-GB" sz="1800" dirty="0"/>
              <a:t>In the previous analogy, the dog represents the agent. Giving a cookie to the dog upon catching the ball is a positive reward, and not giving a cookie is a negative reward.</a:t>
            </a:r>
          </a:p>
        </p:txBody>
      </p:sp>
      <p:sp>
        <p:nvSpPr>
          <p:cNvPr id="4" name="Slide Number Placeholder 3">
            <a:extLst>
              <a:ext uri="{FF2B5EF4-FFF2-40B4-BE49-F238E27FC236}">
                <a16:creationId xmlns:a16="http://schemas.microsoft.com/office/drawing/2014/main" id="{BCCAE31A-AE47-4790-9DF2-1F008D001C94}"/>
              </a:ext>
            </a:extLst>
          </p:cNvPr>
          <p:cNvSpPr>
            <a:spLocks noGrp="1"/>
          </p:cNvSpPr>
          <p:nvPr>
            <p:ph type="sldNum" sz="quarter" idx="12"/>
          </p:nvPr>
        </p:nvSpPr>
        <p:spPr/>
        <p:txBody>
          <a:bodyPr/>
          <a:lstStyle/>
          <a:p>
            <a:fld id="{6C8DB4F7-D883-4928-8961-38134A510B78}" type="slidenum">
              <a:rPr lang="en-GB" smtClean="0"/>
              <a:t>3</a:t>
            </a:fld>
            <a:endParaRPr lang="en-GB" dirty="0"/>
          </a:p>
        </p:txBody>
      </p:sp>
      <p:pic>
        <p:nvPicPr>
          <p:cNvPr id="1026" name="Picture 2">
            <a:extLst>
              <a:ext uri="{FF2B5EF4-FFF2-40B4-BE49-F238E27FC236}">
                <a16:creationId xmlns:a16="http://schemas.microsoft.com/office/drawing/2014/main" id="{56899468-6E75-46B1-AFC6-209892A35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3854" y="3814528"/>
            <a:ext cx="2341363" cy="9285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37BB662-B9FF-43E2-85A4-DD723242AB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1022" y="4898643"/>
            <a:ext cx="2341363" cy="854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C2CC647-6F63-498B-B725-529A0860C4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1022" y="5911381"/>
            <a:ext cx="2341363" cy="87236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9F0F4C6A-D802-48A5-A402-57E57C3B00B3}"/>
              </a:ext>
            </a:extLst>
          </p:cNvPr>
          <p:cNvSpPr txBox="1">
            <a:spLocks/>
          </p:cNvSpPr>
          <p:nvPr/>
        </p:nvSpPr>
        <p:spPr>
          <a:xfrm>
            <a:off x="695324" y="3967332"/>
            <a:ext cx="8037115" cy="3018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200"/>
              </a:spcBef>
            </a:pPr>
            <a:r>
              <a:rPr lang="en-GB" sz="1800" dirty="0"/>
              <a:t>Imagine you want to teach a robot to walk without getting stuck by hitting a mountain, but you will not explicitly teach the robot not to go in the direction of the mountain.</a:t>
            </a:r>
          </a:p>
          <a:p>
            <a:pPr>
              <a:lnSpc>
                <a:spcPct val="100000"/>
              </a:lnSpc>
              <a:spcBef>
                <a:spcPts val="1200"/>
              </a:spcBef>
            </a:pPr>
            <a:r>
              <a:rPr lang="en-GB" sz="1800" dirty="0"/>
              <a:t>Instead, if the robot hits and get stuck on the mountain, you will take away ten points so that robot will understand that hitting the mountain will result in a negative reward and it will not go in that direction again.</a:t>
            </a:r>
          </a:p>
          <a:p>
            <a:pPr>
              <a:lnSpc>
                <a:spcPct val="100000"/>
              </a:lnSpc>
              <a:spcBef>
                <a:spcPts val="1200"/>
              </a:spcBef>
            </a:pPr>
            <a:r>
              <a:rPr lang="en-GB" sz="1800" dirty="0"/>
              <a:t>You will give 20 points to the robot when it walks in the right direction without getting stuck. So the robot will understand which is the right path and will try to maximize the rewards by going in the right direction.</a:t>
            </a:r>
          </a:p>
        </p:txBody>
      </p:sp>
    </p:spTree>
    <p:extLst>
      <p:ext uri="{BB962C8B-B14F-4D97-AF65-F5344CB8AC3E}">
        <p14:creationId xmlns:p14="http://schemas.microsoft.com/office/powerpoint/2010/main" val="3768634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699891-0A0E-5957-68E1-CFF00AFA11CE}"/>
              </a:ext>
            </a:extLst>
          </p:cNvPr>
          <p:cNvSpPr>
            <a:spLocks noGrp="1"/>
          </p:cNvSpPr>
          <p:nvPr>
            <p:ph type="sldNum" sz="quarter" idx="12"/>
          </p:nvPr>
        </p:nvSpPr>
        <p:spPr/>
        <p:txBody>
          <a:bodyPr/>
          <a:lstStyle/>
          <a:p>
            <a:fld id="{6C8DB4F7-D883-4928-8961-38134A510B78}" type="slidenum">
              <a:rPr lang="en-GB" smtClean="0"/>
              <a:t>30</a:t>
            </a:fld>
            <a:endParaRPr lang="en-GB" dirty="0"/>
          </a:p>
        </p:txBody>
      </p:sp>
      <p:pic>
        <p:nvPicPr>
          <p:cNvPr id="6" name="Picture 5">
            <a:extLst>
              <a:ext uri="{FF2B5EF4-FFF2-40B4-BE49-F238E27FC236}">
                <a16:creationId xmlns:a16="http://schemas.microsoft.com/office/drawing/2014/main" id="{6772EA96-E4A5-D97F-633C-488726B1ED39}"/>
              </a:ext>
            </a:extLst>
          </p:cNvPr>
          <p:cNvPicPr>
            <a:picLocks noChangeAspect="1"/>
          </p:cNvPicPr>
          <p:nvPr/>
        </p:nvPicPr>
        <p:blipFill>
          <a:blip r:embed="rId2"/>
          <a:stretch>
            <a:fillRect/>
          </a:stretch>
        </p:blipFill>
        <p:spPr>
          <a:xfrm>
            <a:off x="4693721" y="0"/>
            <a:ext cx="7498279" cy="3643953"/>
          </a:xfrm>
          <a:prstGeom prst="rect">
            <a:avLst/>
          </a:prstGeom>
        </p:spPr>
      </p:pic>
      <p:pic>
        <p:nvPicPr>
          <p:cNvPr id="9" name="Content Placeholder 4">
            <a:extLst>
              <a:ext uri="{FF2B5EF4-FFF2-40B4-BE49-F238E27FC236}">
                <a16:creationId xmlns:a16="http://schemas.microsoft.com/office/drawing/2014/main" id="{EDBFC808-9A8B-315A-88F6-790A15977685}"/>
              </a:ext>
            </a:extLst>
          </p:cNvPr>
          <p:cNvPicPr>
            <a:picLocks noChangeAspect="1"/>
          </p:cNvPicPr>
          <p:nvPr/>
        </p:nvPicPr>
        <p:blipFill>
          <a:blip r:embed="rId3"/>
          <a:stretch>
            <a:fillRect/>
          </a:stretch>
        </p:blipFill>
        <p:spPr>
          <a:xfrm>
            <a:off x="2282892" y="3741683"/>
            <a:ext cx="6538822" cy="3116317"/>
          </a:xfrm>
          <a:prstGeom prst="rect">
            <a:avLst/>
          </a:prstGeom>
        </p:spPr>
      </p:pic>
      <p:sp>
        <p:nvSpPr>
          <p:cNvPr id="12" name="Title 1">
            <a:extLst>
              <a:ext uri="{FF2B5EF4-FFF2-40B4-BE49-F238E27FC236}">
                <a16:creationId xmlns:a16="http://schemas.microsoft.com/office/drawing/2014/main" id="{6F6A3AB9-F616-8F71-BF4D-BF4BF3E0B5CC}"/>
              </a:ext>
            </a:extLst>
          </p:cNvPr>
          <p:cNvSpPr>
            <a:spLocks noGrp="1"/>
          </p:cNvSpPr>
          <p:nvPr>
            <p:ph type="title"/>
          </p:nvPr>
        </p:nvSpPr>
        <p:spPr>
          <a:xfrm>
            <a:off x="52553" y="1933904"/>
            <a:ext cx="4913401" cy="1710050"/>
          </a:xfrm>
        </p:spPr>
        <p:txBody>
          <a:bodyPr>
            <a:normAutofit/>
          </a:bodyPr>
          <a:lstStyle/>
          <a:p>
            <a:r>
              <a:rPr lang="en-GB" dirty="0"/>
              <a:t>Thompson Sampling </a:t>
            </a:r>
            <a:br>
              <a:rPr lang="en-GB" dirty="0"/>
            </a:br>
            <a:r>
              <a:rPr lang="en-GB" dirty="0"/>
              <a:t>Algorithm</a:t>
            </a:r>
          </a:p>
        </p:txBody>
      </p:sp>
    </p:spTree>
    <p:extLst>
      <p:ext uri="{BB962C8B-B14F-4D97-AF65-F5344CB8AC3E}">
        <p14:creationId xmlns:p14="http://schemas.microsoft.com/office/powerpoint/2010/main" val="493259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F7CE-435E-432F-A16D-89788C77A657}"/>
              </a:ext>
            </a:extLst>
          </p:cNvPr>
          <p:cNvSpPr>
            <a:spLocks noGrp="1"/>
          </p:cNvSpPr>
          <p:nvPr>
            <p:ph type="title"/>
          </p:nvPr>
        </p:nvSpPr>
        <p:spPr>
          <a:xfrm>
            <a:off x="838200" y="128573"/>
            <a:ext cx="10515600" cy="1375658"/>
          </a:xfrm>
        </p:spPr>
        <p:txBody>
          <a:bodyPr/>
          <a:lstStyle/>
          <a:p>
            <a:r>
              <a:rPr lang="en-GB" dirty="0"/>
              <a:t>Reference and Resources</a:t>
            </a:r>
          </a:p>
        </p:txBody>
      </p:sp>
      <p:sp>
        <p:nvSpPr>
          <p:cNvPr id="3" name="Slide Number Placeholder 2">
            <a:extLst>
              <a:ext uri="{FF2B5EF4-FFF2-40B4-BE49-F238E27FC236}">
                <a16:creationId xmlns:a16="http://schemas.microsoft.com/office/drawing/2014/main" id="{789ED15B-D415-4FDE-B0B7-B5462583E2AC}"/>
              </a:ext>
            </a:extLst>
          </p:cNvPr>
          <p:cNvSpPr>
            <a:spLocks noGrp="1"/>
          </p:cNvSpPr>
          <p:nvPr>
            <p:ph type="sldNum" sz="quarter" idx="12"/>
          </p:nvPr>
        </p:nvSpPr>
        <p:spPr/>
        <p:txBody>
          <a:bodyPr/>
          <a:lstStyle/>
          <a:p>
            <a:fld id="{6C8DB4F7-D883-4928-8961-38134A510B78}" type="slidenum">
              <a:rPr lang="en-GB" smtClean="0"/>
              <a:t>31</a:t>
            </a:fld>
            <a:endParaRPr lang="en-GB" dirty="0"/>
          </a:p>
        </p:txBody>
      </p:sp>
      <p:sp>
        <p:nvSpPr>
          <p:cNvPr id="5" name="Rectangle 4">
            <a:extLst>
              <a:ext uri="{FF2B5EF4-FFF2-40B4-BE49-F238E27FC236}">
                <a16:creationId xmlns:a16="http://schemas.microsoft.com/office/drawing/2014/main" id="{DFEE047F-AAF0-47B1-9FAB-06E2348FD87B}"/>
              </a:ext>
            </a:extLst>
          </p:cNvPr>
          <p:cNvSpPr/>
          <p:nvPr/>
        </p:nvSpPr>
        <p:spPr>
          <a:xfrm>
            <a:off x="510747" y="1631092"/>
            <a:ext cx="7101016" cy="5135110"/>
          </a:xfrm>
          <a:prstGeom prst="rect">
            <a:avLst/>
          </a:prstGeom>
        </p:spPr>
        <p:txBody>
          <a:bodyPr wrap="square">
            <a:spAutoFit/>
          </a:bodyPr>
          <a:lstStyle/>
          <a:p>
            <a:pPr marL="457200" indent="-277813">
              <a:spcBef>
                <a:spcPts val="600"/>
              </a:spcBef>
              <a:spcAft>
                <a:spcPts val="600"/>
              </a:spcAft>
              <a:buFont typeface="Arial" panose="020B0604020202020204" pitchFamily="34" charset="0"/>
              <a:buChar char="•"/>
            </a:pPr>
            <a:r>
              <a:rPr lang="en-GB" sz="1400" dirty="0"/>
              <a:t>Reinforcement Learning, Phil Winder, PhD., O'Reilly Media, Inc., 2020.</a:t>
            </a:r>
          </a:p>
          <a:p>
            <a:pPr marL="457200" indent="-277813">
              <a:spcBef>
                <a:spcPts val="600"/>
              </a:spcBef>
              <a:spcAft>
                <a:spcPts val="600"/>
              </a:spcAft>
              <a:buFont typeface="Arial" panose="020B0604020202020204" pitchFamily="34" charset="0"/>
              <a:buChar char="•"/>
            </a:pPr>
            <a:r>
              <a:rPr lang="en-GB" sz="1400" dirty="0"/>
              <a:t>The Reinforcement Learning Workshop, Alessandro Palmas, Emanuele </a:t>
            </a:r>
            <a:r>
              <a:rPr lang="en-GB" sz="1400" dirty="0" err="1"/>
              <a:t>Ghelfi</a:t>
            </a:r>
            <a:r>
              <a:rPr lang="en-GB" sz="1400" dirty="0"/>
              <a:t>, Dr. Alexandra Galina </a:t>
            </a:r>
            <a:r>
              <a:rPr lang="en-GB" sz="1400" dirty="0" err="1"/>
              <a:t>Petre</a:t>
            </a:r>
            <a:r>
              <a:rPr lang="en-GB" sz="1400" dirty="0"/>
              <a:t>, Mayur Kulkarni, Anand N.S., Quan Nguyen, </a:t>
            </a:r>
            <a:r>
              <a:rPr lang="en-GB" sz="1400" dirty="0" err="1"/>
              <a:t>Aritra</a:t>
            </a:r>
            <a:r>
              <a:rPr lang="en-GB" sz="1400" dirty="0"/>
              <a:t> Sen, Anthony So, </a:t>
            </a:r>
            <a:r>
              <a:rPr lang="en-GB" sz="1400" dirty="0" err="1"/>
              <a:t>Saikat</a:t>
            </a:r>
            <a:r>
              <a:rPr lang="en-GB" sz="1400" dirty="0"/>
              <a:t> </a:t>
            </a:r>
            <a:r>
              <a:rPr lang="en-GB" sz="1400" dirty="0" err="1"/>
              <a:t>Basak</a:t>
            </a:r>
            <a:r>
              <a:rPr lang="en-GB" sz="1400" dirty="0"/>
              <a:t>, </a:t>
            </a:r>
            <a:r>
              <a:rPr lang="en-GB" sz="1400" dirty="0" err="1"/>
              <a:t>Packt</a:t>
            </a:r>
            <a:r>
              <a:rPr lang="en-GB" sz="1400" dirty="0"/>
              <a:t> Publishing, August 2020.</a:t>
            </a:r>
          </a:p>
          <a:p>
            <a:pPr marL="457200" indent="-277813">
              <a:spcBef>
                <a:spcPts val="600"/>
              </a:spcBef>
              <a:spcAft>
                <a:spcPts val="600"/>
              </a:spcAft>
              <a:buFont typeface="Arial" panose="020B0604020202020204" pitchFamily="34" charset="0"/>
              <a:buChar char="•"/>
            </a:pPr>
            <a:r>
              <a:rPr lang="en-GB" sz="1400" dirty="0"/>
              <a:t>Deep Reinforcement Learning with Python - Second Edition by </a:t>
            </a:r>
            <a:r>
              <a:rPr lang="en-GB" sz="1400" dirty="0" err="1"/>
              <a:t>Sudharsan</a:t>
            </a:r>
            <a:r>
              <a:rPr lang="en-GB" sz="1400" dirty="0"/>
              <a:t> </a:t>
            </a:r>
            <a:r>
              <a:rPr lang="en-GB" sz="1400" dirty="0" err="1"/>
              <a:t>Ravichandiran</a:t>
            </a:r>
            <a:r>
              <a:rPr lang="en-GB" sz="1400" dirty="0"/>
              <a:t> Published by </a:t>
            </a:r>
            <a:r>
              <a:rPr lang="en-GB" sz="1400" dirty="0" err="1"/>
              <a:t>Packt</a:t>
            </a:r>
            <a:r>
              <a:rPr lang="en-GB" sz="1400" dirty="0"/>
              <a:t> Publishing, 2020</a:t>
            </a:r>
          </a:p>
          <a:p>
            <a:pPr marL="457200" indent="-277813">
              <a:spcBef>
                <a:spcPts val="600"/>
              </a:spcBef>
              <a:spcAft>
                <a:spcPts val="600"/>
              </a:spcAft>
              <a:buFont typeface="Arial" panose="020B0604020202020204" pitchFamily="34" charset="0"/>
              <a:buChar char="•"/>
            </a:pPr>
            <a:r>
              <a:rPr lang="en-GB" sz="1400" dirty="0"/>
              <a:t>https://www.analyticsvidhya.com/blog/2018/09/reinforcement-multi-armed-bandit-scratch-python/</a:t>
            </a:r>
          </a:p>
          <a:p>
            <a:pPr marL="457200" indent="-277813">
              <a:spcBef>
                <a:spcPts val="600"/>
              </a:spcBef>
              <a:spcAft>
                <a:spcPts val="600"/>
              </a:spcAft>
              <a:buFont typeface="Arial" panose="020B0604020202020204" pitchFamily="34" charset="0"/>
              <a:buChar char="•"/>
            </a:pPr>
            <a:r>
              <a:rPr lang="en-GB" sz="1400" dirty="0"/>
              <a:t>https://analyticsindiamag.com/thompson-sampling-explained-with-python-code/</a:t>
            </a:r>
          </a:p>
          <a:p>
            <a:pPr marL="457200" indent="-277813">
              <a:spcBef>
                <a:spcPts val="600"/>
              </a:spcBef>
              <a:spcAft>
                <a:spcPts val="600"/>
              </a:spcAft>
              <a:buFont typeface="Arial" panose="020B0604020202020204" pitchFamily="34" charset="0"/>
              <a:buChar char="•"/>
            </a:pPr>
            <a:r>
              <a:rPr lang="en-GB" sz="1400" dirty="0"/>
              <a:t>https://medium.com/analytics-vidhya/reinforcement-learning-thompson-sampling-to-solve-the-multi-armed-bandit-problem-63fbf3f9e37d</a:t>
            </a:r>
          </a:p>
          <a:p>
            <a:pPr marL="457200" indent="-277813">
              <a:spcBef>
                <a:spcPts val="600"/>
              </a:spcBef>
              <a:spcAft>
                <a:spcPts val="600"/>
              </a:spcAft>
              <a:buFont typeface="Arial" panose="020B0604020202020204" pitchFamily="34" charset="0"/>
              <a:buChar char="•"/>
            </a:pPr>
            <a:r>
              <a:rPr lang="en-GB" sz="1400" dirty="0"/>
              <a:t>https://learning.oreilly.com/library/view/deep-reinforcement-learning/9781839210686/#publisher_resources</a:t>
            </a:r>
          </a:p>
          <a:p>
            <a:pPr marL="457200" indent="-277813">
              <a:spcBef>
                <a:spcPts val="600"/>
              </a:spcBef>
              <a:spcAft>
                <a:spcPts val="600"/>
              </a:spcAft>
              <a:buFont typeface="Arial" panose="020B0604020202020204" pitchFamily="34" charset="0"/>
              <a:buChar char="•"/>
            </a:pPr>
            <a:r>
              <a:rPr lang="en-GB" sz="1400" dirty="0"/>
              <a:t>Introduction to Reinforcement Learning – </a:t>
            </a:r>
            <a:r>
              <a:rPr lang="en-GB" sz="1400" dirty="0" err="1"/>
              <a:t>DataCamp</a:t>
            </a:r>
            <a:endParaRPr lang="en-GB" sz="1400" dirty="0"/>
          </a:p>
          <a:p>
            <a:pPr marL="457200" indent="-277813">
              <a:spcBef>
                <a:spcPts val="600"/>
              </a:spcBef>
              <a:spcAft>
                <a:spcPts val="600"/>
              </a:spcAft>
              <a:buFont typeface="Arial" panose="020B0604020202020204" pitchFamily="34" charset="0"/>
              <a:buChar char="•"/>
            </a:pPr>
            <a:r>
              <a:rPr lang="en-GB" sz="1400" dirty="0"/>
              <a:t>Some images are used from Google search repository to enhance the level of learning for educational purpose.</a:t>
            </a:r>
          </a:p>
          <a:p>
            <a:pPr marL="457200" indent="-277813">
              <a:spcBef>
                <a:spcPts val="600"/>
              </a:spcBef>
              <a:spcAft>
                <a:spcPts val="600"/>
              </a:spcAft>
              <a:buFont typeface="Arial" panose="020B0604020202020204" pitchFamily="34" charset="0"/>
              <a:buChar char="•"/>
            </a:pPr>
            <a:r>
              <a:rPr lang="en-GB" sz="1400" dirty="0"/>
              <a:t>Thanks to Marina Soledad for providing some slides for preparation of this lecture</a:t>
            </a:r>
          </a:p>
        </p:txBody>
      </p:sp>
      <p:sp>
        <p:nvSpPr>
          <p:cNvPr id="4" name="Title 5">
            <a:extLst>
              <a:ext uri="{FF2B5EF4-FFF2-40B4-BE49-F238E27FC236}">
                <a16:creationId xmlns:a16="http://schemas.microsoft.com/office/drawing/2014/main" id="{E0B62662-3B9D-8DC0-C4F7-1ED97FC209C9}"/>
              </a:ext>
            </a:extLst>
          </p:cNvPr>
          <p:cNvSpPr txBox="1">
            <a:spLocks/>
          </p:cNvSpPr>
          <p:nvPr/>
        </p:nvSpPr>
        <p:spPr>
          <a:xfrm>
            <a:off x="7679602" y="2664884"/>
            <a:ext cx="4073105" cy="3037052"/>
          </a:xfrm>
          <a:prstGeom prst="rect">
            <a:avLst/>
          </a:prstGeom>
          <a:ln w="19050">
            <a:solidFill>
              <a:schemeClr val="tx1"/>
            </a:solid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dirty="0"/>
              <a:t>Copyright Notice</a:t>
            </a:r>
            <a:br>
              <a:rPr lang="en-IE" sz="2400" dirty="0"/>
            </a:br>
            <a:r>
              <a:rPr lang="en-IE" sz="1800" dirty="0"/>
              <a:t>The following material has been communicated to you by or on behalf of CCT College Dublin in accordance with the Copyright and Related Rights Act 2000 (the Act).</a:t>
            </a:r>
            <a:br>
              <a:rPr lang="en-IE" sz="1800" dirty="0"/>
            </a:br>
            <a:r>
              <a:rPr lang="en-IE" sz="1800" dirty="0"/>
              <a:t>The material may be subject to copyright under the Act and any further reproduction, communication or distribution of this material must be in accordance with the Act.</a:t>
            </a:r>
            <a:br>
              <a:rPr lang="en-IE" sz="1800" dirty="0"/>
            </a:br>
            <a:br>
              <a:rPr lang="en-IE" sz="1800" dirty="0"/>
            </a:br>
            <a:r>
              <a:rPr lang="en-IE" sz="1200" dirty="0"/>
              <a:t>Do not remove this notice</a:t>
            </a:r>
            <a:endParaRPr lang="en-IE" sz="1800" dirty="0"/>
          </a:p>
        </p:txBody>
      </p:sp>
    </p:spTree>
    <p:extLst>
      <p:ext uri="{BB962C8B-B14F-4D97-AF65-F5344CB8AC3E}">
        <p14:creationId xmlns:p14="http://schemas.microsoft.com/office/powerpoint/2010/main" val="262018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E115-B7C8-4997-A2D7-2425127D08BF}"/>
              </a:ext>
            </a:extLst>
          </p:cNvPr>
          <p:cNvSpPr>
            <a:spLocks noGrp="1"/>
          </p:cNvSpPr>
          <p:nvPr>
            <p:ph type="title"/>
          </p:nvPr>
        </p:nvSpPr>
        <p:spPr>
          <a:xfrm>
            <a:off x="838201" y="83784"/>
            <a:ext cx="8900604" cy="1325563"/>
          </a:xfrm>
        </p:spPr>
        <p:txBody>
          <a:bodyPr/>
          <a:lstStyle/>
          <a:p>
            <a:r>
              <a:rPr lang="en-GB" dirty="0"/>
              <a:t>The First RL Algorithm</a:t>
            </a:r>
          </a:p>
        </p:txBody>
      </p:sp>
      <p:sp>
        <p:nvSpPr>
          <p:cNvPr id="8" name="Content Placeholder 2">
            <a:extLst>
              <a:ext uri="{FF2B5EF4-FFF2-40B4-BE49-F238E27FC236}">
                <a16:creationId xmlns:a16="http://schemas.microsoft.com/office/drawing/2014/main" id="{C9DA7E98-B1E2-4D96-8883-F3EEB9559043}"/>
              </a:ext>
            </a:extLst>
          </p:cNvPr>
          <p:cNvSpPr>
            <a:spLocks noGrp="1"/>
          </p:cNvSpPr>
          <p:nvPr>
            <p:ph idx="1"/>
          </p:nvPr>
        </p:nvSpPr>
        <p:spPr>
          <a:xfrm>
            <a:off x="600187" y="1609725"/>
            <a:ext cx="8337868" cy="5206820"/>
          </a:xfrm>
        </p:spPr>
        <p:txBody>
          <a:bodyPr>
            <a:normAutofit/>
          </a:bodyPr>
          <a:lstStyle/>
          <a:p>
            <a:pPr>
              <a:lnSpc>
                <a:spcPct val="100000"/>
              </a:lnSpc>
              <a:spcBef>
                <a:spcPts val="1200"/>
              </a:spcBef>
              <a:spcAft>
                <a:spcPts val="600"/>
              </a:spcAft>
            </a:pPr>
            <a:r>
              <a:rPr lang="en-GB" sz="1800" dirty="0"/>
              <a:t>In 1972 Robert Rescorla and Allan Wagner found an interesting phenomenon. They first blew a puff of air into a rabbit’s eye, which caused it to blink. They then trained the rabbit to associate an external stimulus, a sound, with the puff of air.</a:t>
            </a:r>
          </a:p>
          <a:p>
            <a:pPr>
              <a:lnSpc>
                <a:spcPct val="100000"/>
              </a:lnSpc>
              <a:spcBef>
                <a:spcPts val="1200"/>
              </a:spcBef>
              <a:spcAft>
                <a:spcPts val="600"/>
              </a:spcAft>
            </a:pPr>
            <a:r>
              <a:rPr lang="en-GB" sz="1800" dirty="0"/>
              <a:t>The rabbit blinked when it heard the sound, even if there was no puff of air. They then retrained the rabbit to blink when exposed to both </a:t>
            </a:r>
            <a:r>
              <a:rPr lang="en-GB" sz="1800" b="1" dirty="0"/>
              <a:t>a sound </a:t>
            </a:r>
            <a:r>
              <a:rPr lang="en-GB" sz="1800" dirty="0"/>
              <a:t>and </a:t>
            </a:r>
            <a:r>
              <a:rPr lang="en-GB" sz="1800" b="1" dirty="0"/>
              <a:t>a light</a:t>
            </a:r>
            <a:r>
              <a:rPr lang="en-GB" sz="1800" dirty="0"/>
              <a:t>.</a:t>
            </a:r>
          </a:p>
          <a:p>
            <a:pPr>
              <a:lnSpc>
                <a:spcPct val="100000"/>
              </a:lnSpc>
              <a:spcBef>
                <a:spcPts val="1200"/>
              </a:spcBef>
              <a:spcAft>
                <a:spcPts val="600"/>
              </a:spcAft>
            </a:pPr>
            <a:r>
              <a:rPr lang="en-GB" sz="1800" dirty="0"/>
              <a:t>When the rabbit heard the sound and saw the light with no puff of air, it blinked. But next, when the researchers only flashed the light, the rabbit did not blink. The rabbit had developed a hierarchy of expectations; </a:t>
            </a:r>
            <a:r>
              <a:rPr lang="en-GB" sz="1800" b="1" dirty="0"/>
              <a:t>sound and light equals blink. </a:t>
            </a:r>
          </a:p>
          <a:p>
            <a:pPr>
              <a:lnSpc>
                <a:spcPct val="100000"/>
              </a:lnSpc>
              <a:spcBef>
                <a:spcPts val="1200"/>
              </a:spcBef>
              <a:spcAft>
                <a:spcPts val="600"/>
              </a:spcAft>
            </a:pPr>
            <a:r>
              <a:rPr lang="en-GB" sz="1800" dirty="0"/>
              <a:t>When the rabbit did not observe the base expectation (the sound), this blocked all subsequent conditioning. You may have experienced this sensation yourself. Occasionally you learn something so incredible, so fundamental, you might feel that any derivative beliefs are also invalid. </a:t>
            </a:r>
          </a:p>
          <a:p>
            <a:pPr>
              <a:lnSpc>
                <a:spcPct val="100000"/>
              </a:lnSpc>
              <a:spcBef>
                <a:spcPts val="1200"/>
              </a:spcBef>
              <a:spcAft>
                <a:spcPts val="600"/>
              </a:spcAft>
            </a:pPr>
            <a:r>
              <a:rPr lang="en-GB" sz="1800" dirty="0"/>
              <a:t>Your lower-level conditioning has been violated and your higher-order expectations have been blocked. The result of this work was the </a:t>
            </a:r>
            <a:r>
              <a:rPr lang="en-GB" sz="1800" b="1" dirty="0">
                <a:solidFill>
                  <a:schemeClr val="bg1"/>
                </a:solidFill>
                <a:highlight>
                  <a:srgbClr val="000000"/>
                </a:highlight>
              </a:rPr>
              <a:t>Rescorla–Wagner model</a:t>
            </a:r>
            <a:r>
              <a:rPr lang="en-GB" sz="1800" dirty="0"/>
              <a:t>.</a:t>
            </a:r>
          </a:p>
        </p:txBody>
      </p:sp>
      <p:sp>
        <p:nvSpPr>
          <p:cNvPr id="4" name="Slide Number Placeholder 3">
            <a:extLst>
              <a:ext uri="{FF2B5EF4-FFF2-40B4-BE49-F238E27FC236}">
                <a16:creationId xmlns:a16="http://schemas.microsoft.com/office/drawing/2014/main" id="{3A0C5C94-448C-4AAA-B4E5-AB24D832D94D}"/>
              </a:ext>
            </a:extLst>
          </p:cNvPr>
          <p:cNvSpPr>
            <a:spLocks noGrp="1"/>
          </p:cNvSpPr>
          <p:nvPr>
            <p:ph type="sldNum" sz="quarter" idx="12"/>
          </p:nvPr>
        </p:nvSpPr>
        <p:spPr/>
        <p:txBody>
          <a:bodyPr/>
          <a:lstStyle/>
          <a:p>
            <a:fld id="{6C8DB4F7-D883-4928-8961-38134A510B78}" type="slidenum">
              <a:rPr lang="en-GB" smtClean="0"/>
              <a:t>4</a:t>
            </a:fld>
            <a:endParaRPr lang="en-GB" dirty="0"/>
          </a:p>
        </p:txBody>
      </p:sp>
      <p:pic>
        <p:nvPicPr>
          <p:cNvPr id="1026" name="Picture 2" descr="Bunny Winking Stock Illustrations – 62 Bunny Winking Stock Illustrations,  Vectors &amp;amp; Clipart - Dreamstime">
            <a:extLst>
              <a:ext uri="{FF2B5EF4-FFF2-40B4-BE49-F238E27FC236}">
                <a16:creationId xmlns:a16="http://schemas.microsoft.com/office/drawing/2014/main" id="{7C02FB29-3DEA-48C9-A09E-7FE13DF3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775" y="1609725"/>
            <a:ext cx="2156039" cy="19889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assical (Pavlovian) Conditioning">
            <a:extLst>
              <a:ext uri="{FF2B5EF4-FFF2-40B4-BE49-F238E27FC236}">
                <a16:creationId xmlns:a16="http://schemas.microsoft.com/office/drawing/2014/main" id="{E10C343A-ACF7-47FB-B878-BF5FBBB32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1025" y="3819532"/>
            <a:ext cx="2227489" cy="285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7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F15C-C620-4451-A94F-AE28B2D352A8}"/>
              </a:ext>
            </a:extLst>
          </p:cNvPr>
          <p:cNvSpPr>
            <a:spLocks noGrp="1"/>
          </p:cNvSpPr>
          <p:nvPr>
            <p:ph type="title"/>
          </p:nvPr>
        </p:nvSpPr>
        <p:spPr>
          <a:xfrm>
            <a:off x="838200" y="72792"/>
            <a:ext cx="10515600" cy="1325563"/>
          </a:xfrm>
        </p:spPr>
        <p:txBody>
          <a:bodyPr/>
          <a:lstStyle/>
          <a:p>
            <a:r>
              <a:rPr lang="en-GB" dirty="0"/>
              <a:t>Terminology</a:t>
            </a:r>
          </a:p>
        </p:txBody>
      </p:sp>
      <p:sp>
        <p:nvSpPr>
          <p:cNvPr id="3" name="Content Placeholder 2">
            <a:extLst>
              <a:ext uri="{FF2B5EF4-FFF2-40B4-BE49-F238E27FC236}">
                <a16:creationId xmlns:a16="http://schemas.microsoft.com/office/drawing/2014/main" id="{18D97E27-AACE-41BF-880E-7BB383CAA165}"/>
              </a:ext>
            </a:extLst>
          </p:cNvPr>
          <p:cNvSpPr>
            <a:spLocks noGrp="1"/>
          </p:cNvSpPr>
          <p:nvPr>
            <p:ph idx="1"/>
          </p:nvPr>
        </p:nvSpPr>
        <p:spPr>
          <a:xfrm>
            <a:off x="838200" y="1577723"/>
            <a:ext cx="10515600" cy="5280277"/>
          </a:xfrm>
        </p:spPr>
        <p:txBody>
          <a:bodyPr>
            <a:normAutofit/>
          </a:bodyPr>
          <a:lstStyle/>
          <a:p>
            <a:pPr>
              <a:lnSpc>
                <a:spcPct val="100000"/>
              </a:lnSpc>
              <a:spcBef>
                <a:spcPts val="1200"/>
              </a:spcBef>
              <a:spcAft>
                <a:spcPts val="600"/>
              </a:spcAft>
            </a:pPr>
            <a:r>
              <a:rPr lang="en-GB" sz="1800" dirty="0"/>
              <a:t>Some important terms related to reinforcement learning are</a:t>
            </a:r>
          </a:p>
          <a:p>
            <a:pPr>
              <a:lnSpc>
                <a:spcPct val="100000"/>
              </a:lnSpc>
              <a:spcBef>
                <a:spcPts val="1200"/>
              </a:spcBef>
              <a:spcAft>
                <a:spcPts val="600"/>
              </a:spcAft>
            </a:pPr>
            <a:r>
              <a:rPr lang="en-GB" sz="1800" b="1" dirty="0"/>
              <a:t>Agent: </a:t>
            </a:r>
            <a:r>
              <a:rPr lang="en-GB" sz="1800" dirty="0"/>
              <a:t>a hypothetical entity which performs actions in an environment to gain some reward.</a:t>
            </a:r>
          </a:p>
          <a:p>
            <a:pPr>
              <a:lnSpc>
                <a:spcPct val="100000"/>
              </a:lnSpc>
              <a:spcBef>
                <a:spcPts val="1200"/>
              </a:spcBef>
              <a:spcAft>
                <a:spcPts val="600"/>
              </a:spcAft>
            </a:pPr>
            <a:r>
              <a:rPr lang="en-GB" sz="1800" b="1" dirty="0"/>
              <a:t>Action (a): </a:t>
            </a:r>
            <a:r>
              <a:rPr lang="en-GB" sz="1800" dirty="0"/>
              <a:t>All the possible moves that the agent can take.</a:t>
            </a:r>
          </a:p>
          <a:p>
            <a:pPr>
              <a:lnSpc>
                <a:spcPct val="100000"/>
              </a:lnSpc>
              <a:spcBef>
                <a:spcPts val="1200"/>
              </a:spcBef>
              <a:spcAft>
                <a:spcPts val="600"/>
              </a:spcAft>
            </a:pPr>
            <a:r>
              <a:rPr lang="en-GB" sz="1800" b="1" dirty="0"/>
              <a:t>Environment (e): </a:t>
            </a:r>
            <a:r>
              <a:rPr lang="en-GB" sz="1800" dirty="0"/>
              <a:t>A scenario the agent has to face.</a:t>
            </a:r>
          </a:p>
          <a:p>
            <a:pPr>
              <a:lnSpc>
                <a:spcPct val="100000"/>
              </a:lnSpc>
              <a:spcBef>
                <a:spcPts val="1200"/>
              </a:spcBef>
              <a:spcAft>
                <a:spcPts val="600"/>
              </a:spcAft>
            </a:pPr>
            <a:r>
              <a:rPr lang="en-GB" sz="1800" b="1" dirty="0"/>
              <a:t>State (s): </a:t>
            </a:r>
            <a:r>
              <a:rPr lang="en-GB" sz="1800" dirty="0"/>
              <a:t>Current situation returned by the environment.</a:t>
            </a:r>
          </a:p>
          <a:p>
            <a:pPr>
              <a:lnSpc>
                <a:spcPct val="100000"/>
              </a:lnSpc>
              <a:spcBef>
                <a:spcPts val="1200"/>
              </a:spcBef>
              <a:spcAft>
                <a:spcPts val="600"/>
              </a:spcAft>
            </a:pPr>
            <a:r>
              <a:rPr lang="en-GB" sz="1800" b="1" dirty="0"/>
              <a:t>Reward (R): </a:t>
            </a:r>
            <a:r>
              <a:rPr lang="en-GB" sz="1800" dirty="0"/>
              <a:t>An immediate return sent back from the environment to evaluate the last action by the agent.</a:t>
            </a:r>
          </a:p>
          <a:p>
            <a:pPr>
              <a:lnSpc>
                <a:spcPct val="100000"/>
              </a:lnSpc>
              <a:spcBef>
                <a:spcPts val="1200"/>
              </a:spcBef>
              <a:spcAft>
                <a:spcPts val="600"/>
              </a:spcAft>
            </a:pPr>
            <a:r>
              <a:rPr lang="en-GB" sz="1800" b="1" dirty="0"/>
              <a:t>Policy (π): </a:t>
            </a:r>
            <a:r>
              <a:rPr lang="en-GB" sz="1800" dirty="0"/>
              <a:t>The strategy that the agent employs to determine next action based on the current state.</a:t>
            </a:r>
          </a:p>
          <a:p>
            <a:pPr>
              <a:lnSpc>
                <a:spcPct val="100000"/>
              </a:lnSpc>
              <a:spcBef>
                <a:spcPts val="1200"/>
              </a:spcBef>
              <a:spcAft>
                <a:spcPts val="600"/>
              </a:spcAft>
            </a:pPr>
            <a:r>
              <a:rPr lang="en-GB" sz="1800" b="1" dirty="0"/>
              <a:t>Value (V): </a:t>
            </a:r>
            <a:r>
              <a:rPr lang="en-GB" sz="1800" dirty="0"/>
              <a:t>The expected long-term return with discount, as opposed to the short-term reward </a:t>
            </a:r>
            <a:r>
              <a:rPr lang="en-GB" sz="1800" b="1" dirty="0"/>
              <a:t>R</a:t>
            </a:r>
            <a:r>
              <a:rPr lang="en-GB" sz="1800" dirty="0"/>
              <a:t>. </a:t>
            </a:r>
            <a:r>
              <a:rPr lang="en-GB" sz="1800" b="1" dirty="0"/>
              <a:t>V</a:t>
            </a:r>
            <a:r>
              <a:rPr lang="en-GB" sz="1800" b="1" baseline="-25000" dirty="0"/>
              <a:t>π</a:t>
            </a:r>
            <a:r>
              <a:rPr lang="en-GB" sz="1800" b="1" dirty="0"/>
              <a:t>(s)</a:t>
            </a:r>
            <a:r>
              <a:rPr lang="en-GB" sz="1800" dirty="0"/>
              <a:t>, is defined as the expected long-term return of the current state </a:t>
            </a:r>
            <a:r>
              <a:rPr lang="en-GB" sz="1800" b="1" dirty="0"/>
              <a:t>s</a:t>
            </a:r>
            <a:r>
              <a:rPr lang="en-GB" sz="1800" dirty="0"/>
              <a:t> under policy </a:t>
            </a:r>
            <a:r>
              <a:rPr lang="en-GB" sz="1800" b="1" dirty="0"/>
              <a:t>π</a:t>
            </a:r>
            <a:r>
              <a:rPr lang="en-GB" sz="1800" dirty="0"/>
              <a:t>.</a:t>
            </a:r>
          </a:p>
          <a:p>
            <a:pPr>
              <a:lnSpc>
                <a:spcPct val="100000"/>
              </a:lnSpc>
              <a:spcBef>
                <a:spcPts val="1200"/>
              </a:spcBef>
              <a:spcAft>
                <a:spcPts val="600"/>
              </a:spcAft>
            </a:pPr>
            <a:r>
              <a:rPr lang="en-GB" sz="1800" b="1" dirty="0"/>
              <a:t>Q-value or action-value (Q): </a:t>
            </a:r>
            <a:r>
              <a:rPr lang="en-GB" sz="1800" dirty="0"/>
              <a:t>Q-value is similar to Value, except that it takes an extra parameter, the current action </a:t>
            </a:r>
            <a:r>
              <a:rPr lang="en-GB" sz="1800" b="1" dirty="0"/>
              <a:t>a</a:t>
            </a:r>
            <a:r>
              <a:rPr lang="en-GB" sz="1800" dirty="0"/>
              <a:t>. </a:t>
            </a:r>
            <a:r>
              <a:rPr lang="en-GB" sz="1800" b="1" dirty="0"/>
              <a:t>Q</a:t>
            </a:r>
            <a:r>
              <a:rPr lang="en-GB" sz="1800" b="1" baseline="-25000" dirty="0"/>
              <a:t>π</a:t>
            </a:r>
            <a:r>
              <a:rPr lang="en-GB" sz="1800" b="1" dirty="0"/>
              <a:t>(s, a)</a:t>
            </a:r>
            <a:r>
              <a:rPr lang="en-GB" sz="1800" dirty="0"/>
              <a:t> refers to the long-term return of the current state </a:t>
            </a:r>
            <a:r>
              <a:rPr lang="en-GB" sz="1800" b="1" dirty="0"/>
              <a:t>s</a:t>
            </a:r>
            <a:r>
              <a:rPr lang="en-GB" sz="1800" dirty="0"/>
              <a:t>, taking action </a:t>
            </a:r>
            <a:r>
              <a:rPr lang="en-GB" sz="1800" b="1" dirty="0"/>
              <a:t>a</a:t>
            </a:r>
            <a:r>
              <a:rPr lang="en-GB" sz="1800" dirty="0"/>
              <a:t> under policy </a:t>
            </a:r>
            <a:r>
              <a:rPr lang="en-GB" sz="1800" b="1" dirty="0"/>
              <a:t>π</a:t>
            </a:r>
            <a:r>
              <a:rPr lang="en-GB" sz="1800" dirty="0"/>
              <a:t>.</a:t>
            </a:r>
          </a:p>
          <a:p>
            <a:pPr>
              <a:lnSpc>
                <a:spcPct val="100000"/>
              </a:lnSpc>
              <a:spcBef>
                <a:spcPts val="1200"/>
              </a:spcBef>
              <a:spcAft>
                <a:spcPts val="600"/>
              </a:spcAft>
            </a:pPr>
            <a:endParaRPr lang="en-GB" sz="1800" dirty="0"/>
          </a:p>
        </p:txBody>
      </p:sp>
      <p:sp>
        <p:nvSpPr>
          <p:cNvPr id="5" name="Slide Number Placeholder 4">
            <a:extLst>
              <a:ext uri="{FF2B5EF4-FFF2-40B4-BE49-F238E27FC236}">
                <a16:creationId xmlns:a16="http://schemas.microsoft.com/office/drawing/2014/main" id="{AE531E60-062A-4C53-9BB2-9F1A1450A037}"/>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1006161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3DF1-4B33-4710-8A44-61F239DE067F}"/>
              </a:ext>
            </a:extLst>
          </p:cNvPr>
          <p:cNvSpPr>
            <a:spLocks noGrp="1"/>
          </p:cNvSpPr>
          <p:nvPr>
            <p:ph type="title"/>
          </p:nvPr>
        </p:nvSpPr>
        <p:spPr/>
        <p:txBody>
          <a:bodyPr/>
          <a:lstStyle/>
          <a:p>
            <a:r>
              <a:rPr lang="en-GB" dirty="0"/>
              <a:t>Types of Reinforcement Learning</a:t>
            </a:r>
          </a:p>
        </p:txBody>
      </p:sp>
      <p:sp>
        <p:nvSpPr>
          <p:cNvPr id="3" name="Content Placeholder 2">
            <a:extLst>
              <a:ext uri="{FF2B5EF4-FFF2-40B4-BE49-F238E27FC236}">
                <a16:creationId xmlns:a16="http://schemas.microsoft.com/office/drawing/2014/main" id="{3AB32C73-8861-4428-9630-20F4F82847D8}"/>
              </a:ext>
            </a:extLst>
          </p:cNvPr>
          <p:cNvSpPr>
            <a:spLocks noGrp="1"/>
          </p:cNvSpPr>
          <p:nvPr>
            <p:ph idx="1"/>
          </p:nvPr>
        </p:nvSpPr>
        <p:spPr>
          <a:xfrm>
            <a:off x="606287" y="1619250"/>
            <a:ext cx="10747513" cy="5162550"/>
          </a:xfrm>
        </p:spPr>
        <p:txBody>
          <a:bodyPr>
            <a:normAutofit/>
          </a:bodyPr>
          <a:lstStyle/>
          <a:p>
            <a:pPr>
              <a:lnSpc>
                <a:spcPct val="100000"/>
              </a:lnSpc>
              <a:spcAft>
                <a:spcPts val="600"/>
              </a:spcAft>
            </a:pPr>
            <a:r>
              <a:rPr lang="en-GB" sz="2400" b="1" dirty="0"/>
              <a:t>Passive Reinforcement Learning:  </a:t>
            </a:r>
            <a:r>
              <a:rPr lang="en-GB" sz="2000" dirty="0"/>
              <a:t>In case of passive RL, </a:t>
            </a:r>
            <a:r>
              <a:rPr lang="en-GB" sz="2000" b="1" u="sng" dirty="0"/>
              <a:t>the agent’s policy is fixed</a:t>
            </a:r>
            <a:r>
              <a:rPr lang="en-GB" sz="2000" dirty="0"/>
              <a:t> which means that it is told what to do. Agent executes a fixed policy and evaluates it.</a:t>
            </a:r>
          </a:p>
          <a:p>
            <a:pPr marL="590400">
              <a:lnSpc>
                <a:spcPct val="100000"/>
              </a:lnSpc>
              <a:spcAft>
                <a:spcPts val="600"/>
              </a:spcAft>
              <a:buFont typeface="Calibri" panose="020F0502020204030204" pitchFamily="34" charset="0"/>
              <a:buChar char="–"/>
            </a:pPr>
            <a:r>
              <a:rPr lang="en-GB" sz="2000" b="1" dirty="0"/>
              <a:t>Direct Utility Estimation: </a:t>
            </a:r>
            <a:r>
              <a:rPr lang="en-GB" sz="1600" b="0" i="0" dirty="0">
                <a:effectLst/>
                <a:latin typeface="Open Sans"/>
              </a:rPr>
              <a:t>Suppose we have a 4 x 3 grid as the environment in which the agent can move either </a:t>
            </a:r>
            <a:r>
              <a:rPr lang="en-GB" sz="1600" b="1" i="0" dirty="0">
                <a:effectLst/>
                <a:latin typeface="Open Sans"/>
              </a:rPr>
              <a:t>Left</a:t>
            </a:r>
            <a:r>
              <a:rPr lang="en-GB" sz="1600" b="0" i="0" dirty="0">
                <a:effectLst/>
                <a:latin typeface="Open Sans"/>
              </a:rPr>
              <a:t>, </a:t>
            </a:r>
            <a:r>
              <a:rPr lang="en-GB" sz="1600" b="1" i="0" dirty="0">
                <a:effectLst/>
                <a:latin typeface="Open Sans"/>
              </a:rPr>
              <a:t>Right</a:t>
            </a:r>
            <a:r>
              <a:rPr lang="en-GB" sz="1600" b="0" i="0" dirty="0">
                <a:effectLst/>
                <a:latin typeface="Open Sans"/>
              </a:rPr>
              <a:t>, </a:t>
            </a:r>
            <a:r>
              <a:rPr lang="en-GB" sz="1600" b="1" i="0" dirty="0">
                <a:effectLst/>
                <a:latin typeface="Open Sans"/>
              </a:rPr>
              <a:t>Up</a:t>
            </a:r>
            <a:r>
              <a:rPr lang="en-GB" sz="1600" b="0" i="0" dirty="0">
                <a:effectLst/>
                <a:latin typeface="Open Sans"/>
              </a:rPr>
              <a:t> or </a:t>
            </a:r>
            <a:r>
              <a:rPr lang="en-GB" sz="1600" b="1" i="0" dirty="0">
                <a:effectLst/>
                <a:latin typeface="Open Sans"/>
              </a:rPr>
              <a:t>Down</a:t>
            </a:r>
            <a:r>
              <a:rPr lang="en-GB" sz="1600" b="0" i="0" dirty="0">
                <a:effectLst/>
                <a:latin typeface="Open Sans"/>
              </a:rPr>
              <a:t> (set of available actions). An example of a run and the total reward is 0.72.</a:t>
            </a:r>
          </a:p>
          <a:p>
            <a:pPr marL="590400">
              <a:lnSpc>
                <a:spcPct val="100000"/>
              </a:lnSpc>
              <a:spcAft>
                <a:spcPts val="600"/>
              </a:spcAft>
              <a:buFont typeface="Calibri" panose="020F0502020204030204" pitchFamily="34" charset="0"/>
              <a:buChar char="–"/>
            </a:pPr>
            <a:endParaRPr lang="en-GB" sz="2400" dirty="0"/>
          </a:p>
          <a:p>
            <a:pPr marL="590400">
              <a:lnSpc>
                <a:spcPct val="100000"/>
              </a:lnSpc>
              <a:spcAft>
                <a:spcPts val="600"/>
              </a:spcAft>
              <a:buFont typeface="Calibri" panose="020F0502020204030204" pitchFamily="34" charset="0"/>
              <a:buChar char="–"/>
            </a:pPr>
            <a:r>
              <a:rPr lang="en-GB" sz="2000" b="1" dirty="0"/>
              <a:t>Adaptive Dynamic Programming (ADP): </a:t>
            </a:r>
            <a:r>
              <a:rPr lang="en-GB" sz="1600" b="1" i="0" dirty="0">
                <a:effectLst/>
                <a:latin typeface="Open Sans"/>
              </a:rPr>
              <a:t>ADP</a:t>
            </a:r>
            <a:r>
              <a:rPr lang="en-GB" sz="1600" b="0" i="0" dirty="0">
                <a:effectLst/>
                <a:latin typeface="Open Sans"/>
              </a:rPr>
              <a:t> is a smarter method than Direct Utility Estimation as it runs trials to learn the model of the environment by estimating the utility of a state as a sum of reward for being in that state and the expected discounted reward of being in the next state.</a:t>
            </a:r>
          </a:p>
          <a:p>
            <a:pPr marL="590400">
              <a:lnSpc>
                <a:spcPct val="100000"/>
              </a:lnSpc>
              <a:spcAft>
                <a:spcPts val="600"/>
              </a:spcAft>
              <a:buFont typeface="Calibri" panose="020F0502020204030204" pitchFamily="34" charset="0"/>
              <a:buChar char="–"/>
            </a:pPr>
            <a:endParaRPr lang="en-GB" sz="2400" dirty="0"/>
          </a:p>
          <a:p>
            <a:pPr marL="590400">
              <a:lnSpc>
                <a:spcPct val="100000"/>
              </a:lnSpc>
              <a:spcAft>
                <a:spcPts val="600"/>
              </a:spcAft>
              <a:buFont typeface="Calibri" panose="020F0502020204030204" pitchFamily="34" charset="0"/>
              <a:buChar char="–"/>
            </a:pPr>
            <a:r>
              <a:rPr lang="en-GB" sz="2000" b="1" dirty="0"/>
              <a:t>Temporal Difference Learning (TD): </a:t>
            </a:r>
            <a:r>
              <a:rPr lang="en-GB" sz="1600" b="0" i="0" dirty="0">
                <a:effectLst/>
                <a:latin typeface="Open Sans"/>
              </a:rPr>
              <a:t>TD learning does not require the agent to learn the transition model. The update occurs between successive states and agent only updates state that are directly affected.</a:t>
            </a:r>
            <a:endParaRPr lang="en-GB" sz="2400" dirty="0"/>
          </a:p>
          <a:p>
            <a:pPr>
              <a:lnSpc>
                <a:spcPct val="100000"/>
              </a:lnSpc>
              <a:spcAft>
                <a:spcPts val="600"/>
              </a:spcAft>
            </a:pPr>
            <a:endParaRPr lang="en-GB" dirty="0"/>
          </a:p>
        </p:txBody>
      </p:sp>
      <p:sp>
        <p:nvSpPr>
          <p:cNvPr id="4" name="Slide Number Placeholder 3">
            <a:extLst>
              <a:ext uri="{FF2B5EF4-FFF2-40B4-BE49-F238E27FC236}">
                <a16:creationId xmlns:a16="http://schemas.microsoft.com/office/drawing/2014/main" id="{89224DE5-3A7D-46E3-B181-39A0D2E3A487}"/>
              </a:ext>
            </a:extLst>
          </p:cNvPr>
          <p:cNvSpPr>
            <a:spLocks noGrp="1"/>
          </p:cNvSpPr>
          <p:nvPr>
            <p:ph type="sldNum" sz="quarter" idx="12"/>
          </p:nvPr>
        </p:nvSpPr>
        <p:spPr/>
        <p:txBody>
          <a:bodyPr/>
          <a:lstStyle/>
          <a:p>
            <a:fld id="{6C8DB4F7-D883-4928-8961-38134A510B78}" type="slidenum">
              <a:rPr lang="en-GB" smtClean="0"/>
              <a:t>6</a:t>
            </a:fld>
            <a:endParaRPr lang="en-GB" dirty="0"/>
          </a:p>
        </p:txBody>
      </p:sp>
      <p:pic>
        <p:nvPicPr>
          <p:cNvPr id="5" name="Picture 4">
            <a:extLst>
              <a:ext uri="{FF2B5EF4-FFF2-40B4-BE49-F238E27FC236}">
                <a16:creationId xmlns:a16="http://schemas.microsoft.com/office/drawing/2014/main" id="{2F23EAA7-DA72-4E04-BDF7-F1191A90F52E}"/>
              </a:ext>
            </a:extLst>
          </p:cNvPr>
          <p:cNvPicPr>
            <a:picLocks noChangeAspect="1"/>
          </p:cNvPicPr>
          <p:nvPr/>
        </p:nvPicPr>
        <p:blipFill>
          <a:blip r:embed="rId2"/>
          <a:stretch>
            <a:fillRect/>
          </a:stretch>
        </p:blipFill>
        <p:spPr>
          <a:xfrm>
            <a:off x="2181786" y="3392018"/>
            <a:ext cx="8175979" cy="351183"/>
          </a:xfrm>
          <a:prstGeom prst="rect">
            <a:avLst/>
          </a:prstGeom>
        </p:spPr>
      </p:pic>
      <p:pic>
        <p:nvPicPr>
          <p:cNvPr id="1028" name="Picture 4">
            <a:extLst>
              <a:ext uri="{FF2B5EF4-FFF2-40B4-BE49-F238E27FC236}">
                <a16:creationId xmlns:a16="http://schemas.microsoft.com/office/drawing/2014/main" id="{91A236C3-A328-4CEA-AD24-9A115AB21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947" y="5075773"/>
            <a:ext cx="4035019" cy="5027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E792188-E4B7-43DC-95A8-A9C03DA94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2122" y="6425357"/>
            <a:ext cx="4255305" cy="22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99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3DF1-4B33-4710-8A44-61F239DE067F}"/>
              </a:ext>
            </a:extLst>
          </p:cNvPr>
          <p:cNvSpPr>
            <a:spLocks noGrp="1"/>
          </p:cNvSpPr>
          <p:nvPr>
            <p:ph type="title"/>
          </p:nvPr>
        </p:nvSpPr>
        <p:spPr/>
        <p:txBody>
          <a:bodyPr/>
          <a:lstStyle/>
          <a:p>
            <a:r>
              <a:rPr lang="en-GB" dirty="0"/>
              <a:t>Types of Reinforcement Learning</a:t>
            </a:r>
          </a:p>
        </p:txBody>
      </p:sp>
      <p:sp>
        <p:nvSpPr>
          <p:cNvPr id="3" name="Content Placeholder 2">
            <a:extLst>
              <a:ext uri="{FF2B5EF4-FFF2-40B4-BE49-F238E27FC236}">
                <a16:creationId xmlns:a16="http://schemas.microsoft.com/office/drawing/2014/main" id="{3AB32C73-8861-4428-9630-20F4F82847D8}"/>
              </a:ext>
            </a:extLst>
          </p:cNvPr>
          <p:cNvSpPr>
            <a:spLocks noGrp="1"/>
          </p:cNvSpPr>
          <p:nvPr>
            <p:ph idx="1"/>
          </p:nvPr>
        </p:nvSpPr>
        <p:spPr>
          <a:xfrm>
            <a:off x="838200" y="1587166"/>
            <a:ext cx="10515600" cy="5162550"/>
          </a:xfrm>
        </p:spPr>
        <p:txBody>
          <a:bodyPr>
            <a:normAutofit/>
          </a:bodyPr>
          <a:lstStyle/>
          <a:p>
            <a:pPr>
              <a:lnSpc>
                <a:spcPct val="100000"/>
              </a:lnSpc>
              <a:spcAft>
                <a:spcPts val="600"/>
              </a:spcAft>
            </a:pPr>
            <a:r>
              <a:rPr lang="en-GB" sz="2400" b="1" dirty="0"/>
              <a:t>Active Reinforcement Learning: </a:t>
            </a:r>
            <a:r>
              <a:rPr lang="en-GB" sz="1800" dirty="0">
                <a:solidFill>
                  <a:srgbClr val="111111"/>
                </a:solidFill>
              </a:rPr>
              <a:t>I</a:t>
            </a:r>
            <a:r>
              <a:rPr lang="en-GB" sz="1800" b="0" i="0" dirty="0">
                <a:solidFill>
                  <a:srgbClr val="111111"/>
                </a:solidFill>
                <a:effectLst/>
              </a:rPr>
              <a:t>n active RL, an agent </a:t>
            </a:r>
            <a:r>
              <a:rPr lang="en-GB" sz="1800" b="0" i="1" dirty="0">
                <a:solidFill>
                  <a:srgbClr val="111111"/>
                </a:solidFill>
                <a:effectLst/>
                <a:highlight>
                  <a:srgbClr val="FFFF00"/>
                </a:highlight>
              </a:rPr>
              <a:t>needs to decide what to do</a:t>
            </a:r>
            <a:r>
              <a:rPr lang="en-GB" sz="1800" b="0" i="0" dirty="0">
                <a:solidFill>
                  <a:srgbClr val="111111"/>
                </a:solidFill>
                <a:effectLst/>
              </a:rPr>
              <a:t> as there’s no fixed policy that it can act on. So, </a:t>
            </a:r>
            <a:r>
              <a:rPr lang="en-GB" sz="1800" b="1" i="0" dirty="0">
                <a:solidFill>
                  <a:srgbClr val="111111"/>
                </a:solidFill>
                <a:effectLst/>
              </a:rPr>
              <a:t>the goal of an active RL agent is to act and learn an optimal policy</a:t>
            </a:r>
            <a:r>
              <a:rPr lang="en-GB" sz="1800" b="0" i="0" dirty="0">
                <a:solidFill>
                  <a:srgbClr val="111111"/>
                </a:solidFill>
                <a:effectLst/>
              </a:rPr>
              <a:t>.</a:t>
            </a:r>
            <a:r>
              <a:rPr lang="en-GB" sz="1800" dirty="0"/>
              <a:t> Active Reinforcement Learning can be of the following categories</a:t>
            </a:r>
          </a:p>
          <a:p>
            <a:pPr marL="720000">
              <a:lnSpc>
                <a:spcPct val="100000"/>
              </a:lnSpc>
              <a:spcAft>
                <a:spcPts val="600"/>
              </a:spcAft>
              <a:buFont typeface="Calibri" panose="020F0502020204030204" pitchFamily="34" charset="0"/>
              <a:buChar char="–"/>
            </a:pPr>
            <a:r>
              <a:rPr lang="en-GB" sz="2000" b="1" dirty="0"/>
              <a:t>Q-Learning: </a:t>
            </a:r>
            <a:r>
              <a:rPr lang="en-GB" sz="1800" b="0" i="0" dirty="0">
                <a:solidFill>
                  <a:srgbClr val="111111"/>
                </a:solidFill>
                <a:effectLst/>
              </a:rPr>
              <a:t>Q-learning is a TD learning method which does not require the agent to learn the transitional model, instead learns Q-value functions </a:t>
            </a:r>
            <a:r>
              <a:rPr lang="en-GB" sz="1800" b="0" i="1" dirty="0">
                <a:solidFill>
                  <a:srgbClr val="111111"/>
                </a:solidFill>
                <a:effectLst/>
              </a:rPr>
              <a:t>Q(s, a)</a:t>
            </a:r>
            <a:r>
              <a:rPr lang="en-GB" sz="1800" b="0" i="0" dirty="0">
                <a:solidFill>
                  <a:srgbClr val="111111"/>
                </a:solidFill>
                <a:effectLst/>
              </a:rPr>
              <a:t>.</a:t>
            </a:r>
          </a:p>
          <a:p>
            <a:pPr marL="720000">
              <a:lnSpc>
                <a:spcPct val="100000"/>
              </a:lnSpc>
              <a:spcAft>
                <a:spcPts val="600"/>
              </a:spcAft>
              <a:buFont typeface="Calibri" panose="020F0502020204030204" pitchFamily="34" charset="0"/>
              <a:buChar char="–"/>
            </a:pPr>
            <a:endParaRPr lang="en-GB" sz="1800" dirty="0">
              <a:solidFill>
                <a:srgbClr val="111111"/>
              </a:solidFill>
            </a:endParaRPr>
          </a:p>
          <a:p>
            <a:pPr marL="720000">
              <a:lnSpc>
                <a:spcPct val="100000"/>
              </a:lnSpc>
              <a:spcAft>
                <a:spcPts val="600"/>
              </a:spcAft>
              <a:buFont typeface="Calibri" panose="020F0502020204030204" pitchFamily="34" charset="0"/>
              <a:buChar char="–"/>
            </a:pPr>
            <a:r>
              <a:rPr lang="en-GB" sz="2000" b="1" i="0" dirty="0">
                <a:solidFill>
                  <a:srgbClr val="111111"/>
                </a:solidFill>
                <a:effectLst/>
              </a:rPr>
              <a:t>ADP with exploration function: </a:t>
            </a:r>
            <a:r>
              <a:rPr lang="en-GB" sz="1800" b="0" i="0" dirty="0">
                <a:solidFill>
                  <a:srgbClr val="111111"/>
                </a:solidFill>
                <a:effectLst/>
              </a:rPr>
              <a:t>As the goal of an active agent is to learn an optimal policy, the agent needs to learn the expected utility of each </a:t>
            </a:r>
            <a:r>
              <a:rPr lang="en-GB" sz="1800" b="1" i="0" dirty="0">
                <a:solidFill>
                  <a:srgbClr val="111111"/>
                </a:solidFill>
                <a:effectLst/>
              </a:rPr>
              <a:t>state</a:t>
            </a:r>
            <a:r>
              <a:rPr lang="en-GB" sz="1800" b="0" i="0" dirty="0">
                <a:solidFill>
                  <a:srgbClr val="111111"/>
                </a:solidFill>
                <a:effectLst/>
              </a:rPr>
              <a:t> and </a:t>
            </a:r>
            <a:r>
              <a:rPr lang="en-GB" sz="1800" b="1" i="0" dirty="0">
                <a:solidFill>
                  <a:srgbClr val="111111"/>
                </a:solidFill>
                <a:effectLst/>
              </a:rPr>
              <a:t>update</a:t>
            </a:r>
            <a:r>
              <a:rPr lang="en-GB" sz="1800" b="0" i="0" dirty="0">
                <a:solidFill>
                  <a:srgbClr val="111111"/>
                </a:solidFill>
                <a:effectLst/>
              </a:rPr>
              <a:t> its policy. </a:t>
            </a:r>
          </a:p>
          <a:p>
            <a:pPr marL="720000">
              <a:lnSpc>
                <a:spcPct val="100000"/>
              </a:lnSpc>
              <a:spcAft>
                <a:spcPts val="600"/>
              </a:spcAft>
              <a:buFont typeface="Calibri" panose="020F0502020204030204" pitchFamily="34" charset="0"/>
              <a:buChar char="–"/>
            </a:pPr>
            <a:r>
              <a:rPr lang="en-GB" sz="1800" b="0" i="0" dirty="0">
                <a:solidFill>
                  <a:srgbClr val="111111"/>
                </a:solidFill>
                <a:effectLst/>
              </a:rPr>
              <a:t>It can be done using a passive ADP agent and then using value or policy iteration it can learn optimal actions. But this approach results into a greedy agent. </a:t>
            </a:r>
          </a:p>
          <a:p>
            <a:pPr marL="720000">
              <a:lnSpc>
                <a:spcPct val="100000"/>
              </a:lnSpc>
              <a:spcAft>
                <a:spcPts val="600"/>
              </a:spcAft>
              <a:buFont typeface="Calibri" panose="020F0502020204030204" pitchFamily="34" charset="0"/>
              <a:buChar char="–"/>
            </a:pPr>
            <a:r>
              <a:rPr lang="en-GB" sz="1800" b="0" i="0" dirty="0">
                <a:solidFill>
                  <a:srgbClr val="111111"/>
                </a:solidFill>
                <a:effectLst/>
              </a:rPr>
              <a:t>Hence, we use an approach that gives higher weights to unexplored actions and lower weights to actions with lower utilities.</a:t>
            </a:r>
          </a:p>
        </p:txBody>
      </p:sp>
      <p:sp>
        <p:nvSpPr>
          <p:cNvPr id="4" name="Slide Number Placeholder 3">
            <a:extLst>
              <a:ext uri="{FF2B5EF4-FFF2-40B4-BE49-F238E27FC236}">
                <a16:creationId xmlns:a16="http://schemas.microsoft.com/office/drawing/2014/main" id="{BEB6523B-F247-42FD-B5D7-F4B030523F71}"/>
              </a:ext>
            </a:extLst>
          </p:cNvPr>
          <p:cNvSpPr>
            <a:spLocks noGrp="1"/>
          </p:cNvSpPr>
          <p:nvPr>
            <p:ph type="sldNum" sz="quarter" idx="12"/>
          </p:nvPr>
        </p:nvSpPr>
        <p:spPr/>
        <p:txBody>
          <a:bodyPr/>
          <a:lstStyle/>
          <a:p>
            <a:fld id="{6C8DB4F7-D883-4928-8961-38134A510B78}" type="slidenum">
              <a:rPr lang="en-GB" smtClean="0"/>
              <a:t>7</a:t>
            </a:fld>
            <a:endParaRPr lang="en-GB" dirty="0"/>
          </a:p>
        </p:txBody>
      </p:sp>
      <p:pic>
        <p:nvPicPr>
          <p:cNvPr id="2052" name="Picture 4">
            <a:extLst>
              <a:ext uri="{FF2B5EF4-FFF2-40B4-BE49-F238E27FC236}">
                <a16:creationId xmlns:a16="http://schemas.microsoft.com/office/drawing/2014/main" id="{4EB651A9-9BA5-47D6-9F85-F9FAEC0B5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324" y="3527858"/>
            <a:ext cx="1974572" cy="3313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D5768BB-2DD6-4F82-8704-2CAC8DA6D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279" y="6191751"/>
            <a:ext cx="412432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18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C9A5-36E5-4E65-AA78-990DCCAA5585}"/>
              </a:ext>
            </a:extLst>
          </p:cNvPr>
          <p:cNvSpPr>
            <a:spLocks noGrp="1"/>
          </p:cNvSpPr>
          <p:nvPr>
            <p:ph type="title"/>
          </p:nvPr>
        </p:nvSpPr>
        <p:spPr/>
        <p:txBody>
          <a:bodyPr/>
          <a:lstStyle/>
          <a:p>
            <a:r>
              <a:rPr lang="en-GB" dirty="0"/>
              <a:t>RL Algorithm</a:t>
            </a:r>
          </a:p>
        </p:txBody>
      </p:sp>
      <p:sp>
        <p:nvSpPr>
          <p:cNvPr id="3" name="Content Placeholder 2">
            <a:extLst>
              <a:ext uri="{FF2B5EF4-FFF2-40B4-BE49-F238E27FC236}">
                <a16:creationId xmlns:a16="http://schemas.microsoft.com/office/drawing/2014/main" id="{7215B550-D2B8-438A-801A-0A647FE38FAC}"/>
              </a:ext>
            </a:extLst>
          </p:cNvPr>
          <p:cNvSpPr>
            <a:spLocks noGrp="1"/>
          </p:cNvSpPr>
          <p:nvPr>
            <p:ph idx="1"/>
          </p:nvPr>
        </p:nvSpPr>
        <p:spPr>
          <a:xfrm>
            <a:off x="741406" y="1565188"/>
            <a:ext cx="7643260" cy="5254711"/>
          </a:xfrm>
        </p:spPr>
        <p:txBody>
          <a:bodyPr>
            <a:normAutofit/>
          </a:bodyPr>
          <a:lstStyle/>
          <a:p>
            <a:pPr marL="361950" indent="-361950" algn="l">
              <a:lnSpc>
                <a:spcPct val="110000"/>
              </a:lnSpc>
              <a:spcBef>
                <a:spcPts val="1200"/>
              </a:spcBef>
              <a:spcAft>
                <a:spcPts val="1200"/>
              </a:spcAft>
            </a:pPr>
            <a:r>
              <a:rPr lang="en-GB" sz="2000" dirty="0"/>
              <a:t>The </a:t>
            </a:r>
            <a:r>
              <a:rPr lang="en-GB" sz="2000" b="1" dirty="0"/>
              <a:t>steps</a:t>
            </a:r>
            <a:r>
              <a:rPr lang="en-GB" sz="2000" dirty="0"/>
              <a:t> involved in typical </a:t>
            </a:r>
            <a:r>
              <a:rPr lang="en-GB" sz="2000" b="1" dirty="0"/>
              <a:t>RL algorithm </a:t>
            </a:r>
            <a:r>
              <a:rPr lang="en-GB" sz="2000" dirty="0"/>
              <a:t>are as follows</a:t>
            </a:r>
          </a:p>
          <a:p>
            <a:pPr marL="361950" indent="-361950" algn="l">
              <a:lnSpc>
                <a:spcPct val="110000"/>
              </a:lnSpc>
              <a:spcBef>
                <a:spcPts val="1200"/>
              </a:spcBef>
              <a:spcAft>
                <a:spcPts val="1200"/>
              </a:spcAft>
              <a:buFont typeface="+mj-lt"/>
              <a:buAutoNum type="arabicPeriod"/>
            </a:pPr>
            <a:r>
              <a:rPr lang="en-GB" sz="1800" dirty="0"/>
              <a:t>First, the </a:t>
            </a:r>
            <a:r>
              <a:rPr lang="en-GB" sz="1800" b="1" dirty="0"/>
              <a:t>agent</a:t>
            </a:r>
            <a:r>
              <a:rPr lang="en-GB" sz="1800" dirty="0"/>
              <a:t> interacts with the environment by performing an </a:t>
            </a:r>
            <a:r>
              <a:rPr lang="en-GB" sz="1800" b="1" dirty="0"/>
              <a:t>action</a:t>
            </a:r>
            <a:r>
              <a:rPr lang="en-GB" sz="1800" dirty="0"/>
              <a:t>.</a:t>
            </a:r>
          </a:p>
          <a:p>
            <a:pPr marL="361950" indent="-361950" algn="l">
              <a:lnSpc>
                <a:spcPct val="110000"/>
              </a:lnSpc>
              <a:spcBef>
                <a:spcPts val="1200"/>
              </a:spcBef>
              <a:spcAft>
                <a:spcPts val="1200"/>
              </a:spcAft>
              <a:buFont typeface="+mj-lt"/>
              <a:buAutoNum type="arabicPeriod"/>
            </a:pPr>
            <a:r>
              <a:rPr lang="en-GB" sz="1800" dirty="0"/>
              <a:t>The </a:t>
            </a:r>
            <a:r>
              <a:rPr lang="en-GB" sz="1800" b="1" dirty="0"/>
              <a:t>agent</a:t>
            </a:r>
            <a:r>
              <a:rPr lang="en-GB" sz="1800" dirty="0"/>
              <a:t> performs an </a:t>
            </a:r>
            <a:r>
              <a:rPr lang="en-GB" sz="1800" b="1" dirty="0"/>
              <a:t>action</a:t>
            </a:r>
            <a:r>
              <a:rPr lang="en-GB" sz="1800" dirty="0"/>
              <a:t> and moves from one </a:t>
            </a:r>
            <a:r>
              <a:rPr lang="en-GB" sz="1800" b="1" dirty="0"/>
              <a:t>state</a:t>
            </a:r>
            <a:r>
              <a:rPr lang="en-GB" sz="1800" dirty="0"/>
              <a:t> to another.</a:t>
            </a:r>
          </a:p>
          <a:p>
            <a:pPr marL="361950" indent="-361950" algn="l">
              <a:lnSpc>
                <a:spcPct val="110000"/>
              </a:lnSpc>
              <a:spcBef>
                <a:spcPts val="1200"/>
              </a:spcBef>
              <a:spcAft>
                <a:spcPts val="1200"/>
              </a:spcAft>
              <a:buFont typeface="+mj-lt"/>
              <a:buAutoNum type="arabicPeriod"/>
            </a:pPr>
            <a:r>
              <a:rPr lang="en-GB" sz="1800" dirty="0"/>
              <a:t>And then the </a:t>
            </a:r>
            <a:r>
              <a:rPr lang="en-GB" sz="1800" b="1" dirty="0"/>
              <a:t>agent</a:t>
            </a:r>
            <a:r>
              <a:rPr lang="en-GB" sz="1800" dirty="0"/>
              <a:t> will receive a </a:t>
            </a:r>
            <a:r>
              <a:rPr lang="en-GB" sz="1800" b="1" dirty="0"/>
              <a:t>reward</a:t>
            </a:r>
            <a:r>
              <a:rPr lang="en-GB" sz="1800" dirty="0"/>
              <a:t> based on the </a:t>
            </a:r>
            <a:r>
              <a:rPr lang="en-GB" sz="1800" b="1" dirty="0"/>
              <a:t>action</a:t>
            </a:r>
            <a:r>
              <a:rPr lang="en-GB" sz="1800" dirty="0"/>
              <a:t> it performed.</a:t>
            </a:r>
          </a:p>
          <a:p>
            <a:pPr marL="361950" indent="-361950" algn="l">
              <a:lnSpc>
                <a:spcPct val="110000"/>
              </a:lnSpc>
              <a:spcBef>
                <a:spcPts val="1200"/>
              </a:spcBef>
              <a:spcAft>
                <a:spcPts val="1200"/>
              </a:spcAft>
              <a:buFont typeface="+mj-lt"/>
              <a:buAutoNum type="arabicPeriod"/>
            </a:pPr>
            <a:r>
              <a:rPr lang="en-GB" sz="1800" dirty="0"/>
              <a:t>Based on the </a:t>
            </a:r>
            <a:r>
              <a:rPr lang="en-GB" sz="1800" b="1" dirty="0"/>
              <a:t>reward</a:t>
            </a:r>
            <a:r>
              <a:rPr lang="en-GB" sz="1800" dirty="0"/>
              <a:t>, the agent will understand whether the </a:t>
            </a:r>
            <a:r>
              <a:rPr lang="en-GB" sz="1800" b="1" dirty="0"/>
              <a:t>action</a:t>
            </a:r>
            <a:r>
              <a:rPr lang="en-GB" sz="1800" dirty="0"/>
              <a:t> was good or bad.</a:t>
            </a:r>
          </a:p>
          <a:p>
            <a:pPr marL="361950" indent="-361950" algn="l">
              <a:lnSpc>
                <a:spcPct val="110000"/>
              </a:lnSpc>
              <a:spcBef>
                <a:spcPts val="1200"/>
              </a:spcBef>
              <a:spcAft>
                <a:spcPts val="1200"/>
              </a:spcAft>
              <a:buFont typeface="+mj-lt"/>
              <a:buAutoNum type="arabicPeriod"/>
            </a:pPr>
            <a:r>
              <a:rPr lang="en-GB" sz="1800" dirty="0"/>
              <a:t>If the </a:t>
            </a:r>
            <a:r>
              <a:rPr lang="en-GB" sz="1800" b="1" dirty="0"/>
              <a:t>action</a:t>
            </a:r>
            <a:r>
              <a:rPr lang="en-GB" sz="1800" dirty="0"/>
              <a:t> was good, that is, if the </a:t>
            </a:r>
            <a:r>
              <a:rPr lang="en-GB" sz="1800" b="1" dirty="0"/>
              <a:t>agent</a:t>
            </a:r>
            <a:r>
              <a:rPr lang="en-GB" sz="1800" dirty="0"/>
              <a:t> received a positive </a:t>
            </a:r>
            <a:r>
              <a:rPr lang="en-GB" sz="1800" b="1" dirty="0"/>
              <a:t>reward</a:t>
            </a:r>
            <a:r>
              <a:rPr lang="en-GB" sz="1800" dirty="0"/>
              <a:t>, then the </a:t>
            </a:r>
            <a:r>
              <a:rPr lang="en-GB" sz="1800" b="1" dirty="0"/>
              <a:t>agent</a:t>
            </a:r>
            <a:r>
              <a:rPr lang="en-GB" sz="1800" dirty="0"/>
              <a:t> will prefer performing that </a:t>
            </a:r>
            <a:r>
              <a:rPr lang="en-GB" sz="1800" b="1" dirty="0"/>
              <a:t>action</a:t>
            </a:r>
            <a:r>
              <a:rPr lang="en-GB" sz="1800" dirty="0"/>
              <a:t> or else the </a:t>
            </a:r>
            <a:r>
              <a:rPr lang="en-GB" sz="1800" b="1" dirty="0"/>
              <a:t>agent</a:t>
            </a:r>
            <a:r>
              <a:rPr lang="en-GB" sz="1800" dirty="0"/>
              <a:t> will try performing another </a:t>
            </a:r>
            <a:r>
              <a:rPr lang="en-GB" sz="1800" b="1" dirty="0"/>
              <a:t>action</a:t>
            </a:r>
            <a:r>
              <a:rPr lang="en-GB" sz="1800" dirty="0"/>
              <a:t> which results in a positive </a:t>
            </a:r>
            <a:r>
              <a:rPr lang="en-GB" sz="1800" b="1" dirty="0"/>
              <a:t>reward</a:t>
            </a:r>
            <a:r>
              <a:rPr lang="en-GB" sz="1800" dirty="0"/>
              <a:t>. So it is basically a </a:t>
            </a:r>
            <a:r>
              <a:rPr lang="en-GB" sz="1800" b="1" dirty="0"/>
              <a:t>trial and error</a:t>
            </a:r>
            <a:r>
              <a:rPr lang="en-GB" sz="1800" dirty="0"/>
              <a:t> learning process.</a:t>
            </a:r>
          </a:p>
          <a:p>
            <a:pPr>
              <a:lnSpc>
                <a:spcPct val="110000"/>
              </a:lnSpc>
              <a:spcBef>
                <a:spcPts val="1200"/>
              </a:spcBef>
              <a:spcAft>
                <a:spcPts val="1200"/>
              </a:spcAft>
            </a:pPr>
            <a:endParaRPr lang="en-GB" sz="2000" dirty="0"/>
          </a:p>
        </p:txBody>
      </p:sp>
      <p:sp>
        <p:nvSpPr>
          <p:cNvPr id="4" name="Slide Number Placeholder 3">
            <a:extLst>
              <a:ext uri="{FF2B5EF4-FFF2-40B4-BE49-F238E27FC236}">
                <a16:creationId xmlns:a16="http://schemas.microsoft.com/office/drawing/2014/main" id="{67A0135B-145D-4297-A4C8-B8A8708178AA}"/>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5" name="Picture 2">
            <a:extLst>
              <a:ext uri="{FF2B5EF4-FFF2-40B4-BE49-F238E27FC236}">
                <a16:creationId xmlns:a16="http://schemas.microsoft.com/office/drawing/2014/main" id="{01DA2792-58FA-4F82-8F19-937EC81E8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838" y="4566497"/>
            <a:ext cx="3424134" cy="11999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he reinforcement learning framework | Anyscale">
            <a:extLst>
              <a:ext uri="{FF2B5EF4-FFF2-40B4-BE49-F238E27FC236}">
                <a16:creationId xmlns:a16="http://schemas.microsoft.com/office/drawing/2014/main" id="{82C35814-C522-8C77-EBFA-D850AA0AF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3611" y="2374111"/>
            <a:ext cx="3668389" cy="172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26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FD2-BF86-C4EA-CD95-4FE260C7E293}"/>
              </a:ext>
            </a:extLst>
          </p:cNvPr>
          <p:cNvSpPr>
            <a:spLocks noGrp="1"/>
          </p:cNvSpPr>
          <p:nvPr>
            <p:ph type="title"/>
          </p:nvPr>
        </p:nvSpPr>
        <p:spPr/>
        <p:txBody>
          <a:bodyPr/>
          <a:lstStyle/>
          <a:p>
            <a:pPr algn="l"/>
            <a:r>
              <a:rPr lang="en-GB" sz="4400" dirty="0"/>
              <a:t>Multi-Armed Bandit Problem</a:t>
            </a:r>
            <a:br>
              <a:rPr lang="en-GB" sz="4400" dirty="0"/>
            </a:br>
            <a:r>
              <a:rPr lang="en-GB" sz="2800" dirty="0">
                <a:solidFill>
                  <a:schemeClr val="accent4">
                    <a:lumMod val="75000"/>
                  </a:schemeClr>
                </a:solidFill>
              </a:rPr>
              <a:t>MABP</a:t>
            </a:r>
            <a:endParaRPr lang="en-GB" sz="4400" dirty="0">
              <a:solidFill>
                <a:schemeClr val="accent4">
                  <a:lumMod val="75000"/>
                </a:schemeClr>
              </a:solidFill>
            </a:endParaRPr>
          </a:p>
        </p:txBody>
      </p:sp>
      <p:sp>
        <p:nvSpPr>
          <p:cNvPr id="3" name="Content Placeholder 2">
            <a:extLst>
              <a:ext uri="{FF2B5EF4-FFF2-40B4-BE49-F238E27FC236}">
                <a16:creationId xmlns:a16="http://schemas.microsoft.com/office/drawing/2014/main" id="{E76F26DA-9CA1-2775-BC86-5CF583ABA447}"/>
              </a:ext>
            </a:extLst>
          </p:cNvPr>
          <p:cNvSpPr>
            <a:spLocks noGrp="1"/>
          </p:cNvSpPr>
          <p:nvPr>
            <p:ph idx="1"/>
          </p:nvPr>
        </p:nvSpPr>
        <p:spPr>
          <a:xfrm>
            <a:off x="838199" y="1575252"/>
            <a:ext cx="6840416" cy="4226834"/>
          </a:xfrm>
        </p:spPr>
        <p:txBody>
          <a:bodyPr>
            <a:normAutofit/>
          </a:bodyPr>
          <a:lstStyle/>
          <a:p>
            <a:pPr algn="l">
              <a:lnSpc>
                <a:spcPct val="100000"/>
              </a:lnSpc>
              <a:spcBef>
                <a:spcPts val="1200"/>
              </a:spcBef>
              <a:spcAft>
                <a:spcPts val="1200"/>
              </a:spcAft>
            </a:pPr>
            <a:r>
              <a:rPr lang="en-GB" sz="1800" dirty="0"/>
              <a:t>Someone who steals your money is known as a </a:t>
            </a:r>
            <a:r>
              <a:rPr lang="en-GB" sz="1800" b="1" dirty="0"/>
              <a:t>bandit</a:t>
            </a:r>
            <a:r>
              <a:rPr lang="en-GB" sz="1800" dirty="0"/>
              <a:t>. A one-armed bandit is a simple slot machine in which you insert a coin, pull a lever, and immediately receive a payoff. </a:t>
            </a:r>
          </a:p>
          <a:p>
            <a:pPr algn="l">
              <a:lnSpc>
                <a:spcPct val="100000"/>
              </a:lnSpc>
              <a:spcBef>
                <a:spcPts val="1200"/>
              </a:spcBef>
              <a:spcAft>
                <a:spcPts val="1200"/>
              </a:spcAft>
            </a:pPr>
            <a:r>
              <a:rPr lang="en-GB" sz="1800" dirty="0"/>
              <a:t>Why is it referred to as a bandit? It turns out that all casinos set up these slot machines such that every gambler loses money!</a:t>
            </a:r>
          </a:p>
          <a:p>
            <a:pPr algn="l">
              <a:lnSpc>
                <a:spcPct val="100000"/>
              </a:lnSpc>
              <a:spcBef>
                <a:spcPts val="1200"/>
              </a:spcBef>
              <a:spcAft>
                <a:spcPts val="1200"/>
              </a:spcAft>
            </a:pPr>
            <a:r>
              <a:rPr lang="en-GB" sz="1800" dirty="0"/>
              <a:t>A multi-armed bandit is a sophisticated slot machine featuring numerous levers that a gambler can pull instead of just one, each with a varying return. </a:t>
            </a:r>
          </a:p>
          <a:p>
            <a:pPr algn="l">
              <a:lnSpc>
                <a:spcPct val="100000"/>
              </a:lnSpc>
              <a:spcBef>
                <a:spcPts val="1200"/>
              </a:spcBef>
              <a:spcAft>
                <a:spcPts val="1200"/>
              </a:spcAft>
            </a:pPr>
            <a:r>
              <a:rPr lang="en-GB" sz="1800" dirty="0"/>
              <a:t>The gambler has no idea what the probability distribution for the payoff associated with each lever is.</a:t>
            </a:r>
          </a:p>
          <a:p>
            <a:pPr>
              <a:lnSpc>
                <a:spcPct val="100000"/>
              </a:lnSpc>
              <a:spcBef>
                <a:spcPts val="1200"/>
              </a:spcBef>
              <a:spcAft>
                <a:spcPts val="1200"/>
              </a:spcAft>
            </a:pPr>
            <a:endParaRPr lang="en-GB" sz="1800" dirty="0"/>
          </a:p>
        </p:txBody>
      </p:sp>
      <p:sp>
        <p:nvSpPr>
          <p:cNvPr id="4" name="Slide Number Placeholder 3">
            <a:extLst>
              <a:ext uri="{FF2B5EF4-FFF2-40B4-BE49-F238E27FC236}">
                <a16:creationId xmlns:a16="http://schemas.microsoft.com/office/drawing/2014/main" id="{DEA1F677-F831-4DC1-487D-5B383F17738D}"/>
              </a:ext>
            </a:extLst>
          </p:cNvPr>
          <p:cNvSpPr>
            <a:spLocks noGrp="1"/>
          </p:cNvSpPr>
          <p:nvPr>
            <p:ph type="sldNum" sz="quarter" idx="12"/>
          </p:nvPr>
        </p:nvSpPr>
        <p:spPr/>
        <p:txBody>
          <a:bodyPr/>
          <a:lstStyle/>
          <a:p>
            <a:fld id="{6C8DB4F7-D883-4928-8961-38134A510B78}" type="slidenum">
              <a:rPr lang="en-GB" smtClean="0"/>
              <a:t>9</a:t>
            </a:fld>
            <a:endParaRPr lang="en-GB" dirty="0"/>
          </a:p>
        </p:txBody>
      </p:sp>
      <p:pic>
        <p:nvPicPr>
          <p:cNvPr id="1026" name="Picture 2">
            <a:extLst>
              <a:ext uri="{FF2B5EF4-FFF2-40B4-BE49-F238E27FC236}">
                <a16:creationId xmlns:a16="http://schemas.microsoft.com/office/drawing/2014/main" id="{6378D68A-E617-E548-D38B-707AF4676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117" y="1997520"/>
            <a:ext cx="3228975" cy="30099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001F6F-D16E-69FB-4B6E-C77AD33BCBA6}"/>
              </a:ext>
            </a:extLst>
          </p:cNvPr>
          <p:cNvSpPr txBox="1"/>
          <p:nvPr/>
        </p:nvSpPr>
        <p:spPr>
          <a:xfrm>
            <a:off x="772296" y="5594292"/>
            <a:ext cx="9882553" cy="923330"/>
          </a:xfrm>
          <a:prstGeom prst="rect">
            <a:avLst/>
          </a:prstGeom>
          <a:noFill/>
        </p:spPr>
        <p:txBody>
          <a:bodyPr wrap="square">
            <a:spAutoFit/>
          </a:bodyPr>
          <a:lstStyle/>
          <a:p>
            <a:pPr marL="271463" indent="-271463">
              <a:spcBef>
                <a:spcPts val="1200"/>
              </a:spcBef>
              <a:spcAft>
                <a:spcPts val="1200"/>
              </a:spcAft>
              <a:buFont typeface="Arial" panose="020B0604020202020204" pitchFamily="34" charset="0"/>
              <a:buChar char="•"/>
            </a:pPr>
            <a:r>
              <a:rPr lang="en-GB" dirty="0"/>
              <a:t>The task is to identify which lever to pull in order to get maximum reward after a given set of trials. This problem statement is like a single step </a:t>
            </a:r>
            <a:r>
              <a:rPr lang="en-GB" b="1" dirty="0"/>
              <a:t>Markov decision process</a:t>
            </a:r>
            <a:r>
              <a:rPr lang="en-GB" dirty="0"/>
              <a:t>. Each arm chosen is equivalent to an action, which then leads to an immediate reward.</a:t>
            </a:r>
          </a:p>
        </p:txBody>
      </p:sp>
    </p:spTree>
    <p:extLst>
      <p:ext uri="{BB962C8B-B14F-4D97-AF65-F5344CB8AC3E}">
        <p14:creationId xmlns:p14="http://schemas.microsoft.com/office/powerpoint/2010/main" val="26063783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11671</TotalTime>
  <Words>5385</Words>
  <Application>Microsoft Office PowerPoint</Application>
  <PresentationFormat>Widescreen</PresentationFormat>
  <Paragraphs>286</Paragraphs>
  <Slides>31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vt:lpstr>
      <vt:lpstr>Calibri</vt:lpstr>
      <vt:lpstr>Lato</vt:lpstr>
      <vt:lpstr>Open Sans</vt:lpstr>
      <vt:lpstr>Tinos</vt:lpstr>
      <vt:lpstr>urw-din</vt:lpstr>
      <vt:lpstr>1_Office Theme</vt:lpstr>
      <vt:lpstr>Machine Learning for Data Analysis MSc in Data Analytics CCT College Dublin</vt:lpstr>
      <vt:lpstr>Agenda</vt:lpstr>
      <vt:lpstr>Introduction Reinforcement Learning (RL)</vt:lpstr>
      <vt:lpstr>The First RL Algorithm</vt:lpstr>
      <vt:lpstr>Terminology</vt:lpstr>
      <vt:lpstr>Types of Reinforcement Learning</vt:lpstr>
      <vt:lpstr>Types of Reinforcement Learning</vt:lpstr>
      <vt:lpstr>RL Algorithm</vt:lpstr>
      <vt:lpstr>Multi-Armed Bandit Problem MABP</vt:lpstr>
      <vt:lpstr>Exploration-Exploitation  in the context of Bernoulli MABP</vt:lpstr>
      <vt:lpstr>Action-Value Function</vt:lpstr>
      <vt:lpstr>Concept of Regret</vt:lpstr>
      <vt:lpstr>Upper Confidence Bound UCB</vt:lpstr>
      <vt:lpstr>Confidence Interval UCB</vt:lpstr>
      <vt:lpstr>Confidence Interval UCB</vt:lpstr>
      <vt:lpstr>UCB Algorithm</vt:lpstr>
      <vt:lpstr>UCB Algorithm</vt:lpstr>
      <vt:lpstr>UCB Algorithm</vt:lpstr>
      <vt:lpstr>UCB Algorithm</vt:lpstr>
      <vt:lpstr>UCB Algorithm</vt:lpstr>
      <vt:lpstr>UCB Algorithm</vt:lpstr>
      <vt:lpstr>UCB Algorithm</vt:lpstr>
      <vt:lpstr>Upper Confidence Bound UCB</vt:lpstr>
      <vt:lpstr>Upper Confidence Bound Exploitation vs. Exploration</vt:lpstr>
      <vt:lpstr>Thompson Sampling</vt:lpstr>
      <vt:lpstr>Intuition Behind  Thompson Sampling</vt:lpstr>
      <vt:lpstr>Thompson Sampling Algorithm Conceptual Understanding</vt:lpstr>
      <vt:lpstr>Thompson Sampling Algorithm Conceptual Understanding</vt:lpstr>
      <vt:lpstr>Thompson Sampling Algorithm Conceptual Understanding</vt:lpstr>
      <vt:lpstr>Thompson Sampling  Algorithm</vt:lpstr>
      <vt:lpstr>Reference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503</cp:revision>
  <dcterms:created xsi:type="dcterms:W3CDTF">2020-09-11T23:34:13Z</dcterms:created>
  <dcterms:modified xsi:type="dcterms:W3CDTF">2023-12-04T22:59:07Z</dcterms:modified>
</cp:coreProperties>
</file>