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1.jpg" ContentType="image/jpg"/>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85" r:id="rId2"/>
    <p:sldId id="3064" r:id="rId3"/>
    <p:sldId id="3066" r:id="rId4"/>
    <p:sldId id="3067" r:id="rId5"/>
    <p:sldId id="344" r:id="rId6"/>
    <p:sldId id="261" r:id="rId7"/>
    <p:sldId id="262" r:id="rId8"/>
    <p:sldId id="264" r:id="rId9"/>
    <p:sldId id="265" r:id="rId10"/>
    <p:sldId id="266" r:id="rId11"/>
    <p:sldId id="267" r:id="rId12"/>
    <p:sldId id="268" r:id="rId13"/>
    <p:sldId id="270" r:id="rId14"/>
    <p:sldId id="273" r:id="rId15"/>
    <p:sldId id="274" r:id="rId16"/>
    <p:sldId id="275" r:id="rId17"/>
    <p:sldId id="277" r:id="rId18"/>
    <p:sldId id="278" r:id="rId19"/>
    <p:sldId id="279" r:id="rId20"/>
    <p:sldId id="280" r:id="rId21"/>
    <p:sldId id="281" r:id="rId22"/>
    <p:sldId id="284" r:id="rId23"/>
    <p:sldId id="289" r:id="rId24"/>
    <p:sldId id="30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88877" autoAdjust="0"/>
  </p:normalViewPr>
  <p:slideViewPr>
    <p:cSldViewPr snapToGrid="0">
      <p:cViewPr varScale="1">
        <p:scale>
          <a:sx n="92" d="100"/>
          <a:sy n="92" d="100"/>
        </p:scale>
        <p:origin x="77" y="1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7A9FB-B4AA-40C7-A5AA-4B85A3DED926}" type="datetimeFigureOut">
              <a:rPr lang="en-GB" smtClean="0"/>
              <a:t>03/10/2022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7EC4-43D7-4899-AF54-D30B3AC26D4A}" type="slidenum">
              <a:rPr lang="en-GB" smtClean="0"/>
              <a:t>‹#›</a:t>
            </a:fld>
            <a:endParaRPr lang="en-GB" dirty="0"/>
          </a:p>
        </p:txBody>
      </p:sp>
    </p:spTree>
    <p:extLst>
      <p:ext uri="{BB962C8B-B14F-4D97-AF65-F5344CB8AC3E}">
        <p14:creationId xmlns:p14="http://schemas.microsoft.com/office/powerpoint/2010/main" val="378970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554788" cy="3687763"/>
          </a:xfrm>
        </p:spPr>
      </p:sp>
      <p:sp>
        <p:nvSpPr>
          <p:cNvPr id="3" name="Notes Placeholder 2"/>
          <p:cNvSpPr>
            <a:spLocks noGrp="1"/>
          </p:cNvSpPr>
          <p:nvPr>
            <p:ph type="body" idx="1"/>
          </p:nvPr>
        </p:nvSpPr>
        <p:spPr/>
        <p:txBody>
          <a:bodyPr/>
          <a:lstStyle/>
          <a:p>
            <a:endParaRPr lang="pt-BR"/>
          </a:p>
        </p:txBody>
      </p:sp>
      <p:sp>
        <p:nvSpPr>
          <p:cNvPr id="4" name="Date Placeholder 3"/>
          <p:cNvSpPr>
            <a:spLocks noGrp="1"/>
          </p:cNvSpPr>
          <p:nvPr>
            <p:ph type="dt" idx="10"/>
          </p:nvPr>
        </p:nvSpPr>
        <p:spPr/>
        <p:txBody>
          <a:bodyPr/>
          <a:lstStyle/>
          <a:p>
            <a:r>
              <a:rPr lang="en-GB" altLang="pt-BR"/>
              <a:t>27/02/08</a:t>
            </a:r>
          </a:p>
        </p:txBody>
      </p:sp>
      <p:sp>
        <p:nvSpPr>
          <p:cNvPr id="5" name="Slide Number Placeholder 4"/>
          <p:cNvSpPr>
            <a:spLocks noGrp="1"/>
          </p:cNvSpPr>
          <p:nvPr>
            <p:ph type="sldNum" idx="11"/>
          </p:nvPr>
        </p:nvSpPr>
        <p:spPr/>
        <p:txBody>
          <a:bodyPr/>
          <a:lstStyle/>
          <a:p>
            <a:fld id="{5874F056-E3E6-4B1C-8AC9-823E2CE9657C}" type="slidenum">
              <a:rPr lang="en-GB" altLang="pt-BR" smtClean="0"/>
              <a:pPr/>
              <a:t>2</a:t>
            </a:fld>
            <a:endParaRPr lang="en-GB" altLang="pt-BR"/>
          </a:p>
        </p:txBody>
      </p:sp>
    </p:spTree>
    <p:extLst>
      <p:ext uri="{BB962C8B-B14F-4D97-AF65-F5344CB8AC3E}">
        <p14:creationId xmlns:p14="http://schemas.microsoft.com/office/powerpoint/2010/main" val="2147436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4"/>
                </a:solidFill>
                <a:effectLst/>
                <a:latin typeface="arial" panose="020B0604020202020204" pitchFamily="34" charset="0"/>
              </a:rPr>
              <a:t>To parse, in computer science, is </a:t>
            </a:r>
            <a:r>
              <a:rPr lang="en-GB" b="1" i="0" dirty="0">
                <a:solidFill>
                  <a:srgbClr val="202124"/>
                </a:solidFill>
                <a:effectLst/>
                <a:latin typeface="arial" panose="020B0604020202020204" pitchFamily="34" charset="0"/>
              </a:rPr>
              <a:t>where a string of commands – usually a program – is separated into more easily processed components, which are analyzed for correct syntax and then attached to tags that define each component</a:t>
            </a:r>
            <a:r>
              <a:rPr lang="en-GB" b="0" i="0" dirty="0">
                <a:solidFill>
                  <a:srgbClr val="202124"/>
                </a:solidFill>
                <a:effectLst/>
                <a:latin typeface="arial" panose="020B0604020202020204" pitchFamily="34" charset="0"/>
              </a:rPr>
              <a:t>. The computer can then process each program chunk and transform it into machine language.</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8</a:t>
            </a:fld>
            <a:endParaRPr lang="en-GB" dirty="0"/>
          </a:p>
        </p:txBody>
      </p:sp>
    </p:spTree>
    <p:extLst>
      <p:ext uri="{BB962C8B-B14F-4D97-AF65-F5344CB8AC3E}">
        <p14:creationId xmlns:p14="http://schemas.microsoft.com/office/powerpoint/2010/main" val="3194707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B5E825-D5E4-F44F-A467-6D642F9F0E4E}" type="slidenum">
              <a:rPr lang="en-US" smtClean="0"/>
              <a:pPr/>
              <a:t>12</a:t>
            </a:fld>
            <a:endParaRPr lang="en-US"/>
          </a:p>
        </p:txBody>
      </p:sp>
    </p:spTree>
    <p:extLst>
      <p:ext uri="{BB962C8B-B14F-4D97-AF65-F5344CB8AC3E}">
        <p14:creationId xmlns:p14="http://schemas.microsoft.com/office/powerpoint/2010/main" val="1425401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4D5156"/>
                </a:solidFill>
                <a:effectLst/>
                <a:latin typeface="arial" panose="020B0604020202020204" pitchFamily="34" charset="0"/>
              </a:rPr>
              <a:t>UTF-8 is a variable-width character encoding used for electronic communication. Defined by the Unicode Standard, the name is derived from Unicode Transformation Format – 8-bit. UTF-8 is capable of encoding all 1,112,064 valid character code points in Unicode using one to four one-byte code units.</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14</a:t>
            </a:fld>
            <a:endParaRPr lang="en-GB" dirty="0"/>
          </a:p>
        </p:txBody>
      </p:sp>
    </p:spTree>
    <p:extLst>
      <p:ext uri="{BB962C8B-B14F-4D97-AF65-F5344CB8AC3E}">
        <p14:creationId xmlns:p14="http://schemas.microsoft.com/office/powerpoint/2010/main" val="3326683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4"/>
                </a:solidFill>
                <a:effectLst/>
                <a:latin typeface="arial" panose="020B0604020202020204" pitchFamily="34" charset="0"/>
              </a:rPr>
              <a:t>Immutable data is </a:t>
            </a:r>
            <a:r>
              <a:rPr lang="en-GB" b="1" i="0" dirty="0">
                <a:solidFill>
                  <a:srgbClr val="202124"/>
                </a:solidFill>
                <a:effectLst/>
                <a:latin typeface="arial" panose="020B0604020202020204" pitchFamily="34" charset="0"/>
              </a:rPr>
              <a:t>a piece of information in a database that cannot be (or shouldn't be) deleted or modified</a:t>
            </a:r>
            <a:r>
              <a:rPr lang="en-GB" b="0" i="0" dirty="0">
                <a:solidFill>
                  <a:srgbClr val="202124"/>
                </a:solidFill>
                <a:effectLst/>
                <a:latin typeface="arial" panose="020B0604020202020204" pitchFamily="34" charset="0"/>
              </a:rPr>
              <a:t>. Most traditional databases store data in a mutable format, meaning the database overwrites the older data when new data is available.</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15</a:t>
            </a:fld>
            <a:endParaRPr lang="en-GB" dirty="0"/>
          </a:p>
        </p:txBody>
      </p:sp>
    </p:spTree>
    <p:extLst>
      <p:ext uri="{BB962C8B-B14F-4D97-AF65-F5344CB8AC3E}">
        <p14:creationId xmlns:p14="http://schemas.microsoft.com/office/powerpoint/2010/main" val="1515068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err="1">
                <a:solidFill>
                  <a:srgbClr val="202124"/>
                </a:solidFill>
                <a:effectLst/>
                <a:latin typeface="arial" panose="020B0604020202020204" pitchFamily="34" charset="0"/>
              </a:rPr>
              <a:t>Jython</a:t>
            </a:r>
            <a:r>
              <a:rPr lang="en-GB" b="0" i="0" dirty="0">
                <a:solidFill>
                  <a:srgbClr val="202124"/>
                </a:solidFill>
                <a:effectLst/>
                <a:latin typeface="arial" panose="020B0604020202020204" pitchFamily="34" charset="0"/>
              </a:rPr>
              <a:t> is </a:t>
            </a:r>
            <a:r>
              <a:rPr lang="en-GB" b="1" i="0" dirty="0">
                <a:solidFill>
                  <a:srgbClr val="202124"/>
                </a:solidFill>
                <a:effectLst/>
                <a:latin typeface="arial" panose="020B0604020202020204" pitchFamily="34" charset="0"/>
              </a:rPr>
              <a:t>an open source implementation of the Python programming language, integrated with the Java platform</a:t>
            </a:r>
            <a:r>
              <a:rPr lang="en-GB" b="0" i="0" dirty="0">
                <a:solidFill>
                  <a:srgbClr val="202124"/>
                </a:solidFill>
                <a:effectLst/>
                <a:latin typeface="arial" panose="020B0604020202020204" pitchFamily="34" charset="0"/>
              </a:rPr>
              <a:t>. A programmer can compile Python source code to Java bytecode , and run the code on any Java virtual machine . The integration of Python and Java gives programmers access to all Java libraries.</a:t>
            </a:r>
          </a:p>
          <a:p>
            <a:endParaRPr lang="en-GB" b="0" i="0" dirty="0">
              <a:solidFill>
                <a:srgbClr val="202124"/>
              </a:solidFill>
              <a:effectLst/>
              <a:latin typeface="arial" panose="020B0604020202020204" pitchFamily="34" charset="0"/>
            </a:endParaRPr>
          </a:p>
          <a:p>
            <a:r>
              <a:rPr lang="en-GB" b="0" i="0" dirty="0">
                <a:solidFill>
                  <a:srgbClr val="202124"/>
                </a:solidFill>
                <a:effectLst/>
                <a:latin typeface="arial" panose="020B0604020202020204" pitchFamily="34" charset="0"/>
              </a:rPr>
              <a:t>Groovy is </a:t>
            </a:r>
            <a:r>
              <a:rPr lang="en-GB" b="1" i="0" dirty="0">
                <a:solidFill>
                  <a:srgbClr val="202124"/>
                </a:solidFill>
                <a:effectLst/>
                <a:latin typeface="arial" panose="020B0604020202020204" pitchFamily="34" charset="0"/>
              </a:rPr>
              <a:t>a dynamic object-oriented programming language for the Java virtual machine (JVM) that can be used anywhere Java is used</a:t>
            </a:r>
            <a:r>
              <a:rPr lang="en-GB" b="0" i="0" dirty="0">
                <a:solidFill>
                  <a:srgbClr val="202124"/>
                </a:solidFill>
                <a:effectLst/>
                <a:latin typeface="arial" panose="020B0604020202020204" pitchFamily="34" charset="0"/>
              </a:rPr>
              <a:t>. The language can be used to combine Java modules, extend existing Java applications and write new applications.</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23</a:t>
            </a:fld>
            <a:endParaRPr lang="en-GB" dirty="0"/>
          </a:p>
        </p:txBody>
      </p:sp>
    </p:spTree>
    <p:extLst>
      <p:ext uri="{BB962C8B-B14F-4D97-AF65-F5344CB8AC3E}">
        <p14:creationId xmlns:p14="http://schemas.microsoft.com/office/powerpoint/2010/main" val="3149719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B836-E4EE-4E06-8B91-0A9BDBDB439E}"/>
              </a:ext>
            </a:extLst>
          </p:cNvPr>
          <p:cNvSpPr>
            <a:spLocks noGrp="1"/>
          </p:cNvSpPr>
          <p:nvPr>
            <p:ph type="ctrTitle"/>
          </p:nvPr>
        </p:nvSpPr>
        <p:spPr>
          <a:xfrm>
            <a:off x="1524000" y="1646238"/>
            <a:ext cx="9144000" cy="2387600"/>
          </a:xfrm>
        </p:spPr>
        <p:txBody>
          <a:bodyPr anchor="b">
            <a:normAutofit/>
          </a:bodyPr>
          <a:lstStyle>
            <a:lvl1pPr algn="l">
              <a:defRPr sz="44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A843F9D-205F-46E1-9D12-71A9AC6E13FC}"/>
              </a:ext>
            </a:extLst>
          </p:cNvPr>
          <p:cNvSpPr>
            <a:spLocks noGrp="1"/>
          </p:cNvSpPr>
          <p:nvPr>
            <p:ph type="subTitle" idx="1"/>
          </p:nvPr>
        </p:nvSpPr>
        <p:spPr>
          <a:xfrm>
            <a:off x="1524000" y="412591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2162BC-6CA4-467E-AC86-BC77F310BE51}"/>
              </a:ext>
            </a:extLst>
          </p:cNvPr>
          <p:cNvSpPr>
            <a:spLocks noGrp="1"/>
          </p:cNvSpPr>
          <p:nvPr>
            <p:ph type="dt" sz="half" idx="10"/>
          </p:nvPr>
        </p:nvSpPr>
        <p:spPr/>
        <p:txBody>
          <a:bodyPr/>
          <a:lstStyle/>
          <a:p>
            <a:fld id="{C3FC2280-4B2C-42AB-BAFB-7184FEA9F519}" type="datetime1">
              <a:rPr lang="en-GB" smtClean="0"/>
              <a:t>03/10/2022</a:t>
            </a:fld>
            <a:endParaRPr lang="en-GB" dirty="0"/>
          </a:p>
        </p:txBody>
      </p:sp>
      <p:sp>
        <p:nvSpPr>
          <p:cNvPr id="5" name="Footer Placeholder 4">
            <a:extLst>
              <a:ext uri="{FF2B5EF4-FFF2-40B4-BE49-F238E27FC236}">
                <a16:creationId xmlns:a16="http://schemas.microsoft.com/office/drawing/2014/main" id="{EA333EDF-AB45-418D-8F51-D1AD2EDA3FD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F2102F7-94A1-4E2F-BEC9-64BA0D69333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965830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1867C-BED4-44B7-A70E-4EF6F33997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4DCE0-AEE9-4B9E-845B-8A5FB77BA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A9966C-5B0E-4D0D-9341-168BA6C3832B}"/>
              </a:ext>
            </a:extLst>
          </p:cNvPr>
          <p:cNvSpPr>
            <a:spLocks noGrp="1"/>
          </p:cNvSpPr>
          <p:nvPr>
            <p:ph type="dt" sz="half" idx="10"/>
          </p:nvPr>
        </p:nvSpPr>
        <p:spPr/>
        <p:txBody>
          <a:bodyPr/>
          <a:lstStyle/>
          <a:p>
            <a:fld id="{17083E27-F8F5-4C9F-9CBA-CF70EF1E937C}" type="datetime1">
              <a:rPr lang="en-GB" smtClean="0"/>
              <a:t>03/10/2022</a:t>
            </a:fld>
            <a:endParaRPr lang="en-GB" dirty="0"/>
          </a:p>
        </p:txBody>
      </p:sp>
      <p:sp>
        <p:nvSpPr>
          <p:cNvPr id="5" name="Footer Placeholder 4">
            <a:extLst>
              <a:ext uri="{FF2B5EF4-FFF2-40B4-BE49-F238E27FC236}">
                <a16:creationId xmlns:a16="http://schemas.microsoft.com/office/drawing/2014/main" id="{19EB4EB6-224E-4A2D-AC5D-AF0AFB62C00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544B8DA-5E4F-4D52-8936-9F9FCC7CEEBB}"/>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7967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0AE1-99A4-41F3-BF6E-65E1013A9185}"/>
              </a:ext>
            </a:extLst>
          </p:cNvPr>
          <p:cNvSpPr>
            <a:spLocks noGrp="1"/>
          </p:cNvSpPr>
          <p:nvPr>
            <p:ph type="title"/>
          </p:nvPr>
        </p:nvSpPr>
        <p:spPr>
          <a:xfrm>
            <a:off x="838200" y="92564"/>
            <a:ext cx="9022237"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A915C1-7308-4EE4-B2E5-01F49DB1D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04424B-1C03-4B66-9EF1-A229FB752C71}"/>
              </a:ext>
            </a:extLst>
          </p:cNvPr>
          <p:cNvSpPr>
            <a:spLocks noGrp="1"/>
          </p:cNvSpPr>
          <p:nvPr>
            <p:ph type="dt" sz="half" idx="10"/>
          </p:nvPr>
        </p:nvSpPr>
        <p:spPr/>
        <p:txBody>
          <a:bodyPr/>
          <a:lstStyle/>
          <a:p>
            <a:fld id="{BA4E8ACD-DB44-475C-9816-10F3DA378DFC}" type="datetime1">
              <a:rPr lang="en-GB" smtClean="0"/>
              <a:t>03/10/2022</a:t>
            </a:fld>
            <a:endParaRPr lang="en-GB" dirty="0"/>
          </a:p>
        </p:txBody>
      </p:sp>
      <p:sp>
        <p:nvSpPr>
          <p:cNvPr id="5" name="Footer Placeholder 4">
            <a:extLst>
              <a:ext uri="{FF2B5EF4-FFF2-40B4-BE49-F238E27FC236}">
                <a16:creationId xmlns:a16="http://schemas.microsoft.com/office/drawing/2014/main" id="{7243E005-405B-4CE0-928D-52F5FEE11F3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E78D7E0-ED2C-4C9E-A814-A3C47C37ED50}"/>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6211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D467-1716-4D07-9AA3-7A664C4D19C5}"/>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8704D9E-EF9B-4615-96B0-4EA09278B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01B99-FD4E-4ACF-95C7-037B7D19971E}"/>
              </a:ext>
            </a:extLst>
          </p:cNvPr>
          <p:cNvSpPr>
            <a:spLocks noGrp="1"/>
          </p:cNvSpPr>
          <p:nvPr>
            <p:ph type="dt" sz="half" idx="10"/>
          </p:nvPr>
        </p:nvSpPr>
        <p:spPr/>
        <p:txBody>
          <a:bodyPr/>
          <a:lstStyle/>
          <a:p>
            <a:fld id="{CEFFBDA2-5637-477F-A0F0-4424A82ACB22}" type="datetime1">
              <a:rPr lang="en-GB" smtClean="0"/>
              <a:t>03/10/2022</a:t>
            </a:fld>
            <a:endParaRPr lang="en-GB" dirty="0"/>
          </a:p>
        </p:txBody>
      </p:sp>
      <p:sp>
        <p:nvSpPr>
          <p:cNvPr id="5" name="Footer Placeholder 4">
            <a:extLst>
              <a:ext uri="{FF2B5EF4-FFF2-40B4-BE49-F238E27FC236}">
                <a16:creationId xmlns:a16="http://schemas.microsoft.com/office/drawing/2014/main" id="{45207437-B0B6-48C7-A34A-19E95D9BCFC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6FBE12A-27A4-4D4D-9CB9-5AD86CA3B9E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84492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C101-C812-4A54-B9AD-882F17E2C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EF0F46-33F1-4156-BC49-BB22674E3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B920D2-BE75-470C-9C4B-D8543D713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442DAA-7DAF-49AC-BAE0-70A3942E6C36}"/>
              </a:ext>
            </a:extLst>
          </p:cNvPr>
          <p:cNvSpPr>
            <a:spLocks noGrp="1"/>
          </p:cNvSpPr>
          <p:nvPr>
            <p:ph type="dt" sz="half" idx="10"/>
          </p:nvPr>
        </p:nvSpPr>
        <p:spPr/>
        <p:txBody>
          <a:bodyPr/>
          <a:lstStyle/>
          <a:p>
            <a:fld id="{92BB42CA-82AB-44D4-851C-B3D9E307905E}" type="datetime1">
              <a:rPr lang="en-GB" smtClean="0"/>
              <a:t>03/10/2022</a:t>
            </a:fld>
            <a:endParaRPr lang="en-GB" dirty="0"/>
          </a:p>
        </p:txBody>
      </p:sp>
      <p:sp>
        <p:nvSpPr>
          <p:cNvPr id="6" name="Footer Placeholder 5">
            <a:extLst>
              <a:ext uri="{FF2B5EF4-FFF2-40B4-BE49-F238E27FC236}">
                <a16:creationId xmlns:a16="http://schemas.microsoft.com/office/drawing/2014/main" id="{2C113C39-64ED-4144-988B-D3ED11FEF25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471450C-57E5-4F9B-9DCD-E3CA0727E33C}"/>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42561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4105-5F97-48A3-AA6F-BADCE382C1FC}"/>
              </a:ext>
            </a:extLst>
          </p:cNvPr>
          <p:cNvSpPr>
            <a:spLocks noGrp="1"/>
          </p:cNvSpPr>
          <p:nvPr>
            <p:ph type="title"/>
          </p:nvPr>
        </p:nvSpPr>
        <p:spPr>
          <a:xfrm>
            <a:off x="838200" y="10477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79B9BC-0773-46F4-BF10-B66027DBA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3E622-696B-4DC4-94B6-1DD605B11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9C910A-7183-4227-AD5B-275F32F50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3A0466-8EA4-44AE-AF38-8D0CF8770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A87FD3-5C74-44AD-9CB5-28B1BF7DB053}"/>
              </a:ext>
            </a:extLst>
          </p:cNvPr>
          <p:cNvSpPr>
            <a:spLocks noGrp="1"/>
          </p:cNvSpPr>
          <p:nvPr>
            <p:ph type="dt" sz="half" idx="10"/>
          </p:nvPr>
        </p:nvSpPr>
        <p:spPr/>
        <p:txBody>
          <a:bodyPr/>
          <a:lstStyle/>
          <a:p>
            <a:fld id="{B9CAB457-FE1C-408B-AE6F-E808697188FD}" type="datetime1">
              <a:rPr lang="en-GB" smtClean="0"/>
              <a:t>03/10/2022</a:t>
            </a:fld>
            <a:endParaRPr lang="en-GB" dirty="0"/>
          </a:p>
        </p:txBody>
      </p:sp>
      <p:sp>
        <p:nvSpPr>
          <p:cNvPr id="8" name="Footer Placeholder 7">
            <a:extLst>
              <a:ext uri="{FF2B5EF4-FFF2-40B4-BE49-F238E27FC236}">
                <a16:creationId xmlns:a16="http://schemas.microsoft.com/office/drawing/2014/main" id="{CBD7C44D-BC7B-4904-9A38-0AD77B82DAF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489B4015-E9F7-405B-AFAF-0A367C43664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763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0906-B4A4-4BEE-92C1-B3DDE11F0F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20F041-8ABD-4664-B1A5-6A4CA1C05D75}"/>
              </a:ext>
            </a:extLst>
          </p:cNvPr>
          <p:cNvSpPr>
            <a:spLocks noGrp="1"/>
          </p:cNvSpPr>
          <p:nvPr>
            <p:ph type="dt" sz="half" idx="10"/>
          </p:nvPr>
        </p:nvSpPr>
        <p:spPr/>
        <p:txBody>
          <a:bodyPr/>
          <a:lstStyle/>
          <a:p>
            <a:fld id="{A58EEB2F-CCAE-4169-ABC4-A67DA6E1C934}" type="datetime1">
              <a:rPr lang="en-GB" smtClean="0"/>
              <a:t>03/10/2022</a:t>
            </a:fld>
            <a:endParaRPr lang="en-GB" dirty="0"/>
          </a:p>
        </p:txBody>
      </p:sp>
      <p:sp>
        <p:nvSpPr>
          <p:cNvPr id="4" name="Footer Placeholder 3">
            <a:extLst>
              <a:ext uri="{FF2B5EF4-FFF2-40B4-BE49-F238E27FC236}">
                <a16:creationId xmlns:a16="http://schemas.microsoft.com/office/drawing/2014/main" id="{98D34C98-2D5E-430B-B7D8-66C11BD7E104}"/>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26634D6-E26A-4DDD-864E-C75069819F8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018796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BE4-6FF8-47FD-94E0-A136532F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0B5A2B-F66F-41C8-A747-1E19255F4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B2CDD9-C6CB-4AD9-BCCE-B1E27D979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96FB3-9D3F-40F6-A756-F494796AFBCA}"/>
              </a:ext>
            </a:extLst>
          </p:cNvPr>
          <p:cNvSpPr>
            <a:spLocks noGrp="1"/>
          </p:cNvSpPr>
          <p:nvPr>
            <p:ph type="dt" sz="half" idx="10"/>
          </p:nvPr>
        </p:nvSpPr>
        <p:spPr/>
        <p:txBody>
          <a:bodyPr/>
          <a:lstStyle/>
          <a:p>
            <a:fld id="{C7210D86-C28F-41D8-A499-83EC9E97F389}" type="datetime1">
              <a:rPr lang="en-GB" smtClean="0"/>
              <a:t>03/10/2022</a:t>
            </a:fld>
            <a:endParaRPr lang="en-GB" dirty="0"/>
          </a:p>
        </p:txBody>
      </p:sp>
      <p:sp>
        <p:nvSpPr>
          <p:cNvPr id="6" name="Footer Placeholder 5">
            <a:extLst>
              <a:ext uri="{FF2B5EF4-FFF2-40B4-BE49-F238E27FC236}">
                <a16:creationId xmlns:a16="http://schemas.microsoft.com/office/drawing/2014/main" id="{6942FFE2-D26A-4DBB-A9F8-21F2F25BBEB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3225179-2F71-4479-886B-DD6A3B09F7ED}"/>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37976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0C0E-53E5-430A-BECB-DE76F1CC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D6A415-E8A5-4B01-8F66-20BF09CE9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E08B4D-3C51-43FD-849B-425B6D6F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423EC-1F52-4B63-A47A-58925E01D32F}"/>
              </a:ext>
            </a:extLst>
          </p:cNvPr>
          <p:cNvSpPr>
            <a:spLocks noGrp="1"/>
          </p:cNvSpPr>
          <p:nvPr>
            <p:ph type="dt" sz="half" idx="10"/>
          </p:nvPr>
        </p:nvSpPr>
        <p:spPr/>
        <p:txBody>
          <a:bodyPr/>
          <a:lstStyle/>
          <a:p>
            <a:fld id="{CAE65345-C017-4EFE-A3E3-263078E95F62}" type="datetime1">
              <a:rPr lang="en-GB" smtClean="0"/>
              <a:t>03/10/2022</a:t>
            </a:fld>
            <a:endParaRPr lang="en-GB" dirty="0"/>
          </a:p>
        </p:txBody>
      </p:sp>
      <p:sp>
        <p:nvSpPr>
          <p:cNvPr id="6" name="Footer Placeholder 5">
            <a:extLst>
              <a:ext uri="{FF2B5EF4-FFF2-40B4-BE49-F238E27FC236}">
                <a16:creationId xmlns:a16="http://schemas.microsoft.com/office/drawing/2014/main" id="{CD86B3AD-0636-4B60-96A1-136B5F01268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DD8601E-D9A2-4620-8887-F3EB040CB0B8}"/>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90229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B817-3673-4DE2-BCA0-E562F2CEF0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9E6782-58FA-4A22-8241-7CD0AF42E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2997E6-7848-4967-B09B-5BD03C98421D}"/>
              </a:ext>
            </a:extLst>
          </p:cNvPr>
          <p:cNvSpPr>
            <a:spLocks noGrp="1"/>
          </p:cNvSpPr>
          <p:nvPr>
            <p:ph type="dt" sz="half" idx="10"/>
          </p:nvPr>
        </p:nvSpPr>
        <p:spPr/>
        <p:txBody>
          <a:bodyPr/>
          <a:lstStyle/>
          <a:p>
            <a:fld id="{451C1C64-DF47-47E0-BC17-0990C407AEB6}" type="datetime1">
              <a:rPr lang="en-GB" smtClean="0"/>
              <a:t>03/10/2022</a:t>
            </a:fld>
            <a:endParaRPr lang="en-GB" dirty="0"/>
          </a:p>
        </p:txBody>
      </p:sp>
      <p:sp>
        <p:nvSpPr>
          <p:cNvPr id="5" name="Footer Placeholder 4">
            <a:extLst>
              <a:ext uri="{FF2B5EF4-FFF2-40B4-BE49-F238E27FC236}">
                <a16:creationId xmlns:a16="http://schemas.microsoft.com/office/drawing/2014/main" id="{89B674B2-668D-4966-8849-37A9CCD480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4CBD734-78B6-42C0-B289-397DED80D89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32441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158B2-5239-4E3A-89F4-229D4B122F8A}"/>
              </a:ext>
            </a:extLst>
          </p:cNvPr>
          <p:cNvSpPr>
            <a:spLocks noGrp="1"/>
          </p:cNvSpPr>
          <p:nvPr>
            <p:ph type="title"/>
          </p:nvPr>
        </p:nvSpPr>
        <p:spPr>
          <a:xfrm>
            <a:off x="838200" y="83784"/>
            <a:ext cx="8998258"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824DE6-2CA7-45AF-BD92-BBC7CEF35684}"/>
              </a:ext>
            </a:extLst>
          </p:cNvPr>
          <p:cNvSpPr>
            <a:spLocks noGrp="1"/>
          </p:cNvSpPr>
          <p:nvPr>
            <p:ph type="body" idx="1"/>
          </p:nvPr>
        </p:nvSpPr>
        <p:spPr>
          <a:xfrm>
            <a:off x="838200" y="1622144"/>
            <a:ext cx="10515600" cy="473433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4DED070D-E4E1-46F4-8BC2-48A17062CF0A}"/>
              </a:ext>
            </a:extLst>
          </p:cNvPr>
          <p:cNvSpPr>
            <a:spLocks noGrp="1"/>
          </p:cNvSpPr>
          <p:nvPr>
            <p:ph type="dt" sz="half" idx="2"/>
          </p:nvPr>
        </p:nvSpPr>
        <p:spPr>
          <a:xfrm>
            <a:off x="838200" y="646288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496BE-3193-470D-927D-956FE4185BD8}" type="datetime1">
              <a:rPr lang="en-GB" smtClean="0"/>
              <a:t>03/10/2022</a:t>
            </a:fld>
            <a:endParaRPr lang="en-GB" dirty="0"/>
          </a:p>
        </p:txBody>
      </p:sp>
      <p:sp>
        <p:nvSpPr>
          <p:cNvPr id="5" name="Footer Placeholder 4">
            <a:extLst>
              <a:ext uri="{FF2B5EF4-FFF2-40B4-BE49-F238E27FC236}">
                <a16:creationId xmlns:a16="http://schemas.microsoft.com/office/drawing/2014/main" id="{8FCB2783-4AC1-4DB9-A963-608F0E23124E}"/>
              </a:ext>
            </a:extLst>
          </p:cNvPr>
          <p:cNvSpPr>
            <a:spLocks noGrp="1"/>
          </p:cNvSpPr>
          <p:nvPr>
            <p:ph type="ftr" sz="quarter" idx="3"/>
          </p:nvPr>
        </p:nvSpPr>
        <p:spPr>
          <a:xfrm>
            <a:off x="4038600" y="646288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369F35E-0E56-4AEE-8CB6-32E08C67576E}"/>
              </a:ext>
            </a:extLst>
          </p:cNvPr>
          <p:cNvSpPr>
            <a:spLocks noGrp="1"/>
          </p:cNvSpPr>
          <p:nvPr>
            <p:ph type="sldNum" sz="quarter" idx="4"/>
          </p:nvPr>
        </p:nvSpPr>
        <p:spPr>
          <a:xfrm>
            <a:off x="8610600" y="646288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DB4F7-D883-4928-8961-38134A510B78}" type="slidenum">
              <a:rPr lang="en-GB" smtClean="0"/>
              <a:t>‹#›</a:t>
            </a:fld>
            <a:endParaRPr lang="en-GB" dirty="0"/>
          </a:p>
        </p:txBody>
      </p:sp>
      <p:cxnSp>
        <p:nvCxnSpPr>
          <p:cNvPr id="8" name="Straight Connector 7">
            <a:extLst>
              <a:ext uri="{FF2B5EF4-FFF2-40B4-BE49-F238E27FC236}">
                <a16:creationId xmlns:a16="http://schemas.microsoft.com/office/drawing/2014/main" id="{7A42AE21-F744-4C3E-B28E-2B2F510608E3}"/>
              </a:ext>
            </a:extLst>
          </p:cNvPr>
          <p:cNvCxnSpPr/>
          <p:nvPr userDrawn="1"/>
        </p:nvCxnSpPr>
        <p:spPr>
          <a:xfrm>
            <a:off x="0" y="1515745"/>
            <a:ext cx="12192000" cy="0"/>
          </a:xfrm>
          <a:prstGeom prst="line">
            <a:avLst/>
          </a:prstGeom>
          <a:ln w="41275" cmpd="dbl">
            <a:solidFill>
              <a:schemeClr val="accent6">
                <a:lumMod val="75000"/>
                <a:alpha val="83000"/>
              </a:schemeClr>
            </a:solidFill>
          </a:ln>
        </p:spPr>
        <p:style>
          <a:lnRef idx="3">
            <a:schemeClr val="accent2"/>
          </a:lnRef>
          <a:fillRef idx="0">
            <a:schemeClr val="accent2"/>
          </a:fillRef>
          <a:effectRef idx="2">
            <a:schemeClr val="accent2"/>
          </a:effectRef>
          <a:fontRef idx="minor">
            <a:schemeClr val="tx1"/>
          </a:fontRef>
        </p:style>
      </p:cxnSp>
      <p:pic>
        <p:nvPicPr>
          <p:cNvPr id="9" name="Picture 2" descr="CCT College Dublin">
            <a:extLst>
              <a:ext uri="{FF2B5EF4-FFF2-40B4-BE49-F238E27FC236}">
                <a16:creationId xmlns:a16="http://schemas.microsoft.com/office/drawing/2014/main" id="{6497D8E6-2408-4505-A9D3-2F0E7EE712E0}"/>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9987380" y="437403"/>
            <a:ext cx="2177985" cy="57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440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Lst>
  <p:hf hdr="0" ftr="0" dt="0"/>
  <p:txStyles>
    <p:titleStyle>
      <a:lvl1pPr algn="l" defTabSz="914400" rtl="0" eaLnBrk="1" latinLnBrk="0" hangingPunct="1">
        <a:lnSpc>
          <a:spcPct val="90000"/>
        </a:lnSpc>
        <a:spcBef>
          <a:spcPct val="0"/>
        </a:spcBef>
        <a:buNone/>
        <a:defRPr sz="4400" b="1" kern="1200">
          <a:solidFill>
            <a:schemeClr val="accent4">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building in the background&#10;&#10;Description automatically generated">
            <a:extLst>
              <a:ext uri="{FF2B5EF4-FFF2-40B4-BE49-F238E27FC236}">
                <a16:creationId xmlns:a16="http://schemas.microsoft.com/office/drawing/2014/main" id="{A7CE57C3-994F-48B6-853A-246BB3DE0D91}"/>
              </a:ext>
            </a:extLst>
          </p:cNvPr>
          <p:cNvPicPr>
            <a:picLocks noChangeAspect="1"/>
          </p:cNvPicPr>
          <p:nvPr/>
        </p:nvPicPr>
        <p:blipFill rotWithShape="1">
          <a:blip r:embed="rId2">
            <a:extLst>
              <a:ext uri="{28A0092B-C50C-407E-A947-70E740481C1C}">
                <a14:useLocalDpi xmlns:a14="http://schemas.microsoft.com/office/drawing/2010/main" val="0"/>
              </a:ext>
            </a:extLst>
          </a:blip>
          <a:srcRect l="1607" t="1724"/>
          <a:stretch/>
        </p:blipFill>
        <p:spPr>
          <a:xfrm>
            <a:off x="1" y="0"/>
            <a:ext cx="5672668" cy="5283200"/>
          </a:xfrm>
          <a:prstGeom prst="rect">
            <a:avLst/>
          </a:prstGeom>
        </p:spPr>
      </p:pic>
      <p:sp>
        <p:nvSpPr>
          <p:cNvPr id="2" name="TextBox 1">
            <a:extLst>
              <a:ext uri="{FF2B5EF4-FFF2-40B4-BE49-F238E27FC236}">
                <a16:creationId xmlns:a16="http://schemas.microsoft.com/office/drawing/2014/main" id="{2DB6690A-CE78-FCC9-074E-747BC0D04162}"/>
              </a:ext>
            </a:extLst>
          </p:cNvPr>
          <p:cNvSpPr txBox="1"/>
          <p:nvPr/>
        </p:nvSpPr>
        <p:spPr>
          <a:xfrm>
            <a:off x="81481" y="6475088"/>
            <a:ext cx="2190938" cy="307777"/>
          </a:xfrm>
          <a:prstGeom prst="rect">
            <a:avLst/>
          </a:prstGeom>
          <a:noFill/>
        </p:spPr>
        <p:txBody>
          <a:bodyPr wrap="square" rtlCol="0">
            <a:spAutoFit/>
          </a:bodyPr>
          <a:lstStyle/>
          <a:p>
            <a:pPr algn="r"/>
            <a:r>
              <a:rPr lang="en-IE" sz="1400" dirty="0"/>
              <a:t>©CCT College Dublin 2022</a:t>
            </a:r>
          </a:p>
        </p:txBody>
      </p:sp>
      <p:sp>
        <p:nvSpPr>
          <p:cNvPr id="8" name="Title 1">
            <a:extLst>
              <a:ext uri="{FF2B5EF4-FFF2-40B4-BE49-F238E27FC236}">
                <a16:creationId xmlns:a16="http://schemas.microsoft.com/office/drawing/2014/main" id="{642B6497-417C-85B5-3F3A-8BA8190769CD}"/>
              </a:ext>
            </a:extLst>
          </p:cNvPr>
          <p:cNvSpPr txBox="1">
            <a:spLocks noGrp="1"/>
          </p:cNvSpPr>
          <p:nvPr>
            <p:ph type="ctrTitle"/>
          </p:nvPr>
        </p:nvSpPr>
        <p:spPr>
          <a:xfrm>
            <a:off x="5370022" y="1594420"/>
            <a:ext cx="5983778" cy="1970731"/>
          </a:xfrm>
        </p:spPr>
        <p:txBody>
          <a:bodyPr>
            <a:noAutofit/>
          </a:bodyPr>
          <a:lstStyle/>
          <a:p>
            <a:pPr lvl="0" algn="ctr">
              <a:lnSpc>
                <a:spcPct val="110000"/>
              </a:lnSpc>
            </a:pPr>
            <a:r>
              <a:rPr lang="en-GB" sz="3200" dirty="0">
                <a:solidFill>
                  <a:schemeClr val="accent6">
                    <a:lumMod val="75000"/>
                  </a:schemeClr>
                </a:solidFill>
                <a:latin typeface="+mn-lt"/>
              </a:rPr>
              <a:t>Big Data Storage and Processing</a:t>
            </a:r>
            <a:br>
              <a:rPr lang="en-GB" sz="3200" dirty="0">
                <a:solidFill>
                  <a:schemeClr val="accent6">
                    <a:lumMod val="75000"/>
                  </a:schemeClr>
                </a:solidFill>
                <a:latin typeface="+mn-lt"/>
              </a:rPr>
            </a:br>
            <a:r>
              <a:rPr lang="en-GB" sz="2800" dirty="0">
                <a:solidFill>
                  <a:schemeClr val="accent6">
                    <a:lumMod val="75000"/>
                  </a:schemeClr>
                </a:solidFill>
                <a:latin typeface="+mn-lt"/>
              </a:rPr>
              <a:t>MSc in Data Analytics</a:t>
            </a:r>
            <a:br>
              <a:rPr lang="en-GB" sz="3200" dirty="0"/>
            </a:br>
            <a:r>
              <a:rPr lang="en-GB" sz="3200" dirty="0"/>
              <a:t>CCT College Dublin</a:t>
            </a:r>
            <a:endParaRPr lang="en-GB" sz="3200" dirty="0">
              <a:latin typeface="+mn-lt"/>
            </a:endParaRPr>
          </a:p>
        </p:txBody>
      </p:sp>
      <p:sp>
        <p:nvSpPr>
          <p:cNvPr id="9" name="Subtitle 2">
            <a:extLst>
              <a:ext uri="{FF2B5EF4-FFF2-40B4-BE49-F238E27FC236}">
                <a16:creationId xmlns:a16="http://schemas.microsoft.com/office/drawing/2014/main" id="{C2B902EE-4793-532D-05ED-06C91A448848}"/>
              </a:ext>
            </a:extLst>
          </p:cNvPr>
          <p:cNvSpPr txBox="1">
            <a:spLocks noGrp="1"/>
          </p:cNvSpPr>
          <p:nvPr>
            <p:ph type="subTitle" idx="1"/>
          </p:nvPr>
        </p:nvSpPr>
        <p:spPr>
          <a:xfrm>
            <a:off x="5672668" y="5764450"/>
            <a:ext cx="4805182" cy="1092204"/>
          </a:xfrm>
        </p:spPr>
        <p:txBody>
          <a:bodyPr>
            <a:normAutofit/>
          </a:bodyPr>
          <a:lstStyle/>
          <a:p>
            <a:pPr lvl="0"/>
            <a:r>
              <a:rPr lang="en-GB" sz="2800" b="1" dirty="0">
                <a:solidFill>
                  <a:schemeClr val="accent1">
                    <a:lumMod val="75000"/>
                  </a:schemeClr>
                </a:solidFill>
              </a:rPr>
              <a:t>Lecturer: Dr. Muhammad Iqbal</a:t>
            </a:r>
            <a:r>
              <a:rPr lang="en-GB" sz="1600" b="1" baseline="60000" dirty="0">
                <a:solidFill>
                  <a:schemeClr val="accent1">
                    <a:lumMod val="75000"/>
                  </a:schemeClr>
                </a:solidFill>
              </a:rPr>
              <a:t>*</a:t>
            </a:r>
          </a:p>
          <a:p>
            <a:pPr lvl="0"/>
            <a:r>
              <a:rPr lang="en-GB" sz="2800" b="1" dirty="0">
                <a:solidFill>
                  <a:schemeClr val="accent1">
                    <a:lumMod val="75000"/>
                  </a:schemeClr>
                </a:solidFill>
              </a:rPr>
              <a:t>Email: miqbal@cct.ie</a:t>
            </a:r>
          </a:p>
          <a:p>
            <a:pPr lvl="0"/>
            <a:endParaRPr lang="en-GB" sz="2800" b="1" dirty="0">
              <a:solidFill>
                <a:schemeClr val="accent1">
                  <a:lumMod val="75000"/>
                </a:schemeClr>
              </a:solidFill>
            </a:endParaRPr>
          </a:p>
        </p:txBody>
      </p:sp>
      <p:sp>
        <p:nvSpPr>
          <p:cNvPr id="10" name="Subtitle 2">
            <a:extLst>
              <a:ext uri="{FF2B5EF4-FFF2-40B4-BE49-F238E27FC236}">
                <a16:creationId xmlns:a16="http://schemas.microsoft.com/office/drawing/2014/main" id="{37D02FEF-0CB4-D211-E1A6-5574A68B1B81}"/>
              </a:ext>
            </a:extLst>
          </p:cNvPr>
          <p:cNvSpPr txBox="1">
            <a:spLocks/>
          </p:cNvSpPr>
          <p:nvPr/>
        </p:nvSpPr>
        <p:spPr>
          <a:xfrm>
            <a:off x="5672668" y="4066021"/>
            <a:ext cx="4995331" cy="1197559"/>
          </a:xfrm>
          <a:prstGeom prst="rect">
            <a:avLst/>
          </a:prstGeom>
          <a:noFill/>
          <a:ln>
            <a:noFill/>
          </a:ln>
        </p:spPr>
        <p:txBody>
          <a:bodyPr vert="horz" wrap="square" lIns="91440" tIns="45720" rIns="91440" bIns="45720" anchor="t" anchorCtr="1"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en-US" sz="24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b="1" dirty="0">
                <a:solidFill>
                  <a:schemeClr val="tx1"/>
                </a:solidFill>
              </a:rPr>
              <a:t>Apache Pig</a:t>
            </a:r>
            <a:endParaRPr lang="en-GB" sz="3200" b="1" baseline="60000" dirty="0">
              <a:solidFill>
                <a:schemeClr val="tx1"/>
              </a:solidFill>
            </a:endParaRPr>
          </a:p>
          <a:p>
            <a:r>
              <a:rPr lang="en-GB" sz="3200" b="1" dirty="0">
                <a:solidFill>
                  <a:schemeClr val="tx1"/>
                </a:solidFill>
              </a:rPr>
              <a:t>Week 8</a:t>
            </a:r>
          </a:p>
        </p:txBody>
      </p:sp>
    </p:spTree>
    <p:extLst>
      <p:ext uri="{BB962C8B-B14F-4D97-AF65-F5344CB8AC3E}">
        <p14:creationId xmlns:p14="http://schemas.microsoft.com/office/powerpoint/2010/main" val="4047597862"/>
      </p:ext>
    </p:extLst>
  </p:cSld>
  <p:clrMapOvr>
    <a:masterClrMapping/>
  </p:clrMapOvr>
  <mc:AlternateContent xmlns:mc="http://schemas.openxmlformats.org/markup-compatibility/2006" xmlns:p14="http://schemas.microsoft.com/office/powerpoint/2010/main">
    <mc:Choice Requires="p14">
      <p:transition spd="slow" p14:dur="2000" advTm="17927"/>
    </mc:Choice>
    <mc:Fallback xmlns="">
      <p:transition spd="slow" advTm="179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US" dirty="0"/>
              <a:t>Apache Pig</a:t>
            </a:r>
            <a:br>
              <a:rPr lang="en-US" dirty="0"/>
            </a:br>
            <a:r>
              <a:rPr lang="en-US" sz="2800" dirty="0">
                <a:solidFill>
                  <a:schemeClr val="accent5">
                    <a:lumMod val="75000"/>
                  </a:schemeClr>
                </a:solidFill>
              </a:rPr>
              <a:t>Logical and Physical Plan</a:t>
            </a:r>
            <a:endParaRPr lang="en-AU" dirty="0">
              <a:solidFill>
                <a:schemeClr val="accent5">
                  <a:lumMod val="75000"/>
                </a:schemeClr>
              </a:solidFill>
              <a:cs typeface="Arial" pitchFamily="34" charset="0"/>
            </a:endParaRPr>
          </a:p>
        </p:txBody>
      </p:sp>
      <p:sp>
        <p:nvSpPr>
          <p:cNvPr id="2" name="Slide Number Placeholder 1">
            <a:extLst>
              <a:ext uri="{FF2B5EF4-FFF2-40B4-BE49-F238E27FC236}">
                <a16:creationId xmlns:a16="http://schemas.microsoft.com/office/drawing/2014/main" id="{F06F87B1-FDFB-4584-909E-154C82AC070F}"/>
              </a:ext>
            </a:extLst>
          </p:cNvPr>
          <p:cNvSpPr>
            <a:spLocks noGrp="1"/>
          </p:cNvSpPr>
          <p:nvPr>
            <p:ph type="sldNum" sz="quarter" idx="12"/>
          </p:nvPr>
        </p:nvSpPr>
        <p:spPr/>
        <p:txBody>
          <a:bodyPr/>
          <a:lstStyle/>
          <a:p>
            <a:fld id="{6C8DB4F7-D883-4928-8961-38134A510B78}" type="slidenum">
              <a:rPr lang="en-GB" smtClean="0"/>
              <a:t>10</a:t>
            </a:fld>
            <a:endParaRPr lang="en-GB" dirty="0"/>
          </a:p>
        </p:txBody>
      </p:sp>
      <p:pic>
        <p:nvPicPr>
          <p:cNvPr id="5124" name="Picture 4" descr="Apache Pig Architecture in Hadoop: Features, Applications, Execution Flow |  upGrad blog">
            <a:extLst>
              <a:ext uri="{FF2B5EF4-FFF2-40B4-BE49-F238E27FC236}">
                <a16:creationId xmlns:a16="http://schemas.microsoft.com/office/drawing/2014/main" id="{E9DE572B-87E3-41D3-B6C5-D004DCE58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6214" y="1876578"/>
            <a:ext cx="5981550" cy="44843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50ECDE08-A190-4E7D-9C57-8E5F1C00BCDD}"/>
              </a:ext>
            </a:extLst>
          </p:cNvPr>
          <p:cNvSpPr>
            <a:spLocks noGrp="1"/>
          </p:cNvSpPr>
          <p:nvPr>
            <p:ph idx="1"/>
          </p:nvPr>
        </p:nvSpPr>
        <p:spPr>
          <a:xfrm>
            <a:off x="838200" y="1622144"/>
            <a:ext cx="7566498" cy="5235856"/>
          </a:xfrm>
          <a:noFill/>
          <a:ln>
            <a:miter lim="800000"/>
            <a:headEnd/>
            <a:tailEnd/>
          </a:ln>
        </p:spPr>
        <p:txBody>
          <a:bodyPr vert="horz" wrap="square" numCol="1" anchor="t" anchorCtr="0" compatLnSpc="1">
            <a:prstTxWarp prst="textNoShape">
              <a:avLst/>
            </a:prstTxWarp>
            <a:normAutofit fontScale="92500"/>
          </a:bodyPr>
          <a:lstStyle/>
          <a:p>
            <a:pPr>
              <a:lnSpc>
                <a:spcPct val="100000"/>
              </a:lnSpc>
              <a:spcBef>
                <a:spcPts val="600"/>
              </a:spcBef>
              <a:spcAft>
                <a:spcPts val="1200"/>
              </a:spcAft>
            </a:pPr>
            <a:r>
              <a:rPr lang="en-AU" b="1" dirty="0">
                <a:cs typeface="Arial" pitchFamily="34" charset="0"/>
              </a:rPr>
              <a:t>Pig Latin scripts are generally organized as follows</a:t>
            </a:r>
          </a:p>
          <a:p>
            <a:pPr lvl="1">
              <a:lnSpc>
                <a:spcPct val="100000"/>
              </a:lnSpc>
              <a:spcBef>
                <a:spcPts val="600"/>
              </a:spcBef>
              <a:spcAft>
                <a:spcPts val="1200"/>
              </a:spcAft>
            </a:pPr>
            <a:r>
              <a:rPr lang="en-AU" dirty="0">
                <a:cs typeface="Arial" pitchFamily="34" charset="0"/>
              </a:rPr>
              <a:t>A </a:t>
            </a:r>
            <a:r>
              <a:rPr lang="en-AU" b="1" dirty="0">
                <a:cs typeface="Arial" pitchFamily="34" charset="0"/>
              </a:rPr>
              <a:t>LOAD</a:t>
            </a:r>
            <a:r>
              <a:rPr lang="en-AU" dirty="0">
                <a:cs typeface="Arial" pitchFamily="34" charset="0"/>
              </a:rPr>
              <a:t> statement reads data</a:t>
            </a:r>
          </a:p>
          <a:p>
            <a:pPr lvl="1">
              <a:lnSpc>
                <a:spcPct val="100000"/>
              </a:lnSpc>
              <a:spcBef>
                <a:spcPts val="600"/>
              </a:spcBef>
              <a:spcAft>
                <a:spcPts val="1200"/>
              </a:spcAft>
            </a:pPr>
            <a:r>
              <a:rPr lang="en-AU" dirty="0">
                <a:cs typeface="Arial" pitchFamily="34" charset="0"/>
              </a:rPr>
              <a:t>A series of </a:t>
            </a:r>
            <a:r>
              <a:rPr lang="en-AU" altLang="en-US" dirty="0">
                <a:cs typeface="Arial" pitchFamily="34" charset="0"/>
              </a:rPr>
              <a:t>“</a:t>
            </a:r>
            <a:r>
              <a:rPr lang="en-AU" b="1" dirty="0">
                <a:cs typeface="Arial" pitchFamily="34" charset="0"/>
              </a:rPr>
              <a:t>transformation</a:t>
            </a:r>
            <a:r>
              <a:rPr lang="en-AU" altLang="en-US" dirty="0">
                <a:cs typeface="Arial" pitchFamily="34" charset="0"/>
              </a:rPr>
              <a:t>”</a:t>
            </a:r>
            <a:r>
              <a:rPr lang="en-AU" dirty="0">
                <a:cs typeface="Arial" pitchFamily="34" charset="0"/>
              </a:rPr>
              <a:t> statements process the data</a:t>
            </a:r>
          </a:p>
          <a:p>
            <a:pPr lvl="1">
              <a:lnSpc>
                <a:spcPct val="100000"/>
              </a:lnSpc>
              <a:spcBef>
                <a:spcPts val="600"/>
              </a:spcBef>
              <a:spcAft>
                <a:spcPts val="1200"/>
              </a:spcAft>
            </a:pPr>
            <a:r>
              <a:rPr lang="en-AU" dirty="0">
                <a:cs typeface="Arial" pitchFamily="34" charset="0"/>
              </a:rPr>
              <a:t>A </a:t>
            </a:r>
            <a:r>
              <a:rPr lang="en-AU" b="1" dirty="0">
                <a:cs typeface="Arial" pitchFamily="34" charset="0"/>
              </a:rPr>
              <a:t>STORE</a:t>
            </a:r>
            <a:r>
              <a:rPr lang="en-AU" dirty="0">
                <a:cs typeface="Arial" pitchFamily="34" charset="0"/>
              </a:rPr>
              <a:t> statement writes the output to the </a:t>
            </a:r>
            <a:r>
              <a:rPr lang="en-AU" dirty="0" err="1">
                <a:cs typeface="Arial" pitchFamily="34" charset="0"/>
              </a:rPr>
              <a:t>filesystem</a:t>
            </a:r>
            <a:endParaRPr lang="en-AU" dirty="0">
              <a:cs typeface="Arial" pitchFamily="34" charset="0"/>
            </a:endParaRPr>
          </a:p>
          <a:p>
            <a:pPr lvl="2">
              <a:lnSpc>
                <a:spcPct val="100000"/>
              </a:lnSpc>
              <a:spcBef>
                <a:spcPts val="600"/>
              </a:spcBef>
              <a:spcAft>
                <a:spcPts val="1200"/>
              </a:spcAft>
            </a:pPr>
            <a:r>
              <a:rPr lang="en-AU" dirty="0">
                <a:cs typeface="Arial" pitchFamily="34" charset="0"/>
              </a:rPr>
              <a:t>A </a:t>
            </a:r>
            <a:r>
              <a:rPr lang="en-AU" b="1" dirty="0">
                <a:cs typeface="Arial" pitchFamily="34" charset="0"/>
              </a:rPr>
              <a:t>DUMP</a:t>
            </a:r>
            <a:r>
              <a:rPr lang="en-AU" dirty="0">
                <a:cs typeface="Arial" pitchFamily="34" charset="0"/>
              </a:rPr>
              <a:t> statement displays output on the screen</a:t>
            </a:r>
          </a:p>
          <a:p>
            <a:pPr>
              <a:lnSpc>
                <a:spcPct val="100000"/>
              </a:lnSpc>
              <a:spcBef>
                <a:spcPts val="600"/>
              </a:spcBef>
              <a:spcAft>
                <a:spcPts val="1200"/>
              </a:spcAft>
            </a:pPr>
            <a:r>
              <a:rPr lang="en-AU" b="1" dirty="0">
                <a:cs typeface="Arial" pitchFamily="34" charset="0"/>
              </a:rPr>
              <a:t>Logical vs. physical plans</a:t>
            </a:r>
          </a:p>
          <a:p>
            <a:pPr lvl="1">
              <a:lnSpc>
                <a:spcPct val="100000"/>
              </a:lnSpc>
              <a:spcBef>
                <a:spcPts val="600"/>
              </a:spcBef>
              <a:spcAft>
                <a:spcPts val="1200"/>
              </a:spcAft>
            </a:pPr>
            <a:r>
              <a:rPr lang="en-AU" dirty="0">
                <a:cs typeface="Arial" pitchFamily="34" charset="0"/>
              </a:rPr>
              <a:t>All statements are stored and validated as a logical plan</a:t>
            </a:r>
          </a:p>
          <a:p>
            <a:pPr lvl="1">
              <a:lnSpc>
                <a:spcPct val="100000"/>
              </a:lnSpc>
              <a:spcBef>
                <a:spcPts val="600"/>
              </a:spcBef>
              <a:spcAft>
                <a:spcPts val="1200"/>
              </a:spcAft>
            </a:pPr>
            <a:r>
              <a:rPr lang="en-AU" dirty="0">
                <a:cs typeface="Arial" pitchFamily="34" charset="0"/>
              </a:rPr>
              <a:t>Once a </a:t>
            </a:r>
            <a:r>
              <a:rPr lang="en-AU" b="1" dirty="0">
                <a:cs typeface="Arial" pitchFamily="34" charset="0"/>
              </a:rPr>
              <a:t>STORE</a:t>
            </a:r>
            <a:r>
              <a:rPr lang="en-AU" dirty="0">
                <a:cs typeface="Arial" pitchFamily="34" charset="0"/>
              </a:rPr>
              <a:t> or </a:t>
            </a:r>
            <a:r>
              <a:rPr lang="en-AU" b="1" dirty="0">
                <a:cs typeface="Arial" pitchFamily="34" charset="0"/>
              </a:rPr>
              <a:t>DUMP</a:t>
            </a:r>
            <a:r>
              <a:rPr lang="en-AU" dirty="0">
                <a:cs typeface="Arial" pitchFamily="34" charset="0"/>
              </a:rPr>
              <a:t> statement is found, the logical plan that will executed</a:t>
            </a:r>
          </a:p>
        </p:txBody>
      </p:sp>
    </p:spTree>
    <p:extLst>
      <p:ext uri="{BB962C8B-B14F-4D97-AF65-F5344CB8AC3E}">
        <p14:creationId xmlns:p14="http://schemas.microsoft.com/office/powerpoint/2010/main" val="422621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989215" y="92564"/>
            <a:ext cx="8871222" cy="1325563"/>
          </a:xfrm>
          <a:noFill/>
          <a:ln>
            <a:miter lim="800000"/>
            <a:headEnd/>
            <a:tailEnd/>
          </a:ln>
        </p:spPr>
        <p:txBody>
          <a:bodyPr vert="horz" wrap="square" numCol="1" compatLnSpc="1">
            <a:prstTxWarp prst="textNoShape">
              <a:avLst/>
            </a:prstTxWarp>
          </a:bodyPr>
          <a:lstStyle/>
          <a:p>
            <a:r>
              <a:rPr lang="en-US" dirty="0"/>
              <a:t>Apache Pig</a:t>
            </a:r>
            <a:br>
              <a:rPr lang="en-AU" dirty="0">
                <a:cs typeface="Arial" pitchFamily="34" charset="0"/>
              </a:rPr>
            </a:br>
            <a:r>
              <a:rPr lang="en-AU" sz="2800" dirty="0">
                <a:solidFill>
                  <a:schemeClr val="accent5">
                    <a:lumMod val="75000"/>
                  </a:schemeClr>
                </a:solidFill>
              </a:rPr>
              <a:t>Sample Script</a:t>
            </a:r>
          </a:p>
        </p:txBody>
      </p:sp>
      <p:sp>
        <p:nvSpPr>
          <p:cNvPr id="2" name="Slide Number Placeholder 1">
            <a:extLst>
              <a:ext uri="{FF2B5EF4-FFF2-40B4-BE49-F238E27FC236}">
                <a16:creationId xmlns:a16="http://schemas.microsoft.com/office/drawing/2014/main" id="{BA320752-C15E-4119-83F0-8D3045865910}"/>
              </a:ext>
            </a:extLst>
          </p:cNvPr>
          <p:cNvSpPr>
            <a:spLocks noGrp="1"/>
          </p:cNvSpPr>
          <p:nvPr>
            <p:ph type="sldNum" sz="quarter" idx="12"/>
          </p:nvPr>
        </p:nvSpPr>
        <p:spPr/>
        <p:txBody>
          <a:bodyPr/>
          <a:lstStyle/>
          <a:p>
            <a:fld id="{6C8DB4F7-D883-4928-8961-38134A510B78}" type="slidenum">
              <a:rPr lang="en-GB" smtClean="0"/>
              <a:t>11</a:t>
            </a:fld>
            <a:endParaRPr lang="en-GB" dirty="0"/>
          </a:p>
        </p:txBody>
      </p:sp>
      <p:pic>
        <p:nvPicPr>
          <p:cNvPr id="6" name="Picture 5">
            <a:extLst>
              <a:ext uri="{FF2B5EF4-FFF2-40B4-BE49-F238E27FC236}">
                <a16:creationId xmlns:a16="http://schemas.microsoft.com/office/drawing/2014/main" id="{F3074607-64B7-41D0-980F-C15A09F5CEBA}"/>
              </a:ext>
            </a:extLst>
          </p:cNvPr>
          <p:cNvPicPr>
            <a:picLocks noChangeAspect="1"/>
          </p:cNvPicPr>
          <p:nvPr/>
        </p:nvPicPr>
        <p:blipFill>
          <a:blip r:embed="rId2"/>
          <a:stretch>
            <a:fillRect/>
          </a:stretch>
        </p:blipFill>
        <p:spPr>
          <a:xfrm>
            <a:off x="2525752" y="1544711"/>
            <a:ext cx="6742939" cy="5313289"/>
          </a:xfrm>
          <a:prstGeom prst="rect">
            <a:avLst/>
          </a:prstGeom>
        </p:spPr>
      </p:pic>
    </p:spTree>
    <p:extLst>
      <p:ext uri="{BB962C8B-B14F-4D97-AF65-F5344CB8AC3E}">
        <p14:creationId xmlns:p14="http://schemas.microsoft.com/office/powerpoint/2010/main" val="3944094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Pig</a:t>
            </a:r>
            <a:br>
              <a:rPr lang="en-US" dirty="0"/>
            </a:br>
            <a:r>
              <a:rPr lang="en-US" sz="2800" dirty="0">
                <a:solidFill>
                  <a:schemeClr val="accent5">
                    <a:lumMod val="75000"/>
                  </a:schemeClr>
                </a:solidFill>
              </a:rPr>
              <a:t>“grunt” Shell</a:t>
            </a:r>
            <a:endParaRPr lang="en-US" dirty="0">
              <a:solidFill>
                <a:schemeClr val="accent5">
                  <a:lumMod val="75000"/>
                </a:schemeClr>
              </a:solidFill>
            </a:endParaRPr>
          </a:p>
        </p:txBody>
      </p:sp>
      <p:sp>
        <p:nvSpPr>
          <p:cNvPr id="3" name="Content Placeholder 2"/>
          <p:cNvSpPr>
            <a:spLocks noGrp="1"/>
          </p:cNvSpPr>
          <p:nvPr>
            <p:ph idx="1"/>
          </p:nvPr>
        </p:nvSpPr>
        <p:spPr>
          <a:xfrm>
            <a:off x="710119" y="1663430"/>
            <a:ext cx="5126477" cy="2893921"/>
          </a:xfrm>
        </p:spPr>
        <p:txBody>
          <a:bodyPr>
            <a:normAutofit/>
          </a:bodyPr>
          <a:lstStyle/>
          <a:p>
            <a:r>
              <a:rPr lang="en-US" sz="2400" dirty="0"/>
              <a:t>Help is available</a:t>
            </a:r>
          </a:p>
          <a:p>
            <a:pPr lvl="1">
              <a:buNone/>
            </a:pPr>
            <a:r>
              <a:rPr lang="en-US" sz="2000" b="1" dirty="0">
                <a:latin typeface="Courier New" panose="02070309020205020404" pitchFamily="49" charset="0"/>
                <a:cs typeface="Courier New" panose="02070309020205020404" pitchFamily="49" charset="0"/>
              </a:rPr>
              <a:t>$ pig -h</a:t>
            </a:r>
          </a:p>
          <a:p>
            <a:r>
              <a:rPr lang="en-US" sz="2400" dirty="0"/>
              <a:t>Pig supports HDFS commands</a:t>
            </a:r>
          </a:p>
          <a:p>
            <a:pPr lvl="1">
              <a:buNone/>
            </a:pPr>
            <a:r>
              <a:rPr lang="en-US" sz="2000" b="1" dirty="0">
                <a:latin typeface="Courier New" panose="02070309020205020404" pitchFamily="49" charset="0"/>
                <a:cs typeface="Courier New" panose="02070309020205020404" pitchFamily="49" charset="0"/>
              </a:rPr>
              <a:t>grunt&gt; </a:t>
            </a:r>
            <a:r>
              <a:rPr lang="en-US" sz="2000" b="1" dirty="0" err="1">
                <a:latin typeface="Courier New" panose="02070309020205020404" pitchFamily="49" charset="0"/>
                <a:cs typeface="Courier New" panose="02070309020205020404" pitchFamily="49" charset="0"/>
              </a:rPr>
              <a:t>pwd</a:t>
            </a:r>
            <a:endParaRPr lang="en-US" sz="2000" b="1" dirty="0">
              <a:latin typeface="Courier New" panose="02070309020205020404" pitchFamily="49" charset="0"/>
              <a:cs typeface="Courier New" panose="02070309020205020404" pitchFamily="49" charset="0"/>
            </a:endParaRPr>
          </a:p>
          <a:p>
            <a:pPr lvl="1"/>
            <a:r>
              <a:rPr lang="en-US" sz="2000" dirty="0"/>
              <a:t>put, get, cp, </a:t>
            </a:r>
            <a:r>
              <a:rPr lang="en-US" sz="2000" dirty="0" err="1"/>
              <a:t>ls</a:t>
            </a:r>
            <a:r>
              <a:rPr lang="en-US" sz="2000" dirty="0"/>
              <a:t>, </a:t>
            </a:r>
            <a:r>
              <a:rPr lang="en-US" sz="2000" dirty="0" err="1"/>
              <a:t>mkdir</a:t>
            </a:r>
            <a:r>
              <a:rPr lang="en-US" sz="2000" dirty="0"/>
              <a:t>, </a:t>
            </a:r>
            <a:r>
              <a:rPr lang="en-US" sz="2000" dirty="0" err="1"/>
              <a:t>rm</a:t>
            </a:r>
            <a:r>
              <a:rPr lang="en-US" sz="2000" dirty="0"/>
              <a:t>, mv, etc.</a:t>
            </a:r>
          </a:p>
          <a:p>
            <a:pPr lvl="1">
              <a:buNone/>
            </a:pPr>
            <a:endParaRPr lang="en-US" sz="2000" dirty="0"/>
          </a:p>
          <a:p>
            <a:pPr>
              <a:buNone/>
            </a:pPr>
            <a:endParaRPr lang="en-US" sz="2400" dirty="0"/>
          </a:p>
          <a:p>
            <a:pPr>
              <a:buNone/>
            </a:pPr>
            <a:endParaRPr lang="en-US" sz="2400" dirty="0"/>
          </a:p>
        </p:txBody>
      </p:sp>
      <p:sp>
        <p:nvSpPr>
          <p:cNvPr id="4" name="Slide Number Placeholder 3">
            <a:extLst>
              <a:ext uri="{FF2B5EF4-FFF2-40B4-BE49-F238E27FC236}">
                <a16:creationId xmlns:a16="http://schemas.microsoft.com/office/drawing/2014/main" id="{AFF9E1E5-09ED-435B-A7A3-B41EBC437EC7}"/>
              </a:ext>
            </a:extLst>
          </p:cNvPr>
          <p:cNvSpPr>
            <a:spLocks noGrp="1"/>
          </p:cNvSpPr>
          <p:nvPr>
            <p:ph type="sldNum" sz="quarter" idx="12"/>
          </p:nvPr>
        </p:nvSpPr>
        <p:spPr/>
        <p:txBody>
          <a:bodyPr/>
          <a:lstStyle/>
          <a:p>
            <a:fld id="{6C8DB4F7-D883-4928-8961-38134A510B78}" type="slidenum">
              <a:rPr lang="en-GB" smtClean="0"/>
              <a:t>12</a:t>
            </a:fld>
            <a:endParaRPr lang="en-GB" dirty="0"/>
          </a:p>
        </p:txBody>
      </p:sp>
      <p:pic>
        <p:nvPicPr>
          <p:cNvPr id="6" name="Picture 5">
            <a:extLst>
              <a:ext uri="{FF2B5EF4-FFF2-40B4-BE49-F238E27FC236}">
                <a16:creationId xmlns:a16="http://schemas.microsoft.com/office/drawing/2014/main" id="{5762F511-EAA3-4FA0-88D1-125EE28AF066}"/>
              </a:ext>
            </a:extLst>
          </p:cNvPr>
          <p:cNvPicPr>
            <a:picLocks noChangeAspect="1"/>
          </p:cNvPicPr>
          <p:nvPr/>
        </p:nvPicPr>
        <p:blipFill>
          <a:blip r:embed="rId3"/>
          <a:stretch>
            <a:fillRect/>
          </a:stretch>
        </p:blipFill>
        <p:spPr>
          <a:xfrm>
            <a:off x="1619952" y="4756391"/>
            <a:ext cx="8757541" cy="2088097"/>
          </a:xfrm>
          <a:prstGeom prst="rect">
            <a:avLst/>
          </a:prstGeom>
        </p:spPr>
      </p:pic>
      <p:sp>
        <p:nvSpPr>
          <p:cNvPr id="8" name="Content Placeholder 2">
            <a:extLst>
              <a:ext uri="{FF2B5EF4-FFF2-40B4-BE49-F238E27FC236}">
                <a16:creationId xmlns:a16="http://schemas.microsoft.com/office/drawing/2014/main" id="{F60A7F0E-D51F-4DAC-8028-39B0A91539F9}"/>
              </a:ext>
            </a:extLst>
          </p:cNvPr>
          <p:cNvSpPr txBox="1">
            <a:spLocks/>
          </p:cNvSpPr>
          <p:nvPr/>
        </p:nvSpPr>
        <p:spPr>
          <a:xfrm>
            <a:off x="5604753" y="1566068"/>
            <a:ext cx="6185170" cy="30471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r>
              <a:rPr lang="en-US" sz="2400" dirty="0"/>
              <a:t>Pig Latin statements grouped together in a file</a:t>
            </a:r>
          </a:p>
          <a:p>
            <a:pPr marL="357188" indent="-357188"/>
            <a:r>
              <a:rPr lang="en-US" sz="2400" dirty="0"/>
              <a:t>Can be run from the command line or the shell</a:t>
            </a:r>
          </a:p>
          <a:p>
            <a:pPr marL="357188" indent="-357188"/>
            <a:r>
              <a:rPr lang="en-US" sz="2400" dirty="0"/>
              <a:t>Support parameter passing</a:t>
            </a:r>
          </a:p>
          <a:p>
            <a:pPr marL="357188" indent="-357188"/>
            <a:r>
              <a:rPr lang="en-US" sz="2400" dirty="0"/>
              <a:t>Comments are supported</a:t>
            </a:r>
          </a:p>
          <a:p>
            <a:pPr marL="806450" lvl="1" indent="-266700"/>
            <a:r>
              <a:rPr lang="en-US" sz="2000" dirty="0"/>
              <a:t>Inline comments '--'</a:t>
            </a:r>
          </a:p>
          <a:p>
            <a:pPr marL="806450" lvl="1" indent="-266700"/>
            <a:r>
              <a:rPr lang="en-US" sz="2000" dirty="0"/>
              <a:t>Block comments /* */</a:t>
            </a:r>
          </a:p>
        </p:txBody>
      </p:sp>
    </p:spTree>
    <p:extLst>
      <p:ext uri="{BB962C8B-B14F-4D97-AF65-F5344CB8AC3E}">
        <p14:creationId xmlns:p14="http://schemas.microsoft.com/office/powerpoint/2010/main" val="1584919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Apache Pig</a:t>
            </a:r>
            <a:br>
              <a:rPr lang="en-AU" dirty="0">
                <a:cs typeface="Arial" pitchFamily="34" charset="0"/>
              </a:rPr>
            </a:br>
            <a:r>
              <a:rPr lang="en-AU" sz="2800" dirty="0">
                <a:solidFill>
                  <a:schemeClr val="accent5">
                    <a:lumMod val="75000"/>
                  </a:schemeClr>
                </a:solidFill>
                <a:cs typeface="Arial" pitchFamily="34" charset="0"/>
              </a:rPr>
              <a:t>Simple &amp; Complex Data Types</a:t>
            </a:r>
          </a:p>
        </p:txBody>
      </p:sp>
      <p:graphicFrame>
        <p:nvGraphicFramePr>
          <p:cNvPr id="5" name="Table 4"/>
          <p:cNvGraphicFramePr>
            <a:graphicFrameLocks noGrp="1"/>
          </p:cNvGraphicFramePr>
          <p:nvPr>
            <p:extLst>
              <p:ext uri="{D42A27DB-BD31-4B8C-83A1-F6EECF244321}">
                <p14:modId xmlns:p14="http://schemas.microsoft.com/office/powerpoint/2010/main" val="1757039842"/>
              </p:ext>
            </p:extLst>
          </p:nvPr>
        </p:nvGraphicFramePr>
        <p:xfrm>
          <a:off x="1098513" y="1571280"/>
          <a:ext cx="5215915" cy="5286720"/>
        </p:xfrm>
        <a:graphic>
          <a:graphicData uri="http://schemas.openxmlformats.org/drawingml/2006/table">
            <a:tbl>
              <a:tblPr firstRow="1" bandRow="1">
                <a:tableStyleId>{5C22544A-7EE6-4342-B048-85BDC9FD1C3A}</a:tableStyleId>
              </a:tblPr>
              <a:tblGrid>
                <a:gridCol w="1357277">
                  <a:extLst>
                    <a:ext uri="{9D8B030D-6E8A-4147-A177-3AD203B41FA5}">
                      <a16:colId xmlns:a16="http://schemas.microsoft.com/office/drawing/2014/main" val="20000"/>
                    </a:ext>
                  </a:extLst>
                </a:gridCol>
                <a:gridCol w="3858638">
                  <a:extLst>
                    <a:ext uri="{9D8B030D-6E8A-4147-A177-3AD203B41FA5}">
                      <a16:colId xmlns:a16="http://schemas.microsoft.com/office/drawing/2014/main" val="20001"/>
                    </a:ext>
                  </a:extLst>
                </a:gridCol>
              </a:tblGrid>
              <a:tr h="384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dirty="0">
                          <a:ln>
                            <a:noFill/>
                          </a:ln>
                          <a:solidFill>
                            <a:srgbClr val="FFFFFF"/>
                          </a:solidFill>
                          <a:effectLst/>
                          <a:latin typeface="+mn-lt"/>
                          <a:ea typeface="ＭＳ Ｐゴシック" pitchFamily="-84" charset="-128"/>
                        </a:rPr>
                        <a:t>Type</a:t>
                      </a:r>
                    </a:p>
                  </a:txBody>
                  <a:tcPr marT="60960" marB="6096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dirty="0">
                          <a:ln>
                            <a:noFill/>
                          </a:ln>
                          <a:solidFill>
                            <a:srgbClr val="FFFFFF"/>
                          </a:solidFill>
                          <a:effectLst/>
                          <a:latin typeface="+mn-lt"/>
                          <a:ea typeface="ＭＳ Ｐゴシック" pitchFamily="-84" charset="-128"/>
                        </a:rPr>
                        <a:t>Description</a:t>
                      </a:r>
                    </a:p>
                  </a:txBody>
                  <a:tcPr marT="60960" marB="60960" horzOverflow="overflow"/>
                </a:tc>
                <a:extLst>
                  <a:ext uri="{0D108BD9-81ED-4DB2-BD59-A6C34878D82A}">
                    <a16:rowId xmlns:a16="http://schemas.microsoft.com/office/drawing/2014/main" val="10000"/>
                  </a:ext>
                </a:extLst>
              </a:tr>
              <a:tr h="384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err="1">
                          <a:ln>
                            <a:noFill/>
                          </a:ln>
                          <a:solidFill>
                            <a:srgbClr val="00685D"/>
                          </a:solidFill>
                          <a:effectLst/>
                          <a:latin typeface="+mn-lt"/>
                          <a:ea typeface="ＭＳ Ｐゴシック" pitchFamily="-84" charset="-128"/>
                        </a:rPr>
                        <a:t>int</a:t>
                      </a:r>
                      <a:endParaRPr kumimoji="0" lang="en-AU" sz="1800" b="0" i="0" u="none" strike="noStrike" cap="none" normalizeH="0" baseline="0" dirty="0">
                        <a:ln>
                          <a:noFill/>
                        </a:ln>
                        <a:solidFill>
                          <a:srgbClr val="00685D"/>
                        </a:solidFill>
                        <a:effectLst/>
                        <a:latin typeface="+mn-lt"/>
                        <a:ea typeface="ＭＳ Ｐゴシック" pitchFamily="-84" charset="-128"/>
                      </a:endParaRP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00685D"/>
                          </a:solidFill>
                          <a:effectLst/>
                          <a:latin typeface="+mn-lt"/>
                          <a:ea typeface="ＭＳ Ｐゴシック" pitchFamily="-84" charset="-128"/>
                        </a:rPr>
                        <a:t>4-byte integer</a:t>
                      </a:r>
                    </a:p>
                  </a:txBody>
                  <a:tcPr marT="60960" marB="60960" horzOverflow="overflow"/>
                </a:tc>
                <a:extLst>
                  <a:ext uri="{0D108BD9-81ED-4DB2-BD59-A6C34878D82A}">
                    <a16:rowId xmlns:a16="http://schemas.microsoft.com/office/drawing/2014/main" val="10001"/>
                  </a:ext>
                </a:extLst>
              </a:tr>
              <a:tr h="384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685D"/>
                          </a:solidFill>
                          <a:effectLst/>
                          <a:latin typeface="+mn-lt"/>
                          <a:ea typeface="ＭＳ Ｐゴシック" pitchFamily="-84" charset="-128"/>
                        </a:rPr>
                        <a:t>long</a:t>
                      </a: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685D"/>
                          </a:solidFill>
                          <a:effectLst/>
                          <a:latin typeface="+mn-lt"/>
                          <a:ea typeface="ＭＳ Ｐゴシック" pitchFamily="-84" charset="-128"/>
                        </a:rPr>
                        <a:t>8-byte integer</a:t>
                      </a:r>
                    </a:p>
                  </a:txBody>
                  <a:tcPr marT="60960" marB="60960" horzOverflow="overflow"/>
                </a:tc>
                <a:extLst>
                  <a:ext uri="{0D108BD9-81ED-4DB2-BD59-A6C34878D82A}">
                    <a16:rowId xmlns:a16="http://schemas.microsoft.com/office/drawing/2014/main" val="10002"/>
                  </a:ext>
                </a:extLst>
              </a:tr>
              <a:tr h="384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685D"/>
                          </a:solidFill>
                          <a:effectLst/>
                          <a:latin typeface="+mn-lt"/>
                          <a:ea typeface="ＭＳ Ｐゴシック" pitchFamily="-84" charset="-128"/>
                        </a:rPr>
                        <a:t>float</a:t>
                      </a: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685D"/>
                          </a:solidFill>
                          <a:effectLst/>
                          <a:latin typeface="+mn-lt"/>
                          <a:ea typeface="ＭＳ Ｐゴシック" pitchFamily="-84" charset="-128"/>
                        </a:rPr>
                        <a:t>4-byte (single precision) floating point</a:t>
                      </a:r>
                    </a:p>
                  </a:txBody>
                  <a:tcPr marT="60960" marB="60960" horzOverflow="overflow"/>
                </a:tc>
                <a:extLst>
                  <a:ext uri="{0D108BD9-81ED-4DB2-BD59-A6C34878D82A}">
                    <a16:rowId xmlns:a16="http://schemas.microsoft.com/office/drawing/2014/main" val="10003"/>
                  </a:ext>
                </a:extLst>
              </a:tr>
              <a:tr h="384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685D"/>
                          </a:solidFill>
                          <a:effectLst/>
                          <a:latin typeface="+mn-lt"/>
                          <a:ea typeface="ＭＳ Ｐゴシック" pitchFamily="-84" charset="-128"/>
                        </a:rPr>
                        <a:t>double</a:t>
                      </a: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685D"/>
                          </a:solidFill>
                          <a:effectLst/>
                          <a:latin typeface="+mn-lt"/>
                          <a:ea typeface="ＭＳ Ｐゴシック" pitchFamily="-84" charset="-128"/>
                        </a:rPr>
                        <a:t>8-byte (double precision) floating point</a:t>
                      </a:r>
                    </a:p>
                  </a:txBody>
                  <a:tcPr marT="60960" marB="60960" horzOverflow="overflow"/>
                </a:tc>
                <a:extLst>
                  <a:ext uri="{0D108BD9-81ED-4DB2-BD59-A6C34878D82A}">
                    <a16:rowId xmlns:a16="http://schemas.microsoft.com/office/drawing/2014/main" val="10004"/>
                  </a:ext>
                </a:extLst>
              </a:tr>
              <a:tr h="6129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err="1">
                          <a:ln>
                            <a:noFill/>
                          </a:ln>
                          <a:solidFill>
                            <a:srgbClr val="00685D"/>
                          </a:solidFill>
                          <a:effectLst/>
                          <a:latin typeface="+mn-lt"/>
                          <a:ea typeface="ＭＳ Ｐゴシック" pitchFamily="-84" charset="-128"/>
                        </a:rPr>
                        <a:t>bytearray</a:t>
                      </a:r>
                      <a:endParaRPr kumimoji="0" lang="en-AU" sz="1800" b="0" i="0" u="none" strike="noStrike" cap="none" normalizeH="0" baseline="0" dirty="0">
                        <a:ln>
                          <a:noFill/>
                        </a:ln>
                        <a:solidFill>
                          <a:srgbClr val="00685D"/>
                        </a:solidFill>
                        <a:effectLst/>
                        <a:latin typeface="+mn-lt"/>
                        <a:ea typeface="ＭＳ Ｐゴシック" pitchFamily="-84" charset="-128"/>
                      </a:endParaRP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685D"/>
                          </a:solidFill>
                          <a:effectLst/>
                          <a:latin typeface="+mn-lt"/>
                          <a:ea typeface="ＭＳ Ｐゴシック" pitchFamily="-84" charset="-128"/>
                        </a:rPr>
                        <a:t>Array of bytes; blob</a:t>
                      </a:r>
                    </a:p>
                  </a:txBody>
                  <a:tcPr marT="60960" marB="60960" horzOverflow="overflow"/>
                </a:tc>
                <a:extLst>
                  <a:ext uri="{0D108BD9-81ED-4DB2-BD59-A6C34878D82A}">
                    <a16:rowId xmlns:a16="http://schemas.microsoft.com/office/drawing/2014/main" val="10005"/>
                  </a:ext>
                </a:extLst>
              </a:tr>
              <a:tr h="6129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err="1">
                          <a:ln>
                            <a:noFill/>
                          </a:ln>
                          <a:solidFill>
                            <a:srgbClr val="00685D"/>
                          </a:solidFill>
                          <a:effectLst/>
                          <a:latin typeface="+mn-lt"/>
                          <a:ea typeface="ＭＳ Ｐゴシック" pitchFamily="-84" charset="-128"/>
                        </a:rPr>
                        <a:t>chararray</a:t>
                      </a:r>
                      <a:endParaRPr kumimoji="0" lang="en-AU" sz="1800" b="0" i="0" u="none" strike="noStrike" cap="none" normalizeH="0" baseline="0" dirty="0">
                        <a:ln>
                          <a:noFill/>
                        </a:ln>
                        <a:solidFill>
                          <a:srgbClr val="00685D"/>
                        </a:solidFill>
                        <a:effectLst/>
                        <a:latin typeface="+mn-lt"/>
                        <a:ea typeface="ＭＳ Ｐゴシック" pitchFamily="-84" charset="-128"/>
                      </a:endParaRP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685D"/>
                          </a:solidFill>
                          <a:effectLst/>
                          <a:latin typeface="+mn-lt"/>
                          <a:ea typeface="ＭＳ Ｐゴシック" pitchFamily="-84" charset="-128"/>
                        </a:rPr>
                        <a:t>String (</a:t>
                      </a:r>
                      <a:r>
                        <a:rPr kumimoji="0" lang="en-AU" altLang="en-US" sz="1800" b="0" i="0" u="none" strike="noStrike" cap="none" normalizeH="0" baseline="0" dirty="0">
                          <a:ln>
                            <a:noFill/>
                          </a:ln>
                          <a:solidFill>
                            <a:srgbClr val="00685D"/>
                          </a:solidFill>
                          <a:effectLst/>
                          <a:latin typeface="+mn-lt"/>
                          <a:ea typeface="ＭＳ Ｐゴシック" pitchFamily="-84" charset="-128"/>
                        </a:rPr>
                        <a:t>“</a:t>
                      </a:r>
                      <a:r>
                        <a:rPr kumimoji="0" lang="en-AU" sz="1800" b="0" i="0" u="none" strike="noStrike" cap="none" normalizeH="0" baseline="0" dirty="0">
                          <a:ln>
                            <a:noFill/>
                          </a:ln>
                          <a:solidFill>
                            <a:srgbClr val="00685D"/>
                          </a:solidFill>
                          <a:effectLst/>
                          <a:latin typeface="+mn-lt"/>
                          <a:ea typeface="ＭＳ Ｐゴシック" pitchFamily="-84" charset="-128"/>
                        </a:rPr>
                        <a:t>hello world</a:t>
                      </a:r>
                      <a:r>
                        <a:rPr kumimoji="0" lang="en-AU" altLang="en-US" sz="1800" b="0" i="0" u="none" strike="noStrike" cap="none" normalizeH="0" baseline="0" dirty="0">
                          <a:ln>
                            <a:noFill/>
                          </a:ln>
                          <a:solidFill>
                            <a:srgbClr val="00685D"/>
                          </a:solidFill>
                          <a:effectLst/>
                          <a:latin typeface="+mn-lt"/>
                          <a:ea typeface="ＭＳ Ｐゴシック" pitchFamily="-84" charset="-128"/>
                        </a:rPr>
                        <a:t>”</a:t>
                      </a:r>
                      <a:r>
                        <a:rPr kumimoji="0" lang="en-AU" sz="1800" b="0" i="0" u="none" strike="noStrike" cap="none" normalizeH="0" baseline="0" dirty="0">
                          <a:ln>
                            <a:noFill/>
                          </a:ln>
                          <a:solidFill>
                            <a:srgbClr val="00685D"/>
                          </a:solidFill>
                          <a:effectLst/>
                          <a:latin typeface="+mn-lt"/>
                          <a:ea typeface="ＭＳ Ｐゴシック" pitchFamily="-84" charset="-128"/>
                        </a:rPr>
                        <a:t>)</a:t>
                      </a:r>
                    </a:p>
                  </a:txBody>
                  <a:tcPr marT="60960" marB="60960" horzOverflow="overflow"/>
                </a:tc>
                <a:extLst>
                  <a:ext uri="{0D108BD9-81ED-4DB2-BD59-A6C34878D82A}">
                    <a16:rowId xmlns:a16="http://schemas.microsoft.com/office/drawing/2014/main" val="10006"/>
                  </a:ext>
                </a:extLst>
              </a:tr>
              <a:tr h="384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err="1">
                          <a:ln>
                            <a:noFill/>
                          </a:ln>
                          <a:solidFill>
                            <a:srgbClr val="00685D"/>
                          </a:solidFill>
                          <a:effectLst/>
                          <a:latin typeface="+mn-lt"/>
                          <a:ea typeface="ＭＳ Ｐゴシック" pitchFamily="-84" charset="-128"/>
                        </a:rPr>
                        <a:t>boolean</a:t>
                      </a:r>
                      <a:endParaRPr kumimoji="0" lang="en-AU" sz="1800" b="0" i="0" u="none" strike="noStrike" cap="none" normalizeH="0" baseline="0" dirty="0">
                        <a:ln>
                          <a:noFill/>
                        </a:ln>
                        <a:solidFill>
                          <a:srgbClr val="00685D"/>
                        </a:solidFill>
                        <a:effectLst/>
                        <a:latin typeface="+mn-lt"/>
                        <a:ea typeface="ＭＳ Ｐゴシック" pitchFamily="-84" charset="-128"/>
                      </a:endParaRP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685D"/>
                          </a:solidFill>
                          <a:effectLst/>
                          <a:latin typeface="+mn-lt"/>
                          <a:ea typeface="ＭＳ Ｐゴシック" pitchFamily="-84" charset="-128"/>
                        </a:rPr>
                        <a:t>True/ False (case insensitive)</a:t>
                      </a:r>
                    </a:p>
                  </a:txBody>
                  <a:tcPr marT="60960" marB="60960" horzOverflow="overflow"/>
                </a:tc>
                <a:extLst>
                  <a:ext uri="{0D108BD9-81ED-4DB2-BD59-A6C34878D82A}">
                    <a16:rowId xmlns:a16="http://schemas.microsoft.com/office/drawing/2014/main" val="10007"/>
                  </a:ext>
                </a:extLst>
              </a:tr>
              <a:tr h="384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err="1">
                          <a:ln>
                            <a:noFill/>
                          </a:ln>
                          <a:solidFill>
                            <a:srgbClr val="00685D"/>
                          </a:solidFill>
                          <a:effectLst/>
                          <a:latin typeface="+mn-lt"/>
                          <a:ea typeface="ＭＳ Ｐゴシック" pitchFamily="-84" charset="-128"/>
                        </a:rPr>
                        <a:t>datetime</a:t>
                      </a:r>
                      <a:endParaRPr kumimoji="0" lang="en-AU" sz="1800" b="0" i="0" u="none" strike="noStrike" cap="none" normalizeH="0" baseline="0" dirty="0">
                        <a:ln>
                          <a:noFill/>
                        </a:ln>
                        <a:solidFill>
                          <a:srgbClr val="00685D"/>
                        </a:solidFill>
                        <a:effectLst/>
                        <a:latin typeface="+mn-lt"/>
                        <a:ea typeface="ＭＳ Ｐゴシック" pitchFamily="-84" charset="-128"/>
                      </a:endParaRP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685D"/>
                          </a:solidFill>
                          <a:effectLst/>
                          <a:latin typeface="+mn-lt"/>
                          <a:ea typeface="ＭＳ Ｐゴシック" pitchFamily="-84" charset="-128"/>
                        </a:rPr>
                        <a:t>A date and time</a:t>
                      </a:r>
                    </a:p>
                  </a:txBody>
                  <a:tcPr marT="60960" marB="60960" horzOverflow="overflow"/>
                </a:tc>
                <a:extLst>
                  <a:ext uri="{0D108BD9-81ED-4DB2-BD59-A6C34878D82A}">
                    <a16:rowId xmlns:a16="http://schemas.microsoft.com/office/drawing/2014/main" val="10008"/>
                  </a:ext>
                </a:extLst>
              </a:tr>
              <a:tr h="6436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err="1">
                          <a:ln>
                            <a:noFill/>
                          </a:ln>
                          <a:solidFill>
                            <a:srgbClr val="00685D"/>
                          </a:solidFill>
                          <a:effectLst/>
                          <a:latin typeface="+mn-lt"/>
                          <a:ea typeface="ＭＳ Ｐゴシック" pitchFamily="-84" charset="-128"/>
                        </a:rPr>
                        <a:t>biginteger</a:t>
                      </a:r>
                      <a:endParaRPr kumimoji="0" lang="en-AU" sz="1800" b="0" i="0" u="none" strike="noStrike" cap="none" normalizeH="0" baseline="0" dirty="0">
                        <a:ln>
                          <a:noFill/>
                        </a:ln>
                        <a:solidFill>
                          <a:srgbClr val="00685D"/>
                        </a:solidFill>
                        <a:effectLst/>
                        <a:latin typeface="+mn-lt"/>
                        <a:ea typeface="ＭＳ Ｐゴシック" pitchFamily="-84" charset="-128"/>
                      </a:endParaRP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685D"/>
                          </a:solidFill>
                          <a:effectLst/>
                          <a:latin typeface="+mn-lt"/>
                          <a:ea typeface="ＭＳ Ｐゴシック" pitchFamily="-84" charset="-128"/>
                        </a:rPr>
                        <a:t>Java </a:t>
                      </a:r>
                      <a:r>
                        <a:rPr kumimoji="0" lang="en-AU" sz="1800" b="0" i="0" u="none" strike="noStrike" cap="none" normalizeH="0" baseline="0" dirty="0" err="1">
                          <a:ln>
                            <a:noFill/>
                          </a:ln>
                          <a:solidFill>
                            <a:srgbClr val="00685D"/>
                          </a:solidFill>
                          <a:effectLst/>
                          <a:latin typeface="+mn-lt"/>
                          <a:ea typeface="ＭＳ Ｐゴシック" pitchFamily="-84" charset="-128"/>
                        </a:rPr>
                        <a:t>BigInteger</a:t>
                      </a:r>
                      <a:endParaRPr kumimoji="0" lang="en-AU" sz="1800" b="0" i="0" u="none" strike="noStrike" cap="none" normalizeH="0" baseline="0" dirty="0">
                        <a:ln>
                          <a:noFill/>
                        </a:ln>
                        <a:solidFill>
                          <a:srgbClr val="00685D"/>
                        </a:solidFill>
                        <a:effectLst/>
                        <a:latin typeface="+mn-lt"/>
                        <a:ea typeface="ＭＳ Ｐゴシック" pitchFamily="-84" charset="-128"/>
                      </a:endParaRPr>
                    </a:p>
                  </a:txBody>
                  <a:tcPr marT="60960" marB="60960" horzOverflow="overflow"/>
                </a:tc>
                <a:extLst>
                  <a:ext uri="{0D108BD9-81ED-4DB2-BD59-A6C34878D82A}">
                    <a16:rowId xmlns:a16="http://schemas.microsoft.com/office/drawing/2014/main" val="10009"/>
                  </a:ext>
                </a:extLst>
              </a:tr>
              <a:tr h="6436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err="1">
                          <a:ln>
                            <a:noFill/>
                          </a:ln>
                          <a:solidFill>
                            <a:srgbClr val="00685D"/>
                          </a:solidFill>
                          <a:effectLst/>
                          <a:latin typeface="+mn-lt"/>
                          <a:ea typeface="ＭＳ Ｐゴシック" pitchFamily="-84" charset="-128"/>
                        </a:rPr>
                        <a:t>bigdecimal</a:t>
                      </a:r>
                      <a:endParaRPr kumimoji="0" lang="en-AU" sz="1800" b="0" i="0" u="none" strike="noStrike" cap="none" normalizeH="0" baseline="0" dirty="0">
                        <a:ln>
                          <a:noFill/>
                        </a:ln>
                        <a:solidFill>
                          <a:srgbClr val="00685D"/>
                        </a:solidFill>
                        <a:effectLst/>
                        <a:latin typeface="+mn-lt"/>
                        <a:ea typeface="ＭＳ Ｐゴシック" pitchFamily="-84" charset="-128"/>
                      </a:endParaRP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685D"/>
                          </a:solidFill>
                          <a:effectLst/>
                          <a:latin typeface="+mn-lt"/>
                          <a:ea typeface="ＭＳ Ｐゴシック" pitchFamily="-84" charset="-128"/>
                        </a:rPr>
                        <a:t>Java </a:t>
                      </a:r>
                      <a:r>
                        <a:rPr kumimoji="0" lang="en-AU" sz="1800" b="0" i="0" u="none" strike="noStrike" cap="none" normalizeH="0" baseline="0" dirty="0" err="1">
                          <a:ln>
                            <a:noFill/>
                          </a:ln>
                          <a:solidFill>
                            <a:srgbClr val="00685D"/>
                          </a:solidFill>
                          <a:effectLst/>
                          <a:latin typeface="+mn-lt"/>
                          <a:ea typeface="ＭＳ Ｐゴシック" pitchFamily="-84" charset="-128"/>
                        </a:rPr>
                        <a:t>BigDecimal</a:t>
                      </a:r>
                      <a:endParaRPr kumimoji="0" lang="en-AU" sz="1800" b="0" i="0" u="none" strike="noStrike" cap="none" normalizeH="0" baseline="0" dirty="0">
                        <a:ln>
                          <a:noFill/>
                        </a:ln>
                        <a:solidFill>
                          <a:srgbClr val="00685D"/>
                        </a:solidFill>
                        <a:effectLst/>
                        <a:latin typeface="+mn-lt"/>
                        <a:ea typeface="ＭＳ Ｐゴシック" pitchFamily="-84" charset="-128"/>
                      </a:endParaRPr>
                    </a:p>
                  </a:txBody>
                  <a:tcPr marT="60960" marB="60960" horzOverflow="overflow"/>
                </a:tc>
                <a:extLst>
                  <a:ext uri="{0D108BD9-81ED-4DB2-BD59-A6C34878D82A}">
                    <a16:rowId xmlns:a16="http://schemas.microsoft.com/office/drawing/2014/main" val="10010"/>
                  </a:ext>
                </a:extLst>
              </a:tr>
            </a:tbl>
          </a:graphicData>
        </a:graphic>
      </p:graphicFrame>
      <p:sp>
        <p:nvSpPr>
          <p:cNvPr id="2" name="Slide Number Placeholder 1">
            <a:extLst>
              <a:ext uri="{FF2B5EF4-FFF2-40B4-BE49-F238E27FC236}">
                <a16:creationId xmlns:a16="http://schemas.microsoft.com/office/drawing/2014/main" id="{F43414FF-3CC5-4764-9A15-2D2396C9EAEF}"/>
              </a:ext>
            </a:extLst>
          </p:cNvPr>
          <p:cNvSpPr>
            <a:spLocks noGrp="1"/>
          </p:cNvSpPr>
          <p:nvPr>
            <p:ph type="sldNum" sz="quarter" idx="12"/>
          </p:nvPr>
        </p:nvSpPr>
        <p:spPr/>
        <p:txBody>
          <a:bodyPr/>
          <a:lstStyle/>
          <a:p>
            <a:fld id="{6C8DB4F7-D883-4928-8961-38134A510B78}" type="slidenum">
              <a:rPr lang="en-GB" smtClean="0"/>
              <a:t>13</a:t>
            </a:fld>
            <a:endParaRPr lang="en-GB" dirty="0"/>
          </a:p>
        </p:txBody>
      </p:sp>
      <p:graphicFrame>
        <p:nvGraphicFramePr>
          <p:cNvPr id="6" name="Table 5">
            <a:extLst>
              <a:ext uri="{FF2B5EF4-FFF2-40B4-BE49-F238E27FC236}">
                <a16:creationId xmlns:a16="http://schemas.microsoft.com/office/drawing/2014/main" id="{7AABF81E-5F0E-43EC-B337-A4AA20F14F37}"/>
              </a:ext>
            </a:extLst>
          </p:cNvPr>
          <p:cNvGraphicFramePr>
            <a:graphicFrameLocks noGrp="1"/>
          </p:cNvGraphicFramePr>
          <p:nvPr>
            <p:extLst>
              <p:ext uri="{D42A27DB-BD31-4B8C-83A1-F6EECF244321}">
                <p14:modId xmlns:p14="http://schemas.microsoft.com/office/powerpoint/2010/main" val="1253166045"/>
              </p:ext>
            </p:extLst>
          </p:nvPr>
        </p:nvGraphicFramePr>
        <p:xfrm>
          <a:off x="6582839" y="3000138"/>
          <a:ext cx="4863790" cy="1880363"/>
        </p:xfrm>
        <a:graphic>
          <a:graphicData uri="http://schemas.openxmlformats.org/drawingml/2006/table">
            <a:tbl>
              <a:tblPr firstRow="1" bandRow="1">
                <a:tableStyleId>{5C22544A-7EE6-4342-B048-85BDC9FD1C3A}</a:tableStyleId>
              </a:tblPr>
              <a:tblGrid>
                <a:gridCol w="806947">
                  <a:extLst>
                    <a:ext uri="{9D8B030D-6E8A-4147-A177-3AD203B41FA5}">
                      <a16:colId xmlns:a16="http://schemas.microsoft.com/office/drawing/2014/main" val="20000"/>
                    </a:ext>
                  </a:extLst>
                </a:gridCol>
                <a:gridCol w="4056843">
                  <a:extLst>
                    <a:ext uri="{9D8B030D-6E8A-4147-A177-3AD203B41FA5}">
                      <a16:colId xmlns:a16="http://schemas.microsoft.com/office/drawing/2014/main" val="20001"/>
                    </a:ext>
                  </a:extLst>
                </a:gridCol>
              </a:tblGrid>
              <a:tr h="3952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dirty="0">
                          <a:ln>
                            <a:noFill/>
                          </a:ln>
                          <a:solidFill>
                            <a:srgbClr val="FFFFFF"/>
                          </a:solidFill>
                          <a:effectLst/>
                          <a:latin typeface="+mn-lt"/>
                          <a:ea typeface="ＭＳ Ｐゴシック" pitchFamily="-84" charset="-128"/>
                        </a:rPr>
                        <a:t>Type</a:t>
                      </a:r>
                    </a:p>
                  </a:txBody>
                  <a:tcPr marT="60960" marB="6096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dirty="0">
                          <a:ln>
                            <a:noFill/>
                          </a:ln>
                          <a:solidFill>
                            <a:srgbClr val="FFFFFF"/>
                          </a:solidFill>
                          <a:effectLst/>
                          <a:latin typeface="+mn-lt"/>
                          <a:ea typeface="ＭＳ Ｐゴシック" pitchFamily="-84" charset="-128"/>
                        </a:rPr>
                        <a:t>Description</a:t>
                      </a:r>
                    </a:p>
                  </a:txBody>
                  <a:tcPr marT="60960" marB="60960" horzOverflow="overflow"/>
                </a:tc>
                <a:extLst>
                  <a:ext uri="{0D108BD9-81ED-4DB2-BD59-A6C34878D82A}">
                    <a16:rowId xmlns:a16="http://schemas.microsoft.com/office/drawing/2014/main" val="10000"/>
                  </a:ext>
                </a:extLst>
              </a:tr>
              <a:tr h="395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00685D"/>
                          </a:solidFill>
                          <a:effectLst/>
                          <a:latin typeface="+mn-lt"/>
                          <a:ea typeface="ＭＳ Ｐゴシック" pitchFamily="-84" charset="-128"/>
                        </a:rPr>
                        <a:t>Tuple</a:t>
                      </a: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685D"/>
                          </a:solidFill>
                          <a:effectLst/>
                          <a:latin typeface="+mn-lt"/>
                          <a:ea typeface="ＭＳ Ｐゴシック" pitchFamily="-84" charset="-128"/>
                        </a:rPr>
                        <a:t>Ordered set of fields (a </a:t>
                      </a:r>
                      <a:r>
                        <a:rPr kumimoji="0" lang="en-AU" altLang="en-US" sz="1800" b="0" i="0" u="none" strike="noStrike" cap="none" normalizeH="0" baseline="0" dirty="0">
                          <a:ln>
                            <a:noFill/>
                          </a:ln>
                          <a:solidFill>
                            <a:srgbClr val="00685D"/>
                          </a:solidFill>
                          <a:effectLst/>
                          <a:latin typeface="+mn-lt"/>
                          <a:ea typeface="ＭＳ Ｐゴシック" pitchFamily="-84" charset="-128"/>
                        </a:rPr>
                        <a:t>“</a:t>
                      </a:r>
                      <a:r>
                        <a:rPr kumimoji="0" lang="en-AU" sz="1800" b="0" i="0" u="none" strike="noStrike" cap="none" normalizeH="0" baseline="0" dirty="0">
                          <a:ln>
                            <a:noFill/>
                          </a:ln>
                          <a:solidFill>
                            <a:srgbClr val="00685D"/>
                          </a:solidFill>
                          <a:effectLst/>
                          <a:latin typeface="+mn-lt"/>
                          <a:ea typeface="ＭＳ Ｐゴシック" pitchFamily="-84" charset="-128"/>
                        </a:rPr>
                        <a:t>row / record</a:t>
                      </a:r>
                      <a:r>
                        <a:rPr kumimoji="0" lang="en-AU" altLang="en-US" sz="1800" b="0" i="0" u="none" strike="noStrike" cap="none" normalizeH="0" baseline="0" dirty="0">
                          <a:ln>
                            <a:noFill/>
                          </a:ln>
                          <a:solidFill>
                            <a:srgbClr val="00685D"/>
                          </a:solidFill>
                          <a:effectLst/>
                          <a:latin typeface="+mn-lt"/>
                          <a:ea typeface="ＭＳ Ｐゴシック" pitchFamily="-84" charset="-128"/>
                        </a:rPr>
                        <a:t>”</a:t>
                      </a:r>
                      <a:r>
                        <a:rPr kumimoji="0" lang="en-AU" sz="1800" b="0" i="0" u="none" strike="noStrike" cap="none" normalizeH="0" baseline="0" dirty="0">
                          <a:ln>
                            <a:noFill/>
                          </a:ln>
                          <a:solidFill>
                            <a:srgbClr val="00685D"/>
                          </a:solidFill>
                          <a:effectLst/>
                          <a:latin typeface="+mn-lt"/>
                          <a:ea typeface="ＭＳ Ｐゴシック" pitchFamily="-84" charset="-128"/>
                        </a:rPr>
                        <a:t>)</a:t>
                      </a:r>
                    </a:p>
                  </a:txBody>
                  <a:tcPr marT="60960" marB="60960" horzOverflow="overflow"/>
                </a:tc>
                <a:extLst>
                  <a:ext uri="{0D108BD9-81ED-4DB2-BD59-A6C34878D82A}">
                    <a16:rowId xmlns:a16="http://schemas.microsoft.com/office/drawing/2014/main" val="10001"/>
                  </a:ext>
                </a:extLst>
              </a:tr>
              <a:tr h="395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685D"/>
                          </a:solidFill>
                          <a:effectLst/>
                          <a:latin typeface="+mn-lt"/>
                          <a:ea typeface="ＭＳ Ｐゴシック" pitchFamily="-84" charset="-128"/>
                        </a:rPr>
                        <a:t>Bag</a:t>
                      </a: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685D"/>
                          </a:solidFill>
                          <a:effectLst/>
                          <a:latin typeface="+mn-lt"/>
                          <a:ea typeface="ＭＳ Ｐゴシック" pitchFamily="-84" charset="-128"/>
                        </a:rPr>
                        <a:t>Collection of </a:t>
                      </a:r>
                      <a:r>
                        <a:rPr kumimoji="0" lang="en-AU" sz="1800" b="0" i="0" u="none" strike="noStrike" cap="none" normalizeH="0" baseline="0" dirty="0" err="1">
                          <a:ln>
                            <a:noFill/>
                          </a:ln>
                          <a:solidFill>
                            <a:srgbClr val="00685D"/>
                          </a:solidFill>
                          <a:effectLst/>
                          <a:latin typeface="+mn-lt"/>
                          <a:ea typeface="ＭＳ Ｐゴシック" pitchFamily="-84" charset="-128"/>
                        </a:rPr>
                        <a:t>tuples</a:t>
                      </a:r>
                      <a:r>
                        <a:rPr kumimoji="0" lang="en-AU" sz="1800" b="0" i="0" u="none" strike="noStrike" cap="none" normalizeH="0" baseline="0" dirty="0">
                          <a:ln>
                            <a:noFill/>
                          </a:ln>
                          <a:solidFill>
                            <a:srgbClr val="00685D"/>
                          </a:solidFill>
                          <a:effectLst/>
                          <a:latin typeface="+mn-lt"/>
                          <a:ea typeface="ＭＳ Ｐゴシック" pitchFamily="-84" charset="-128"/>
                        </a:rPr>
                        <a:t> (a </a:t>
                      </a:r>
                      <a:r>
                        <a:rPr kumimoji="0" lang="en-AU" altLang="en-US" sz="1800" b="0" i="0" u="none" strike="noStrike" cap="none" normalizeH="0" baseline="0" dirty="0">
                          <a:ln>
                            <a:noFill/>
                          </a:ln>
                          <a:solidFill>
                            <a:srgbClr val="00685D"/>
                          </a:solidFill>
                          <a:effectLst/>
                          <a:latin typeface="+mn-lt"/>
                          <a:ea typeface="ＭＳ Ｐゴシック" pitchFamily="-84" charset="-128"/>
                        </a:rPr>
                        <a:t>“</a:t>
                      </a:r>
                      <a:r>
                        <a:rPr kumimoji="0" lang="en-AU" altLang="en-US" sz="1800" b="0" i="0" u="none" strike="noStrike" cap="none" normalizeH="0" baseline="0" dirty="0" err="1">
                          <a:ln>
                            <a:noFill/>
                          </a:ln>
                          <a:solidFill>
                            <a:srgbClr val="00685D"/>
                          </a:solidFill>
                          <a:effectLst/>
                          <a:latin typeface="+mn-lt"/>
                          <a:ea typeface="ＭＳ Ｐゴシック" pitchFamily="-84" charset="-128"/>
                        </a:rPr>
                        <a:t>resultset</a:t>
                      </a:r>
                      <a:r>
                        <a:rPr kumimoji="0" lang="en-AU" altLang="en-US" sz="1800" b="0" i="0" u="none" strike="noStrike" cap="none" normalizeH="0" baseline="0" dirty="0">
                          <a:ln>
                            <a:noFill/>
                          </a:ln>
                          <a:solidFill>
                            <a:srgbClr val="00685D"/>
                          </a:solidFill>
                          <a:effectLst/>
                          <a:latin typeface="+mn-lt"/>
                          <a:ea typeface="ＭＳ Ｐゴシック" pitchFamily="-84" charset="-128"/>
                        </a:rPr>
                        <a:t> / </a:t>
                      </a:r>
                      <a:r>
                        <a:rPr kumimoji="0" lang="en-AU" sz="1800" b="0" i="0" u="none" strike="noStrike" cap="none" normalizeH="0" baseline="0" dirty="0">
                          <a:ln>
                            <a:noFill/>
                          </a:ln>
                          <a:solidFill>
                            <a:srgbClr val="00685D"/>
                          </a:solidFill>
                          <a:effectLst/>
                          <a:latin typeface="+mn-lt"/>
                          <a:ea typeface="ＭＳ Ｐゴシック" pitchFamily="-84" charset="-128"/>
                        </a:rPr>
                        <a:t>table</a:t>
                      </a:r>
                      <a:r>
                        <a:rPr kumimoji="0" lang="en-AU" altLang="en-US" sz="1800" b="0" i="0" u="none" strike="noStrike" cap="none" normalizeH="0" baseline="0" dirty="0">
                          <a:ln>
                            <a:noFill/>
                          </a:ln>
                          <a:solidFill>
                            <a:srgbClr val="00685D"/>
                          </a:solidFill>
                          <a:effectLst/>
                          <a:latin typeface="+mn-lt"/>
                          <a:ea typeface="ＭＳ Ｐゴシック" pitchFamily="-84" charset="-128"/>
                        </a:rPr>
                        <a:t>”</a:t>
                      </a:r>
                      <a:r>
                        <a:rPr kumimoji="0" lang="en-AU" sz="1800" b="0" i="0" u="none" strike="noStrike" cap="none" normalizeH="0" baseline="0" dirty="0">
                          <a:ln>
                            <a:noFill/>
                          </a:ln>
                          <a:solidFill>
                            <a:srgbClr val="00685D"/>
                          </a:solidFill>
                          <a:effectLst/>
                          <a:latin typeface="+mn-lt"/>
                          <a:ea typeface="ＭＳ Ｐゴシック" pitchFamily="-84" charset="-128"/>
                        </a:rPr>
                        <a:t>)</a:t>
                      </a:r>
                    </a:p>
                  </a:txBody>
                  <a:tcPr marT="60960" marB="60960" horzOverflow="overflow"/>
                </a:tc>
                <a:extLst>
                  <a:ext uri="{0D108BD9-81ED-4DB2-BD59-A6C34878D82A}">
                    <a16:rowId xmlns:a16="http://schemas.microsoft.com/office/drawing/2014/main" val="10002"/>
                  </a:ext>
                </a:extLst>
              </a:tr>
              <a:tr h="6916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00685D"/>
                          </a:solidFill>
                          <a:effectLst/>
                          <a:latin typeface="+mn-lt"/>
                          <a:ea typeface="ＭＳ Ｐゴシック" pitchFamily="-84" charset="-128"/>
                        </a:rPr>
                        <a:t>Map</a:t>
                      </a: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685D"/>
                          </a:solidFill>
                          <a:effectLst/>
                          <a:latin typeface="+mn-lt"/>
                          <a:ea typeface="ＭＳ Ｐゴシック" pitchFamily="-84" charset="-128"/>
                        </a:rPr>
                        <a:t>A set of key-value pairs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00685D"/>
                          </a:solidFill>
                          <a:effectLst/>
                          <a:latin typeface="+mn-lt"/>
                          <a:ea typeface="ＭＳ Ｐゴシック" pitchFamily="-84" charset="-128"/>
                        </a:rPr>
                        <a:t>Keys must be of type </a:t>
                      </a:r>
                      <a:r>
                        <a:rPr kumimoji="0" lang="en-AU" sz="1800" b="0" i="0" u="none" strike="noStrike" cap="none" normalizeH="0" baseline="0" dirty="0" err="1">
                          <a:ln>
                            <a:noFill/>
                          </a:ln>
                          <a:solidFill>
                            <a:srgbClr val="00685D"/>
                          </a:solidFill>
                          <a:effectLst/>
                          <a:latin typeface="+mn-lt"/>
                          <a:ea typeface="ＭＳ Ｐゴシック" pitchFamily="-84" charset="-128"/>
                        </a:rPr>
                        <a:t>chararray</a:t>
                      </a:r>
                      <a:endParaRPr kumimoji="0" lang="en-AU" sz="1800" b="0" i="0" u="none" strike="noStrike" cap="none" normalizeH="0" baseline="0" dirty="0">
                        <a:ln>
                          <a:noFill/>
                        </a:ln>
                        <a:solidFill>
                          <a:srgbClr val="00685D"/>
                        </a:solidFill>
                        <a:effectLst/>
                        <a:latin typeface="+mn-lt"/>
                        <a:ea typeface="ＭＳ Ｐゴシック" pitchFamily="-84" charset="-128"/>
                      </a:endParaRPr>
                    </a:p>
                  </a:txBody>
                  <a:tcPr marT="60960" marB="60960" horzOverflow="overflow"/>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6459F714-1CC2-4D8F-A7D0-A4968A61E163}"/>
              </a:ext>
            </a:extLst>
          </p:cNvPr>
          <p:cNvSpPr txBox="1"/>
          <p:nvPr/>
        </p:nvSpPr>
        <p:spPr>
          <a:xfrm>
            <a:off x="7178466" y="2461600"/>
            <a:ext cx="3459355" cy="523220"/>
          </a:xfrm>
          <a:prstGeom prst="rect">
            <a:avLst/>
          </a:prstGeom>
          <a:noFill/>
        </p:spPr>
        <p:txBody>
          <a:bodyPr wrap="square">
            <a:spAutoFit/>
          </a:bodyPr>
          <a:lstStyle/>
          <a:p>
            <a:pPr algn="ctr"/>
            <a:r>
              <a:rPr lang="en-AU" sz="2800" b="1" dirty="0">
                <a:cs typeface="Arial" pitchFamily="34" charset="0"/>
              </a:rPr>
              <a:t>Complex Data Types</a:t>
            </a:r>
            <a:endParaRPr lang="en-GB" sz="2800" b="1" dirty="0"/>
          </a:p>
        </p:txBody>
      </p:sp>
    </p:spTree>
    <p:extLst>
      <p:ext uri="{BB962C8B-B14F-4D97-AF65-F5344CB8AC3E}">
        <p14:creationId xmlns:p14="http://schemas.microsoft.com/office/powerpoint/2010/main" val="2640840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Pig</a:t>
            </a:r>
            <a:br>
              <a:rPr lang="en-US" dirty="0"/>
            </a:br>
            <a:r>
              <a:rPr lang="en-US" sz="2800" dirty="0">
                <a:solidFill>
                  <a:schemeClr val="accent5">
                    <a:lumMod val="75000"/>
                  </a:schemeClr>
                </a:solidFill>
              </a:rPr>
              <a:t>Data Formats</a:t>
            </a:r>
          </a:p>
        </p:txBody>
      </p:sp>
      <p:sp>
        <p:nvSpPr>
          <p:cNvPr id="3" name="Content Placeholder 2"/>
          <p:cNvSpPr>
            <a:spLocks noGrp="1"/>
          </p:cNvSpPr>
          <p:nvPr>
            <p:ph idx="1"/>
          </p:nvPr>
        </p:nvSpPr>
        <p:spPr>
          <a:xfrm>
            <a:off x="1070043" y="1546167"/>
            <a:ext cx="6211905" cy="5378335"/>
          </a:xfrm>
        </p:spPr>
        <p:txBody>
          <a:bodyPr>
            <a:normAutofit fontScale="85000" lnSpcReduction="20000"/>
          </a:bodyPr>
          <a:lstStyle/>
          <a:p>
            <a:pPr>
              <a:lnSpc>
                <a:spcPct val="120000"/>
              </a:lnSpc>
              <a:spcBef>
                <a:spcPts val="600"/>
              </a:spcBef>
              <a:spcAft>
                <a:spcPts val="400"/>
              </a:spcAft>
            </a:pPr>
            <a:r>
              <a:rPr lang="en-US" b="1" dirty="0" err="1"/>
              <a:t>BinStorage</a:t>
            </a:r>
            <a:endParaRPr lang="en-US" b="1" dirty="0"/>
          </a:p>
          <a:p>
            <a:pPr lvl="1">
              <a:lnSpc>
                <a:spcPct val="120000"/>
              </a:lnSpc>
              <a:spcBef>
                <a:spcPts val="600"/>
              </a:spcBef>
              <a:spcAft>
                <a:spcPts val="400"/>
              </a:spcAft>
            </a:pPr>
            <a:r>
              <a:rPr lang="en-US" dirty="0"/>
              <a:t>Loads and stores data in machine-readable (binary) format</a:t>
            </a:r>
          </a:p>
          <a:p>
            <a:pPr>
              <a:lnSpc>
                <a:spcPct val="120000"/>
              </a:lnSpc>
              <a:spcBef>
                <a:spcPts val="600"/>
              </a:spcBef>
              <a:spcAft>
                <a:spcPts val="400"/>
              </a:spcAft>
            </a:pPr>
            <a:r>
              <a:rPr lang="en-US" b="1" dirty="0" err="1"/>
              <a:t>PigStorage</a:t>
            </a:r>
            <a:endParaRPr lang="en-US" b="1" dirty="0"/>
          </a:p>
          <a:p>
            <a:pPr lvl="1">
              <a:lnSpc>
                <a:spcPct val="120000"/>
              </a:lnSpc>
              <a:spcBef>
                <a:spcPts val="600"/>
              </a:spcBef>
              <a:spcAft>
                <a:spcPts val="400"/>
              </a:spcAft>
            </a:pPr>
            <a:r>
              <a:rPr lang="en-US" dirty="0"/>
              <a:t>Loads and stores data as structured, field delimited text files</a:t>
            </a:r>
          </a:p>
          <a:p>
            <a:pPr>
              <a:lnSpc>
                <a:spcPct val="120000"/>
              </a:lnSpc>
              <a:spcBef>
                <a:spcPts val="600"/>
              </a:spcBef>
              <a:spcAft>
                <a:spcPts val="400"/>
              </a:spcAft>
            </a:pPr>
            <a:r>
              <a:rPr lang="en-US" b="1" dirty="0" err="1"/>
              <a:t>TextLoader</a:t>
            </a:r>
            <a:endParaRPr lang="en-US" b="1" dirty="0"/>
          </a:p>
          <a:p>
            <a:pPr lvl="1">
              <a:lnSpc>
                <a:spcPct val="120000"/>
              </a:lnSpc>
              <a:spcBef>
                <a:spcPts val="600"/>
              </a:spcBef>
              <a:spcAft>
                <a:spcPts val="400"/>
              </a:spcAft>
            </a:pPr>
            <a:r>
              <a:rPr lang="en-US" dirty="0"/>
              <a:t>Loads unstructured data in </a:t>
            </a:r>
            <a:r>
              <a:rPr lang="en-US" b="1" dirty="0"/>
              <a:t>UTF-8 format</a:t>
            </a:r>
          </a:p>
          <a:p>
            <a:pPr>
              <a:lnSpc>
                <a:spcPct val="120000"/>
              </a:lnSpc>
              <a:spcBef>
                <a:spcPts val="600"/>
              </a:spcBef>
              <a:spcAft>
                <a:spcPts val="400"/>
              </a:spcAft>
            </a:pPr>
            <a:r>
              <a:rPr lang="nb-NO" b="1" dirty="0"/>
              <a:t>PigDump</a:t>
            </a:r>
          </a:p>
          <a:p>
            <a:pPr lvl="1">
              <a:lnSpc>
                <a:spcPct val="120000"/>
              </a:lnSpc>
              <a:spcBef>
                <a:spcPts val="600"/>
              </a:spcBef>
              <a:spcAft>
                <a:spcPts val="400"/>
              </a:spcAft>
            </a:pPr>
            <a:r>
              <a:rPr lang="nb-NO" dirty="0"/>
              <a:t>Stores data in </a:t>
            </a:r>
            <a:r>
              <a:rPr lang="nb-NO" b="1" dirty="0"/>
              <a:t>UTF-8 format</a:t>
            </a:r>
          </a:p>
          <a:p>
            <a:pPr>
              <a:lnSpc>
                <a:spcPct val="120000"/>
              </a:lnSpc>
              <a:spcBef>
                <a:spcPts val="600"/>
              </a:spcBef>
              <a:spcAft>
                <a:spcPts val="400"/>
              </a:spcAft>
            </a:pPr>
            <a:r>
              <a:rPr lang="nb-NO" b="1" dirty="0"/>
              <a:t>YourOwnFormat!</a:t>
            </a:r>
          </a:p>
          <a:p>
            <a:pPr lvl="1">
              <a:lnSpc>
                <a:spcPct val="120000"/>
              </a:lnSpc>
              <a:spcBef>
                <a:spcPts val="600"/>
              </a:spcBef>
              <a:spcAft>
                <a:spcPts val="400"/>
              </a:spcAft>
            </a:pPr>
            <a:r>
              <a:rPr lang="nb-NO" dirty="0"/>
              <a:t>via </a:t>
            </a:r>
            <a:r>
              <a:rPr lang="nb-NO" b="1" dirty="0"/>
              <a:t>UDFs</a:t>
            </a:r>
            <a:endParaRPr lang="en-US" b="1" dirty="0"/>
          </a:p>
          <a:p>
            <a:pPr lvl="1">
              <a:lnSpc>
                <a:spcPct val="120000"/>
              </a:lnSpc>
              <a:spcBef>
                <a:spcPts val="600"/>
              </a:spcBef>
              <a:spcAft>
                <a:spcPts val="400"/>
              </a:spcAft>
            </a:pPr>
            <a:endParaRPr lang="nb-NO" dirty="0"/>
          </a:p>
          <a:p>
            <a:pPr lvl="1">
              <a:lnSpc>
                <a:spcPct val="120000"/>
              </a:lnSpc>
              <a:spcBef>
                <a:spcPts val="600"/>
              </a:spcBef>
              <a:spcAft>
                <a:spcPts val="400"/>
              </a:spcAft>
            </a:pPr>
            <a:endParaRPr lang="en-US" dirty="0"/>
          </a:p>
          <a:p>
            <a:pPr>
              <a:lnSpc>
                <a:spcPct val="120000"/>
              </a:lnSpc>
              <a:spcBef>
                <a:spcPts val="600"/>
              </a:spcBef>
              <a:spcAft>
                <a:spcPts val="400"/>
              </a:spcAft>
            </a:pPr>
            <a:endParaRPr lang="en-US" b="1" dirty="0"/>
          </a:p>
        </p:txBody>
      </p:sp>
      <p:sp>
        <p:nvSpPr>
          <p:cNvPr id="4" name="Slide Number Placeholder 3">
            <a:extLst>
              <a:ext uri="{FF2B5EF4-FFF2-40B4-BE49-F238E27FC236}">
                <a16:creationId xmlns:a16="http://schemas.microsoft.com/office/drawing/2014/main" id="{D748E054-EAEF-40B2-B500-66ECAF3C318E}"/>
              </a:ext>
            </a:extLst>
          </p:cNvPr>
          <p:cNvSpPr>
            <a:spLocks noGrp="1"/>
          </p:cNvSpPr>
          <p:nvPr>
            <p:ph type="sldNum" sz="quarter" idx="12"/>
          </p:nvPr>
        </p:nvSpPr>
        <p:spPr/>
        <p:txBody>
          <a:bodyPr/>
          <a:lstStyle/>
          <a:p>
            <a:fld id="{6C8DB4F7-D883-4928-8961-38134A510B78}" type="slidenum">
              <a:rPr lang="en-GB" smtClean="0"/>
              <a:t>14</a:t>
            </a:fld>
            <a:endParaRPr lang="en-GB" dirty="0"/>
          </a:p>
        </p:txBody>
      </p:sp>
      <p:pic>
        <p:nvPicPr>
          <p:cNvPr id="7170" name="Picture 2" descr="Apache Pig Tutorial for Beginners - TechVidvan">
            <a:extLst>
              <a:ext uri="{FF2B5EF4-FFF2-40B4-BE49-F238E27FC236}">
                <a16:creationId xmlns:a16="http://schemas.microsoft.com/office/drawing/2014/main" id="{A4F226BF-B5E5-408A-BD87-85DC1A169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6702" y="2669079"/>
            <a:ext cx="4531211" cy="3132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269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t>Apache Pig</a:t>
            </a:r>
            <a:br>
              <a:rPr lang="en-AU" dirty="0"/>
            </a:br>
            <a:r>
              <a:rPr lang="en-AU" sz="2800" dirty="0">
                <a:solidFill>
                  <a:schemeClr val="accent5">
                    <a:lumMod val="75000"/>
                  </a:schemeClr>
                </a:solidFill>
              </a:rPr>
              <a:t>Data Loading Example</a:t>
            </a:r>
            <a:endParaRPr lang="en-AU" dirty="0">
              <a:solidFill>
                <a:schemeClr val="accent5">
                  <a:lumMod val="75000"/>
                </a:schemeClr>
              </a:solidFill>
            </a:endParaRPr>
          </a:p>
        </p:txBody>
      </p:sp>
      <p:sp>
        <p:nvSpPr>
          <p:cNvPr id="3" name="Content Placeholder 2"/>
          <p:cNvSpPr>
            <a:spLocks noGrp="1"/>
          </p:cNvSpPr>
          <p:nvPr>
            <p:ph idx="1"/>
          </p:nvPr>
        </p:nvSpPr>
        <p:spPr>
          <a:xfrm>
            <a:off x="1157590" y="1622144"/>
            <a:ext cx="10056279" cy="5205867"/>
          </a:xfrm>
        </p:spPr>
        <p:txBody>
          <a:bodyPr>
            <a:normAutofit fontScale="92500" lnSpcReduction="10000"/>
          </a:bodyPr>
          <a:lstStyle/>
          <a:p>
            <a:pPr>
              <a:lnSpc>
                <a:spcPct val="100000"/>
              </a:lnSpc>
              <a:spcBef>
                <a:spcPts val="600"/>
              </a:spcBef>
              <a:spcAft>
                <a:spcPts val="1200"/>
              </a:spcAft>
              <a:defRPr/>
            </a:pPr>
            <a:r>
              <a:rPr lang="en-AU" sz="2400" dirty="0">
                <a:ea typeface="+mn-ea"/>
              </a:rPr>
              <a:t>Loads data from an </a:t>
            </a:r>
            <a:r>
              <a:rPr lang="en-AU" sz="2400" b="1" dirty="0">
                <a:ea typeface="+mn-ea"/>
              </a:rPr>
              <a:t>HDFS</a:t>
            </a:r>
            <a:r>
              <a:rPr lang="en-AU" sz="2400" dirty="0">
                <a:ea typeface="+mn-ea"/>
              </a:rPr>
              <a:t> file</a:t>
            </a:r>
          </a:p>
          <a:p>
            <a:pPr lvl="1">
              <a:lnSpc>
                <a:spcPct val="100000"/>
              </a:lnSpc>
              <a:spcBef>
                <a:spcPts val="600"/>
              </a:spcBef>
              <a:spcAft>
                <a:spcPts val="1200"/>
              </a:spcAft>
              <a:buNone/>
              <a:defRPr/>
            </a:pPr>
            <a:r>
              <a:rPr lang="en-AU" sz="2000" b="1" dirty="0">
                <a:solidFill>
                  <a:schemeClr val="accent5">
                    <a:lumMod val="75000"/>
                  </a:schemeClr>
                </a:solidFill>
                <a:latin typeface="Consolas" panose="020B0609020204030204" pitchFamily="49" charset="0"/>
                <a:ea typeface="+mn-ea"/>
                <a:cs typeface="Consolas" panose="020B0609020204030204" pitchFamily="49" charset="0"/>
              </a:rPr>
              <a:t>var = LOAD 'employees.txt';</a:t>
            </a:r>
          </a:p>
          <a:p>
            <a:pPr lvl="1">
              <a:lnSpc>
                <a:spcPct val="100000"/>
              </a:lnSpc>
              <a:spcBef>
                <a:spcPts val="600"/>
              </a:spcBef>
              <a:spcAft>
                <a:spcPts val="1200"/>
              </a:spcAft>
              <a:buNone/>
              <a:defRPr/>
            </a:pPr>
            <a:r>
              <a:rPr lang="en-AU" sz="2000" b="1" dirty="0">
                <a:solidFill>
                  <a:schemeClr val="accent5">
                    <a:lumMod val="75000"/>
                  </a:schemeClr>
                </a:solidFill>
                <a:latin typeface="Consolas" panose="020B0609020204030204" pitchFamily="49" charset="0"/>
                <a:ea typeface="+mn-ea"/>
                <a:cs typeface="Consolas" panose="020B0609020204030204" pitchFamily="49" charset="0"/>
              </a:rPr>
              <a:t>var = LOAD 'employees.txt' AS (id, name, salary);</a:t>
            </a:r>
          </a:p>
          <a:p>
            <a:pPr lvl="1">
              <a:lnSpc>
                <a:spcPct val="100000"/>
              </a:lnSpc>
              <a:spcBef>
                <a:spcPts val="600"/>
              </a:spcBef>
              <a:spcAft>
                <a:spcPts val="1200"/>
              </a:spcAft>
              <a:buNone/>
              <a:defRPr/>
            </a:pPr>
            <a:r>
              <a:rPr lang="en-AU" sz="2000" b="1" dirty="0">
                <a:solidFill>
                  <a:schemeClr val="accent5">
                    <a:lumMod val="75000"/>
                  </a:schemeClr>
                </a:solidFill>
                <a:latin typeface="Consolas" panose="020B0609020204030204" pitchFamily="49" charset="0"/>
                <a:ea typeface="+mn-ea"/>
                <a:cs typeface="Consolas" panose="020B0609020204030204" pitchFamily="49" charset="0"/>
              </a:rPr>
              <a:t>var = LOAD 'employees.txt' using </a:t>
            </a:r>
            <a:r>
              <a:rPr lang="en-AU" sz="2000" b="1" dirty="0" err="1">
                <a:solidFill>
                  <a:schemeClr val="accent5">
                    <a:lumMod val="75000"/>
                  </a:schemeClr>
                </a:solidFill>
                <a:latin typeface="Consolas" panose="020B0609020204030204" pitchFamily="49" charset="0"/>
                <a:ea typeface="+mn-ea"/>
                <a:cs typeface="Consolas" panose="020B0609020204030204" pitchFamily="49" charset="0"/>
              </a:rPr>
              <a:t>PigStorage</a:t>
            </a:r>
            <a:r>
              <a:rPr lang="en-AU" sz="2000" b="1" dirty="0">
                <a:solidFill>
                  <a:schemeClr val="accent5">
                    <a:lumMod val="75000"/>
                  </a:schemeClr>
                </a:solidFill>
                <a:latin typeface="Consolas" panose="020B0609020204030204" pitchFamily="49" charset="0"/>
                <a:ea typeface="+mn-ea"/>
                <a:cs typeface="Consolas" panose="020B0609020204030204" pitchFamily="49" charset="0"/>
              </a:rPr>
              <a:t>()</a:t>
            </a:r>
          </a:p>
          <a:p>
            <a:pPr lvl="1" indent="854075">
              <a:lnSpc>
                <a:spcPct val="100000"/>
              </a:lnSpc>
              <a:spcBef>
                <a:spcPts val="600"/>
              </a:spcBef>
              <a:spcAft>
                <a:spcPts val="1200"/>
              </a:spcAft>
              <a:buNone/>
              <a:defRPr/>
            </a:pPr>
            <a:r>
              <a:rPr lang="en-AU" sz="2000" b="1" dirty="0">
                <a:solidFill>
                  <a:schemeClr val="accent5">
                    <a:lumMod val="75000"/>
                  </a:schemeClr>
                </a:solidFill>
                <a:latin typeface="Consolas" panose="020B0609020204030204" pitchFamily="49" charset="0"/>
                <a:ea typeface="+mn-ea"/>
                <a:cs typeface="Consolas" panose="020B0609020204030204" pitchFamily="49" charset="0"/>
              </a:rPr>
              <a:t>AS (id, name, salary);</a:t>
            </a:r>
          </a:p>
          <a:p>
            <a:pPr>
              <a:lnSpc>
                <a:spcPct val="100000"/>
              </a:lnSpc>
              <a:spcBef>
                <a:spcPts val="600"/>
              </a:spcBef>
              <a:spcAft>
                <a:spcPts val="1200"/>
              </a:spcAft>
              <a:defRPr/>
            </a:pPr>
            <a:r>
              <a:rPr lang="en-AU" sz="2400" dirty="0">
                <a:latin typeface="+mn-lt"/>
                <a:cs typeface="Consolas" panose="020B0609020204030204" pitchFamily="49" charset="0"/>
              </a:rPr>
              <a:t>Each </a:t>
            </a:r>
            <a:r>
              <a:rPr lang="en-AU" sz="2400" b="1" dirty="0">
                <a:latin typeface="+mn-lt"/>
                <a:cs typeface="Consolas" panose="020B0609020204030204" pitchFamily="49" charset="0"/>
              </a:rPr>
              <a:t>LOAD</a:t>
            </a:r>
            <a:r>
              <a:rPr lang="en-AU" sz="2400" dirty="0">
                <a:latin typeface="+mn-lt"/>
                <a:cs typeface="Consolas" panose="020B0609020204030204" pitchFamily="49" charset="0"/>
              </a:rPr>
              <a:t> statement defines a new bag</a:t>
            </a:r>
          </a:p>
          <a:p>
            <a:pPr lvl="1">
              <a:lnSpc>
                <a:spcPct val="100000"/>
              </a:lnSpc>
              <a:spcBef>
                <a:spcPts val="600"/>
              </a:spcBef>
              <a:spcAft>
                <a:spcPts val="1200"/>
              </a:spcAft>
              <a:defRPr/>
            </a:pPr>
            <a:r>
              <a:rPr lang="en-AU" sz="2200" dirty="0">
                <a:latin typeface="+mn-lt"/>
                <a:cs typeface="Consolas" panose="020B0609020204030204" pitchFamily="49" charset="0"/>
              </a:rPr>
              <a:t>Each bag can have multiple elements (atoms)</a:t>
            </a:r>
          </a:p>
          <a:p>
            <a:pPr lvl="1">
              <a:lnSpc>
                <a:spcPct val="100000"/>
              </a:lnSpc>
              <a:spcBef>
                <a:spcPts val="600"/>
              </a:spcBef>
              <a:spcAft>
                <a:spcPts val="1200"/>
              </a:spcAft>
              <a:defRPr/>
            </a:pPr>
            <a:r>
              <a:rPr lang="en-AU" sz="2200" dirty="0">
                <a:latin typeface="+mn-lt"/>
                <a:cs typeface="Consolas" panose="020B0609020204030204" pitchFamily="49" charset="0"/>
              </a:rPr>
              <a:t>Each element can be referenced by the name or position ($</a:t>
            </a:r>
            <a:r>
              <a:rPr lang="en-AU" sz="2200" i="1" dirty="0">
                <a:latin typeface="+mn-lt"/>
                <a:cs typeface="Consolas" panose="020B0609020204030204" pitchFamily="49" charset="0"/>
              </a:rPr>
              <a:t>n</a:t>
            </a:r>
            <a:r>
              <a:rPr lang="en-AU" sz="2200" dirty="0">
                <a:latin typeface="+mn-lt"/>
                <a:cs typeface="Consolas" panose="020B0609020204030204" pitchFamily="49" charset="0"/>
              </a:rPr>
              <a:t>)</a:t>
            </a:r>
          </a:p>
          <a:p>
            <a:pPr>
              <a:lnSpc>
                <a:spcPct val="100000"/>
              </a:lnSpc>
              <a:spcBef>
                <a:spcPts val="600"/>
              </a:spcBef>
              <a:spcAft>
                <a:spcPts val="1200"/>
              </a:spcAft>
              <a:defRPr/>
            </a:pPr>
            <a:r>
              <a:rPr lang="en-AU" sz="2400" dirty="0">
                <a:latin typeface="+mn-lt"/>
                <a:ea typeface="+mn-ea"/>
                <a:cs typeface="Consolas" panose="020B0609020204030204" pitchFamily="49" charset="0"/>
              </a:rPr>
              <a:t>A bag is </a:t>
            </a:r>
            <a:r>
              <a:rPr lang="en-AU" sz="2400" b="1" dirty="0">
                <a:latin typeface="+mn-lt"/>
                <a:ea typeface="+mn-ea"/>
                <a:cs typeface="Consolas" panose="020B0609020204030204" pitchFamily="49" charset="0"/>
              </a:rPr>
              <a:t>immutable</a:t>
            </a:r>
          </a:p>
          <a:p>
            <a:pPr>
              <a:lnSpc>
                <a:spcPct val="100000"/>
              </a:lnSpc>
              <a:spcBef>
                <a:spcPts val="600"/>
              </a:spcBef>
              <a:spcAft>
                <a:spcPts val="1200"/>
              </a:spcAft>
              <a:defRPr/>
            </a:pPr>
            <a:r>
              <a:rPr lang="en-AU" sz="2400" dirty="0">
                <a:latin typeface="+mn-lt"/>
                <a:cs typeface="Consolas" panose="020B0609020204030204" pitchFamily="49" charset="0"/>
              </a:rPr>
              <a:t>A bag can be aliased and referenced later</a:t>
            </a:r>
            <a:endParaRPr lang="en-AU" sz="2400" dirty="0">
              <a:latin typeface="+mn-lt"/>
              <a:ea typeface="+mn-ea"/>
              <a:cs typeface="Consolas" panose="020B0609020204030204" pitchFamily="49" charset="0"/>
            </a:endParaRPr>
          </a:p>
          <a:p>
            <a:pPr>
              <a:lnSpc>
                <a:spcPct val="100000"/>
              </a:lnSpc>
              <a:spcBef>
                <a:spcPts val="600"/>
              </a:spcBef>
              <a:spcAft>
                <a:spcPts val="1200"/>
              </a:spcAft>
              <a:buNone/>
              <a:defRPr/>
            </a:pPr>
            <a:endParaRPr lang="en-AU" sz="2400" dirty="0">
              <a:latin typeface="Consolas" panose="020B0609020204030204" pitchFamily="49" charset="0"/>
              <a:ea typeface="+mn-ea"/>
              <a:cs typeface="Consolas" panose="020B0609020204030204" pitchFamily="49" charset="0"/>
            </a:endParaRPr>
          </a:p>
          <a:p>
            <a:pPr marL="977900" indent="-58738">
              <a:lnSpc>
                <a:spcPct val="100000"/>
              </a:lnSpc>
              <a:spcBef>
                <a:spcPts val="600"/>
              </a:spcBef>
              <a:spcAft>
                <a:spcPts val="1200"/>
              </a:spcAft>
              <a:buNone/>
              <a:defRPr/>
            </a:pPr>
            <a:endParaRPr lang="en-AU" sz="2400" dirty="0">
              <a:latin typeface="Consolas" panose="020B0609020204030204" pitchFamily="49" charset="0"/>
              <a:ea typeface="+mn-ea"/>
              <a:cs typeface="Consolas" panose="020B0609020204030204" pitchFamily="49" charset="0"/>
            </a:endParaRPr>
          </a:p>
          <a:p>
            <a:pPr marL="977900" indent="-58738">
              <a:lnSpc>
                <a:spcPct val="100000"/>
              </a:lnSpc>
              <a:spcBef>
                <a:spcPts val="600"/>
              </a:spcBef>
              <a:spcAft>
                <a:spcPts val="1200"/>
              </a:spcAft>
              <a:buNone/>
              <a:defRPr/>
            </a:pPr>
            <a:endParaRPr lang="en-AU" sz="2400" dirty="0">
              <a:latin typeface="Consolas" panose="020B0609020204030204" pitchFamily="49" charset="0"/>
              <a:ea typeface="+mn-ea"/>
              <a:cs typeface="Consolas" panose="020B0609020204030204" pitchFamily="49" charset="0"/>
            </a:endParaRPr>
          </a:p>
          <a:p>
            <a:pPr marL="457200" lvl="1" indent="0">
              <a:lnSpc>
                <a:spcPct val="100000"/>
              </a:lnSpc>
              <a:spcBef>
                <a:spcPts val="600"/>
              </a:spcBef>
              <a:spcAft>
                <a:spcPts val="1200"/>
              </a:spcAft>
              <a:buNone/>
              <a:defRPr/>
            </a:pPr>
            <a:endParaRPr lang="en-AU" sz="2000" dirty="0">
              <a:ea typeface="+mn-ea"/>
            </a:endParaRPr>
          </a:p>
        </p:txBody>
      </p:sp>
      <p:sp>
        <p:nvSpPr>
          <p:cNvPr id="2" name="Slide Number Placeholder 1">
            <a:extLst>
              <a:ext uri="{FF2B5EF4-FFF2-40B4-BE49-F238E27FC236}">
                <a16:creationId xmlns:a16="http://schemas.microsoft.com/office/drawing/2014/main" id="{E4D9B682-C7CF-4D9B-899B-38F61BC991FB}"/>
              </a:ext>
            </a:extLst>
          </p:cNvPr>
          <p:cNvSpPr>
            <a:spLocks noGrp="1"/>
          </p:cNvSpPr>
          <p:nvPr>
            <p:ph type="sldNum" sz="quarter" idx="12"/>
          </p:nvPr>
        </p:nvSpPr>
        <p:spPr/>
        <p:txBody>
          <a:bodyPr/>
          <a:lstStyle/>
          <a:p>
            <a:fld id="{6C8DB4F7-D883-4928-8961-38134A510B78}" type="slidenum">
              <a:rPr lang="en-GB" smtClean="0"/>
              <a:t>15</a:t>
            </a:fld>
            <a:endParaRPr lang="en-GB" dirty="0"/>
          </a:p>
        </p:txBody>
      </p:sp>
    </p:spTree>
    <p:extLst>
      <p:ext uri="{BB962C8B-B14F-4D97-AF65-F5344CB8AC3E}">
        <p14:creationId xmlns:p14="http://schemas.microsoft.com/office/powerpoint/2010/main" val="1083622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Apache Pig</a:t>
            </a:r>
            <a:br>
              <a:rPr lang="en-AU" dirty="0">
                <a:cs typeface="Arial" pitchFamily="34" charset="0"/>
              </a:rPr>
            </a:br>
            <a:r>
              <a:rPr lang="en-AU" sz="2800" dirty="0">
                <a:solidFill>
                  <a:schemeClr val="accent5">
                    <a:lumMod val="75000"/>
                  </a:schemeClr>
                </a:solidFill>
                <a:cs typeface="Arial" pitchFamily="34" charset="0"/>
              </a:rPr>
              <a:t>Input And Output</a:t>
            </a:r>
          </a:p>
        </p:txBody>
      </p:sp>
      <p:sp>
        <p:nvSpPr>
          <p:cNvPr id="3" name="Content Placeholder 2"/>
          <p:cNvSpPr>
            <a:spLocks noGrp="1"/>
          </p:cNvSpPr>
          <p:nvPr>
            <p:ph idx="1"/>
          </p:nvPr>
        </p:nvSpPr>
        <p:spPr>
          <a:xfrm>
            <a:off x="838200" y="1622144"/>
            <a:ext cx="10515600" cy="5143292"/>
          </a:xfrm>
        </p:spPr>
        <p:txBody>
          <a:bodyPr>
            <a:normAutofit/>
          </a:bodyPr>
          <a:lstStyle/>
          <a:p>
            <a:pPr>
              <a:lnSpc>
                <a:spcPct val="100000"/>
              </a:lnSpc>
              <a:spcBef>
                <a:spcPts val="600"/>
              </a:spcBef>
              <a:spcAft>
                <a:spcPts val="600"/>
              </a:spcAft>
              <a:defRPr/>
            </a:pPr>
            <a:r>
              <a:rPr lang="en-AU" b="1" dirty="0">
                <a:latin typeface="+mn-lt"/>
                <a:ea typeface="+mn-ea"/>
              </a:rPr>
              <a:t>STORE</a:t>
            </a:r>
          </a:p>
          <a:p>
            <a:pPr lvl="1">
              <a:lnSpc>
                <a:spcPct val="100000"/>
              </a:lnSpc>
              <a:spcBef>
                <a:spcPts val="600"/>
              </a:spcBef>
              <a:spcAft>
                <a:spcPts val="600"/>
              </a:spcAft>
              <a:defRPr/>
            </a:pPr>
            <a:r>
              <a:rPr lang="en-AU" dirty="0">
                <a:latin typeface="+mn-lt"/>
                <a:ea typeface="+mn-ea"/>
              </a:rPr>
              <a:t>Writes output to an </a:t>
            </a:r>
            <a:r>
              <a:rPr lang="en-AU" b="1" dirty="0">
                <a:latin typeface="+mn-lt"/>
                <a:ea typeface="+mn-ea"/>
              </a:rPr>
              <a:t>HDFS</a:t>
            </a:r>
            <a:r>
              <a:rPr lang="en-AU" dirty="0">
                <a:latin typeface="+mn-lt"/>
                <a:ea typeface="+mn-ea"/>
              </a:rPr>
              <a:t> file in a specified directory</a:t>
            </a:r>
          </a:p>
          <a:p>
            <a:pPr lvl="2" indent="-401638">
              <a:lnSpc>
                <a:spcPct val="100000"/>
              </a:lnSpc>
              <a:spcBef>
                <a:spcPts val="600"/>
              </a:spcBef>
              <a:spcAft>
                <a:spcPts val="600"/>
              </a:spcAft>
              <a:buNone/>
              <a:defRPr/>
            </a:pPr>
            <a:r>
              <a:rPr lang="en-AU" sz="2200" b="1" dirty="0">
                <a:solidFill>
                  <a:schemeClr val="accent5">
                    <a:lumMod val="75000"/>
                  </a:schemeClr>
                </a:solidFill>
                <a:latin typeface="Courier New" panose="02070309020205020404" pitchFamily="49" charset="0"/>
                <a:cs typeface="Courier New" panose="02070309020205020404" pitchFamily="49" charset="0"/>
              </a:rPr>
              <a:t>grunt&gt; STORE processed INTO '</a:t>
            </a:r>
            <a:r>
              <a:rPr lang="en-AU" sz="2200" b="1" dirty="0" err="1">
                <a:solidFill>
                  <a:schemeClr val="accent5">
                    <a:lumMod val="75000"/>
                  </a:schemeClr>
                </a:solidFill>
                <a:latin typeface="Courier New" panose="02070309020205020404" pitchFamily="49" charset="0"/>
                <a:cs typeface="Courier New" panose="02070309020205020404" pitchFamily="49" charset="0"/>
              </a:rPr>
              <a:t>processed_txt</a:t>
            </a:r>
            <a:r>
              <a:rPr lang="en-AU" sz="2200" b="1" dirty="0">
                <a:solidFill>
                  <a:schemeClr val="accent5">
                    <a:lumMod val="75000"/>
                  </a:schemeClr>
                </a:solidFill>
                <a:latin typeface="Courier New" panose="02070309020205020404" pitchFamily="49" charset="0"/>
                <a:cs typeface="Courier New" panose="02070309020205020404" pitchFamily="49" charset="0"/>
              </a:rPr>
              <a:t>';</a:t>
            </a:r>
          </a:p>
          <a:p>
            <a:pPr marL="1255713" lvl="2" indent="-341313">
              <a:lnSpc>
                <a:spcPct val="100000"/>
              </a:lnSpc>
              <a:spcBef>
                <a:spcPts val="600"/>
              </a:spcBef>
              <a:spcAft>
                <a:spcPts val="600"/>
              </a:spcAft>
              <a:defRPr/>
            </a:pPr>
            <a:r>
              <a:rPr lang="en-AU" sz="2400" dirty="0">
                <a:latin typeface="+mn-lt"/>
                <a:cs typeface="Consolas" panose="020B0609020204030204" pitchFamily="49" charset="0"/>
              </a:rPr>
              <a:t>Fails if directory exists</a:t>
            </a:r>
          </a:p>
          <a:p>
            <a:pPr marL="1255713" lvl="2" indent="-341313">
              <a:lnSpc>
                <a:spcPct val="100000"/>
              </a:lnSpc>
              <a:spcBef>
                <a:spcPts val="600"/>
              </a:spcBef>
              <a:spcAft>
                <a:spcPts val="600"/>
              </a:spcAft>
              <a:defRPr/>
            </a:pPr>
            <a:r>
              <a:rPr lang="en-AU" sz="2400" dirty="0">
                <a:latin typeface="+mn-lt"/>
                <a:cs typeface="Consolas" panose="020B0609020204030204" pitchFamily="49" charset="0"/>
              </a:rPr>
              <a:t>Writes output files, part-[</a:t>
            </a:r>
            <a:r>
              <a:rPr lang="en-AU" sz="2400" dirty="0" err="1">
                <a:latin typeface="+mn-lt"/>
                <a:cs typeface="Consolas" panose="020B0609020204030204" pitchFamily="49" charset="0"/>
              </a:rPr>
              <a:t>m|r</a:t>
            </a:r>
            <a:r>
              <a:rPr lang="en-AU" sz="2400" dirty="0">
                <a:cs typeface="Consolas" panose="020B0609020204030204" pitchFamily="49" charset="0"/>
              </a:rPr>
              <a:t>]-</a:t>
            </a:r>
            <a:r>
              <a:rPr lang="en-AU" sz="2400" dirty="0" err="1">
                <a:latin typeface="+mn-lt"/>
                <a:cs typeface="Consolas" panose="020B0609020204030204" pitchFamily="49" charset="0"/>
              </a:rPr>
              <a:t>xxxxx</a:t>
            </a:r>
            <a:r>
              <a:rPr lang="en-AU" sz="2400" dirty="0">
                <a:latin typeface="+mn-lt"/>
                <a:cs typeface="Consolas" panose="020B0609020204030204" pitchFamily="49" charset="0"/>
              </a:rPr>
              <a:t>, to the directory</a:t>
            </a:r>
          </a:p>
          <a:p>
            <a:pPr lvl="1">
              <a:lnSpc>
                <a:spcPct val="100000"/>
              </a:lnSpc>
              <a:spcBef>
                <a:spcPts val="600"/>
              </a:spcBef>
              <a:spcAft>
                <a:spcPts val="600"/>
              </a:spcAft>
              <a:defRPr/>
            </a:pPr>
            <a:r>
              <a:rPr lang="en-AU" dirty="0" err="1">
                <a:latin typeface="+mn-lt"/>
                <a:cs typeface="Consolas" panose="020B0609020204030204" pitchFamily="49" charset="0"/>
              </a:rPr>
              <a:t>PigStorage</a:t>
            </a:r>
            <a:r>
              <a:rPr lang="en-AU" dirty="0">
                <a:latin typeface="+mn-lt"/>
                <a:cs typeface="Consolas" panose="020B0609020204030204" pitchFamily="49" charset="0"/>
              </a:rPr>
              <a:t> can be used to specify a field delimiter</a:t>
            </a:r>
            <a:endParaRPr lang="en-AU" dirty="0">
              <a:latin typeface="+mn-lt"/>
            </a:endParaRPr>
          </a:p>
          <a:p>
            <a:pPr>
              <a:lnSpc>
                <a:spcPct val="100000"/>
              </a:lnSpc>
              <a:spcBef>
                <a:spcPts val="600"/>
              </a:spcBef>
              <a:spcAft>
                <a:spcPts val="600"/>
              </a:spcAft>
              <a:defRPr/>
            </a:pPr>
            <a:r>
              <a:rPr lang="en-AU" b="1" dirty="0">
                <a:latin typeface="+mn-lt"/>
                <a:ea typeface="+mn-ea"/>
              </a:rPr>
              <a:t>DUMP</a:t>
            </a:r>
          </a:p>
          <a:p>
            <a:pPr lvl="1">
              <a:lnSpc>
                <a:spcPct val="100000"/>
              </a:lnSpc>
              <a:spcBef>
                <a:spcPts val="600"/>
              </a:spcBef>
              <a:spcAft>
                <a:spcPts val="600"/>
              </a:spcAft>
              <a:defRPr/>
            </a:pPr>
            <a:r>
              <a:rPr lang="en-AU" dirty="0">
                <a:latin typeface="+mn-lt"/>
                <a:ea typeface="+mn-ea"/>
              </a:rPr>
              <a:t>Write output to screen</a:t>
            </a:r>
          </a:p>
          <a:p>
            <a:pPr lvl="2" indent="-401638">
              <a:lnSpc>
                <a:spcPct val="100000"/>
              </a:lnSpc>
              <a:spcBef>
                <a:spcPts val="600"/>
              </a:spcBef>
              <a:spcAft>
                <a:spcPts val="600"/>
              </a:spcAft>
              <a:buNone/>
              <a:defRPr/>
            </a:pPr>
            <a:r>
              <a:rPr lang="en-AU" sz="2200" b="1" dirty="0">
                <a:solidFill>
                  <a:schemeClr val="accent5">
                    <a:lumMod val="75000"/>
                  </a:schemeClr>
                </a:solidFill>
                <a:latin typeface="Courier New" panose="02070309020205020404" pitchFamily="49" charset="0"/>
                <a:cs typeface="Courier New" panose="02070309020205020404" pitchFamily="49" charset="0"/>
              </a:rPr>
              <a:t>grunt&gt; DUMP processed;</a:t>
            </a:r>
          </a:p>
        </p:txBody>
      </p:sp>
      <p:sp>
        <p:nvSpPr>
          <p:cNvPr id="2" name="Slide Number Placeholder 1">
            <a:extLst>
              <a:ext uri="{FF2B5EF4-FFF2-40B4-BE49-F238E27FC236}">
                <a16:creationId xmlns:a16="http://schemas.microsoft.com/office/drawing/2014/main" id="{3F02D755-9E39-43E9-99A4-3A2CD870968E}"/>
              </a:ext>
            </a:extLst>
          </p:cNvPr>
          <p:cNvSpPr>
            <a:spLocks noGrp="1"/>
          </p:cNvSpPr>
          <p:nvPr>
            <p:ph type="sldNum" sz="quarter" idx="12"/>
          </p:nvPr>
        </p:nvSpPr>
        <p:spPr/>
        <p:txBody>
          <a:bodyPr/>
          <a:lstStyle/>
          <a:p>
            <a:fld id="{6C8DB4F7-D883-4928-8961-38134A510B78}" type="slidenum">
              <a:rPr lang="en-GB" smtClean="0"/>
              <a:t>16</a:t>
            </a:fld>
            <a:endParaRPr lang="en-GB" dirty="0"/>
          </a:p>
        </p:txBody>
      </p:sp>
    </p:spTree>
    <p:extLst>
      <p:ext uri="{BB962C8B-B14F-4D97-AF65-F5344CB8AC3E}">
        <p14:creationId xmlns:p14="http://schemas.microsoft.com/office/powerpoint/2010/main" val="1021224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Apache Pig</a:t>
            </a:r>
            <a:br>
              <a:rPr lang="en-AU" dirty="0">
                <a:cs typeface="Arial" pitchFamily="34" charset="0"/>
              </a:rPr>
            </a:br>
            <a:r>
              <a:rPr lang="en-AU" sz="2800" dirty="0">
                <a:solidFill>
                  <a:schemeClr val="accent5">
                    <a:lumMod val="75000"/>
                  </a:schemeClr>
                </a:solidFill>
                <a:cs typeface="Arial" pitchFamily="34" charset="0"/>
              </a:rPr>
              <a:t>Relational Operators</a:t>
            </a:r>
          </a:p>
        </p:txBody>
      </p:sp>
      <p:sp>
        <p:nvSpPr>
          <p:cNvPr id="33794" name="Content Placeholder 2"/>
          <p:cNvSpPr>
            <a:spLocks noGrp="1"/>
          </p:cNvSpPr>
          <p:nvPr>
            <p:ph idx="1"/>
          </p:nvPr>
        </p:nvSpPr>
        <p:spPr>
          <a:xfrm>
            <a:off x="1196502" y="1622144"/>
            <a:ext cx="8663935" cy="5235856"/>
          </a:xfrm>
          <a:noFill/>
          <a:ln>
            <a:miter lim="800000"/>
            <a:headEnd/>
            <a:tailEnd/>
          </a:ln>
        </p:spPr>
        <p:txBody>
          <a:bodyPr vert="horz" wrap="square" numCol="1" anchor="t" anchorCtr="0" compatLnSpc="1">
            <a:prstTxWarp prst="textNoShape">
              <a:avLst/>
            </a:prstTxWarp>
            <a:normAutofit/>
          </a:bodyPr>
          <a:lstStyle/>
          <a:p>
            <a:pPr>
              <a:spcBef>
                <a:spcPts val="600"/>
              </a:spcBef>
              <a:spcAft>
                <a:spcPts val="600"/>
              </a:spcAft>
            </a:pPr>
            <a:r>
              <a:rPr lang="en-AU" b="1" dirty="0">
                <a:cs typeface="Arial" pitchFamily="34" charset="0"/>
              </a:rPr>
              <a:t>FOREACH</a:t>
            </a:r>
          </a:p>
          <a:p>
            <a:pPr lvl="1">
              <a:spcBef>
                <a:spcPts val="600"/>
              </a:spcBef>
              <a:spcAft>
                <a:spcPts val="600"/>
              </a:spcAft>
            </a:pPr>
            <a:r>
              <a:rPr lang="en-AU" dirty="0">
                <a:cs typeface="Arial" pitchFamily="34" charset="0"/>
              </a:rPr>
              <a:t>Applies expressions to every record in a bag</a:t>
            </a:r>
          </a:p>
          <a:p>
            <a:pPr>
              <a:spcBef>
                <a:spcPts val="600"/>
              </a:spcBef>
              <a:spcAft>
                <a:spcPts val="600"/>
              </a:spcAft>
            </a:pPr>
            <a:r>
              <a:rPr lang="en-AU" b="1" dirty="0">
                <a:cs typeface="Arial" pitchFamily="34" charset="0"/>
              </a:rPr>
              <a:t>FILTER</a:t>
            </a:r>
          </a:p>
          <a:p>
            <a:pPr lvl="1">
              <a:spcBef>
                <a:spcPts val="600"/>
              </a:spcBef>
              <a:spcAft>
                <a:spcPts val="600"/>
              </a:spcAft>
            </a:pPr>
            <a:r>
              <a:rPr lang="en-AU" dirty="0">
                <a:cs typeface="Arial" pitchFamily="34" charset="0"/>
              </a:rPr>
              <a:t>Filters by expression</a:t>
            </a:r>
          </a:p>
          <a:p>
            <a:pPr>
              <a:spcBef>
                <a:spcPts val="600"/>
              </a:spcBef>
              <a:spcAft>
                <a:spcPts val="600"/>
              </a:spcAft>
            </a:pPr>
            <a:r>
              <a:rPr lang="en-AU" b="1" dirty="0">
                <a:cs typeface="Arial" pitchFamily="34" charset="0"/>
              </a:rPr>
              <a:t>GROUP</a:t>
            </a:r>
          </a:p>
          <a:p>
            <a:pPr lvl="1">
              <a:spcBef>
                <a:spcPts val="600"/>
              </a:spcBef>
              <a:spcAft>
                <a:spcPts val="600"/>
              </a:spcAft>
            </a:pPr>
            <a:r>
              <a:rPr lang="en-AU" dirty="0">
                <a:cs typeface="Arial" pitchFamily="34" charset="0"/>
              </a:rPr>
              <a:t>Collect records with the same key</a:t>
            </a:r>
          </a:p>
          <a:p>
            <a:pPr>
              <a:spcBef>
                <a:spcPts val="600"/>
              </a:spcBef>
              <a:spcAft>
                <a:spcPts val="600"/>
              </a:spcAft>
            </a:pPr>
            <a:r>
              <a:rPr lang="en-AU" b="1" dirty="0">
                <a:cs typeface="Arial" pitchFamily="34" charset="0"/>
              </a:rPr>
              <a:t>ORDER BY</a:t>
            </a:r>
          </a:p>
          <a:p>
            <a:pPr lvl="1">
              <a:spcBef>
                <a:spcPts val="600"/>
              </a:spcBef>
              <a:spcAft>
                <a:spcPts val="600"/>
              </a:spcAft>
            </a:pPr>
            <a:r>
              <a:rPr lang="en-AU" dirty="0">
                <a:cs typeface="Arial" pitchFamily="34" charset="0"/>
              </a:rPr>
              <a:t>Sorting</a:t>
            </a:r>
          </a:p>
          <a:p>
            <a:pPr>
              <a:spcBef>
                <a:spcPts val="600"/>
              </a:spcBef>
              <a:spcAft>
                <a:spcPts val="600"/>
              </a:spcAft>
            </a:pPr>
            <a:r>
              <a:rPr lang="en-AU" b="1" dirty="0">
                <a:cs typeface="Arial" pitchFamily="34" charset="0"/>
              </a:rPr>
              <a:t>DISTINCT</a:t>
            </a:r>
          </a:p>
          <a:p>
            <a:pPr lvl="1">
              <a:spcBef>
                <a:spcPts val="600"/>
              </a:spcBef>
              <a:spcAft>
                <a:spcPts val="600"/>
              </a:spcAft>
            </a:pPr>
            <a:r>
              <a:rPr lang="en-AU" dirty="0">
                <a:cs typeface="Arial" pitchFamily="34" charset="0"/>
              </a:rPr>
              <a:t>Removes duplicates</a:t>
            </a:r>
          </a:p>
        </p:txBody>
      </p:sp>
      <p:sp>
        <p:nvSpPr>
          <p:cNvPr id="2" name="Slide Number Placeholder 1">
            <a:extLst>
              <a:ext uri="{FF2B5EF4-FFF2-40B4-BE49-F238E27FC236}">
                <a16:creationId xmlns:a16="http://schemas.microsoft.com/office/drawing/2014/main" id="{FB7C76E8-F721-430E-9035-26F680623D57}"/>
              </a:ext>
            </a:extLst>
          </p:cNvPr>
          <p:cNvSpPr>
            <a:spLocks noGrp="1"/>
          </p:cNvSpPr>
          <p:nvPr>
            <p:ph type="sldNum" sz="quarter" idx="12"/>
          </p:nvPr>
        </p:nvSpPr>
        <p:spPr/>
        <p:txBody>
          <a:bodyPr/>
          <a:lstStyle/>
          <a:p>
            <a:fld id="{6C8DB4F7-D883-4928-8961-38134A510B78}" type="slidenum">
              <a:rPr lang="en-GB" smtClean="0"/>
              <a:t>17</a:t>
            </a:fld>
            <a:endParaRPr lang="en-GB" dirty="0"/>
          </a:p>
        </p:txBody>
      </p:sp>
    </p:spTree>
    <p:extLst>
      <p:ext uri="{BB962C8B-B14F-4D97-AF65-F5344CB8AC3E}">
        <p14:creationId xmlns:p14="http://schemas.microsoft.com/office/powerpoint/2010/main" val="4045945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cs typeface="Arial" pitchFamily="34" charset="0"/>
              </a:rPr>
              <a:t>Apache Pig</a:t>
            </a:r>
            <a:br>
              <a:rPr lang="en-US" dirty="0"/>
            </a:br>
            <a:r>
              <a:rPr lang="en-US" sz="2800" dirty="0">
                <a:solidFill>
                  <a:schemeClr val="accent5">
                    <a:lumMod val="75000"/>
                  </a:schemeClr>
                </a:solidFill>
              </a:rPr>
              <a:t>FOREACH . . .GENERATE</a:t>
            </a:r>
          </a:p>
        </p:txBody>
      </p:sp>
      <p:sp>
        <p:nvSpPr>
          <p:cNvPr id="3" name="Content Placeholder 2"/>
          <p:cNvSpPr>
            <a:spLocks noGrp="1"/>
          </p:cNvSpPr>
          <p:nvPr>
            <p:ph idx="1"/>
          </p:nvPr>
        </p:nvSpPr>
        <p:spPr>
          <a:xfrm>
            <a:off x="1060314" y="1634247"/>
            <a:ext cx="10293485" cy="5193764"/>
          </a:xfrm>
        </p:spPr>
        <p:txBody>
          <a:bodyPr>
            <a:normAutofit lnSpcReduction="10000"/>
          </a:bodyPr>
          <a:lstStyle/>
          <a:p>
            <a:pPr>
              <a:lnSpc>
                <a:spcPct val="100000"/>
              </a:lnSpc>
              <a:spcBef>
                <a:spcPts val="600"/>
              </a:spcBef>
              <a:spcAft>
                <a:spcPts val="1200"/>
              </a:spcAft>
            </a:pPr>
            <a:r>
              <a:rPr lang="en-US" sz="2400" dirty="0"/>
              <a:t>Use the </a:t>
            </a:r>
            <a:r>
              <a:rPr lang="en-US" sz="2400" b="1" dirty="0"/>
              <a:t>FOREACH …GENERATE </a:t>
            </a:r>
            <a:r>
              <a:rPr lang="en-US" sz="2400" dirty="0"/>
              <a:t>operator to work with rows of data, call functions, etc.</a:t>
            </a:r>
          </a:p>
          <a:p>
            <a:pPr>
              <a:lnSpc>
                <a:spcPct val="100000"/>
              </a:lnSpc>
              <a:spcBef>
                <a:spcPts val="600"/>
              </a:spcBef>
              <a:spcAft>
                <a:spcPts val="1200"/>
              </a:spcAft>
            </a:pPr>
            <a:r>
              <a:rPr lang="en-US" sz="2400" dirty="0"/>
              <a:t>Basic syntax:</a:t>
            </a:r>
          </a:p>
          <a:p>
            <a:pPr lvl="1" indent="-395288">
              <a:lnSpc>
                <a:spcPct val="100000"/>
              </a:lnSpc>
              <a:spcBef>
                <a:spcPts val="600"/>
              </a:spcBef>
              <a:spcAft>
                <a:spcPts val="1200"/>
              </a:spcAft>
              <a:buNone/>
            </a:pPr>
            <a:r>
              <a:rPr lang="en-US" sz="2000" b="1" dirty="0">
                <a:solidFill>
                  <a:schemeClr val="accent5">
                    <a:lumMod val="75000"/>
                  </a:schemeClr>
                </a:solidFill>
                <a:latin typeface="Courier New" panose="02070309020205020404" pitchFamily="49" charset="0"/>
                <a:cs typeface="Courier New" panose="02070309020205020404" pitchFamily="49" charset="0"/>
              </a:rPr>
              <a:t>alias2 = FOREACH alias1 GENERATE expression; </a:t>
            </a:r>
          </a:p>
          <a:p>
            <a:pPr>
              <a:lnSpc>
                <a:spcPct val="100000"/>
              </a:lnSpc>
              <a:spcBef>
                <a:spcPts val="600"/>
              </a:spcBef>
              <a:spcAft>
                <a:spcPts val="1200"/>
              </a:spcAft>
            </a:pPr>
            <a:r>
              <a:rPr lang="en-US" sz="2400" b="1" dirty="0"/>
              <a:t>Example:</a:t>
            </a:r>
          </a:p>
          <a:p>
            <a:pPr lvl="1" indent="-395288">
              <a:lnSpc>
                <a:spcPct val="100000"/>
              </a:lnSpc>
              <a:spcBef>
                <a:spcPts val="600"/>
              </a:spcBef>
              <a:spcAft>
                <a:spcPts val="1200"/>
              </a:spcAft>
              <a:buNone/>
            </a:pPr>
            <a:r>
              <a:rPr lang="en-US" sz="2000" b="1" dirty="0">
                <a:solidFill>
                  <a:schemeClr val="accent5">
                    <a:lumMod val="75000"/>
                  </a:schemeClr>
                </a:solidFill>
                <a:latin typeface="Courier New" panose="02070309020205020404" pitchFamily="49" charset="0"/>
                <a:cs typeface="Courier New" panose="02070309020205020404" pitchFamily="49" charset="0"/>
              </a:rPr>
              <a:t>DUMP alias1;</a:t>
            </a:r>
          </a:p>
          <a:p>
            <a:pPr lvl="1" indent="-395288">
              <a:lnSpc>
                <a:spcPct val="100000"/>
              </a:lnSpc>
              <a:spcBef>
                <a:spcPts val="600"/>
              </a:spcBef>
              <a:spcAft>
                <a:spcPts val="1200"/>
              </a:spcAft>
              <a:buNone/>
            </a:pPr>
            <a:r>
              <a:rPr lang="en-US" sz="2000" dirty="0">
                <a:latin typeface="Courier New" panose="02070309020205020404" pitchFamily="49" charset="0"/>
                <a:cs typeface="Courier New" panose="02070309020205020404" pitchFamily="49" charset="0"/>
              </a:rPr>
              <a:t>(1,2,3) (4,2,1) (8,3,4) (4,3,3) (7,2,5) (8,4,3)</a:t>
            </a:r>
          </a:p>
          <a:p>
            <a:pPr lvl="1" indent="-395288">
              <a:lnSpc>
                <a:spcPct val="100000"/>
              </a:lnSpc>
              <a:spcBef>
                <a:spcPts val="600"/>
              </a:spcBef>
              <a:spcAft>
                <a:spcPts val="1200"/>
              </a:spcAft>
              <a:buNone/>
            </a:pPr>
            <a:r>
              <a:rPr lang="en-US" sz="2000" b="1" dirty="0">
                <a:solidFill>
                  <a:schemeClr val="accent5">
                    <a:lumMod val="75000"/>
                  </a:schemeClr>
                </a:solidFill>
                <a:latin typeface="Courier New" panose="02070309020205020404" pitchFamily="49" charset="0"/>
                <a:cs typeface="Courier New" panose="02070309020205020404" pitchFamily="49" charset="0"/>
              </a:rPr>
              <a:t>alias2 = FOREACH alias1 GENERATE col1, col2;</a:t>
            </a:r>
          </a:p>
          <a:p>
            <a:pPr lvl="1" indent="-395288">
              <a:lnSpc>
                <a:spcPct val="100000"/>
              </a:lnSpc>
              <a:spcBef>
                <a:spcPts val="600"/>
              </a:spcBef>
              <a:spcAft>
                <a:spcPts val="1200"/>
              </a:spcAft>
              <a:buNone/>
            </a:pPr>
            <a:r>
              <a:rPr lang="en-US" sz="2000" b="1" dirty="0">
                <a:solidFill>
                  <a:schemeClr val="accent5">
                    <a:lumMod val="75000"/>
                  </a:schemeClr>
                </a:solidFill>
                <a:latin typeface="Courier New" panose="02070309020205020404" pitchFamily="49" charset="0"/>
                <a:cs typeface="Courier New" panose="02070309020205020404" pitchFamily="49" charset="0"/>
              </a:rPr>
              <a:t>DUMP alias2;</a:t>
            </a:r>
          </a:p>
          <a:p>
            <a:pPr lvl="1" indent="-395288">
              <a:lnSpc>
                <a:spcPct val="100000"/>
              </a:lnSpc>
              <a:spcBef>
                <a:spcPts val="600"/>
              </a:spcBef>
              <a:spcAft>
                <a:spcPts val="1200"/>
              </a:spcAft>
              <a:buNone/>
            </a:pPr>
            <a:r>
              <a:rPr lang="en-US" sz="2000" dirty="0">
                <a:latin typeface="Courier New" panose="02070309020205020404" pitchFamily="49" charset="0"/>
                <a:cs typeface="Courier New" panose="02070309020205020404" pitchFamily="49" charset="0"/>
              </a:rPr>
              <a:t>(1,2) (4,2) (8,3) (4,3) (7,2) (8,4)</a:t>
            </a:r>
          </a:p>
          <a:p>
            <a:pPr indent="-395288">
              <a:lnSpc>
                <a:spcPct val="100000"/>
              </a:lnSpc>
              <a:spcBef>
                <a:spcPts val="600"/>
              </a:spcBef>
              <a:spcAft>
                <a:spcPts val="1200"/>
              </a:spcAft>
              <a:buNone/>
            </a:pPr>
            <a:endParaRPr lang="en-US" sz="2400" dirty="0"/>
          </a:p>
        </p:txBody>
      </p:sp>
      <p:sp>
        <p:nvSpPr>
          <p:cNvPr id="4" name="Slide Number Placeholder 3">
            <a:extLst>
              <a:ext uri="{FF2B5EF4-FFF2-40B4-BE49-F238E27FC236}">
                <a16:creationId xmlns:a16="http://schemas.microsoft.com/office/drawing/2014/main" id="{44F049A4-D2FE-4552-B700-B72184A96B60}"/>
              </a:ext>
            </a:extLst>
          </p:cNvPr>
          <p:cNvSpPr>
            <a:spLocks noGrp="1"/>
          </p:cNvSpPr>
          <p:nvPr>
            <p:ph type="sldNum" sz="quarter" idx="12"/>
          </p:nvPr>
        </p:nvSpPr>
        <p:spPr/>
        <p:txBody>
          <a:bodyPr/>
          <a:lstStyle/>
          <a:p>
            <a:fld id="{6C8DB4F7-D883-4928-8961-38134A510B78}" type="slidenum">
              <a:rPr lang="en-GB" smtClean="0"/>
              <a:t>18</a:t>
            </a:fld>
            <a:endParaRPr lang="en-GB" dirty="0"/>
          </a:p>
        </p:txBody>
      </p:sp>
    </p:spTree>
    <p:extLst>
      <p:ext uri="{BB962C8B-B14F-4D97-AF65-F5344CB8AC3E}">
        <p14:creationId xmlns:p14="http://schemas.microsoft.com/office/powerpoint/2010/main" val="2638510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cs typeface="Arial" pitchFamily="34" charset="0"/>
              </a:rPr>
              <a:t>Apache Pig</a:t>
            </a:r>
            <a:br>
              <a:rPr lang="en-US" dirty="0"/>
            </a:br>
            <a:r>
              <a:rPr lang="en-US" sz="2800" dirty="0">
                <a:solidFill>
                  <a:schemeClr val="accent5">
                    <a:lumMod val="75000"/>
                  </a:schemeClr>
                </a:solidFill>
              </a:rPr>
              <a:t>FILTER. . .BY</a:t>
            </a:r>
          </a:p>
        </p:txBody>
      </p:sp>
      <p:sp>
        <p:nvSpPr>
          <p:cNvPr id="3" name="Content Placeholder 2"/>
          <p:cNvSpPr>
            <a:spLocks noGrp="1"/>
          </p:cNvSpPr>
          <p:nvPr>
            <p:ph idx="1"/>
          </p:nvPr>
        </p:nvSpPr>
        <p:spPr>
          <a:xfrm>
            <a:off x="838199" y="1622144"/>
            <a:ext cx="10699865" cy="5205867"/>
          </a:xfrm>
        </p:spPr>
        <p:txBody>
          <a:bodyPr>
            <a:normAutofit/>
          </a:bodyPr>
          <a:lstStyle/>
          <a:p>
            <a:pPr>
              <a:lnSpc>
                <a:spcPct val="100000"/>
              </a:lnSpc>
              <a:spcBef>
                <a:spcPts val="600"/>
              </a:spcBef>
              <a:spcAft>
                <a:spcPts val="1200"/>
              </a:spcAft>
            </a:pPr>
            <a:r>
              <a:rPr lang="en-US" sz="2400" dirty="0"/>
              <a:t>Use the </a:t>
            </a:r>
            <a:r>
              <a:rPr lang="en-US" sz="2400" b="1" dirty="0"/>
              <a:t>FILTER</a:t>
            </a:r>
            <a:r>
              <a:rPr lang="en-US" sz="2400" dirty="0"/>
              <a:t> operator to restrict </a:t>
            </a:r>
            <a:r>
              <a:rPr lang="en-US" sz="2400" dirty="0" err="1"/>
              <a:t>tuples</a:t>
            </a:r>
            <a:r>
              <a:rPr lang="en-US" sz="2400" dirty="0"/>
              <a:t> or rows of data</a:t>
            </a:r>
          </a:p>
          <a:p>
            <a:pPr>
              <a:lnSpc>
                <a:spcPct val="100000"/>
              </a:lnSpc>
              <a:spcBef>
                <a:spcPts val="600"/>
              </a:spcBef>
              <a:spcAft>
                <a:spcPts val="1200"/>
              </a:spcAft>
            </a:pPr>
            <a:r>
              <a:rPr lang="en-US" sz="2400" dirty="0"/>
              <a:t>Basic syntax:</a:t>
            </a:r>
          </a:p>
          <a:p>
            <a:pPr lvl="1" indent="-395288">
              <a:lnSpc>
                <a:spcPct val="100000"/>
              </a:lnSpc>
              <a:spcBef>
                <a:spcPts val="600"/>
              </a:spcBef>
              <a:spcAft>
                <a:spcPts val="1200"/>
              </a:spcAft>
              <a:buNone/>
            </a:pPr>
            <a:r>
              <a:rPr lang="en-US" sz="2000" b="1" dirty="0">
                <a:solidFill>
                  <a:schemeClr val="accent5">
                    <a:lumMod val="75000"/>
                  </a:schemeClr>
                </a:solidFill>
                <a:latin typeface="Courier New" panose="02070309020205020404" pitchFamily="49" charset="0"/>
                <a:cs typeface="Courier New" panose="02070309020205020404" pitchFamily="49" charset="0"/>
              </a:rPr>
              <a:t>alias2 = FILTER alias1 BY expression;</a:t>
            </a:r>
          </a:p>
          <a:p>
            <a:pPr>
              <a:lnSpc>
                <a:spcPct val="100000"/>
              </a:lnSpc>
              <a:spcBef>
                <a:spcPts val="600"/>
              </a:spcBef>
              <a:spcAft>
                <a:spcPts val="1200"/>
              </a:spcAft>
            </a:pPr>
            <a:r>
              <a:rPr lang="en-US" sz="2400" b="1" dirty="0"/>
              <a:t>Example:</a:t>
            </a:r>
          </a:p>
          <a:p>
            <a:pPr lvl="1" indent="-395288">
              <a:lnSpc>
                <a:spcPct val="100000"/>
              </a:lnSpc>
              <a:spcBef>
                <a:spcPts val="600"/>
              </a:spcBef>
              <a:spcAft>
                <a:spcPts val="1200"/>
              </a:spcAft>
              <a:buNone/>
            </a:pPr>
            <a:r>
              <a:rPr lang="en-US" sz="2000" b="1" dirty="0">
                <a:solidFill>
                  <a:schemeClr val="accent5">
                    <a:lumMod val="75000"/>
                  </a:schemeClr>
                </a:solidFill>
                <a:latin typeface="Courier New" panose="02070309020205020404" pitchFamily="49" charset="0"/>
                <a:cs typeface="Courier New" panose="02070309020205020404" pitchFamily="49" charset="0"/>
              </a:rPr>
              <a:t>DUMP alias1;</a:t>
            </a:r>
          </a:p>
          <a:p>
            <a:pPr lvl="1" indent="-395288">
              <a:lnSpc>
                <a:spcPct val="100000"/>
              </a:lnSpc>
              <a:spcBef>
                <a:spcPts val="600"/>
              </a:spcBef>
              <a:spcAft>
                <a:spcPts val="1200"/>
              </a:spcAft>
              <a:buNone/>
            </a:pPr>
            <a:r>
              <a:rPr lang="en-US" sz="2000" dirty="0">
                <a:latin typeface="Courier New" panose="02070309020205020404" pitchFamily="49" charset="0"/>
                <a:cs typeface="Courier New" panose="02070309020205020404" pitchFamily="49" charset="0"/>
              </a:rPr>
              <a:t>(1,2,3) (4,2,1) (8,3,4) (4,3,3) (7,2,5) (8,4,3)</a:t>
            </a:r>
          </a:p>
          <a:p>
            <a:pPr lvl="1" indent="-395288">
              <a:lnSpc>
                <a:spcPct val="100000"/>
              </a:lnSpc>
              <a:spcBef>
                <a:spcPts val="600"/>
              </a:spcBef>
              <a:spcAft>
                <a:spcPts val="1200"/>
              </a:spcAft>
              <a:buNone/>
            </a:pPr>
            <a:r>
              <a:rPr lang="en-US" sz="2000" b="1" dirty="0">
                <a:solidFill>
                  <a:schemeClr val="accent5">
                    <a:lumMod val="75000"/>
                  </a:schemeClr>
                </a:solidFill>
                <a:latin typeface="Courier New" panose="02070309020205020404" pitchFamily="49" charset="0"/>
                <a:cs typeface="Courier New" panose="02070309020205020404" pitchFamily="49" charset="0"/>
              </a:rPr>
              <a:t>alias2 = FILTER </a:t>
            </a:r>
            <a:r>
              <a:rPr lang="en-US" sz="2000" b="1" dirty="0">
                <a:solidFill>
                  <a:schemeClr val="accent5">
                    <a:lumMod val="75000"/>
                  </a:schemeClr>
                </a:solidFill>
                <a:highlight>
                  <a:srgbClr val="FFFF00"/>
                </a:highlight>
                <a:latin typeface="Courier New" panose="02070309020205020404" pitchFamily="49" charset="0"/>
                <a:cs typeface="Courier New" panose="02070309020205020404" pitchFamily="49" charset="0"/>
              </a:rPr>
              <a:t>alias1 BY (col1 == 8)</a:t>
            </a:r>
            <a:r>
              <a:rPr lang="en-US" sz="2000" b="1" dirty="0">
                <a:solidFill>
                  <a:schemeClr val="accent5">
                    <a:lumMod val="75000"/>
                  </a:schemeClr>
                </a:solidFill>
                <a:latin typeface="Courier New" panose="02070309020205020404" pitchFamily="49" charset="0"/>
                <a:cs typeface="Courier New" panose="02070309020205020404" pitchFamily="49" charset="0"/>
              </a:rPr>
              <a:t> OR (</a:t>
            </a:r>
            <a:r>
              <a:rPr lang="en-US" sz="2000" b="1" dirty="0">
                <a:solidFill>
                  <a:schemeClr val="accent5">
                    <a:lumMod val="75000"/>
                  </a:schemeClr>
                </a:solidFill>
                <a:highlight>
                  <a:srgbClr val="FFFF00"/>
                </a:highlight>
                <a:latin typeface="Courier New" panose="02070309020205020404" pitchFamily="49" charset="0"/>
                <a:cs typeface="Courier New" panose="02070309020205020404" pitchFamily="49" charset="0"/>
              </a:rPr>
              <a:t>NOT (col2+col3 &gt; col1)</a:t>
            </a:r>
            <a:r>
              <a:rPr lang="en-US" sz="2000" b="1" dirty="0">
                <a:solidFill>
                  <a:schemeClr val="accent5">
                    <a:lumMod val="75000"/>
                  </a:schemeClr>
                </a:solidFill>
                <a:latin typeface="Courier New" panose="02070309020205020404" pitchFamily="49" charset="0"/>
                <a:cs typeface="Courier New" panose="02070309020205020404" pitchFamily="49" charset="0"/>
              </a:rPr>
              <a:t>);</a:t>
            </a:r>
          </a:p>
          <a:p>
            <a:pPr lvl="1" indent="-395288">
              <a:lnSpc>
                <a:spcPct val="100000"/>
              </a:lnSpc>
              <a:spcBef>
                <a:spcPts val="600"/>
              </a:spcBef>
              <a:spcAft>
                <a:spcPts val="1200"/>
              </a:spcAft>
              <a:buNone/>
            </a:pPr>
            <a:r>
              <a:rPr lang="en-US" sz="2000" b="1" dirty="0">
                <a:solidFill>
                  <a:schemeClr val="accent5">
                    <a:lumMod val="75000"/>
                  </a:schemeClr>
                </a:solidFill>
                <a:latin typeface="Courier New" panose="02070309020205020404" pitchFamily="49" charset="0"/>
                <a:cs typeface="Courier New" panose="02070309020205020404" pitchFamily="49" charset="0"/>
              </a:rPr>
              <a:t>DUMP alias2;</a:t>
            </a:r>
          </a:p>
          <a:p>
            <a:pPr lvl="1" indent="-395288">
              <a:lnSpc>
                <a:spcPct val="100000"/>
              </a:lnSpc>
              <a:spcBef>
                <a:spcPts val="600"/>
              </a:spcBef>
              <a:spcAft>
                <a:spcPts val="1200"/>
              </a:spcAft>
              <a:buNone/>
            </a:pPr>
            <a:r>
              <a:rPr lang="en-US" sz="2000" dirty="0">
                <a:latin typeface="Courier New" panose="02070309020205020404" pitchFamily="49" charset="0"/>
                <a:cs typeface="Courier New" panose="02070309020205020404" pitchFamily="49" charset="0"/>
              </a:rPr>
              <a:t>(4,2,1) (8,3,4) (7,2,5) (8,4,3)</a:t>
            </a:r>
          </a:p>
        </p:txBody>
      </p:sp>
      <p:sp>
        <p:nvSpPr>
          <p:cNvPr id="4" name="Slide Number Placeholder 3">
            <a:extLst>
              <a:ext uri="{FF2B5EF4-FFF2-40B4-BE49-F238E27FC236}">
                <a16:creationId xmlns:a16="http://schemas.microsoft.com/office/drawing/2014/main" id="{FACB57F5-ECC5-48B6-8047-E03AEAA5A129}"/>
              </a:ext>
            </a:extLst>
          </p:cNvPr>
          <p:cNvSpPr>
            <a:spLocks noGrp="1"/>
          </p:cNvSpPr>
          <p:nvPr>
            <p:ph type="sldNum" sz="quarter" idx="12"/>
          </p:nvPr>
        </p:nvSpPr>
        <p:spPr/>
        <p:txBody>
          <a:bodyPr/>
          <a:lstStyle/>
          <a:p>
            <a:fld id="{6C8DB4F7-D883-4928-8961-38134A510B78}" type="slidenum">
              <a:rPr lang="en-GB" smtClean="0"/>
              <a:t>19</a:t>
            </a:fld>
            <a:endParaRPr lang="en-GB" dirty="0"/>
          </a:p>
        </p:txBody>
      </p:sp>
    </p:spTree>
    <p:extLst>
      <p:ext uri="{BB962C8B-B14F-4D97-AF65-F5344CB8AC3E}">
        <p14:creationId xmlns:p14="http://schemas.microsoft.com/office/powerpoint/2010/main" val="3438685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Agenda</a:t>
            </a:r>
          </a:p>
        </p:txBody>
      </p:sp>
      <p:sp>
        <p:nvSpPr>
          <p:cNvPr id="3" name="Espaço Reservado para Conteúdo 2"/>
          <p:cNvSpPr>
            <a:spLocks noGrp="1"/>
          </p:cNvSpPr>
          <p:nvPr>
            <p:ph idx="1"/>
          </p:nvPr>
        </p:nvSpPr>
        <p:spPr>
          <a:xfrm>
            <a:off x="1313411" y="1670858"/>
            <a:ext cx="9385069" cy="4912822"/>
          </a:xfrm>
        </p:spPr>
        <p:txBody>
          <a:bodyPr>
            <a:normAutofit/>
          </a:bodyPr>
          <a:lstStyle/>
          <a:p>
            <a:pPr marL="357188" indent="-357188">
              <a:lnSpc>
                <a:spcPct val="100000"/>
              </a:lnSpc>
              <a:spcBef>
                <a:spcPts val="1200"/>
              </a:spcBef>
              <a:spcAft>
                <a:spcPts val="1200"/>
              </a:spcAft>
            </a:pPr>
            <a:r>
              <a:rPr lang="en-GB" sz="2400" dirty="0"/>
              <a:t>Introduction to Apache Pig</a:t>
            </a:r>
          </a:p>
          <a:p>
            <a:pPr marL="357188" indent="-357188">
              <a:lnSpc>
                <a:spcPct val="100000"/>
              </a:lnSpc>
              <a:spcBef>
                <a:spcPts val="1200"/>
              </a:spcBef>
              <a:spcAft>
                <a:spcPts val="1200"/>
              </a:spcAft>
            </a:pPr>
            <a:r>
              <a:rPr lang="en-GB" sz="2400" dirty="0"/>
              <a:t>Apache Pig: Terminology and Operations</a:t>
            </a:r>
          </a:p>
          <a:p>
            <a:pPr marL="357188" indent="-357188">
              <a:lnSpc>
                <a:spcPct val="100000"/>
              </a:lnSpc>
              <a:spcBef>
                <a:spcPts val="1200"/>
              </a:spcBef>
              <a:spcAft>
                <a:spcPts val="1200"/>
              </a:spcAft>
            </a:pPr>
            <a:r>
              <a:rPr lang="en-GB" sz="2400" dirty="0"/>
              <a:t>Apache Pig: MapReduce and Execution Modes </a:t>
            </a:r>
          </a:p>
          <a:p>
            <a:pPr marL="357188" indent="-357188">
              <a:lnSpc>
                <a:spcPct val="100000"/>
              </a:lnSpc>
              <a:spcBef>
                <a:spcPts val="1200"/>
              </a:spcBef>
              <a:spcAft>
                <a:spcPts val="1200"/>
              </a:spcAft>
            </a:pPr>
            <a:r>
              <a:rPr lang="en-GB" sz="2400" dirty="0"/>
              <a:t>Apache Pig: Logical and Physical Plan</a:t>
            </a:r>
          </a:p>
          <a:p>
            <a:pPr marL="357188" indent="-357188">
              <a:lnSpc>
                <a:spcPct val="100000"/>
              </a:lnSpc>
              <a:spcBef>
                <a:spcPts val="1200"/>
              </a:spcBef>
              <a:spcAft>
                <a:spcPts val="1200"/>
              </a:spcAft>
            </a:pPr>
            <a:r>
              <a:rPr lang="en-GB" sz="2400" dirty="0"/>
              <a:t>Apache Pig: Simple &amp; Complex Data Types and Input And Output</a:t>
            </a:r>
          </a:p>
          <a:p>
            <a:pPr marL="357188" indent="-357188">
              <a:lnSpc>
                <a:spcPct val="100000"/>
              </a:lnSpc>
              <a:spcBef>
                <a:spcPts val="1200"/>
              </a:spcBef>
              <a:spcAft>
                <a:spcPts val="1200"/>
              </a:spcAft>
            </a:pPr>
            <a:r>
              <a:rPr lang="en-GB" sz="2400" dirty="0"/>
              <a:t>Apache Pig: Relational Operators</a:t>
            </a:r>
          </a:p>
          <a:p>
            <a:pPr marL="357188" indent="-357188">
              <a:lnSpc>
                <a:spcPct val="100000"/>
              </a:lnSpc>
              <a:spcBef>
                <a:spcPts val="1200"/>
              </a:spcBef>
              <a:spcAft>
                <a:spcPts val="1200"/>
              </a:spcAft>
            </a:pPr>
            <a:r>
              <a:rPr lang="en-GB" sz="2400" dirty="0"/>
              <a:t>Apache Pig: User Defined Functions</a:t>
            </a:r>
          </a:p>
        </p:txBody>
      </p:sp>
      <p:sp>
        <p:nvSpPr>
          <p:cNvPr id="4" name="Slide Number Placeholder 3">
            <a:extLst>
              <a:ext uri="{FF2B5EF4-FFF2-40B4-BE49-F238E27FC236}">
                <a16:creationId xmlns:a16="http://schemas.microsoft.com/office/drawing/2014/main" id="{F03D5376-7649-4544-8065-26AE65ED6A38}"/>
              </a:ext>
            </a:extLst>
          </p:cNvPr>
          <p:cNvSpPr>
            <a:spLocks noGrp="1"/>
          </p:cNvSpPr>
          <p:nvPr>
            <p:ph type="sldNum" sz="quarter" idx="12"/>
          </p:nvPr>
        </p:nvSpPr>
        <p:spPr/>
        <p:txBody>
          <a:bodyPr/>
          <a:lstStyle/>
          <a:p>
            <a:fld id="{6C8DB4F7-D883-4928-8961-38134A510B78}" type="slidenum">
              <a:rPr lang="en-GB" smtClean="0"/>
              <a:t>2</a:t>
            </a:fld>
            <a:endParaRPr lang="en-GB" dirty="0"/>
          </a:p>
        </p:txBody>
      </p:sp>
    </p:spTree>
    <p:extLst>
      <p:ext uri="{BB962C8B-B14F-4D97-AF65-F5344CB8AC3E}">
        <p14:creationId xmlns:p14="http://schemas.microsoft.com/office/powerpoint/2010/main" val="106970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cs typeface="Arial" pitchFamily="34" charset="0"/>
              </a:rPr>
              <a:t>Apache Pig</a:t>
            </a:r>
            <a:br>
              <a:rPr lang="en-US" dirty="0"/>
            </a:br>
            <a:r>
              <a:rPr lang="en-US" sz="2800" dirty="0">
                <a:solidFill>
                  <a:schemeClr val="accent5">
                    <a:lumMod val="75000"/>
                  </a:schemeClr>
                </a:solidFill>
              </a:rPr>
              <a:t>GROUP. . .ALL</a:t>
            </a:r>
          </a:p>
        </p:txBody>
      </p:sp>
      <p:sp>
        <p:nvSpPr>
          <p:cNvPr id="3" name="Content Placeholder 2"/>
          <p:cNvSpPr>
            <a:spLocks noGrp="1"/>
          </p:cNvSpPr>
          <p:nvPr>
            <p:ph idx="1"/>
          </p:nvPr>
        </p:nvSpPr>
        <p:spPr>
          <a:xfrm>
            <a:off x="838200" y="1622144"/>
            <a:ext cx="10515600" cy="5205867"/>
          </a:xfrm>
        </p:spPr>
        <p:txBody>
          <a:bodyPr>
            <a:normAutofit fontScale="92500" lnSpcReduction="10000"/>
          </a:bodyPr>
          <a:lstStyle/>
          <a:p>
            <a:pPr>
              <a:spcBef>
                <a:spcPts val="600"/>
              </a:spcBef>
              <a:spcAft>
                <a:spcPts val="600"/>
              </a:spcAft>
            </a:pPr>
            <a:r>
              <a:rPr lang="en-US" sz="2400" dirty="0"/>
              <a:t>Use the </a:t>
            </a:r>
            <a:r>
              <a:rPr lang="en-US" sz="2400" b="1" dirty="0"/>
              <a:t>GROUP…ALL </a:t>
            </a:r>
            <a:r>
              <a:rPr lang="en-US" sz="2400" dirty="0"/>
              <a:t>operator to group data</a:t>
            </a:r>
          </a:p>
          <a:p>
            <a:pPr lvl="1">
              <a:spcBef>
                <a:spcPts val="600"/>
              </a:spcBef>
              <a:spcAft>
                <a:spcPts val="600"/>
              </a:spcAft>
            </a:pPr>
            <a:r>
              <a:rPr lang="en-US" sz="2000" dirty="0"/>
              <a:t>Use </a:t>
            </a:r>
            <a:r>
              <a:rPr lang="en-US" sz="2000" b="1" dirty="0"/>
              <a:t>GROUP</a:t>
            </a:r>
            <a:r>
              <a:rPr lang="en-US" sz="2000" dirty="0"/>
              <a:t> when only one relation is involved</a:t>
            </a:r>
          </a:p>
          <a:p>
            <a:pPr lvl="1">
              <a:spcBef>
                <a:spcPts val="600"/>
              </a:spcBef>
              <a:spcAft>
                <a:spcPts val="600"/>
              </a:spcAft>
            </a:pPr>
            <a:r>
              <a:rPr lang="en-US" sz="2000" dirty="0"/>
              <a:t>Use </a:t>
            </a:r>
            <a:r>
              <a:rPr lang="en-US" sz="2000" b="1" dirty="0"/>
              <a:t>COGROUP</a:t>
            </a:r>
            <a:r>
              <a:rPr lang="en-US" sz="2000" dirty="0"/>
              <a:t> with multiple relations are involved</a:t>
            </a:r>
          </a:p>
          <a:p>
            <a:pPr>
              <a:spcBef>
                <a:spcPts val="600"/>
              </a:spcBef>
              <a:spcAft>
                <a:spcPts val="600"/>
              </a:spcAft>
            </a:pPr>
            <a:r>
              <a:rPr lang="en-US" sz="2400" b="1" dirty="0"/>
              <a:t>Basic syntax:</a:t>
            </a:r>
          </a:p>
          <a:p>
            <a:pPr lvl="1" indent="-395288">
              <a:spcBef>
                <a:spcPts val="600"/>
              </a:spcBef>
              <a:spcAft>
                <a:spcPts val="600"/>
              </a:spcAft>
              <a:buNone/>
            </a:pPr>
            <a:r>
              <a:rPr lang="en-US" sz="2000" b="1" dirty="0">
                <a:solidFill>
                  <a:schemeClr val="accent5">
                    <a:lumMod val="75000"/>
                  </a:schemeClr>
                </a:solidFill>
                <a:latin typeface="Courier New" panose="02070309020205020404" pitchFamily="49" charset="0"/>
                <a:cs typeface="Courier New" panose="02070309020205020404" pitchFamily="49" charset="0"/>
              </a:rPr>
              <a:t>alias2 = GROUP alias1 ALL; </a:t>
            </a:r>
          </a:p>
          <a:p>
            <a:pPr>
              <a:spcBef>
                <a:spcPts val="600"/>
              </a:spcBef>
              <a:spcAft>
                <a:spcPts val="600"/>
              </a:spcAft>
            </a:pPr>
            <a:r>
              <a:rPr lang="en-US" sz="2400" b="1" dirty="0"/>
              <a:t>Example:</a:t>
            </a:r>
          </a:p>
          <a:p>
            <a:pPr lvl="1" indent="-395288">
              <a:spcBef>
                <a:spcPts val="600"/>
              </a:spcBef>
              <a:spcAft>
                <a:spcPts val="600"/>
              </a:spcAft>
              <a:buNone/>
            </a:pPr>
            <a:r>
              <a:rPr lang="en-US" sz="2000" b="1" dirty="0">
                <a:solidFill>
                  <a:schemeClr val="accent5">
                    <a:lumMod val="75000"/>
                  </a:schemeClr>
                </a:solidFill>
                <a:latin typeface="Courier New" panose="02070309020205020404" pitchFamily="49" charset="0"/>
                <a:cs typeface="Courier New" panose="02070309020205020404" pitchFamily="49" charset="0"/>
              </a:rPr>
              <a:t>DUMP alias1;</a:t>
            </a:r>
          </a:p>
          <a:p>
            <a:pPr lvl="1" indent="-395288">
              <a:spcBef>
                <a:spcPts val="600"/>
              </a:spcBef>
              <a:spcAft>
                <a:spcPts val="600"/>
              </a:spcAft>
              <a:buNone/>
            </a:pPr>
            <a:r>
              <a:rPr lang="en-US" sz="2000" dirty="0">
                <a:latin typeface="Courier New" panose="02070309020205020404" pitchFamily="49" charset="0"/>
                <a:cs typeface="Courier New" panose="02070309020205020404" pitchFamily="49" charset="0"/>
              </a:rPr>
              <a:t>(John,18,4.0F) (Mary,19,3.8F) (Bill,20,3.9F) (Joe,18,3.8F)</a:t>
            </a:r>
          </a:p>
          <a:p>
            <a:pPr lvl="1" indent="-395288">
              <a:spcBef>
                <a:spcPts val="600"/>
              </a:spcBef>
              <a:spcAft>
                <a:spcPts val="600"/>
              </a:spcAft>
              <a:buNone/>
            </a:pPr>
            <a:r>
              <a:rPr lang="en-US" sz="2000" b="1" dirty="0">
                <a:solidFill>
                  <a:schemeClr val="accent5">
                    <a:lumMod val="75000"/>
                  </a:schemeClr>
                </a:solidFill>
                <a:latin typeface="Courier New" panose="02070309020205020404" pitchFamily="49" charset="0"/>
                <a:cs typeface="Courier New" panose="02070309020205020404" pitchFamily="49" charset="0"/>
              </a:rPr>
              <a:t>alias2 = GROUP alias1 BY col2;</a:t>
            </a:r>
          </a:p>
          <a:p>
            <a:pPr lvl="1" indent="-395288">
              <a:spcBef>
                <a:spcPts val="600"/>
              </a:spcBef>
              <a:spcAft>
                <a:spcPts val="600"/>
              </a:spcAft>
              <a:buNone/>
            </a:pPr>
            <a:r>
              <a:rPr lang="en-US" sz="2000" b="1" dirty="0">
                <a:solidFill>
                  <a:schemeClr val="accent5">
                    <a:lumMod val="75000"/>
                  </a:schemeClr>
                </a:solidFill>
                <a:latin typeface="Courier New" panose="02070309020205020404" pitchFamily="49" charset="0"/>
                <a:cs typeface="Courier New" panose="02070309020205020404" pitchFamily="49" charset="0"/>
              </a:rPr>
              <a:t>DUMP alias2;</a:t>
            </a:r>
          </a:p>
          <a:p>
            <a:pPr lvl="1" indent="-395288">
              <a:spcBef>
                <a:spcPts val="600"/>
              </a:spcBef>
              <a:spcAft>
                <a:spcPts val="600"/>
              </a:spcAft>
              <a:buNone/>
            </a:pPr>
            <a:r>
              <a:rPr lang="en-US" sz="2000" dirty="0">
                <a:latin typeface="Courier New" panose="02070309020205020404" pitchFamily="49" charset="0"/>
                <a:cs typeface="Courier New" panose="02070309020205020404" pitchFamily="49" charset="0"/>
              </a:rPr>
              <a:t>(18,{(John,18,4.0F),(Joe,18,3.8F)}) </a:t>
            </a:r>
          </a:p>
          <a:p>
            <a:pPr lvl="1" indent="-395288">
              <a:spcBef>
                <a:spcPts val="600"/>
              </a:spcBef>
              <a:spcAft>
                <a:spcPts val="600"/>
              </a:spcAft>
              <a:buNone/>
            </a:pPr>
            <a:r>
              <a:rPr lang="en-US" sz="2000" dirty="0">
                <a:latin typeface="Courier New" panose="02070309020205020404" pitchFamily="49" charset="0"/>
                <a:cs typeface="Courier New" panose="02070309020205020404" pitchFamily="49" charset="0"/>
              </a:rPr>
              <a:t>(19,{(Mary,19,3.8F)}) </a:t>
            </a:r>
          </a:p>
          <a:p>
            <a:pPr lvl="1" indent="-395288">
              <a:spcBef>
                <a:spcPts val="600"/>
              </a:spcBef>
              <a:spcAft>
                <a:spcPts val="600"/>
              </a:spcAft>
              <a:buNone/>
            </a:pPr>
            <a:r>
              <a:rPr lang="en-US" sz="2000" dirty="0">
                <a:latin typeface="Courier New" panose="02070309020205020404" pitchFamily="49" charset="0"/>
                <a:cs typeface="Courier New" panose="02070309020205020404" pitchFamily="49" charset="0"/>
              </a:rPr>
              <a:t>(20,{(Bill,20,3.9F)})</a:t>
            </a:r>
          </a:p>
        </p:txBody>
      </p:sp>
      <p:sp>
        <p:nvSpPr>
          <p:cNvPr id="4" name="Slide Number Placeholder 3">
            <a:extLst>
              <a:ext uri="{FF2B5EF4-FFF2-40B4-BE49-F238E27FC236}">
                <a16:creationId xmlns:a16="http://schemas.microsoft.com/office/drawing/2014/main" id="{4B257FBF-C90D-45BE-AF28-91E33F5AF426}"/>
              </a:ext>
            </a:extLst>
          </p:cNvPr>
          <p:cNvSpPr>
            <a:spLocks noGrp="1"/>
          </p:cNvSpPr>
          <p:nvPr>
            <p:ph type="sldNum" sz="quarter" idx="12"/>
          </p:nvPr>
        </p:nvSpPr>
        <p:spPr/>
        <p:txBody>
          <a:bodyPr/>
          <a:lstStyle/>
          <a:p>
            <a:fld id="{6C8DB4F7-D883-4928-8961-38134A510B78}" type="slidenum">
              <a:rPr lang="en-GB" smtClean="0"/>
              <a:t>20</a:t>
            </a:fld>
            <a:endParaRPr lang="en-GB" dirty="0"/>
          </a:p>
        </p:txBody>
      </p:sp>
    </p:spTree>
    <p:extLst>
      <p:ext uri="{BB962C8B-B14F-4D97-AF65-F5344CB8AC3E}">
        <p14:creationId xmlns:p14="http://schemas.microsoft.com/office/powerpoint/2010/main" val="3268955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cs typeface="Arial" pitchFamily="34" charset="0"/>
              </a:rPr>
              <a:t>Apache Pig</a:t>
            </a:r>
            <a:br>
              <a:rPr lang="en-US" dirty="0"/>
            </a:br>
            <a:r>
              <a:rPr lang="en-US" sz="2800" dirty="0">
                <a:solidFill>
                  <a:schemeClr val="accent5">
                    <a:lumMod val="75000"/>
                  </a:schemeClr>
                </a:solidFill>
              </a:rPr>
              <a:t>ORDER. . .BY</a:t>
            </a:r>
          </a:p>
        </p:txBody>
      </p:sp>
      <p:sp>
        <p:nvSpPr>
          <p:cNvPr id="3" name="Content Placeholder 2"/>
          <p:cNvSpPr>
            <a:spLocks noGrp="1"/>
          </p:cNvSpPr>
          <p:nvPr>
            <p:ph idx="1"/>
          </p:nvPr>
        </p:nvSpPr>
        <p:spPr>
          <a:xfrm>
            <a:off x="838200" y="1622144"/>
            <a:ext cx="10515600" cy="5205867"/>
          </a:xfrm>
        </p:spPr>
        <p:txBody>
          <a:bodyPr>
            <a:normAutofit/>
          </a:bodyPr>
          <a:lstStyle/>
          <a:p>
            <a:pPr>
              <a:lnSpc>
                <a:spcPct val="100000"/>
              </a:lnSpc>
              <a:spcBef>
                <a:spcPts val="600"/>
              </a:spcBef>
              <a:spcAft>
                <a:spcPts val="1200"/>
              </a:spcAft>
            </a:pPr>
            <a:r>
              <a:rPr lang="en-US" sz="2400" dirty="0"/>
              <a:t>Use the </a:t>
            </a:r>
            <a:r>
              <a:rPr lang="en-US" sz="2400" b="1" dirty="0"/>
              <a:t>ORDER…BY </a:t>
            </a:r>
            <a:r>
              <a:rPr lang="en-US" sz="2400" dirty="0"/>
              <a:t>operator to sort a relation based on one or more fields</a:t>
            </a:r>
          </a:p>
          <a:p>
            <a:pPr>
              <a:lnSpc>
                <a:spcPct val="100000"/>
              </a:lnSpc>
              <a:spcBef>
                <a:spcPts val="600"/>
              </a:spcBef>
              <a:spcAft>
                <a:spcPts val="1200"/>
              </a:spcAft>
            </a:pPr>
            <a:r>
              <a:rPr lang="en-US" sz="2400" b="1" dirty="0"/>
              <a:t>Basic syntax:</a:t>
            </a:r>
          </a:p>
          <a:p>
            <a:pPr lvl="1" indent="-395288">
              <a:lnSpc>
                <a:spcPct val="100000"/>
              </a:lnSpc>
              <a:spcBef>
                <a:spcPts val="600"/>
              </a:spcBef>
              <a:spcAft>
                <a:spcPts val="1200"/>
              </a:spcAft>
              <a:buNone/>
            </a:pPr>
            <a:r>
              <a:rPr lang="en-US" sz="2000" b="1" dirty="0">
                <a:solidFill>
                  <a:schemeClr val="accent5">
                    <a:lumMod val="75000"/>
                  </a:schemeClr>
                </a:solidFill>
                <a:latin typeface="Courier New" panose="02070309020205020404" pitchFamily="49" charset="0"/>
                <a:cs typeface="Courier New" panose="02070309020205020404" pitchFamily="49" charset="0"/>
              </a:rPr>
              <a:t>alias = ORDER alias BY </a:t>
            </a:r>
            <a:r>
              <a:rPr lang="en-US" sz="2000" b="1" dirty="0" err="1">
                <a:solidFill>
                  <a:schemeClr val="accent5">
                    <a:lumMod val="75000"/>
                  </a:schemeClr>
                </a:solidFill>
                <a:latin typeface="Courier New" panose="02070309020205020404" pitchFamily="49" charset="0"/>
                <a:cs typeface="Courier New" panose="02070309020205020404" pitchFamily="49" charset="0"/>
              </a:rPr>
              <a:t>field_alias</a:t>
            </a:r>
            <a:r>
              <a:rPr lang="en-US" sz="2000" b="1" dirty="0">
                <a:solidFill>
                  <a:schemeClr val="accent5">
                    <a:lumMod val="75000"/>
                  </a:schemeClr>
                </a:solidFill>
                <a:latin typeface="Courier New" panose="02070309020205020404" pitchFamily="49" charset="0"/>
                <a:cs typeface="Courier New" panose="02070309020205020404" pitchFamily="49" charset="0"/>
              </a:rPr>
              <a:t> [ASC|DESC];</a:t>
            </a:r>
          </a:p>
          <a:p>
            <a:pPr>
              <a:lnSpc>
                <a:spcPct val="100000"/>
              </a:lnSpc>
              <a:spcBef>
                <a:spcPts val="600"/>
              </a:spcBef>
              <a:spcAft>
                <a:spcPts val="1200"/>
              </a:spcAft>
            </a:pPr>
            <a:r>
              <a:rPr lang="en-US" sz="2400" b="1" dirty="0"/>
              <a:t>Example:</a:t>
            </a:r>
          </a:p>
          <a:p>
            <a:pPr lvl="1" indent="-395288">
              <a:lnSpc>
                <a:spcPct val="100000"/>
              </a:lnSpc>
              <a:spcBef>
                <a:spcPts val="600"/>
              </a:spcBef>
              <a:spcAft>
                <a:spcPts val="1200"/>
              </a:spcAft>
              <a:buNone/>
            </a:pPr>
            <a:r>
              <a:rPr lang="en-US" sz="2000" b="1" dirty="0">
                <a:solidFill>
                  <a:schemeClr val="accent5">
                    <a:lumMod val="75000"/>
                  </a:schemeClr>
                </a:solidFill>
                <a:latin typeface="Courier New" panose="02070309020205020404" pitchFamily="49" charset="0"/>
                <a:cs typeface="Courier New" panose="02070309020205020404" pitchFamily="49" charset="0"/>
              </a:rPr>
              <a:t>DUMP alias1;</a:t>
            </a:r>
          </a:p>
          <a:p>
            <a:pPr lvl="1" indent="-395288">
              <a:lnSpc>
                <a:spcPct val="100000"/>
              </a:lnSpc>
              <a:spcBef>
                <a:spcPts val="600"/>
              </a:spcBef>
              <a:spcAft>
                <a:spcPts val="1200"/>
              </a:spcAft>
              <a:buNone/>
            </a:pPr>
            <a:r>
              <a:rPr lang="en-US" sz="2000" dirty="0">
                <a:latin typeface="Courier New" panose="02070309020205020404" pitchFamily="49" charset="0"/>
                <a:cs typeface="Courier New" panose="02070309020205020404" pitchFamily="49" charset="0"/>
              </a:rPr>
              <a:t>(1,2,3) (4,2,1) (8,3,4) (4,3,3) (7,2,5) (8,4,3)</a:t>
            </a:r>
          </a:p>
          <a:p>
            <a:pPr lvl="1" indent="-395288">
              <a:lnSpc>
                <a:spcPct val="100000"/>
              </a:lnSpc>
              <a:spcBef>
                <a:spcPts val="600"/>
              </a:spcBef>
              <a:spcAft>
                <a:spcPts val="1200"/>
              </a:spcAft>
              <a:buNone/>
            </a:pPr>
            <a:r>
              <a:rPr lang="en-US" sz="2000" b="1" dirty="0">
                <a:solidFill>
                  <a:schemeClr val="accent5">
                    <a:lumMod val="75000"/>
                  </a:schemeClr>
                </a:solidFill>
                <a:latin typeface="Courier New" panose="02070309020205020404" pitchFamily="49" charset="0"/>
                <a:cs typeface="Courier New" panose="02070309020205020404" pitchFamily="49" charset="0"/>
              </a:rPr>
              <a:t>alias2 = ORDER alias1 BY col3 DESC;</a:t>
            </a:r>
          </a:p>
          <a:p>
            <a:pPr lvl="1" indent="-395288">
              <a:lnSpc>
                <a:spcPct val="100000"/>
              </a:lnSpc>
              <a:spcBef>
                <a:spcPts val="600"/>
              </a:spcBef>
              <a:spcAft>
                <a:spcPts val="1200"/>
              </a:spcAft>
              <a:buNone/>
            </a:pPr>
            <a:r>
              <a:rPr lang="en-US" sz="2000" b="1" dirty="0">
                <a:solidFill>
                  <a:schemeClr val="accent5">
                    <a:lumMod val="75000"/>
                  </a:schemeClr>
                </a:solidFill>
                <a:latin typeface="Courier New" panose="02070309020205020404" pitchFamily="49" charset="0"/>
                <a:cs typeface="Courier New" panose="02070309020205020404" pitchFamily="49" charset="0"/>
              </a:rPr>
              <a:t>DUMP alias2;</a:t>
            </a:r>
          </a:p>
          <a:p>
            <a:pPr lvl="1" indent="-395288">
              <a:lnSpc>
                <a:spcPct val="100000"/>
              </a:lnSpc>
              <a:spcBef>
                <a:spcPts val="600"/>
              </a:spcBef>
              <a:spcAft>
                <a:spcPts val="1200"/>
              </a:spcAft>
              <a:buNone/>
            </a:pPr>
            <a:r>
              <a:rPr lang="en-US" sz="2000" dirty="0">
                <a:latin typeface="Courier New" panose="02070309020205020404" pitchFamily="49" charset="0"/>
                <a:cs typeface="Courier New" panose="02070309020205020404" pitchFamily="49" charset="0"/>
              </a:rPr>
              <a:t>(7,2,5) (8,3,4) (1,2,3) (4,3,3) (8,4,3) (4,2,1)</a:t>
            </a:r>
          </a:p>
        </p:txBody>
      </p:sp>
      <p:sp>
        <p:nvSpPr>
          <p:cNvPr id="4" name="Slide Number Placeholder 3">
            <a:extLst>
              <a:ext uri="{FF2B5EF4-FFF2-40B4-BE49-F238E27FC236}">
                <a16:creationId xmlns:a16="http://schemas.microsoft.com/office/drawing/2014/main" id="{D98D2B25-ED85-4A5B-9561-46D7EAFACA23}"/>
              </a:ext>
            </a:extLst>
          </p:cNvPr>
          <p:cNvSpPr>
            <a:spLocks noGrp="1"/>
          </p:cNvSpPr>
          <p:nvPr>
            <p:ph type="sldNum" sz="quarter" idx="12"/>
          </p:nvPr>
        </p:nvSpPr>
        <p:spPr/>
        <p:txBody>
          <a:bodyPr/>
          <a:lstStyle/>
          <a:p>
            <a:fld id="{6C8DB4F7-D883-4928-8961-38134A510B78}" type="slidenum">
              <a:rPr lang="en-GB" smtClean="0"/>
              <a:t>21</a:t>
            </a:fld>
            <a:endParaRPr lang="en-GB" dirty="0"/>
          </a:p>
        </p:txBody>
      </p:sp>
    </p:spTree>
    <p:extLst>
      <p:ext uri="{BB962C8B-B14F-4D97-AF65-F5344CB8AC3E}">
        <p14:creationId xmlns:p14="http://schemas.microsoft.com/office/powerpoint/2010/main" val="4270630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Apache Pig</a:t>
            </a:r>
            <a:br>
              <a:rPr lang="en-AU" dirty="0">
                <a:cs typeface="Arial" pitchFamily="34" charset="0"/>
              </a:rPr>
            </a:br>
            <a:r>
              <a:rPr lang="en-AU" sz="2800" dirty="0">
                <a:solidFill>
                  <a:schemeClr val="accent5">
                    <a:lumMod val="75000"/>
                  </a:schemeClr>
                </a:solidFill>
                <a:cs typeface="Arial" pitchFamily="34" charset="0"/>
              </a:rPr>
              <a:t>Relational Operators</a:t>
            </a:r>
          </a:p>
        </p:txBody>
      </p:sp>
      <p:sp>
        <p:nvSpPr>
          <p:cNvPr id="33794" name="Content Placeholder 2"/>
          <p:cNvSpPr>
            <a:spLocks noGrp="1"/>
          </p:cNvSpPr>
          <p:nvPr>
            <p:ph idx="1"/>
          </p:nvPr>
        </p:nvSpPr>
        <p:spPr>
          <a:xfrm>
            <a:off x="1196503" y="1623382"/>
            <a:ext cx="5137796" cy="4889382"/>
          </a:xfrm>
          <a:noFill/>
          <a:ln>
            <a:miter lim="800000"/>
            <a:headEnd/>
            <a:tailEnd/>
          </a:ln>
        </p:spPr>
        <p:txBody>
          <a:bodyPr vert="horz" wrap="square" numCol="1" anchor="t" anchorCtr="0" compatLnSpc="1">
            <a:prstTxWarp prst="textNoShape">
              <a:avLst/>
            </a:prstTxWarp>
            <a:normAutofit fontScale="92500" lnSpcReduction="10000"/>
          </a:bodyPr>
          <a:lstStyle/>
          <a:p>
            <a:pPr>
              <a:lnSpc>
                <a:spcPct val="100000"/>
              </a:lnSpc>
              <a:spcBef>
                <a:spcPts val="600"/>
              </a:spcBef>
              <a:spcAft>
                <a:spcPts val="600"/>
              </a:spcAft>
            </a:pPr>
            <a:r>
              <a:rPr lang="en-AU" sz="2000" b="1" dirty="0">
                <a:cs typeface="Arial" pitchFamily="34" charset="0"/>
              </a:rPr>
              <a:t>FLATTEN</a:t>
            </a:r>
          </a:p>
          <a:p>
            <a:pPr lvl="1">
              <a:lnSpc>
                <a:spcPct val="100000"/>
              </a:lnSpc>
              <a:spcBef>
                <a:spcPts val="600"/>
              </a:spcBef>
              <a:spcAft>
                <a:spcPts val="600"/>
              </a:spcAft>
            </a:pPr>
            <a:r>
              <a:rPr lang="en-US" sz="1800" dirty="0"/>
              <a:t>Used to un-nest </a:t>
            </a:r>
            <a:r>
              <a:rPr lang="en-US" sz="1800" dirty="0" err="1"/>
              <a:t>tuples</a:t>
            </a:r>
            <a:r>
              <a:rPr lang="en-US" sz="1800" dirty="0"/>
              <a:t> as well as bags </a:t>
            </a:r>
          </a:p>
          <a:p>
            <a:pPr>
              <a:lnSpc>
                <a:spcPct val="100000"/>
              </a:lnSpc>
              <a:spcBef>
                <a:spcPts val="600"/>
              </a:spcBef>
              <a:spcAft>
                <a:spcPts val="600"/>
              </a:spcAft>
            </a:pPr>
            <a:r>
              <a:rPr lang="en-AU" sz="2000" b="1" dirty="0">
                <a:cs typeface="Arial" pitchFamily="34" charset="0"/>
              </a:rPr>
              <a:t>INNER JOIN</a:t>
            </a:r>
          </a:p>
          <a:p>
            <a:pPr lvl="1">
              <a:lnSpc>
                <a:spcPct val="100000"/>
              </a:lnSpc>
              <a:spcBef>
                <a:spcPts val="600"/>
              </a:spcBef>
              <a:spcAft>
                <a:spcPts val="600"/>
              </a:spcAft>
            </a:pPr>
            <a:r>
              <a:rPr lang="en-US" sz="1800" dirty="0"/>
              <a:t>Used to perform an inner join of two or more relations based on common field values</a:t>
            </a:r>
            <a:endParaRPr lang="en-AU" sz="1800" dirty="0">
              <a:cs typeface="Arial" pitchFamily="34" charset="0"/>
            </a:endParaRPr>
          </a:p>
          <a:p>
            <a:pPr>
              <a:lnSpc>
                <a:spcPct val="100000"/>
              </a:lnSpc>
              <a:spcBef>
                <a:spcPts val="600"/>
              </a:spcBef>
              <a:spcAft>
                <a:spcPts val="600"/>
              </a:spcAft>
            </a:pPr>
            <a:r>
              <a:rPr lang="en-AU" sz="2000" b="1" dirty="0">
                <a:cs typeface="Arial" pitchFamily="34" charset="0"/>
              </a:rPr>
              <a:t>OUTER JOIN</a:t>
            </a:r>
          </a:p>
          <a:p>
            <a:pPr lvl="1">
              <a:lnSpc>
                <a:spcPct val="100000"/>
              </a:lnSpc>
              <a:spcBef>
                <a:spcPts val="600"/>
              </a:spcBef>
              <a:spcAft>
                <a:spcPts val="600"/>
              </a:spcAft>
            </a:pPr>
            <a:r>
              <a:rPr lang="en-US" sz="1800" dirty="0"/>
              <a:t>Used to perform left, right or full outer joins</a:t>
            </a:r>
            <a:endParaRPr lang="en-AU" sz="1800" dirty="0">
              <a:cs typeface="Arial" pitchFamily="34" charset="0"/>
            </a:endParaRPr>
          </a:p>
          <a:p>
            <a:pPr>
              <a:lnSpc>
                <a:spcPct val="100000"/>
              </a:lnSpc>
              <a:spcBef>
                <a:spcPts val="600"/>
              </a:spcBef>
              <a:spcAft>
                <a:spcPts val="600"/>
              </a:spcAft>
            </a:pPr>
            <a:r>
              <a:rPr lang="en-AU" sz="2000" b="1" dirty="0">
                <a:cs typeface="Arial" pitchFamily="34" charset="0"/>
              </a:rPr>
              <a:t>SPLIT</a:t>
            </a:r>
          </a:p>
          <a:p>
            <a:pPr lvl="1">
              <a:lnSpc>
                <a:spcPct val="100000"/>
              </a:lnSpc>
              <a:spcBef>
                <a:spcPts val="600"/>
              </a:spcBef>
              <a:spcAft>
                <a:spcPts val="600"/>
              </a:spcAft>
            </a:pPr>
            <a:r>
              <a:rPr lang="en-US" sz="1800" dirty="0"/>
              <a:t>Used to partition the contents of a relation into two or more relations</a:t>
            </a:r>
            <a:endParaRPr lang="en-AU" sz="1800" dirty="0">
              <a:cs typeface="Arial" pitchFamily="34" charset="0"/>
            </a:endParaRPr>
          </a:p>
          <a:p>
            <a:pPr>
              <a:lnSpc>
                <a:spcPct val="100000"/>
              </a:lnSpc>
              <a:spcBef>
                <a:spcPts val="600"/>
              </a:spcBef>
              <a:spcAft>
                <a:spcPts val="600"/>
              </a:spcAft>
            </a:pPr>
            <a:r>
              <a:rPr lang="en-AU" sz="2000" b="1" dirty="0">
                <a:cs typeface="Arial" pitchFamily="34" charset="0"/>
              </a:rPr>
              <a:t>SAMPLE</a:t>
            </a:r>
          </a:p>
          <a:p>
            <a:pPr lvl="1">
              <a:lnSpc>
                <a:spcPct val="100000"/>
              </a:lnSpc>
              <a:spcBef>
                <a:spcPts val="600"/>
              </a:spcBef>
              <a:spcAft>
                <a:spcPts val="600"/>
              </a:spcAft>
            </a:pPr>
            <a:r>
              <a:rPr lang="en-US" sz="1800" dirty="0"/>
              <a:t>Used to select a random data sample with the stated sample size</a:t>
            </a:r>
            <a:endParaRPr lang="en-AU" sz="1800" dirty="0">
              <a:cs typeface="Arial" pitchFamily="34" charset="0"/>
            </a:endParaRPr>
          </a:p>
        </p:txBody>
      </p:sp>
      <p:sp>
        <p:nvSpPr>
          <p:cNvPr id="2" name="Slide Number Placeholder 1">
            <a:extLst>
              <a:ext uri="{FF2B5EF4-FFF2-40B4-BE49-F238E27FC236}">
                <a16:creationId xmlns:a16="http://schemas.microsoft.com/office/drawing/2014/main" id="{85620009-D5D6-4884-8DCC-709AAA709F02}"/>
              </a:ext>
            </a:extLst>
          </p:cNvPr>
          <p:cNvSpPr>
            <a:spLocks noGrp="1"/>
          </p:cNvSpPr>
          <p:nvPr>
            <p:ph type="sldNum" sz="quarter" idx="12"/>
          </p:nvPr>
        </p:nvSpPr>
        <p:spPr/>
        <p:txBody>
          <a:bodyPr/>
          <a:lstStyle/>
          <a:p>
            <a:fld id="{6C8DB4F7-D883-4928-8961-38134A510B78}" type="slidenum">
              <a:rPr lang="en-GB" smtClean="0"/>
              <a:t>22</a:t>
            </a:fld>
            <a:endParaRPr lang="en-GB" dirty="0"/>
          </a:p>
        </p:txBody>
      </p:sp>
      <p:sp>
        <p:nvSpPr>
          <p:cNvPr id="6" name="TextBox 5">
            <a:extLst>
              <a:ext uri="{FF2B5EF4-FFF2-40B4-BE49-F238E27FC236}">
                <a16:creationId xmlns:a16="http://schemas.microsoft.com/office/drawing/2014/main" id="{B2BAF145-3B7E-4FFD-8EE4-08BCB24DEACD}"/>
              </a:ext>
            </a:extLst>
          </p:cNvPr>
          <p:cNvSpPr txBox="1"/>
          <p:nvPr/>
        </p:nvSpPr>
        <p:spPr>
          <a:xfrm>
            <a:off x="2722418" y="6504451"/>
            <a:ext cx="6109854" cy="338554"/>
          </a:xfrm>
          <a:prstGeom prst="rect">
            <a:avLst/>
          </a:prstGeom>
          <a:noFill/>
        </p:spPr>
        <p:txBody>
          <a:bodyPr wrap="square">
            <a:spAutoFit/>
          </a:bodyPr>
          <a:lstStyle/>
          <a:p>
            <a:pPr algn="ctr"/>
            <a:r>
              <a:rPr lang="en-GB" sz="1600" dirty="0"/>
              <a:t>https://www.w3schools.com/sql/sql_join_inner.asp</a:t>
            </a:r>
          </a:p>
        </p:txBody>
      </p:sp>
      <p:sp>
        <p:nvSpPr>
          <p:cNvPr id="7" name="object 4">
            <a:extLst>
              <a:ext uri="{FF2B5EF4-FFF2-40B4-BE49-F238E27FC236}">
                <a16:creationId xmlns:a16="http://schemas.microsoft.com/office/drawing/2014/main" id="{FC27A3C0-8C0F-43CD-AC46-D890DD039AA2}"/>
              </a:ext>
            </a:extLst>
          </p:cNvPr>
          <p:cNvSpPr/>
          <p:nvPr/>
        </p:nvSpPr>
        <p:spPr>
          <a:xfrm>
            <a:off x="6455075" y="2072564"/>
            <a:ext cx="5302851" cy="399101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60655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Apache Pig</a:t>
            </a:r>
            <a:br>
              <a:rPr lang="en-AU" dirty="0">
                <a:cs typeface="Arial" pitchFamily="34" charset="0"/>
              </a:rPr>
            </a:br>
            <a:r>
              <a:rPr lang="en-AU" sz="2800" dirty="0">
                <a:solidFill>
                  <a:schemeClr val="accent5">
                    <a:lumMod val="75000"/>
                  </a:schemeClr>
                </a:solidFill>
                <a:cs typeface="Arial" pitchFamily="34" charset="0"/>
              </a:rPr>
              <a:t>User-Defined Functions</a:t>
            </a:r>
          </a:p>
        </p:txBody>
      </p:sp>
      <p:sp>
        <p:nvSpPr>
          <p:cNvPr id="3" name="Content Placeholder 2"/>
          <p:cNvSpPr>
            <a:spLocks noGrp="1"/>
          </p:cNvSpPr>
          <p:nvPr>
            <p:ph idx="1"/>
          </p:nvPr>
        </p:nvSpPr>
        <p:spPr>
          <a:xfrm>
            <a:off x="1128409" y="1622144"/>
            <a:ext cx="9678136" cy="5143292"/>
          </a:xfrm>
        </p:spPr>
        <p:txBody>
          <a:bodyPr>
            <a:normAutofit/>
          </a:bodyPr>
          <a:lstStyle/>
          <a:p>
            <a:pPr>
              <a:lnSpc>
                <a:spcPct val="100000"/>
              </a:lnSpc>
              <a:spcBef>
                <a:spcPts val="600"/>
              </a:spcBef>
              <a:spcAft>
                <a:spcPts val="1200"/>
              </a:spcAft>
              <a:defRPr/>
            </a:pPr>
            <a:r>
              <a:rPr lang="en-AU" sz="2400" b="1" dirty="0"/>
              <a:t>UDF</a:t>
            </a:r>
            <a:r>
              <a:rPr lang="en-AU" sz="2400" dirty="0"/>
              <a:t> are w</a:t>
            </a:r>
            <a:r>
              <a:rPr lang="en-AU" sz="2400" dirty="0">
                <a:ea typeface="+mn-ea"/>
              </a:rPr>
              <a:t>ritten in Java, packaged as a jar file</a:t>
            </a:r>
          </a:p>
          <a:p>
            <a:pPr lvl="1">
              <a:lnSpc>
                <a:spcPct val="100000"/>
              </a:lnSpc>
              <a:spcBef>
                <a:spcPts val="600"/>
              </a:spcBef>
              <a:spcAft>
                <a:spcPts val="1200"/>
              </a:spcAft>
              <a:defRPr/>
            </a:pPr>
            <a:r>
              <a:rPr lang="en-AU" dirty="0"/>
              <a:t>Other languages include </a:t>
            </a:r>
            <a:r>
              <a:rPr lang="en-AU" dirty="0" err="1"/>
              <a:t>Jython</a:t>
            </a:r>
            <a:r>
              <a:rPr lang="en-AU" dirty="0"/>
              <a:t>, JavaScript, Ruby, Groovy, and Python</a:t>
            </a:r>
            <a:endParaRPr lang="en-AU" dirty="0">
              <a:ea typeface="+mn-ea"/>
            </a:endParaRPr>
          </a:p>
          <a:p>
            <a:pPr>
              <a:lnSpc>
                <a:spcPct val="100000"/>
              </a:lnSpc>
              <a:spcBef>
                <a:spcPts val="600"/>
              </a:spcBef>
              <a:spcAft>
                <a:spcPts val="1200"/>
              </a:spcAft>
              <a:defRPr/>
            </a:pPr>
            <a:r>
              <a:rPr lang="en-AU" sz="2400" dirty="0">
                <a:ea typeface="+mn-ea"/>
              </a:rPr>
              <a:t>Register the </a:t>
            </a:r>
            <a:r>
              <a:rPr lang="en-AU" sz="2400" b="1" dirty="0">
                <a:ea typeface="+mn-ea"/>
              </a:rPr>
              <a:t>jar</a:t>
            </a:r>
            <a:r>
              <a:rPr lang="en-AU" sz="2400" dirty="0">
                <a:ea typeface="+mn-ea"/>
              </a:rPr>
              <a:t> with the </a:t>
            </a:r>
            <a:r>
              <a:rPr lang="en-AU" sz="2400" b="1" dirty="0">
                <a:ea typeface="+mn-ea"/>
              </a:rPr>
              <a:t>REGISTER</a:t>
            </a:r>
            <a:r>
              <a:rPr lang="en-AU" sz="2400" dirty="0">
                <a:ea typeface="+mn-ea"/>
              </a:rPr>
              <a:t> statement</a:t>
            </a:r>
          </a:p>
          <a:p>
            <a:pPr>
              <a:lnSpc>
                <a:spcPct val="100000"/>
              </a:lnSpc>
              <a:spcBef>
                <a:spcPts val="600"/>
              </a:spcBef>
              <a:spcAft>
                <a:spcPts val="1200"/>
              </a:spcAft>
              <a:defRPr/>
            </a:pPr>
            <a:r>
              <a:rPr lang="en-AU" sz="2400" dirty="0">
                <a:ea typeface="+mn-ea"/>
              </a:rPr>
              <a:t>Optionally, alias it with the </a:t>
            </a:r>
            <a:r>
              <a:rPr lang="en-AU" sz="2400" b="1" dirty="0">
                <a:ea typeface="+mn-ea"/>
              </a:rPr>
              <a:t>DEFINE</a:t>
            </a:r>
            <a:r>
              <a:rPr lang="en-AU" sz="2400" dirty="0">
                <a:ea typeface="+mn-ea"/>
              </a:rPr>
              <a:t> statement</a:t>
            </a:r>
            <a:endParaRPr lang="en-AU" sz="1400" dirty="0">
              <a:cs typeface="Consolas" panose="020B0609020204030204" pitchFamily="49" charset="0"/>
            </a:endParaRPr>
          </a:p>
          <a:p>
            <a:pPr marL="0" indent="0">
              <a:lnSpc>
                <a:spcPct val="100000"/>
              </a:lnSpc>
              <a:spcBef>
                <a:spcPts val="600"/>
              </a:spcBef>
              <a:spcAft>
                <a:spcPts val="1200"/>
              </a:spcAft>
              <a:buNone/>
              <a:defRPr/>
            </a:pPr>
            <a:r>
              <a:rPr lang="en-AU" sz="1800" b="1" dirty="0">
                <a:solidFill>
                  <a:schemeClr val="accent5">
                    <a:lumMod val="75000"/>
                  </a:schemeClr>
                </a:solidFill>
                <a:latin typeface="Courier New" panose="02070309020205020404" pitchFamily="49" charset="0"/>
                <a:cs typeface="Courier New" panose="02070309020205020404" pitchFamily="49" charset="0"/>
              </a:rPr>
              <a:t>REGISTER /</a:t>
            </a:r>
            <a:r>
              <a:rPr lang="en-AU" sz="1800" b="1" dirty="0" err="1">
                <a:solidFill>
                  <a:schemeClr val="accent5">
                    <a:lumMod val="75000"/>
                  </a:schemeClr>
                </a:solidFill>
                <a:latin typeface="Courier New" panose="02070309020205020404" pitchFamily="49" charset="0"/>
                <a:cs typeface="Courier New" panose="02070309020205020404" pitchFamily="49" charset="0"/>
              </a:rPr>
              <a:t>src</a:t>
            </a:r>
            <a:r>
              <a:rPr lang="en-AU" sz="1800" b="1" dirty="0">
                <a:solidFill>
                  <a:schemeClr val="accent5">
                    <a:lumMod val="75000"/>
                  </a:schemeClr>
                </a:solidFill>
                <a:latin typeface="Courier New" panose="02070309020205020404" pitchFamily="49" charset="0"/>
                <a:cs typeface="Courier New" panose="02070309020205020404" pitchFamily="49" charset="0"/>
              </a:rPr>
              <a:t>/myfunc.jar;</a:t>
            </a:r>
          </a:p>
          <a:p>
            <a:pPr marL="0" indent="0">
              <a:lnSpc>
                <a:spcPct val="100000"/>
              </a:lnSpc>
              <a:spcBef>
                <a:spcPts val="600"/>
              </a:spcBef>
              <a:spcAft>
                <a:spcPts val="1200"/>
              </a:spcAft>
              <a:buNone/>
              <a:defRPr/>
            </a:pPr>
            <a:r>
              <a:rPr lang="en-AU" sz="1800" b="1" dirty="0">
                <a:solidFill>
                  <a:schemeClr val="accent5">
                    <a:lumMod val="75000"/>
                  </a:schemeClr>
                </a:solidFill>
                <a:latin typeface="Courier New" panose="02070309020205020404" pitchFamily="49" charset="0"/>
                <a:cs typeface="Courier New" panose="02070309020205020404" pitchFamily="49" charset="0"/>
              </a:rPr>
              <a:t>A = LOAD 'students';</a:t>
            </a:r>
          </a:p>
          <a:p>
            <a:pPr marL="0" indent="0">
              <a:lnSpc>
                <a:spcPct val="100000"/>
              </a:lnSpc>
              <a:spcBef>
                <a:spcPts val="600"/>
              </a:spcBef>
              <a:spcAft>
                <a:spcPts val="1200"/>
              </a:spcAft>
              <a:buNone/>
              <a:defRPr/>
            </a:pPr>
            <a:r>
              <a:rPr lang="en-AU" sz="1800" b="1" dirty="0">
                <a:solidFill>
                  <a:schemeClr val="accent5">
                    <a:lumMod val="75000"/>
                  </a:schemeClr>
                </a:solidFill>
                <a:latin typeface="Courier New" panose="02070309020205020404" pitchFamily="49" charset="0"/>
                <a:cs typeface="Courier New" panose="02070309020205020404" pitchFamily="49" charset="0"/>
              </a:rPr>
              <a:t>B = FOREACH A GENERATE </a:t>
            </a:r>
          </a:p>
          <a:p>
            <a:pPr marL="0" indent="0">
              <a:lnSpc>
                <a:spcPct val="100000"/>
              </a:lnSpc>
              <a:spcBef>
                <a:spcPts val="600"/>
              </a:spcBef>
              <a:spcAft>
                <a:spcPts val="1200"/>
              </a:spcAft>
              <a:buNone/>
              <a:defRPr/>
            </a:pPr>
            <a:r>
              <a:rPr lang="en-AU" sz="1800" b="1" dirty="0" err="1">
                <a:solidFill>
                  <a:schemeClr val="accent5">
                    <a:lumMod val="75000"/>
                  </a:schemeClr>
                </a:solidFill>
                <a:latin typeface="Courier New" panose="02070309020205020404" pitchFamily="49" charset="0"/>
                <a:cs typeface="Courier New" panose="02070309020205020404" pitchFamily="49" charset="0"/>
              </a:rPr>
              <a:t>myfunc.MyEvalFunc</a:t>
            </a:r>
            <a:r>
              <a:rPr lang="en-AU" sz="1800" b="1" dirty="0">
                <a:solidFill>
                  <a:schemeClr val="accent5">
                    <a:lumMod val="75000"/>
                  </a:schemeClr>
                </a:solidFill>
                <a:latin typeface="Courier New" panose="02070309020205020404" pitchFamily="49" charset="0"/>
                <a:cs typeface="Courier New" panose="02070309020205020404" pitchFamily="49" charset="0"/>
              </a:rPr>
              <a:t>($0);</a:t>
            </a:r>
            <a:endParaRPr lang="en-AU" sz="2000" b="1" dirty="0">
              <a:solidFill>
                <a:schemeClr val="accent5">
                  <a:lumMod val="75000"/>
                </a:schemeClr>
              </a:solidFill>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A9F28AAD-74EF-44D5-9D65-3C87413D8B46}"/>
              </a:ext>
            </a:extLst>
          </p:cNvPr>
          <p:cNvSpPr>
            <a:spLocks noGrp="1"/>
          </p:cNvSpPr>
          <p:nvPr>
            <p:ph type="sldNum" sz="quarter" idx="12"/>
          </p:nvPr>
        </p:nvSpPr>
        <p:spPr/>
        <p:txBody>
          <a:bodyPr/>
          <a:lstStyle/>
          <a:p>
            <a:fld id="{6C8DB4F7-D883-4928-8961-38134A510B78}" type="slidenum">
              <a:rPr lang="en-GB" smtClean="0"/>
              <a:t>23</a:t>
            </a:fld>
            <a:endParaRPr lang="en-GB" dirty="0"/>
          </a:p>
        </p:txBody>
      </p:sp>
      <p:sp>
        <p:nvSpPr>
          <p:cNvPr id="5" name="object 6">
            <a:extLst>
              <a:ext uri="{FF2B5EF4-FFF2-40B4-BE49-F238E27FC236}">
                <a16:creationId xmlns:a16="http://schemas.microsoft.com/office/drawing/2014/main" id="{376A2CB5-1AA8-4C21-8055-499238FEA3CB}"/>
              </a:ext>
            </a:extLst>
          </p:cNvPr>
          <p:cNvSpPr/>
          <p:nvPr/>
        </p:nvSpPr>
        <p:spPr>
          <a:xfrm>
            <a:off x="5543614" y="5278497"/>
            <a:ext cx="6333477" cy="1325562"/>
          </a:xfrm>
          <a:prstGeom prst="rect">
            <a:avLst/>
          </a:prstGeom>
          <a:blipFill>
            <a:blip r:embed="rId3"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E4656F1F-F374-4A83-9AD9-F484ADDAAA58}"/>
              </a:ext>
            </a:extLst>
          </p:cNvPr>
          <p:cNvSpPr txBox="1"/>
          <p:nvPr/>
        </p:nvSpPr>
        <p:spPr>
          <a:xfrm>
            <a:off x="5443861" y="4131215"/>
            <a:ext cx="6333478" cy="923330"/>
          </a:xfrm>
          <a:prstGeom prst="rect">
            <a:avLst/>
          </a:prstGeom>
          <a:noFill/>
        </p:spPr>
        <p:txBody>
          <a:bodyPr wrap="square">
            <a:spAutoFit/>
          </a:bodyPr>
          <a:lstStyle/>
          <a:p>
            <a:pPr marL="285750" indent="-285750">
              <a:buFont typeface="Arial" panose="020B0604020202020204" pitchFamily="34" charset="0"/>
              <a:buChar char="•"/>
            </a:pPr>
            <a:r>
              <a:rPr lang="en-GB" sz="1800" dirty="0"/>
              <a:t>Pig Latin Macro and UDF Statements</a:t>
            </a:r>
          </a:p>
          <a:p>
            <a:pPr marL="285750" indent="-285750">
              <a:buFont typeface="Arial" panose="020B0604020202020204" pitchFamily="34" charset="0"/>
              <a:buChar char="•"/>
            </a:pPr>
            <a:r>
              <a:rPr lang="en-GB" sz="1800" dirty="0"/>
              <a:t>Enable to incorporate macros and user-defined functions into Pig scripts</a:t>
            </a:r>
          </a:p>
        </p:txBody>
      </p:sp>
      <p:sp>
        <p:nvSpPr>
          <p:cNvPr id="8" name="TextBox 7">
            <a:extLst>
              <a:ext uri="{FF2B5EF4-FFF2-40B4-BE49-F238E27FC236}">
                <a16:creationId xmlns:a16="http://schemas.microsoft.com/office/drawing/2014/main" id="{57A72184-3DB8-4997-819C-53EB8AFE42A8}"/>
              </a:ext>
            </a:extLst>
          </p:cNvPr>
          <p:cNvSpPr txBox="1"/>
          <p:nvPr/>
        </p:nvSpPr>
        <p:spPr>
          <a:xfrm>
            <a:off x="1038116" y="6119105"/>
            <a:ext cx="3633637" cy="646331"/>
          </a:xfrm>
          <a:prstGeom prst="rect">
            <a:avLst/>
          </a:prstGeom>
          <a:noFill/>
        </p:spPr>
        <p:txBody>
          <a:bodyPr wrap="square">
            <a:spAutoFit/>
          </a:bodyPr>
          <a:lstStyle/>
          <a:p>
            <a:pPr algn="ctr"/>
            <a:r>
              <a:rPr lang="en-GB" b="1" dirty="0"/>
              <a:t>Macro is a kind of function written in Pig Latin.</a:t>
            </a:r>
          </a:p>
        </p:txBody>
      </p:sp>
    </p:spTree>
    <p:extLst>
      <p:ext uri="{BB962C8B-B14F-4D97-AF65-F5344CB8AC3E}">
        <p14:creationId xmlns:p14="http://schemas.microsoft.com/office/powerpoint/2010/main" val="2757184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1A6B-5EF3-4B91-B0E7-349382197ABB}"/>
              </a:ext>
            </a:extLst>
          </p:cNvPr>
          <p:cNvSpPr>
            <a:spLocks noGrp="1"/>
          </p:cNvSpPr>
          <p:nvPr>
            <p:ph type="title"/>
          </p:nvPr>
        </p:nvSpPr>
        <p:spPr/>
        <p:txBody>
          <a:bodyPr/>
          <a:lstStyle/>
          <a:p>
            <a:r>
              <a:rPr lang="en-GB" dirty="0"/>
              <a:t>Resources/ References</a:t>
            </a:r>
          </a:p>
        </p:txBody>
      </p:sp>
      <p:sp>
        <p:nvSpPr>
          <p:cNvPr id="3" name="Content Placeholder 2">
            <a:extLst>
              <a:ext uri="{FF2B5EF4-FFF2-40B4-BE49-F238E27FC236}">
                <a16:creationId xmlns:a16="http://schemas.microsoft.com/office/drawing/2014/main" id="{717D5E5B-EB6F-421A-AC92-5B7CFB9F6E19}"/>
              </a:ext>
            </a:extLst>
          </p:cNvPr>
          <p:cNvSpPr>
            <a:spLocks noGrp="1"/>
          </p:cNvSpPr>
          <p:nvPr>
            <p:ph idx="1"/>
          </p:nvPr>
        </p:nvSpPr>
        <p:spPr>
          <a:xfrm>
            <a:off x="1088967" y="1629295"/>
            <a:ext cx="5212080" cy="5228705"/>
          </a:xfrm>
        </p:spPr>
        <p:txBody>
          <a:bodyPr>
            <a:normAutofit lnSpcReduction="10000"/>
          </a:bodyPr>
          <a:lstStyle/>
          <a:p>
            <a:pPr>
              <a:spcAft>
                <a:spcPts val="1200"/>
              </a:spcAft>
            </a:pPr>
            <a:r>
              <a:rPr lang="en-GB" sz="2000" dirty="0"/>
              <a:t>https://pig.apache.org</a:t>
            </a:r>
          </a:p>
          <a:p>
            <a:pPr>
              <a:spcAft>
                <a:spcPts val="1200"/>
              </a:spcAft>
            </a:pPr>
            <a:r>
              <a:rPr lang="en-GB" sz="2000" dirty="0" err="1"/>
              <a:t>White,T</a:t>
            </a:r>
            <a:r>
              <a:rPr lang="en-GB" sz="2000" dirty="0"/>
              <a:t>., 2012. </a:t>
            </a:r>
            <a:r>
              <a:rPr lang="en-GB" sz="2000" dirty="0" err="1"/>
              <a:t>Hadoop:The</a:t>
            </a:r>
            <a:r>
              <a:rPr lang="en-GB" sz="2000" dirty="0"/>
              <a:t> definitive guide. "O'Reilly Media, Inc.".  </a:t>
            </a:r>
            <a:r>
              <a:rPr lang="en-GB" sz="2000" dirty="0" err="1"/>
              <a:t>Thottuvaikkatumana</a:t>
            </a:r>
            <a:r>
              <a:rPr lang="en-GB" sz="2000" dirty="0"/>
              <a:t>, R., 2016. </a:t>
            </a:r>
          </a:p>
          <a:p>
            <a:pPr>
              <a:lnSpc>
                <a:spcPct val="100000"/>
              </a:lnSpc>
              <a:spcBef>
                <a:spcPts val="600"/>
              </a:spcBef>
              <a:spcAft>
                <a:spcPts val="1200"/>
              </a:spcAft>
            </a:pPr>
            <a:r>
              <a:rPr lang="en-GB" sz="2000" dirty="0"/>
              <a:t>Some slides are used from the Boston University resources for learning purpose as mentioned as https://www.cs.bu.edu/faculty/gkollios/ada17/LectNotes/PigHive.pptx</a:t>
            </a:r>
          </a:p>
          <a:p>
            <a:pPr>
              <a:lnSpc>
                <a:spcPct val="100000"/>
              </a:lnSpc>
              <a:spcBef>
                <a:spcPts val="600"/>
              </a:spcBef>
              <a:spcAft>
                <a:spcPts val="1200"/>
              </a:spcAft>
            </a:pPr>
            <a:r>
              <a:rPr lang="en-GB" sz="2000" dirty="0"/>
              <a:t>https://www.javatpoint.com/pig-udf</a:t>
            </a:r>
          </a:p>
          <a:p>
            <a:pPr>
              <a:lnSpc>
                <a:spcPct val="100000"/>
              </a:lnSpc>
              <a:spcBef>
                <a:spcPts val="600"/>
              </a:spcBef>
              <a:spcAft>
                <a:spcPts val="1200"/>
              </a:spcAft>
            </a:pPr>
            <a:r>
              <a:rPr lang="en-GB" sz="2000" dirty="0"/>
              <a:t>https://www.cloudduggu.com/pig/</a:t>
            </a:r>
          </a:p>
          <a:p>
            <a:pPr>
              <a:lnSpc>
                <a:spcPct val="100000"/>
              </a:lnSpc>
              <a:spcBef>
                <a:spcPts val="600"/>
              </a:spcBef>
              <a:spcAft>
                <a:spcPts val="1200"/>
              </a:spcAft>
            </a:pPr>
            <a:r>
              <a:rPr lang="en-GB" sz="2000" dirty="0"/>
              <a:t>Some images are used from Google search repository (https://www.google.ie/search) to enhance the level of learning.</a:t>
            </a:r>
            <a:endParaRPr lang="tr-TR" sz="2000" dirty="0"/>
          </a:p>
        </p:txBody>
      </p:sp>
      <p:sp>
        <p:nvSpPr>
          <p:cNvPr id="5" name="Slide Number Placeholder 4">
            <a:extLst>
              <a:ext uri="{FF2B5EF4-FFF2-40B4-BE49-F238E27FC236}">
                <a16:creationId xmlns:a16="http://schemas.microsoft.com/office/drawing/2014/main" id="{622C01B1-0BEE-4144-8A5E-B5E3D8BDB206}"/>
              </a:ext>
            </a:extLst>
          </p:cNvPr>
          <p:cNvSpPr>
            <a:spLocks noGrp="1"/>
          </p:cNvSpPr>
          <p:nvPr>
            <p:ph type="sldNum" sz="quarter" idx="12"/>
          </p:nvPr>
        </p:nvSpPr>
        <p:spPr/>
        <p:txBody>
          <a:bodyPr/>
          <a:lstStyle/>
          <a:p>
            <a:fld id="{6C8DB4F7-D883-4928-8961-38134A510B78}" type="slidenum">
              <a:rPr lang="en-GB" smtClean="0"/>
              <a:t>24</a:t>
            </a:fld>
            <a:endParaRPr lang="en-GB" dirty="0"/>
          </a:p>
        </p:txBody>
      </p:sp>
      <p:sp>
        <p:nvSpPr>
          <p:cNvPr id="4" name="Title 5">
            <a:extLst>
              <a:ext uri="{FF2B5EF4-FFF2-40B4-BE49-F238E27FC236}">
                <a16:creationId xmlns:a16="http://schemas.microsoft.com/office/drawing/2014/main" id="{13539C38-3D07-384F-48C9-46374029E0BE}"/>
              </a:ext>
            </a:extLst>
          </p:cNvPr>
          <p:cNvSpPr txBox="1">
            <a:spLocks/>
          </p:cNvSpPr>
          <p:nvPr/>
        </p:nvSpPr>
        <p:spPr>
          <a:xfrm>
            <a:off x="6718652" y="2769118"/>
            <a:ext cx="4807390" cy="3150606"/>
          </a:xfrm>
          <a:prstGeom prst="rect">
            <a:avLst/>
          </a:prstGeom>
          <a:ln w="19050">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4">
                    <a:lumMod val="75000"/>
                  </a:schemeClr>
                </a:solidFill>
                <a:latin typeface="+mn-lt"/>
                <a:ea typeface="+mj-ea"/>
                <a:cs typeface="+mj-cs"/>
              </a:defRPr>
            </a:lvl1pPr>
          </a:lstStyle>
          <a:p>
            <a:pPr algn="ctr"/>
            <a:r>
              <a:rPr lang="en-IE" sz="2400"/>
              <a:t>Copyright Notice</a:t>
            </a:r>
            <a:br>
              <a:rPr lang="en-IE" sz="2400"/>
            </a:br>
            <a:r>
              <a:rPr lang="en-IE" sz="1800"/>
              <a:t>The following material has been communicated to you by or on behalf of CCT College Dublin in accordance with the Copyright and Related Rights Act 2000 (the Act).</a:t>
            </a:r>
            <a:br>
              <a:rPr lang="en-IE" sz="1800"/>
            </a:br>
            <a:r>
              <a:rPr lang="en-IE" sz="1800"/>
              <a:t>The material may be subject to copyright under the Act and any further reproduction, communication or distribution of this material must be in accordance with the Act.</a:t>
            </a:r>
            <a:br>
              <a:rPr lang="en-IE" sz="1800"/>
            </a:br>
            <a:br>
              <a:rPr lang="en-IE" sz="1800"/>
            </a:br>
            <a:r>
              <a:rPr lang="en-IE" sz="1200"/>
              <a:t>Do not remove this notice</a:t>
            </a:r>
            <a:endParaRPr lang="en-IE" sz="1800" dirty="0"/>
          </a:p>
        </p:txBody>
      </p:sp>
    </p:spTree>
    <p:extLst>
      <p:ext uri="{BB962C8B-B14F-4D97-AF65-F5344CB8AC3E}">
        <p14:creationId xmlns:p14="http://schemas.microsoft.com/office/powerpoint/2010/main" val="2940394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8116-61B3-48CF-9F01-150858A2D1CF}"/>
              </a:ext>
            </a:extLst>
          </p:cNvPr>
          <p:cNvSpPr>
            <a:spLocks noGrp="1"/>
          </p:cNvSpPr>
          <p:nvPr>
            <p:ph type="title"/>
          </p:nvPr>
        </p:nvSpPr>
        <p:spPr/>
        <p:txBody>
          <a:bodyPr/>
          <a:lstStyle/>
          <a:p>
            <a:r>
              <a:rPr lang="en-GB" dirty="0"/>
              <a:t>Introduction to Apache Pig</a:t>
            </a:r>
          </a:p>
        </p:txBody>
      </p:sp>
      <p:sp>
        <p:nvSpPr>
          <p:cNvPr id="3" name="Content Placeholder 2">
            <a:extLst>
              <a:ext uri="{FF2B5EF4-FFF2-40B4-BE49-F238E27FC236}">
                <a16:creationId xmlns:a16="http://schemas.microsoft.com/office/drawing/2014/main" id="{9618F8A2-A51A-437C-871C-195EBBC72A54}"/>
              </a:ext>
            </a:extLst>
          </p:cNvPr>
          <p:cNvSpPr>
            <a:spLocks noGrp="1"/>
          </p:cNvSpPr>
          <p:nvPr>
            <p:ph idx="1"/>
          </p:nvPr>
        </p:nvSpPr>
        <p:spPr>
          <a:xfrm>
            <a:off x="838198" y="1536969"/>
            <a:ext cx="9570397" cy="5321031"/>
          </a:xfrm>
        </p:spPr>
        <p:txBody>
          <a:bodyPr>
            <a:normAutofit fontScale="92500" lnSpcReduction="20000"/>
          </a:bodyPr>
          <a:lstStyle/>
          <a:p>
            <a:pPr fontAlgn="base">
              <a:lnSpc>
                <a:spcPct val="110000"/>
              </a:lnSpc>
              <a:spcBef>
                <a:spcPts val="600"/>
              </a:spcBef>
              <a:spcAft>
                <a:spcPts val="1200"/>
              </a:spcAft>
            </a:pPr>
            <a:r>
              <a:rPr lang="en-GB" sz="2400" dirty="0"/>
              <a:t>Yahoo created Apache Pig to simplify the process of mining Big datasets.</a:t>
            </a:r>
          </a:p>
          <a:p>
            <a:pPr algn="l" fontAlgn="base">
              <a:lnSpc>
                <a:spcPct val="110000"/>
              </a:lnSpc>
              <a:spcBef>
                <a:spcPts val="600"/>
              </a:spcBef>
              <a:spcAft>
                <a:spcPts val="1200"/>
              </a:spcAft>
            </a:pPr>
            <a:r>
              <a:rPr lang="en-GB" sz="2400" dirty="0"/>
              <a:t>Apache Pig provides a higher level of abstraction for processing Big datasets.</a:t>
            </a:r>
          </a:p>
          <a:p>
            <a:pPr algn="l" fontAlgn="base">
              <a:lnSpc>
                <a:spcPct val="110000"/>
              </a:lnSpc>
              <a:spcBef>
                <a:spcPts val="600"/>
              </a:spcBef>
              <a:spcAft>
                <a:spcPts val="1200"/>
              </a:spcAft>
            </a:pPr>
            <a:r>
              <a:rPr lang="en-GB" sz="2400" dirty="0"/>
              <a:t>It can be challenging to figure out how to fit your data processing into this pattern, which involves numerous </a:t>
            </a:r>
            <a:r>
              <a:rPr lang="en-GB" sz="2400" b="1" dirty="0"/>
              <a:t>MapReduce stages</a:t>
            </a:r>
            <a:r>
              <a:rPr lang="en-GB" sz="2400" dirty="0"/>
              <a:t>, despite the fact that MapReduce allows you to provide a </a:t>
            </a:r>
            <a:r>
              <a:rPr lang="en-GB" sz="2400" b="1" dirty="0"/>
              <a:t>map</a:t>
            </a:r>
            <a:r>
              <a:rPr lang="en-GB" sz="2400" dirty="0"/>
              <a:t> function followed by a </a:t>
            </a:r>
            <a:r>
              <a:rPr lang="en-GB" sz="2400" b="1" dirty="0"/>
              <a:t>reduce</a:t>
            </a:r>
            <a:r>
              <a:rPr lang="en-GB" sz="2400" dirty="0"/>
              <a:t> function.</a:t>
            </a:r>
          </a:p>
          <a:p>
            <a:pPr algn="l" fontAlgn="base">
              <a:lnSpc>
                <a:spcPct val="110000"/>
              </a:lnSpc>
              <a:spcBef>
                <a:spcPts val="600"/>
              </a:spcBef>
              <a:spcAft>
                <a:spcPts val="1200"/>
              </a:spcAft>
            </a:pPr>
            <a:r>
              <a:rPr lang="en-GB" sz="2400" dirty="0"/>
              <a:t>Apache Pig has much richer data structures, most of which are multivalued and nested and more powerful transformations. They include joins, for example, which are not considered as attractive in MapReduce. Pig is made up of two pieces</a:t>
            </a:r>
          </a:p>
          <a:p>
            <a:pPr marL="965200" indent="-342900" algn="l" fontAlgn="base">
              <a:lnSpc>
                <a:spcPct val="110000"/>
              </a:lnSpc>
              <a:spcBef>
                <a:spcPts val="600"/>
              </a:spcBef>
              <a:spcAft>
                <a:spcPts val="1200"/>
              </a:spcAft>
              <a:buFont typeface="Calibri" panose="020F0502020204030204" pitchFamily="34" charset="0"/>
              <a:buChar char="‒"/>
            </a:pPr>
            <a:r>
              <a:rPr lang="en-GB" sz="2200" dirty="0"/>
              <a:t>The language used to express data flows, called Pig Latin.</a:t>
            </a:r>
          </a:p>
          <a:p>
            <a:pPr marL="965200" indent="-342900" algn="l" fontAlgn="base">
              <a:lnSpc>
                <a:spcPct val="110000"/>
              </a:lnSpc>
              <a:spcBef>
                <a:spcPts val="600"/>
              </a:spcBef>
              <a:spcAft>
                <a:spcPts val="1200"/>
              </a:spcAft>
              <a:buFont typeface="Calibri" panose="020F0502020204030204" pitchFamily="34" charset="0"/>
              <a:buChar char="‒"/>
            </a:pPr>
            <a:r>
              <a:rPr lang="en-GB" sz="2200" dirty="0"/>
              <a:t>The execution environment to run Pig Latin programs. There are currently two environments: </a:t>
            </a:r>
            <a:r>
              <a:rPr lang="en-GB" sz="2200" b="1" dirty="0"/>
              <a:t>local execution in a single JVM </a:t>
            </a:r>
            <a:r>
              <a:rPr lang="en-GB" sz="2200" dirty="0"/>
              <a:t>and </a:t>
            </a:r>
            <a:r>
              <a:rPr lang="en-GB" sz="2200" b="1" dirty="0"/>
              <a:t>distributed execution on a Hadoop cluster</a:t>
            </a:r>
            <a:r>
              <a:rPr lang="en-GB" sz="2200" dirty="0"/>
              <a:t>.</a:t>
            </a:r>
          </a:p>
        </p:txBody>
      </p:sp>
      <p:sp>
        <p:nvSpPr>
          <p:cNvPr id="4" name="Slide Number Placeholder 3">
            <a:extLst>
              <a:ext uri="{FF2B5EF4-FFF2-40B4-BE49-F238E27FC236}">
                <a16:creationId xmlns:a16="http://schemas.microsoft.com/office/drawing/2014/main" id="{937BD99F-26AF-47D3-B576-AFC10AF1AF30}"/>
              </a:ext>
            </a:extLst>
          </p:cNvPr>
          <p:cNvSpPr>
            <a:spLocks noGrp="1"/>
          </p:cNvSpPr>
          <p:nvPr>
            <p:ph type="sldNum" sz="quarter" idx="12"/>
          </p:nvPr>
        </p:nvSpPr>
        <p:spPr/>
        <p:txBody>
          <a:bodyPr/>
          <a:lstStyle/>
          <a:p>
            <a:fld id="{6C8DB4F7-D883-4928-8961-38134A510B78}" type="slidenum">
              <a:rPr lang="en-GB" smtClean="0"/>
              <a:t>3</a:t>
            </a:fld>
            <a:endParaRPr lang="en-GB" dirty="0"/>
          </a:p>
        </p:txBody>
      </p:sp>
      <p:pic>
        <p:nvPicPr>
          <p:cNvPr id="1026" name="Picture 2" descr="Apache Pig Reviews 2022: Details, Pricing, &amp; Features | G2">
            <a:extLst>
              <a:ext uri="{FF2B5EF4-FFF2-40B4-BE49-F238E27FC236}">
                <a16:creationId xmlns:a16="http://schemas.microsoft.com/office/drawing/2014/main" id="{AEF8E39A-CA39-45FF-AFA8-60EF8E9DC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7184" y="2989617"/>
            <a:ext cx="3682036" cy="1933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063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28FE-FE94-44EB-B118-6C2C72C66D68}"/>
              </a:ext>
            </a:extLst>
          </p:cNvPr>
          <p:cNvSpPr>
            <a:spLocks noGrp="1"/>
          </p:cNvSpPr>
          <p:nvPr>
            <p:ph type="title"/>
          </p:nvPr>
        </p:nvSpPr>
        <p:spPr/>
        <p:txBody>
          <a:bodyPr/>
          <a:lstStyle/>
          <a:p>
            <a:r>
              <a:rPr lang="en-GB" dirty="0"/>
              <a:t>Introduction to Apache Pig</a:t>
            </a:r>
          </a:p>
        </p:txBody>
      </p:sp>
      <p:sp>
        <p:nvSpPr>
          <p:cNvPr id="3" name="Content Placeholder 2">
            <a:extLst>
              <a:ext uri="{FF2B5EF4-FFF2-40B4-BE49-F238E27FC236}">
                <a16:creationId xmlns:a16="http://schemas.microsoft.com/office/drawing/2014/main" id="{B075DE2F-A8B4-476F-A6BF-6E8AF4F45469}"/>
              </a:ext>
            </a:extLst>
          </p:cNvPr>
          <p:cNvSpPr>
            <a:spLocks noGrp="1"/>
          </p:cNvSpPr>
          <p:nvPr>
            <p:ph idx="1"/>
          </p:nvPr>
        </p:nvSpPr>
        <p:spPr>
          <a:xfrm>
            <a:off x="838200" y="1556425"/>
            <a:ext cx="7371945" cy="5301575"/>
          </a:xfrm>
        </p:spPr>
        <p:txBody>
          <a:bodyPr>
            <a:normAutofit fontScale="92500"/>
          </a:bodyPr>
          <a:lstStyle/>
          <a:p>
            <a:pPr algn="l" fontAlgn="base">
              <a:lnSpc>
                <a:spcPct val="110000"/>
              </a:lnSpc>
              <a:spcBef>
                <a:spcPts val="600"/>
              </a:spcBef>
              <a:spcAft>
                <a:spcPts val="1200"/>
              </a:spcAft>
            </a:pPr>
            <a:r>
              <a:rPr lang="en-GB" sz="2400" dirty="0"/>
              <a:t>Pig Latin programs consist of multiple operations, or transformations, applied to input data to produce output.</a:t>
            </a:r>
          </a:p>
          <a:p>
            <a:pPr algn="l" fontAlgn="base">
              <a:lnSpc>
                <a:spcPct val="110000"/>
              </a:lnSpc>
              <a:spcBef>
                <a:spcPts val="600"/>
              </a:spcBef>
              <a:spcAft>
                <a:spcPts val="1200"/>
              </a:spcAft>
            </a:pPr>
            <a:r>
              <a:rPr lang="en-GB" sz="2400" dirty="0"/>
              <a:t>The operations describe a data flow that is translated into an executable representation and then executed by the Pig execution environment.</a:t>
            </a:r>
          </a:p>
          <a:p>
            <a:pPr algn="l" fontAlgn="base">
              <a:lnSpc>
                <a:spcPct val="110000"/>
              </a:lnSpc>
              <a:spcBef>
                <a:spcPts val="600"/>
              </a:spcBef>
              <a:spcAft>
                <a:spcPts val="1200"/>
              </a:spcAft>
            </a:pPr>
            <a:r>
              <a:rPr lang="en-GB" sz="2400" dirty="0"/>
              <a:t>Pig transforms the data into </a:t>
            </a:r>
            <a:r>
              <a:rPr lang="en-GB" sz="2400" b="1" u="sng" dirty="0"/>
              <a:t>a series of MapReduce jobs</a:t>
            </a:r>
            <a:r>
              <a:rPr lang="en-GB" sz="2400" dirty="0"/>
              <a:t>, but as a programmer you are mostly unaware of this, so you are able to concentrate on the data instead of the execution.</a:t>
            </a:r>
          </a:p>
          <a:p>
            <a:pPr algn="l" fontAlgn="base">
              <a:lnSpc>
                <a:spcPct val="110000"/>
              </a:lnSpc>
              <a:spcBef>
                <a:spcPts val="600"/>
              </a:spcBef>
              <a:spcAft>
                <a:spcPts val="1200"/>
              </a:spcAft>
            </a:pPr>
            <a:r>
              <a:rPr lang="en-GB" sz="2400" dirty="0"/>
              <a:t>Pig is a scripting language for exploring Big datasets. One criticism of MapReduce is that the development cycle is very long. </a:t>
            </a:r>
          </a:p>
        </p:txBody>
      </p:sp>
      <p:sp>
        <p:nvSpPr>
          <p:cNvPr id="4" name="Slide Number Placeholder 3">
            <a:extLst>
              <a:ext uri="{FF2B5EF4-FFF2-40B4-BE49-F238E27FC236}">
                <a16:creationId xmlns:a16="http://schemas.microsoft.com/office/drawing/2014/main" id="{CCCCFA5A-063A-47F8-B066-825B0DB29B53}"/>
              </a:ext>
            </a:extLst>
          </p:cNvPr>
          <p:cNvSpPr>
            <a:spLocks noGrp="1"/>
          </p:cNvSpPr>
          <p:nvPr>
            <p:ph type="sldNum" sz="quarter" idx="12"/>
          </p:nvPr>
        </p:nvSpPr>
        <p:spPr/>
        <p:txBody>
          <a:bodyPr/>
          <a:lstStyle/>
          <a:p>
            <a:fld id="{6C8DB4F7-D883-4928-8961-38134A510B78}" type="slidenum">
              <a:rPr lang="en-GB" smtClean="0"/>
              <a:t>4</a:t>
            </a:fld>
            <a:endParaRPr lang="en-GB" dirty="0"/>
          </a:p>
        </p:txBody>
      </p:sp>
      <p:pic>
        <p:nvPicPr>
          <p:cNvPr id="5" name="Picture 4" descr="Interview with Apache Pig: Theory and Practical Guide | by Meraldo Antonio  | Towards Data Science">
            <a:extLst>
              <a:ext uri="{FF2B5EF4-FFF2-40B4-BE49-F238E27FC236}">
                <a16:creationId xmlns:a16="http://schemas.microsoft.com/office/drawing/2014/main" id="{74216455-ABD5-4B87-BF6D-63A8280A75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145" y="2571774"/>
            <a:ext cx="3851748" cy="297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456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GB" dirty="0"/>
              <a:t>Introduction to Apache Pig</a:t>
            </a:r>
            <a:endParaRPr lang="en-AU" dirty="0">
              <a:cs typeface="Arial" pitchFamily="34" charset="0"/>
            </a:endParaRPr>
          </a:p>
        </p:txBody>
      </p:sp>
      <p:sp>
        <p:nvSpPr>
          <p:cNvPr id="18434" name="Content Placeholder 2"/>
          <p:cNvSpPr>
            <a:spLocks noGrp="1"/>
          </p:cNvSpPr>
          <p:nvPr>
            <p:ph idx="1"/>
          </p:nvPr>
        </p:nvSpPr>
        <p:spPr>
          <a:xfrm>
            <a:off x="974389" y="1612668"/>
            <a:ext cx="10309695" cy="5245331"/>
          </a:xfrm>
          <a:noFill/>
          <a:ln>
            <a:miter lim="800000"/>
            <a:headEnd/>
            <a:tailEnd/>
          </a:ln>
        </p:spPr>
        <p:txBody>
          <a:bodyPr vert="horz" wrap="square" numCol="1" anchor="t" anchorCtr="0" compatLnSpc="1">
            <a:prstTxWarp prst="textNoShape">
              <a:avLst/>
            </a:prstTxWarp>
            <a:normAutofit/>
          </a:bodyPr>
          <a:lstStyle/>
          <a:p>
            <a:pPr marL="357188" indent="-357188" algn="l" fontAlgn="base">
              <a:lnSpc>
                <a:spcPct val="100000"/>
              </a:lnSpc>
              <a:spcBef>
                <a:spcPts val="1200"/>
              </a:spcBef>
              <a:spcAft>
                <a:spcPts val="1200"/>
              </a:spcAft>
            </a:pPr>
            <a:r>
              <a:rPr lang="en-GB" sz="2200" dirty="0"/>
              <a:t>A </a:t>
            </a:r>
            <a:r>
              <a:rPr lang="en-GB" sz="2200" b="1" dirty="0"/>
              <a:t>mapper</a:t>
            </a:r>
            <a:r>
              <a:rPr lang="en-GB" sz="2200" dirty="0"/>
              <a:t> and </a:t>
            </a:r>
            <a:r>
              <a:rPr lang="en-GB" sz="2200" b="1" dirty="0"/>
              <a:t>reducer</a:t>
            </a:r>
            <a:r>
              <a:rPr lang="en-GB" sz="2200" dirty="0"/>
              <a:t> need to be </a:t>
            </a:r>
            <a:r>
              <a:rPr lang="en-GB" sz="2200" b="1" dirty="0"/>
              <a:t>written</a:t>
            </a:r>
            <a:r>
              <a:rPr lang="en-GB" sz="2200" dirty="0"/>
              <a:t>, </a:t>
            </a:r>
            <a:r>
              <a:rPr lang="en-GB" sz="2200" b="1" dirty="0"/>
              <a:t>compiled</a:t>
            </a:r>
            <a:r>
              <a:rPr lang="en-GB" sz="2200" dirty="0"/>
              <a:t> and </a:t>
            </a:r>
            <a:r>
              <a:rPr lang="en-GB" sz="2200" b="1" dirty="0"/>
              <a:t>packaged</a:t>
            </a:r>
            <a:r>
              <a:rPr lang="en-GB" sz="2200" dirty="0"/>
              <a:t>, </a:t>
            </a:r>
            <a:r>
              <a:rPr lang="en-GB" sz="2200" b="1" dirty="0"/>
              <a:t>submitted</a:t>
            </a:r>
            <a:r>
              <a:rPr lang="en-GB" sz="2200" dirty="0"/>
              <a:t>, and the results </a:t>
            </a:r>
            <a:r>
              <a:rPr lang="en-GB" sz="2200" b="1" dirty="0"/>
              <a:t>retrieved </a:t>
            </a:r>
            <a:r>
              <a:rPr lang="en-GB" sz="2200" dirty="0"/>
              <a:t>can be a lengthy process, and even with </a:t>
            </a:r>
            <a:r>
              <a:rPr lang="en-GB" sz="2200" b="1" dirty="0"/>
              <a:t>Streaming</a:t>
            </a:r>
            <a:r>
              <a:rPr lang="en-GB" sz="2200" dirty="0"/>
              <a:t>, which removes </a:t>
            </a:r>
            <a:r>
              <a:rPr lang="en-GB" sz="2200" b="1" dirty="0"/>
              <a:t>compiling</a:t>
            </a:r>
            <a:r>
              <a:rPr lang="en-GB" sz="2200" dirty="0"/>
              <a:t> and </a:t>
            </a:r>
            <a:r>
              <a:rPr lang="en-GB" sz="2200" b="1" dirty="0"/>
              <a:t>packaging</a:t>
            </a:r>
            <a:r>
              <a:rPr lang="en-GB" sz="2200" dirty="0"/>
              <a:t>, the experience would still be required.</a:t>
            </a:r>
          </a:p>
          <a:p>
            <a:pPr marL="357188" indent="-357188" algn="l" fontAlgn="base">
              <a:lnSpc>
                <a:spcPct val="100000"/>
              </a:lnSpc>
              <a:spcBef>
                <a:spcPts val="1200"/>
              </a:spcBef>
              <a:spcAft>
                <a:spcPts val="1200"/>
              </a:spcAft>
            </a:pPr>
            <a:r>
              <a:rPr lang="en-GB" sz="2200" b="1" u="sng" dirty="0"/>
              <a:t>A significant characteristic of Pig is its ability to process terabytes of data in response to a half-dozen lines of Pig Latin.</a:t>
            </a:r>
          </a:p>
          <a:p>
            <a:pPr marL="357188" indent="-357188" algn="l" fontAlgn="base">
              <a:lnSpc>
                <a:spcPct val="100000"/>
              </a:lnSpc>
              <a:spcBef>
                <a:spcPts val="1200"/>
              </a:spcBef>
              <a:spcAft>
                <a:spcPts val="1200"/>
              </a:spcAft>
            </a:pPr>
            <a:r>
              <a:rPr lang="en-GB" sz="2200" dirty="0"/>
              <a:t>It is easy for a programmer to write a query in Pig, since it provides a number of commands that allow you to infer the data structures in your program. </a:t>
            </a:r>
          </a:p>
          <a:p>
            <a:pPr marL="357188" indent="-357188">
              <a:lnSpc>
                <a:spcPct val="100000"/>
              </a:lnSpc>
              <a:spcBef>
                <a:spcPts val="1200"/>
              </a:spcBef>
              <a:spcAft>
                <a:spcPts val="1200"/>
              </a:spcAft>
            </a:pPr>
            <a:r>
              <a:rPr lang="en-AU" sz="2200" dirty="0">
                <a:cs typeface="Arial" pitchFamily="34" charset="0"/>
              </a:rPr>
              <a:t>It enables easy data summarization, ad-hoc reporting and querying, and analysis of Big volumes of data.</a:t>
            </a:r>
          </a:p>
          <a:p>
            <a:pPr marL="357188" indent="-357188">
              <a:lnSpc>
                <a:spcPct val="100000"/>
              </a:lnSpc>
              <a:spcBef>
                <a:spcPts val="1200"/>
              </a:spcBef>
              <a:spcAft>
                <a:spcPts val="1200"/>
              </a:spcAft>
            </a:pPr>
            <a:r>
              <a:rPr lang="en-AU" sz="2200" dirty="0">
                <a:cs typeface="Arial" pitchFamily="34" charset="0"/>
              </a:rPr>
              <a:t>Pig interpreter runs on a client machine and there are not any administrative overhead required.</a:t>
            </a:r>
          </a:p>
        </p:txBody>
      </p:sp>
      <p:sp>
        <p:nvSpPr>
          <p:cNvPr id="2" name="Slide Number Placeholder 1">
            <a:extLst>
              <a:ext uri="{FF2B5EF4-FFF2-40B4-BE49-F238E27FC236}">
                <a16:creationId xmlns:a16="http://schemas.microsoft.com/office/drawing/2014/main" id="{A909B60B-39A4-4965-88C1-583F965DD228}"/>
              </a:ext>
            </a:extLst>
          </p:cNvPr>
          <p:cNvSpPr>
            <a:spLocks noGrp="1"/>
          </p:cNvSpPr>
          <p:nvPr>
            <p:ph type="sldNum" sz="quarter" idx="12"/>
          </p:nvPr>
        </p:nvSpPr>
        <p:spPr/>
        <p:txBody>
          <a:bodyPr/>
          <a:lstStyle/>
          <a:p>
            <a:fld id="{6C8DB4F7-D883-4928-8961-38134A510B78}" type="slidenum">
              <a:rPr lang="en-GB" smtClean="0"/>
              <a:t>5</a:t>
            </a:fld>
            <a:endParaRPr lang="en-GB" dirty="0"/>
          </a:p>
        </p:txBody>
      </p:sp>
    </p:spTree>
    <p:extLst>
      <p:ext uri="{BB962C8B-B14F-4D97-AF65-F5344CB8AC3E}">
        <p14:creationId xmlns:p14="http://schemas.microsoft.com/office/powerpoint/2010/main" val="126243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Pig</a:t>
            </a:r>
            <a:br>
              <a:rPr lang="en-US" dirty="0"/>
            </a:br>
            <a:r>
              <a:rPr lang="en-US" sz="2800" dirty="0">
                <a:solidFill>
                  <a:schemeClr val="accent5">
                    <a:lumMod val="75000"/>
                  </a:schemeClr>
                </a:solidFill>
              </a:rPr>
              <a:t>Terminology</a:t>
            </a:r>
            <a:endParaRPr lang="en-US" dirty="0">
              <a:solidFill>
                <a:schemeClr val="accent5">
                  <a:lumMod val="75000"/>
                </a:schemeClr>
              </a:solidFill>
            </a:endParaRPr>
          </a:p>
        </p:txBody>
      </p:sp>
      <p:sp>
        <p:nvSpPr>
          <p:cNvPr id="3" name="Content Placeholder 2"/>
          <p:cNvSpPr>
            <a:spLocks noGrp="1"/>
          </p:cNvSpPr>
          <p:nvPr>
            <p:ph idx="1"/>
          </p:nvPr>
        </p:nvSpPr>
        <p:spPr>
          <a:xfrm>
            <a:off x="838200" y="1622144"/>
            <a:ext cx="10515600" cy="5143292"/>
          </a:xfrm>
        </p:spPr>
        <p:txBody>
          <a:bodyPr>
            <a:normAutofit fontScale="92500"/>
          </a:bodyPr>
          <a:lstStyle/>
          <a:p>
            <a:pPr>
              <a:lnSpc>
                <a:spcPct val="110000"/>
              </a:lnSpc>
              <a:spcBef>
                <a:spcPts val="600"/>
              </a:spcBef>
              <a:spcAft>
                <a:spcPts val="1200"/>
              </a:spcAft>
            </a:pPr>
            <a:r>
              <a:rPr lang="en-US" sz="2400" dirty="0"/>
              <a:t>Four major kinds of data is stored in Pig as mentioned below</a:t>
            </a:r>
          </a:p>
          <a:p>
            <a:pPr lvl="1">
              <a:lnSpc>
                <a:spcPct val="110000"/>
              </a:lnSpc>
              <a:spcBef>
                <a:spcPts val="600"/>
              </a:spcBef>
              <a:spcAft>
                <a:spcPts val="1200"/>
              </a:spcAft>
            </a:pPr>
            <a:r>
              <a:rPr lang="en-US" dirty="0"/>
              <a:t>An </a:t>
            </a:r>
            <a:r>
              <a:rPr lang="en-US" b="1" dirty="0"/>
              <a:t>Atom</a:t>
            </a:r>
            <a:r>
              <a:rPr lang="en-US" dirty="0"/>
              <a:t> is a simple data value - stored as a </a:t>
            </a:r>
            <a:r>
              <a:rPr lang="en-US" b="1" dirty="0"/>
              <a:t>string</a:t>
            </a:r>
            <a:r>
              <a:rPr lang="en-US" dirty="0"/>
              <a:t> but can be used as either </a:t>
            </a:r>
            <a:r>
              <a:rPr lang="en-US" u="sng" dirty="0"/>
              <a:t>a </a:t>
            </a:r>
            <a:r>
              <a:rPr lang="en-US" b="1" u="sng" dirty="0"/>
              <a:t>string</a:t>
            </a:r>
            <a:r>
              <a:rPr lang="en-US" u="sng" dirty="0"/>
              <a:t> or a </a:t>
            </a:r>
            <a:r>
              <a:rPr lang="en-US" b="1" u="sng" dirty="0"/>
              <a:t>number</a:t>
            </a:r>
            <a:r>
              <a:rPr lang="en-US" dirty="0"/>
              <a:t>.</a:t>
            </a:r>
          </a:p>
          <a:p>
            <a:pPr lvl="1">
              <a:lnSpc>
                <a:spcPct val="110000"/>
              </a:lnSpc>
              <a:spcBef>
                <a:spcPts val="600"/>
              </a:spcBef>
              <a:spcAft>
                <a:spcPts val="1200"/>
              </a:spcAft>
            </a:pPr>
            <a:r>
              <a:rPr lang="en-US" dirty="0"/>
              <a:t>A </a:t>
            </a:r>
            <a:r>
              <a:rPr lang="en-US" b="1" dirty="0"/>
              <a:t>Tuple</a:t>
            </a:r>
            <a:r>
              <a:rPr lang="en-US" dirty="0"/>
              <a:t> is a data record consisting of a sequence of "</a:t>
            </a:r>
            <a:r>
              <a:rPr lang="en-US" b="1" dirty="0"/>
              <a:t>fields</a:t>
            </a:r>
            <a:r>
              <a:rPr lang="en-US" dirty="0"/>
              <a:t>“.</a:t>
            </a:r>
          </a:p>
          <a:p>
            <a:pPr lvl="2">
              <a:lnSpc>
                <a:spcPct val="110000"/>
              </a:lnSpc>
              <a:spcBef>
                <a:spcPts val="600"/>
              </a:spcBef>
              <a:spcAft>
                <a:spcPts val="1200"/>
              </a:spcAft>
            </a:pPr>
            <a:r>
              <a:rPr lang="en-US" sz="2400" dirty="0"/>
              <a:t>Each </a:t>
            </a:r>
            <a:r>
              <a:rPr lang="en-US" sz="2400" b="1" dirty="0"/>
              <a:t>field</a:t>
            </a:r>
            <a:r>
              <a:rPr lang="en-US" sz="2400" dirty="0"/>
              <a:t> is a piece of data of any type (</a:t>
            </a:r>
            <a:r>
              <a:rPr lang="en-US" sz="2400" b="1" dirty="0"/>
              <a:t>atom, tuple or bag</a:t>
            </a:r>
            <a:r>
              <a:rPr lang="en-US" sz="2400" dirty="0"/>
              <a:t>)</a:t>
            </a:r>
          </a:p>
          <a:p>
            <a:pPr lvl="1">
              <a:lnSpc>
                <a:spcPct val="110000"/>
              </a:lnSpc>
              <a:spcBef>
                <a:spcPts val="600"/>
              </a:spcBef>
              <a:spcAft>
                <a:spcPts val="1200"/>
              </a:spcAft>
            </a:pPr>
            <a:r>
              <a:rPr lang="en-US" dirty="0"/>
              <a:t>A </a:t>
            </a:r>
            <a:r>
              <a:rPr lang="en-US" b="1" dirty="0"/>
              <a:t>Bag</a:t>
            </a:r>
            <a:r>
              <a:rPr lang="en-US" dirty="0"/>
              <a:t> is a set of </a:t>
            </a:r>
            <a:r>
              <a:rPr lang="en-US" b="1" dirty="0"/>
              <a:t>tuples</a:t>
            </a:r>
            <a:r>
              <a:rPr lang="en-US" dirty="0"/>
              <a:t> (also referred to as a ‘Relation’).</a:t>
            </a:r>
          </a:p>
          <a:p>
            <a:pPr lvl="2">
              <a:lnSpc>
                <a:spcPct val="110000"/>
              </a:lnSpc>
              <a:spcBef>
                <a:spcPts val="600"/>
              </a:spcBef>
              <a:spcAft>
                <a:spcPts val="1200"/>
              </a:spcAft>
            </a:pPr>
            <a:r>
              <a:rPr lang="en-US" sz="2400" dirty="0"/>
              <a:t>The concept of a “kind of a” </a:t>
            </a:r>
            <a:r>
              <a:rPr lang="en-US" sz="2400" b="1" dirty="0"/>
              <a:t>table.</a:t>
            </a:r>
          </a:p>
          <a:p>
            <a:pPr lvl="1">
              <a:lnSpc>
                <a:spcPct val="110000"/>
              </a:lnSpc>
              <a:spcBef>
                <a:spcPts val="600"/>
              </a:spcBef>
              <a:spcAft>
                <a:spcPts val="1200"/>
              </a:spcAft>
            </a:pPr>
            <a:r>
              <a:rPr lang="en-US" dirty="0"/>
              <a:t>A </a:t>
            </a:r>
            <a:r>
              <a:rPr lang="en-US" b="1" dirty="0"/>
              <a:t>Map</a:t>
            </a:r>
            <a:r>
              <a:rPr lang="en-US" dirty="0"/>
              <a:t> is a map from keys that are string literals to values that can be any data type.</a:t>
            </a:r>
          </a:p>
          <a:p>
            <a:pPr lvl="2">
              <a:lnSpc>
                <a:spcPct val="110000"/>
              </a:lnSpc>
              <a:spcBef>
                <a:spcPts val="600"/>
              </a:spcBef>
              <a:spcAft>
                <a:spcPts val="1200"/>
              </a:spcAft>
            </a:pPr>
            <a:r>
              <a:rPr lang="en-US" sz="2400" dirty="0"/>
              <a:t>The concept of a </a:t>
            </a:r>
            <a:r>
              <a:rPr lang="en-US" sz="2400" b="1" dirty="0"/>
              <a:t>hash map.</a:t>
            </a:r>
          </a:p>
        </p:txBody>
      </p:sp>
      <p:sp>
        <p:nvSpPr>
          <p:cNvPr id="4" name="Slide Number Placeholder 3">
            <a:extLst>
              <a:ext uri="{FF2B5EF4-FFF2-40B4-BE49-F238E27FC236}">
                <a16:creationId xmlns:a16="http://schemas.microsoft.com/office/drawing/2014/main" id="{B4555EE6-AF87-4769-BE7F-307235F03300}"/>
              </a:ext>
            </a:extLst>
          </p:cNvPr>
          <p:cNvSpPr>
            <a:spLocks noGrp="1"/>
          </p:cNvSpPr>
          <p:nvPr>
            <p:ph type="sldNum" sz="quarter" idx="12"/>
          </p:nvPr>
        </p:nvSpPr>
        <p:spPr/>
        <p:txBody>
          <a:bodyPr/>
          <a:lstStyle/>
          <a:p>
            <a:fld id="{6C8DB4F7-D883-4928-8961-38134A510B78}" type="slidenum">
              <a:rPr lang="en-GB" smtClean="0"/>
              <a:t>6</a:t>
            </a:fld>
            <a:endParaRPr lang="en-GB" dirty="0"/>
          </a:p>
        </p:txBody>
      </p:sp>
    </p:spTree>
    <p:extLst>
      <p:ext uri="{BB962C8B-B14F-4D97-AF65-F5344CB8AC3E}">
        <p14:creationId xmlns:p14="http://schemas.microsoft.com/office/powerpoint/2010/main" val="378989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US" dirty="0"/>
              <a:t>Apache Pig</a:t>
            </a:r>
            <a:br>
              <a:rPr lang="en-US" dirty="0"/>
            </a:br>
            <a:r>
              <a:rPr lang="en-US" sz="2800" dirty="0">
                <a:solidFill>
                  <a:schemeClr val="accent5">
                    <a:lumMod val="75000"/>
                  </a:schemeClr>
                </a:solidFill>
              </a:rPr>
              <a:t>Operations</a:t>
            </a:r>
            <a:endParaRPr lang="en-AU" dirty="0">
              <a:solidFill>
                <a:schemeClr val="accent5">
                  <a:lumMod val="75000"/>
                </a:schemeClr>
              </a:solidFill>
              <a:cs typeface="Arial" pitchFamily="34" charset="0"/>
            </a:endParaRPr>
          </a:p>
        </p:txBody>
      </p:sp>
      <p:sp>
        <p:nvSpPr>
          <p:cNvPr id="27650" name="Content Placeholder 2"/>
          <p:cNvSpPr>
            <a:spLocks noGrp="1"/>
          </p:cNvSpPr>
          <p:nvPr>
            <p:ph idx="1"/>
          </p:nvPr>
        </p:nvSpPr>
        <p:spPr>
          <a:xfrm>
            <a:off x="1099225" y="1622144"/>
            <a:ext cx="10679909" cy="5235856"/>
          </a:xfrm>
          <a:noFill/>
          <a:ln>
            <a:miter lim="800000"/>
            <a:headEnd/>
            <a:tailEnd/>
          </a:ln>
        </p:spPr>
        <p:txBody>
          <a:bodyPr vert="horz" wrap="square" numCol="1" anchor="t" anchorCtr="0" compatLnSpc="1">
            <a:prstTxWarp prst="textNoShape">
              <a:avLst/>
            </a:prstTxWarp>
            <a:normAutofit fontScale="92500"/>
          </a:bodyPr>
          <a:lstStyle/>
          <a:p>
            <a:pPr>
              <a:lnSpc>
                <a:spcPct val="100000"/>
              </a:lnSpc>
              <a:spcBef>
                <a:spcPts val="600"/>
              </a:spcBef>
              <a:spcAft>
                <a:spcPts val="1200"/>
              </a:spcAft>
            </a:pPr>
            <a:r>
              <a:rPr lang="en-AU" b="1" dirty="0">
                <a:cs typeface="Arial" pitchFamily="34" charset="0"/>
              </a:rPr>
              <a:t>Apache Pig provides the following operations</a:t>
            </a:r>
          </a:p>
          <a:p>
            <a:pPr marL="806450" lvl="1" indent="-349250">
              <a:lnSpc>
                <a:spcPct val="100000"/>
              </a:lnSpc>
              <a:spcBef>
                <a:spcPts val="600"/>
              </a:spcBef>
              <a:spcAft>
                <a:spcPts val="1200"/>
              </a:spcAft>
              <a:buFont typeface="Calibri" panose="020F0502020204030204" pitchFamily="34" charset="0"/>
              <a:buChar char="‒"/>
            </a:pPr>
            <a:r>
              <a:rPr lang="en-AU" dirty="0">
                <a:cs typeface="Arial" pitchFamily="34" charset="0"/>
              </a:rPr>
              <a:t>Grouping and Joining</a:t>
            </a:r>
          </a:p>
          <a:p>
            <a:pPr marL="806450" lvl="1" indent="-349250">
              <a:lnSpc>
                <a:spcPct val="100000"/>
              </a:lnSpc>
              <a:spcBef>
                <a:spcPts val="600"/>
              </a:spcBef>
              <a:spcAft>
                <a:spcPts val="1200"/>
              </a:spcAft>
              <a:buFont typeface="Calibri" panose="020F0502020204030204" pitchFamily="34" charset="0"/>
              <a:buChar char="‒"/>
            </a:pPr>
            <a:r>
              <a:rPr lang="en-AU" dirty="0">
                <a:cs typeface="Arial" pitchFamily="34" charset="0"/>
              </a:rPr>
              <a:t>Combining and Splitting</a:t>
            </a:r>
          </a:p>
          <a:p>
            <a:pPr marL="806450" lvl="1" indent="-349250">
              <a:lnSpc>
                <a:spcPct val="100000"/>
              </a:lnSpc>
              <a:spcBef>
                <a:spcPts val="600"/>
              </a:spcBef>
              <a:spcAft>
                <a:spcPts val="1200"/>
              </a:spcAft>
              <a:buFont typeface="Calibri" panose="020F0502020204030204" pitchFamily="34" charset="0"/>
              <a:buChar char="‒"/>
            </a:pPr>
            <a:r>
              <a:rPr lang="en-AU" dirty="0">
                <a:cs typeface="Arial" pitchFamily="34" charset="0"/>
              </a:rPr>
              <a:t>Filtering</a:t>
            </a:r>
          </a:p>
          <a:p>
            <a:pPr marL="806450" lvl="1" indent="-349250">
              <a:lnSpc>
                <a:spcPct val="100000"/>
              </a:lnSpc>
              <a:spcBef>
                <a:spcPts val="600"/>
              </a:spcBef>
              <a:spcAft>
                <a:spcPts val="1200"/>
              </a:spcAft>
              <a:buFont typeface="Calibri" panose="020F0502020204030204" pitchFamily="34" charset="0"/>
              <a:buChar char="‒"/>
            </a:pPr>
            <a:r>
              <a:rPr lang="en-AU" dirty="0">
                <a:cs typeface="Arial" pitchFamily="34" charset="0"/>
              </a:rPr>
              <a:t>Aggregation</a:t>
            </a:r>
          </a:p>
          <a:p>
            <a:pPr marL="806450" lvl="1" indent="-349250">
              <a:lnSpc>
                <a:spcPct val="100000"/>
              </a:lnSpc>
              <a:spcBef>
                <a:spcPts val="600"/>
              </a:spcBef>
              <a:spcAft>
                <a:spcPts val="1200"/>
              </a:spcAft>
              <a:buFont typeface="Calibri" panose="020F0502020204030204" pitchFamily="34" charset="0"/>
              <a:buChar char="‒"/>
            </a:pPr>
            <a:r>
              <a:rPr lang="en-AU" dirty="0">
                <a:cs typeface="Arial" pitchFamily="34" charset="0"/>
              </a:rPr>
              <a:t>Sorting</a:t>
            </a:r>
          </a:p>
          <a:p>
            <a:pPr>
              <a:lnSpc>
                <a:spcPct val="100000"/>
              </a:lnSpc>
              <a:spcBef>
                <a:spcPts val="600"/>
              </a:spcBef>
              <a:spcAft>
                <a:spcPts val="1200"/>
              </a:spcAft>
            </a:pPr>
            <a:r>
              <a:rPr lang="en-AU" b="1" dirty="0">
                <a:cs typeface="Arial" pitchFamily="34" charset="0"/>
              </a:rPr>
              <a:t>Extensibility</a:t>
            </a:r>
          </a:p>
          <a:p>
            <a:pPr lvl="1">
              <a:lnSpc>
                <a:spcPct val="100000"/>
              </a:lnSpc>
              <a:spcBef>
                <a:spcPts val="600"/>
              </a:spcBef>
              <a:spcAft>
                <a:spcPts val="1200"/>
              </a:spcAft>
            </a:pPr>
            <a:r>
              <a:rPr lang="en-AU" dirty="0">
                <a:cs typeface="Arial" pitchFamily="34" charset="0"/>
              </a:rPr>
              <a:t>Support for </a:t>
            </a:r>
            <a:r>
              <a:rPr lang="en-AU" b="1" dirty="0">
                <a:cs typeface="Arial" pitchFamily="34" charset="0"/>
              </a:rPr>
              <a:t>User Defined Functions (UDF’s)</a:t>
            </a:r>
          </a:p>
          <a:p>
            <a:pPr>
              <a:lnSpc>
                <a:spcPct val="100000"/>
              </a:lnSpc>
              <a:spcBef>
                <a:spcPts val="600"/>
              </a:spcBef>
              <a:spcAft>
                <a:spcPts val="1200"/>
              </a:spcAft>
            </a:pPr>
            <a:r>
              <a:rPr lang="en-GB" b="1" dirty="0">
                <a:cs typeface="Arial" pitchFamily="34" charset="0"/>
              </a:rPr>
              <a:t>Takes advantage of the same massive parallelism as native MapReduce</a:t>
            </a:r>
            <a:endParaRPr lang="en-AU" b="1" dirty="0">
              <a:cs typeface="Arial" pitchFamily="34" charset="0"/>
            </a:endParaRPr>
          </a:p>
        </p:txBody>
      </p:sp>
      <p:sp>
        <p:nvSpPr>
          <p:cNvPr id="2" name="Slide Number Placeholder 1">
            <a:extLst>
              <a:ext uri="{FF2B5EF4-FFF2-40B4-BE49-F238E27FC236}">
                <a16:creationId xmlns:a16="http://schemas.microsoft.com/office/drawing/2014/main" id="{4ADD161B-D1B9-4FC0-805A-3CFCDC68CA64}"/>
              </a:ext>
            </a:extLst>
          </p:cNvPr>
          <p:cNvSpPr>
            <a:spLocks noGrp="1"/>
          </p:cNvSpPr>
          <p:nvPr>
            <p:ph type="sldNum" sz="quarter" idx="12"/>
          </p:nvPr>
        </p:nvSpPr>
        <p:spPr/>
        <p:txBody>
          <a:bodyPr/>
          <a:lstStyle/>
          <a:p>
            <a:fld id="{6C8DB4F7-D883-4928-8961-38134A510B78}" type="slidenum">
              <a:rPr lang="en-GB" smtClean="0"/>
              <a:t>7</a:t>
            </a:fld>
            <a:endParaRPr lang="en-GB" dirty="0"/>
          </a:p>
        </p:txBody>
      </p:sp>
      <p:pic>
        <p:nvPicPr>
          <p:cNvPr id="4" name="Picture 3">
            <a:extLst>
              <a:ext uri="{FF2B5EF4-FFF2-40B4-BE49-F238E27FC236}">
                <a16:creationId xmlns:a16="http://schemas.microsoft.com/office/drawing/2014/main" id="{E0F8CD09-02E1-445E-9B0F-4DA9353A2B3E}"/>
              </a:ext>
            </a:extLst>
          </p:cNvPr>
          <p:cNvPicPr>
            <a:picLocks noChangeAspect="1"/>
          </p:cNvPicPr>
          <p:nvPr/>
        </p:nvPicPr>
        <p:blipFill>
          <a:blip r:embed="rId2"/>
          <a:stretch>
            <a:fillRect/>
          </a:stretch>
        </p:blipFill>
        <p:spPr>
          <a:xfrm>
            <a:off x="6533803" y="2590122"/>
            <a:ext cx="4946073" cy="2645734"/>
          </a:xfrm>
          <a:prstGeom prst="rect">
            <a:avLst/>
          </a:prstGeom>
        </p:spPr>
      </p:pic>
    </p:spTree>
    <p:extLst>
      <p:ext uri="{BB962C8B-B14F-4D97-AF65-F5344CB8AC3E}">
        <p14:creationId xmlns:p14="http://schemas.microsoft.com/office/powerpoint/2010/main" val="2526505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Apache Pig</a:t>
            </a:r>
            <a:br>
              <a:rPr lang="en-US" dirty="0"/>
            </a:br>
            <a:r>
              <a:rPr lang="en-US" sz="2800" dirty="0">
                <a:solidFill>
                  <a:schemeClr val="accent5">
                    <a:lumMod val="75000"/>
                  </a:schemeClr>
                </a:solidFill>
              </a:rPr>
              <a:t>MapReduce</a:t>
            </a:r>
            <a:endParaRPr lang="en-US" dirty="0">
              <a:solidFill>
                <a:schemeClr val="accent5">
                  <a:lumMod val="75000"/>
                </a:schemeClr>
              </a:solidFill>
            </a:endParaRPr>
          </a:p>
        </p:txBody>
      </p:sp>
      <p:sp>
        <p:nvSpPr>
          <p:cNvPr id="4" name="Content Placeholder 3"/>
          <p:cNvSpPr>
            <a:spLocks noGrp="1"/>
          </p:cNvSpPr>
          <p:nvPr>
            <p:ph idx="1"/>
          </p:nvPr>
        </p:nvSpPr>
        <p:spPr>
          <a:xfrm>
            <a:off x="838200" y="1622144"/>
            <a:ext cx="10515600" cy="5021847"/>
          </a:xfrm>
        </p:spPr>
        <p:txBody>
          <a:bodyPr/>
          <a:lstStyle/>
          <a:p>
            <a:pPr>
              <a:lnSpc>
                <a:spcPct val="100000"/>
              </a:lnSpc>
              <a:spcBef>
                <a:spcPts val="600"/>
              </a:spcBef>
              <a:spcAft>
                <a:spcPts val="1200"/>
              </a:spcAft>
            </a:pPr>
            <a:r>
              <a:rPr lang="en-US" b="1" dirty="0"/>
              <a:t>Pig</a:t>
            </a:r>
            <a:r>
              <a:rPr lang="en-US" dirty="0"/>
              <a:t> is a client application </a:t>
            </a:r>
          </a:p>
          <a:p>
            <a:pPr lvl="1">
              <a:lnSpc>
                <a:spcPct val="100000"/>
              </a:lnSpc>
              <a:spcBef>
                <a:spcPts val="600"/>
              </a:spcBef>
              <a:spcAft>
                <a:spcPts val="1200"/>
              </a:spcAft>
            </a:pPr>
            <a:r>
              <a:rPr lang="en-US" dirty="0"/>
              <a:t>Requirement of a cluster is not essential</a:t>
            </a:r>
          </a:p>
          <a:p>
            <a:pPr>
              <a:lnSpc>
                <a:spcPct val="100000"/>
              </a:lnSpc>
              <a:spcBef>
                <a:spcPts val="600"/>
              </a:spcBef>
              <a:spcAft>
                <a:spcPts val="1200"/>
              </a:spcAft>
            </a:pPr>
            <a:r>
              <a:rPr lang="en-US" dirty="0"/>
              <a:t>Interprets </a:t>
            </a:r>
            <a:r>
              <a:rPr lang="en-US" b="1" dirty="0"/>
              <a:t>Pig</a:t>
            </a:r>
            <a:r>
              <a:rPr lang="en-US" dirty="0"/>
              <a:t> Latin scripts to </a:t>
            </a:r>
            <a:r>
              <a:rPr lang="en-US" b="1" dirty="0" err="1"/>
              <a:t>MapReduce</a:t>
            </a:r>
            <a:r>
              <a:rPr lang="en-US" dirty="0"/>
              <a:t> jobs</a:t>
            </a:r>
          </a:p>
          <a:p>
            <a:pPr lvl="1" indent="-328613">
              <a:lnSpc>
                <a:spcPct val="100000"/>
              </a:lnSpc>
              <a:spcBef>
                <a:spcPts val="600"/>
              </a:spcBef>
              <a:spcAft>
                <a:spcPts val="1200"/>
              </a:spcAft>
            </a:pPr>
            <a:r>
              <a:rPr lang="en-US" dirty="0"/>
              <a:t>Parses Pig Latin scripts</a:t>
            </a:r>
          </a:p>
          <a:p>
            <a:pPr lvl="1" indent="-328613">
              <a:lnSpc>
                <a:spcPct val="100000"/>
              </a:lnSpc>
              <a:spcBef>
                <a:spcPts val="600"/>
              </a:spcBef>
              <a:spcAft>
                <a:spcPts val="1200"/>
              </a:spcAft>
            </a:pPr>
            <a:r>
              <a:rPr lang="en-US" dirty="0"/>
              <a:t>Performs optimization</a:t>
            </a:r>
          </a:p>
          <a:p>
            <a:pPr lvl="1" indent="-328613">
              <a:lnSpc>
                <a:spcPct val="100000"/>
              </a:lnSpc>
              <a:spcBef>
                <a:spcPts val="600"/>
              </a:spcBef>
              <a:spcAft>
                <a:spcPts val="1200"/>
              </a:spcAft>
            </a:pPr>
            <a:r>
              <a:rPr lang="en-US" dirty="0"/>
              <a:t>Performs compilation</a:t>
            </a:r>
          </a:p>
          <a:p>
            <a:pPr lvl="1" indent="-328613">
              <a:lnSpc>
                <a:spcPct val="100000"/>
              </a:lnSpc>
              <a:spcBef>
                <a:spcPts val="600"/>
              </a:spcBef>
              <a:spcAft>
                <a:spcPts val="1200"/>
              </a:spcAft>
            </a:pPr>
            <a:r>
              <a:rPr lang="en-US" dirty="0"/>
              <a:t>Creates execution plan</a:t>
            </a:r>
          </a:p>
          <a:p>
            <a:pPr>
              <a:lnSpc>
                <a:spcPct val="100000"/>
              </a:lnSpc>
              <a:spcBef>
                <a:spcPts val="600"/>
              </a:spcBef>
              <a:spcAft>
                <a:spcPts val="1200"/>
              </a:spcAft>
            </a:pPr>
            <a:r>
              <a:rPr lang="en-US" dirty="0"/>
              <a:t>Submits </a:t>
            </a:r>
            <a:r>
              <a:rPr lang="en-US" b="1" dirty="0"/>
              <a:t>MapReduce</a:t>
            </a:r>
            <a:r>
              <a:rPr lang="en-US" dirty="0"/>
              <a:t> jobs to the </a:t>
            </a:r>
            <a:r>
              <a:rPr lang="en-US" b="1" dirty="0"/>
              <a:t>hdfs</a:t>
            </a:r>
            <a:r>
              <a:rPr lang="en-US" dirty="0"/>
              <a:t> cluster</a:t>
            </a:r>
          </a:p>
        </p:txBody>
      </p:sp>
      <p:sp>
        <p:nvSpPr>
          <p:cNvPr id="2" name="Slide Number Placeholder 1">
            <a:extLst>
              <a:ext uri="{FF2B5EF4-FFF2-40B4-BE49-F238E27FC236}">
                <a16:creationId xmlns:a16="http://schemas.microsoft.com/office/drawing/2014/main" id="{807D1F7A-986C-46A0-9C20-73A467F36B0A}"/>
              </a:ext>
            </a:extLst>
          </p:cNvPr>
          <p:cNvSpPr>
            <a:spLocks noGrp="1"/>
          </p:cNvSpPr>
          <p:nvPr>
            <p:ph type="sldNum" sz="quarter" idx="12"/>
          </p:nvPr>
        </p:nvSpPr>
        <p:spPr/>
        <p:txBody>
          <a:bodyPr/>
          <a:lstStyle/>
          <a:p>
            <a:fld id="{6C8DB4F7-D883-4928-8961-38134A510B78}" type="slidenum">
              <a:rPr lang="en-GB" smtClean="0"/>
              <a:t>8</a:t>
            </a:fld>
            <a:endParaRPr lang="en-GB" dirty="0"/>
          </a:p>
        </p:txBody>
      </p:sp>
      <p:pic>
        <p:nvPicPr>
          <p:cNvPr id="4098" name="Picture 2" descr="An Introduction to Apache Pig For Absolute Beginners! - Analytics Vidhya">
            <a:extLst>
              <a:ext uri="{FF2B5EF4-FFF2-40B4-BE49-F238E27FC236}">
                <a16:creationId xmlns:a16="http://schemas.microsoft.com/office/drawing/2014/main" id="{CDEEA819-4C24-4903-BB45-E12F6B329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0876" y="1957752"/>
            <a:ext cx="3152924" cy="4063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338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Apache Pig</a:t>
            </a:r>
            <a:br>
              <a:rPr lang="en-US" dirty="0"/>
            </a:br>
            <a:r>
              <a:rPr lang="en-US" sz="2400" dirty="0">
                <a:solidFill>
                  <a:schemeClr val="accent5">
                    <a:lumMod val="75000"/>
                  </a:schemeClr>
                </a:solidFill>
              </a:rPr>
              <a:t>Execution Modes</a:t>
            </a:r>
          </a:p>
        </p:txBody>
      </p:sp>
      <p:sp>
        <p:nvSpPr>
          <p:cNvPr id="4" name="Content Placeholder 3"/>
          <p:cNvSpPr>
            <a:spLocks noGrp="1"/>
          </p:cNvSpPr>
          <p:nvPr>
            <p:ph idx="1"/>
          </p:nvPr>
        </p:nvSpPr>
        <p:spPr>
          <a:xfrm>
            <a:off x="838200" y="1583233"/>
            <a:ext cx="10640438" cy="5205866"/>
          </a:xfrm>
        </p:spPr>
        <p:txBody>
          <a:bodyPr>
            <a:normAutofit fontScale="92500" lnSpcReduction="10000"/>
          </a:bodyPr>
          <a:lstStyle/>
          <a:p>
            <a:pPr>
              <a:spcBef>
                <a:spcPts val="600"/>
              </a:spcBef>
              <a:spcAft>
                <a:spcPts val="1200"/>
              </a:spcAft>
            </a:pPr>
            <a:r>
              <a:rPr lang="en-US" dirty="0"/>
              <a:t>Pig has two execution modes</a:t>
            </a:r>
          </a:p>
          <a:p>
            <a:pPr lvl="1">
              <a:spcBef>
                <a:spcPts val="600"/>
              </a:spcBef>
              <a:spcAft>
                <a:spcPts val="1200"/>
              </a:spcAft>
            </a:pPr>
            <a:r>
              <a:rPr lang="en-US" sz="2600" b="1" dirty="0"/>
              <a:t>Local Mode </a:t>
            </a:r>
            <a:r>
              <a:rPr lang="en-US" dirty="0"/>
              <a:t>- all files are installed and run using your local host and file system</a:t>
            </a:r>
          </a:p>
          <a:p>
            <a:pPr lvl="1">
              <a:spcBef>
                <a:spcPts val="600"/>
              </a:spcBef>
              <a:spcAft>
                <a:spcPts val="1200"/>
              </a:spcAft>
            </a:pPr>
            <a:r>
              <a:rPr lang="en-US" sz="2600" b="1" dirty="0" err="1"/>
              <a:t>MapReduce</a:t>
            </a:r>
            <a:r>
              <a:rPr lang="en-US" sz="2600" b="1" dirty="0"/>
              <a:t> Mode </a:t>
            </a:r>
            <a:r>
              <a:rPr lang="en-US" dirty="0"/>
              <a:t>- all files are installed and run on a </a:t>
            </a:r>
            <a:r>
              <a:rPr lang="en-US" dirty="0" err="1"/>
              <a:t>Hadoop</a:t>
            </a:r>
            <a:r>
              <a:rPr lang="en-US" dirty="0"/>
              <a:t> cluster and HDFS installation</a:t>
            </a:r>
          </a:p>
          <a:p>
            <a:pPr>
              <a:spcBef>
                <a:spcPts val="600"/>
              </a:spcBef>
              <a:spcAft>
                <a:spcPts val="1200"/>
              </a:spcAft>
            </a:pPr>
            <a:r>
              <a:rPr lang="en-US" b="1" dirty="0"/>
              <a:t>Interactive</a:t>
            </a:r>
          </a:p>
          <a:p>
            <a:pPr lvl="1">
              <a:spcBef>
                <a:spcPts val="600"/>
              </a:spcBef>
              <a:spcAft>
                <a:spcPts val="1200"/>
              </a:spcAft>
            </a:pPr>
            <a:r>
              <a:rPr lang="en-US" dirty="0"/>
              <a:t>By using the </a:t>
            </a:r>
            <a:r>
              <a:rPr lang="en-US" b="1" u="sng" dirty="0"/>
              <a:t>Grunt shell</a:t>
            </a:r>
            <a:r>
              <a:rPr lang="en-US" dirty="0"/>
              <a:t> by invoking Pig on the command line</a:t>
            </a:r>
          </a:p>
          <a:p>
            <a:pPr lvl="2">
              <a:spcBef>
                <a:spcPts val="600"/>
              </a:spcBef>
              <a:spcAft>
                <a:spcPts val="1200"/>
              </a:spcAft>
              <a:buNone/>
            </a:pPr>
            <a:r>
              <a:rPr lang="en-US" b="1" dirty="0">
                <a:latin typeface="Courier New" panose="02070309020205020404" pitchFamily="49" charset="0"/>
                <a:cs typeface="Courier New" panose="02070309020205020404" pitchFamily="49" charset="0"/>
              </a:rPr>
              <a:t>$ pig -x local</a:t>
            </a:r>
          </a:p>
          <a:p>
            <a:pPr lvl="2">
              <a:spcBef>
                <a:spcPts val="600"/>
              </a:spcBef>
              <a:spcAft>
                <a:spcPts val="1200"/>
              </a:spcAft>
              <a:buNone/>
            </a:pPr>
            <a:r>
              <a:rPr lang="en-US" b="1" dirty="0">
                <a:latin typeface="Courier New" panose="02070309020205020404" pitchFamily="49" charset="0"/>
                <a:cs typeface="Courier New" panose="02070309020205020404" pitchFamily="49" charset="0"/>
              </a:rPr>
              <a:t>grunt&gt;</a:t>
            </a:r>
          </a:p>
          <a:p>
            <a:pPr>
              <a:spcBef>
                <a:spcPts val="600"/>
              </a:spcBef>
              <a:spcAft>
                <a:spcPts val="1200"/>
              </a:spcAft>
            </a:pPr>
            <a:r>
              <a:rPr lang="en-US" b="1" dirty="0"/>
              <a:t>Batch</a:t>
            </a:r>
          </a:p>
          <a:p>
            <a:pPr lvl="1">
              <a:spcBef>
                <a:spcPts val="600"/>
              </a:spcBef>
              <a:spcAft>
                <a:spcPts val="1200"/>
              </a:spcAft>
            </a:pPr>
            <a:r>
              <a:rPr lang="en-US" dirty="0"/>
              <a:t>Run Pig in batch mode using Pig Scripts and the "pig" command</a:t>
            </a:r>
          </a:p>
          <a:p>
            <a:pPr lvl="2">
              <a:spcBef>
                <a:spcPts val="600"/>
              </a:spcBef>
              <a:spcAft>
                <a:spcPts val="1200"/>
              </a:spcAft>
              <a:buNone/>
            </a:pPr>
            <a:r>
              <a:rPr lang="en-US" b="1" dirty="0">
                <a:latin typeface="Courier New" panose="02070309020205020404" pitchFamily="49" charset="0"/>
                <a:cs typeface="Courier New" panose="02070309020205020404" pitchFamily="49" charset="0"/>
              </a:rPr>
              <a:t>$ pig –f </a:t>
            </a:r>
            <a:r>
              <a:rPr lang="en-US" b="1" dirty="0" err="1">
                <a:latin typeface="Courier New" panose="02070309020205020404" pitchFamily="49" charset="0"/>
                <a:cs typeface="Courier New" panose="02070309020205020404" pitchFamily="49" charset="0"/>
              </a:rPr>
              <a:t>id.pig</a:t>
            </a:r>
            <a:r>
              <a:rPr lang="en-US" b="1" dirty="0">
                <a:latin typeface="Courier New" panose="02070309020205020404" pitchFamily="49" charset="0"/>
                <a:cs typeface="Courier New" panose="02070309020205020404" pitchFamily="49" charset="0"/>
              </a:rPr>
              <a:t> –p &lt;</a:t>
            </a:r>
            <a:r>
              <a:rPr lang="en-US" b="1" dirty="0" err="1">
                <a:latin typeface="Courier New" panose="02070309020205020404" pitchFamily="49" charset="0"/>
                <a:cs typeface="Courier New" panose="02070309020205020404" pitchFamily="49" charset="0"/>
              </a:rPr>
              <a:t>param</a:t>
            </a:r>
            <a:r>
              <a:rPr lang="en-US" b="1" dirty="0">
                <a:latin typeface="Courier New" panose="02070309020205020404" pitchFamily="49" charset="0"/>
                <a:cs typeface="Courier New" panose="02070309020205020404" pitchFamily="49" charset="0"/>
              </a:rPr>
              <a:t>&gt;=&lt;value&gt; ...</a:t>
            </a:r>
          </a:p>
        </p:txBody>
      </p:sp>
      <p:sp>
        <p:nvSpPr>
          <p:cNvPr id="2" name="Slide Number Placeholder 1">
            <a:extLst>
              <a:ext uri="{FF2B5EF4-FFF2-40B4-BE49-F238E27FC236}">
                <a16:creationId xmlns:a16="http://schemas.microsoft.com/office/drawing/2014/main" id="{57BD86E4-E780-4641-914E-E31079CD77BF}"/>
              </a:ext>
            </a:extLst>
          </p:cNvPr>
          <p:cNvSpPr>
            <a:spLocks noGrp="1"/>
          </p:cNvSpPr>
          <p:nvPr>
            <p:ph type="sldNum" sz="quarter" idx="12"/>
          </p:nvPr>
        </p:nvSpPr>
        <p:spPr/>
        <p:txBody>
          <a:bodyPr/>
          <a:lstStyle/>
          <a:p>
            <a:fld id="{6C8DB4F7-D883-4928-8961-38134A510B78}" type="slidenum">
              <a:rPr lang="en-GB" smtClean="0"/>
              <a:t>9</a:t>
            </a:fld>
            <a:endParaRPr lang="en-GB" dirty="0"/>
          </a:p>
        </p:txBody>
      </p:sp>
    </p:spTree>
    <p:extLst>
      <p:ext uri="{BB962C8B-B14F-4D97-AF65-F5344CB8AC3E}">
        <p14:creationId xmlns:p14="http://schemas.microsoft.com/office/powerpoint/2010/main" val="20568455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13013</TotalTime>
  <Words>2277</Words>
  <Application>Microsoft Office PowerPoint</Application>
  <PresentationFormat>Widescreen</PresentationFormat>
  <Paragraphs>285</Paragraphs>
  <Slides>24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vt:lpstr>
      <vt:lpstr>Calibri</vt:lpstr>
      <vt:lpstr>Consolas</vt:lpstr>
      <vt:lpstr>Courier New</vt:lpstr>
      <vt:lpstr>1_Office Theme</vt:lpstr>
      <vt:lpstr>Big Data Storage and Processing MSc in Data Analytics CCT College Dublin</vt:lpstr>
      <vt:lpstr>Agenda</vt:lpstr>
      <vt:lpstr>Introduction to Apache Pig</vt:lpstr>
      <vt:lpstr>Introduction to Apache Pig</vt:lpstr>
      <vt:lpstr>Introduction to Apache Pig</vt:lpstr>
      <vt:lpstr>Apache Pig Terminology</vt:lpstr>
      <vt:lpstr>Apache Pig Operations</vt:lpstr>
      <vt:lpstr>Apache Pig MapReduce</vt:lpstr>
      <vt:lpstr>Apache Pig Execution Modes</vt:lpstr>
      <vt:lpstr>Apache Pig Logical and Physical Plan</vt:lpstr>
      <vt:lpstr>Apache Pig Sample Script</vt:lpstr>
      <vt:lpstr>Apache Pig “grunt” Shell</vt:lpstr>
      <vt:lpstr>Apache Pig Simple &amp; Complex Data Types</vt:lpstr>
      <vt:lpstr>Apache Pig Data Formats</vt:lpstr>
      <vt:lpstr>Apache Pig Data Loading Example</vt:lpstr>
      <vt:lpstr>Apache Pig Input And Output</vt:lpstr>
      <vt:lpstr>Apache Pig Relational Operators</vt:lpstr>
      <vt:lpstr>Apache Pig FOREACH . . .GENERATE</vt:lpstr>
      <vt:lpstr>Apache Pig FILTER. . .BY</vt:lpstr>
      <vt:lpstr>Apache Pig GROUP. . .ALL</vt:lpstr>
      <vt:lpstr>Apache Pig ORDER. . .BY</vt:lpstr>
      <vt:lpstr>Apache Pig Relational Operators</vt:lpstr>
      <vt:lpstr>Apache Pig User-Defined Functions</vt:lpstr>
      <vt:lpstr>Resources/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Munawar Iqbal</dc:creator>
  <cp:lastModifiedBy>Munawar Iqbal</cp:lastModifiedBy>
  <cp:revision>426</cp:revision>
  <dcterms:created xsi:type="dcterms:W3CDTF">2020-09-11T23:34:13Z</dcterms:created>
  <dcterms:modified xsi:type="dcterms:W3CDTF">2022-10-03T18:18:28Z</dcterms:modified>
</cp:coreProperties>
</file>