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85" r:id="rId2"/>
    <p:sldId id="3064" r:id="rId3"/>
    <p:sldId id="3081" r:id="rId4"/>
    <p:sldId id="3082" r:id="rId5"/>
    <p:sldId id="3083" r:id="rId6"/>
    <p:sldId id="3086" r:id="rId7"/>
    <p:sldId id="3073" r:id="rId8"/>
    <p:sldId id="3074" r:id="rId9"/>
    <p:sldId id="3075" r:id="rId10"/>
    <p:sldId id="3076" r:id="rId11"/>
    <p:sldId id="3077" r:id="rId12"/>
    <p:sldId id="3079" r:id="rId13"/>
    <p:sldId id="3080" r:id="rId14"/>
    <p:sldId id="3066" r:id="rId15"/>
    <p:sldId id="3067" r:id="rId16"/>
    <p:sldId id="3068" r:id="rId17"/>
    <p:sldId id="3069" r:id="rId18"/>
    <p:sldId id="3070" r:id="rId19"/>
    <p:sldId id="3084" r:id="rId20"/>
    <p:sldId id="30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60" autoAdjust="0"/>
  </p:normalViewPr>
  <p:slideViewPr>
    <p:cSldViewPr snapToGrid="0">
      <p:cViewPr varScale="1">
        <p:scale>
          <a:sx n="92" d="100"/>
          <a:sy n="92" d="100"/>
        </p:scale>
        <p:origin x="259" y="82"/>
      </p:cViewPr>
      <p:guideLst/>
    </p:cSldViewPr>
  </p:slideViewPr>
  <p:notesTextViewPr>
    <p:cViewPr>
      <p:scale>
        <a:sx n="125" d="100"/>
        <a:sy n="125" d="100"/>
      </p:scale>
      <p:origin x="0" y="0"/>
    </p:cViewPr>
  </p:notesTextViewPr>
  <p:notesViewPr>
    <p:cSldViewPr snapToGrid="0">
      <p:cViewPr varScale="1">
        <p:scale>
          <a:sx n="61" d="100"/>
          <a:sy n="61" d="100"/>
        </p:scale>
        <p:origin x="316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29/02/2024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554788" cy="3687763"/>
          </a:xfrm>
        </p:spPr>
      </p:sp>
      <p:sp>
        <p:nvSpPr>
          <p:cNvPr id="3" name="Notes Placeholder 2"/>
          <p:cNvSpPr>
            <a:spLocks noGrp="1"/>
          </p:cNvSpPr>
          <p:nvPr>
            <p:ph type="body" idx="1"/>
          </p:nvPr>
        </p:nvSpPr>
        <p:spPr/>
        <p:txBody>
          <a:bodyPr/>
          <a:lstStyle/>
          <a:p>
            <a:endParaRPr lang="pt-BR"/>
          </a:p>
        </p:txBody>
      </p:sp>
      <p:sp>
        <p:nvSpPr>
          <p:cNvPr id="4" name="Date Placeholder 3"/>
          <p:cNvSpPr>
            <a:spLocks noGrp="1"/>
          </p:cNvSpPr>
          <p:nvPr>
            <p:ph type="dt" idx="10"/>
          </p:nvPr>
        </p:nvSpPr>
        <p:spPr/>
        <p:txBody>
          <a:bodyPr/>
          <a:lstStyle/>
          <a:p>
            <a:r>
              <a:rPr lang="en-GB" altLang="pt-BR"/>
              <a:t>27/02/08</a:t>
            </a:r>
          </a:p>
        </p:txBody>
      </p:sp>
      <p:sp>
        <p:nvSpPr>
          <p:cNvPr id="5" name="Slide Number Placeholder 4"/>
          <p:cNvSpPr>
            <a:spLocks noGrp="1"/>
          </p:cNvSpPr>
          <p:nvPr>
            <p:ph type="sldNum" idx="11"/>
          </p:nvPr>
        </p:nvSpPr>
        <p:spPr/>
        <p:txBody>
          <a:bodyPr/>
          <a:lstStyle/>
          <a:p>
            <a:fld id="{5874F056-E3E6-4B1C-8AC9-823E2CE9657C}" type="slidenum">
              <a:rPr lang="en-GB" altLang="pt-BR" smtClean="0"/>
              <a:pPr/>
              <a:t>2</a:t>
            </a:fld>
            <a:endParaRPr lang="en-GB" altLang="pt-BR"/>
          </a:p>
        </p:txBody>
      </p:sp>
    </p:spTree>
    <p:extLst>
      <p:ext uri="{BB962C8B-B14F-4D97-AF65-F5344CB8AC3E}">
        <p14:creationId xmlns:p14="http://schemas.microsoft.com/office/powerpoint/2010/main" val="214743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spcBef>
                <a:spcPts val="1200"/>
              </a:spcBef>
            </a:pPr>
            <a:r>
              <a:rPr lang="en-GB" sz="1200" dirty="0"/>
              <a:t>When the </a:t>
            </a:r>
            <a:r>
              <a:rPr lang="en-GB" sz="1200" b="1" dirty="0"/>
              <a:t>mapper</a:t>
            </a:r>
            <a:r>
              <a:rPr lang="en-GB" sz="1200" dirty="0"/>
              <a:t> is initialized, each map task launches the specified executable as a separate process. </a:t>
            </a:r>
          </a:p>
          <a:p>
            <a:pPr algn="l" fontAlgn="base">
              <a:spcBef>
                <a:spcPts val="1200"/>
              </a:spcBef>
            </a:pPr>
            <a:r>
              <a:rPr lang="en-GB" sz="1200" dirty="0"/>
              <a:t>The </a:t>
            </a:r>
            <a:r>
              <a:rPr lang="en-GB" sz="1200" b="1" dirty="0"/>
              <a:t>mapper</a:t>
            </a:r>
            <a:r>
              <a:rPr lang="en-GB" sz="1200" dirty="0"/>
              <a:t> reads the input file and presents each line to the executable via stdin. After the executable processes each line of input, the </a:t>
            </a:r>
            <a:r>
              <a:rPr lang="en-GB" sz="1200" b="1" dirty="0"/>
              <a:t>mapper </a:t>
            </a:r>
            <a:r>
              <a:rPr lang="en-GB" sz="1200" dirty="0"/>
              <a:t>collects the output from </a:t>
            </a:r>
            <a:r>
              <a:rPr lang="en-GB" sz="1200" b="1" dirty="0" err="1"/>
              <a:t>stdout</a:t>
            </a:r>
            <a:r>
              <a:rPr lang="en-GB" sz="1200" dirty="0"/>
              <a:t> and converts each line to a </a:t>
            </a:r>
            <a:r>
              <a:rPr lang="en-GB" sz="1200" b="1" dirty="0"/>
              <a:t>key-value pair</a:t>
            </a:r>
            <a:r>
              <a:rPr lang="en-GB" sz="1200" dirty="0"/>
              <a:t>. The key consists of the part of the line before the first tab character, and the value consists of the part of the line after the first tab character. If a line contains no tab character, the entire line is considered the key and the value is null.</a:t>
            </a:r>
          </a:p>
          <a:p>
            <a:pPr algn="l" fontAlgn="base">
              <a:spcBef>
                <a:spcPts val="1200"/>
              </a:spcBef>
            </a:pPr>
            <a:r>
              <a:rPr lang="en-GB" sz="1200" dirty="0"/>
              <a:t>When the reducer is initialized, each reduce task launches the specified executable as a separate process. </a:t>
            </a:r>
          </a:p>
          <a:p>
            <a:pPr algn="l" fontAlgn="base">
              <a:spcBef>
                <a:spcPts val="1200"/>
              </a:spcBef>
            </a:pPr>
            <a:r>
              <a:rPr lang="en-GB" sz="1200" dirty="0"/>
              <a:t>The </a:t>
            </a:r>
            <a:r>
              <a:rPr lang="en-GB" sz="1200" b="1" dirty="0"/>
              <a:t>reducer</a:t>
            </a:r>
            <a:r>
              <a:rPr lang="en-GB" sz="1200" dirty="0"/>
              <a:t> converts the input </a:t>
            </a:r>
            <a:r>
              <a:rPr lang="en-GB" sz="1200" b="1" dirty="0"/>
              <a:t>key-value pair </a:t>
            </a:r>
            <a:r>
              <a:rPr lang="en-GB" sz="1200" dirty="0"/>
              <a:t>to lines that are presented to the executable via </a:t>
            </a:r>
            <a:r>
              <a:rPr lang="en-GB" sz="1200" b="1" dirty="0"/>
              <a:t>stdin</a:t>
            </a:r>
            <a:r>
              <a:rPr lang="en-GB" sz="1200" dirty="0"/>
              <a:t>. The </a:t>
            </a:r>
            <a:r>
              <a:rPr lang="en-GB" sz="1200" b="1" dirty="0"/>
              <a:t>reducer</a:t>
            </a:r>
            <a:r>
              <a:rPr lang="en-GB" sz="1200" dirty="0"/>
              <a:t> collects the executables result from </a:t>
            </a:r>
            <a:r>
              <a:rPr lang="en-GB" sz="1200" b="1" dirty="0" err="1"/>
              <a:t>stdout</a:t>
            </a:r>
            <a:r>
              <a:rPr lang="en-GB" sz="1200" dirty="0"/>
              <a:t> and converts each line to a </a:t>
            </a:r>
            <a:r>
              <a:rPr lang="en-GB" sz="1200" b="1" dirty="0"/>
              <a:t>key-value</a:t>
            </a:r>
            <a:r>
              <a:rPr lang="en-GB" sz="1200" dirty="0"/>
              <a:t> pair. Similar to the mapper, the executable specifies key-value pairs by separating the key and value by a tab character.</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12</a:t>
            </a:fld>
            <a:endParaRPr lang="en-GB" dirty="0"/>
          </a:p>
        </p:txBody>
      </p:sp>
    </p:spTree>
    <p:extLst>
      <p:ext uri="{BB962C8B-B14F-4D97-AF65-F5344CB8AC3E}">
        <p14:creationId xmlns:p14="http://schemas.microsoft.com/office/powerpoint/2010/main" val="31060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1" i="0" dirty="0">
                <a:solidFill>
                  <a:srgbClr val="374151"/>
                </a:solidFill>
                <a:effectLst/>
                <a:latin typeface="Söhne"/>
              </a:rPr>
              <a:t>Summarization: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Evaluate the total sales amount for each product category from a massive sales dataset.</a:t>
            </a:r>
          </a:p>
          <a:p>
            <a:pPr marL="742950" lvl="1" indent="-285750" algn="l">
              <a:buFont typeface="Arial" panose="020B0604020202020204" pitchFamily="34" charset="0"/>
              <a:buChar char="•"/>
            </a:pPr>
            <a:r>
              <a:rPr lang="en-US" b="1" i="0" dirty="0">
                <a:solidFill>
                  <a:srgbClr val="374151"/>
                </a:solidFill>
                <a:effectLst/>
                <a:latin typeface="Söhne"/>
              </a:rPr>
              <a:t>Map Phase:</a:t>
            </a:r>
            <a:r>
              <a:rPr lang="en-US" b="0" i="0" dirty="0">
                <a:solidFill>
                  <a:srgbClr val="374151"/>
                </a:solidFill>
                <a:effectLst/>
                <a:latin typeface="Söhne"/>
              </a:rPr>
              <a:t> Map each sales record to (product category, sales amount) key-value pairs in the map phase.</a:t>
            </a:r>
          </a:p>
          <a:p>
            <a:pPr marL="742950" lvl="1" indent="-285750" algn="l">
              <a:buFont typeface="Arial" panose="020B0604020202020204" pitchFamily="34" charset="0"/>
              <a:buChar char="•"/>
            </a:pPr>
            <a:r>
              <a:rPr lang="en-US" b="1" i="0" dirty="0">
                <a:solidFill>
                  <a:srgbClr val="374151"/>
                </a:solidFill>
                <a:effectLst/>
                <a:latin typeface="Söhne"/>
              </a:rPr>
              <a:t>Reduce Phase:</a:t>
            </a:r>
            <a:r>
              <a:rPr lang="en-US" b="0" i="0" dirty="0">
                <a:solidFill>
                  <a:srgbClr val="374151"/>
                </a:solidFill>
                <a:effectLst/>
                <a:latin typeface="Söhne"/>
              </a:rPr>
              <a:t> Add all the sales amounts for each product category to show the summary of the data.</a:t>
            </a:r>
          </a:p>
          <a:p>
            <a:pPr marL="171450" indent="-171450" algn="l">
              <a:buFont typeface="Arial" panose="020B0604020202020204" pitchFamily="34" charset="0"/>
              <a:buChar char="•"/>
            </a:pPr>
            <a:r>
              <a:rPr lang="en-US" b="1" i="0" dirty="0">
                <a:solidFill>
                  <a:srgbClr val="374151"/>
                </a:solidFill>
                <a:effectLst/>
                <a:latin typeface="Söhne"/>
              </a:rPr>
              <a:t>Filtering: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Fin the log entries from the dataset that has error messages from a log file.</a:t>
            </a:r>
          </a:p>
          <a:p>
            <a:pPr marL="742950" lvl="1" indent="-285750" algn="l">
              <a:buFont typeface="Arial" panose="020B0604020202020204" pitchFamily="34" charset="0"/>
              <a:buChar char="•"/>
            </a:pPr>
            <a:r>
              <a:rPr lang="en-US" b="1" i="0" dirty="0">
                <a:solidFill>
                  <a:srgbClr val="374151"/>
                </a:solidFill>
                <a:effectLst/>
                <a:latin typeface="Söhne"/>
              </a:rPr>
              <a:t>Map Phase:</a:t>
            </a:r>
            <a:r>
              <a:rPr lang="en-US" b="0" i="0" dirty="0">
                <a:solidFill>
                  <a:srgbClr val="374151"/>
                </a:solidFill>
                <a:effectLst/>
                <a:latin typeface="Söhne"/>
              </a:rPr>
              <a:t> Map each log entry to (log type, log entry) key-value pairs.</a:t>
            </a:r>
          </a:p>
          <a:p>
            <a:pPr marL="742950" lvl="1" indent="-285750" algn="l">
              <a:buFont typeface="Arial" panose="020B0604020202020204" pitchFamily="34" charset="0"/>
              <a:buChar char="•"/>
            </a:pPr>
            <a:r>
              <a:rPr lang="en-US" b="1" i="0" dirty="0">
                <a:solidFill>
                  <a:srgbClr val="374151"/>
                </a:solidFill>
                <a:effectLst/>
                <a:latin typeface="Söhne"/>
              </a:rPr>
              <a:t>Reduce Phase:</a:t>
            </a:r>
            <a:r>
              <a:rPr lang="en-US" b="0" i="0" dirty="0">
                <a:solidFill>
                  <a:srgbClr val="374151"/>
                </a:solidFill>
                <a:effectLst/>
                <a:latin typeface="Söhne"/>
              </a:rPr>
              <a:t> Select and produce those key-value pairs with "error" as the log type from the entire dataset.</a:t>
            </a:r>
          </a:p>
          <a:p>
            <a:pPr marL="171450" indent="-171450" algn="l">
              <a:buFont typeface="Arial" panose="020B0604020202020204" pitchFamily="34" charset="0"/>
              <a:buChar char="•"/>
            </a:pPr>
            <a:r>
              <a:rPr lang="en-US" b="1" i="0" dirty="0">
                <a:solidFill>
                  <a:srgbClr val="374151"/>
                </a:solidFill>
                <a:effectLst/>
                <a:latin typeface="Söhne"/>
              </a:rPr>
              <a:t>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Using user IDs, combine user data with their purchasing history.</a:t>
            </a:r>
          </a:p>
          <a:p>
            <a:pPr marL="742950" lvl="1" indent="-285750" algn="l">
              <a:buFont typeface="Arial" panose="020B0604020202020204" pitchFamily="34" charset="0"/>
              <a:buChar char="•"/>
            </a:pPr>
            <a:r>
              <a:rPr lang="en-US" b="1" i="0" dirty="0">
                <a:solidFill>
                  <a:srgbClr val="374151"/>
                </a:solidFill>
                <a:effectLst/>
                <a:latin typeface="Söhne"/>
              </a:rPr>
              <a:t>Map Phase:</a:t>
            </a:r>
            <a:r>
              <a:rPr lang="en-US" b="0" i="0" dirty="0">
                <a:solidFill>
                  <a:srgbClr val="374151"/>
                </a:solidFill>
                <a:effectLst/>
                <a:latin typeface="Söhne"/>
              </a:rPr>
              <a:t> Map user records to (user ID, user information) key-value pairs and map purchase records to (user ID, purchase information) key-value pairs.</a:t>
            </a:r>
          </a:p>
          <a:p>
            <a:pPr marL="742950" lvl="1" indent="-285750" algn="l">
              <a:buFont typeface="Arial" panose="020B0604020202020204" pitchFamily="34" charset="0"/>
              <a:buChar char="•"/>
            </a:pPr>
            <a:r>
              <a:rPr lang="en-US" b="1" i="0" dirty="0">
                <a:solidFill>
                  <a:srgbClr val="374151"/>
                </a:solidFill>
                <a:effectLst/>
                <a:latin typeface="Söhne"/>
              </a:rPr>
              <a:t>Reduce Phase:</a:t>
            </a:r>
            <a:r>
              <a:rPr lang="en-US" b="0" i="0" dirty="0">
                <a:solidFill>
                  <a:srgbClr val="374151"/>
                </a:solidFill>
                <a:effectLst/>
                <a:latin typeface="Söhne"/>
              </a:rPr>
              <a:t> For each user ID, combine the user information with the associated purchase information.</a:t>
            </a:r>
          </a:p>
          <a:p>
            <a:pPr marL="171450" indent="-171450" algn="l">
              <a:buFont typeface="Arial" panose="020B0604020202020204" pitchFamily="34" charset="0"/>
              <a:buChar char="•"/>
            </a:pPr>
            <a:r>
              <a:rPr lang="en-US" b="1" i="0" dirty="0">
                <a:solidFill>
                  <a:srgbClr val="374151"/>
                </a:solidFill>
                <a:effectLst/>
                <a:latin typeface="Söhne"/>
              </a:rPr>
              <a:t>Data Organization: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To </a:t>
            </a:r>
            <a:r>
              <a:rPr lang="en-US" b="0" i="0" dirty="0" err="1">
                <a:solidFill>
                  <a:srgbClr val="374151"/>
                </a:solidFill>
                <a:effectLst/>
                <a:latin typeface="Söhne"/>
              </a:rPr>
              <a:t>analyse</a:t>
            </a:r>
            <a:r>
              <a:rPr lang="en-US" b="0" i="0" dirty="0">
                <a:solidFill>
                  <a:srgbClr val="374151"/>
                </a:solidFill>
                <a:effectLst/>
                <a:latin typeface="Söhne"/>
              </a:rPr>
              <a:t> trends, group tweets by hashtags.</a:t>
            </a:r>
          </a:p>
          <a:p>
            <a:pPr marL="742950" lvl="1" indent="-285750" algn="l">
              <a:buFont typeface="Arial" panose="020B0604020202020204" pitchFamily="34" charset="0"/>
              <a:buChar char="•"/>
            </a:pPr>
            <a:r>
              <a:rPr lang="en-US" b="1" i="0" dirty="0">
                <a:solidFill>
                  <a:srgbClr val="374151"/>
                </a:solidFill>
                <a:effectLst/>
                <a:latin typeface="Söhne"/>
              </a:rPr>
              <a:t>Map Phase:</a:t>
            </a:r>
            <a:r>
              <a:rPr lang="en-US" b="0" i="0" dirty="0">
                <a:solidFill>
                  <a:srgbClr val="374151"/>
                </a:solidFill>
                <a:effectLst/>
                <a:latin typeface="Söhne"/>
              </a:rPr>
              <a:t> Map each tweet to (hashtag, tweet) key-value pairs.</a:t>
            </a:r>
          </a:p>
          <a:p>
            <a:pPr marL="742950" lvl="1" indent="-285750" algn="l">
              <a:buFont typeface="Arial" panose="020B0604020202020204" pitchFamily="34" charset="0"/>
              <a:buChar char="•"/>
            </a:pPr>
            <a:r>
              <a:rPr lang="en-US" b="1" i="0" dirty="0">
                <a:solidFill>
                  <a:srgbClr val="374151"/>
                </a:solidFill>
                <a:effectLst/>
                <a:latin typeface="Söhne"/>
              </a:rPr>
              <a:t>Reduce Phase:</a:t>
            </a:r>
            <a:r>
              <a:rPr lang="en-US" b="0" i="0" dirty="0">
                <a:solidFill>
                  <a:srgbClr val="374151"/>
                </a:solidFill>
                <a:effectLst/>
                <a:latin typeface="Söhne"/>
              </a:rPr>
              <a:t> Collect and organize all tweets associated with a particular hashtag.</a:t>
            </a:r>
          </a:p>
          <a:p>
            <a:pPr marL="171450" indent="-171450" algn="l">
              <a:buFont typeface="Arial" panose="020B0604020202020204" pitchFamily="34" charset="0"/>
              <a:buChar char="•"/>
            </a:pPr>
            <a:r>
              <a:rPr lang="en-US" b="1" i="0" dirty="0">
                <a:solidFill>
                  <a:srgbClr val="374151"/>
                </a:solidFill>
                <a:effectLst/>
                <a:latin typeface="Söhne"/>
              </a:rPr>
              <a:t>Input / Output: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Process a significant number of text files to determine the frequency of a given word.</a:t>
            </a:r>
          </a:p>
          <a:p>
            <a:pPr marL="742950" lvl="1" indent="-285750" algn="l">
              <a:buFont typeface="Arial" panose="020B0604020202020204" pitchFamily="34" charset="0"/>
              <a:buChar char="•"/>
            </a:pPr>
            <a:r>
              <a:rPr lang="en-US" b="1" i="0" dirty="0">
                <a:solidFill>
                  <a:srgbClr val="374151"/>
                </a:solidFill>
                <a:effectLst/>
                <a:latin typeface="Söhne"/>
              </a:rPr>
              <a:t>Input:</a:t>
            </a:r>
            <a:r>
              <a:rPr lang="en-US" b="0" i="0" dirty="0">
                <a:solidFill>
                  <a:srgbClr val="374151"/>
                </a:solidFill>
                <a:effectLst/>
                <a:latin typeface="Söhne"/>
              </a:rPr>
              <a:t> Read text files as input data.</a:t>
            </a:r>
          </a:p>
          <a:p>
            <a:pPr marL="742950" lvl="1" indent="-285750" algn="l">
              <a:buFont typeface="Arial" panose="020B0604020202020204" pitchFamily="34" charset="0"/>
              <a:buChar char="•"/>
            </a:pPr>
            <a:r>
              <a:rPr lang="en-US" b="1" i="0" dirty="0">
                <a:solidFill>
                  <a:srgbClr val="374151"/>
                </a:solidFill>
                <a:effectLst/>
                <a:latin typeface="Söhne"/>
              </a:rPr>
              <a:t>Map Phase:</a:t>
            </a:r>
            <a:r>
              <a:rPr lang="en-US" b="0" i="0" dirty="0">
                <a:solidFill>
                  <a:srgbClr val="374151"/>
                </a:solidFill>
                <a:effectLst/>
                <a:latin typeface="Söhne"/>
              </a:rPr>
              <a:t> Map each word in the input files to (word, 1) key-value pairs.</a:t>
            </a:r>
          </a:p>
          <a:p>
            <a:pPr marL="742950" lvl="1" indent="-285750" algn="l">
              <a:buFont typeface="Arial" panose="020B0604020202020204" pitchFamily="34" charset="0"/>
              <a:buChar char="•"/>
            </a:pPr>
            <a:r>
              <a:rPr lang="en-US" b="1" i="0" dirty="0">
                <a:solidFill>
                  <a:srgbClr val="374151"/>
                </a:solidFill>
                <a:effectLst/>
                <a:latin typeface="Söhne"/>
              </a:rPr>
              <a:t>Reduce Phase:</a:t>
            </a:r>
            <a:r>
              <a:rPr lang="en-US" b="0" i="0" dirty="0">
                <a:solidFill>
                  <a:srgbClr val="374151"/>
                </a:solidFill>
                <a:effectLst/>
                <a:latin typeface="Söhne"/>
              </a:rPr>
              <a:t> Sum up the counts of each word to get the total occurrences.</a:t>
            </a:r>
          </a:p>
          <a:p>
            <a:pPr marL="742950" lvl="1" indent="-285750" algn="l">
              <a:buFont typeface="Arial" panose="020B0604020202020204" pitchFamily="34" charset="0"/>
              <a:buChar char="•"/>
            </a:pPr>
            <a:r>
              <a:rPr lang="en-US" b="1" i="0" dirty="0">
                <a:solidFill>
                  <a:srgbClr val="374151"/>
                </a:solidFill>
                <a:effectLst/>
                <a:latin typeface="Söhne"/>
              </a:rPr>
              <a:t>Output:</a:t>
            </a:r>
            <a:r>
              <a:rPr lang="en-US" b="0" i="0" dirty="0">
                <a:solidFill>
                  <a:srgbClr val="374151"/>
                </a:solidFill>
                <a:effectLst/>
                <a:latin typeface="Söhne"/>
              </a:rPr>
              <a:t> Write the word and its count to an output file.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14</a:t>
            </a:fld>
            <a:endParaRPr lang="en-GB" dirty="0"/>
          </a:p>
        </p:txBody>
      </p:sp>
    </p:spTree>
    <p:extLst>
      <p:ext uri="{BB962C8B-B14F-4D97-AF65-F5344CB8AC3E}">
        <p14:creationId xmlns:p14="http://schemas.microsoft.com/office/powerpoint/2010/main" val="334121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A forward index (or just index) is </a:t>
            </a:r>
            <a:r>
              <a:rPr lang="en-GB" b="1" i="0" dirty="0">
                <a:solidFill>
                  <a:srgbClr val="202124"/>
                </a:solidFill>
                <a:effectLst/>
                <a:latin typeface="arial" panose="020B0604020202020204" pitchFamily="34" charset="0"/>
              </a:rPr>
              <a:t>the list of documents, and which words appear in them</a:t>
            </a:r>
            <a:r>
              <a:rPr lang="en-GB" b="0" i="0" dirty="0">
                <a:solidFill>
                  <a:srgbClr val="202124"/>
                </a:solidFill>
                <a:effectLst/>
                <a:latin typeface="arial" panose="020B0604020202020204" pitchFamily="34" charset="0"/>
              </a:rPr>
              <a:t>. In the web search example, Google crawls the web, building the list of documents, figuring out which words appear in each page. The inverted index is the list of words, and the documents in which they appear.</a:t>
            </a:r>
            <a:endParaRPr lang="en-GB" dirty="0"/>
          </a:p>
          <a:p>
            <a:r>
              <a:rPr lang="en-GB" dirty="0"/>
              <a:t>In computer science, an </a:t>
            </a:r>
            <a:r>
              <a:rPr lang="en-GB" b="1" dirty="0"/>
              <a:t>inverted index </a:t>
            </a:r>
            <a:r>
              <a:rPr lang="en-GB" dirty="0"/>
              <a:t>(also referred to as a postings file or inverted file) is a database index storing a mapping from content, such as words or numbers, to its locations in a table, or in a document or a set of documents (named in contrast to a forward index, which maps from documents to content). </a:t>
            </a:r>
          </a:p>
          <a:p>
            <a:r>
              <a:rPr lang="en-GB" dirty="0"/>
              <a:t>There are two main variants of inverted indexes: A record-level inverted index (or inverted file index or just inverted file) contains a list of references to documents for each word. A word-level inverted index (or full inverted index or inverted list) additionally contains the positions of each word within a document.</a:t>
            </a:r>
          </a:p>
          <a:p>
            <a:endParaRPr lang="en-GB" dirty="0"/>
          </a:p>
          <a:p>
            <a:pPr algn="l"/>
            <a:r>
              <a:rPr lang="en-US" b="0" i="0" dirty="0">
                <a:solidFill>
                  <a:srgbClr val="374151"/>
                </a:solidFill>
                <a:effectLst/>
                <a:latin typeface="Söhne"/>
              </a:rPr>
              <a:t>Let's say we have a collection of three documents:</a:t>
            </a:r>
          </a:p>
          <a:p>
            <a:pPr algn="l">
              <a:buFont typeface="+mj-lt"/>
              <a:buAutoNum type="arabicPeriod"/>
            </a:pPr>
            <a:r>
              <a:rPr lang="en-US" b="0" i="0" dirty="0">
                <a:solidFill>
                  <a:srgbClr val="374151"/>
                </a:solidFill>
                <a:effectLst/>
                <a:latin typeface="Söhne"/>
              </a:rPr>
              <a:t>Document 1: "The quick brown fox"</a:t>
            </a:r>
          </a:p>
          <a:p>
            <a:pPr algn="l">
              <a:buFont typeface="+mj-lt"/>
              <a:buAutoNum type="arabicPeriod"/>
            </a:pPr>
            <a:r>
              <a:rPr lang="en-US" b="0" i="0" dirty="0">
                <a:solidFill>
                  <a:srgbClr val="374151"/>
                </a:solidFill>
                <a:effectLst/>
                <a:latin typeface="Söhne"/>
              </a:rPr>
              <a:t>Document 2: "Jumped over the lazy dog"</a:t>
            </a:r>
          </a:p>
          <a:p>
            <a:pPr algn="l">
              <a:buFont typeface="+mj-lt"/>
              <a:buAutoNum type="arabicPeriod"/>
            </a:pPr>
            <a:r>
              <a:rPr lang="en-US" b="0" i="0" dirty="0">
                <a:solidFill>
                  <a:srgbClr val="374151"/>
                </a:solidFill>
                <a:effectLst/>
                <a:latin typeface="Söhne"/>
              </a:rPr>
              <a:t>Document 3: "The fox is quick and brown"</a:t>
            </a:r>
          </a:p>
          <a:p>
            <a:pPr algn="l"/>
            <a:r>
              <a:rPr lang="en-US" b="0" i="0" dirty="0">
                <a:solidFill>
                  <a:srgbClr val="374151"/>
                </a:solidFill>
                <a:effectLst/>
                <a:latin typeface="Söhne"/>
              </a:rPr>
              <a:t>We want to create an inverted index for these documents. Here's how the inverted index might look:</a:t>
            </a:r>
          </a:p>
          <a:p>
            <a:endParaRPr lang="en-US" dirty="0">
              <a:effectLst/>
            </a:endParaRPr>
          </a:p>
          <a:p>
            <a:r>
              <a:rPr lang="en-US" dirty="0">
                <a:effectLst/>
              </a:rPr>
              <a:t>Term </a:t>
            </a:r>
            <a:r>
              <a:rPr lang="en-US">
                <a:effectLst/>
              </a:rPr>
              <a:t>| Documents</a:t>
            </a:r>
          </a:p>
          <a:p>
            <a:r>
              <a:rPr lang="en-US">
                <a:effectLst/>
              </a:rPr>
              <a:t>and </a:t>
            </a:r>
            <a:r>
              <a:rPr lang="en-US" dirty="0">
                <a:effectLst/>
              </a:rPr>
              <a:t>| 3 </a:t>
            </a:r>
          </a:p>
          <a:p>
            <a:r>
              <a:rPr lang="en-US" dirty="0">
                <a:effectLst/>
              </a:rPr>
              <a:t>brown | 1, 3 </a:t>
            </a:r>
          </a:p>
          <a:p>
            <a:r>
              <a:rPr lang="en-US" dirty="0">
                <a:effectLst/>
              </a:rPr>
              <a:t>dog | 2 </a:t>
            </a:r>
          </a:p>
          <a:p>
            <a:r>
              <a:rPr lang="en-US" dirty="0">
                <a:effectLst/>
              </a:rPr>
              <a:t>fox | 1, 3 </a:t>
            </a:r>
          </a:p>
          <a:p>
            <a:r>
              <a:rPr lang="en-US" dirty="0">
                <a:effectLst/>
              </a:rPr>
              <a:t>is | 3 </a:t>
            </a:r>
          </a:p>
          <a:p>
            <a:r>
              <a:rPr lang="en-US" dirty="0">
                <a:effectLst/>
              </a:rPr>
              <a:t>jumped | 2 </a:t>
            </a:r>
          </a:p>
          <a:p>
            <a:r>
              <a:rPr lang="en-US" dirty="0">
                <a:effectLst/>
              </a:rPr>
              <a:t>lazy | 2 </a:t>
            </a:r>
          </a:p>
          <a:p>
            <a:r>
              <a:rPr lang="en-US" dirty="0">
                <a:effectLst/>
              </a:rPr>
              <a:t>over | 2 </a:t>
            </a:r>
          </a:p>
          <a:p>
            <a:r>
              <a:rPr lang="en-US" dirty="0">
                <a:effectLst/>
              </a:rPr>
              <a:t>quick | 1, 3 </a:t>
            </a:r>
          </a:p>
          <a:p>
            <a:r>
              <a:rPr lang="en-US" dirty="0">
                <a:effectLst/>
              </a:rPr>
              <a:t>the | 1, 2, 3 </a:t>
            </a:r>
          </a:p>
          <a:p>
            <a:pPr algn="l"/>
            <a:r>
              <a:rPr lang="en-US" b="0" i="0" dirty="0">
                <a:solidFill>
                  <a:srgbClr val="374151"/>
                </a:solidFill>
                <a:effectLst/>
                <a:latin typeface="Söhne"/>
              </a:rPr>
              <a:t>In this example, each term is associated with a list of document identifiers where that term appears. For instance:</a:t>
            </a:r>
          </a:p>
          <a:p>
            <a:pPr marL="171450" indent="-171450" algn="l">
              <a:buFont typeface="Arial" panose="020B0604020202020204" pitchFamily="34" charset="0"/>
              <a:buChar char="•"/>
            </a:pPr>
            <a:r>
              <a:rPr lang="en-US" b="0" i="0" dirty="0">
                <a:solidFill>
                  <a:srgbClr val="374151"/>
                </a:solidFill>
                <a:effectLst/>
                <a:latin typeface="Söhne"/>
              </a:rPr>
              <a:t>The term "fox" appears in documents 1 and 3.</a:t>
            </a:r>
          </a:p>
          <a:p>
            <a:pPr marL="171450" indent="-171450" algn="l">
              <a:buFont typeface="Arial" panose="020B0604020202020204" pitchFamily="34" charset="0"/>
              <a:buChar char="•"/>
            </a:pPr>
            <a:r>
              <a:rPr lang="en-US" b="0" i="0" dirty="0">
                <a:solidFill>
                  <a:srgbClr val="374151"/>
                </a:solidFill>
                <a:effectLst/>
                <a:latin typeface="Söhne"/>
              </a:rPr>
              <a:t>The term "quick" appears in documents 1 and 3.</a:t>
            </a:r>
          </a:p>
          <a:p>
            <a:pPr marL="171450" indent="-171450" algn="l">
              <a:buFont typeface="Arial" panose="020B0604020202020204" pitchFamily="34" charset="0"/>
              <a:buChar char="•"/>
            </a:pPr>
            <a:r>
              <a:rPr lang="en-US" b="0" i="0" dirty="0">
                <a:solidFill>
                  <a:srgbClr val="374151"/>
                </a:solidFill>
                <a:effectLst/>
                <a:latin typeface="Söhne"/>
              </a:rPr>
              <a:t>The term "dog" appears only in document 2.</a:t>
            </a:r>
          </a:p>
          <a:p>
            <a:pPr algn="l"/>
            <a:r>
              <a:rPr lang="en-US" b="0" i="0" dirty="0">
                <a:solidFill>
                  <a:srgbClr val="374151"/>
                </a:solidFill>
                <a:effectLst/>
                <a:latin typeface="Söhne"/>
              </a:rPr>
              <a:t>With this inverted index, if a user searches for the term "brown," the system can quickly identify that it appears in documents 1 and 3 without needing to scan the entire text of each document. This makes information retrieval much more efficient.</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15</a:t>
            </a:fld>
            <a:endParaRPr lang="en-GB" dirty="0"/>
          </a:p>
        </p:txBody>
      </p:sp>
    </p:spTree>
    <p:extLst>
      <p:ext uri="{BB962C8B-B14F-4D97-AF65-F5344CB8AC3E}">
        <p14:creationId xmlns:p14="http://schemas.microsoft.com/office/powerpoint/2010/main" val="2864056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562FA463-9538-4A75-BDF9-10E590150548}" type="datetime1">
              <a:rPr lang="en-GB" smtClean="0"/>
              <a:t>29/02/2024</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658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468643CC-0DEA-411C-AC87-78F66E196B1B}" type="datetime1">
              <a:rPr lang="en-GB" smtClean="0"/>
              <a:t>29/02/2024</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2441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C2AFC449-AA35-4B6E-89C8-AAEF5AE9AEF7}" type="datetime1">
              <a:rPr lang="en-GB" smtClean="0"/>
              <a:t>29/02/2024</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96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92564"/>
            <a:ext cx="9022237"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502FD6B9-C6D3-4420-9FA6-30D386183381}" type="datetime1">
              <a:rPr lang="en-GB" smtClean="0"/>
              <a:t>29/02/2024</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621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48B069B4-6D1E-4757-8501-B7C946518175}" type="datetime1">
              <a:rPr lang="en-GB" smtClean="0"/>
              <a:t>29/02/2024</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44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8114DEA2-6F5A-4A1A-BCBE-C09EB5E551B0}" type="datetime1">
              <a:rPr lang="en-GB" smtClean="0"/>
              <a:t>29/02/2024</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2561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F5AC7644-71BA-4C6B-A761-8CBE6C98D6F3}" type="datetime1">
              <a:rPr lang="en-GB" smtClean="0"/>
              <a:t>29/02/2024</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63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83CB0855-8309-49AF-88C7-EAAB13E59511}" type="datetime1">
              <a:rPr lang="en-GB" smtClean="0"/>
              <a:t>29/02/2024</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187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fld id="{9FB45317-0546-49F2-B865-3EF648C061BE}" type="datetime1">
              <a:rPr lang="en-GB" smtClean="0"/>
              <a:t>29/02/2024</a:t>
            </a:fld>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06201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B57B4395-F8E4-4016-90CF-D9DA2D622914}" type="datetime1">
              <a:rPr lang="en-GB" smtClean="0"/>
              <a:t>29/02/2024</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7976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092B629E-022D-4C85-A225-32BE1A8923AB}" type="datetime1">
              <a:rPr lang="en-GB" smtClean="0"/>
              <a:t>29/02/2024</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0229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9825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3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6288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6F128-092D-4068-8A90-8BACDED58D45}" type="datetime1">
              <a:rPr lang="en-GB" smtClean="0"/>
              <a:t>29/02/2024</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628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628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a:cxnSpLocks/>
          </p:cNvCxnSpPr>
          <p:nvPr userDrawn="1"/>
        </p:nvCxnSpPr>
        <p:spPr>
          <a:xfrm>
            <a:off x="838200" y="1515745"/>
            <a:ext cx="10515600" cy="0"/>
          </a:xfrm>
          <a:prstGeom prst="line">
            <a:avLst/>
          </a:prstGeom>
          <a:ln w="19050" cmpd="sng">
            <a:solidFill>
              <a:schemeClr val="accent6">
                <a:lumMod val="75000"/>
                <a:alpha val="50000"/>
              </a:schemeClr>
            </a:solidFill>
          </a:ln>
        </p:spPr>
        <p:style>
          <a:lnRef idx="3">
            <a:schemeClr val="accent2"/>
          </a:lnRef>
          <a:fillRef idx="0">
            <a:schemeClr val="accent2"/>
          </a:fillRef>
          <a:effectRef idx="2">
            <a:schemeClr val="accent2"/>
          </a:effectRef>
          <a:fontRef idx="minor">
            <a:schemeClr val="tx1"/>
          </a:fontRef>
        </p:style>
      </p:cxnSp>
      <p:pic>
        <p:nvPicPr>
          <p:cNvPr id="9" name="Picture 2" descr="CCT College Dublin">
            <a:extLst>
              <a:ext uri="{FF2B5EF4-FFF2-40B4-BE49-F238E27FC236}">
                <a16:creationId xmlns:a16="http://schemas.microsoft.com/office/drawing/2014/main" id="{6497D8E6-2408-4505-A9D3-2F0E7EE712E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40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ing.oreilly.com/library/view/hadoop-with-python/9781492048435/ch02.html#example02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earning.oreilly.com/library/view/hadoop-with-python/9781492048435/ch02.html#example020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695E-5CD1-4B19-A8E8-FEEEE597FE4F}"/>
              </a:ext>
            </a:extLst>
          </p:cNvPr>
          <p:cNvSpPr txBox="1">
            <a:spLocks noGrp="1"/>
          </p:cNvSpPr>
          <p:nvPr>
            <p:ph type="ctrTitle"/>
          </p:nvPr>
        </p:nvSpPr>
        <p:spPr>
          <a:xfrm>
            <a:off x="774059" y="1594420"/>
            <a:ext cx="10810236" cy="1970731"/>
          </a:xfrm>
        </p:spPr>
        <p:txBody>
          <a:bodyPr>
            <a:noAutofit/>
          </a:bodyPr>
          <a:lstStyle/>
          <a:p>
            <a:pPr lvl="0">
              <a:lnSpc>
                <a:spcPct val="110000"/>
              </a:lnSpc>
            </a:pPr>
            <a:r>
              <a:rPr lang="en-GB" sz="3600" dirty="0">
                <a:solidFill>
                  <a:schemeClr val="accent6">
                    <a:lumMod val="75000"/>
                  </a:schemeClr>
                </a:solidFill>
                <a:latin typeface="+mn-lt"/>
              </a:rPr>
              <a:t>Big Data Storage and Processing</a:t>
            </a:r>
            <a:br>
              <a:rPr lang="en-GB" sz="3600" dirty="0">
                <a:solidFill>
                  <a:schemeClr val="accent6">
                    <a:lumMod val="75000"/>
                  </a:schemeClr>
                </a:solidFill>
                <a:latin typeface="+mn-lt"/>
              </a:rPr>
            </a:br>
            <a:r>
              <a:rPr lang="en-GB" sz="3200" dirty="0">
                <a:solidFill>
                  <a:schemeClr val="accent6">
                    <a:lumMod val="75000"/>
                  </a:schemeClr>
                </a:solidFill>
                <a:latin typeface="+mn-lt"/>
              </a:rPr>
              <a:t>MSc in Data Analytics</a:t>
            </a:r>
            <a:br>
              <a:rPr lang="en-GB" sz="3600" dirty="0"/>
            </a:br>
            <a:r>
              <a:rPr lang="en-GB" sz="3600" dirty="0"/>
              <a:t>CCT College Dublin</a:t>
            </a:r>
            <a:endParaRPr lang="en-GB" sz="3600" dirty="0">
              <a:latin typeface="+mn-lt"/>
            </a:endParaRPr>
          </a:p>
        </p:txBody>
      </p:sp>
      <p:sp>
        <p:nvSpPr>
          <p:cNvPr id="3" name="Subtitle 2">
            <a:extLst>
              <a:ext uri="{FF2B5EF4-FFF2-40B4-BE49-F238E27FC236}">
                <a16:creationId xmlns:a16="http://schemas.microsoft.com/office/drawing/2014/main" id="{CF22397A-B976-4D54-A4CD-20AA62C0719F}"/>
              </a:ext>
            </a:extLst>
          </p:cNvPr>
          <p:cNvSpPr txBox="1">
            <a:spLocks noGrp="1"/>
          </p:cNvSpPr>
          <p:nvPr>
            <p:ph type="subTitle" idx="1"/>
          </p:nvPr>
        </p:nvSpPr>
        <p:spPr>
          <a:xfrm>
            <a:off x="1640012" y="5764450"/>
            <a:ext cx="8837838" cy="1092204"/>
          </a:xfrm>
        </p:spPr>
        <p:txBody>
          <a:bodyPr>
            <a:normAutofit/>
          </a:bodyPr>
          <a:lstStyle/>
          <a:p>
            <a:pPr lvl="0"/>
            <a:r>
              <a:rPr lang="en-GB" sz="2800" b="1" dirty="0">
                <a:solidFill>
                  <a:schemeClr val="accent1">
                    <a:lumMod val="75000"/>
                  </a:schemeClr>
                </a:solidFill>
              </a:rPr>
              <a:t>Lecturer: Dr. Muhammad Iqbal</a:t>
            </a:r>
            <a:r>
              <a:rPr lang="en-GB" sz="1600" b="1" baseline="60000" dirty="0">
                <a:solidFill>
                  <a:schemeClr val="accent1">
                    <a:lumMod val="75000"/>
                  </a:schemeClr>
                </a:solidFill>
              </a:rPr>
              <a:t>*</a:t>
            </a:r>
          </a:p>
          <a:p>
            <a:pPr lvl="0"/>
            <a:r>
              <a:rPr lang="en-GB" sz="2800" b="1" dirty="0">
                <a:solidFill>
                  <a:schemeClr val="accent1">
                    <a:lumMod val="75000"/>
                  </a:schemeClr>
                </a:solidFill>
              </a:rPr>
              <a:t>Email: miqbal@cct.ie</a:t>
            </a:r>
          </a:p>
          <a:p>
            <a:pPr lvl="0"/>
            <a:endParaRPr lang="en-GB" sz="2800" b="1" dirty="0">
              <a:solidFill>
                <a:schemeClr val="accent1">
                  <a:lumMod val="75000"/>
                </a:schemeClr>
              </a:solidFill>
            </a:endParaRPr>
          </a:p>
        </p:txBody>
      </p:sp>
      <p:sp>
        <p:nvSpPr>
          <p:cNvPr id="5" name="Subtitle 2">
            <a:extLst>
              <a:ext uri="{FF2B5EF4-FFF2-40B4-BE49-F238E27FC236}">
                <a16:creationId xmlns:a16="http://schemas.microsoft.com/office/drawing/2014/main" id="{22CFE4FC-E589-4887-B87B-4184B451149E}"/>
              </a:ext>
            </a:extLst>
          </p:cNvPr>
          <p:cNvSpPr txBox="1">
            <a:spLocks/>
          </p:cNvSpPr>
          <p:nvPr/>
        </p:nvSpPr>
        <p:spPr>
          <a:xfrm>
            <a:off x="1524000" y="4066021"/>
            <a:ext cx="9144000" cy="1197559"/>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tx1"/>
                </a:solidFill>
              </a:rPr>
              <a:t>MapReduce Design Patterns</a:t>
            </a:r>
            <a:endParaRPr lang="en-GB" sz="3200" b="1" baseline="60000" dirty="0">
              <a:solidFill>
                <a:schemeClr val="tx1"/>
              </a:solidFill>
            </a:endParaRPr>
          </a:p>
          <a:p>
            <a:r>
              <a:rPr lang="en-GB" sz="3200" b="1" dirty="0">
                <a:solidFill>
                  <a:schemeClr val="tx1"/>
                </a:solidFill>
              </a:rPr>
              <a:t>Week 3</a:t>
            </a:r>
          </a:p>
        </p:txBody>
      </p:sp>
      <p:pic>
        <p:nvPicPr>
          <p:cNvPr id="1026" name="Picture 2" descr="Big Data vs Hadoop | Differences between Big Data and Hadoop | Edureka">
            <a:extLst>
              <a:ext uri="{FF2B5EF4-FFF2-40B4-BE49-F238E27FC236}">
                <a16:creationId xmlns:a16="http://schemas.microsoft.com/office/drawing/2014/main" id="{836D66BB-4C6F-452E-918C-58308175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0766"/>
            <a:ext cx="2995611" cy="159678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8C46AD7A-CD08-44AC-91F8-B900330780B6}"/>
              </a:ext>
            </a:extLst>
          </p:cNvPr>
          <p:cNvSpPr>
            <a:spLocks noGrp="1"/>
          </p:cNvSpPr>
          <p:nvPr>
            <p:ph type="sldNum" sz="quarter" idx="12"/>
          </p:nvPr>
        </p:nvSpPr>
        <p:spPr/>
        <p:txBody>
          <a:bodyPr/>
          <a:lstStyle/>
          <a:p>
            <a:fld id="{6C8DB4F7-D883-4928-8961-38134A510B78}" type="slidenum">
              <a:rPr lang="en-GB" smtClean="0"/>
              <a:t>1</a:t>
            </a:fld>
            <a:endParaRPr lang="en-GB" dirty="0"/>
          </a:p>
        </p:txBody>
      </p:sp>
      <p:pic>
        <p:nvPicPr>
          <p:cNvPr id="4" name="Picture 3" descr="A large building in the background&#10;&#10;Description automatically generated">
            <a:extLst>
              <a:ext uri="{FF2B5EF4-FFF2-40B4-BE49-F238E27FC236}">
                <a16:creationId xmlns:a16="http://schemas.microsoft.com/office/drawing/2014/main" id="{DD4CCDBC-8551-125D-9EFD-483C1C082216}"/>
              </a:ext>
            </a:extLst>
          </p:cNvPr>
          <p:cNvPicPr>
            <a:picLocks noChangeAspect="1"/>
          </p:cNvPicPr>
          <p:nvPr/>
        </p:nvPicPr>
        <p:blipFill rotWithShape="1">
          <a:blip r:embed="rId3">
            <a:extLst>
              <a:ext uri="{28A0092B-C50C-407E-A947-70E740481C1C}">
                <a14:useLocalDpi xmlns:a14="http://schemas.microsoft.com/office/drawing/2010/main" val="0"/>
              </a:ext>
            </a:extLst>
          </a:blip>
          <a:srcRect l="1607" t="1724"/>
          <a:stretch/>
        </p:blipFill>
        <p:spPr>
          <a:xfrm>
            <a:off x="0" y="0"/>
            <a:ext cx="2461846" cy="22635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361D-4D92-44F2-BE13-6EC85A2073FC}"/>
              </a:ext>
            </a:extLst>
          </p:cNvPr>
          <p:cNvSpPr>
            <a:spLocks noGrp="1"/>
          </p:cNvSpPr>
          <p:nvPr>
            <p:ph type="title"/>
          </p:nvPr>
        </p:nvSpPr>
        <p:spPr/>
        <p:txBody>
          <a:bodyPr/>
          <a:lstStyle/>
          <a:p>
            <a:r>
              <a:rPr lang="en-GB" dirty="0"/>
              <a:t>Reduce</a:t>
            </a:r>
          </a:p>
        </p:txBody>
      </p:sp>
      <p:sp>
        <p:nvSpPr>
          <p:cNvPr id="3" name="Content Placeholder 2">
            <a:extLst>
              <a:ext uri="{FF2B5EF4-FFF2-40B4-BE49-F238E27FC236}">
                <a16:creationId xmlns:a16="http://schemas.microsoft.com/office/drawing/2014/main" id="{0D9CEC78-725E-41E9-B923-397586541D37}"/>
              </a:ext>
            </a:extLst>
          </p:cNvPr>
          <p:cNvSpPr>
            <a:spLocks noGrp="1"/>
          </p:cNvSpPr>
          <p:nvPr>
            <p:ph idx="1"/>
          </p:nvPr>
        </p:nvSpPr>
        <p:spPr>
          <a:xfrm>
            <a:off x="838201" y="1543049"/>
            <a:ext cx="6635963" cy="5314951"/>
          </a:xfrm>
        </p:spPr>
        <p:txBody>
          <a:bodyPr>
            <a:normAutofit lnSpcReduction="10000"/>
          </a:bodyPr>
          <a:lstStyle/>
          <a:p>
            <a:pPr marL="357188" indent="-357188" algn="l" fontAlgn="base">
              <a:lnSpc>
                <a:spcPct val="100000"/>
              </a:lnSpc>
              <a:spcBef>
                <a:spcPts val="1200"/>
              </a:spcBef>
              <a:spcAft>
                <a:spcPts val="600"/>
              </a:spcAft>
            </a:pPr>
            <a:r>
              <a:rPr lang="en-GB" sz="2400" dirty="0"/>
              <a:t>The third phase of </a:t>
            </a:r>
            <a:r>
              <a:rPr lang="en-GB" sz="2400" b="1" dirty="0"/>
              <a:t>MapReduce</a:t>
            </a:r>
            <a:r>
              <a:rPr lang="en-GB" sz="2400" dirty="0"/>
              <a:t> is the </a:t>
            </a:r>
            <a:r>
              <a:rPr lang="en-GB" sz="2400" b="1" dirty="0"/>
              <a:t>reduce</a:t>
            </a:r>
            <a:r>
              <a:rPr lang="en-GB" sz="2400" dirty="0"/>
              <a:t> phase. </a:t>
            </a:r>
          </a:p>
          <a:p>
            <a:pPr marL="357188" indent="-357188" algn="l" fontAlgn="base">
              <a:lnSpc>
                <a:spcPct val="100000"/>
              </a:lnSpc>
              <a:spcBef>
                <a:spcPts val="1200"/>
              </a:spcBef>
              <a:spcAft>
                <a:spcPts val="600"/>
              </a:spcAft>
            </a:pPr>
            <a:r>
              <a:rPr lang="en-GB" sz="2400" dirty="0"/>
              <a:t>The </a:t>
            </a:r>
            <a:r>
              <a:rPr lang="en-GB" sz="2400" b="1" dirty="0"/>
              <a:t>reducer</a:t>
            </a:r>
            <a:r>
              <a:rPr lang="en-GB" sz="2400" dirty="0"/>
              <a:t> aggregates the values for each unique key and produces zero or more output key-value pairs.</a:t>
            </a:r>
          </a:p>
          <a:p>
            <a:pPr marL="357188" indent="-357188" algn="l" fontAlgn="base">
              <a:lnSpc>
                <a:spcPct val="100000"/>
              </a:lnSpc>
              <a:spcBef>
                <a:spcPts val="1200"/>
              </a:spcBef>
              <a:spcAft>
                <a:spcPts val="600"/>
              </a:spcAft>
            </a:pPr>
            <a:r>
              <a:rPr lang="en-GB" sz="2400" dirty="0"/>
              <a:t>Consider a reducer whose purpose is to sum all of the values for a key. </a:t>
            </a:r>
          </a:p>
          <a:p>
            <a:pPr marL="357188" indent="-357188" algn="l" fontAlgn="base">
              <a:lnSpc>
                <a:spcPct val="100000"/>
              </a:lnSpc>
              <a:spcBef>
                <a:spcPts val="1200"/>
              </a:spcBef>
              <a:spcAft>
                <a:spcPts val="600"/>
              </a:spcAft>
            </a:pPr>
            <a:r>
              <a:rPr lang="en-GB" sz="2400" dirty="0"/>
              <a:t>The input to this reducer is an iterator of all of the values for a key, and the reducer sums all of the values. </a:t>
            </a:r>
          </a:p>
          <a:p>
            <a:pPr marL="357188" indent="-357188" algn="l" fontAlgn="base">
              <a:lnSpc>
                <a:spcPct val="100000"/>
              </a:lnSpc>
              <a:spcBef>
                <a:spcPts val="1200"/>
              </a:spcBef>
              <a:spcAft>
                <a:spcPts val="600"/>
              </a:spcAft>
            </a:pPr>
            <a:r>
              <a:rPr lang="en-GB" sz="2400" dirty="0"/>
              <a:t>The reducer then outputs a </a:t>
            </a:r>
            <a:r>
              <a:rPr lang="en-GB" sz="2400" b="1" dirty="0"/>
              <a:t>key-value pair</a:t>
            </a:r>
            <a:r>
              <a:rPr lang="en-GB" sz="2400" dirty="0"/>
              <a:t> that contains the input key and the sum of the input key values.</a:t>
            </a:r>
          </a:p>
        </p:txBody>
      </p:sp>
      <p:sp>
        <p:nvSpPr>
          <p:cNvPr id="4" name="Slide Number Placeholder 3">
            <a:extLst>
              <a:ext uri="{FF2B5EF4-FFF2-40B4-BE49-F238E27FC236}">
                <a16:creationId xmlns:a16="http://schemas.microsoft.com/office/drawing/2014/main" id="{F0BB13DB-63BC-4E3E-931C-97593CB10955}"/>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4098" name="Picture 2">
            <a:extLst>
              <a:ext uri="{FF2B5EF4-FFF2-40B4-BE49-F238E27FC236}">
                <a16:creationId xmlns:a16="http://schemas.microsoft.com/office/drawing/2014/main" id="{226B8769-FC7F-4399-B0E4-57B9240D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0437" y="-15078"/>
            <a:ext cx="2229207" cy="14332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4C6700-85F2-409C-A797-AC6C3A3D9FC6}"/>
              </a:ext>
            </a:extLst>
          </p:cNvPr>
          <p:cNvSpPr txBox="1"/>
          <p:nvPr/>
        </p:nvSpPr>
        <p:spPr>
          <a:xfrm>
            <a:off x="7812919" y="3988474"/>
            <a:ext cx="4276725" cy="646331"/>
          </a:xfrm>
          <a:prstGeom prst="rect">
            <a:avLst/>
          </a:prstGeom>
          <a:noFill/>
        </p:spPr>
        <p:txBody>
          <a:bodyPr wrap="square">
            <a:spAutoFit/>
          </a:bodyPr>
          <a:lstStyle/>
          <a:p>
            <a:r>
              <a:rPr lang="en-GB" dirty="0"/>
              <a:t>The reducer iterates over the input values, producing an output key-value pair.</a:t>
            </a:r>
          </a:p>
        </p:txBody>
      </p:sp>
      <p:pic>
        <p:nvPicPr>
          <p:cNvPr id="4100" name="Picture 4">
            <a:extLst>
              <a:ext uri="{FF2B5EF4-FFF2-40B4-BE49-F238E27FC236}">
                <a16:creationId xmlns:a16="http://schemas.microsoft.com/office/drawing/2014/main" id="{43C18E71-DBF3-4B73-8C39-34D2A413B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75" y="4851516"/>
            <a:ext cx="3930650" cy="7879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43C9294-425F-459D-9D63-8C27D282804F}"/>
              </a:ext>
            </a:extLst>
          </p:cNvPr>
          <p:cNvSpPr txBox="1"/>
          <p:nvPr/>
        </p:nvSpPr>
        <p:spPr>
          <a:xfrm>
            <a:off x="8016875" y="5856225"/>
            <a:ext cx="3800474" cy="646331"/>
          </a:xfrm>
          <a:prstGeom prst="rect">
            <a:avLst/>
          </a:prstGeom>
          <a:noFill/>
        </p:spPr>
        <p:txBody>
          <a:bodyPr wrap="square">
            <a:spAutoFit/>
          </a:bodyPr>
          <a:lstStyle/>
          <a:p>
            <a:r>
              <a:rPr lang="en-GB" dirty="0"/>
              <a:t>This reducer sums the values for the keys “cat” and “mouse”.</a:t>
            </a:r>
          </a:p>
        </p:txBody>
      </p:sp>
      <p:pic>
        <p:nvPicPr>
          <p:cNvPr id="6" name="Picture 5">
            <a:extLst>
              <a:ext uri="{FF2B5EF4-FFF2-40B4-BE49-F238E27FC236}">
                <a16:creationId xmlns:a16="http://schemas.microsoft.com/office/drawing/2014/main" id="{1549625C-90A9-7EC8-F6A9-EDD0BEF0CA63}"/>
              </a:ext>
            </a:extLst>
          </p:cNvPr>
          <p:cNvPicPr>
            <a:picLocks noChangeAspect="1"/>
          </p:cNvPicPr>
          <p:nvPr/>
        </p:nvPicPr>
        <p:blipFill>
          <a:blip r:embed="rId4"/>
          <a:stretch>
            <a:fillRect/>
          </a:stretch>
        </p:blipFill>
        <p:spPr>
          <a:xfrm>
            <a:off x="7223760" y="1706573"/>
            <a:ext cx="4995595" cy="1818034"/>
          </a:xfrm>
          <a:prstGeom prst="rect">
            <a:avLst/>
          </a:prstGeom>
        </p:spPr>
      </p:pic>
    </p:spTree>
    <p:extLst>
      <p:ext uri="{BB962C8B-B14F-4D97-AF65-F5344CB8AC3E}">
        <p14:creationId xmlns:p14="http://schemas.microsoft.com/office/powerpoint/2010/main" val="141059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361D-4D92-44F2-BE13-6EC85A2073FC}"/>
              </a:ext>
            </a:extLst>
          </p:cNvPr>
          <p:cNvSpPr>
            <a:spLocks noGrp="1"/>
          </p:cNvSpPr>
          <p:nvPr>
            <p:ph type="title"/>
          </p:nvPr>
        </p:nvSpPr>
        <p:spPr/>
        <p:txBody>
          <a:bodyPr/>
          <a:lstStyle/>
          <a:p>
            <a:r>
              <a:rPr lang="en-GB" dirty="0"/>
              <a:t>Hadoop Streaming</a:t>
            </a:r>
          </a:p>
        </p:txBody>
      </p:sp>
      <p:sp>
        <p:nvSpPr>
          <p:cNvPr id="3" name="Content Placeholder 2">
            <a:extLst>
              <a:ext uri="{FF2B5EF4-FFF2-40B4-BE49-F238E27FC236}">
                <a16:creationId xmlns:a16="http://schemas.microsoft.com/office/drawing/2014/main" id="{0D9CEC78-725E-41E9-B923-397586541D37}"/>
              </a:ext>
            </a:extLst>
          </p:cNvPr>
          <p:cNvSpPr>
            <a:spLocks noGrp="1"/>
          </p:cNvSpPr>
          <p:nvPr>
            <p:ph idx="1"/>
          </p:nvPr>
        </p:nvSpPr>
        <p:spPr>
          <a:xfrm>
            <a:off x="1019436" y="1605668"/>
            <a:ext cx="10151076" cy="5205867"/>
          </a:xfrm>
        </p:spPr>
        <p:txBody>
          <a:bodyPr>
            <a:normAutofit/>
          </a:bodyPr>
          <a:lstStyle/>
          <a:p>
            <a:pPr marL="357188" indent="-357188" algn="l" fontAlgn="base">
              <a:lnSpc>
                <a:spcPct val="100000"/>
              </a:lnSpc>
              <a:spcBef>
                <a:spcPts val="1200"/>
              </a:spcBef>
              <a:spcAft>
                <a:spcPts val="600"/>
              </a:spcAft>
            </a:pPr>
            <a:r>
              <a:rPr lang="en-GB" sz="2400" b="1" dirty="0"/>
              <a:t>Hadoop streaming </a:t>
            </a:r>
            <a:r>
              <a:rPr lang="en-GB" sz="2400" dirty="0"/>
              <a:t>is a utility that comes packaged with the Hadoop distribution and allows </a:t>
            </a:r>
            <a:r>
              <a:rPr lang="en-GB" sz="2400" b="1" dirty="0"/>
              <a:t>MapReduce</a:t>
            </a:r>
            <a:r>
              <a:rPr lang="en-GB" sz="2400" dirty="0"/>
              <a:t> jobs to be created with any executable as the </a:t>
            </a:r>
            <a:r>
              <a:rPr lang="en-GB" sz="2400" b="1" dirty="0"/>
              <a:t>mapper </a:t>
            </a:r>
            <a:r>
              <a:rPr lang="en-GB" sz="2400" dirty="0"/>
              <a:t>and/or the </a:t>
            </a:r>
            <a:r>
              <a:rPr lang="en-GB" sz="2400" b="1" dirty="0"/>
              <a:t>reducer</a:t>
            </a:r>
            <a:r>
              <a:rPr lang="en-GB" sz="2400" dirty="0"/>
              <a:t>. </a:t>
            </a:r>
          </a:p>
          <a:p>
            <a:pPr marL="357188" indent="-357188" algn="l" fontAlgn="base">
              <a:lnSpc>
                <a:spcPct val="100000"/>
              </a:lnSpc>
              <a:spcBef>
                <a:spcPts val="1200"/>
              </a:spcBef>
              <a:spcAft>
                <a:spcPts val="600"/>
              </a:spcAft>
            </a:pPr>
            <a:r>
              <a:rPr lang="en-GB" sz="2400" dirty="0"/>
              <a:t>The </a:t>
            </a:r>
            <a:r>
              <a:rPr lang="en-GB" sz="2400" b="1" dirty="0"/>
              <a:t>Hadoop streaming </a:t>
            </a:r>
            <a:r>
              <a:rPr lang="en-GB" sz="2400" dirty="0"/>
              <a:t>utility enables Python, shell scripts, or any other language to be used as a mapper, reducer, or both.</a:t>
            </a:r>
          </a:p>
          <a:p>
            <a:pPr marL="357188" indent="-357188" algn="l" fontAlgn="base">
              <a:lnSpc>
                <a:spcPct val="100000"/>
              </a:lnSpc>
              <a:spcBef>
                <a:spcPts val="1200"/>
              </a:spcBef>
              <a:spcAft>
                <a:spcPts val="600"/>
              </a:spcAft>
            </a:pPr>
            <a:r>
              <a:rPr lang="en-GB" sz="3200" b="1" dirty="0">
                <a:solidFill>
                  <a:schemeClr val="accent5">
                    <a:lumMod val="75000"/>
                  </a:schemeClr>
                </a:solidFill>
              </a:rPr>
              <a:t>How It Works</a:t>
            </a:r>
          </a:p>
          <a:p>
            <a:pPr marL="357188" indent="-357188" algn="l" fontAlgn="base">
              <a:lnSpc>
                <a:spcPct val="100000"/>
              </a:lnSpc>
              <a:spcBef>
                <a:spcPts val="1200"/>
              </a:spcBef>
              <a:spcAft>
                <a:spcPts val="600"/>
              </a:spcAft>
            </a:pPr>
            <a:r>
              <a:rPr lang="en-GB" sz="2400" dirty="0"/>
              <a:t>The mapper and reducer are both executables that read input, line by line, from the standard input (</a:t>
            </a:r>
            <a:r>
              <a:rPr lang="en-GB" sz="2400" b="1" dirty="0"/>
              <a:t>stdin</a:t>
            </a:r>
            <a:r>
              <a:rPr lang="en-GB" sz="2400" dirty="0"/>
              <a:t>), and write output to the standard output (</a:t>
            </a:r>
            <a:r>
              <a:rPr lang="en-GB" sz="2400" b="1" dirty="0" err="1"/>
              <a:t>stdout</a:t>
            </a:r>
            <a:r>
              <a:rPr lang="en-GB" sz="2400" dirty="0"/>
              <a:t>). </a:t>
            </a:r>
          </a:p>
          <a:p>
            <a:pPr marL="357188" indent="-357188" algn="l" fontAlgn="base">
              <a:lnSpc>
                <a:spcPct val="100000"/>
              </a:lnSpc>
              <a:spcBef>
                <a:spcPts val="1200"/>
              </a:spcBef>
              <a:spcAft>
                <a:spcPts val="600"/>
              </a:spcAft>
            </a:pPr>
            <a:r>
              <a:rPr lang="en-GB" sz="2400" dirty="0"/>
              <a:t>The </a:t>
            </a:r>
            <a:r>
              <a:rPr lang="en-GB" sz="2400" b="1" dirty="0"/>
              <a:t>Hadoop streaming utility </a:t>
            </a:r>
            <a:r>
              <a:rPr lang="en-GB" sz="2400" dirty="0"/>
              <a:t>creates a MapReduce job, submits the job to the cluster, and monitors its progress until it is complete.</a:t>
            </a:r>
          </a:p>
        </p:txBody>
      </p:sp>
      <p:sp>
        <p:nvSpPr>
          <p:cNvPr id="4" name="Slide Number Placeholder 3">
            <a:extLst>
              <a:ext uri="{FF2B5EF4-FFF2-40B4-BE49-F238E27FC236}">
                <a16:creationId xmlns:a16="http://schemas.microsoft.com/office/drawing/2014/main" id="{F0BB13DB-63BC-4E3E-931C-97593CB10955}"/>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extLst>
      <p:ext uri="{BB962C8B-B14F-4D97-AF65-F5344CB8AC3E}">
        <p14:creationId xmlns:p14="http://schemas.microsoft.com/office/powerpoint/2010/main" val="56162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361D-4D92-44F2-BE13-6EC85A2073FC}"/>
              </a:ext>
            </a:extLst>
          </p:cNvPr>
          <p:cNvSpPr>
            <a:spLocks noGrp="1"/>
          </p:cNvSpPr>
          <p:nvPr>
            <p:ph type="title"/>
          </p:nvPr>
        </p:nvSpPr>
        <p:spPr>
          <a:xfrm>
            <a:off x="838200" y="100802"/>
            <a:ext cx="9022237" cy="1325563"/>
          </a:xfrm>
        </p:spPr>
        <p:txBody>
          <a:bodyPr/>
          <a:lstStyle/>
          <a:p>
            <a:r>
              <a:rPr lang="en-GB" dirty="0"/>
              <a:t>Hadoop Streaming</a:t>
            </a:r>
            <a:br>
              <a:rPr lang="en-GB" dirty="0"/>
            </a:br>
            <a:r>
              <a:rPr lang="en-GB" sz="2800" dirty="0">
                <a:solidFill>
                  <a:srgbClr val="0070C0"/>
                </a:solidFill>
              </a:rPr>
              <a:t>A Python Example</a:t>
            </a:r>
            <a:endParaRPr lang="en-GB" dirty="0">
              <a:solidFill>
                <a:srgbClr val="0070C0"/>
              </a:solidFill>
            </a:endParaRPr>
          </a:p>
        </p:txBody>
      </p:sp>
      <p:sp>
        <p:nvSpPr>
          <p:cNvPr id="3" name="Content Placeholder 2">
            <a:extLst>
              <a:ext uri="{FF2B5EF4-FFF2-40B4-BE49-F238E27FC236}">
                <a16:creationId xmlns:a16="http://schemas.microsoft.com/office/drawing/2014/main" id="{0D9CEC78-725E-41E9-B923-397586541D37}"/>
              </a:ext>
            </a:extLst>
          </p:cNvPr>
          <p:cNvSpPr>
            <a:spLocks noGrp="1"/>
          </p:cNvSpPr>
          <p:nvPr>
            <p:ph idx="1"/>
          </p:nvPr>
        </p:nvSpPr>
        <p:spPr>
          <a:xfrm>
            <a:off x="838198" y="1571625"/>
            <a:ext cx="6451093" cy="5286375"/>
          </a:xfrm>
        </p:spPr>
        <p:txBody>
          <a:bodyPr>
            <a:normAutofit fontScale="92500"/>
          </a:bodyPr>
          <a:lstStyle/>
          <a:p>
            <a:pPr marL="357188" indent="-357188" algn="l" fontAlgn="base">
              <a:lnSpc>
                <a:spcPct val="110000"/>
              </a:lnSpc>
              <a:spcBef>
                <a:spcPts val="1200"/>
              </a:spcBef>
            </a:pPr>
            <a:r>
              <a:rPr lang="en-GB" sz="2400" dirty="0"/>
              <a:t>To demonstrate how the </a:t>
            </a:r>
            <a:r>
              <a:rPr lang="en-GB" sz="2400" b="1" dirty="0"/>
              <a:t>Hadoop streaming utility </a:t>
            </a:r>
            <a:r>
              <a:rPr lang="en-GB" sz="2400" dirty="0"/>
              <a:t>can run Python as a MapReduce application on a Hadoop cluster, the </a:t>
            </a:r>
            <a:r>
              <a:rPr lang="en-GB" sz="2400" b="1" dirty="0"/>
              <a:t>WordCount</a:t>
            </a:r>
            <a:r>
              <a:rPr lang="en-GB" sz="2400" dirty="0"/>
              <a:t> application can be implemented as two Python programs as </a:t>
            </a:r>
            <a:r>
              <a:rPr lang="en-GB" sz="2400" b="1" dirty="0"/>
              <a:t>mapper.py </a:t>
            </a:r>
            <a:r>
              <a:rPr lang="en-GB" sz="2400" dirty="0"/>
              <a:t>and </a:t>
            </a:r>
            <a:r>
              <a:rPr lang="en-GB" sz="2400" b="1" dirty="0"/>
              <a:t>reducer.py</a:t>
            </a:r>
            <a:r>
              <a:rPr lang="en-GB" sz="2400" dirty="0"/>
              <a:t>.</a:t>
            </a:r>
          </a:p>
          <a:p>
            <a:pPr marL="357188" indent="-357188" algn="l" fontAlgn="base">
              <a:lnSpc>
                <a:spcPct val="110000"/>
              </a:lnSpc>
              <a:spcBef>
                <a:spcPts val="1200"/>
              </a:spcBef>
            </a:pPr>
            <a:r>
              <a:rPr lang="en-GB" sz="2400" b="1" dirty="0"/>
              <a:t>mapper.py </a:t>
            </a:r>
            <a:r>
              <a:rPr lang="en-GB" sz="2400" dirty="0"/>
              <a:t>is the Python program that implements the logic in the </a:t>
            </a:r>
            <a:r>
              <a:rPr lang="en-GB" sz="2400" b="1" dirty="0"/>
              <a:t>map</a:t>
            </a:r>
            <a:r>
              <a:rPr lang="en-GB" sz="2400" dirty="0"/>
              <a:t> phase of </a:t>
            </a:r>
            <a:r>
              <a:rPr lang="en-GB" sz="2400" b="1" dirty="0"/>
              <a:t>WordCount</a:t>
            </a:r>
            <a:r>
              <a:rPr lang="en-GB" sz="2400" dirty="0"/>
              <a:t>.</a:t>
            </a:r>
          </a:p>
          <a:p>
            <a:pPr marL="357188" indent="-357188" algn="l" fontAlgn="base">
              <a:lnSpc>
                <a:spcPct val="110000"/>
              </a:lnSpc>
              <a:spcBef>
                <a:spcPts val="1200"/>
              </a:spcBef>
            </a:pPr>
            <a:r>
              <a:rPr lang="en-GB" sz="2400" dirty="0"/>
              <a:t>It reads data from stdin, splits the lines into words, and outputs each word with its intermediate count to </a:t>
            </a:r>
            <a:r>
              <a:rPr lang="en-GB" sz="2400" dirty="0" err="1"/>
              <a:t>stdout</a:t>
            </a:r>
            <a:r>
              <a:rPr lang="en-GB" sz="2400" dirty="0"/>
              <a:t>. </a:t>
            </a:r>
          </a:p>
          <a:p>
            <a:pPr marL="357188" indent="-357188" algn="l" fontAlgn="base">
              <a:lnSpc>
                <a:spcPct val="110000"/>
              </a:lnSpc>
              <a:spcBef>
                <a:spcPts val="1200"/>
              </a:spcBef>
            </a:pPr>
            <a:r>
              <a:rPr lang="en-GB" sz="2400" dirty="0"/>
              <a:t>The code in </a:t>
            </a:r>
            <a:r>
              <a:rPr lang="en-GB" sz="2400" dirty="0">
                <a:hlinkClick r:id="rId3"/>
              </a:rPr>
              <a:t>Example 3-1</a:t>
            </a:r>
            <a:r>
              <a:rPr lang="en-GB" sz="2400" dirty="0"/>
              <a:t> implements the logic in </a:t>
            </a:r>
            <a:r>
              <a:rPr lang="en-GB" sz="2400" b="1" dirty="0"/>
              <a:t>mapper.py</a:t>
            </a:r>
            <a:r>
              <a:rPr lang="en-GB" sz="2400" dirty="0"/>
              <a:t>.</a:t>
            </a:r>
          </a:p>
          <a:p>
            <a:pPr>
              <a:lnSpc>
                <a:spcPct val="110000"/>
              </a:lnSpc>
              <a:spcBef>
                <a:spcPts val="1200"/>
              </a:spcBef>
            </a:pPr>
            <a:endParaRPr lang="en-GB" sz="2400" dirty="0"/>
          </a:p>
        </p:txBody>
      </p:sp>
      <p:sp>
        <p:nvSpPr>
          <p:cNvPr id="4" name="Slide Number Placeholder 3">
            <a:extLst>
              <a:ext uri="{FF2B5EF4-FFF2-40B4-BE49-F238E27FC236}">
                <a16:creationId xmlns:a16="http://schemas.microsoft.com/office/drawing/2014/main" id="{F0BB13DB-63BC-4E3E-931C-97593CB10955}"/>
              </a:ext>
            </a:extLst>
          </p:cNvPr>
          <p:cNvSpPr>
            <a:spLocks noGrp="1"/>
          </p:cNvSpPr>
          <p:nvPr>
            <p:ph type="sldNum" sz="quarter" idx="12"/>
          </p:nvPr>
        </p:nvSpPr>
        <p:spPr/>
        <p:txBody>
          <a:bodyPr/>
          <a:lstStyle/>
          <a:p>
            <a:fld id="{6C8DB4F7-D883-4928-8961-38134A510B78}" type="slidenum">
              <a:rPr lang="en-GB" smtClean="0"/>
              <a:t>12</a:t>
            </a:fld>
            <a:endParaRPr lang="en-GB" dirty="0"/>
          </a:p>
        </p:txBody>
      </p:sp>
      <p:sp>
        <p:nvSpPr>
          <p:cNvPr id="10" name="TextBox 9">
            <a:extLst>
              <a:ext uri="{FF2B5EF4-FFF2-40B4-BE49-F238E27FC236}">
                <a16:creationId xmlns:a16="http://schemas.microsoft.com/office/drawing/2014/main" id="{DD3BDB36-8C2E-4479-A2DD-9359DAA517ED}"/>
              </a:ext>
            </a:extLst>
          </p:cNvPr>
          <p:cNvSpPr txBox="1"/>
          <p:nvPr/>
        </p:nvSpPr>
        <p:spPr>
          <a:xfrm>
            <a:off x="7216346" y="5518127"/>
            <a:ext cx="4975654" cy="646331"/>
          </a:xfrm>
          <a:prstGeom prst="rect">
            <a:avLst/>
          </a:prstGeom>
          <a:noFill/>
        </p:spPr>
        <p:txBody>
          <a:bodyPr wrap="square">
            <a:spAutoFit/>
          </a:bodyPr>
          <a:lstStyle/>
          <a:p>
            <a:r>
              <a:rPr lang="en-GB" dirty="0"/>
              <a:t>Example 3-1. python/MapReduce/HadoopStreaming/</a:t>
            </a:r>
            <a:r>
              <a:rPr lang="en-GB" b="1" dirty="0"/>
              <a:t>mapper.py</a:t>
            </a:r>
          </a:p>
        </p:txBody>
      </p:sp>
      <p:pic>
        <p:nvPicPr>
          <p:cNvPr id="7" name="Picture 6">
            <a:extLst>
              <a:ext uri="{FF2B5EF4-FFF2-40B4-BE49-F238E27FC236}">
                <a16:creationId xmlns:a16="http://schemas.microsoft.com/office/drawing/2014/main" id="{7E891267-6ED6-9148-8B86-8990976F0F84}"/>
              </a:ext>
            </a:extLst>
          </p:cNvPr>
          <p:cNvPicPr>
            <a:picLocks noChangeAspect="1"/>
          </p:cNvPicPr>
          <p:nvPr/>
        </p:nvPicPr>
        <p:blipFill>
          <a:blip r:embed="rId4"/>
          <a:stretch>
            <a:fillRect/>
          </a:stretch>
        </p:blipFill>
        <p:spPr>
          <a:xfrm>
            <a:off x="7289291" y="1878227"/>
            <a:ext cx="4852511" cy="3369965"/>
          </a:xfrm>
          <a:prstGeom prst="rect">
            <a:avLst/>
          </a:prstGeom>
        </p:spPr>
      </p:pic>
    </p:spTree>
    <p:extLst>
      <p:ext uri="{BB962C8B-B14F-4D97-AF65-F5344CB8AC3E}">
        <p14:creationId xmlns:p14="http://schemas.microsoft.com/office/powerpoint/2010/main" val="1574054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361D-4D92-44F2-BE13-6EC85A2073FC}"/>
              </a:ext>
            </a:extLst>
          </p:cNvPr>
          <p:cNvSpPr>
            <a:spLocks noGrp="1"/>
          </p:cNvSpPr>
          <p:nvPr>
            <p:ph type="title"/>
          </p:nvPr>
        </p:nvSpPr>
        <p:spPr/>
        <p:txBody>
          <a:bodyPr/>
          <a:lstStyle/>
          <a:p>
            <a:r>
              <a:rPr lang="en-GB" dirty="0"/>
              <a:t>A Python Example</a:t>
            </a:r>
          </a:p>
        </p:txBody>
      </p:sp>
      <p:sp>
        <p:nvSpPr>
          <p:cNvPr id="3" name="Content Placeholder 2">
            <a:extLst>
              <a:ext uri="{FF2B5EF4-FFF2-40B4-BE49-F238E27FC236}">
                <a16:creationId xmlns:a16="http://schemas.microsoft.com/office/drawing/2014/main" id="{0D9CEC78-725E-41E9-B923-397586541D37}"/>
              </a:ext>
            </a:extLst>
          </p:cNvPr>
          <p:cNvSpPr>
            <a:spLocks noGrp="1"/>
          </p:cNvSpPr>
          <p:nvPr>
            <p:ph idx="1"/>
          </p:nvPr>
        </p:nvSpPr>
        <p:spPr>
          <a:xfrm>
            <a:off x="1000125" y="1558441"/>
            <a:ext cx="5638800" cy="5269570"/>
          </a:xfrm>
        </p:spPr>
        <p:txBody>
          <a:bodyPr>
            <a:normAutofit/>
          </a:bodyPr>
          <a:lstStyle/>
          <a:p>
            <a:pPr marL="357188" indent="-357188">
              <a:spcBef>
                <a:spcPts val="1200"/>
              </a:spcBef>
            </a:pPr>
            <a:r>
              <a:rPr lang="en-GB" sz="2200" b="1" dirty="0"/>
              <a:t>reducer.py </a:t>
            </a:r>
            <a:r>
              <a:rPr lang="en-GB" sz="2200" dirty="0"/>
              <a:t>is the Python program that implements the logic in the reduce phase of Wordcount. </a:t>
            </a:r>
          </a:p>
          <a:p>
            <a:pPr marL="357188" indent="-357188">
              <a:spcBef>
                <a:spcPts val="1200"/>
              </a:spcBef>
            </a:pPr>
            <a:r>
              <a:rPr lang="en-GB" sz="2200" dirty="0"/>
              <a:t>It reads the results of </a:t>
            </a:r>
            <a:r>
              <a:rPr lang="en-GB" sz="2200" b="1" dirty="0"/>
              <a:t>mapper.py </a:t>
            </a:r>
            <a:r>
              <a:rPr lang="en-GB" sz="2200" dirty="0"/>
              <a:t>from stdin, sums the occurrences of each word, and writes the result to </a:t>
            </a:r>
            <a:r>
              <a:rPr lang="en-GB" sz="2200" b="1" dirty="0" err="1"/>
              <a:t>stdout</a:t>
            </a:r>
            <a:r>
              <a:rPr lang="en-GB" sz="2200" dirty="0"/>
              <a:t>. </a:t>
            </a:r>
          </a:p>
          <a:p>
            <a:pPr marL="357188" indent="-357188">
              <a:spcBef>
                <a:spcPts val="1200"/>
              </a:spcBef>
            </a:pPr>
            <a:r>
              <a:rPr lang="en-GB" sz="2200" dirty="0"/>
              <a:t>The code in </a:t>
            </a:r>
            <a:r>
              <a:rPr lang="en-GB" sz="2200" dirty="0">
                <a:hlinkClick r:id="rId2"/>
              </a:rPr>
              <a:t>Example 3-2</a:t>
            </a:r>
            <a:r>
              <a:rPr lang="en-GB" sz="2200" dirty="0"/>
              <a:t> implements the logic in </a:t>
            </a:r>
            <a:r>
              <a:rPr lang="en-GB" sz="2200" b="1" dirty="0"/>
              <a:t>reducer.py</a:t>
            </a:r>
            <a:r>
              <a:rPr lang="en-GB" sz="2200" dirty="0"/>
              <a:t>.</a:t>
            </a:r>
          </a:p>
          <a:p>
            <a:pPr marL="357188" indent="-357188">
              <a:spcBef>
                <a:spcPts val="1200"/>
              </a:spcBef>
            </a:pPr>
            <a:r>
              <a:rPr lang="en-GB" sz="2200" dirty="0"/>
              <a:t>Before attempting to execute the code, ensure that the </a:t>
            </a:r>
            <a:r>
              <a:rPr lang="en-GB" sz="2200" b="1" dirty="0"/>
              <a:t>mapper.py</a:t>
            </a:r>
            <a:r>
              <a:rPr lang="en-GB" sz="2200" dirty="0"/>
              <a:t> and </a:t>
            </a:r>
            <a:r>
              <a:rPr lang="en-GB" sz="2200" b="1" dirty="0"/>
              <a:t>reducer.py </a:t>
            </a:r>
            <a:r>
              <a:rPr lang="en-GB" sz="2200" dirty="0"/>
              <a:t>files have execution permission. </a:t>
            </a:r>
          </a:p>
          <a:p>
            <a:pPr marL="357188" indent="-357188">
              <a:spcBef>
                <a:spcPts val="1200"/>
              </a:spcBef>
            </a:pPr>
            <a:r>
              <a:rPr lang="en-GB" sz="2200" dirty="0"/>
              <a:t>The following command will enable this for both files as executables.</a:t>
            </a:r>
          </a:p>
        </p:txBody>
      </p:sp>
      <p:sp>
        <p:nvSpPr>
          <p:cNvPr id="4" name="Slide Number Placeholder 3">
            <a:extLst>
              <a:ext uri="{FF2B5EF4-FFF2-40B4-BE49-F238E27FC236}">
                <a16:creationId xmlns:a16="http://schemas.microsoft.com/office/drawing/2014/main" id="{F0BB13DB-63BC-4E3E-931C-97593CB10955}"/>
              </a:ext>
            </a:extLst>
          </p:cNvPr>
          <p:cNvSpPr>
            <a:spLocks noGrp="1"/>
          </p:cNvSpPr>
          <p:nvPr>
            <p:ph type="sldNum" sz="quarter" idx="12"/>
          </p:nvPr>
        </p:nvSpPr>
        <p:spPr/>
        <p:txBody>
          <a:bodyPr/>
          <a:lstStyle/>
          <a:p>
            <a:fld id="{6C8DB4F7-D883-4928-8961-38134A510B78}" type="slidenum">
              <a:rPr lang="en-GB" smtClean="0"/>
              <a:t>13</a:t>
            </a:fld>
            <a:endParaRPr lang="en-GB" dirty="0"/>
          </a:p>
        </p:txBody>
      </p:sp>
      <p:sp>
        <p:nvSpPr>
          <p:cNvPr id="8" name="TextBox 7">
            <a:extLst>
              <a:ext uri="{FF2B5EF4-FFF2-40B4-BE49-F238E27FC236}">
                <a16:creationId xmlns:a16="http://schemas.microsoft.com/office/drawing/2014/main" id="{A0055CFA-DF8D-4FFE-BF5B-D9131A6A16F4}"/>
              </a:ext>
            </a:extLst>
          </p:cNvPr>
          <p:cNvSpPr txBox="1"/>
          <p:nvPr/>
        </p:nvSpPr>
        <p:spPr>
          <a:xfrm>
            <a:off x="6734175" y="841952"/>
            <a:ext cx="5057775" cy="646331"/>
          </a:xfrm>
          <a:prstGeom prst="rect">
            <a:avLst/>
          </a:prstGeom>
          <a:noFill/>
        </p:spPr>
        <p:txBody>
          <a:bodyPr wrap="square">
            <a:spAutoFit/>
          </a:bodyPr>
          <a:lstStyle/>
          <a:p>
            <a:pPr algn="l" fontAlgn="base"/>
            <a:r>
              <a:rPr lang="en-GB" dirty="0"/>
              <a:t>Example 3-2-python/MapReduce/HadoopStreaming/</a:t>
            </a:r>
            <a:r>
              <a:rPr lang="en-GB" b="1" dirty="0"/>
              <a:t>reducer.py</a:t>
            </a:r>
          </a:p>
        </p:txBody>
      </p:sp>
      <p:pic>
        <p:nvPicPr>
          <p:cNvPr id="7" name="Picture 6">
            <a:extLst>
              <a:ext uri="{FF2B5EF4-FFF2-40B4-BE49-F238E27FC236}">
                <a16:creationId xmlns:a16="http://schemas.microsoft.com/office/drawing/2014/main" id="{83D80818-8171-5368-7FD1-751C4A6F353A}"/>
              </a:ext>
            </a:extLst>
          </p:cNvPr>
          <p:cNvPicPr>
            <a:picLocks noChangeAspect="1"/>
          </p:cNvPicPr>
          <p:nvPr/>
        </p:nvPicPr>
        <p:blipFill>
          <a:blip r:embed="rId3"/>
          <a:stretch>
            <a:fillRect/>
          </a:stretch>
        </p:blipFill>
        <p:spPr>
          <a:xfrm>
            <a:off x="6681788" y="1573159"/>
            <a:ext cx="5057775" cy="5261817"/>
          </a:xfrm>
          <a:prstGeom prst="rect">
            <a:avLst/>
          </a:prstGeom>
        </p:spPr>
      </p:pic>
      <p:sp>
        <p:nvSpPr>
          <p:cNvPr id="6" name="TextBox 5">
            <a:extLst>
              <a:ext uri="{FF2B5EF4-FFF2-40B4-BE49-F238E27FC236}">
                <a16:creationId xmlns:a16="http://schemas.microsoft.com/office/drawing/2014/main" id="{17A66B10-1D52-F187-3DA2-347775A1E2FC}"/>
              </a:ext>
            </a:extLst>
          </p:cNvPr>
          <p:cNvSpPr txBox="1"/>
          <p:nvPr/>
        </p:nvSpPr>
        <p:spPr>
          <a:xfrm>
            <a:off x="1420055" y="6170498"/>
            <a:ext cx="3549511" cy="584775"/>
          </a:xfrm>
          <a:prstGeom prst="rect">
            <a:avLst/>
          </a:prstGeom>
          <a:noFill/>
        </p:spPr>
        <p:txBody>
          <a:bodyPr wrap="square">
            <a:spAutoFit/>
          </a:bodyPr>
          <a:lstStyle/>
          <a:p>
            <a:r>
              <a:rPr lang="en-GB" sz="1600" b="1" dirty="0">
                <a:solidFill>
                  <a:schemeClr val="accent5">
                    <a:lumMod val="75000"/>
                  </a:schemeClr>
                </a:solidFill>
                <a:latin typeface="Courier New" panose="02070309020205020404" pitchFamily="49" charset="0"/>
                <a:cs typeface="Courier New" panose="02070309020205020404" pitchFamily="49" charset="0"/>
              </a:rPr>
              <a:t>$</a:t>
            </a:r>
            <a:r>
              <a:rPr lang="en-GB" sz="1600" b="1" dirty="0" err="1">
                <a:solidFill>
                  <a:schemeClr val="accent5">
                    <a:lumMod val="75000"/>
                  </a:schemeClr>
                </a:solidFill>
                <a:latin typeface="Courier New" panose="02070309020205020404" pitchFamily="49" charset="0"/>
                <a:cs typeface="Courier New" panose="02070309020205020404" pitchFamily="49" charset="0"/>
              </a:rPr>
              <a:t>chmod</a:t>
            </a:r>
            <a:r>
              <a:rPr lang="en-GB" sz="1600" b="1" dirty="0">
                <a:solidFill>
                  <a:schemeClr val="accent5">
                    <a:lumMod val="75000"/>
                  </a:schemeClr>
                </a:solidFill>
                <a:latin typeface="Courier New" panose="02070309020205020404" pitchFamily="49" charset="0"/>
                <a:cs typeface="Courier New" panose="02070309020205020404" pitchFamily="49" charset="0"/>
              </a:rPr>
              <a:t> 700 mapper.py</a:t>
            </a:r>
          </a:p>
          <a:p>
            <a:r>
              <a:rPr lang="en-GB" sz="1600" b="1" dirty="0">
                <a:solidFill>
                  <a:schemeClr val="accent5">
                    <a:lumMod val="75000"/>
                  </a:schemeClr>
                </a:solidFill>
                <a:latin typeface="Courier New" panose="02070309020205020404" pitchFamily="49" charset="0"/>
                <a:cs typeface="Courier New" panose="02070309020205020404" pitchFamily="49" charset="0"/>
              </a:rPr>
              <a:t>$</a:t>
            </a:r>
            <a:r>
              <a:rPr lang="en-GB" sz="1600" b="1" dirty="0" err="1">
                <a:solidFill>
                  <a:schemeClr val="accent5">
                    <a:lumMod val="75000"/>
                  </a:schemeClr>
                </a:solidFill>
                <a:latin typeface="Courier New" panose="02070309020205020404" pitchFamily="49" charset="0"/>
                <a:cs typeface="Courier New" panose="02070309020205020404" pitchFamily="49" charset="0"/>
              </a:rPr>
              <a:t>chmod</a:t>
            </a:r>
            <a:r>
              <a:rPr lang="en-GB" sz="1600" b="1" dirty="0">
                <a:solidFill>
                  <a:schemeClr val="accent5">
                    <a:lumMod val="75000"/>
                  </a:schemeClr>
                </a:solidFill>
                <a:latin typeface="Courier New" panose="02070309020205020404" pitchFamily="49" charset="0"/>
                <a:cs typeface="Courier New" panose="02070309020205020404" pitchFamily="49" charset="0"/>
              </a:rPr>
              <a:t> 700 reducer.py</a:t>
            </a:r>
          </a:p>
        </p:txBody>
      </p:sp>
    </p:spTree>
    <p:extLst>
      <p:ext uri="{BB962C8B-B14F-4D97-AF65-F5344CB8AC3E}">
        <p14:creationId xmlns:p14="http://schemas.microsoft.com/office/powerpoint/2010/main" val="323501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9AEF-1F6B-4017-AA7F-25DF89D79A53}"/>
              </a:ext>
            </a:extLst>
          </p:cNvPr>
          <p:cNvSpPr>
            <a:spLocks noGrp="1"/>
          </p:cNvSpPr>
          <p:nvPr>
            <p:ph type="title"/>
          </p:nvPr>
        </p:nvSpPr>
        <p:spPr/>
        <p:txBody>
          <a:bodyPr/>
          <a:lstStyle/>
          <a:p>
            <a:r>
              <a:rPr lang="en-GB" dirty="0"/>
              <a:t>MapReduce Design Patterns</a:t>
            </a:r>
          </a:p>
        </p:txBody>
      </p:sp>
      <p:sp>
        <p:nvSpPr>
          <p:cNvPr id="3" name="Content Placeholder 2">
            <a:extLst>
              <a:ext uri="{FF2B5EF4-FFF2-40B4-BE49-F238E27FC236}">
                <a16:creationId xmlns:a16="http://schemas.microsoft.com/office/drawing/2014/main" id="{1548461C-19DB-4646-8E81-7E934A145866}"/>
              </a:ext>
            </a:extLst>
          </p:cNvPr>
          <p:cNvSpPr>
            <a:spLocks noGrp="1"/>
          </p:cNvSpPr>
          <p:nvPr>
            <p:ph idx="1"/>
          </p:nvPr>
        </p:nvSpPr>
        <p:spPr>
          <a:xfrm>
            <a:off x="986589" y="1692442"/>
            <a:ext cx="9674483" cy="4575008"/>
          </a:xfrm>
        </p:spPr>
        <p:txBody>
          <a:bodyPr>
            <a:normAutofit/>
          </a:bodyPr>
          <a:lstStyle/>
          <a:p>
            <a:pPr marL="361950" indent="-361950">
              <a:lnSpc>
                <a:spcPct val="100000"/>
              </a:lnSpc>
              <a:spcBef>
                <a:spcPts val="1200"/>
              </a:spcBef>
              <a:spcAft>
                <a:spcPts val="600"/>
              </a:spcAft>
            </a:pPr>
            <a:r>
              <a:rPr lang="en-GB" sz="3200" b="1" spc="-75" dirty="0">
                <a:solidFill>
                  <a:srgbClr val="0070C0"/>
                </a:solidFill>
                <a:latin typeface="Calibri" panose="020F0502020204030204" pitchFamily="34" charset="0"/>
                <a:cs typeface="Trebuchet MS"/>
              </a:rPr>
              <a:t>Categorization </a:t>
            </a:r>
            <a:r>
              <a:rPr lang="en-GB" sz="3200" b="1" spc="-105" dirty="0">
                <a:solidFill>
                  <a:srgbClr val="0070C0"/>
                </a:solidFill>
                <a:latin typeface="Calibri" panose="020F0502020204030204" pitchFamily="34" charset="0"/>
                <a:cs typeface="Trebuchet MS"/>
              </a:rPr>
              <a:t>of </a:t>
            </a:r>
            <a:r>
              <a:rPr lang="en-GB" sz="3200" b="1" spc="-80" dirty="0">
                <a:solidFill>
                  <a:srgbClr val="0070C0"/>
                </a:solidFill>
                <a:latin typeface="Calibri" panose="020F0502020204030204" pitchFamily="34" charset="0"/>
                <a:cs typeface="Trebuchet MS"/>
              </a:rPr>
              <a:t>Map-Reduce </a:t>
            </a:r>
            <a:r>
              <a:rPr lang="en-GB" sz="3200" b="1" spc="-114" dirty="0">
                <a:solidFill>
                  <a:srgbClr val="0070C0"/>
                </a:solidFill>
                <a:latin typeface="Calibri" panose="020F0502020204030204" pitchFamily="34" charset="0"/>
                <a:cs typeface="Trebuchet MS"/>
              </a:rPr>
              <a:t>Patterns</a:t>
            </a:r>
            <a:endParaRPr lang="en-GB" sz="3200" b="1" spc="-120" dirty="0">
              <a:solidFill>
                <a:srgbClr val="0070C0"/>
              </a:solidFill>
              <a:latin typeface="Calibri" panose="020F0502020204030204" pitchFamily="34" charset="0"/>
              <a:cs typeface="Trebuchet MS"/>
            </a:endParaRPr>
          </a:p>
          <a:p>
            <a:pPr marL="995362" indent="-457200">
              <a:lnSpc>
                <a:spcPct val="100000"/>
              </a:lnSpc>
              <a:spcBef>
                <a:spcPts val="1200"/>
              </a:spcBef>
              <a:spcAft>
                <a:spcPts val="600"/>
              </a:spcAft>
              <a:buFont typeface="Calibri" panose="020F0502020204030204" pitchFamily="34" charset="0"/>
              <a:buChar char="‒"/>
            </a:pPr>
            <a:r>
              <a:rPr lang="en-GB" sz="2800" spc="-120" dirty="0">
                <a:latin typeface="Calibri" panose="020F0502020204030204" pitchFamily="34" charset="0"/>
                <a:cs typeface="Trebuchet MS"/>
              </a:rPr>
              <a:t>Summarization</a:t>
            </a:r>
            <a:endParaRPr lang="en-GB" sz="2800" dirty="0">
              <a:latin typeface="Calibri" panose="020F0502020204030204" pitchFamily="34" charset="0"/>
              <a:cs typeface="Trebuchet MS"/>
            </a:endParaRPr>
          </a:p>
          <a:p>
            <a:pPr marL="995362" indent="-457200">
              <a:lnSpc>
                <a:spcPct val="100000"/>
              </a:lnSpc>
              <a:spcBef>
                <a:spcPts val="1200"/>
              </a:spcBef>
              <a:spcAft>
                <a:spcPts val="600"/>
              </a:spcAft>
              <a:buFont typeface="Calibri" panose="020F0502020204030204" pitchFamily="34" charset="0"/>
              <a:buChar char="‒"/>
            </a:pPr>
            <a:r>
              <a:rPr lang="en-GB" sz="2800" spc="-135" dirty="0">
                <a:latin typeface="Calibri" panose="020F0502020204030204" pitchFamily="34" charset="0"/>
                <a:cs typeface="Trebuchet MS"/>
              </a:rPr>
              <a:t>Filtering</a:t>
            </a:r>
          </a:p>
          <a:p>
            <a:pPr marL="995362" indent="-457200">
              <a:lnSpc>
                <a:spcPct val="100000"/>
              </a:lnSpc>
              <a:spcBef>
                <a:spcPts val="1200"/>
              </a:spcBef>
              <a:spcAft>
                <a:spcPts val="600"/>
              </a:spcAft>
              <a:buFont typeface="Calibri" panose="020F0502020204030204" pitchFamily="34" charset="0"/>
              <a:buChar char="‒"/>
            </a:pPr>
            <a:r>
              <a:rPr lang="en-GB" sz="2800" spc="-195" dirty="0">
                <a:latin typeface="Calibri" panose="020F0502020204030204" pitchFamily="34" charset="0"/>
                <a:cs typeface="Trebuchet MS"/>
              </a:rPr>
              <a:t>Join</a:t>
            </a:r>
            <a:endParaRPr lang="en-GB" sz="2800" dirty="0">
              <a:latin typeface="Calibri" panose="020F0502020204030204" pitchFamily="34" charset="0"/>
              <a:cs typeface="Trebuchet MS"/>
            </a:endParaRPr>
          </a:p>
          <a:p>
            <a:pPr marL="995362" indent="-457200">
              <a:lnSpc>
                <a:spcPct val="100000"/>
              </a:lnSpc>
              <a:spcBef>
                <a:spcPts val="1200"/>
              </a:spcBef>
              <a:spcAft>
                <a:spcPts val="600"/>
              </a:spcAft>
              <a:buFont typeface="Calibri" panose="020F0502020204030204" pitchFamily="34" charset="0"/>
              <a:buChar char="‒"/>
            </a:pPr>
            <a:r>
              <a:rPr lang="en-GB" sz="2800" spc="-75" dirty="0">
                <a:latin typeface="Calibri" panose="020F0502020204030204" pitchFamily="34" charset="0"/>
                <a:cs typeface="Trebuchet MS"/>
              </a:rPr>
              <a:t>Data</a:t>
            </a:r>
            <a:r>
              <a:rPr lang="en-GB" sz="2800" spc="-60" dirty="0">
                <a:latin typeface="Calibri" panose="020F0502020204030204" pitchFamily="34" charset="0"/>
                <a:cs typeface="Trebuchet MS"/>
              </a:rPr>
              <a:t> </a:t>
            </a:r>
            <a:r>
              <a:rPr lang="en-GB" sz="2800" spc="-90" dirty="0">
                <a:latin typeface="Calibri" panose="020F0502020204030204" pitchFamily="34" charset="0"/>
                <a:cs typeface="Trebuchet MS"/>
              </a:rPr>
              <a:t>Organization</a:t>
            </a:r>
            <a:endParaRPr lang="en-GB" sz="2800" dirty="0">
              <a:latin typeface="Calibri" panose="020F0502020204030204" pitchFamily="34" charset="0"/>
              <a:cs typeface="Trebuchet MS"/>
            </a:endParaRPr>
          </a:p>
          <a:p>
            <a:pPr marL="995362" indent="-457200">
              <a:lnSpc>
                <a:spcPct val="100000"/>
              </a:lnSpc>
              <a:spcBef>
                <a:spcPts val="1200"/>
              </a:spcBef>
              <a:spcAft>
                <a:spcPts val="600"/>
              </a:spcAft>
              <a:buFont typeface="Calibri" panose="020F0502020204030204" pitchFamily="34" charset="0"/>
              <a:buChar char="‒"/>
            </a:pPr>
            <a:r>
              <a:rPr lang="en-GB" sz="2800" spc="-110" dirty="0">
                <a:latin typeface="Calibri" panose="020F0502020204030204" pitchFamily="34" charset="0"/>
                <a:cs typeface="Trebuchet MS"/>
              </a:rPr>
              <a:t>Input</a:t>
            </a:r>
            <a:r>
              <a:rPr lang="en-GB" sz="2800" spc="-540" dirty="0">
                <a:latin typeface="Calibri" panose="020F0502020204030204" pitchFamily="34" charset="0"/>
                <a:cs typeface="Trebuchet MS"/>
              </a:rPr>
              <a:t>/ </a:t>
            </a:r>
            <a:r>
              <a:rPr lang="en-GB" sz="2800" spc="-515" dirty="0">
                <a:latin typeface="Calibri" panose="020F0502020204030204" pitchFamily="34" charset="0"/>
                <a:cs typeface="Trebuchet MS"/>
              </a:rPr>
              <a:t>    </a:t>
            </a:r>
            <a:r>
              <a:rPr lang="en-GB" sz="2800" spc="-50" dirty="0">
                <a:latin typeface="Calibri" panose="020F0502020204030204" pitchFamily="34" charset="0"/>
                <a:cs typeface="Trebuchet MS"/>
              </a:rPr>
              <a:t>Output</a:t>
            </a:r>
            <a:endParaRPr lang="en-GB" sz="2800" dirty="0">
              <a:latin typeface="Calibri" panose="020F0502020204030204" pitchFamily="34" charset="0"/>
              <a:cs typeface="Trebuchet MS"/>
            </a:endParaRPr>
          </a:p>
          <a:p>
            <a:pPr>
              <a:lnSpc>
                <a:spcPct val="100000"/>
              </a:lnSpc>
              <a:spcBef>
                <a:spcPts val="1200"/>
              </a:spcBef>
              <a:spcAft>
                <a:spcPts val="600"/>
              </a:spcAft>
            </a:pPr>
            <a:endParaRPr lang="en-GB" dirty="0"/>
          </a:p>
        </p:txBody>
      </p:sp>
      <p:sp>
        <p:nvSpPr>
          <p:cNvPr id="4" name="Slide Number Placeholder 3">
            <a:extLst>
              <a:ext uri="{FF2B5EF4-FFF2-40B4-BE49-F238E27FC236}">
                <a16:creationId xmlns:a16="http://schemas.microsoft.com/office/drawing/2014/main" id="{D7FE8377-E112-4FB1-9DFE-A9168BC3A510}"/>
              </a:ext>
            </a:extLst>
          </p:cNvPr>
          <p:cNvSpPr>
            <a:spLocks noGrp="1"/>
          </p:cNvSpPr>
          <p:nvPr>
            <p:ph type="sldNum" sz="quarter" idx="12"/>
          </p:nvPr>
        </p:nvSpPr>
        <p:spPr/>
        <p:txBody>
          <a:bodyPr/>
          <a:lstStyle/>
          <a:p>
            <a:fld id="{6C8DB4F7-D883-4928-8961-38134A510B78}" type="slidenum">
              <a:rPr lang="en-GB" smtClean="0"/>
              <a:t>14</a:t>
            </a:fld>
            <a:endParaRPr lang="en-GB" dirty="0"/>
          </a:p>
        </p:txBody>
      </p:sp>
    </p:spTree>
    <p:extLst>
      <p:ext uri="{BB962C8B-B14F-4D97-AF65-F5344CB8AC3E}">
        <p14:creationId xmlns:p14="http://schemas.microsoft.com/office/powerpoint/2010/main" val="50640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34A3-3F47-4983-830B-3F0F5DEC4DAA}"/>
              </a:ext>
            </a:extLst>
          </p:cNvPr>
          <p:cNvSpPr>
            <a:spLocks noGrp="1"/>
          </p:cNvSpPr>
          <p:nvPr>
            <p:ph type="title"/>
          </p:nvPr>
        </p:nvSpPr>
        <p:spPr>
          <a:xfrm>
            <a:off x="986589" y="76200"/>
            <a:ext cx="9043236" cy="1303421"/>
          </a:xfrm>
        </p:spPr>
        <p:txBody>
          <a:bodyPr/>
          <a:lstStyle/>
          <a:p>
            <a:r>
              <a:rPr lang="en-GB" dirty="0"/>
              <a:t>MapReduce Design Patterns</a:t>
            </a:r>
          </a:p>
        </p:txBody>
      </p:sp>
      <p:sp>
        <p:nvSpPr>
          <p:cNvPr id="3" name="Content Placeholder 2">
            <a:extLst>
              <a:ext uri="{FF2B5EF4-FFF2-40B4-BE49-F238E27FC236}">
                <a16:creationId xmlns:a16="http://schemas.microsoft.com/office/drawing/2014/main" id="{2533C1F4-3FFD-43AE-B816-1F87C7F174EC}"/>
              </a:ext>
            </a:extLst>
          </p:cNvPr>
          <p:cNvSpPr>
            <a:spLocks noGrp="1"/>
          </p:cNvSpPr>
          <p:nvPr>
            <p:ph idx="1"/>
          </p:nvPr>
        </p:nvSpPr>
        <p:spPr>
          <a:xfrm>
            <a:off x="1174172" y="1598468"/>
            <a:ext cx="10179627" cy="5238750"/>
          </a:xfrm>
        </p:spPr>
        <p:txBody>
          <a:bodyPr>
            <a:normAutofit fontScale="92500" lnSpcReduction="10000"/>
          </a:bodyPr>
          <a:lstStyle/>
          <a:p>
            <a:pPr marL="444500" indent="-444500">
              <a:lnSpc>
                <a:spcPct val="100000"/>
              </a:lnSpc>
              <a:spcBef>
                <a:spcPts val="1200"/>
              </a:spcBef>
              <a:tabLst>
                <a:tab pos="287020" algn="l"/>
              </a:tabLst>
            </a:pPr>
            <a:r>
              <a:rPr lang="en-GB" sz="3500" b="1" dirty="0">
                <a:solidFill>
                  <a:schemeClr val="accent5">
                    <a:lumMod val="75000"/>
                  </a:schemeClr>
                </a:solidFill>
              </a:rPr>
              <a:t>Summarisation Patterns</a:t>
            </a:r>
            <a:endParaRPr lang="en-GB" sz="3500" dirty="0">
              <a:solidFill>
                <a:schemeClr val="accent5">
                  <a:lumMod val="75000"/>
                </a:schemeClr>
              </a:solidFill>
            </a:endParaRPr>
          </a:p>
          <a:p>
            <a:pPr marL="561340" indent="-457200">
              <a:lnSpc>
                <a:spcPct val="100000"/>
              </a:lnSpc>
              <a:spcBef>
                <a:spcPts val="1200"/>
              </a:spcBef>
            </a:pPr>
            <a:r>
              <a:rPr lang="en-GB" b="1" dirty="0"/>
              <a:t>Produce top-level and summarized view of data</a:t>
            </a:r>
          </a:p>
          <a:p>
            <a:pPr marL="1064260" indent="-457200">
              <a:lnSpc>
                <a:spcPct val="100000"/>
              </a:lnSpc>
              <a:spcBef>
                <a:spcPts val="1200"/>
              </a:spcBef>
              <a:buClr>
                <a:schemeClr val="tx1"/>
              </a:buClr>
              <a:buSzPct val="69444"/>
              <a:tabLst>
                <a:tab pos="836294" algn="l"/>
              </a:tabLst>
            </a:pPr>
            <a:r>
              <a:rPr lang="en-GB" dirty="0"/>
              <a:t>Calculation of aggregate values</a:t>
            </a:r>
          </a:p>
          <a:p>
            <a:pPr marL="1223963" lvl="1" indent="-236538">
              <a:lnSpc>
                <a:spcPct val="100000"/>
              </a:lnSpc>
              <a:spcBef>
                <a:spcPts val="1200"/>
              </a:spcBef>
              <a:buClr>
                <a:schemeClr val="tx1"/>
              </a:buClr>
              <a:buSzPct val="68750"/>
              <a:tabLst>
                <a:tab pos="1110615" algn="l"/>
              </a:tabLst>
            </a:pPr>
            <a:r>
              <a:rPr lang="en-GB" dirty="0"/>
              <a:t>Total amounts</a:t>
            </a:r>
          </a:p>
          <a:p>
            <a:pPr marL="1223963" lvl="1" indent="-236538">
              <a:lnSpc>
                <a:spcPct val="100000"/>
              </a:lnSpc>
              <a:spcBef>
                <a:spcPts val="1200"/>
              </a:spcBef>
              <a:buClr>
                <a:schemeClr val="tx1"/>
              </a:buClr>
              <a:buSzPct val="68750"/>
              <a:tabLst>
                <a:tab pos="1110615" algn="l"/>
              </a:tabLst>
            </a:pPr>
            <a:r>
              <a:rPr lang="en-GB" dirty="0"/>
              <a:t>Average amounts</a:t>
            </a:r>
          </a:p>
          <a:p>
            <a:pPr marL="1223963" lvl="1" indent="-236538">
              <a:lnSpc>
                <a:spcPct val="100000"/>
              </a:lnSpc>
              <a:spcBef>
                <a:spcPts val="1200"/>
              </a:spcBef>
              <a:buClr>
                <a:schemeClr val="tx1"/>
              </a:buClr>
              <a:buSzPct val="68750"/>
              <a:tabLst>
                <a:tab pos="1110615" algn="l"/>
              </a:tabLst>
            </a:pPr>
            <a:r>
              <a:rPr lang="en-GB" dirty="0"/>
              <a:t>Min/ Max values</a:t>
            </a:r>
          </a:p>
          <a:p>
            <a:pPr marL="561340" indent="-457200">
              <a:lnSpc>
                <a:spcPct val="100000"/>
              </a:lnSpc>
              <a:spcBef>
                <a:spcPts val="1200"/>
              </a:spcBef>
            </a:pPr>
            <a:r>
              <a:rPr lang="en-GB" b="1" i="1" dirty="0"/>
              <a:t>Specific Summarization Patterns</a:t>
            </a:r>
          </a:p>
          <a:p>
            <a:pPr marL="1064260" indent="-457200">
              <a:lnSpc>
                <a:spcPct val="100000"/>
              </a:lnSpc>
              <a:spcBef>
                <a:spcPts val="1200"/>
              </a:spcBef>
              <a:buClr>
                <a:schemeClr val="tx1"/>
              </a:buClr>
              <a:buSzPct val="69444"/>
              <a:tabLst>
                <a:tab pos="836294" algn="l"/>
              </a:tabLst>
            </a:pPr>
            <a:r>
              <a:rPr lang="en-GB" dirty="0"/>
              <a:t>Numerical Summarisations</a:t>
            </a:r>
          </a:p>
          <a:p>
            <a:pPr marL="1064260" indent="-457200">
              <a:lnSpc>
                <a:spcPct val="100000"/>
              </a:lnSpc>
              <a:spcBef>
                <a:spcPts val="1200"/>
              </a:spcBef>
              <a:buClr>
                <a:schemeClr val="tx1"/>
              </a:buClr>
              <a:buSzPct val="69444"/>
              <a:tabLst>
                <a:tab pos="836294" algn="l"/>
              </a:tabLst>
            </a:pPr>
            <a:r>
              <a:rPr lang="en-GB" dirty="0"/>
              <a:t>Inverted Index</a:t>
            </a:r>
          </a:p>
          <a:p>
            <a:pPr marL="1064260" indent="-457200">
              <a:lnSpc>
                <a:spcPct val="100000"/>
              </a:lnSpc>
              <a:spcBef>
                <a:spcPts val="1200"/>
              </a:spcBef>
              <a:buClr>
                <a:schemeClr val="tx1"/>
              </a:buClr>
              <a:buSzPct val="69444"/>
              <a:tabLst>
                <a:tab pos="836294" algn="l"/>
              </a:tabLst>
            </a:pPr>
            <a:r>
              <a:rPr lang="en-GB" dirty="0"/>
              <a:t>Counting with Counters</a:t>
            </a:r>
          </a:p>
        </p:txBody>
      </p:sp>
      <p:sp>
        <p:nvSpPr>
          <p:cNvPr id="4" name="Slide Number Placeholder 3">
            <a:extLst>
              <a:ext uri="{FF2B5EF4-FFF2-40B4-BE49-F238E27FC236}">
                <a16:creationId xmlns:a16="http://schemas.microsoft.com/office/drawing/2014/main" id="{6B171463-8C42-4B83-8B90-5E5C08C2D974}"/>
              </a:ext>
            </a:extLst>
          </p:cNvPr>
          <p:cNvSpPr>
            <a:spLocks noGrp="1"/>
          </p:cNvSpPr>
          <p:nvPr>
            <p:ph type="sldNum" sz="quarter" idx="12"/>
          </p:nvPr>
        </p:nvSpPr>
        <p:spPr/>
        <p:txBody>
          <a:bodyPr/>
          <a:lstStyle/>
          <a:p>
            <a:fld id="{6C8DB4F7-D883-4928-8961-38134A510B78}" type="slidenum">
              <a:rPr lang="en-GB" smtClean="0"/>
              <a:t>15</a:t>
            </a:fld>
            <a:endParaRPr lang="en-GB" dirty="0"/>
          </a:p>
        </p:txBody>
      </p:sp>
    </p:spTree>
    <p:extLst>
      <p:ext uri="{BB962C8B-B14F-4D97-AF65-F5344CB8AC3E}">
        <p14:creationId xmlns:p14="http://schemas.microsoft.com/office/powerpoint/2010/main" val="244830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C105-4736-40B9-895C-8DA929E83D65}"/>
              </a:ext>
            </a:extLst>
          </p:cNvPr>
          <p:cNvSpPr>
            <a:spLocks noGrp="1"/>
          </p:cNvSpPr>
          <p:nvPr>
            <p:ph type="title"/>
          </p:nvPr>
        </p:nvSpPr>
        <p:spPr/>
        <p:txBody>
          <a:bodyPr>
            <a:normAutofit/>
          </a:bodyPr>
          <a:lstStyle/>
          <a:p>
            <a:r>
              <a:rPr lang="en-GB" dirty="0"/>
              <a:t>MapReduce Design Patterns</a:t>
            </a:r>
            <a:br>
              <a:rPr lang="en-GB" dirty="0"/>
            </a:br>
            <a:r>
              <a:rPr lang="en-GB" sz="2800" b="1" dirty="0">
                <a:solidFill>
                  <a:srgbClr val="0070C0"/>
                </a:solidFill>
              </a:rPr>
              <a:t>Numerical Summarisation</a:t>
            </a:r>
            <a:endParaRPr lang="en-GB" dirty="0">
              <a:solidFill>
                <a:srgbClr val="0070C0"/>
              </a:solidFill>
            </a:endParaRPr>
          </a:p>
        </p:txBody>
      </p:sp>
      <p:sp>
        <p:nvSpPr>
          <p:cNvPr id="3" name="Content Placeholder 2">
            <a:extLst>
              <a:ext uri="{FF2B5EF4-FFF2-40B4-BE49-F238E27FC236}">
                <a16:creationId xmlns:a16="http://schemas.microsoft.com/office/drawing/2014/main" id="{426B972F-725F-48EE-81D4-1B461F8D5306}"/>
              </a:ext>
            </a:extLst>
          </p:cNvPr>
          <p:cNvSpPr>
            <a:spLocks noGrp="1"/>
          </p:cNvSpPr>
          <p:nvPr>
            <p:ph idx="1"/>
          </p:nvPr>
        </p:nvSpPr>
        <p:spPr>
          <a:xfrm>
            <a:off x="1037968" y="1548245"/>
            <a:ext cx="10059523" cy="5309755"/>
          </a:xfrm>
        </p:spPr>
        <p:txBody>
          <a:bodyPr>
            <a:normAutofit fontScale="92500" lnSpcReduction="20000"/>
          </a:bodyPr>
          <a:lstStyle/>
          <a:p>
            <a:pPr marL="561340" indent="-457200">
              <a:lnSpc>
                <a:spcPct val="100000"/>
              </a:lnSpc>
              <a:spcBef>
                <a:spcPts val="1200"/>
              </a:spcBef>
            </a:pPr>
            <a:r>
              <a:rPr lang="en-GB" b="1" dirty="0"/>
              <a:t>Pattern Description</a:t>
            </a:r>
          </a:p>
          <a:p>
            <a:pPr marL="1063625" indent="-252413">
              <a:lnSpc>
                <a:spcPct val="100000"/>
              </a:lnSpc>
              <a:spcBef>
                <a:spcPts val="1200"/>
              </a:spcBef>
              <a:buClr>
                <a:schemeClr val="tx1"/>
              </a:buClr>
              <a:buSzPct val="67647"/>
              <a:tabLst>
                <a:tab pos="836294" algn="l"/>
              </a:tabLst>
            </a:pPr>
            <a:r>
              <a:rPr lang="en-GB" sz="2200" dirty="0"/>
              <a:t>The numerical summarisations pattern is a general pattern for calculating aggregate statistical values over your data.</a:t>
            </a:r>
          </a:p>
          <a:p>
            <a:pPr marL="1063625" marR="59690" indent="-252413">
              <a:lnSpc>
                <a:spcPct val="100000"/>
              </a:lnSpc>
              <a:spcBef>
                <a:spcPts val="1200"/>
              </a:spcBef>
              <a:buClr>
                <a:schemeClr val="tx1"/>
              </a:buClr>
              <a:buSzPct val="67647"/>
              <a:tabLst>
                <a:tab pos="836294" algn="l"/>
              </a:tabLst>
            </a:pPr>
            <a:r>
              <a:rPr lang="en-GB" sz="2200" dirty="0"/>
              <a:t>It is extremely important to use the combiner properly and to understand the calculation you are performing.</a:t>
            </a:r>
          </a:p>
          <a:p>
            <a:pPr marL="561340" indent="-457200">
              <a:lnSpc>
                <a:spcPct val="100000"/>
              </a:lnSpc>
              <a:spcBef>
                <a:spcPts val="1200"/>
              </a:spcBef>
              <a:tabLst>
                <a:tab pos="561340" algn="l"/>
              </a:tabLst>
            </a:pPr>
            <a:r>
              <a:rPr lang="en-GB" b="1" dirty="0"/>
              <a:t>Intent</a:t>
            </a:r>
          </a:p>
          <a:p>
            <a:pPr marL="1063625" marR="96520" indent="-252413">
              <a:lnSpc>
                <a:spcPct val="100000"/>
              </a:lnSpc>
              <a:spcBef>
                <a:spcPts val="1200"/>
              </a:spcBef>
              <a:buClr>
                <a:schemeClr val="tx1"/>
              </a:buClr>
              <a:buSzPct val="67647"/>
              <a:tabLst>
                <a:tab pos="836294" algn="l"/>
              </a:tabLst>
            </a:pPr>
            <a:r>
              <a:rPr lang="en-GB" sz="2200" dirty="0"/>
              <a:t>Group records together by a key field and calculate a numerical aggregate per group to get a top-level view of the larger data set.</a:t>
            </a:r>
          </a:p>
          <a:p>
            <a:pPr marL="1063625" marR="438150" indent="-252413">
              <a:lnSpc>
                <a:spcPct val="100600"/>
              </a:lnSpc>
              <a:spcBef>
                <a:spcPts val="1200"/>
              </a:spcBef>
              <a:buClr>
                <a:schemeClr val="tx1"/>
              </a:buClr>
              <a:buSzPct val="67647"/>
              <a:tabLst>
                <a:tab pos="836294" algn="l"/>
              </a:tabLst>
            </a:pPr>
            <a:r>
              <a:rPr lang="en-GB" sz="2200" dirty="0"/>
              <a:t>Examples for the numerical summarisation function include: minimum,  maximum, average, median and standard deviation.</a:t>
            </a:r>
          </a:p>
          <a:p>
            <a:pPr marL="561340" indent="-457200">
              <a:lnSpc>
                <a:spcPct val="100000"/>
              </a:lnSpc>
              <a:spcBef>
                <a:spcPts val="1200"/>
              </a:spcBef>
              <a:tabLst>
                <a:tab pos="561340" algn="l"/>
              </a:tabLst>
            </a:pPr>
            <a:r>
              <a:rPr lang="en-GB" b="1" dirty="0"/>
              <a:t>Motivation</a:t>
            </a:r>
          </a:p>
          <a:p>
            <a:pPr marL="1063625" marR="260350" indent="-252413">
              <a:lnSpc>
                <a:spcPct val="100000"/>
              </a:lnSpc>
              <a:spcBef>
                <a:spcPts val="1200"/>
              </a:spcBef>
              <a:buClr>
                <a:schemeClr val="tx1"/>
              </a:buClr>
              <a:buSzPct val="67647"/>
              <a:tabLst>
                <a:tab pos="836294" algn="l"/>
              </a:tabLst>
            </a:pPr>
            <a:r>
              <a:rPr lang="en-GB" sz="2200" dirty="0"/>
              <a:t>It is difficult to get the real meaning of the data manually because of the large quantities of data.</a:t>
            </a:r>
          </a:p>
          <a:p>
            <a:pPr marL="1063625" marR="83185" indent="-252413">
              <a:lnSpc>
                <a:spcPct val="100000"/>
              </a:lnSpc>
              <a:spcBef>
                <a:spcPts val="1200"/>
              </a:spcBef>
              <a:buClr>
                <a:schemeClr val="tx1"/>
              </a:buClr>
              <a:buSzPct val="67647"/>
              <a:tabLst>
                <a:tab pos="836294" algn="l"/>
              </a:tabLst>
            </a:pPr>
            <a:r>
              <a:rPr lang="en-GB" sz="2200" dirty="0"/>
              <a:t>For example, noticing real usage patterns by reading through terabytes of log files with a text reader.</a:t>
            </a:r>
          </a:p>
        </p:txBody>
      </p:sp>
      <p:sp>
        <p:nvSpPr>
          <p:cNvPr id="4" name="Slide Number Placeholder 3">
            <a:extLst>
              <a:ext uri="{FF2B5EF4-FFF2-40B4-BE49-F238E27FC236}">
                <a16:creationId xmlns:a16="http://schemas.microsoft.com/office/drawing/2014/main" id="{2759439B-A295-401D-8F73-95C747273C47}"/>
              </a:ext>
            </a:extLst>
          </p:cNvPr>
          <p:cNvSpPr>
            <a:spLocks noGrp="1"/>
          </p:cNvSpPr>
          <p:nvPr>
            <p:ph type="sldNum" sz="quarter" idx="12"/>
          </p:nvPr>
        </p:nvSpPr>
        <p:spPr/>
        <p:txBody>
          <a:bodyPr/>
          <a:lstStyle/>
          <a:p>
            <a:fld id="{6C8DB4F7-D883-4928-8961-38134A510B78}" type="slidenum">
              <a:rPr lang="en-GB" smtClean="0"/>
              <a:t>16</a:t>
            </a:fld>
            <a:endParaRPr lang="en-GB" dirty="0"/>
          </a:p>
        </p:txBody>
      </p:sp>
    </p:spTree>
    <p:extLst>
      <p:ext uri="{BB962C8B-B14F-4D97-AF65-F5344CB8AC3E}">
        <p14:creationId xmlns:p14="http://schemas.microsoft.com/office/powerpoint/2010/main" val="330575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FEBA-105A-479C-8B95-6F6FC34E7800}"/>
              </a:ext>
            </a:extLst>
          </p:cNvPr>
          <p:cNvSpPr>
            <a:spLocks noGrp="1"/>
          </p:cNvSpPr>
          <p:nvPr>
            <p:ph type="title"/>
          </p:nvPr>
        </p:nvSpPr>
        <p:spPr/>
        <p:txBody>
          <a:bodyPr/>
          <a:lstStyle/>
          <a:p>
            <a:r>
              <a:rPr lang="en-GB" dirty="0"/>
              <a:t>Summarisation Patterns</a:t>
            </a:r>
          </a:p>
        </p:txBody>
      </p:sp>
      <p:sp>
        <p:nvSpPr>
          <p:cNvPr id="3" name="Content Placeholder 2">
            <a:extLst>
              <a:ext uri="{FF2B5EF4-FFF2-40B4-BE49-F238E27FC236}">
                <a16:creationId xmlns:a16="http://schemas.microsoft.com/office/drawing/2014/main" id="{D8DA5EE9-9CF3-475E-BE52-D7BD875BD776}"/>
              </a:ext>
            </a:extLst>
          </p:cNvPr>
          <p:cNvSpPr>
            <a:spLocks noGrp="1"/>
          </p:cNvSpPr>
          <p:nvPr>
            <p:ph idx="1"/>
          </p:nvPr>
        </p:nvSpPr>
        <p:spPr>
          <a:xfrm>
            <a:off x="1090863" y="1660359"/>
            <a:ext cx="10154645" cy="4829162"/>
          </a:xfrm>
        </p:spPr>
        <p:txBody>
          <a:bodyPr>
            <a:normAutofit fontScale="92500" lnSpcReduction="10000"/>
          </a:bodyPr>
          <a:lstStyle/>
          <a:p>
            <a:pPr marL="561340" indent="-457200">
              <a:lnSpc>
                <a:spcPct val="100000"/>
              </a:lnSpc>
              <a:spcBef>
                <a:spcPts val="1200"/>
              </a:spcBef>
              <a:spcAft>
                <a:spcPts val="1200"/>
              </a:spcAft>
              <a:buClr>
                <a:schemeClr val="tx1"/>
              </a:buClr>
            </a:pPr>
            <a:r>
              <a:rPr lang="en-GB" sz="3200" b="1" dirty="0"/>
              <a:t>Word count</a:t>
            </a:r>
          </a:p>
          <a:p>
            <a:pPr marL="985838" indent="-361950">
              <a:lnSpc>
                <a:spcPct val="100000"/>
              </a:lnSpc>
              <a:spcBef>
                <a:spcPts val="1200"/>
              </a:spcBef>
              <a:spcAft>
                <a:spcPts val="1200"/>
              </a:spcAft>
              <a:buClr>
                <a:schemeClr val="tx1"/>
              </a:buClr>
              <a:buSzPct val="80000"/>
              <a:tabLst>
                <a:tab pos="836294" algn="l"/>
              </a:tabLst>
            </a:pPr>
            <a:r>
              <a:rPr lang="en-GB" b="1" dirty="0"/>
              <a:t>The “Hello World” of MapReduce.</a:t>
            </a:r>
          </a:p>
          <a:p>
            <a:pPr marL="1339850" lvl="1" indent="-352425">
              <a:lnSpc>
                <a:spcPct val="100000"/>
              </a:lnSpc>
              <a:spcBef>
                <a:spcPts val="1200"/>
              </a:spcBef>
              <a:spcAft>
                <a:spcPts val="1200"/>
              </a:spcAft>
              <a:buClr>
                <a:schemeClr val="tx1"/>
              </a:buClr>
              <a:buSzPct val="80000"/>
              <a:tabLst>
                <a:tab pos="1141730" algn="l"/>
                <a:tab pos="1142365" algn="l"/>
              </a:tabLst>
            </a:pPr>
            <a:r>
              <a:rPr lang="en-GB" dirty="0"/>
              <a:t>The application outputs each word of a document as the key and “1” as the value, thus grouping by words.</a:t>
            </a:r>
          </a:p>
          <a:p>
            <a:pPr marL="1339850" lvl="1" indent="-352425">
              <a:lnSpc>
                <a:spcPct val="100000"/>
              </a:lnSpc>
              <a:spcBef>
                <a:spcPts val="1200"/>
              </a:spcBef>
              <a:spcAft>
                <a:spcPts val="1200"/>
              </a:spcAft>
              <a:buClr>
                <a:schemeClr val="tx1"/>
              </a:buClr>
              <a:buSzPct val="80000"/>
              <a:tabLst>
                <a:tab pos="1141730" algn="l"/>
                <a:tab pos="1142365" algn="l"/>
              </a:tabLst>
            </a:pPr>
            <a:r>
              <a:rPr lang="en-GB" dirty="0"/>
              <a:t>The reduce phase adds up the integers and outputs each unique word with the sum.</a:t>
            </a:r>
          </a:p>
          <a:p>
            <a:pPr marL="561340" indent="-457200">
              <a:lnSpc>
                <a:spcPct val="100000"/>
              </a:lnSpc>
              <a:spcBef>
                <a:spcPts val="1200"/>
              </a:spcBef>
              <a:spcAft>
                <a:spcPts val="1200"/>
              </a:spcAft>
              <a:buClr>
                <a:schemeClr val="tx1"/>
              </a:buClr>
            </a:pPr>
            <a:r>
              <a:rPr lang="en-GB" sz="3200" b="1" dirty="0"/>
              <a:t>Record count</a:t>
            </a:r>
          </a:p>
          <a:p>
            <a:pPr marL="1343025" marR="356235" indent="-357188">
              <a:lnSpc>
                <a:spcPct val="100000"/>
              </a:lnSpc>
              <a:spcBef>
                <a:spcPts val="1200"/>
              </a:spcBef>
              <a:spcAft>
                <a:spcPts val="1200"/>
              </a:spcAft>
              <a:buClr>
                <a:schemeClr val="tx1"/>
              </a:buClr>
              <a:buSzPct val="80000"/>
              <a:tabLst>
                <a:tab pos="836294" algn="l"/>
              </a:tabLst>
            </a:pPr>
            <a:r>
              <a:rPr lang="en-GB" sz="2400" dirty="0"/>
              <a:t>A very common analytic to get a heartbeat of your data flow rate on a  particular interval (weekly, daily, hourly, etc.).</a:t>
            </a:r>
          </a:p>
        </p:txBody>
      </p:sp>
      <p:sp>
        <p:nvSpPr>
          <p:cNvPr id="4" name="Slide Number Placeholder 3">
            <a:extLst>
              <a:ext uri="{FF2B5EF4-FFF2-40B4-BE49-F238E27FC236}">
                <a16:creationId xmlns:a16="http://schemas.microsoft.com/office/drawing/2014/main" id="{6B060217-B3FA-4C79-A212-936EB8605C60}"/>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359197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EA39-3316-4C79-854F-CEE8940E16E3}"/>
              </a:ext>
            </a:extLst>
          </p:cNvPr>
          <p:cNvSpPr>
            <a:spLocks noGrp="1"/>
          </p:cNvSpPr>
          <p:nvPr>
            <p:ph type="title"/>
          </p:nvPr>
        </p:nvSpPr>
        <p:spPr>
          <a:xfrm>
            <a:off x="1018308" y="76200"/>
            <a:ext cx="9011517" cy="1325563"/>
          </a:xfrm>
        </p:spPr>
        <p:txBody>
          <a:bodyPr/>
          <a:lstStyle/>
          <a:p>
            <a:r>
              <a:rPr lang="en-GB" dirty="0"/>
              <a:t>Summarisation Patterns</a:t>
            </a:r>
          </a:p>
        </p:txBody>
      </p:sp>
      <p:sp>
        <p:nvSpPr>
          <p:cNvPr id="3" name="Content Placeholder 2">
            <a:extLst>
              <a:ext uri="{FF2B5EF4-FFF2-40B4-BE49-F238E27FC236}">
                <a16:creationId xmlns:a16="http://schemas.microsoft.com/office/drawing/2014/main" id="{49242F69-E919-4459-8F35-ACACA0D773B2}"/>
              </a:ext>
            </a:extLst>
          </p:cNvPr>
          <p:cNvSpPr>
            <a:spLocks noGrp="1"/>
          </p:cNvSpPr>
          <p:nvPr>
            <p:ph idx="1"/>
          </p:nvPr>
        </p:nvSpPr>
        <p:spPr>
          <a:xfrm>
            <a:off x="1018308" y="1556903"/>
            <a:ext cx="10169236" cy="5342659"/>
          </a:xfrm>
        </p:spPr>
        <p:txBody>
          <a:bodyPr>
            <a:normAutofit/>
          </a:bodyPr>
          <a:lstStyle/>
          <a:p>
            <a:pPr marL="561340" indent="-457200">
              <a:lnSpc>
                <a:spcPct val="100000"/>
              </a:lnSpc>
              <a:spcBef>
                <a:spcPts val="1200"/>
              </a:spcBef>
              <a:spcAft>
                <a:spcPts val="600"/>
              </a:spcAft>
              <a:buClr>
                <a:schemeClr val="tx1"/>
              </a:buClr>
            </a:pPr>
            <a:r>
              <a:rPr lang="en-GB" b="1" dirty="0"/>
              <a:t>Min/ Max/ Count</a:t>
            </a:r>
          </a:p>
          <a:p>
            <a:pPr marL="898525" indent="-292100">
              <a:lnSpc>
                <a:spcPct val="100000"/>
              </a:lnSpc>
              <a:spcBef>
                <a:spcPts val="1200"/>
              </a:spcBef>
              <a:spcAft>
                <a:spcPts val="600"/>
              </a:spcAft>
              <a:buClr>
                <a:schemeClr val="tx1"/>
              </a:buClr>
              <a:buSzPct val="100000"/>
              <a:tabLst>
                <a:tab pos="836294" algn="l"/>
              </a:tabLst>
            </a:pPr>
            <a:r>
              <a:rPr lang="en-GB" sz="2000" dirty="0"/>
              <a:t>An analytic to determine the minimum, maximum and count of a particular event.</a:t>
            </a:r>
          </a:p>
          <a:p>
            <a:pPr marL="1328738" marR="215900" lvl="1" indent="-342900">
              <a:lnSpc>
                <a:spcPct val="100000"/>
              </a:lnSpc>
              <a:spcBef>
                <a:spcPts val="1200"/>
              </a:spcBef>
              <a:spcAft>
                <a:spcPts val="600"/>
              </a:spcAft>
              <a:buClr>
                <a:schemeClr val="tx1"/>
              </a:buClr>
              <a:buSzPct val="68750"/>
              <a:buFont typeface="Calibri" panose="020F0502020204030204" pitchFamily="34" charset="0"/>
              <a:buChar char="–"/>
              <a:tabLst>
                <a:tab pos="1110615" algn="l"/>
              </a:tabLst>
            </a:pPr>
            <a:r>
              <a:rPr lang="en-GB" sz="2000" dirty="0"/>
              <a:t>Such as the first time a user posted, the last time a user posted, and the number of times they posted in between that time period.</a:t>
            </a:r>
          </a:p>
          <a:p>
            <a:pPr marL="1328738" lvl="1" indent="-342900">
              <a:lnSpc>
                <a:spcPct val="100000"/>
              </a:lnSpc>
              <a:spcBef>
                <a:spcPts val="1200"/>
              </a:spcBef>
              <a:spcAft>
                <a:spcPts val="600"/>
              </a:spcAft>
              <a:buClr>
                <a:schemeClr val="tx1"/>
              </a:buClr>
              <a:buSzPct val="68750"/>
              <a:buFont typeface="Calibri" panose="020F0502020204030204" pitchFamily="34" charset="0"/>
              <a:buChar char="–"/>
              <a:tabLst>
                <a:tab pos="1110615" algn="l"/>
              </a:tabLst>
            </a:pPr>
            <a:r>
              <a:rPr lang="en-GB" sz="2000" dirty="0"/>
              <a:t>You don’t have to collect all three of these aggregates at the same time, or any of the other use cases listed here if you are only interested in one of them.</a:t>
            </a:r>
          </a:p>
          <a:p>
            <a:pPr marL="561340" indent="-457200">
              <a:lnSpc>
                <a:spcPct val="100000"/>
              </a:lnSpc>
              <a:spcBef>
                <a:spcPts val="1200"/>
              </a:spcBef>
              <a:spcAft>
                <a:spcPts val="600"/>
              </a:spcAft>
              <a:buClr>
                <a:schemeClr val="tx1"/>
              </a:buClr>
            </a:pPr>
            <a:r>
              <a:rPr lang="en-GB" b="1" dirty="0"/>
              <a:t>Average/ Median/ Standard Deviation</a:t>
            </a:r>
          </a:p>
          <a:p>
            <a:pPr marL="898525" marR="336550" indent="-292100">
              <a:lnSpc>
                <a:spcPct val="100000"/>
              </a:lnSpc>
              <a:spcBef>
                <a:spcPts val="1200"/>
              </a:spcBef>
              <a:spcAft>
                <a:spcPts val="600"/>
              </a:spcAft>
              <a:buClr>
                <a:schemeClr val="tx1"/>
              </a:buClr>
              <a:buSzPct val="100000"/>
              <a:tabLst>
                <a:tab pos="836294" algn="l"/>
              </a:tabLst>
            </a:pPr>
            <a:r>
              <a:rPr lang="en-GB" sz="2000" dirty="0"/>
              <a:t>Similar to Min/ Max/ Count, but not as straightforward of an implementation because these operations are not associative.</a:t>
            </a:r>
          </a:p>
          <a:p>
            <a:pPr marL="898525" marR="163830" indent="-292100">
              <a:lnSpc>
                <a:spcPct val="100000"/>
              </a:lnSpc>
              <a:spcBef>
                <a:spcPts val="1200"/>
              </a:spcBef>
              <a:spcAft>
                <a:spcPts val="600"/>
              </a:spcAft>
              <a:buClr>
                <a:schemeClr val="tx1"/>
              </a:buClr>
              <a:buSzPct val="100000"/>
              <a:tabLst>
                <a:tab pos="836294" algn="l"/>
              </a:tabLst>
            </a:pPr>
            <a:r>
              <a:rPr lang="en-GB" sz="2000" dirty="0"/>
              <a:t>A combiner can be used for all three but requires a more complex approach than just reusing the reducer implementation.</a:t>
            </a:r>
          </a:p>
        </p:txBody>
      </p:sp>
      <p:sp>
        <p:nvSpPr>
          <p:cNvPr id="4" name="Slide Number Placeholder 3">
            <a:extLst>
              <a:ext uri="{FF2B5EF4-FFF2-40B4-BE49-F238E27FC236}">
                <a16:creationId xmlns:a16="http://schemas.microsoft.com/office/drawing/2014/main" id="{F14CFC36-F722-4A51-BD96-16C0F738DACF}"/>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extLst>
      <p:ext uri="{BB962C8B-B14F-4D97-AF65-F5344CB8AC3E}">
        <p14:creationId xmlns:p14="http://schemas.microsoft.com/office/powerpoint/2010/main" val="80359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E599-EC67-4BA5-899B-7C4EE02F2F7E}"/>
              </a:ext>
            </a:extLst>
          </p:cNvPr>
          <p:cNvSpPr>
            <a:spLocks noGrp="1"/>
          </p:cNvSpPr>
          <p:nvPr>
            <p:ph type="title"/>
          </p:nvPr>
        </p:nvSpPr>
        <p:spPr/>
        <p:txBody>
          <a:bodyPr/>
          <a:lstStyle/>
          <a:p>
            <a:r>
              <a:rPr lang="en-GB" dirty="0"/>
              <a:t>Filtering Design Pattern</a:t>
            </a:r>
            <a:br>
              <a:rPr lang="en-GB" dirty="0"/>
            </a:br>
            <a:r>
              <a:rPr lang="en-GB" sz="2800" dirty="0">
                <a:solidFill>
                  <a:schemeClr val="accent5">
                    <a:lumMod val="75000"/>
                  </a:schemeClr>
                </a:solidFill>
              </a:rPr>
              <a:t>Top Ten</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7294BC2B-1F29-40CE-81ED-DCC2EF452580}"/>
              </a:ext>
            </a:extLst>
          </p:cNvPr>
          <p:cNvSpPr>
            <a:spLocks noGrp="1"/>
          </p:cNvSpPr>
          <p:nvPr>
            <p:ph idx="1"/>
          </p:nvPr>
        </p:nvSpPr>
        <p:spPr>
          <a:xfrm>
            <a:off x="838200" y="1543425"/>
            <a:ext cx="6724136" cy="5444695"/>
          </a:xfrm>
        </p:spPr>
        <p:txBody>
          <a:bodyPr>
            <a:normAutofit/>
          </a:bodyPr>
          <a:lstStyle/>
          <a:p>
            <a:pPr algn="l" fontAlgn="base">
              <a:lnSpc>
                <a:spcPct val="100000"/>
              </a:lnSpc>
              <a:spcBef>
                <a:spcPts val="1200"/>
              </a:spcBef>
              <a:spcAft>
                <a:spcPts val="600"/>
              </a:spcAft>
            </a:pPr>
            <a:r>
              <a:rPr lang="en-GB" sz="1800" dirty="0"/>
              <a:t>The top ten pattern is a bit different than previous ones in that you know how many records you want to get in the end, no matter what the input size. In generic filtering, however, the amount of output depends on the data.</a:t>
            </a:r>
          </a:p>
          <a:p>
            <a:pPr algn="l" fontAlgn="base">
              <a:lnSpc>
                <a:spcPct val="100000"/>
              </a:lnSpc>
              <a:spcBef>
                <a:spcPts val="1200"/>
              </a:spcBef>
              <a:spcAft>
                <a:spcPts val="600"/>
              </a:spcAft>
            </a:pPr>
            <a:r>
              <a:rPr lang="en-GB" sz="2400" b="1" dirty="0">
                <a:solidFill>
                  <a:schemeClr val="accent5">
                    <a:lumMod val="75000"/>
                  </a:schemeClr>
                </a:solidFill>
              </a:rPr>
              <a:t>Intent</a:t>
            </a:r>
          </a:p>
          <a:p>
            <a:pPr algn="l" fontAlgn="base">
              <a:lnSpc>
                <a:spcPct val="100000"/>
              </a:lnSpc>
              <a:spcBef>
                <a:spcPts val="1200"/>
              </a:spcBef>
              <a:spcAft>
                <a:spcPts val="600"/>
              </a:spcAft>
            </a:pPr>
            <a:r>
              <a:rPr lang="en-GB" sz="1800" dirty="0"/>
              <a:t>Retrieve a relatively small number of top </a:t>
            </a:r>
            <a:r>
              <a:rPr lang="en-GB" sz="1800" b="1" dirty="0"/>
              <a:t>K records</a:t>
            </a:r>
            <a:r>
              <a:rPr lang="en-GB" sz="1800" dirty="0"/>
              <a:t>, according to a ranking scheme in your data set, no matter how large the data.</a:t>
            </a:r>
          </a:p>
          <a:p>
            <a:pPr algn="l" fontAlgn="base">
              <a:lnSpc>
                <a:spcPct val="100000"/>
              </a:lnSpc>
              <a:spcBef>
                <a:spcPts val="1200"/>
              </a:spcBef>
              <a:spcAft>
                <a:spcPts val="600"/>
              </a:spcAft>
            </a:pPr>
            <a:r>
              <a:rPr lang="en-GB" sz="2400" b="1" dirty="0">
                <a:solidFill>
                  <a:schemeClr val="accent5">
                    <a:lumMod val="75000"/>
                  </a:schemeClr>
                </a:solidFill>
              </a:rPr>
              <a:t>Motivation</a:t>
            </a:r>
          </a:p>
          <a:p>
            <a:pPr algn="l" fontAlgn="base">
              <a:lnSpc>
                <a:spcPct val="100000"/>
              </a:lnSpc>
              <a:spcBef>
                <a:spcPts val="1200"/>
              </a:spcBef>
              <a:spcAft>
                <a:spcPts val="600"/>
              </a:spcAft>
            </a:pPr>
            <a:r>
              <a:rPr lang="en-GB" sz="1800" dirty="0"/>
              <a:t>Finding outliers is an important part of data analysis because these records are typically the most interesting and unique pieces of data in the set. </a:t>
            </a:r>
          </a:p>
          <a:p>
            <a:pPr algn="l" fontAlgn="base">
              <a:lnSpc>
                <a:spcPct val="100000"/>
              </a:lnSpc>
              <a:spcBef>
                <a:spcPts val="1200"/>
              </a:spcBef>
              <a:spcAft>
                <a:spcPts val="600"/>
              </a:spcAft>
            </a:pPr>
            <a:r>
              <a:rPr lang="en-GB" sz="1800" dirty="0"/>
              <a:t>The point of this pattern is to find the best records for a specific criterion so that you can take a look at them and perhaps figure out what caused them to be so special.</a:t>
            </a:r>
          </a:p>
        </p:txBody>
      </p:sp>
      <p:sp>
        <p:nvSpPr>
          <p:cNvPr id="4" name="Slide Number Placeholder 3">
            <a:extLst>
              <a:ext uri="{FF2B5EF4-FFF2-40B4-BE49-F238E27FC236}">
                <a16:creationId xmlns:a16="http://schemas.microsoft.com/office/drawing/2014/main" id="{F8F5311D-780A-492F-A493-039FAFC5AFB2}"/>
              </a:ext>
            </a:extLst>
          </p:cNvPr>
          <p:cNvSpPr>
            <a:spLocks noGrp="1"/>
          </p:cNvSpPr>
          <p:nvPr>
            <p:ph type="sldNum" sz="quarter" idx="12"/>
          </p:nvPr>
        </p:nvSpPr>
        <p:spPr/>
        <p:txBody>
          <a:bodyPr/>
          <a:lstStyle/>
          <a:p>
            <a:fld id="{6C8DB4F7-D883-4928-8961-38134A510B78}" type="slidenum">
              <a:rPr lang="en-GB" smtClean="0"/>
              <a:t>19</a:t>
            </a:fld>
            <a:endParaRPr lang="en-GB" dirty="0"/>
          </a:p>
        </p:txBody>
      </p:sp>
      <p:pic>
        <p:nvPicPr>
          <p:cNvPr id="6" name="Picture 5">
            <a:extLst>
              <a:ext uri="{FF2B5EF4-FFF2-40B4-BE49-F238E27FC236}">
                <a16:creationId xmlns:a16="http://schemas.microsoft.com/office/drawing/2014/main" id="{F5EC976A-616E-4487-9B39-FAC71A6EEB67}"/>
              </a:ext>
            </a:extLst>
          </p:cNvPr>
          <p:cNvPicPr>
            <a:picLocks noChangeAspect="1"/>
          </p:cNvPicPr>
          <p:nvPr/>
        </p:nvPicPr>
        <p:blipFill>
          <a:blip r:embed="rId2"/>
          <a:stretch>
            <a:fillRect/>
          </a:stretch>
        </p:blipFill>
        <p:spPr>
          <a:xfrm>
            <a:off x="7655802" y="1575229"/>
            <a:ext cx="4208749" cy="3783742"/>
          </a:xfrm>
          <a:prstGeom prst="rect">
            <a:avLst/>
          </a:prstGeom>
        </p:spPr>
      </p:pic>
      <p:sp>
        <p:nvSpPr>
          <p:cNvPr id="8" name="TextBox 7">
            <a:extLst>
              <a:ext uri="{FF2B5EF4-FFF2-40B4-BE49-F238E27FC236}">
                <a16:creationId xmlns:a16="http://schemas.microsoft.com/office/drawing/2014/main" id="{C88F0086-E838-4EA5-9271-A2E7BE49350D}"/>
              </a:ext>
            </a:extLst>
          </p:cNvPr>
          <p:cNvSpPr txBox="1"/>
          <p:nvPr/>
        </p:nvSpPr>
        <p:spPr>
          <a:xfrm>
            <a:off x="7477124" y="5378021"/>
            <a:ext cx="3462337" cy="1461939"/>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GB" sz="2000" b="1" dirty="0"/>
              <a:t>Use Cases</a:t>
            </a:r>
          </a:p>
          <a:p>
            <a:pPr marL="542925" indent="-276225">
              <a:spcBef>
                <a:spcPts val="600"/>
              </a:spcBef>
              <a:buFont typeface="Arial" panose="020B0604020202020204" pitchFamily="34" charset="0"/>
              <a:buChar char="•"/>
            </a:pPr>
            <a:r>
              <a:rPr lang="en-GB" dirty="0"/>
              <a:t>Outlier analysis</a:t>
            </a:r>
          </a:p>
          <a:p>
            <a:pPr marL="542925" indent="-276225">
              <a:spcBef>
                <a:spcPts val="600"/>
              </a:spcBef>
              <a:buFont typeface="Arial" panose="020B0604020202020204" pitchFamily="34" charset="0"/>
              <a:buChar char="•"/>
            </a:pPr>
            <a:r>
              <a:rPr lang="en-GB" dirty="0"/>
              <a:t>Select interesting data</a:t>
            </a:r>
          </a:p>
          <a:p>
            <a:pPr marL="542925" indent="-276225">
              <a:spcBef>
                <a:spcPts val="600"/>
              </a:spcBef>
              <a:buFont typeface="Arial" panose="020B0604020202020204" pitchFamily="34" charset="0"/>
              <a:buChar char="•"/>
            </a:pPr>
            <a:r>
              <a:rPr lang="en-GB" dirty="0"/>
              <a:t>Catchy dashboards</a:t>
            </a:r>
          </a:p>
        </p:txBody>
      </p:sp>
    </p:spTree>
    <p:extLst>
      <p:ext uri="{BB962C8B-B14F-4D97-AF65-F5344CB8AC3E}">
        <p14:creationId xmlns:p14="http://schemas.microsoft.com/office/powerpoint/2010/main" val="339323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201737" y="1899337"/>
            <a:ext cx="9788525" cy="4632260"/>
          </a:xfrm>
        </p:spPr>
        <p:txBody>
          <a:bodyPr>
            <a:normAutofit/>
          </a:bodyPr>
          <a:lstStyle/>
          <a:p>
            <a:pPr marL="357188" indent="-357188">
              <a:lnSpc>
                <a:spcPct val="100000"/>
              </a:lnSpc>
              <a:spcBef>
                <a:spcPts val="1200"/>
              </a:spcBef>
              <a:spcAft>
                <a:spcPts val="600"/>
              </a:spcAft>
            </a:pPr>
            <a:r>
              <a:rPr lang="en-GB" dirty="0"/>
              <a:t>Concept of Design Patterns</a:t>
            </a:r>
          </a:p>
          <a:p>
            <a:pPr marL="357188" indent="-357188">
              <a:lnSpc>
                <a:spcPct val="100000"/>
              </a:lnSpc>
              <a:spcBef>
                <a:spcPts val="1200"/>
              </a:spcBef>
              <a:spcAft>
                <a:spcPts val="600"/>
              </a:spcAft>
            </a:pPr>
            <a:r>
              <a:rPr lang="en-GB" dirty="0"/>
              <a:t>MapReduce Programming Model</a:t>
            </a:r>
          </a:p>
          <a:p>
            <a:pPr marL="357188" indent="-357188">
              <a:lnSpc>
                <a:spcPct val="100000"/>
              </a:lnSpc>
              <a:spcBef>
                <a:spcPts val="1200"/>
              </a:spcBef>
              <a:spcAft>
                <a:spcPts val="600"/>
              </a:spcAft>
            </a:pPr>
            <a:r>
              <a:rPr lang="en-GB" dirty="0"/>
              <a:t>MapReduce Design Patterns for Big Data Processing</a:t>
            </a:r>
          </a:p>
          <a:p>
            <a:pPr marL="357188" indent="-357188">
              <a:lnSpc>
                <a:spcPct val="100000"/>
              </a:lnSpc>
              <a:spcBef>
                <a:spcPts val="1200"/>
              </a:spcBef>
              <a:spcAft>
                <a:spcPts val="600"/>
              </a:spcAft>
            </a:pPr>
            <a:r>
              <a:rPr lang="en-GB" dirty="0"/>
              <a:t>Summarisation Patterns</a:t>
            </a:r>
          </a:p>
          <a:p>
            <a:pPr marL="357188" indent="-357188">
              <a:lnSpc>
                <a:spcPct val="100000"/>
              </a:lnSpc>
              <a:spcBef>
                <a:spcPts val="1200"/>
              </a:spcBef>
              <a:spcAft>
                <a:spcPts val="600"/>
              </a:spcAft>
            </a:pPr>
            <a:r>
              <a:rPr lang="en-GB" dirty="0"/>
              <a:t>Filtering: Top Ten Pattern</a:t>
            </a:r>
          </a:p>
          <a:p>
            <a:pPr marL="357188" indent="-357188">
              <a:lnSpc>
                <a:spcPct val="100000"/>
              </a:lnSpc>
              <a:spcBef>
                <a:spcPts val="1200"/>
              </a:spcBef>
              <a:spcAft>
                <a:spcPts val="600"/>
              </a:spcAft>
            </a:pPr>
            <a:r>
              <a:rPr lang="en-GB" dirty="0"/>
              <a:t>Examples for MapReduce using purchases.txt dataset</a:t>
            </a:r>
          </a:p>
          <a:p>
            <a:pPr>
              <a:lnSpc>
                <a:spcPct val="100000"/>
              </a:lnSpc>
              <a:spcBef>
                <a:spcPts val="1200"/>
              </a:spcBef>
              <a:spcAft>
                <a:spcPts val="600"/>
              </a:spcAft>
            </a:pPr>
            <a:endParaRPr lang="pt-BR" dirty="0"/>
          </a:p>
        </p:txBody>
      </p:sp>
      <p:sp>
        <p:nvSpPr>
          <p:cNvPr id="6" name="Slide Number Placeholder 5">
            <a:extLst>
              <a:ext uri="{FF2B5EF4-FFF2-40B4-BE49-F238E27FC236}">
                <a16:creationId xmlns:a16="http://schemas.microsoft.com/office/drawing/2014/main" id="{93B4B040-88A3-4050-87CB-8BC70B072874}"/>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106970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1057013" y="1685924"/>
            <a:ext cx="5510042" cy="5230265"/>
          </a:xfrm>
        </p:spPr>
        <p:txBody>
          <a:bodyPr>
            <a:normAutofit fontScale="77500" lnSpcReduction="20000"/>
          </a:bodyPr>
          <a:lstStyle/>
          <a:p>
            <a:pPr>
              <a:lnSpc>
                <a:spcPct val="100000"/>
              </a:lnSpc>
              <a:spcBef>
                <a:spcPts val="600"/>
              </a:spcBef>
              <a:spcAft>
                <a:spcPts val="1200"/>
              </a:spcAft>
            </a:pPr>
            <a:r>
              <a:rPr lang="en-GB" sz="2200" dirty="0"/>
              <a:t>Tom White, 2012, Hadoop The Definitive Guide, O’Reilly Publishing</a:t>
            </a:r>
          </a:p>
          <a:p>
            <a:pPr>
              <a:lnSpc>
                <a:spcPct val="100000"/>
              </a:lnSpc>
              <a:spcBef>
                <a:spcPts val="600"/>
              </a:spcBef>
              <a:spcAft>
                <a:spcPts val="1200"/>
              </a:spcAft>
            </a:pPr>
            <a:r>
              <a:rPr lang="en-GB" sz="2200" dirty="0"/>
              <a:t>Hadoop with Python, Zach </a:t>
            </a:r>
            <a:r>
              <a:rPr lang="en-GB" sz="2200" dirty="0" err="1"/>
              <a:t>Radtka</a:t>
            </a:r>
            <a:r>
              <a:rPr lang="en-GB" sz="2200" dirty="0"/>
              <a:t>; Donald Miner, O'Reilly Media, Inc., 2015.</a:t>
            </a:r>
          </a:p>
          <a:p>
            <a:pPr>
              <a:lnSpc>
                <a:spcPct val="100000"/>
              </a:lnSpc>
              <a:spcBef>
                <a:spcPts val="600"/>
              </a:spcBef>
              <a:spcAft>
                <a:spcPts val="1200"/>
              </a:spcAft>
            </a:pPr>
            <a:r>
              <a:rPr lang="en-GB" sz="2200" dirty="0" err="1"/>
              <a:t>Lublinsky</a:t>
            </a:r>
            <a:r>
              <a:rPr lang="en-GB" sz="2200" dirty="0"/>
              <a:t> B., Smith K. T. and </a:t>
            </a:r>
            <a:r>
              <a:rPr lang="en-GB" sz="2200" dirty="0" err="1"/>
              <a:t>Yakubovich</a:t>
            </a:r>
            <a:r>
              <a:rPr lang="en-GB" sz="2200" dirty="0"/>
              <a:t> A 2013, Professional Hadoop Solutions, </a:t>
            </a:r>
            <a:r>
              <a:rPr lang="en-GB" sz="2200" dirty="0" err="1"/>
              <a:t>Wrox</a:t>
            </a:r>
            <a:r>
              <a:rPr lang="en-GB" sz="2200" dirty="0"/>
              <a:t> [ISBN: 13:978-11186]</a:t>
            </a:r>
          </a:p>
          <a:p>
            <a:pPr>
              <a:lnSpc>
                <a:spcPct val="100000"/>
              </a:lnSpc>
              <a:spcBef>
                <a:spcPts val="600"/>
              </a:spcBef>
              <a:spcAft>
                <a:spcPts val="1200"/>
              </a:spcAft>
            </a:pPr>
            <a:r>
              <a:rPr lang="en-GB" sz="2200" dirty="0"/>
              <a:t>Holmes A 2012, Hadoop in Practice, Manning Publications [ISBN: 13:978-16172]</a:t>
            </a:r>
          </a:p>
          <a:p>
            <a:pPr>
              <a:lnSpc>
                <a:spcPct val="100000"/>
              </a:lnSpc>
              <a:spcBef>
                <a:spcPts val="600"/>
              </a:spcBef>
              <a:spcAft>
                <a:spcPts val="1200"/>
              </a:spcAft>
            </a:pPr>
            <a:r>
              <a:rPr lang="en-GB" sz="2200" dirty="0"/>
              <a:t>McKinney W. 2012, Python for Data Analysis, O'Reilly Media [ISBN: 13: 978-14493]</a:t>
            </a:r>
          </a:p>
          <a:p>
            <a:pPr>
              <a:lnSpc>
                <a:spcPct val="100000"/>
              </a:lnSpc>
              <a:spcBef>
                <a:spcPts val="600"/>
              </a:spcBef>
              <a:spcAft>
                <a:spcPts val="1200"/>
              </a:spcAft>
            </a:pPr>
            <a:r>
              <a:rPr lang="en-GB" sz="2200" dirty="0"/>
              <a:t>https://hadoop.apache.org/docs/stable/hadoop-mapreduce-client/hadoop-mapreduce-client-core/MapReduceTutorial.html</a:t>
            </a:r>
          </a:p>
          <a:p>
            <a:pPr>
              <a:lnSpc>
                <a:spcPct val="100000"/>
              </a:lnSpc>
              <a:spcBef>
                <a:spcPts val="600"/>
              </a:spcBef>
              <a:spcAft>
                <a:spcPts val="1200"/>
              </a:spcAft>
            </a:pPr>
            <a:r>
              <a:rPr lang="en-GB" sz="2200" dirty="0"/>
              <a:t>Some images are used from Google search repository (https://www.google.ie/search) to enhance the level of learning.</a:t>
            </a:r>
            <a:endParaRPr lang="tr-TR" sz="2200" dirty="0"/>
          </a:p>
        </p:txBody>
      </p:sp>
      <p:sp>
        <p:nvSpPr>
          <p:cNvPr id="4" name="Slide Number Placeholder 3">
            <a:extLst>
              <a:ext uri="{FF2B5EF4-FFF2-40B4-BE49-F238E27FC236}">
                <a16:creationId xmlns:a16="http://schemas.microsoft.com/office/drawing/2014/main" id="{6B2C5F81-6FEA-4F49-8B0F-59356D63A891}"/>
              </a:ext>
            </a:extLst>
          </p:cNvPr>
          <p:cNvSpPr>
            <a:spLocks noGrp="1"/>
          </p:cNvSpPr>
          <p:nvPr>
            <p:ph type="sldNum" sz="quarter" idx="12"/>
          </p:nvPr>
        </p:nvSpPr>
        <p:spPr/>
        <p:txBody>
          <a:bodyPr/>
          <a:lstStyle/>
          <a:p>
            <a:fld id="{6C8DB4F7-D883-4928-8961-38134A510B78}" type="slidenum">
              <a:rPr lang="en-GB" smtClean="0"/>
              <a:t>20</a:t>
            </a:fld>
            <a:endParaRPr lang="en-GB" dirty="0"/>
          </a:p>
        </p:txBody>
      </p:sp>
      <p:sp>
        <p:nvSpPr>
          <p:cNvPr id="5" name="Title 5">
            <a:extLst>
              <a:ext uri="{FF2B5EF4-FFF2-40B4-BE49-F238E27FC236}">
                <a16:creationId xmlns:a16="http://schemas.microsoft.com/office/drawing/2014/main" id="{ADE01A2A-2CE4-FE5A-8CA5-0ACCA0467702}"/>
              </a:ext>
            </a:extLst>
          </p:cNvPr>
          <p:cNvSpPr txBox="1">
            <a:spLocks/>
          </p:cNvSpPr>
          <p:nvPr/>
        </p:nvSpPr>
        <p:spPr>
          <a:xfrm>
            <a:off x="6945334" y="2590179"/>
            <a:ext cx="4767777" cy="2822943"/>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294039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4044-AFA3-4769-8BC1-902BEA2867A8}"/>
              </a:ext>
            </a:extLst>
          </p:cNvPr>
          <p:cNvSpPr>
            <a:spLocks noGrp="1"/>
          </p:cNvSpPr>
          <p:nvPr>
            <p:ph type="title"/>
          </p:nvPr>
        </p:nvSpPr>
        <p:spPr/>
        <p:txBody>
          <a:bodyPr/>
          <a:lstStyle/>
          <a:p>
            <a:r>
              <a:rPr lang="en-GB" dirty="0"/>
              <a:t>Design Patterns</a:t>
            </a:r>
          </a:p>
        </p:txBody>
      </p:sp>
      <p:sp>
        <p:nvSpPr>
          <p:cNvPr id="4" name="Slide Number Placeholder 3">
            <a:extLst>
              <a:ext uri="{FF2B5EF4-FFF2-40B4-BE49-F238E27FC236}">
                <a16:creationId xmlns:a16="http://schemas.microsoft.com/office/drawing/2014/main" id="{90A90066-7624-4201-9764-40DC06C4E194}"/>
              </a:ext>
            </a:extLst>
          </p:cNvPr>
          <p:cNvSpPr>
            <a:spLocks noGrp="1"/>
          </p:cNvSpPr>
          <p:nvPr>
            <p:ph type="sldNum" sz="quarter" idx="12"/>
          </p:nvPr>
        </p:nvSpPr>
        <p:spPr/>
        <p:txBody>
          <a:bodyPr/>
          <a:lstStyle/>
          <a:p>
            <a:fld id="{6C8DB4F7-D883-4928-8961-38134A510B78}" type="slidenum">
              <a:rPr lang="en-GB" smtClean="0"/>
              <a:t>3</a:t>
            </a:fld>
            <a:endParaRPr lang="en-GB" dirty="0"/>
          </a:p>
        </p:txBody>
      </p:sp>
      <p:sp>
        <p:nvSpPr>
          <p:cNvPr id="5" name="Rectangle 4">
            <a:extLst>
              <a:ext uri="{FF2B5EF4-FFF2-40B4-BE49-F238E27FC236}">
                <a16:creationId xmlns:a16="http://schemas.microsoft.com/office/drawing/2014/main" id="{9A888366-3B99-4161-A957-8EB02583D6D3}"/>
              </a:ext>
            </a:extLst>
          </p:cNvPr>
          <p:cNvSpPr/>
          <p:nvPr/>
        </p:nvSpPr>
        <p:spPr>
          <a:xfrm>
            <a:off x="1266824" y="1638733"/>
            <a:ext cx="9572625" cy="1815882"/>
          </a:xfrm>
          <a:prstGeom prst="rect">
            <a:avLst/>
          </a:prstGeom>
        </p:spPr>
        <p:txBody>
          <a:bodyPr wrap="square">
            <a:spAutoFit/>
          </a:bodyPr>
          <a:lstStyle/>
          <a:p>
            <a:r>
              <a:rPr lang="en-IE" sz="2800" b="1" dirty="0"/>
              <a:t>Design patterns are “descriptions of communicating objects and classes that are customized to solve a general design problem in a particular context.”</a:t>
            </a:r>
          </a:p>
          <a:p>
            <a:pPr algn="r"/>
            <a:r>
              <a:rPr lang="en-IE" sz="2800" b="1" dirty="0"/>
              <a:t>Gang of Four</a:t>
            </a:r>
          </a:p>
        </p:txBody>
      </p:sp>
      <p:sp>
        <p:nvSpPr>
          <p:cNvPr id="6" name="Rectangle 5">
            <a:extLst>
              <a:ext uri="{FF2B5EF4-FFF2-40B4-BE49-F238E27FC236}">
                <a16:creationId xmlns:a16="http://schemas.microsoft.com/office/drawing/2014/main" id="{DD40E242-E0FE-4AB6-89D8-BFB11B6EB5A8}"/>
              </a:ext>
            </a:extLst>
          </p:cNvPr>
          <p:cNvSpPr/>
          <p:nvPr/>
        </p:nvSpPr>
        <p:spPr>
          <a:xfrm>
            <a:off x="963499" y="3349169"/>
            <a:ext cx="7332004" cy="2769989"/>
          </a:xfrm>
          <a:prstGeom prst="rect">
            <a:avLst/>
          </a:prstGeom>
        </p:spPr>
        <p:txBody>
          <a:bodyPr wrap="square">
            <a:spAutoFit/>
          </a:bodyPr>
          <a:lstStyle/>
          <a:p>
            <a:pPr marL="285750" indent="-285750">
              <a:spcBef>
                <a:spcPts val="600"/>
              </a:spcBef>
              <a:spcAft>
                <a:spcPts val="1200"/>
              </a:spcAft>
              <a:buFont typeface="Arial" panose="020B0604020202020204" pitchFamily="34" charset="0"/>
              <a:buChar char="•"/>
            </a:pPr>
            <a:r>
              <a:rPr lang="en-GB" sz="2400" dirty="0"/>
              <a:t>Design patterns offer solutions to common application design problems. </a:t>
            </a:r>
          </a:p>
          <a:p>
            <a:pPr marL="285750" indent="-285750">
              <a:spcBef>
                <a:spcPts val="600"/>
              </a:spcBef>
              <a:spcAft>
                <a:spcPts val="1200"/>
              </a:spcAft>
              <a:buFont typeface="Arial" panose="020B0604020202020204" pitchFamily="34" charset="0"/>
              <a:buChar char="•"/>
            </a:pPr>
            <a:r>
              <a:rPr lang="en-GB" sz="2400" dirty="0"/>
              <a:t>They provide generalized solutions in the form of boilerplates that can be applied to real‐life problems. </a:t>
            </a:r>
          </a:p>
          <a:p>
            <a:pPr marL="285750" indent="-285750">
              <a:spcBef>
                <a:spcPts val="600"/>
              </a:spcBef>
              <a:spcAft>
                <a:spcPts val="1200"/>
              </a:spcAft>
              <a:buFont typeface="Arial" panose="020B0604020202020204" pitchFamily="34" charset="0"/>
              <a:buChar char="•"/>
            </a:pPr>
            <a:r>
              <a:rPr lang="en-GB" sz="2400" dirty="0"/>
              <a:t>We can visualize design patterns using a class diagram, showing the behaviours and relations between classes. </a:t>
            </a:r>
            <a:endParaRPr lang="en-IE" sz="2400" dirty="0"/>
          </a:p>
        </p:txBody>
      </p:sp>
      <p:pic>
        <p:nvPicPr>
          <p:cNvPr id="7" name="Picture 6">
            <a:extLst>
              <a:ext uri="{FF2B5EF4-FFF2-40B4-BE49-F238E27FC236}">
                <a16:creationId xmlns:a16="http://schemas.microsoft.com/office/drawing/2014/main" id="{6C8BF2D9-684C-4934-92F7-17E5A447DCE9}"/>
              </a:ext>
            </a:extLst>
          </p:cNvPr>
          <p:cNvPicPr>
            <a:picLocks noChangeAspect="1"/>
          </p:cNvPicPr>
          <p:nvPr/>
        </p:nvPicPr>
        <p:blipFill>
          <a:blip r:embed="rId2"/>
          <a:stretch>
            <a:fillRect/>
          </a:stretch>
        </p:blipFill>
        <p:spPr>
          <a:xfrm>
            <a:off x="8492372" y="3771901"/>
            <a:ext cx="2736129" cy="1843087"/>
          </a:xfrm>
          <a:prstGeom prst="rect">
            <a:avLst/>
          </a:prstGeom>
        </p:spPr>
      </p:pic>
    </p:spTree>
    <p:extLst>
      <p:ext uri="{BB962C8B-B14F-4D97-AF65-F5344CB8AC3E}">
        <p14:creationId xmlns:p14="http://schemas.microsoft.com/office/powerpoint/2010/main" val="294668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8118-43D8-4C37-92EF-077F38764CB5}"/>
              </a:ext>
            </a:extLst>
          </p:cNvPr>
          <p:cNvSpPr>
            <a:spLocks noGrp="1"/>
          </p:cNvSpPr>
          <p:nvPr>
            <p:ph type="title"/>
          </p:nvPr>
        </p:nvSpPr>
        <p:spPr/>
        <p:txBody>
          <a:bodyPr/>
          <a:lstStyle/>
          <a:p>
            <a:r>
              <a:rPr lang="en-GB" dirty="0"/>
              <a:t>Design Patterns</a:t>
            </a:r>
          </a:p>
        </p:txBody>
      </p:sp>
      <p:sp>
        <p:nvSpPr>
          <p:cNvPr id="3" name="Content Placeholder 2">
            <a:extLst>
              <a:ext uri="{FF2B5EF4-FFF2-40B4-BE49-F238E27FC236}">
                <a16:creationId xmlns:a16="http://schemas.microsoft.com/office/drawing/2014/main" id="{A40A9CEE-23E1-48AC-8F4C-16A6710DB228}"/>
              </a:ext>
            </a:extLst>
          </p:cNvPr>
          <p:cNvSpPr>
            <a:spLocks noGrp="1"/>
          </p:cNvSpPr>
          <p:nvPr>
            <p:ph idx="1"/>
          </p:nvPr>
        </p:nvSpPr>
        <p:spPr>
          <a:xfrm>
            <a:off x="838199" y="2318881"/>
            <a:ext cx="10382251" cy="4484415"/>
          </a:xfrm>
        </p:spPr>
        <p:txBody>
          <a:bodyPr>
            <a:normAutofit/>
          </a:bodyPr>
          <a:lstStyle/>
          <a:p>
            <a:pPr marL="285750" indent="-285750">
              <a:lnSpc>
                <a:spcPct val="100000"/>
              </a:lnSpc>
              <a:spcBef>
                <a:spcPts val="600"/>
              </a:spcBef>
              <a:spcAft>
                <a:spcPts val="1200"/>
              </a:spcAft>
              <a:buFont typeface="Arial" panose="020B0604020202020204" pitchFamily="34" charset="0"/>
              <a:buChar char="•"/>
            </a:pPr>
            <a:r>
              <a:rPr lang="en-IE" sz="2400" dirty="0"/>
              <a:t>Object‐oriented programming emerged in the 1980s, and several languages that built on this new idea shortly followed. </a:t>
            </a:r>
            <a:r>
              <a:rPr lang="en-IE" sz="2400" b="1" dirty="0"/>
              <a:t>For example</a:t>
            </a:r>
            <a:r>
              <a:rPr lang="en-IE" sz="2400" dirty="0"/>
              <a:t>, Smalltalk, C++, and Objective C are still prevalent today. </a:t>
            </a:r>
          </a:p>
          <a:p>
            <a:pPr marL="285750" indent="-285750">
              <a:lnSpc>
                <a:spcPct val="100000"/>
              </a:lnSpc>
              <a:spcBef>
                <a:spcPts val="600"/>
              </a:spcBef>
              <a:spcAft>
                <a:spcPts val="1200"/>
              </a:spcAft>
              <a:buFont typeface="Arial" panose="020B0604020202020204" pitchFamily="34" charset="0"/>
              <a:buChar char="•"/>
            </a:pPr>
            <a:r>
              <a:rPr lang="en-IE" sz="2400" dirty="0"/>
              <a:t>Design patterns have solved many issues that software engineers have with procedural programming languages like C and COBOL. </a:t>
            </a:r>
          </a:p>
          <a:p>
            <a:pPr marL="285750" indent="-285750">
              <a:lnSpc>
                <a:spcPct val="100000"/>
              </a:lnSpc>
              <a:spcBef>
                <a:spcPts val="600"/>
              </a:spcBef>
              <a:spcAft>
                <a:spcPts val="1200"/>
              </a:spcAft>
              <a:buFont typeface="Arial" panose="020B0604020202020204" pitchFamily="34" charset="0"/>
              <a:buChar char="•"/>
            </a:pPr>
            <a:r>
              <a:rPr lang="en-GB" sz="2400" dirty="0"/>
              <a:t>Developers found common problems during the software development and then the best solution is to develop some pattern to solve similar kind of problems.</a:t>
            </a:r>
            <a:endParaRPr lang="en-IE" sz="2400" dirty="0"/>
          </a:p>
          <a:p>
            <a:pPr marL="285750" indent="-285750">
              <a:lnSpc>
                <a:spcPct val="100000"/>
              </a:lnSpc>
              <a:spcBef>
                <a:spcPts val="600"/>
              </a:spcBef>
              <a:spcAft>
                <a:spcPts val="1200"/>
              </a:spcAft>
              <a:buFont typeface="Arial" panose="020B0604020202020204" pitchFamily="34" charset="0"/>
              <a:buChar char="•"/>
            </a:pPr>
            <a:r>
              <a:rPr lang="en-IE" sz="2400" dirty="0"/>
              <a:t>When object‐oriented programming emerged, it was still a pre‐Internet world, and it was hard to share experiences with the masses.</a:t>
            </a:r>
          </a:p>
        </p:txBody>
      </p:sp>
      <p:sp>
        <p:nvSpPr>
          <p:cNvPr id="4" name="Slide Number Placeholder 3">
            <a:extLst>
              <a:ext uri="{FF2B5EF4-FFF2-40B4-BE49-F238E27FC236}">
                <a16:creationId xmlns:a16="http://schemas.microsoft.com/office/drawing/2014/main" id="{E884F6C6-2FA7-4C62-9533-C9A130E64717}"/>
              </a:ext>
            </a:extLst>
          </p:cNvPr>
          <p:cNvSpPr>
            <a:spLocks noGrp="1"/>
          </p:cNvSpPr>
          <p:nvPr>
            <p:ph type="sldNum" sz="quarter" idx="12"/>
          </p:nvPr>
        </p:nvSpPr>
        <p:spPr/>
        <p:txBody>
          <a:bodyPr/>
          <a:lstStyle/>
          <a:p>
            <a:fld id="{6C8DB4F7-D883-4928-8961-38134A510B78}" type="slidenum">
              <a:rPr lang="en-GB" smtClean="0"/>
              <a:t>4</a:t>
            </a:fld>
            <a:endParaRPr lang="en-GB" dirty="0"/>
          </a:p>
        </p:txBody>
      </p:sp>
      <p:sp>
        <p:nvSpPr>
          <p:cNvPr id="5" name="Rectangle 4">
            <a:extLst>
              <a:ext uri="{FF2B5EF4-FFF2-40B4-BE49-F238E27FC236}">
                <a16:creationId xmlns:a16="http://schemas.microsoft.com/office/drawing/2014/main" id="{BB337496-44DC-49C3-9BA8-203B45E0A21C}"/>
              </a:ext>
            </a:extLst>
          </p:cNvPr>
          <p:cNvSpPr/>
          <p:nvPr/>
        </p:nvSpPr>
        <p:spPr>
          <a:xfrm>
            <a:off x="873211" y="1619251"/>
            <a:ext cx="9518563" cy="523220"/>
          </a:xfrm>
          <a:prstGeom prst="rect">
            <a:avLst/>
          </a:prstGeom>
        </p:spPr>
        <p:txBody>
          <a:bodyPr wrap="square">
            <a:spAutoFit/>
          </a:bodyPr>
          <a:lstStyle/>
          <a:p>
            <a:r>
              <a:rPr lang="en-GB" sz="2800" b="1" dirty="0">
                <a:solidFill>
                  <a:schemeClr val="accent5">
                    <a:lumMod val="75000"/>
                  </a:schemeClr>
                </a:solidFill>
              </a:rPr>
              <a:t>How Patterns Were Discovered and Why We Need Them?</a:t>
            </a:r>
            <a:endParaRPr lang="en-IE" sz="2800" b="1" dirty="0">
              <a:solidFill>
                <a:schemeClr val="accent5">
                  <a:lumMod val="75000"/>
                </a:schemeClr>
              </a:solidFill>
            </a:endParaRPr>
          </a:p>
        </p:txBody>
      </p:sp>
    </p:spTree>
    <p:extLst>
      <p:ext uri="{BB962C8B-B14F-4D97-AF65-F5344CB8AC3E}">
        <p14:creationId xmlns:p14="http://schemas.microsoft.com/office/powerpoint/2010/main" val="105147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EEEC-EA67-4232-A81E-BA740CC9423D}"/>
              </a:ext>
            </a:extLst>
          </p:cNvPr>
          <p:cNvSpPr>
            <a:spLocks noGrp="1"/>
          </p:cNvSpPr>
          <p:nvPr>
            <p:ph type="title"/>
          </p:nvPr>
        </p:nvSpPr>
        <p:spPr/>
        <p:txBody>
          <a:bodyPr/>
          <a:lstStyle/>
          <a:p>
            <a:r>
              <a:rPr lang="en-GB" dirty="0"/>
              <a:t>MapReduce Design Pattern </a:t>
            </a:r>
          </a:p>
        </p:txBody>
      </p:sp>
      <p:sp>
        <p:nvSpPr>
          <p:cNvPr id="3" name="Content Placeholder 2">
            <a:extLst>
              <a:ext uri="{FF2B5EF4-FFF2-40B4-BE49-F238E27FC236}">
                <a16:creationId xmlns:a16="http://schemas.microsoft.com/office/drawing/2014/main" id="{652ACCCA-566E-4497-81BB-8DDDCCA66F14}"/>
              </a:ext>
            </a:extLst>
          </p:cNvPr>
          <p:cNvSpPr>
            <a:spLocks noGrp="1"/>
          </p:cNvSpPr>
          <p:nvPr>
            <p:ph idx="1"/>
          </p:nvPr>
        </p:nvSpPr>
        <p:spPr>
          <a:xfrm>
            <a:off x="838200" y="1564994"/>
            <a:ext cx="10515600" cy="5369206"/>
          </a:xfrm>
        </p:spPr>
        <p:txBody>
          <a:bodyPr>
            <a:normAutofit/>
          </a:bodyPr>
          <a:lstStyle/>
          <a:p>
            <a:pPr marL="357188" indent="-357188" algn="l" fontAlgn="base">
              <a:lnSpc>
                <a:spcPct val="100000"/>
              </a:lnSpc>
              <a:spcBef>
                <a:spcPts val="1200"/>
              </a:spcBef>
              <a:spcAft>
                <a:spcPts val="600"/>
              </a:spcAft>
            </a:pPr>
            <a:r>
              <a:rPr lang="en-GB" sz="2400" b="1" dirty="0"/>
              <a:t>MapReduce</a:t>
            </a:r>
            <a:r>
              <a:rPr lang="en-GB" sz="2400" dirty="0"/>
              <a:t> is a computing paradigm for processing data specifically that resides on hundreds of computers, which has been popularized recently by Google, Hadoop, and many others. </a:t>
            </a:r>
          </a:p>
          <a:p>
            <a:pPr marL="357188" indent="-357188" algn="l" fontAlgn="base">
              <a:lnSpc>
                <a:spcPct val="100000"/>
              </a:lnSpc>
              <a:spcBef>
                <a:spcPts val="1200"/>
              </a:spcBef>
              <a:spcAft>
                <a:spcPts val="600"/>
              </a:spcAft>
            </a:pPr>
            <a:r>
              <a:rPr lang="en-GB" sz="2400" dirty="0"/>
              <a:t>The paradigm is extraordinarily powerful, but it does not provide a general solution to what many are calling “big data”. </a:t>
            </a:r>
          </a:p>
          <a:p>
            <a:pPr marL="357188" indent="-357188" algn="l" fontAlgn="base">
              <a:lnSpc>
                <a:spcPct val="100000"/>
              </a:lnSpc>
              <a:spcBef>
                <a:spcPts val="1200"/>
              </a:spcBef>
              <a:spcAft>
                <a:spcPts val="600"/>
              </a:spcAft>
            </a:pPr>
            <a:r>
              <a:rPr lang="en-GB" b="1" dirty="0">
                <a:solidFill>
                  <a:schemeClr val="accent5">
                    <a:lumMod val="75000"/>
                  </a:schemeClr>
                </a:solidFill>
              </a:rPr>
              <a:t>What is a MapReduce design pattern? </a:t>
            </a:r>
          </a:p>
          <a:p>
            <a:pPr marL="357188" indent="-357188" algn="l" fontAlgn="base">
              <a:lnSpc>
                <a:spcPct val="100000"/>
              </a:lnSpc>
              <a:spcBef>
                <a:spcPts val="1200"/>
              </a:spcBef>
              <a:spcAft>
                <a:spcPts val="600"/>
              </a:spcAft>
            </a:pPr>
            <a:r>
              <a:rPr lang="en-GB" sz="2400" dirty="0"/>
              <a:t>It is a template for solving a common and general data manipulation problem with </a:t>
            </a:r>
            <a:r>
              <a:rPr lang="en-GB" sz="2400" b="1" dirty="0"/>
              <a:t>MapReduce</a:t>
            </a:r>
            <a:r>
              <a:rPr lang="en-GB" sz="2400" dirty="0"/>
              <a:t>. </a:t>
            </a:r>
          </a:p>
          <a:p>
            <a:pPr marL="357188" indent="-357188" algn="l" fontAlgn="base">
              <a:lnSpc>
                <a:spcPct val="100000"/>
              </a:lnSpc>
              <a:spcBef>
                <a:spcPts val="1200"/>
              </a:spcBef>
              <a:spcAft>
                <a:spcPts val="600"/>
              </a:spcAft>
            </a:pPr>
            <a:r>
              <a:rPr lang="en-GB" sz="2400" b="1" dirty="0"/>
              <a:t>MapReduce</a:t>
            </a:r>
            <a:r>
              <a:rPr lang="en-GB" sz="2400" dirty="0"/>
              <a:t> is also called as a programming model that enables large volumes of data to be processed and generated by dividing work into independent tasks and executing the tasks in parallel across a cluster of machines. </a:t>
            </a:r>
          </a:p>
        </p:txBody>
      </p:sp>
      <p:sp>
        <p:nvSpPr>
          <p:cNvPr id="4" name="Slide Number Placeholder 3">
            <a:extLst>
              <a:ext uri="{FF2B5EF4-FFF2-40B4-BE49-F238E27FC236}">
                <a16:creationId xmlns:a16="http://schemas.microsoft.com/office/drawing/2014/main" id="{AD0CD3FC-328B-48BC-BBB5-26B262475124}"/>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38406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9041-5727-435A-380A-617F43714E4C}"/>
              </a:ext>
            </a:extLst>
          </p:cNvPr>
          <p:cNvSpPr>
            <a:spLocks noGrp="1"/>
          </p:cNvSpPr>
          <p:nvPr>
            <p:ph type="title"/>
          </p:nvPr>
        </p:nvSpPr>
        <p:spPr/>
        <p:txBody>
          <a:bodyPr/>
          <a:lstStyle/>
          <a:p>
            <a:r>
              <a:rPr lang="en-GB" dirty="0"/>
              <a:t>MapReduce Design Pattern </a:t>
            </a:r>
            <a:endParaRPr lang="en-IE" dirty="0"/>
          </a:p>
        </p:txBody>
      </p:sp>
      <p:sp>
        <p:nvSpPr>
          <p:cNvPr id="3" name="Slide Number Placeholder 2">
            <a:extLst>
              <a:ext uri="{FF2B5EF4-FFF2-40B4-BE49-F238E27FC236}">
                <a16:creationId xmlns:a16="http://schemas.microsoft.com/office/drawing/2014/main" id="{21AB648A-A911-3FD4-0204-89CEC69CF571}"/>
              </a:ext>
            </a:extLst>
          </p:cNvPr>
          <p:cNvSpPr>
            <a:spLocks noGrp="1"/>
          </p:cNvSpPr>
          <p:nvPr>
            <p:ph type="sldNum" sz="quarter" idx="12"/>
          </p:nvPr>
        </p:nvSpPr>
        <p:spPr/>
        <p:txBody>
          <a:bodyPr/>
          <a:lstStyle/>
          <a:p>
            <a:fld id="{6C8DB4F7-D883-4928-8961-38134A510B78}" type="slidenum">
              <a:rPr lang="en-GB" smtClean="0"/>
              <a:t>6</a:t>
            </a:fld>
            <a:endParaRPr lang="en-GB" dirty="0"/>
          </a:p>
        </p:txBody>
      </p:sp>
      <p:pic>
        <p:nvPicPr>
          <p:cNvPr id="10" name="Picture 9" descr="Diagram&#10;&#10;Description automatically generated">
            <a:extLst>
              <a:ext uri="{FF2B5EF4-FFF2-40B4-BE49-F238E27FC236}">
                <a16:creationId xmlns:a16="http://schemas.microsoft.com/office/drawing/2014/main" id="{6961C32B-1546-4BA4-A18B-260BBCB46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66" y="1656207"/>
            <a:ext cx="8077258" cy="5118009"/>
          </a:xfrm>
          <a:prstGeom prst="rect">
            <a:avLst/>
          </a:prstGeom>
        </p:spPr>
      </p:pic>
    </p:spTree>
    <p:extLst>
      <p:ext uri="{BB962C8B-B14F-4D97-AF65-F5344CB8AC3E}">
        <p14:creationId xmlns:p14="http://schemas.microsoft.com/office/powerpoint/2010/main" val="324666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6CBF-275C-4BB7-ABA0-61CE7BA2E969}"/>
              </a:ext>
            </a:extLst>
          </p:cNvPr>
          <p:cNvSpPr>
            <a:spLocks noGrp="1"/>
          </p:cNvSpPr>
          <p:nvPr>
            <p:ph type="title"/>
          </p:nvPr>
        </p:nvSpPr>
        <p:spPr/>
        <p:txBody>
          <a:bodyPr>
            <a:normAutofit/>
          </a:bodyPr>
          <a:lstStyle/>
          <a:p>
            <a:r>
              <a:rPr lang="en-GB" dirty="0"/>
              <a:t>MapReduce with Python</a:t>
            </a:r>
            <a:br>
              <a:rPr lang="en-GB" dirty="0"/>
            </a:br>
            <a:r>
              <a:rPr lang="en-GB" sz="3200" dirty="0">
                <a:solidFill>
                  <a:schemeClr val="accent5">
                    <a:lumMod val="75000"/>
                  </a:schemeClr>
                </a:solidFill>
              </a:rPr>
              <a:t>Data Flow</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2CAEEE4D-B006-43E8-86EE-D8FF6822B03C}"/>
              </a:ext>
            </a:extLst>
          </p:cNvPr>
          <p:cNvSpPr>
            <a:spLocks noGrp="1"/>
          </p:cNvSpPr>
          <p:nvPr>
            <p:ph idx="1"/>
          </p:nvPr>
        </p:nvSpPr>
        <p:spPr>
          <a:xfrm>
            <a:off x="838199" y="1622854"/>
            <a:ext cx="7523206" cy="5205157"/>
          </a:xfrm>
        </p:spPr>
        <p:txBody>
          <a:bodyPr>
            <a:normAutofit/>
          </a:bodyPr>
          <a:lstStyle/>
          <a:p>
            <a:pPr marL="357188" indent="-357188" algn="l" fontAlgn="base">
              <a:lnSpc>
                <a:spcPct val="100000"/>
              </a:lnSpc>
              <a:spcBef>
                <a:spcPts val="1200"/>
              </a:spcBef>
              <a:spcAft>
                <a:spcPts val="600"/>
              </a:spcAft>
            </a:pPr>
            <a:r>
              <a:rPr lang="en-GB" sz="2400" dirty="0"/>
              <a:t>The </a:t>
            </a:r>
            <a:r>
              <a:rPr lang="en-GB" sz="2400" b="1" dirty="0"/>
              <a:t>MapReduce</a:t>
            </a:r>
            <a:r>
              <a:rPr lang="en-GB" sz="2400" dirty="0"/>
              <a:t> framework is composed of three major phases: </a:t>
            </a:r>
            <a:r>
              <a:rPr lang="en-GB" sz="2400" b="1" dirty="0"/>
              <a:t>map, shuffle and sort, and reduce</a:t>
            </a:r>
            <a:r>
              <a:rPr lang="en-GB" sz="2400" dirty="0"/>
              <a:t>. We describe each phase in detail.</a:t>
            </a:r>
          </a:p>
          <a:p>
            <a:pPr marL="357188" indent="-357188" algn="l" fontAlgn="base">
              <a:lnSpc>
                <a:spcPct val="100000"/>
              </a:lnSpc>
              <a:spcBef>
                <a:spcPts val="1200"/>
              </a:spcBef>
              <a:spcAft>
                <a:spcPts val="600"/>
              </a:spcAft>
            </a:pPr>
            <a:r>
              <a:rPr lang="en-GB" b="1" dirty="0">
                <a:solidFill>
                  <a:schemeClr val="accent5">
                    <a:lumMod val="75000"/>
                  </a:schemeClr>
                </a:solidFill>
              </a:rPr>
              <a:t>Map</a:t>
            </a:r>
          </a:p>
          <a:p>
            <a:pPr marL="357188" indent="-357188" algn="l" fontAlgn="base">
              <a:lnSpc>
                <a:spcPct val="100000"/>
              </a:lnSpc>
              <a:spcBef>
                <a:spcPts val="1200"/>
              </a:spcBef>
              <a:spcAft>
                <a:spcPts val="600"/>
              </a:spcAft>
            </a:pPr>
            <a:r>
              <a:rPr lang="en-GB" sz="2400" dirty="0"/>
              <a:t>The first phase of a MapReduce application is the </a:t>
            </a:r>
            <a:r>
              <a:rPr lang="en-GB" sz="2400" b="1" dirty="0"/>
              <a:t>map</a:t>
            </a:r>
            <a:r>
              <a:rPr lang="en-GB" sz="2400" dirty="0"/>
              <a:t> phase. Within the </a:t>
            </a:r>
            <a:r>
              <a:rPr lang="en-GB" sz="2400" b="1" dirty="0"/>
              <a:t>map</a:t>
            </a:r>
            <a:r>
              <a:rPr lang="en-GB" sz="2400" dirty="0"/>
              <a:t> phase, a function (called the </a:t>
            </a:r>
            <a:r>
              <a:rPr lang="en-GB" sz="2400" b="1" dirty="0"/>
              <a:t>mapper</a:t>
            </a:r>
            <a:r>
              <a:rPr lang="en-GB" sz="2400" dirty="0"/>
              <a:t>) processes a series of </a:t>
            </a:r>
            <a:r>
              <a:rPr lang="en-GB" sz="2400" b="1" dirty="0"/>
              <a:t>key-value pairs (&lt;k, v&gt;)</a:t>
            </a:r>
            <a:r>
              <a:rPr lang="en-GB" sz="2400" dirty="0"/>
              <a:t>. </a:t>
            </a:r>
          </a:p>
          <a:p>
            <a:pPr marL="357188" indent="-357188" algn="l" fontAlgn="base">
              <a:lnSpc>
                <a:spcPct val="100000"/>
              </a:lnSpc>
              <a:spcBef>
                <a:spcPts val="1200"/>
              </a:spcBef>
              <a:spcAft>
                <a:spcPts val="600"/>
              </a:spcAft>
            </a:pPr>
            <a:endParaRPr lang="en-GB" sz="2400" dirty="0"/>
          </a:p>
          <a:p>
            <a:pPr marL="357188" indent="-357188" algn="l" fontAlgn="base">
              <a:lnSpc>
                <a:spcPct val="100000"/>
              </a:lnSpc>
              <a:spcBef>
                <a:spcPts val="1200"/>
              </a:spcBef>
              <a:spcAft>
                <a:spcPts val="600"/>
              </a:spcAft>
            </a:pPr>
            <a:r>
              <a:rPr lang="en-GB" sz="2400" dirty="0"/>
              <a:t>The </a:t>
            </a:r>
            <a:r>
              <a:rPr lang="en-GB" sz="2400" b="1" dirty="0"/>
              <a:t>mapper</a:t>
            </a:r>
            <a:r>
              <a:rPr lang="en-GB" sz="2400" dirty="0"/>
              <a:t> sequentially processes each </a:t>
            </a:r>
            <a:r>
              <a:rPr lang="en-GB" sz="2400" b="1" dirty="0"/>
              <a:t>key-value pair </a:t>
            </a:r>
            <a:r>
              <a:rPr lang="en-GB" sz="2400" dirty="0"/>
              <a:t>individually, producing zero or more output key-value pairs.</a:t>
            </a:r>
          </a:p>
          <a:p>
            <a:pPr>
              <a:lnSpc>
                <a:spcPct val="100000"/>
              </a:lnSpc>
              <a:spcBef>
                <a:spcPts val="1200"/>
              </a:spcBef>
              <a:spcAft>
                <a:spcPts val="600"/>
              </a:spcAft>
            </a:pPr>
            <a:endParaRPr lang="en-GB" sz="2400" dirty="0"/>
          </a:p>
        </p:txBody>
      </p:sp>
      <p:sp>
        <p:nvSpPr>
          <p:cNvPr id="4" name="Slide Number Placeholder 3">
            <a:extLst>
              <a:ext uri="{FF2B5EF4-FFF2-40B4-BE49-F238E27FC236}">
                <a16:creationId xmlns:a16="http://schemas.microsoft.com/office/drawing/2014/main" id="{44567A14-E44E-487C-B430-AF610BC6D62E}"/>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1026" name="Picture 2">
            <a:extLst>
              <a:ext uri="{FF2B5EF4-FFF2-40B4-BE49-F238E27FC236}">
                <a16:creationId xmlns:a16="http://schemas.microsoft.com/office/drawing/2014/main" id="{9EA3639A-97F3-439B-9394-60B42A514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5539" y="2095456"/>
            <a:ext cx="3045491" cy="36035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35D06EC-D6CF-4C2F-8040-7EA46C0CB1DB}"/>
              </a:ext>
            </a:extLst>
          </p:cNvPr>
          <p:cNvPicPr>
            <a:picLocks noChangeAspect="1"/>
          </p:cNvPicPr>
          <p:nvPr/>
        </p:nvPicPr>
        <p:blipFill>
          <a:blip r:embed="rId3"/>
          <a:stretch>
            <a:fillRect/>
          </a:stretch>
        </p:blipFill>
        <p:spPr>
          <a:xfrm>
            <a:off x="1717589" y="4929459"/>
            <a:ext cx="5119816" cy="462766"/>
          </a:xfrm>
          <a:prstGeom prst="rect">
            <a:avLst/>
          </a:prstGeom>
        </p:spPr>
      </p:pic>
    </p:spTree>
    <p:extLst>
      <p:ext uri="{BB962C8B-B14F-4D97-AF65-F5344CB8AC3E}">
        <p14:creationId xmlns:p14="http://schemas.microsoft.com/office/powerpoint/2010/main" val="306073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6CBF-275C-4BB7-ABA0-61CE7BA2E969}"/>
              </a:ext>
            </a:extLst>
          </p:cNvPr>
          <p:cNvSpPr>
            <a:spLocks noGrp="1"/>
          </p:cNvSpPr>
          <p:nvPr>
            <p:ph type="title"/>
          </p:nvPr>
        </p:nvSpPr>
        <p:spPr/>
        <p:txBody>
          <a:bodyPr/>
          <a:lstStyle/>
          <a:p>
            <a:r>
              <a:rPr lang="en-GB" dirty="0"/>
              <a:t>MapReduce with Python</a:t>
            </a:r>
            <a:br>
              <a:rPr lang="en-GB" dirty="0"/>
            </a:br>
            <a:r>
              <a:rPr lang="en-GB" sz="3200" dirty="0">
                <a:solidFill>
                  <a:schemeClr val="accent5">
                    <a:lumMod val="75000"/>
                  </a:schemeClr>
                </a:solidFill>
              </a:rPr>
              <a:t>Data Flow</a:t>
            </a:r>
            <a:endParaRPr lang="en-GB" dirty="0"/>
          </a:p>
        </p:txBody>
      </p:sp>
      <p:sp>
        <p:nvSpPr>
          <p:cNvPr id="3" name="Content Placeholder 2">
            <a:extLst>
              <a:ext uri="{FF2B5EF4-FFF2-40B4-BE49-F238E27FC236}">
                <a16:creationId xmlns:a16="http://schemas.microsoft.com/office/drawing/2014/main" id="{2CAEEE4D-B006-43E8-86EE-D8FF6822B03C}"/>
              </a:ext>
            </a:extLst>
          </p:cNvPr>
          <p:cNvSpPr>
            <a:spLocks noGrp="1"/>
          </p:cNvSpPr>
          <p:nvPr>
            <p:ph idx="1"/>
          </p:nvPr>
        </p:nvSpPr>
        <p:spPr>
          <a:xfrm>
            <a:off x="772296" y="1581665"/>
            <a:ext cx="6320482" cy="5183771"/>
          </a:xfrm>
        </p:spPr>
        <p:txBody>
          <a:bodyPr>
            <a:normAutofit lnSpcReduction="10000"/>
          </a:bodyPr>
          <a:lstStyle/>
          <a:p>
            <a:pPr marL="357188" indent="-357188" algn="l" fontAlgn="base">
              <a:lnSpc>
                <a:spcPct val="100000"/>
              </a:lnSpc>
              <a:spcBef>
                <a:spcPts val="1200"/>
              </a:spcBef>
              <a:spcAft>
                <a:spcPts val="600"/>
              </a:spcAft>
            </a:pPr>
            <a:r>
              <a:rPr lang="en-GB" sz="2400" dirty="0"/>
              <a:t>Consider a mapper whose purpose is to transform sentences into words as an example.</a:t>
            </a:r>
          </a:p>
          <a:p>
            <a:pPr marL="357188" indent="-357188" algn="l" fontAlgn="base">
              <a:lnSpc>
                <a:spcPct val="100000"/>
              </a:lnSpc>
              <a:spcBef>
                <a:spcPts val="1200"/>
              </a:spcBef>
              <a:spcAft>
                <a:spcPts val="600"/>
              </a:spcAft>
            </a:pPr>
            <a:r>
              <a:rPr lang="en-GB" sz="2400" dirty="0"/>
              <a:t>The input to this mapper would be strings that contain sentences, and the mapper’s function would be to split the sentences into words and output the words.</a:t>
            </a:r>
          </a:p>
          <a:p>
            <a:pPr marL="357188" indent="-357188">
              <a:lnSpc>
                <a:spcPct val="100000"/>
              </a:lnSpc>
              <a:spcBef>
                <a:spcPts val="1200"/>
              </a:spcBef>
              <a:spcAft>
                <a:spcPts val="1200"/>
              </a:spcAft>
            </a:pPr>
            <a:r>
              <a:rPr lang="en-GB" sz="2400" dirty="0"/>
              <a:t>The input of the mapper is a string, and the function of the mapper is to split the input on spaces.</a:t>
            </a:r>
          </a:p>
          <a:p>
            <a:pPr marL="357188" indent="-357188">
              <a:lnSpc>
                <a:spcPct val="100000"/>
              </a:lnSpc>
              <a:spcBef>
                <a:spcPts val="1200"/>
              </a:spcBef>
              <a:spcAft>
                <a:spcPts val="600"/>
              </a:spcAft>
            </a:pPr>
            <a:r>
              <a:rPr lang="en-GB" sz="2400" dirty="0"/>
              <a:t>The resulting output is the individual words from the mapper’s input.</a:t>
            </a:r>
          </a:p>
        </p:txBody>
      </p:sp>
      <p:sp>
        <p:nvSpPr>
          <p:cNvPr id="4" name="Slide Number Placeholder 3">
            <a:extLst>
              <a:ext uri="{FF2B5EF4-FFF2-40B4-BE49-F238E27FC236}">
                <a16:creationId xmlns:a16="http://schemas.microsoft.com/office/drawing/2014/main" id="{44567A14-E44E-487C-B430-AF610BC6D62E}"/>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2050" name="Picture 2">
            <a:extLst>
              <a:ext uri="{FF2B5EF4-FFF2-40B4-BE49-F238E27FC236}">
                <a16:creationId xmlns:a16="http://schemas.microsoft.com/office/drawing/2014/main" id="{FDFF2A08-B604-4E3D-B63B-E1AC5CA57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188" y="3883760"/>
            <a:ext cx="3677612" cy="20933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72C7228-FE8B-4D36-A04C-9FCA3F6F18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0490" y="6139036"/>
            <a:ext cx="5731510" cy="647700"/>
          </a:xfrm>
          <a:prstGeom prst="rect">
            <a:avLst/>
          </a:prstGeom>
          <a:noFill/>
          <a:ln>
            <a:noFill/>
          </a:ln>
        </p:spPr>
      </p:pic>
      <p:pic>
        <p:nvPicPr>
          <p:cNvPr id="9" name="Picture 8">
            <a:extLst>
              <a:ext uri="{FF2B5EF4-FFF2-40B4-BE49-F238E27FC236}">
                <a16:creationId xmlns:a16="http://schemas.microsoft.com/office/drawing/2014/main" id="{1DAF658A-E6B7-5AD6-22ED-8FF51297FE3C}"/>
              </a:ext>
            </a:extLst>
          </p:cNvPr>
          <p:cNvPicPr>
            <a:picLocks noChangeAspect="1"/>
          </p:cNvPicPr>
          <p:nvPr/>
        </p:nvPicPr>
        <p:blipFill>
          <a:blip r:embed="rId4"/>
          <a:stretch>
            <a:fillRect/>
          </a:stretch>
        </p:blipFill>
        <p:spPr>
          <a:xfrm>
            <a:off x="8161028" y="1709446"/>
            <a:ext cx="2885913" cy="2013999"/>
          </a:xfrm>
          <a:prstGeom prst="rect">
            <a:avLst/>
          </a:prstGeom>
        </p:spPr>
      </p:pic>
    </p:spTree>
    <p:extLst>
      <p:ext uri="{BB962C8B-B14F-4D97-AF65-F5344CB8AC3E}">
        <p14:creationId xmlns:p14="http://schemas.microsoft.com/office/powerpoint/2010/main" val="196343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6CBF-275C-4BB7-ABA0-61CE7BA2E969}"/>
              </a:ext>
            </a:extLst>
          </p:cNvPr>
          <p:cNvSpPr>
            <a:spLocks noGrp="1"/>
          </p:cNvSpPr>
          <p:nvPr>
            <p:ph type="title"/>
          </p:nvPr>
        </p:nvSpPr>
        <p:spPr/>
        <p:txBody>
          <a:bodyPr/>
          <a:lstStyle/>
          <a:p>
            <a:r>
              <a:rPr lang="en-GB" dirty="0"/>
              <a:t>Shuffle and Sort</a:t>
            </a:r>
          </a:p>
        </p:txBody>
      </p:sp>
      <p:sp>
        <p:nvSpPr>
          <p:cNvPr id="3" name="Content Placeholder 2">
            <a:extLst>
              <a:ext uri="{FF2B5EF4-FFF2-40B4-BE49-F238E27FC236}">
                <a16:creationId xmlns:a16="http://schemas.microsoft.com/office/drawing/2014/main" id="{2CAEEE4D-B006-43E8-86EE-D8FF6822B03C}"/>
              </a:ext>
            </a:extLst>
          </p:cNvPr>
          <p:cNvSpPr>
            <a:spLocks noGrp="1"/>
          </p:cNvSpPr>
          <p:nvPr>
            <p:ph idx="1"/>
          </p:nvPr>
        </p:nvSpPr>
        <p:spPr>
          <a:xfrm>
            <a:off x="838200" y="1680519"/>
            <a:ext cx="10515600" cy="5358456"/>
          </a:xfrm>
        </p:spPr>
        <p:txBody>
          <a:bodyPr>
            <a:normAutofit/>
          </a:bodyPr>
          <a:lstStyle/>
          <a:p>
            <a:pPr marL="357188" indent="-357188" algn="l" fontAlgn="base">
              <a:lnSpc>
                <a:spcPct val="110000"/>
              </a:lnSpc>
              <a:spcBef>
                <a:spcPts val="1200"/>
              </a:spcBef>
              <a:spcAft>
                <a:spcPts val="1200"/>
              </a:spcAft>
            </a:pPr>
            <a:r>
              <a:rPr lang="en-GB" sz="2200" dirty="0"/>
              <a:t>The second phase of MapReduce is the </a:t>
            </a:r>
            <a:r>
              <a:rPr lang="en-GB" sz="2200" b="1" dirty="0"/>
              <a:t>shuffle and sort</a:t>
            </a:r>
            <a:r>
              <a:rPr lang="en-GB" sz="2200" dirty="0"/>
              <a:t>. </a:t>
            </a:r>
          </a:p>
          <a:p>
            <a:pPr marL="357188" indent="-357188" algn="l" fontAlgn="base">
              <a:lnSpc>
                <a:spcPct val="110000"/>
              </a:lnSpc>
              <a:spcBef>
                <a:spcPts val="1200"/>
              </a:spcBef>
              <a:spcAft>
                <a:spcPts val="1200"/>
              </a:spcAft>
            </a:pPr>
            <a:r>
              <a:rPr lang="en-GB" sz="2200" b="1" dirty="0"/>
              <a:t>As the mappers begin completing, the intermediate outputs from the map phase are moved to the reducers. This process of moving output from the mappers to the reducers is known as shuffling.</a:t>
            </a:r>
          </a:p>
          <a:p>
            <a:pPr marL="357188" indent="-357188" algn="l" fontAlgn="base">
              <a:lnSpc>
                <a:spcPct val="110000"/>
              </a:lnSpc>
              <a:spcBef>
                <a:spcPts val="1200"/>
              </a:spcBef>
              <a:spcAft>
                <a:spcPts val="1200"/>
              </a:spcAft>
            </a:pPr>
            <a:r>
              <a:rPr lang="en-GB" sz="2200" b="1" dirty="0"/>
              <a:t>Shuffling</a:t>
            </a:r>
            <a:r>
              <a:rPr lang="en-GB" sz="2200" dirty="0"/>
              <a:t> is handled by a </a:t>
            </a:r>
            <a:r>
              <a:rPr lang="en-GB" sz="2200" b="1" i="1" dirty="0"/>
              <a:t>partition function</a:t>
            </a:r>
            <a:r>
              <a:rPr lang="en-GB" sz="2200" dirty="0"/>
              <a:t>, known as the </a:t>
            </a:r>
            <a:r>
              <a:rPr lang="en-GB" sz="2200" b="1" dirty="0"/>
              <a:t>partitioner</a:t>
            </a:r>
            <a:r>
              <a:rPr lang="en-GB" sz="2200" dirty="0"/>
              <a:t>. </a:t>
            </a:r>
          </a:p>
          <a:p>
            <a:pPr marL="357188" indent="-357188" algn="l" fontAlgn="base">
              <a:lnSpc>
                <a:spcPct val="110000"/>
              </a:lnSpc>
              <a:spcBef>
                <a:spcPts val="1200"/>
              </a:spcBef>
              <a:spcAft>
                <a:spcPts val="1200"/>
              </a:spcAft>
            </a:pPr>
            <a:r>
              <a:rPr lang="en-GB" sz="2200" dirty="0"/>
              <a:t>The </a:t>
            </a:r>
            <a:r>
              <a:rPr lang="en-GB" sz="2200" b="1" dirty="0"/>
              <a:t>partitioner</a:t>
            </a:r>
            <a:r>
              <a:rPr lang="en-GB" sz="2200" dirty="0"/>
              <a:t> is given the mapper’s output key and the number of reducers, and returns the index of the intended reducer. </a:t>
            </a:r>
          </a:p>
          <a:p>
            <a:pPr marL="357188" indent="-357188" algn="l" fontAlgn="base">
              <a:lnSpc>
                <a:spcPct val="110000"/>
              </a:lnSpc>
              <a:spcBef>
                <a:spcPts val="1200"/>
              </a:spcBef>
              <a:spcAft>
                <a:spcPts val="1200"/>
              </a:spcAft>
            </a:pPr>
            <a:r>
              <a:rPr lang="en-GB" sz="2200" dirty="0"/>
              <a:t>The final stage before the reducers start processing data is the sorting process. The intermediate keys and values for each partition are sorted by the Hadoop framework before being presented to the reducer.</a:t>
            </a:r>
          </a:p>
        </p:txBody>
      </p:sp>
      <p:sp>
        <p:nvSpPr>
          <p:cNvPr id="4" name="Slide Number Placeholder 3">
            <a:extLst>
              <a:ext uri="{FF2B5EF4-FFF2-40B4-BE49-F238E27FC236}">
                <a16:creationId xmlns:a16="http://schemas.microsoft.com/office/drawing/2014/main" id="{44567A14-E44E-487C-B430-AF610BC6D62E}"/>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6" name="Picture 5">
            <a:extLst>
              <a:ext uri="{FF2B5EF4-FFF2-40B4-BE49-F238E27FC236}">
                <a16:creationId xmlns:a16="http://schemas.microsoft.com/office/drawing/2014/main" id="{8924E4FE-581E-617D-193B-84D54D928968}"/>
              </a:ext>
            </a:extLst>
          </p:cNvPr>
          <p:cNvPicPr>
            <a:picLocks noChangeAspect="1"/>
          </p:cNvPicPr>
          <p:nvPr/>
        </p:nvPicPr>
        <p:blipFill>
          <a:blip r:embed="rId2"/>
          <a:stretch>
            <a:fillRect/>
          </a:stretch>
        </p:blipFill>
        <p:spPr>
          <a:xfrm>
            <a:off x="7776517" y="-1"/>
            <a:ext cx="4415483" cy="2207742"/>
          </a:xfrm>
          <a:prstGeom prst="rect">
            <a:avLst/>
          </a:prstGeom>
        </p:spPr>
      </p:pic>
    </p:spTree>
    <p:extLst>
      <p:ext uri="{BB962C8B-B14F-4D97-AF65-F5344CB8AC3E}">
        <p14:creationId xmlns:p14="http://schemas.microsoft.com/office/powerpoint/2010/main" val="257469629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14238</TotalTime>
  <Words>2794</Words>
  <Application>Microsoft Office PowerPoint</Application>
  <PresentationFormat>Widescreen</PresentationFormat>
  <Paragraphs>217</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Courier New</vt:lpstr>
      <vt:lpstr>Söhne</vt:lpstr>
      <vt:lpstr>1_Office Theme</vt:lpstr>
      <vt:lpstr>Big Data Storage and Processing MSc in Data Analytics CCT College Dublin</vt:lpstr>
      <vt:lpstr>Agenda</vt:lpstr>
      <vt:lpstr>Design Patterns</vt:lpstr>
      <vt:lpstr>Design Patterns</vt:lpstr>
      <vt:lpstr>MapReduce Design Pattern </vt:lpstr>
      <vt:lpstr>MapReduce Design Pattern </vt:lpstr>
      <vt:lpstr>MapReduce with Python Data Flow</vt:lpstr>
      <vt:lpstr>MapReduce with Python Data Flow</vt:lpstr>
      <vt:lpstr>Shuffle and Sort</vt:lpstr>
      <vt:lpstr>Reduce</vt:lpstr>
      <vt:lpstr>Hadoop Streaming</vt:lpstr>
      <vt:lpstr>Hadoop Streaming A Python Example</vt:lpstr>
      <vt:lpstr>A Python Example</vt:lpstr>
      <vt:lpstr>MapReduce Design Patterns</vt:lpstr>
      <vt:lpstr>MapReduce Design Patterns</vt:lpstr>
      <vt:lpstr>MapReduce Design Patterns Numerical Summarisation</vt:lpstr>
      <vt:lpstr>Summarisation Patterns</vt:lpstr>
      <vt:lpstr>Summarisation Patterns</vt:lpstr>
      <vt:lpstr>Filtering Design Pattern Top Ten</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321</cp:revision>
  <dcterms:created xsi:type="dcterms:W3CDTF">2020-09-11T23:34:13Z</dcterms:created>
  <dcterms:modified xsi:type="dcterms:W3CDTF">2024-02-29T17:31:32Z</dcterms:modified>
</cp:coreProperties>
</file>