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57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00" y="863445"/>
            <a:ext cx="2359660" cy="17177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00" spc="-25" dirty="0">
                <a:solidFill>
                  <a:srgbClr val="3333B2"/>
                </a:solidFill>
                <a:latin typeface="Tahoma"/>
                <a:cs typeface="Tahoma"/>
              </a:rPr>
              <a:t>Principles </a:t>
            </a:r>
            <a:r>
              <a:rPr sz="2800" spc="-40" dirty="0">
                <a:solidFill>
                  <a:srgbClr val="3333B2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3333B2"/>
                </a:solidFill>
                <a:latin typeface="Tahoma"/>
                <a:cs typeface="Tahoma"/>
              </a:rPr>
              <a:t>Data</a:t>
            </a:r>
            <a:r>
              <a:rPr sz="2800" spc="1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3333B2"/>
                </a:solidFill>
                <a:latin typeface="Tahoma"/>
                <a:cs typeface="Tahoma"/>
              </a:rPr>
              <a:t>Visualization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15314"/>
            <a:ext cx="3914140" cy="22999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useful </a:t>
            </a:r>
            <a:r>
              <a:rPr sz="1100" spc="-40" dirty="0">
                <a:latin typeface="Tahoma"/>
                <a:cs typeface="Tahoma"/>
              </a:rPr>
              <a:t>term </a:t>
            </a:r>
            <a:r>
              <a:rPr sz="1100" spc="-45" dirty="0">
                <a:latin typeface="Tahoma"/>
                <a:cs typeface="Tahoma"/>
              </a:rPr>
              <a:t>coined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Tufte </a:t>
            </a:r>
            <a:r>
              <a:rPr sz="1100" spc="-55" dirty="0">
                <a:latin typeface="Tahoma"/>
                <a:cs typeface="Tahoma"/>
              </a:rPr>
              <a:t>(page </a:t>
            </a:r>
            <a:r>
              <a:rPr sz="1100" spc="-50" dirty="0">
                <a:latin typeface="Tahoma"/>
                <a:cs typeface="Tahoma"/>
              </a:rPr>
              <a:t>107): </a:t>
            </a:r>
            <a:r>
              <a:rPr sz="1100" spc="-45" dirty="0">
                <a:latin typeface="Tahoma"/>
                <a:cs typeface="Tahoma"/>
              </a:rPr>
              <a:t>“</a:t>
            </a:r>
            <a:r>
              <a:rPr sz="1100" i="1" spc="-45" dirty="0">
                <a:solidFill>
                  <a:srgbClr val="FF0000"/>
                </a:solidFill>
                <a:latin typeface="Trebuchet MS"/>
                <a:cs typeface="Trebuchet MS"/>
              </a:rPr>
              <a:t>chartjunk </a:t>
            </a:r>
            <a:r>
              <a:rPr sz="1100" spc="-55" dirty="0">
                <a:latin typeface="Tahoma"/>
                <a:cs typeface="Tahoma"/>
              </a:rPr>
              <a:t>refers </a:t>
            </a:r>
            <a:r>
              <a:rPr sz="1100" spc="-15" dirty="0">
                <a:latin typeface="Tahoma"/>
                <a:cs typeface="Tahoma"/>
              </a:rPr>
              <a:t>to all  </a:t>
            </a:r>
            <a:r>
              <a:rPr sz="1100" spc="-35" dirty="0">
                <a:latin typeface="Tahoma"/>
                <a:cs typeface="Tahoma"/>
              </a:rPr>
              <a:t>visual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charts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graphs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65" dirty="0">
                <a:latin typeface="Tahoma"/>
                <a:cs typeface="Tahoma"/>
              </a:rPr>
              <a:t>necessary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60" dirty="0">
                <a:latin typeface="Tahoma"/>
                <a:cs typeface="Tahoma"/>
              </a:rPr>
              <a:t>comprehend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information </a:t>
            </a:r>
            <a:r>
              <a:rPr sz="1100" spc="-60" dirty="0">
                <a:latin typeface="Tahoma"/>
                <a:cs typeface="Tahoma"/>
              </a:rPr>
              <a:t>represented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graph,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15" dirty="0">
                <a:latin typeface="Tahoma"/>
                <a:cs typeface="Tahoma"/>
              </a:rPr>
              <a:t>that  </a:t>
            </a:r>
            <a:r>
              <a:rPr sz="1100" spc="-20" dirty="0">
                <a:latin typeface="Tahoma"/>
                <a:cs typeface="Tahoma"/>
              </a:rPr>
              <a:t>distract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viewer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25" dirty="0">
                <a:latin typeface="Tahoma"/>
                <a:cs typeface="Tahoma"/>
              </a:rPr>
              <a:t>this information” </a:t>
            </a:r>
            <a:endParaRPr lang="en-IE" sz="1100" spc="-25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Common </a:t>
            </a:r>
            <a:r>
              <a:rPr sz="1100" spc="-50" dirty="0">
                <a:latin typeface="Tahoma"/>
                <a:cs typeface="Tahoma"/>
              </a:rPr>
              <a:t>types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chartjunk: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Tahoma"/>
              <a:cs typeface="Tahoma"/>
            </a:endParaRPr>
          </a:p>
          <a:p>
            <a:pPr marL="289560" marR="53340" indent="-177165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20" dirty="0">
                <a:latin typeface="Tahoma"/>
                <a:cs typeface="Tahoma"/>
              </a:rPr>
              <a:t>Vibrating </a:t>
            </a:r>
            <a:r>
              <a:rPr sz="1100" spc="-35" dirty="0">
                <a:latin typeface="Tahoma"/>
                <a:cs typeface="Tahoma"/>
              </a:rPr>
              <a:t>chartjunk,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cross-hatching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40" dirty="0">
                <a:latin typeface="Tahoma"/>
                <a:cs typeface="Tahoma"/>
              </a:rPr>
              <a:t>other patterns 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20" dirty="0">
                <a:latin typeface="Tahoma"/>
                <a:cs typeface="Tahoma"/>
              </a:rPr>
              <a:t>distract </a:t>
            </a:r>
            <a:r>
              <a:rPr sz="1100" spc="-40" dirty="0">
                <a:latin typeface="Tahoma"/>
                <a:cs typeface="Tahoma"/>
              </a:rPr>
              <a:t>the mind from the </a:t>
            </a:r>
            <a:r>
              <a:rPr sz="1100" spc="-35" dirty="0">
                <a:latin typeface="Tahoma"/>
                <a:cs typeface="Tahoma"/>
              </a:rPr>
              <a:t>information </a:t>
            </a:r>
            <a:r>
              <a:rPr sz="1100" spc="-45" dirty="0">
                <a:latin typeface="Tahoma"/>
                <a:cs typeface="Tahoma"/>
              </a:rPr>
              <a:t>being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presented</a:t>
            </a:r>
            <a:endParaRPr sz="1100" dirty="0">
              <a:latin typeface="Tahoma"/>
              <a:cs typeface="Tahoma"/>
            </a:endParaRPr>
          </a:p>
          <a:p>
            <a:pPr marL="289560" marR="146685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Grids </a:t>
            </a:r>
            <a:r>
              <a:rPr sz="1100" spc="-40" dirty="0">
                <a:latin typeface="Tahoma"/>
                <a:cs typeface="Tahoma"/>
              </a:rPr>
              <a:t>(according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Tufte) </a:t>
            </a:r>
            <a:r>
              <a:rPr sz="1100" spc="90" dirty="0">
                <a:latin typeface="Tahoma"/>
                <a:cs typeface="Tahoma"/>
              </a:rPr>
              <a:t>— </a:t>
            </a:r>
            <a:r>
              <a:rPr sz="1100" spc="-65" dirty="0">
                <a:latin typeface="Tahoma"/>
                <a:cs typeface="Tahoma"/>
              </a:rPr>
              <a:t>make </a:t>
            </a:r>
            <a:r>
              <a:rPr sz="1100" spc="-45" dirty="0">
                <a:latin typeface="Tahoma"/>
                <a:cs typeface="Tahoma"/>
              </a:rPr>
              <a:t>them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lighter </a:t>
            </a:r>
            <a:r>
              <a:rPr sz="1100" spc="-70" dirty="0">
                <a:latin typeface="Tahoma"/>
                <a:cs typeface="Tahoma"/>
              </a:rPr>
              <a:t>gray, </a:t>
            </a:r>
            <a:r>
              <a:rPr sz="1100" spc="-30" dirty="0">
                <a:latin typeface="Tahoma"/>
                <a:cs typeface="Tahoma"/>
              </a:rPr>
              <a:t>not  black,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5" dirty="0">
                <a:latin typeface="Tahoma"/>
                <a:cs typeface="Tahoma"/>
              </a:rPr>
              <a:t>going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them</a:t>
            </a:r>
            <a:endParaRPr sz="1100" dirty="0">
              <a:latin typeface="Tahoma"/>
              <a:cs typeface="Tahoma"/>
            </a:endParaRPr>
          </a:p>
          <a:p>
            <a:pPr marL="289560" marR="11811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Self-promoting </a:t>
            </a:r>
            <a:r>
              <a:rPr sz="1100" spc="-45" dirty="0">
                <a:latin typeface="Tahoma"/>
                <a:cs typeface="Tahoma"/>
              </a:rPr>
              <a:t>graphics </a:t>
            </a:r>
            <a:r>
              <a:rPr sz="1100" spc="10" dirty="0">
                <a:latin typeface="Tahoma"/>
                <a:cs typeface="Tahoma"/>
              </a:rPr>
              <a:t>(“The </a:t>
            </a:r>
            <a:r>
              <a:rPr sz="1100" dirty="0">
                <a:latin typeface="Tahoma"/>
                <a:cs typeface="Tahoma"/>
              </a:rPr>
              <a:t>Duck”),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40" dirty="0">
                <a:latin typeface="Tahoma"/>
                <a:cs typeface="Tahoma"/>
              </a:rPr>
              <a:t>color </a:t>
            </a:r>
            <a:r>
              <a:rPr sz="1100" spc="-70" dirty="0">
                <a:latin typeface="Tahoma"/>
                <a:cs typeface="Tahoma"/>
              </a:rPr>
              <a:t>schemes 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patterns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5" dirty="0">
                <a:latin typeface="Tahoma"/>
                <a:cs typeface="Tahoma"/>
              </a:rPr>
              <a:t>introduced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20" dirty="0">
                <a:latin typeface="Tahoma"/>
                <a:cs typeface="Tahoma"/>
              </a:rPr>
              <a:t>artistic </a:t>
            </a:r>
            <a:r>
              <a:rPr sz="1100" spc="-45" dirty="0">
                <a:latin typeface="Tahoma"/>
                <a:cs typeface="Tahoma"/>
              </a:rPr>
              <a:t>appeal </a:t>
            </a:r>
            <a:r>
              <a:rPr sz="1100" spc="-40" dirty="0">
                <a:latin typeface="Tahoma"/>
                <a:cs typeface="Tahoma"/>
              </a:rPr>
              <a:t>rather </a:t>
            </a:r>
            <a:r>
              <a:rPr sz="1100" spc="-35" dirty="0">
                <a:latin typeface="Tahoma"/>
                <a:cs typeface="Tahoma"/>
              </a:rPr>
              <a:t>than  information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870113"/>
            <a:ext cx="3938904" cy="1229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Tufte </a:t>
            </a:r>
            <a:r>
              <a:rPr sz="1100" spc="-55" dirty="0">
                <a:latin typeface="Tahoma"/>
                <a:cs typeface="Tahoma"/>
              </a:rPr>
              <a:t>gives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50" dirty="0">
                <a:latin typeface="Tahoma"/>
                <a:cs typeface="Tahoma"/>
              </a:rPr>
              <a:t>useful </a:t>
            </a:r>
            <a:r>
              <a:rPr sz="1100" spc="-30" dirty="0">
                <a:latin typeface="Tahoma"/>
                <a:cs typeface="Tahoma"/>
              </a:rPr>
              <a:t>pair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principles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40" dirty="0">
                <a:latin typeface="Tahoma"/>
                <a:cs typeface="Tahoma"/>
              </a:rPr>
              <a:t>the aspect </a:t>
            </a:r>
            <a:r>
              <a:rPr sz="1100" spc="-20" dirty="0">
                <a:latin typeface="Tahoma"/>
                <a:cs typeface="Tahoma"/>
              </a:rPr>
              <a:t>ratio </a:t>
            </a:r>
            <a:r>
              <a:rPr sz="1100" spc="-35" dirty="0">
                <a:latin typeface="Tahoma"/>
                <a:cs typeface="Tahoma"/>
              </a:rPr>
              <a:t>of 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display: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ahoma"/>
              <a:cs typeface="Tahoma"/>
            </a:endParaRPr>
          </a:p>
          <a:p>
            <a:pPr marL="302260" marR="191770" indent="-148590">
              <a:lnSpc>
                <a:spcPct val="102600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65" dirty="0">
                <a:latin typeface="Tahoma"/>
                <a:cs typeface="Tahoma"/>
              </a:rPr>
              <a:t>If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nature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60" dirty="0">
                <a:latin typeface="Tahoma"/>
                <a:cs typeface="Tahoma"/>
              </a:rPr>
              <a:t>suggests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shape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graphic,  </a:t>
            </a:r>
            <a:r>
              <a:rPr sz="1100" spc="-35" dirty="0">
                <a:latin typeface="Tahoma"/>
                <a:cs typeface="Tahoma"/>
              </a:rPr>
              <a:t>follow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suggestion.</a:t>
            </a:r>
            <a:endParaRPr sz="1100">
              <a:latin typeface="Tahoma"/>
              <a:cs typeface="Tahoma"/>
            </a:endParaRPr>
          </a:p>
          <a:p>
            <a:pPr marL="302260" marR="56515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0" dirty="0">
                <a:latin typeface="Tahoma"/>
                <a:cs typeface="Tahoma"/>
              </a:rPr>
              <a:t>Otherwise, </a:t>
            </a:r>
            <a:r>
              <a:rPr sz="1100" spc="-65" dirty="0">
                <a:latin typeface="Tahoma"/>
                <a:cs typeface="Tahoma"/>
              </a:rPr>
              <a:t>move </a:t>
            </a:r>
            <a:r>
              <a:rPr sz="1100" spc="-55" dirty="0">
                <a:latin typeface="Tahoma"/>
                <a:cs typeface="Tahoma"/>
              </a:rPr>
              <a:t>toward </a:t>
            </a:r>
            <a:r>
              <a:rPr sz="1100" spc="-30" dirty="0">
                <a:latin typeface="Tahoma"/>
                <a:cs typeface="Tahoma"/>
              </a:rPr>
              <a:t>horizontal </a:t>
            </a:r>
            <a:r>
              <a:rPr sz="1100" spc="-45" dirty="0">
                <a:latin typeface="Tahoma"/>
                <a:cs typeface="Tahoma"/>
              </a:rPr>
              <a:t>graphics </a:t>
            </a:r>
            <a:r>
              <a:rPr sz="1100" spc="-30" dirty="0">
                <a:latin typeface="Tahoma"/>
                <a:cs typeface="Tahoma"/>
              </a:rPr>
              <a:t>about </a:t>
            </a:r>
            <a:r>
              <a:rPr sz="1100" spc="-55" dirty="0">
                <a:latin typeface="Tahoma"/>
                <a:cs typeface="Tahoma"/>
              </a:rPr>
              <a:t>50 </a:t>
            </a:r>
            <a:r>
              <a:rPr sz="1100" spc="-40" dirty="0">
                <a:latin typeface="Tahoma"/>
                <a:cs typeface="Tahoma"/>
              </a:rPr>
              <a:t>percent  </a:t>
            </a:r>
            <a:r>
              <a:rPr sz="1100" spc="-50" dirty="0">
                <a:latin typeface="Tahoma"/>
                <a:cs typeface="Tahoma"/>
              </a:rPr>
              <a:t>wider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" dirty="0">
                <a:latin typeface="Tahoma"/>
                <a:cs typeface="Tahoma"/>
              </a:rPr>
              <a:t>tall </a:t>
            </a:r>
            <a:r>
              <a:rPr sz="1100" spc="-40" dirty="0">
                <a:latin typeface="Tahoma"/>
                <a:cs typeface="Tahoma"/>
              </a:rPr>
              <a:t>(approximately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70" dirty="0">
                <a:latin typeface="Tahoma"/>
                <a:cs typeface="Tahoma"/>
              </a:rPr>
              <a:t>3:2 </a:t>
            </a:r>
            <a:r>
              <a:rPr sz="1100" spc="-40" dirty="0">
                <a:latin typeface="Tahoma"/>
                <a:cs typeface="Tahoma"/>
              </a:rPr>
              <a:t>aspect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ratio).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555357"/>
            <a:ext cx="3867785" cy="20237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70" dirty="0">
                <a:latin typeface="Tahoma"/>
                <a:cs typeface="Tahoma"/>
              </a:rPr>
              <a:t>now </a:t>
            </a:r>
            <a:r>
              <a:rPr sz="1100" spc="-50" dirty="0">
                <a:latin typeface="Tahoma"/>
                <a:cs typeface="Tahoma"/>
              </a:rPr>
              <a:t>describe </a:t>
            </a:r>
            <a:r>
              <a:rPr sz="1100" spc="-70" dirty="0">
                <a:latin typeface="Tahoma"/>
                <a:cs typeface="Tahoma"/>
              </a:rPr>
              <a:t>some </a:t>
            </a:r>
            <a:r>
              <a:rPr sz="1100" spc="-40" dirty="0">
                <a:latin typeface="Tahoma"/>
                <a:cs typeface="Tahoma"/>
              </a:rPr>
              <a:t>principles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William </a:t>
            </a:r>
            <a:r>
              <a:rPr sz="1100" spc="-20" dirty="0">
                <a:latin typeface="Tahoma"/>
                <a:cs typeface="Tahoma"/>
              </a:rPr>
              <a:t>S. </a:t>
            </a:r>
            <a:r>
              <a:rPr sz="1100" spc="-45" dirty="0">
                <a:latin typeface="Tahoma"/>
                <a:cs typeface="Tahoma"/>
              </a:rPr>
              <a:t>Cleveland </a:t>
            </a:r>
            <a:r>
              <a:rPr sz="1100" spc="-25" dirty="0">
                <a:latin typeface="Tahoma"/>
                <a:cs typeface="Tahoma"/>
              </a:rPr>
              <a:t>in  </a:t>
            </a:r>
            <a:r>
              <a:rPr sz="1100" spc="-40" dirty="0">
                <a:latin typeface="Tahoma"/>
                <a:cs typeface="Tahoma"/>
              </a:rPr>
              <a:t>his </a:t>
            </a:r>
            <a:r>
              <a:rPr sz="1100" spc="-30" dirty="0">
                <a:latin typeface="Tahoma"/>
                <a:cs typeface="Tahoma"/>
              </a:rPr>
              <a:t>book </a:t>
            </a:r>
            <a:r>
              <a:rPr sz="1100" i="1" spc="-20" dirty="0">
                <a:latin typeface="Trebuchet MS"/>
                <a:cs typeface="Trebuchet MS"/>
              </a:rPr>
              <a:t>The </a:t>
            </a:r>
            <a:r>
              <a:rPr sz="1100" i="1" spc="-55" dirty="0">
                <a:latin typeface="Trebuchet MS"/>
                <a:cs typeface="Trebuchet MS"/>
              </a:rPr>
              <a:t>Elements </a:t>
            </a:r>
            <a:r>
              <a:rPr sz="1100" i="1" spc="-80" dirty="0">
                <a:latin typeface="Trebuchet MS"/>
                <a:cs typeface="Trebuchet MS"/>
              </a:rPr>
              <a:t>of </a:t>
            </a:r>
            <a:r>
              <a:rPr sz="1100" i="1" spc="-55" dirty="0">
                <a:latin typeface="Trebuchet MS"/>
                <a:cs typeface="Trebuchet MS"/>
              </a:rPr>
              <a:t>Graphing </a:t>
            </a:r>
            <a:r>
              <a:rPr sz="1100" i="1" spc="-20" dirty="0">
                <a:latin typeface="Trebuchet MS"/>
                <a:cs typeface="Trebuchet MS"/>
              </a:rPr>
              <a:t>Data</a:t>
            </a:r>
            <a:r>
              <a:rPr sz="1100" i="1" spc="229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(1985)</a:t>
            </a:r>
            <a:endParaRPr sz="1100">
              <a:latin typeface="Tahoma"/>
              <a:cs typeface="Tahoma"/>
            </a:endParaRPr>
          </a:p>
          <a:p>
            <a:pPr marL="25400" marR="207645">
              <a:lnSpc>
                <a:spcPct val="102600"/>
              </a:lnSpc>
              <a:spcBef>
                <a:spcPts val="800"/>
              </a:spcBef>
            </a:pPr>
            <a:r>
              <a:rPr sz="1100" spc="-15" dirty="0">
                <a:latin typeface="Tahoma"/>
                <a:cs typeface="Tahoma"/>
              </a:rPr>
              <a:t>Many </a:t>
            </a:r>
            <a:r>
              <a:rPr sz="1100" spc="-20" dirty="0">
                <a:latin typeface="Tahoma"/>
                <a:cs typeface="Tahoma"/>
              </a:rPr>
              <a:t>(but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10" dirty="0">
                <a:latin typeface="Tahoma"/>
                <a:cs typeface="Tahoma"/>
              </a:rPr>
              <a:t>all)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these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5" dirty="0">
                <a:latin typeface="Tahoma"/>
                <a:cs typeface="Tahoma"/>
              </a:rPr>
              <a:t>quite similar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those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Tufte,  </a:t>
            </a:r>
            <a:r>
              <a:rPr sz="1100" spc="-40" dirty="0">
                <a:latin typeface="Tahoma"/>
                <a:cs typeface="Tahoma"/>
              </a:rPr>
              <a:t>although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preceded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Tufte’s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endParaRPr sz="11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1100" spc="-15" dirty="0">
                <a:latin typeface="Tahoma"/>
                <a:cs typeface="Tahoma"/>
              </a:rPr>
              <a:t>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four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major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categories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principles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graph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construction: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0" dirty="0">
                <a:latin typeface="Tahoma"/>
                <a:cs typeface="Tahoma"/>
              </a:rPr>
              <a:t>Clear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vision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0" dirty="0">
                <a:latin typeface="Tahoma"/>
                <a:cs typeface="Tahoma"/>
              </a:rPr>
              <a:t>Clear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understanding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5" dirty="0">
                <a:latin typeface="Tahoma"/>
                <a:cs typeface="Tahoma"/>
              </a:rPr>
              <a:t>Scales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50" dirty="0">
                <a:latin typeface="Tahoma"/>
                <a:cs typeface="Tahoma"/>
              </a:rPr>
              <a:t>General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strategy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621155"/>
            <a:ext cx="3853815" cy="185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Clear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vision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25" dirty="0">
                <a:latin typeface="Tahoma"/>
                <a:cs typeface="Tahoma"/>
              </a:rPr>
              <a:t>Make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40" dirty="0">
                <a:latin typeface="Tahoma"/>
                <a:cs typeface="Tahoma"/>
              </a:rPr>
              <a:t>stand </a:t>
            </a:r>
            <a:r>
              <a:rPr sz="1100" spc="-30" dirty="0">
                <a:latin typeface="Tahoma"/>
                <a:cs typeface="Tahoma"/>
              </a:rPr>
              <a:t>out. </a:t>
            </a:r>
            <a:r>
              <a:rPr sz="1100" spc="-15" dirty="0">
                <a:latin typeface="Tahoma"/>
                <a:cs typeface="Tahoma"/>
              </a:rPr>
              <a:t>Avoid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superfluidity.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35" dirty="0">
                <a:latin typeface="Tahoma"/>
                <a:cs typeface="Tahoma"/>
              </a:rPr>
              <a:t>visually </a:t>
            </a:r>
            <a:r>
              <a:rPr sz="1100" spc="-45" dirty="0">
                <a:latin typeface="Tahoma"/>
                <a:cs typeface="Tahoma"/>
              </a:rPr>
              <a:t>prominent </a:t>
            </a:r>
            <a:r>
              <a:rPr sz="1100" spc="-35" dirty="0">
                <a:latin typeface="Tahoma"/>
                <a:cs typeface="Tahoma"/>
              </a:rPr>
              <a:t>graphical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show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1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20" dirty="0">
                <a:latin typeface="Tahoma"/>
                <a:cs typeface="Tahoma"/>
              </a:rPr>
              <a:t>clutter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region.</a:t>
            </a:r>
            <a:endParaRPr sz="1100">
              <a:latin typeface="Tahoma"/>
              <a:cs typeface="Tahoma"/>
            </a:endParaRPr>
          </a:p>
          <a:p>
            <a:pPr marL="302260" marR="431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reference </a:t>
            </a:r>
            <a:r>
              <a:rPr sz="1100" spc="-35" dirty="0">
                <a:latin typeface="Tahoma"/>
                <a:cs typeface="Tahoma"/>
              </a:rPr>
              <a:t>line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30" dirty="0">
                <a:latin typeface="Tahoma"/>
                <a:cs typeface="Tahoma"/>
              </a:rPr>
              <a:t>important </a:t>
            </a:r>
            <a:r>
              <a:rPr sz="1100" spc="-50" dirty="0">
                <a:latin typeface="Tahoma"/>
                <a:cs typeface="Tahoma"/>
              </a:rPr>
              <a:t>value </a:t>
            </a:r>
            <a:r>
              <a:rPr sz="1100" spc="-15" dirty="0">
                <a:latin typeface="Tahoma"/>
                <a:cs typeface="Tahoma"/>
              </a:rPr>
              <a:t>that 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80" dirty="0">
                <a:latin typeface="Tahoma"/>
                <a:cs typeface="Tahoma"/>
              </a:rPr>
              <a:t>seen </a:t>
            </a:r>
            <a:r>
              <a:rPr sz="1100" spc="-50" dirty="0">
                <a:latin typeface="Tahoma"/>
                <a:cs typeface="Tahoma"/>
              </a:rPr>
              <a:t>across </a:t>
            </a:r>
            <a:r>
              <a:rPr sz="1100" spc="-40" dirty="0">
                <a:latin typeface="Tahoma"/>
                <a:cs typeface="Tahoma"/>
              </a:rPr>
              <a:t>the entire </a:t>
            </a:r>
            <a:r>
              <a:rPr sz="1100" spc="-45" dirty="0">
                <a:latin typeface="Tahoma"/>
                <a:cs typeface="Tahoma"/>
              </a:rPr>
              <a:t>graph,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let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line  </a:t>
            </a:r>
            <a:r>
              <a:rPr sz="1100" spc="-45" dirty="0">
                <a:latin typeface="Tahoma"/>
                <a:cs typeface="Tahoma"/>
              </a:rPr>
              <a:t>interfere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02260" marR="6350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1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40" dirty="0">
                <a:latin typeface="Tahoma"/>
                <a:cs typeface="Tahoma"/>
              </a:rPr>
              <a:t>allow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40" dirty="0">
                <a:latin typeface="Tahoma"/>
                <a:cs typeface="Tahoma"/>
              </a:rPr>
              <a:t>labels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0" dirty="0">
                <a:latin typeface="Tahoma"/>
                <a:cs typeface="Tahoma"/>
              </a:rPr>
              <a:t>region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interfere </a:t>
            </a:r>
            <a:r>
              <a:rPr sz="1100" spc="-25" dirty="0">
                <a:latin typeface="Tahoma"/>
                <a:cs typeface="Tahoma"/>
              </a:rPr>
              <a:t>with 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quantitative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clutter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graph.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989" y="860030"/>
            <a:ext cx="382079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241300" indent="-148590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15" dirty="0">
                <a:latin typeface="Tahoma"/>
                <a:cs typeface="Tahoma"/>
              </a:rPr>
              <a:t>Avoid </a:t>
            </a:r>
            <a:r>
              <a:rPr sz="1100" spc="-25" dirty="0">
                <a:latin typeface="Tahoma"/>
                <a:cs typeface="Tahoma"/>
              </a:rPr>
              <a:t>putting </a:t>
            </a:r>
            <a:r>
              <a:rPr sz="1100" spc="-50" dirty="0">
                <a:latin typeface="Tahoma"/>
                <a:cs typeface="Tahoma"/>
              </a:rPr>
              <a:t>notes, </a:t>
            </a:r>
            <a:r>
              <a:rPr sz="1100" spc="-60" dirty="0">
                <a:latin typeface="Tahoma"/>
                <a:cs typeface="Tahoma"/>
              </a:rPr>
              <a:t>keys,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markers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45" dirty="0">
                <a:latin typeface="Tahoma"/>
                <a:cs typeface="Tahoma"/>
              </a:rPr>
              <a:t>region.  </a:t>
            </a:r>
            <a:r>
              <a:rPr sz="1100" spc="20" dirty="0">
                <a:latin typeface="Tahoma"/>
                <a:cs typeface="Tahoma"/>
              </a:rPr>
              <a:t>Put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markers </a:t>
            </a:r>
            <a:r>
              <a:rPr sz="1100" spc="-30" dirty="0">
                <a:latin typeface="Tahoma"/>
                <a:cs typeface="Tahoma"/>
              </a:rPr>
              <a:t>just </a:t>
            </a:r>
            <a:r>
              <a:rPr sz="1100" spc="-45" dirty="0">
                <a:latin typeface="Tahoma"/>
                <a:cs typeface="Tahoma"/>
              </a:rPr>
              <a:t>outside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0" dirty="0">
                <a:latin typeface="Tahoma"/>
                <a:cs typeface="Tahoma"/>
              </a:rPr>
              <a:t>region and </a:t>
            </a:r>
            <a:r>
              <a:rPr sz="1100" spc="-25" dirty="0">
                <a:latin typeface="Tahoma"/>
                <a:cs typeface="Tahoma"/>
              </a:rPr>
              <a:t>put  </a:t>
            </a:r>
            <a:r>
              <a:rPr sz="1100" spc="-50" dirty="0">
                <a:latin typeface="Tahoma"/>
                <a:cs typeface="Tahoma"/>
              </a:rPr>
              <a:t>notes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legend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text.</a:t>
            </a:r>
            <a:endParaRPr sz="1100">
              <a:latin typeface="Tahoma"/>
              <a:cs typeface="Tahoma"/>
            </a:endParaRPr>
          </a:p>
          <a:p>
            <a:pPr marL="186055" indent="-148590" algn="just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35" dirty="0">
                <a:latin typeface="Tahoma"/>
                <a:cs typeface="Tahoma"/>
              </a:rPr>
              <a:t>Overlapping </a:t>
            </a:r>
            <a:r>
              <a:rPr sz="1100" spc="-20" dirty="0">
                <a:latin typeface="Tahoma"/>
                <a:cs typeface="Tahoma"/>
              </a:rPr>
              <a:t>plotting </a:t>
            </a:r>
            <a:r>
              <a:rPr sz="1100" spc="-45" dirty="0">
                <a:latin typeface="Tahoma"/>
                <a:cs typeface="Tahoma"/>
              </a:rPr>
              <a:t>symbols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5" dirty="0">
                <a:latin typeface="Tahoma"/>
                <a:cs typeface="Tahoma"/>
              </a:rPr>
              <a:t>visually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distinguishable.</a:t>
            </a:r>
            <a:endParaRPr sz="1100">
              <a:latin typeface="Tahoma"/>
              <a:cs typeface="Tahoma"/>
            </a:endParaRPr>
          </a:p>
          <a:p>
            <a:pPr marL="186055" indent="-148590" algn="just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0" dirty="0">
                <a:latin typeface="Tahoma"/>
                <a:cs typeface="Tahoma"/>
              </a:rPr>
              <a:t>Superposed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readily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visually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discriminated.</a:t>
            </a:r>
            <a:endParaRPr sz="1100">
              <a:latin typeface="Tahoma"/>
              <a:cs typeface="Tahoma"/>
            </a:endParaRPr>
          </a:p>
          <a:p>
            <a:pPr marL="186055" marR="576580" indent="-148590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0" dirty="0">
                <a:latin typeface="Tahoma"/>
                <a:cs typeface="Tahoma"/>
              </a:rPr>
              <a:t>Visual </a:t>
            </a:r>
            <a:r>
              <a:rPr sz="1100" spc="-25" dirty="0">
                <a:latin typeface="Tahoma"/>
                <a:cs typeface="Tahoma"/>
              </a:rPr>
              <a:t>clarity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5" dirty="0">
                <a:latin typeface="Tahoma"/>
                <a:cs typeface="Tahoma"/>
              </a:rPr>
              <a:t>preserved </a:t>
            </a:r>
            <a:r>
              <a:rPr sz="1100" spc="-55" dirty="0">
                <a:latin typeface="Tahoma"/>
                <a:cs typeface="Tahoma"/>
              </a:rPr>
              <a:t>under </a:t>
            </a:r>
            <a:r>
              <a:rPr sz="1100" spc="-35" dirty="0">
                <a:latin typeface="Tahoma"/>
                <a:cs typeface="Tahoma"/>
              </a:rPr>
              <a:t>reduction </a:t>
            </a:r>
            <a:r>
              <a:rPr sz="1100" spc="-50" dirty="0">
                <a:latin typeface="Tahoma"/>
                <a:cs typeface="Tahoma"/>
              </a:rPr>
              <a:t>and  </a:t>
            </a:r>
            <a:r>
              <a:rPr sz="1100" spc="-40" dirty="0">
                <a:latin typeface="Tahoma"/>
                <a:cs typeface="Tahoma"/>
              </a:rPr>
              <a:t>reproduction.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842821"/>
            <a:ext cx="366077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Clear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understanding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ahoma"/>
              <a:cs typeface="Tahoma"/>
            </a:endParaRPr>
          </a:p>
          <a:p>
            <a:pPr marL="302260" marR="43180" indent="-148590">
              <a:lnSpc>
                <a:spcPct val="102699"/>
              </a:lnSpc>
              <a:spcBef>
                <a:spcPts val="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20" dirty="0">
                <a:latin typeface="Tahoma"/>
                <a:cs typeface="Tahoma"/>
              </a:rPr>
              <a:t>Put </a:t>
            </a:r>
            <a:r>
              <a:rPr sz="1100" spc="-50" dirty="0">
                <a:latin typeface="Tahoma"/>
                <a:cs typeface="Tahoma"/>
              </a:rPr>
              <a:t>major </a:t>
            </a:r>
            <a:r>
              <a:rPr sz="1100" spc="-40" dirty="0">
                <a:latin typeface="Tahoma"/>
                <a:cs typeface="Tahoma"/>
              </a:rPr>
              <a:t>conclusions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35" dirty="0">
                <a:latin typeface="Tahoma"/>
                <a:cs typeface="Tahoma"/>
              </a:rPr>
              <a:t>graphical </a:t>
            </a:r>
            <a:r>
              <a:rPr sz="1100" spc="-45" dirty="0">
                <a:latin typeface="Tahoma"/>
                <a:cs typeface="Tahoma"/>
              </a:rPr>
              <a:t>form. </a:t>
            </a:r>
            <a:r>
              <a:rPr sz="1100" spc="-25" dirty="0">
                <a:latin typeface="Tahoma"/>
                <a:cs typeface="Tahoma"/>
              </a:rPr>
              <a:t>Make </a:t>
            </a:r>
            <a:r>
              <a:rPr sz="1100" spc="-60" dirty="0">
                <a:latin typeface="Tahoma"/>
                <a:cs typeface="Tahoma"/>
              </a:rPr>
              <a:t>legends  comprehensive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informative.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30" dirty="0">
                <a:latin typeface="Tahoma"/>
                <a:cs typeface="Tahoma"/>
              </a:rPr>
              <a:t>Error </a:t>
            </a:r>
            <a:r>
              <a:rPr sz="1100" spc="-60" dirty="0">
                <a:latin typeface="Tahoma"/>
                <a:cs typeface="Tahoma"/>
              </a:rPr>
              <a:t>bars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clearly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explained.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30" dirty="0">
                <a:latin typeface="Tahoma"/>
                <a:cs typeface="Tahoma"/>
              </a:rPr>
              <a:t>Proofread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graphs.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25" dirty="0">
                <a:latin typeface="Tahoma"/>
                <a:cs typeface="Tahoma"/>
              </a:rPr>
              <a:t>Strive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clarity.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315466"/>
            <a:ext cx="3917950" cy="2623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Scales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ahoma"/>
              <a:cs typeface="Tahoma"/>
            </a:endParaRPr>
          </a:p>
          <a:p>
            <a:pPr marL="302260" marR="403860" indent="-148590">
              <a:lnSpc>
                <a:spcPct val="102600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5" dirty="0">
                <a:latin typeface="Tahoma"/>
                <a:cs typeface="Tahoma"/>
              </a:rPr>
              <a:t>Choose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range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tick </a:t>
            </a:r>
            <a:r>
              <a:rPr sz="1100" spc="-55" dirty="0">
                <a:latin typeface="Tahoma"/>
                <a:cs typeface="Tahoma"/>
              </a:rPr>
              <a:t>marks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include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0" dirty="0">
                <a:latin typeface="Tahoma"/>
                <a:cs typeface="Tahoma"/>
              </a:rPr>
              <a:t>nearly  </a:t>
            </a:r>
            <a:r>
              <a:rPr sz="1100" spc="-40" dirty="0">
                <a:latin typeface="Tahoma"/>
                <a:cs typeface="Tahoma"/>
              </a:rPr>
              <a:t>include the </a:t>
            </a:r>
            <a:r>
              <a:rPr sz="1100" spc="-60" dirty="0">
                <a:latin typeface="Tahoma"/>
                <a:cs typeface="Tahoma"/>
              </a:rPr>
              <a:t>range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02260" marR="60325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35" dirty="0">
                <a:latin typeface="Tahoma"/>
                <a:cs typeface="Tahoma"/>
              </a:rPr>
              <a:t>Subject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constraints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5" dirty="0">
                <a:latin typeface="Tahoma"/>
                <a:cs typeface="Tahoma"/>
              </a:rPr>
              <a:t>scales have, choose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scales 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much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possible.</a:t>
            </a:r>
            <a:endParaRPr sz="1100">
              <a:latin typeface="Tahoma"/>
              <a:cs typeface="Tahoma"/>
            </a:endParaRPr>
          </a:p>
          <a:p>
            <a:pPr marL="302260" marR="322580" indent="-14859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sometimes </a:t>
            </a:r>
            <a:r>
              <a:rPr sz="1100" spc="-35" dirty="0">
                <a:latin typeface="Tahoma"/>
                <a:cs typeface="Tahoma"/>
              </a:rPr>
              <a:t>helpful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use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pair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scale </a:t>
            </a:r>
            <a:r>
              <a:rPr sz="1100" spc="-45" dirty="0">
                <a:latin typeface="Tahoma"/>
                <a:cs typeface="Tahoma"/>
              </a:rPr>
              <a:t>lines for </a:t>
            </a:r>
            <a:r>
              <a:rPr sz="1100" spc="-55" dirty="0">
                <a:latin typeface="Tahoma"/>
                <a:cs typeface="Tahoma"/>
              </a:rPr>
              <a:t>a  </a:t>
            </a:r>
            <a:r>
              <a:rPr sz="1100" spc="-45" dirty="0">
                <a:latin typeface="Tahoma"/>
                <a:cs typeface="Tahoma"/>
              </a:rPr>
              <a:t>variable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show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scales.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5" dirty="0">
                <a:latin typeface="Tahoma"/>
                <a:cs typeface="Tahoma"/>
              </a:rPr>
              <a:t>Choose appropriate </a:t>
            </a:r>
            <a:r>
              <a:rPr sz="1100" spc="-55" dirty="0">
                <a:latin typeface="Tahoma"/>
                <a:cs typeface="Tahoma"/>
              </a:rPr>
              <a:t>scales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55" dirty="0">
                <a:latin typeface="Tahoma"/>
                <a:cs typeface="Tahoma"/>
              </a:rPr>
              <a:t>graphs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compared.</a:t>
            </a:r>
            <a:endParaRPr sz="1100">
              <a:latin typeface="Tahoma"/>
              <a:cs typeface="Tahoma"/>
            </a:endParaRPr>
          </a:p>
          <a:p>
            <a:pPr marL="302260" marR="431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1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not insist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zero </a:t>
            </a:r>
            <a:r>
              <a:rPr sz="1100" spc="-60" dirty="0">
                <a:latin typeface="Tahoma"/>
                <a:cs typeface="Tahoma"/>
              </a:rPr>
              <a:t>always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included </a:t>
            </a:r>
            <a:r>
              <a:rPr sz="1100" spc="-55" dirty="0">
                <a:latin typeface="Tahoma"/>
                <a:cs typeface="Tahoma"/>
              </a:rPr>
              <a:t>on a </a:t>
            </a:r>
            <a:r>
              <a:rPr sz="1100" spc="-50" dirty="0">
                <a:latin typeface="Tahoma"/>
                <a:cs typeface="Tahoma"/>
              </a:rPr>
              <a:t>scale </a:t>
            </a:r>
            <a:r>
              <a:rPr sz="1100" spc="-60" dirty="0">
                <a:latin typeface="Tahoma"/>
                <a:cs typeface="Tahoma"/>
              </a:rPr>
              <a:t>showing  </a:t>
            </a:r>
            <a:r>
              <a:rPr sz="1100" spc="-45" dirty="0">
                <a:latin typeface="Tahoma"/>
                <a:cs typeface="Tahoma"/>
              </a:rPr>
              <a:t>magnitude.</a:t>
            </a:r>
            <a:endParaRPr sz="1100">
              <a:latin typeface="Tahoma"/>
              <a:cs typeface="Tahoma"/>
            </a:endParaRPr>
          </a:p>
          <a:p>
            <a:pPr marL="302260" marR="202565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logarithmic </a:t>
            </a:r>
            <a:r>
              <a:rPr sz="1100" spc="-50" dirty="0">
                <a:latin typeface="Tahoma"/>
                <a:cs typeface="Tahoma"/>
              </a:rPr>
              <a:t>scale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important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understand  </a:t>
            </a:r>
            <a:r>
              <a:rPr sz="1100" spc="-40" dirty="0">
                <a:latin typeface="Tahoma"/>
                <a:cs typeface="Tahoma"/>
              </a:rPr>
              <a:t>percent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55" dirty="0">
                <a:latin typeface="Tahoma"/>
                <a:cs typeface="Tahoma"/>
              </a:rPr>
              <a:t>or </a:t>
            </a:r>
            <a:r>
              <a:rPr sz="1100" spc="-20" dirty="0">
                <a:latin typeface="Tahoma"/>
                <a:cs typeface="Tahoma"/>
              </a:rPr>
              <a:t>multiplicative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factors.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50" dirty="0">
                <a:latin typeface="Tahoma"/>
                <a:cs typeface="Tahoma"/>
              </a:rPr>
              <a:t>Showing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logarithmic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scale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resolution.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842821"/>
            <a:ext cx="3869054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General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strategy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ahoma"/>
              <a:cs typeface="Tahoma"/>
            </a:endParaRPr>
          </a:p>
          <a:p>
            <a:pPr marL="302260" marR="187325" indent="-148590">
              <a:lnSpc>
                <a:spcPct val="102699"/>
              </a:lnSpc>
              <a:spcBef>
                <a:spcPts val="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5" dirty="0">
                <a:latin typeface="Tahoma"/>
                <a:cs typeface="Tahoma"/>
              </a:rPr>
              <a:t>large </a:t>
            </a:r>
            <a:r>
              <a:rPr sz="1100" spc="-40" dirty="0">
                <a:latin typeface="Tahoma"/>
                <a:cs typeface="Tahoma"/>
              </a:rPr>
              <a:t>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quantitative </a:t>
            </a:r>
            <a:r>
              <a:rPr sz="1100" spc="-35" dirty="0">
                <a:latin typeface="Tahoma"/>
                <a:cs typeface="Tahoma"/>
              </a:rPr>
              <a:t>information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packed 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small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region.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0" dirty="0">
                <a:latin typeface="Tahoma"/>
                <a:cs typeface="Tahoma"/>
              </a:rPr>
              <a:t>Graphing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interative,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process.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45" dirty="0">
                <a:latin typeface="Tahoma"/>
                <a:cs typeface="Tahoma"/>
              </a:rPr>
              <a:t>Graph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times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needed.</a:t>
            </a:r>
            <a:endParaRPr sz="1100">
              <a:latin typeface="Tahoma"/>
              <a:cs typeface="Tahoma"/>
            </a:endParaRPr>
          </a:p>
          <a:p>
            <a:pPr marL="3022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95" algn="l"/>
              </a:tabLst>
            </a:pPr>
            <a:r>
              <a:rPr sz="1100" spc="-15" dirty="0">
                <a:latin typeface="Tahoma"/>
                <a:cs typeface="Tahoma"/>
              </a:rPr>
              <a:t>Many </a:t>
            </a:r>
            <a:r>
              <a:rPr sz="1100" spc="-50" dirty="0">
                <a:latin typeface="Tahoma"/>
                <a:cs typeface="Tahoma"/>
              </a:rPr>
              <a:t>useful </a:t>
            </a:r>
            <a:r>
              <a:rPr sz="1100" spc="-55" dirty="0">
                <a:latin typeface="Tahoma"/>
                <a:cs typeface="Tahoma"/>
              </a:rPr>
              <a:t>graphs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45" dirty="0">
                <a:latin typeface="Tahoma"/>
                <a:cs typeface="Tahoma"/>
              </a:rPr>
              <a:t>careful, </a:t>
            </a:r>
            <a:r>
              <a:rPr sz="1100" spc="-40" dirty="0">
                <a:latin typeface="Tahoma"/>
                <a:cs typeface="Tahoma"/>
              </a:rPr>
              <a:t>detailed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study.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390015"/>
            <a:ext cx="3913504" cy="24644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88290" algn="just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begin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70" dirty="0">
                <a:latin typeface="Tahoma"/>
                <a:cs typeface="Tahoma"/>
              </a:rPr>
              <a:t>some </a:t>
            </a:r>
            <a:r>
              <a:rPr sz="1100" spc="-40" dirty="0">
                <a:latin typeface="Tahoma"/>
                <a:cs typeface="Tahoma"/>
              </a:rPr>
              <a:t>basic </a:t>
            </a:r>
            <a:r>
              <a:rPr sz="1100" spc="-55" dirty="0">
                <a:latin typeface="Tahoma"/>
                <a:cs typeface="Tahoma"/>
              </a:rPr>
              <a:t>ideas </a:t>
            </a:r>
            <a:r>
              <a:rPr sz="1100" spc="-30" dirty="0">
                <a:latin typeface="Tahoma"/>
                <a:cs typeface="Tahoma"/>
              </a:rPr>
              <a:t>about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30" dirty="0">
                <a:latin typeface="Tahoma"/>
                <a:cs typeface="Tahoma"/>
              </a:rPr>
              <a:t>visualization </a:t>
            </a:r>
            <a:r>
              <a:rPr sz="1100" spc="-40" dirty="0">
                <a:latin typeface="Tahoma"/>
                <a:cs typeface="Tahoma"/>
              </a:rPr>
              <a:t>from  </a:t>
            </a:r>
            <a:r>
              <a:rPr sz="1100" spc="-50" dirty="0">
                <a:latin typeface="Tahoma"/>
                <a:cs typeface="Tahoma"/>
              </a:rPr>
              <a:t>Edward </a:t>
            </a:r>
            <a:r>
              <a:rPr sz="1100" spc="-30" dirty="0">
                <a:latin typeface="Tahoma"/>
                <a:cs typeface="Tahoma"/>
              </a:rPr>
              <a:t>Tufte 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Trebuchet MS"/>
                <a:cs typeface="Trebuchet MS"/>
              </a:rPr>
              <a:t>The </a:t>
            </a:r>
            <a:r>
              <a:rPr sz="1100" i="1" spc="-40" dirty="0">
                <a:latin typeface="Trebuchet MS"/>
                <a:cs typeface="Trebuchet MS"/>
              </a:rPr>
              <a:t>Visual Display </a:t>
            </a:r>
            <a:r>
              <a:rPr sz="1100" i="1" spc="-80" dirty="0">
                <a:latin typeface="Trebuchet MS"/>
                <a:cs typeface="Trebuchet MS"/>
              </a:rPr>
              <a:t>of </a:t>
            </a:r>
            <a:r>
              <a:rPr sz="1100" i="1" spc="-55" dirty="0">
                <a:latin typeface="Trebuchet MS"/>
                <a:cs typeface="Trebuchet MS"/>
              </a:rPr>
              <a:t>Quantitative </a:t>
            </a:r>
            <a:r>
              <a:rPr sz="1100" i="1" spc="-60" dirty="0">
                <a:latin typeface="Trebuchet MS"/>
                <a:cs typeface="Trebuchet MS"/>
              </a:rPr>
              <a:t>Information  </a:t>
            </a:r>
            <a:r>
              <a:rPr sz="1100" i="1" spc="-25" dirty="0">
                <a:latin typeface="Trebuchet MS"/>
                <a:cs typeface="Trebuchet MS"/>
              </a:rPr>
              <a:t>(2nd</a:t>
            </a:r>
            <a:r>
              <a:rPr sz="1100" i="1" spc="2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ed.)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100" spc="-35" dirty="0">
                <a:latin typeface="Tahoma"/>
                <a:cs typeface="Tahoma"/>
              </a:rPr>
              <a:t>He </a:t>
            </a:r>
            <a:r>
              <a:rPr sz="1100" spc="-55" dirty="0">
                <a:latin typeface="Tahoma"/>
                <a:cs typeface="Tahoma"/>
              </a:rPr>
              <a:t>gives </a:t>
            </a:r>
            <a:r>
              <a:rPr sz="1100" spc="-40" dirty="0">
                <a:latin typeface="Tahoma"/>
                <a:cs typeface="Tahoma"/>
              </a:rPr>
              <a:t>six principles </a:t>
            </a:r>
            <a:r>
              <a:rPr sz="1100" spc="-35" dirty="0">
                <a:latin typeface="Tahoma"/>
                <a:cs typeface="Tahoma"/>
              </a:rPr>
              <a:t>of graphical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integrity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3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(quoted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directly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56):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ahoma"/>
              <a:cs typeface="Tahoma"/>
            </a:endParaRPr>
          </a:p>
          <a:p>
            <a:pPr marL="289560" marR="23495" indent="-177165" algn="just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representation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numbers,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35" dirty="0">
                <a:latin typeface="Tahoma"/>
                <a:cs typeface="Tahoma"/>
              </a:rPr>
              <a:t>physically </a:t>
            </a:r>
            <a:r>
              <a:rPr sz="1100" spc="-65" dirty="0">
                <a:latin typeface="Tahoma"/>
                <a:cs typeface="Tahoma"/>
              </a:rPr>
              <a:t>measured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45" dirty="0">
                <a:latin typeface="Tahoma"/>
                <a:cs typeface="Tahoma"/>
              </a:rPr>
              <a:t>the  </a:t>
            </a:r>
            <a:r>
              <a:rPr sz="1100" spc="-50" dirty="0">
                <a:latin typeface="Tahoma"/>
                <a:cs typeface="Tahoma"/>
              </a:rPr>
              <a:t>surface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graphic </a:t>
            </a:r>
            <a:r>
              <a:rPr sz="1100" spc="-25" dirty="0">
                <a:latin typeface="Tahoma"/>
                <a:cs typeface="Tahoma"/>
              </a:rPr>
              <a:t>itself,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directly </a:t>
            </a:r>
            <a:r>
              <a:rPr sz="1100" spc="-35" dirty="0">
                <a:latin typeface="Tahoma"/>
                <a:cs typeface="Tahoma"/>
              </a:rPr>
              <a:t>proportional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40" dirty="0">
                <a:latin typeface="Tahoma"/>
                <a:cs typeface="Tahoma"/>
              </a:rPr>
              <a:t>the numerical </a:t>
            </a:r>
            <a:r>
              <a:rPr sz="1100" spc="-35" dirty="0">
                <a:latin typeface="Tahoma"/>
                <a:cs typeface="Tahoma"/>
              </a:rPr>
              <a:t>quantities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measured.</a:t>
            </a:r>
            <a:endParaRPr sz="1100">
              <a:latin typeface="Tahoma"/>
              <a:cs typeface="Tahoma"/>
            </a:endParaRPr>
          </a:p>
          <a:p>
            <a:pPr marL="28956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Clear, </a:t>
            </a:r>
            <a:r>
              <a:rPr sz="1100" spc="-40" dirty="0">
                <a:latin typeface="Tahoma"/>
                <a:cs typeface="Tahoma"/>
              </a:rPr>
              <a:t>detailed,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thorough </a:t>
            </a:r>
            <a:r>
              <a:rPr sz="1100" spc="-35" dirty="0">
                <a:latin typeface="Tahoma"/>
                <a:cs typeface="Tahoma"/>
              </a:rPr>
              <a:t>labeling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50" dirty="0">
                <a:latin typeface="Tahoma"/>
                <a:cs typeface="Tahoma"/>
              </a:rPr>
              <a:t>defeat </a:t>
            </a:r>
            <a:r>
              <a:rPr sz="1100" spc="-35" dirty="0">
                <a:latin typeface="Tahoma"/>
                <a:cs typeface="Tahoma"/>
              </a:rPr>
              <a:t>graphical </a:t>
            </a:r>
            <a:r>
              <a:rPr sz="1100" spc="-30" dirty="0">
                <a:latin typeface="Tahoma"/>
                <a:cs typeface="Tahoma"/>
              </a:rPr>
              <a:t>distortion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ambiguity. </a:t>
            </a:r>
            <a:r>
              <a:rPr sz="1100" spc="-20" dirty="0">
                <a:latin typeface="Tahoma"/>
                <a:cs typeface="Tahoma"/>
              </a:rPr>
              <a:t>Write </a:t>
            </a:r>
            <a:r>
              <a:rPr sz="1100" spc="-30" dirty="0">
                <a:latin typeface="Tahoma"/>
                <a:cs typeface="Tahoma"/>
              </a:rPr>
              <a:t>out  </a:t>
            </a:r>
            <a:r>
              <a:rPr sz="1100" spc="-40" dirty="0">
                <a:latin typeface="Tahoma"/>
                <a:cs typeface="Tahoma"/>
              </a:rPr>
              <a:t>explanations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40" dirty="0">
                <a:latin typeface="Tahoma"/>
                <a:cs typeface="Tahoma"/>
              </a:rPr>
              <a:t>the graphic </a:t>
            </a:r>
            <a:r>
              <a:rPr sz="1100" spc="-25" dirty="0">
                <a:latin typeface="Tahoma"/>
                <a:cs typeface="Tahoma"/>
              </a:rPr>
              <a:t>itself. Label </a:t>
            </a:r>
            <a:r>
              <a:rPr sz="1100" spc="-30" dirty="0">
                <a:latin typeface="Tahoma"/>
                <a:cs typeface="Tahoma"/>
              </a:rPr>
              <a:t>important  </a:t>
            </a:r>
            <a:r>
              <a:rPr sz="1100" spc="-60" dirty="0">
                <a:latin typeface="Tahoma"/>
                <a:cs typeface="Tahoma"/>
              </a:rPr>
              <a:t>events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253554"/>
            <a:ext cx="3750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classic </a:t>
            </a:r>
            <a:r>
              <a:rPr sz="1100" spc="-55" dirty="0">
                <a:latin typeface="Tahoma"/>
                <a:cs typeface="Tahoma"/>
              </a:rPr>
              <a:t>example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avoid: </a:t>
            </a:r>
            <a:r>
              <a:rPr sz="1100" spc="-45" dirty="0">
                <a:latin typeface="Tahoma"/>
                <a:cs typeface="Tahoma"/>
              </a:rPr>
              <a:t>adding </a:t>
            </a:r>
            <a:r>
              <a:rPr sz="1100" spc="-55" dirty="0">
                <a:latin typeface="Tahoma"/>
                <a:cs typeface="Tahoma"/>
              </a:rPr>
              <a:t>3d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5" dirty="0">
                <a:latin typeface="Tahoma"/>
                <a:cs typeface="Tahoma"/>
              </a:rPr>
              <a:t>isn’t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necessary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5463" y="659472"/>
            <a:ext cx="2317089" cy="2282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0408"/>
            <a:ext cx="18154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“The </a:t>
            </a:r>
            <a:r>
              <a:rPr sz="1100" spc="-15" dirty="0">
                <a:latin typeface="Tahoma"/>
                <a:cs typeface="Tahoma"/>
              </a:rPr>
              <a:t>Lie </a:t>
            </a:r>
            <a:r>
              <a:rPr sz="1100" spc="-10" dirty="0">
                <a:latin typeface="Tahoma"/>
                <a:cs typeface="Tahoma"/>
              </a:rPr>
              <a:t>Factor”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defined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055" y="1232178"/>
            <a:ext cx="679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lie factor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3191" y="1138452"/>
            <a:ext cx="1772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size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effect </a:t>
            </a:r>
            <a:r>
              <a:rPr sz="1100" spc="-70" dirty="0">
                <a:latin typeface="Tahoma"/>
                <a:cs typeface="Tahoma"/>
              </a:rPr>
              <a:t>shown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graphic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5891" y="1348790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0" y="0"/>
                </a:moveTo>
                <a:lnTo>
                  <a:pt x="17481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7595" y="1327212"/>
            <a:ext cx="1205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size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effect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76474"/>
            <a:ext cx="3639185" cy="465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When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isn’t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uncommon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large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see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factor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45299"/>
            <a:ext cx="3663315" cy="637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third </a:t>
            </a:r>
            <a:r>
              <a:rPr sz="1100" spc="-35" dirty="0">
                <a:latin typeface="Tahoma"/>
                <a:cs typeface="Tahoma"/>
              </a:rPr>
              <a:t>principle of graphical </a:t>
            </a:r>
            <a:r>
              <a:rPr sz="1100" spc="-30" dirty="0">
                <a:latin typeface="Tahoma"/>
                <a:cs typeface="Tahoma"/>
              </a:rPr>
              <a:t>integrity </a:t>
            </a:r>
            <a:r>
              <a:rPr sz="1100" spc="-55" dirty="0">
                <a:latin typeface="Tahoma"/>
                <a:cs typeface="Tahoma"/>
              </a:rPr>
              <a:t>(page </a:t>
            </a:r>
            <a:r>
              <a:rPr sz="1100" spc="-50" dirty="0">
                <a:latin typeface="Tahoma"/>
                <a:cs typeface="Tahoma"/>
              </a:rPr>
              <a:t>61): </a:t>
            </a:r>
            <a:r>
              <a:rPr sz="1100" spc="-55" dirty="0">
                <a:latin typeface="Tahoma"/>
                <a:cs typeface="Tahoma"/>
              </a:rPr>
              <a:t>Show </a:t>
            </a:r>
            <a:r>
              <a:rPr sz="1100" spc="-35" dirty="0">
                <a:latin typeface="Tahoma"/>
                <a:cs typeface="Tahoma"/>
              </a:rPr>
              <a:t>data  variation,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variation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example, </a:t>
            </a:r>
            <a:r>
              <a:rPr sz="1100" spc="-40" dirty="0">
                <a:latin typeface="Tahoma"/>
                <a:cs typeface="Tahoma"/>
              </a:rPr>
              <a:t>avoid </a:t>
            </a:r>
            <a:r>
              <a:rPr sz="1100" spc="-35" dirty="0">
                <a:latin typeface="Tahoma"/>
                <a:cs typeface="Tahoma"/>
              </a:rPr>
              <a:t>things like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458" y="996594"/>
            <a:ext cx="24511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62" y="282575"/>
            <a:ext cx="3914775" cy="20436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955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fourth </a:t>
            </a:r>
            <a:r>
              <a:rPr sz="1100" spc="-35" dirty="0">
                <a:latin typeface="Tahoma"/>
                <a:cs typeface="Tahoma"/>
              </a:rPr>
              <a:t>principle of graphical </a:t>
            </a:r>
            <a:r>
              <a:rPr sz="1100" spc="-30" dirty="0">
                <a:latin typeface="Tahoma"/>
                <a:cs typeface="Tahoma"/>
              </a:rPr>
              <a:t>integrity </a:t>
            </a:r>
            <a:r>
              <a:rPr sz="1100" spc="-55" dirty="0">
                <a:latin typeface="Tahoma"/>
                <a:cs typeface="Tahoma"/>
              </a:rPr>
              <a:t>(page </a:t>
            </a:r>
            <a:r>
              <a:rPr sz="1100" spc="-50" dirty="0">
                <a:latin typeface="Tahoma"/>
                <a:cs typeface="Tahoma"/>
              </a:rPr>
              <a:t>68):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50" dirty="0">
                <a:latin typeface="Tahoma"/>
                <a:cs typeface="Tahoma"/>
              </a:rPr>
              <a:t>time-series  </a:t>
            </a:r>
            <a:r>
              <a:rPr sz="1100" spc="-45" dirty="0">
                <a:latin typeface="Tahoma"/>
                <a:cs typeface="Tahoma"/>
              </a:rPr>
              <a:t>displays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75" dirty="0">
                <a:latin typeface="Tahoma"/>
                <a:cs typeface="Tahoma"/>
              </a:rPr>
              <a:t>money, </a:t>
            </a:r>
            <a:r>
              <a:rPr sz="1100" spc="-45" dirty="0">
                <a:latin typeface="Tahoma"/>
                <a:cs typeface="Tahoma"/>
              </a:rPr>
              <a:t>deflated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standardized </a:t>
            </a:r>
            <a:r>
              <a:rPr sz="1100" spc="-30" dirty="0">
                <a:latin typeface="Tahoma"/>
                <a:cs typeface="Tahoma"/>
              </a:rPr>
              <a:t>units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monetary  </a:t>
            </a:r>
            <a:r>
              <a:rPr sz="1100" spc="-60" dirty="0">
                <a:latin typeface="Tahoma"/>
                <a:cs typeface="Tahoma"/>
              </a:rPr>
              <a:t>measurement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nearly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better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nominal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units.</a:t>
            </a:r>
            <a:endParaRPr sz="1100" dirty="0">
              <a:latin typeface="Tahoma"/>
              <a:cs typeface="Tahoma"/>
            </a:endParaRPr>
          </a:p>
          <a:p>
            <a:pPr marL="12700" marR="5715">
              <a:lnSpc>
                <a:spcPct val="102600"/>
              </a:lnSpc>
              <a:spcBef>
                <a:spcPts val="80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fifth </a:t>
            </a:r>
            <a:r>
              <a:rPr sz="1100" spc="-55" dirty="0">
                <a:latin typeface="Tahoma"/>
                <a:cs typeface="Tahoma"/>
              </a:rPr>
              <a:t>(page </a:t>
            </a:r>
            <a:r>
              <a:rPr sz="1100" spc="-50" dirty="0">
                <a:latin typeface="Tahoma"/>
                <a:cs typeface="Tahoma"/>
              </a:rPr>
              <a:t>71):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information-carrying (variable)  </a:t>
            </a:r>
            <a:r>
              <a:rPr sz="1100" spc="-50" dirty="0">
                <a:latin typeface="Tahoma"/>
                <a:cs typeface="Tahoma"/>
              </a:rPr>
              <a:t>dimensions </a:t>
            </a:r>
            <a:r>
              <a:rPr sz="1100" spc="-40" dirty="0">
                <a:latin typeface="Tahoma"/>
                <a:cs typeface="Tahoma"/>
              </a:rPr>
              <a:t>depicted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70" dirty="0">
                <a:latin typeface="Tahoma"/>
                <a:cs typeface="Tahoma"/>
              </a:rPr>
              <a:t>exceed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dimensions 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endParaRPr sz="1100" dirty="0">
              <a:latin typeface="Tahoma"/>
              <a:cs typeface="Tahoma"/>
            </a:endParaRPr>
          </a:p>
          <a:p>
            <a:pPr marL="12700" marR="418465">
              <a:lnSpc>
                <a:spcPct val="102600"/>
              </a:lnSpc>
              <a:spcBef>
                <a:spcPts val="800"/>
              </a:spcBef>
            </a:pPr>
            <a:r>
              <a:rPr lang="en-GB" sz="1100" spc="-60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general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implies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75" dirty="0">
                <a:latin typeface="Tahoma"/>
                <a:cs typeface="Tahoma"/>
              </a:rPr>
              <a:t>use </a:t>
            </a:r>
            <a:r>
              <a:rPr sz="1100" spc="-55" dirty="0">
                <a:latin typeface="Tahoma"/>
                <a:cs typeface="Tahoma"/>
              </a:rPr>
              <a:t>3d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60" dirty="0">
                <a:latin typeface="Tahoma"/>
                <a:cs typeface="Tahoma"/>
              </a:rPr>
              <a:t>represent </a:t>
            </a:r>
            <a:r>
              <a:rPr sz="1100" spc="-50" dirty="0">
                <a:latin typeface="Tahoma"/>
                <a:cs typeface="Tahoma"/>
              </a:rPr>
              <a:t>something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75" dirty="0">
                <a:latin typeface="Tahoma"/>
                <a:cs typeface="Tahoma"/>
              </a:rPr>
              <a:t>needs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5" dirty="0">
                <a:latin typeface="Tahoma"/>
                <a:cs typeface="Tahoma"/>
              </a:rPr>
              <a:t>2d,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 dirty="0">
              <a:latin typeface="Tahoma"/>
              <a:cs typeface="Tahoma"/>
            </a:endParaRPr>
          </a:p>
          <a:p>
            <a:pPr marL="12700" marR="105410">
              <a:lnSpc>
                <a:spcPct val="102600"/>
              </a:lnSpc>
              <a:spcBef>
                <a:spcPts val="795"/>
              </a:spcBef>
            </a:pPr>
            <a:r>
              <a:rPr sz="1100" spc="-20" dirty="0">
                <a:latin typeface="Tahoma"/>
                <a:cs typeface="Tahoma"/>
              </a:rPr>
              <a:t>Tufte’s </a:t>
            </a:r>
            <a:r>
              <a:rPr sz="1100" spc="-30" dirty="0">
                <a:latin typeface="Tahoma"/>
                <a:cs typeface="Tahoma"/>
              </a:rPr>
              <a:t>sixth </a:t>
            </a:r>
            <a:r>
              <a:rPr sz="1100" spc="-35" dirty="0">
                <a:latin typeface="Tahoma"/>
                <a:cs typeface="Tahoma"/>
              </a:rPr>
              <a:t>principle of graphical </a:t>
            </a:r>
            <a:r>
              <a:rPr sz="1100" spc="-30" dirty="0">
                <a:latin typeface="Tahoma"/>
                <a:cs typeface="Tahoma"/>
              </a:rPr>
              <a:t>integrity </a:t>
            </a:r>
            <a:r>
              <a:rPr sz="1100" spc="-55" dirty="0">
                <a:latin typeface="Tahoma"/>
                <a:cs typeface="Tahoma"/>
              </a:rPr>
              <a:t>is: </a:t>
            </a:r>
            <a:r>
              <a:rPr sz="1100" spc="-40" dirty="0">
                <a:latin typeface="Tahoma"/>
                <a:cs typeface="Tahoma"/>
              </a:rPr>
              <a:t>Graphics must </a:t>
            </a:r>
            <a:r>
              <a:rPr sz="1100" spc="-30" dirty="0">
                <a:latin typeface="Tahoma"/>
                <a:cs typeface="Tahoma"/>
              </a:rPr>
              <a:t>not  </a:t>
            </a:r>
            <a:r>
              <a:rPr sz="1100" spc="-45" dirty="0">
                <a:latin typeface="Tahoma"/>
                <a:cs typeface="Tahoma"/>
              </a:rPr>
              <a:t>quote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30" dirty="0">
                <a:latin typeface="Tahoma"/>
                <a:cs typeface="Tahoma"/>
              </a:rPr>
              <a:t>out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context </a:t>
            </a:r>
            <a:r>
              <a:rPr sz="1100" spc="-55" dirty="0">
                <a:latin typeface="Tahoma"/>
                <a:cs typeface="Tahoma"/>
              </a:rPr>
              <a:t>(page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74).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357973"/>
            <a:ext cx="3914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evaluate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useful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(page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93)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046" y="734376"/>
            <a:ext cx="986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Data </a:t>
            </a:r>
            <a:r>
              <a:rPr sz="1100" spc="-20" dirty="0">
                <a:latin typeface="Tahoma"/>
                <a:cs typeface="Tahoma"/>
              </a:rPr>
              <a:t>ink ratio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4147" y="640650"/>
            <a:ext cx="4991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3994" y="850988"/>
            <a:ext cx="1639570" cy="0"/>
          </a:xfrm>
          <a:custGeom>
            <a:avLst/>
            <a:gdLst/>
            <a:ahLst/>
            <a:cxnLst/>
            <a:rect l="l" t="t" r="r" b="b"/>
            <a:pathLst>
              <a:path w="1639570">
                <a:moveTo>
                  <a:pt x="0" y="0"/>
                </a:moveTo>
                <a:lnTo>
                  <a:pt x="163907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1294" y="829410"/>
            <a:ext cx="1664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ink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graphic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205609"/>
            <a:ext cx="3912870" cy="1699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970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75" dirty="0">
                <a:latin typeface="Tahoma"/>
                <a:cs typeface="Tahoma"/>
              </a:rPr>
              <a:t>as: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proportion 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graphic’s </a:t>
            </a:r>
            <a:r>
              <a:rPr sz="1100" spc="-20" dirty="0">
                <a:latin typeface="Tahoma"/>
                <a:cs typeface="Tahoma"/>
              </a:rPr>
              <a:t>ink </a:t>
            </a:r>
            <a:r>
              <a:rPr sz="1100" spc="-50" dirty="0">
                <a:latin typeface="Tahoma"/>
                <a:cs typeface="Tahoma"/>
              </a:rPr>
              <a:t>devoted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non-redundant display </a:t>
            </a:r>
            <a:r>
              <a:rPr sz="1100" spc="-35" dirty="0">
                <a:latin typeface="Tahoma"/>
                <a:cs typeface="Tahoma"/>
              </a:rPr>
              <a:t>of data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800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75" dirty="0">
                <a:latin typeface="Tahoma"/>
                <a:cs typeface="Tahoma"/>
              </a:rPr>
              <a:t>as: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45" dirty="0">
                <a:latin typeface="Tahoma"/>
                <a:cs typeface="Tahoma"/>
              </a:rPr>
              <a:t>minus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proportion 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graphic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can 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5" dirty="0">
                <a:latin typeface="Tahoma"/>
                <a:cs typeface="Tahoma"/>
              </a:rPr>
              <a:t>erased </a:t>
            </a:r>
            <a:r>
              <a:rPr sz="1100" spc="-25" dirty="0">
                <a:latin typeface="Tahoma"/>
                <a:cs typeface="Tahoma"/>
              </a:rPr>
              <a:t>without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loss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data information</a:t>
            </a:r>
            <a:endParaRPr sz="1100">
              <a:latin typeface="Tahoma"/>
              <a:cs typeface="Tahoma"/>
            </a:endParaRPr>
          </a:p>
          <a:p>
            <a:pPr marL="12700" marR="441325">
              <a:lnSpc>
                <a:spcPct val="102600"/>
              </a:lnSpc>
              <a:spcBef>
                <a:spcPts val="795"/>
              </a:spcBef>
            </a:pPr>
            <a:r>
              <a:rPr sz="1100" spc="-45" dirty="0">
                <a:latin typeface="Tahoma"/>
                <a:cs typeface="Tahoma"/>
              </a:rPr>
              <a:t>One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0" dirty="0">
                <a:latin typeface="Tahoma"/>
                <a:cs typeface="Tahoma"/>
              </a:rPr>
              <a:t>Tufte’s </a:t>
            </a:r>
            <a:r>
              <a:rPr sz="1100" spc="-40" dirty="0">
                <a:latin typeface="Tahoma"/>
                <a:cs typeface="Tahoma"/>
              </a:rPr>
              <a:t>principles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graphical </a:t>
            </a:r>
            <a:r>
              <a:rPr sz="1100" spc="-55" dirty="0">
                <a:latin typeface="Tahoma"/>
                <a:cs typeface="Tahoma"/>
              </a:rPr>
              <a:t>excellence (page </a:t>
            </a:r>
            <a:r>
              <a:rPr sz="1100" spc="-50" dirty="0">
                <a:latin typeface="Tahoma"/>
                <a:cs typeface="Tahoma"/>
              </a:rPr>
              <a:t>96):  </a:t>
            </a:r>
            <a:r>
              <a:rPr sz="1100" spc="-20" dirty="0">
                <a:latin typeface="Tahoma"/>
                <a:cs typeface="Tahoma"/>
              </a:rPr>
              <a:t>Maximize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20" dirty="0">
                <a:latin typeface="Tahoma"/>
                <a:cs typeface="Tahoma"/>
              </a:rPr>
              <a:t>ink </a:t>
            </a:r>
            <a:r>
              <a:rPr sz="1100" spc="-25" dirty="0">
                <a:latin typeface="Tahoma"/>
                <a:cs typeface="Tahoma"/>
              </a:rPr>
              <a:t>ratio, within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reason.</a:t>
            </a:r>
            <a:endParaRPr sz="1100">
              <a:latin typeface="Tahoma"/>
              <a:cs typeface="Tahoma"/>
            </a:endParaRPr>
          </a:p>
          <a:p>
            <a:pPr marL="12700" marR="21590">
              <a:lnSpc>
                <a:spcPct val="102600"/>
              </a:lnSpc>
              <a:spcBef>
                <a:spcPts val="800"/>
              </a:spcBef>
            </a:pP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0" dirty="0">
                <a:latin typeface="Tahoma"/>
                <a:cs typeface="Tahoma"/>
              </a:rPr>
              <a:t>why </a:t>
            </a:r>
            <a:r>
              <a:rPr sz="1100" spc="-30" dirty="0">
                <a:latin typeface="Tahoma"/>
                <a:cs typeface="Tahoma"/>
              </a:rPr>
              <a:t>Tufte </a:t>
            </a:r>
            <a:r>
              <a:rPr sz="1100" spc="-55" dirty="0">
                <a:latin typeface="Tahoma"/>
                <a:cs typeface="Tahoma"/>
              </a:rPr>
              <a:t>frowns on </a:t>
            </a:r>
            <a:r>
              <a:rPr sz="1100" spc="-60" dirty="0">
                <a:latin typeface="Tahoma"/>
                <a:cs typeface="Tahoma"/>
              </a:rPr>
              <a:t>heavy </a:t>
            </a:r>
            <a:r>
              <a:rPr sz="1100" spc="-35" dirty="0">
                <a:latin typeface="Tahoma"/>
                <a:cs typeface="Tahoma"/>
              </a:rPr>
              <a:t>grid </a:t>
            </a:r>
            <a:r>
              <a:rPr sz="1100" spc="-45" dirty="0">
                <a:latin typeface="Tahoma"/>
                <a:cs typeface="Tahoma"/>
              </a:rPr>
              <a:t>lines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background </a:t>
            </a:r>
            <a:r>
              <a:rPr sz="1100" spc="-35" dirty="0">
                <a:latin typeface="Tahoma"/>
                <a:cs typeface="Tahoma"/>
              </a:rPr>
              <a:t>(or  </a:t>
            </a:r>
            <a:r>
              <a:rPr sz="1100" spc="-75" dirty="0">
                <a:latin typeface="Tahoma"/>
                <a:cs typeface="Tahoma"/>
              </a:rPr>
              <a:t>even </a:t>
            </a:r>
            <a:r>
              <a:rPr sz="1100" spc="-30" dirty="0">
                <a:latin typeface="Tahoma"/>
                <a:cs typeface="Tahoma"/>
              </a:rPr>
              <a:t>horizontal </a:t>
            </a:r>
            <a:r>
              <a:rPr sz="1100" spc="-60" dirty="0">
                <a:latin typeface="Tahoma"/>
                <a:cs typeface="Tahoma"/>
              </a:rPr>
              <a:t>reference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lines)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46237"/>
            <a:ext cx="3838575" cy="751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extends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principle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guidelines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achieve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Erase </a:t>
            </a:r>
            <a:r>
              <a:rPr sz="1100" spc="-40" dirty="0">
                <a:latin typeface="Tahoma"/>
                <a:cs typeface="Tahoma"/>
              </a:rPr>
              <a:t>non-data </a:t>
            </a:r>
            <a:r>
              <a:rPr sz="1100" spc="-25" dirty="0">
                <a:latin typeface="Tahoma"/>
                <a:cs typeface="Tahoma"/>
              </a:rPr>
              <a:t>ink, within </a:t>
            </a:r>
            <a:r>
              <a:rPr sz="1100" spc="-60" dirty="0">
                <a:latin typeface="Tahoma"/>
                <a:cs typeface="Tahoma"/>
              </a:rPr>
              <a:t>reason </a:t>
            </a:r>
            <a:r>
              <a:rPr sz="1100" spc="-55" dirty="0">
                <a:latin typeface="Tahoma"/>
                <a:cs typeface="Tahoma"/>
              </a:rPr>
              <a:t>(page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96).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Erase redundant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25" dirty="0">
                <a:latin typeface="Tahoma"/>
                <a:cs typeface="Tahoma"/>
              </a:rPr>
              <a:t>ink, within </a:t>
            </a:r>
            <a:r>
              <a:rPr sz="1100" spc="-60" dirty="0">
                <a:latin typeface="Tahoma"/>
                <a:cs typeface="Tahoma"/>
              </a:rPr>
              <a:t>reason </a:t>
            </a:r>
            <a:r>
              <a:rPr sz="1100" spc="-55" dirty="0">
                <a:latin typeface="Tahoma"/>
                <a:cs typeface="Tahoma"/>
              </a:rPr>
              <a:t>(page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100).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769593"/>
            <a:ext cx="3493135" cy="1515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summarize </a:t>
            </a:r>
            <a:r>
              <a:rPr sz="1100" spc="-20" dirty="0">
                <a:latin typeface="Tahoma"/>
                <a:cs typeface="Tahoma"/>
              </a:rPr>
              <a:t>Tufte’s </a:t>
            </a:r>
            <a:r>
              <a:rPr sz="1100" spc="-40" dirty="0">
                <a:latin typeface="Tahoma"/>
                <a:cs typeface="Tahoma"/>
              </a:rPr>
              <a:t>principles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70" dirty="0">
                <a:latin typeface="Tahoma"/>
                <a:cs typeface="Tahoma"/>
              </a:rPr>
              <a:t>how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achieve </a:t>
            </a:r>
            <a:r>
              <a:rPr sz="1100" spc="-35" dirty="0">
                <a:latin typeface="Tahoma"/>
                <a:cs typeface="Tahoma"/>
              </a:rPr>
              <a:t>graphical  </a:t>
            </a:r>
            <a:r>
              <a:rPr sz="1100" spc="-55" dirty="0">
                <a:latin typeface="Tahoma"/>
                <a:cs typeface="Tahoma"/>
              </a:rPr>
              <a:t>excellence (page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105):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30" dirty="0">
                <a:latin typeface="Tahoma"/>
                <a:cs typeface="Tahoma"/>
              </a:rPr>
              <a:t>Above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65" dirty="0">
                <a:latin typeface="Tahoma"/>
                <a:cs typeface="Tahoma"/>
              </a:rPr>
              <a:t>else </a:t>
            </a:r>
            <a:r>
              <a:rPr sz="1100" spc="-75" dirty="0">
                <a:latin typeface="Tahoma"/>
                <a:cs typeface="Tahoma"/>
              </a:rPr>
              <a:t>show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data.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20" dirty="0">
                <a:latin typeface="Tahoma"/>
                <a:cs typeface="Tahoma"/>
              </a:rPr>
              <a:t>Maximize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data-ink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ratio.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Erase </a:t>
            </a:r>
            <a:r>
              <a:rPr sz="1100" spc="-40" dirty="0">
                <a:latin typeface="Tahoma"/>
                <a:cs typeface="Tahoma"/>
              </a:rPr>
              <a:t>non-data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ink.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Erase redundant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ink.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50" dirty="0">
                <a:latin typeface="Tahoma"/>
                <a:cs typeface="Tahoma"/>
              </a:rPr>
              <a:t>Revise and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edit.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1028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Lucida Sans Unicode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 McQuaid</cp:lastModifiedBy>
  <cp:revision>2</cp:revision>
  <dcterms:created xsi:type="dcterms:W3CDTF">2021-09-27T08:44:10Z</dcterms:created>
  <dcterms:modified xsi:type="dcterms:W3CDTF">2021-10-06T17:59:33Z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2012-03-27T00:00:00Z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2021-09-27T00:00:00Z</vt:filetime>
  </property>
</Properties>
</file>