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TskEetkrix0D90GCO4+/NIPoR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
        <p:cNvGrpSpPr/>
        <p:nvPr/>
      </p:nvGrpSpPr>
      <p:grpSpPr>
        <a:xfrm>
          <a:off x="0" y="0"/>
          <a:ext cx="0" cy="0"/>
          <a:chOff x="0" y="0"/>
          <a:chExt cx="0" cy="0"/>
        </a:xfrm>
      </p:grpSpPr>
      <p:pic>
        <p:nvPicPr>
          <p:cNvPr id="8" name="Google Shape;8;p16" descr="A large building in the background"/>
          <p:cNvPicPr preferRelativeResize="0"/>
          <p:nvPr/>
        </p:nvPicPr>
        <p:blipFill rotWithShape="1">
          <a:blip r:embed="rId2">
            <a:alphaModFix/>
          </a:blip>
          <a:srcRect l="1607" t="1724"/>
          <a:stretch/>
        </p:blipFill>
        <p:spPr>
          <a:xfrm>
            <a:off x="0" y="-2165"/>
            <a:ext cx="5672668" cy="5283200"/>
          </a:xfrm>
          <a:prstGeom prst="rect">
            <a:avLst/>
          </a:prstGeom>
          <a:noFill/>
          <a:ln>
            <a:noFill/>
          </a:ln>
        </p:spPr>
      </p:pic>
      <p:sp>
        <p:nvSpPr>
          <p:cNvPr id="9" name="Google Shape;9;p16"/>
          <p:cNvSpPr txBox="1">
            <a:spLocks noGrp="1"/>
          </p:cNvSpPr>
          <p:nvPr>
            <p:ph type="ctrTitle"/>
          </p:nvPr>
        </p:nvSpPr>
        <p:spPr>
          <a:xfrm>
            <a:off x="6154498" y="1995055"/>
            <a:ext cx="4912204" cy="1512598"/>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6"/>
          <p:cNvSpPr txBox="1">
            <a:spLocks noGrp="1"/>
          </p:cNvSpPr>
          <p:nvPr>
            <p:ph type="dt" idx="10"/>
          </p:nvPr>
        </p:nvSpPr>
        <p:spPr>
          <a:xfrm>
            <a:off x="210127" y="6356349"/>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1" name="Google Shape;11;p16" descr="CCT College Logo"/>
          <p:cNvPicPr preferRelativeResize="0"/>
          <p:nvPr/>
        </p:nvPicPr>
        <p:blipFill rotWithShape="1">
          <a:blip r:embed="rId3">
            <a:alphaModFix/>
          </a:blip>
          <a:srcRect/>
          <a:stretch/>
        </p:blipFill>
        <p:spPr>
          <a:xfrm>
            <a:off x="7197396" y="5784087"/>
            <a:ext cx="4875866" cy="937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
        <p:nvSpPr>
          <p:cNvPr id="13" name="Google Shape;13;p17"/>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7"/>
          <p:cNvSpPr/>
          <p:nvPr/>
        </p:nvSpPr>
        <p:spPr>
          <a:xfrm>
            <a:off x="0" y="6019800"/>
            <a:ext cx="1219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 name="Google Shape;15;p17" descr="A picture containing drawing&#10;&#10;Description automatically generated"/>
          <p:cNvPicPr preferRelativeResize="0"/>
          <p:nvPr/>
        </p:nvPicPr>
        <p:blipFill rotWithShape="1">
          <a:blip r:embed="rId2">
            <a:alphaModFix/>
          </a:blip>
          <a:srcRect/>
          <a:stretch/>
        </p:blipFill>
        <p:spPr>
          <a:xfrm>
            <a:off x="8650799" y="5871542"/>
            <a:ext cx="2871690" cy="838200"/>
          </a:xfrm>
          <a:prstGeom prst="rect">
            <a:avLst/>
          </a:prstGeom>
          <a:noFill/>
          <a:ln>
            <a:noFill/>
          </a:ln>
        </p:spPr>
      </p:pic>
      <p:sp>
        <p:nvSpPr>
          <p:cNvPr id="16" name="Google Shape;16;p17"/>
          <p:cNvSpPr txBox="1"/>
          <p:nvPr/>
        </p:nvSpPr>
        <p:spPr>
          <a:xfrm>
            <a:off x="838200" y="540616"/>
            <a:ext cx="10515600" cy="106663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endParaRPr sz="4400" b="0" i="0" u="none" strike="noStrike" cap="none">
              <a:solidFill>
                <a:schemeClr val="accent1"/>
              </a:solidFill>
              <a:latin typeface="Calibri"/>
              <a:ea typeface="Calibri"/>
              <a:cs typeface="Calibri"/>
              <a:sym typeface="Calibri"/>
            </a:endParaRPr>
          </a:p>
        </p:txBody>
      </p:sp>
      <p:sp>
        <p:nvSpPr>
          <p:cNvPr id="17" name="Google Shape;1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1"/>
              </a:buClr>
              <a:buSzPts val="4400"/>
              <a:buFont typeface="Calibri"/>
              <a:buNone/>
              <a:defRPr sz="4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8"/>
        <p:cNvGrpSpPr/>
        <p:nvPr/>
      </p:nvGrpSpPr>
      <p:grpSpPr>
        <a:xfrm>
          <a:off x="0" y="0"/>
          <a:ext cx="0" cy="0"/>
          <a:chOff x="0" y="0"/>
          <a:chExt cx="0" cy="0"/>
        </a:xfrm>
      </p:grpSpPr>
      <p:pic>
        <p:nvPicPr>
          <p:cNvPr id="19" name="Google Shape;19;p18" descr="A large building in the background&#10;&#10;Description automatically generated"/>
          <p:cNvPicPr preferRelativeResize="0"/>
          <p:nvPr/>
        </p:nvPicPr>
        <p:blipFill rotWithShape="1">
          <a:blip r:embed="rId2">
            <a:alphaModFix/>
          </a:blip>
          <a:srcRect l="1607" t="1724"/>
          <a:stretch/>
        </p:blipFill>
        <p:spPr>
          <a:xfrm>
            <a:off x="0" y="0"/>
            <a:ext cx="6220593" cy="5793506"/>
          </a:xfrm>
          <a:prstGeom prst="rect">
            <a:avLst/>
          </a:prstGeom>
          <a:noFill/>
          <a:ln>
            <a:noFill/>
          </a:ln>
        </p:spPr>
      </p:pic>
      <p:pic>
        <p:nvPicPr>
          <p:cNvPr id="20" name="Google Shape;20;p18" descr="A picture containing object, sitting, computer, computer&#10;&#10;Description automatically generated"/>
          <p:cNvPicPr preferRelativeResize="0"/>
          <p:nvPr/>
        </p:nvPicPr>
        <p:blipFill rotWithShape="1">
          <a:blip r:embed="rId3">
            <a:alphaModFix/>
          </a:blip>
          <a:srcRect/>
          <a:stretch/>
        </p:blipFill>
        <p:spPr>
          <a:xfrm>
            <a:off x="8328073" y="5895106"/>
            <a:ext cx="3504617" cy="673764"/>
          </a:xfrm>
          <a:prstGeom prst="rect">
            <a:avLst/>
          </a:prstGeom>
          <a:noFill/>
          <a:ln>
            <a:noFill/>
          </a:ln>
        </p:spPr>
      </p:pic>
      <p:pic>
        <p:nvPicPr>
          <p:cNvPr id="21" name="Google Shape;21;p18"/>
          <p:cNvPicPr preferRelativeResize="0"/>
          <p:nvPr/>
        </p:nvPicPr>
        <p:blipFill rotWithShape="1">
          <a:blip r:embed="rId4">
            <a:alphaModFix/>
          </a:blip>
          <a:srcRect/>
          <a:stretch/>
        </p:blipFill>
        <p:spPr>
          <a:xfrm>
            <a:off x="7198228" y="2486710"/>
            <a:ext cx="3956647" cy="17070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2"/>
        <p:cNvGrpSpPr/>
        <p:nvPr/>
      </p:nvGrpSpPr>
      <p:grpSpPr>
        <a:xfrm>
          <a:off x="0" y="0"/>
          <a:ext cx="0" cy="0"/>
          <a:chOff x="0" y="0"/>
          <a:chExt cx="0" cy="0"/>
        </a:xfrm>
      </p:grpSpPr>
      <p:sp>
        <p:nvSpPr>
          <p:cNvPr id="23" name="Google Shape;23;p19"/>
          <p:cNvSpPr txBox="1">
            <a:spLocks noGrp="1"/>
          </p:cNvSpPr>
          <p:nvPr>
            <p:ph type="body" idx="1"/>
          </p:nvPr>
        </p:nvSpPr>
        <p:spPr>
          <a:xfrm>
            <a:off x="838200" y="1825625"/>
            <a:ext cx="5181600" cy="404591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body" idx="2"/>
          </p:nvPr>
        </p:nvSpPr>
        <p:spPr>
          <a:xfrm>
            <a:off x="6172200" y="1825625"/>
            <a:ext cx="5181600" cy="404591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9"/>
          <p:cNvSpPr/>
          <p:nvPr/>
        </p:nvSpPr>
        <p:spPr>
          <a:xfrm>
            <a:off x="0" y="6019800"/>
            <a:ext cx="1219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 name="Google Shape;26;p19" descr="A picture containing drawing&#10;&#10;Description automatically generated"/>
          <p:cNvPicPr preferRelativeResize="0"/>
          <p:nvPr/>
        </p:nvPicPr>
        <p:blipFill rotWithShape="1">
          <a:blip r:embed="rId2">
            <a:alphaModFix/>
          </a:blip>
          <a:srcRect/>
          <a:stretch/>
        </p:blipFill>
        <p:spPr>
          <a:xfrm>
            <a:off x="8650799" y="5871542"/>
            <a:ext cx="2871690" cy="838200"/>
          </a:xfrm>
          <a:prstGeom prst="rect">
            <a:avLst/>
          </a:prstGeom>
          <a:noFill/>
          <a:ln>
            <a:noFill/>
          </a:ln>
        </p:spPr>
      </p:pic>
      <p:sp>
        <p:nvSpPr>
          <p:cNvPr id="27" name="Google Shape;2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1"/>
              </a:buClr>
              <a:buSzPts val="4400"/>
              <a:buFont typeface="Calibri"/>
              <a:buNone/>
              <a:defRPr sz="4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
        <p:nvSpPr>
          <p:cNvPr id="29" name="Google Shape;29;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0"/>
          <p:cNvSpPr txBox="1">
            <a:spLocks noGrp="1"/>
          </p:cNvSpPr>
          <p:nvPr>
            <p:ph type="body" idx="2"/>
          </p:nvPr>
        </p:nvSpPr>
        <p:spPr>
          <a:xfrm>
            <a:off x="839788" y="2505075"/>
            <a:ext cx="5157787" cy="33664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20"/>
          <p:cNvSpPr txBox="1">
            <a:spLocks noGrp="1"/>
          </p:cNvSpPr>
          <p:nvPr>
            <p:ph type="body" idx="4"/>
          </p:nvPr>
        </p:nvSpPr>
        <p:spPr>
          <a:xfrm>
            <a:off x="6172200" y="2505075"/>
            <a:ext cx="5183188" cy="33664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p:nvPr/>
        </p:nvSpPr>
        <p:spPr>
          <a:xfrm>
            <a:off x="0" y="6019800"/>
            <a:ext cx="1219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4" name="Google Shape;34;p20" descr="A picture containing drawing&#10;&#10;Description automatically generated"/>
          <p:cNvPicPr preferRelativeResize="0"/>
          <p:nvPr/>
        </p:nvPicPr>
        <p:blipFill rotWithShape="1">
          <a:blip r:embed="rId2">
            <a:alphaModFix/>
          </a:blip>
          <a:srcRect/>
          <a:stretch/>
        </p:blipFill>
        <p:spPr>
          <a:xfrm>
            <a:off x="8650799" y="5871542"/>
            <a:ext cx="2871690" cy="838200"/>
          </a:xfrm>
          <a:prstGeom prst="rect">
            <a:avLst/>
          </a:prstGeom>
          <a:noFill/>
          <a:ln>
            <a:noFill/>
          </a:ln>
        </p:spPr>
      </p:pic>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1"/>
              </a:buClr>
              <a:buSzPts val="4400"/>
              <a:buFont typeface="Calibri"/>
              <a:buNone/>
              <a:defRPr sz="4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21"/>
          <p:cNvSpPr/>
          <p:nvPr/>
        </p:nvSpPr>
        <p:spPr>
          <a:xfrm>
            <a:off x="0" y="6019800"/>
            <a:ext cx="1219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8" name="Google Shape;38;p21" descr="A picture containing drawing&#10;&#10;Description automatically generated"/>
          <p:cNvPicPr preferRelativeResize="0"/>
          <p:nvPr/>
        </p:nvPicPr>
        <p:blipFill rotWithShape="1">
          <a:blip r:embed="rId2">
            <a:alphaModFix/>
          </a:blip>
          <a:srcRect/>
          <a:stretch/>
        </p:blipFill>
        <p:spPr>
          <a:xfrm>
            <a:off x="8650799" y="5871542"/>
            <a:ext cx="2871690" cy="838200"/>
          </a:xfrm>
          <a:prstGeom prst="rect">
            <a:avLst/>
          </a:prstGeom>
          <a:noFill/>
          <a:ln>
            <a:noFill/>
          </a:ln>
        </p:spPr>
      </p:pic>
      <p:sp>
        <p:nvSpPr>
          <p:cNvPr id="39" name="Google Shape;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1"/>
              </a:buClr>
              <a:buSzPts val="4400"/>
              <a:buFont typeface="Calibri"/>
              <a:buNone/>
              <a:defRPr sz="4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pyright">
  <p:cSld name="Copyright">
    <p:spTree>
      <p:nvGrpSpPr>
        <p:cNvPr id="1" name="Shape 40"/>
        <p:cNvGrpSpPr/>
        <p:nvPr/>
      </p:nvGrpSpPr>
      <p:grpSpPr>
        <a:xfrm>
          <a:off x="0" y="0"/>
          <a:ext cx="0" cy="0"/>
          <a:chOff x="0" y="0"/>
          <a:chExt cx="0" cy="0"/>
        </a:xfrm>
      </p:grpSpPr>
      <p:sp>
        <p:nvSpPr>
          <p:cNvPr id="41" name="Google Shape;41;p22"/>
          <p:cNvSpPr/>
          <p:nvPr/>
        </p:nvSpPr>
        <p:spPr>
          <a:xfrm>
            <a:off x="0" y="6019800"/>
            <a:ext cx="1219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2" name="Google Shape;42;p22" descr="A picture containing drawing&#10;&#10;Description automatically generated"/>
          <p:cNvPicPr preferRelativeResize="0"/>
          <p:nvPr/>
        </p:nvPicPr>
        <p:blipFill rotWithShape="1">
          <a:blip r:embed="rId2">
            <a:alphaModFix/>
          </a:blip>
          <a:srcRect/>
          <a:stretch/>
        </p:blipFill>
        <p:spPr>
          <a:xfrm>
            <a:off x="8650799" y="5871542"/>
            <a:ext cx="2871690" cy="838200"/>
          </a:xfrm>
          <a:prstGeom prst="rect">
            <a:avLst/>
          </a:prstGeom>
          <a:noFill/>
          <a:ln>
            <a:noFill/>
          </a:ln>
        </p:spPr>
      </p:pic>
      <p:pic>
        <p:nvPicPr>
          <p:cNvPr id="43" name="Google Shape;43;p22"/>
          <p:cNvPicPr preferRelativeResize="0"/>
          <p:nvPr/>
        </p:nvPicPr>
        <p:blipFill rotWithShape="1">
          <a:blip r:embed="rId3">
            <a:alphaModFix/>
          </a:blip>
          <a:srcRect/>
          <a:stretch/>
        </p:blipFill>
        <p:spPr>
          <a:xfrm>
            <a:off x="3623857" y="1373386"/>
            <a:ext cx="4944285" cy="317019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3200"/>
              <a:buFont typeface="Calibri"/>
              <a:buNone/>
              <a:defRPr sz="32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23"/>
          <p:cNvSpPr>
            <a:spLocks noGrp="1"/>
          </p:cNvSpPr>
          <p:nvPr>
            <p:ph type="pic" idx="2"/>
          </p:nvPr>
        </p:nvSpPr>
        <p:spPr>
          <a:xfrm>
            <a:off x="5183188" y="987425"/>
            <a:ext cx="6172200" cy="4873625"/>
          </a:xfrm>
          <a:prstGeom prst="rect">
            <a:avLst/>
          </a:prstGeom>
          <a:noFill/>
          <a:ln>
            <a:noFill/>
          </a:ln>
        </p:spPr>
      </p:sp>
      <p:sp>
        <p:nvSpPr>
          <p:cNvPr id="47" name="Google Shape;47;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23"/>
          <p:cNvSpPr/>
          <p:nvPr/>
        </p:nvSpPr>
        <p:spPr>
          <a:xfrm>
            <a:off x="0" y="6019800"/>
            <a:ext cx="1219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9" name="Google Shape;49;p23" descr="A picture containing drawing&#10;&#10;Description automatically generated"/>
          <p:cNvPicPr preferRelativeResize="0"/>
          <p:nvPr/>
        </p:nvPicPr>
        <p:blipFill rotWithShape="1">
          <a:blip r:embed="rId2">
            <a:alphaModFix/>
          </a:blip>
          <a:srcRect/>
          <a:stretch/>
        </p:blipFill>
        <p:spPr>
          <a:xfrm>
            <a:off x="8650799" y="5871542"/>
            <a:ext cx="2871690" cy="838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body" idx="1"/>
          </p:nvPr>
        </p:nvSpPr>
        <p:spPr>
          <a:xfrm>
            <a:off x="838200" y="1677367"/>
            <a:ext cx="10515600" cy="419417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sjqTHE0zo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5403760" y="1986370"/>
            <a:ext cx="6413700" cy="1512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GB" dirty="0"/>
              <a:t>Programming for Data Analytics</a:t>
            </a:r>
            <a:endParaRPr dirty="0"/>
          </a:p>
        </p:txBody>
      </p:sp>
      <p:sp>
        <p:nvSpPr>
          <p:cNvPr id="55" name="Google Shape;55;p1"/>
          <p:cNvSpPr txBox="1">
            <a:spLocks noGrp="1"/>
          </p:cNvSpPr>
          <p:nvPr>
            <p:ph type="subTitle" idx="4294967295"/>
          </p:nvPr>
        </p:nvSpPr>
        <p:spPr>
          <a:xfrm>
            <a:off x="6154498" y="3602038"/>
            <a:ext cx="4912204" cy="1655762"/>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90000"/>
              </a:lnSpc>
              <a:spcBef>
                <a:spcPts val="0"/>
              </a:spcBef>
              <a:spcAft>
                <a:spcPts val="0"/>
              </a:spcAft>
              <a:buClr>
                <a:schemeClr val="dk1"/>
              </a:buClr>
              <a:buSzPct val="100000"/>
              <a:buFont typeface="Arial"/>
              <a:buNone/>
            </a:pPr>
            <a:endParaRPr/>
          </a:p>
          <a:p>
            <a:pPr marL="0" marR="0" lvl="0" indent="0" algn="ctr" rtl="0">
              <a:lnSpc>
                <a:spcPct val="90000"/>
              </a:lnSpc>
              <a:spcBef>
                <a:spcPts val="1000"/>
              </a:spcBef>
              <a:spcAft>
                <a:spcPts val="0"/>
              </a:spcAft>
              <a:buClr>
                <a:schemeClr val="dk1"/>
              </a:buClr>
              <a:buSzPct val="100000"/>
              <a:buFont typeface="Arial"/>
              <a:buNone/>
            </a:pPr>
            <a:r>
              <a:rPr lang="en-GB" sz="2800" b="0" i="0" u="none" strike="noStrike" cap="none">
                <a:solidFill>
                  <a:schemeClr val="dk1"/>
                </a:solidFill>
                <a:latin typeface="Calibri"/>
                <a:ea typeface="Calibri"/>
                <a:cs typeface="Calibri"/>
                <a:sym typeface="Calibri"/>
              </a:rPr>
              <a:t>Version Control (with Git)</a:t>
            </a:r>
            <a:endParaRPr/>
          </a:p>
          <a:p>
            <a:pPr marL="0" marR="0" lvl="0" indent="0" algn="ctr" rtl="0">
              <a:lnSpc>
                <a:spcPct val="90000"/>
              </a:lnSpc>
              <a:spcBef>
                <a:spcPts val="1000"/>
              </a:spcBef>
              <a:spcAft>
                <a:spcPts val="0"/>
              </a:spcAft>
              <a:buClr>
                <a:schemeClr val="dk1"/>
              </a:buClr>
              <a:buSzPct val="100000"/>
              <a:buFont typeface="Arial"/>
              <a:buNone/>
            </a:pPr>
            <a:r>
              <a:rPr lang="en-GB" sz="2800" b="0" i="0" u="none" strike="noStrike" cap="none">
                <a:solidFill>
                  <a:schemeClr val="dk1"/>
                </a:solidFill>
                <a:latin typeface="Calibri"/>
                <a:ea typeface="Calibri"/>
                <a:cs typeface="Calibri"/>
                <a:sym typeface="Calibri"/>
              </a:rPr>
              <a:t>Sam Weiss</a:t>
            </a:r>
            <a:endParaRPr/>
          </a:p>
          <a:p>
            <a:pPr marL="0" marR="0" lvl="0" indent="0" algn="ctr" rtl="0">
              <a:lnSpc>
                <a:spcPct val="90000"/>
              </a:lnSpc>
              <a:spcBef>
                <a:spcPts val="1000"/>
              </a:spcBef>
              <a:spcAft>
                <a:spcPts val="0"/>
              </a:spcAft>
              <a:buClr>
                <a:schemeClr val="dk1"/>
              </a:buClr>
              <a:buSzPct val="100000"/>
              <a:buFont typeface="Arial"/>
              <a:buNone/>
            </a:pPr>
            <a:r>
              <a:rPr lang="en-GB" sz="2800" b="0" i="0" u="none" strike="noStrike" cap="none">
                <a:solidFill>
                  <a:schemeClr val="dk1"/>
                </a:solidFill>
                <a:latin typeface="Calibri"/>
                <a:ea typeface="Calibri"/>
                <a:cs typeface="Calibri"/>
                <a:sym typeface="Calibri"/>
              </a:rPr>
              <a:t>sweiss@cct.ie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11" name="Google Shape;11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How does GitHub work?</a:t>
            </a:r>
            <a:endParaRPr/>
          </a:p>
        </p:txBody>
      </p:sp>
      <p:pic>
        <p:nvPicPr>
          <p:cNvPr id="112" name="Google Shape;112;p10"/>
          <p:cNvPicPr preferRelativeResize="0"/>
          <p:nvPr/>
        </p:nvPicPr>
        <p:blipFill>
          <a:blip r:embed="rId3">
            <a:alphaModFix/>
          </a:blip>
          <a:stretch>
            <a:fillRect/>
          </a:stretch>
        </p:blipFill>
        <p:spPr>
          <a:xfrm>
            <a:off x="1166475" y="1039825"/>
            <a:ext cx="9859051" cy="477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1"/>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GitHub account</a:t>
            </a:r>
            <a:endParaRPr/>
          </a:p>
          <a:p>
            <a:pPr marL="685800" lvl="1" indent="-228600" algn="l" rtl="0">
              <a:lnSpc>
                <a:spcPct val="90000"/>
              </a:lnSpc>
              <a:spcBef>
                <a:spcPts val="500"/>
              </a:spcBef>
              <a:spcAft>
                <a:spcPts val="0"/>
              </a:spcAft>
              <a:buClr>
                <a:schemeClr val="dk1"/>
              </a:buClr>
              <a:buSzPts val="2400"/>
              <a:buChar char="•"/>
            </a:pPr>
            <a:r>
              <a:rPr lang="en-GB" u="sng">
                <a:solidFill>
                  <a:schemeClr val="hlink"/>
                </a:solidFill>
                <a:hlinkClick r:id="rId3"/>
              </a:rPr>
              <a:t>https://github.com/</a:t>
            </a:r>
            <a:endParaRPr/>
          </a:p>
          <a:p>
            <a:pPr marL="228600" lvl="0" indent="-228600" algn="l" rtl="0">
              <a:lnSpc>
                <a:spcPct val="90000"/>
              </a:lnSpc>
              <a:spcBef>
                <a:spcPts val="1000"/>
              </a:spcBef>
              <a:spcAft>
                <a:spcPts val="0"/>
              </a:spcAft>
              <a:buClr>
                <a:schemeClr val="dk1"/>
              </a:buClr>
              <a:buSzPts val="2800"/>
              <a:buChar char="•"/>
            </a:pPr>
            <a:r>
              <a:rPr lang="en-GB">
                <a:latin typeface="Arial"/>
                <a:ea typeface="Arial"/>
                <a:cs typeface="Arial"/>
                <a:sym typeface="Arial"/>
              </a:rPr>
              <a:t>GitHub Desktop (download and install)</a:t>
            </a:r>
            <a:endParaRPr>
              <a:latin typeface="Arial"/>
              <a:ea typeface="Arial"/>
              <a:cs typeface="Arial"/>
              <a:sym typeface="Arial"/>
            </a:endParaRPr>
          </a:p>
          <a:p>
            <a:pPr marL="685800" lvl="1" indent="-228600" algn="l" rtl="0">
              <a:lnSpc>
                <a:spcPct val="90000"/>
              </a:lnSpc>
              <a:spcBef>
                <a:spcPts val="500"/>
              </a:spcBef>
              <a:spcAft>
                <a:spcPts val="0"/>
              </a:spcAft>
              <a:buClr>
                <a:schemeClr val="dk1"/>
              </a:buClr>
              <a:buSzPts val="2400"/>
              <a:buChar char="•"/>
            </a:pPr>
            <a:r>
              <a:rPr lang="en-GB" u="sng">
                <a:solidFill>
                  <a:schemeClr val="hlink"/>
                </a:solidFill>
                <a:hlinkClick r:id="rId4"/>
              </a:rPr>
              <a:t>https://desktop.github.com/</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800"/>
              <a:buChar char="•"/>
            </a:pPr>
            <a:r>
              <a:rPr lang="en-GB"/>
              <a:t>Some code (or files) to track using Git</a:t>
            </a:r>
            <a:endParaRPr/>
          </a:p>
          <a:p>
            <a:pPr marL="685800" lvl="1" indent="-228600" algn="l" rtl="0">
              <a:lnSpc>
                <a:spcPct val="90000"/>
              </a:lnSpc>
              <a:spcBef>
                <a:spcPts val="500"/>
              </a:spcBef>
              <a:spcAft>
                <a:spcPts val="0"/>
              </a:spcAft>
              <a:buClr>
                <a:schemeClr val="dk1"/>
              </a:buClr>
              <a:buSzPts val="2400"/>
              <a:buChar char="•"/>
            </a:pPr>
            <a:r>
              <a:rPr lang="en-GB">
                <a:latin typeface="Arial"/>
                <a:ea typeface="Arial"/>
                <a:cs typeface="Arial"/>
                <a:sym typeface="Arial"/>
              </a:rPr>
              <a:t>We’ll create a project on NetBeans</a:t>
            </a:r>
            <a:endParaRPr/>
          </a:p>
        </p:txBody>
      </p:sp>
      <p:sp>
        <p:nvSpPr>
          <p:cNvPr id="118" name="Google Shape;1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What we need...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 industry there is a strong presence of Git repositories using the command line interface!</a:t>
            </a:r>
            <a:endParaRPr/>
          </a:p>
          <a:p>
            <a:pPr marL="228600" lvl="0" indent="-228600" algn="l" rtl="0">
              <a:lnSpc>
                <a:spcPct val="90000"/>
              </a:lnSpc>
              <a:spcBef>
                <a:spcPts val="1000"/>
              </a:spcBef>
              <a:spcAft>
                <a:spcPts val="0"/>
              </a:spcAft>
              <a:buClr>
                <a:schemeClr val="dk1"/>
              </a:buClr>
              <a:buSzPts val="2800"/>
              <a:buChar char="•"/>
            </a:pPr>
            <a:r>
              <a:rPr lang="en-GB"/>
              <a:t>My recommendation is to start with GitHub Desktop that works well, and then make sure that you become familiar with the CLI commands</a:t>
            </a:r>
            <a:endParaRPr/>
          </a:p>
          <a:p>
            <a:pPr marL="228600" lvl="0" indent="-50800" algn="l" rtl="0">
              <a:lnSpc>
                <a:spcPct val="90000"/>
              </a:lnSpc>
              <a:spcBef>
                <a:spcPts val="1000"/>
              </a:spcBef>
              <a:spcAft>
                <a:spcPts val="0"/>
              </a:spcAft>
              <a:buClr>
                <a:schemeClr val="dk1"/>
              </a:buClr>
              <a:buSzPts val="2800"/>
              <a:buNone/>
            </a:pPr>
            <a:endParaRPr/>
          </a:p>
        </p:txBody>
      </p:sp>
      <p:sp>
        <p:nvSpPr>
          <p:cNvPr id="124" name="Google Shape;12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Disclaimer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3"/>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Keep in mind that Git is a very powerful tool so it’s impossible to cover all details of its functionality. Hopefully the most important basics will be covered, but don’t be afraid to look for external sources to expand on the topic.</a:t>
            </a:r>
            <a:endParaRPr/>
          </a:p>
        </p:txBody>
      </p:sp>
      <p:sp>
        <p:nvSpPr>
          <p:cNvPr id="130" name="Google Shape;1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Let’s try it out!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These are a kind of systems that keep record of changes that occur in a given set of files.</a:t>
            </a:r>
            <a:endParaRPr/>
          </a:p>
          <a:p>
            <a:pPr marL="228600" lvl="0" indent="-228600" algn="l" rtl="0">
              <a:lnSpc>
                <a:spcPct val="90000"/>
              </a:lnSpc>
              <a:spcBef>
                <a:spcPts val="1000"/>
              </a:spcBef>
              <a:spcAft>
                <a:spcPts val="0"/>
              </a:spcAft>
              <a:buClr>
                <a:schemeClr val="dk1"/>
              </a:buClr>
              <a:buSzPts val="2800"/>
              <a:buChar char="•"/>
            </a:pPr>
            <a:r>
              <a:rPr lang="en-GB"/>
              <a:t>Of course, in computer science we use it to keep track on source code of computer programs.</a:t>
            </a:r>
            <a:endParaRPr/>
          </a:p>
          <a:p>
            <a:pPr marL="228600" lvl="0" indent="-228600" algn="l" rtl="0">
              <a:lnSpc>
                <a:spcPct val="90000"/>
              </a:lnSpc>
              <a:spcBef>
                <a:spcPts val="1000"/>
              </a:spcBef>
              <a:spcAft>
                <a:spcPts val="0"/>
              </a:spcAft>
              <a:buClr>
                <a:schemeClr val="dk1"/>
              </a:buClr>
              <a:buSzPts val="2800"/>
              <a:buChar char="•"/>
            </a:pPr>
            <a:r>
              <a:rPr lang="en-GB"/>
              <a:t>Examples:</a:t>
            </a:r>
            <a:endParaRPr/>
          </a:p>
          <a:p>
            <a:pPr marL="685800" lvl="1" indent="-228600" algn="l" rtl="0">
              <a:lnSpc>
                <a:spcPct val="90000"/>
              </a:lnSpc>
              <a:spcBef>
                <a:spcPts val="500"/>
              </a:spcBef>
              <a:spcAft>
                <a:spcPts val="0"/>
              </a:spcAft>
              <a:buClr>
                <a:schemeClr val="dk1"/>
              </a:buClr>
              <a:buSzPts val="2400"/>
              <a:buChar char="•"/>
            </a:pPr>
            <a:r>
              <a:rPr lang="en-GB"/>
              <a:t>Git – The one we’ll use</a:t>
            </a:r>
            <a:endParaRPr/>
          </a:p>
          <a:p>
            <a:pPr marL="685800" lvl="1" indent="-228600" algn="l" rtl="0">
              <a:lnSpc>
                <a:spcPct val="90000"/>
              </a:lnSpc>
              <a:spcBef>
                <a:spcPts val="500"/>
              </a:spcBef>
              <a:spcAft>
                <a:spcPts val="0"/>
              </a:spcAft>
              <a:buClr>
                <a:schemeClr val="dk1"/>
              </a:buClr>
              <a:buSzPts val="2400"/>
              <a:buChar char="•"/>
            </a:pPr>
            <a:r>
              <a:rPr lang="en-GB"/>
              <a:t>Subversion</a:t>
            </a:r>
            <a:endParaRPr/>
          </a:p>
          <a:p>
            <a:pPr marL="685800" lvl="1" indent="-228600" algn="l" rtl="0">
              <a:lnSpc>
                <a:spcPct val="90000"/>
              </a:lnSpc>
              <a:spcBef>
                <a:spcPts val="500"/>
              </a:spcBef>
              <a:spcAft>
                <a:spcPts val="0"/>
              </a:spcAft>
              <a:buClr>
                <a:schemeClr val="dk1"/>
              </a:buClr>
              <a:buSzPts val="2400"/>
              <a:buChar char="•"/>
            </a:pPr>
            <a:r>
              <a:rPr lang="en-GB"/>
              <a:t>Mercurial</a:t>
            </a:r>
            <a:endParaRPr/>
          </a:p>
        </p:txBody>
      </p:sp>
      <p:sp>
        <p:nvSpPr>
          <p:cNvPr id="61" name="Google Shape;6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Version Control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Originally made by Linus Torvalds in 2005 to help the development of the Linux kernel.</a:t>
            </a:r>
            <a:endParaRPr/>
          </a:p>
          <a:p>
            <a:pPr marL="228600" lvl="0" indent="-228600" algn="l" rtl="0">
              <a:lnSpc>
                <a:spcPct val="90000"/>
              </a:lnSpc>
              <a:spcBef>
                <a:spcPts val="1000"/>
              </a:spcBef>
              <a:spcAft>
                <a:spcPts val="0"/>
              </a:spcAft>
              <a:buClr>
                <a:schemeClr val="dk1"/>
              </a:buClr>
              <a:buSzPts val="2800"/>
              <a:buChar char="•"/>
            </a:pPr>
            <a:r>
              <a:rPr lang="en-GB"/>
              <a:t>Free and open source.</a:t>
            </a:r>
            <a:endParaRPr/>
          </a:p>
          <a:p>
            <a:pPr marL="228600" lvl="0" indent="-228600" algn="l" rtl="0">
              <a:lnSpc>
                <a:spcPct val="90000"/>
              </a:lnSpc>
              <a:spcBef>
                <a:spcPts val="1000"/>
              </a:spcBef>
              <a:spcAft>
                <a:spcPts val="0"/>
              </a:spcAft>
              <a:buClr>
                <a:schemeClr val="dk1"/>
              </a:buClr>
              <a:buSzPts val="2800"/>
              <a:buChar char="•"/>
            </a:pPr>
            <a:r>
              <a:rPr lang="en-GB"/>
              <a:t>Runs on local machine.</a:t>
            </a:r>
            <a:endParaRPr/>
          </a:p>
          <a:p>
            <a:pPr marL="228600" lvl="0" indent="-228600" algn="l" rtl="0">
              <a:lnSpc>
                <a:spcPct val="90000"/>
              </a:lnSpc>
              <a:spcBef>
                <a:spcPts val="1000"/>
              </a:spcBef>
              <a:spcAft>
                <a:spcPts val="0"/>
              </a:spcAft>
              <a:buClr>
                <a:schemeClr val="dk1"/>
              </a:buClr>
              <a:buSzPts val="2800"/>
              <a:buChar char="•"/>
            </a:pPr>
            <a:r>
              <a:rPr lang="en-GB"/>
              <a:t>Fully fledged repository:</a:t>
            </a:r>
            <a:endParaRPr/>
          </a:p>
          <a:p>
            <a:pPr marL="685800" lvl="1" indent="-228600" algn="l" rtl="0">
              <a:lnSpc>
                <a:spcPct val="90000"/>
              </a:lnSpc>
              <a:spcBef>
                <a:spcPts val="500"/>
              </a:spcBef>
              <a:spcAft>
                <a:spcPts val="0"/>
              </a:spcAft>
              <a:buClr>
                <a:schemeClr val="dk1"/>
              </a:buClr>
              <a:buSzPts val="2400"/>
              <a:buChar char="•"/>
            </a:pPr>
            <a:r>
              <a:rPr lang="en-GB"/>
              <a:t>Complete history</a:t>
            </a:r>
            <a:endParaRPr/>
          </a:p>
          <a:p>
            <a:pPr marL="685800" lvl="1" indent="-228600" algn="l" rtl="0">
              <a:lnSpc>
                <a:spcPct val="90000"/>
              </a:lnSpc>
              <a:spcBef>
                <a:spcPts val="500"/>
              </a:spcBef>
              <a:spcAft>
                <a:spcPts val="0"/>
              </a:spcAft>
              <a:buClr>
                <a:schemeClr val="dk1"/>
              </a:buClr>
              <a:buSzPts val="2400"/>
              <a:buChar char="•"/>
            </a:pPr>
            <a:r>
              <a:rPr lang="en-GB"/>
              <a:t>Full version tracking</a:t>
            </a:r>
            <a:endParaRPr/>
          </a:p>
        </p:txBody>
      </p:sp>
      <p:sp>
        <p:nvSpPr>
          <p:cNvPr id="67" name="Google Shape;6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Keeps record of changes that have been applied to a file or a set of files</a:t>
            </a:r>
            <a:endParaRPr/>
          </a:p>
          <a:p>
            <a:pPr marL="228600" lvl="0" indent="-228600" algn="l" rtl="0">
              <a:lnSpc>
                <a:spcPct val="90000"/>
              </a:lnSpc>
              <a:spcBef>
                <a:spcPts val="1000"/>
              </a:spcBef>
              <a:spcAft>
                <a:spcPts val="0"/>
              </a:spcAft>
              <a:buClr>
                <a:schemeClr val="dk1"/>
              </a:buClr>
              <a:buSzPts val="2800"/>
              <a:buChar char="•"/>
            </a:pPr>
            <a:r>
              <a:rPr lang="en-GB"/>
              <a:t>Adds some metadata to the records: such as who made the changes, date, time, description messages etc..</a:t>
            </a:r>
            <a:endParaRPr/>
          </a:p>
          <a:p>
            <a:pPr marL="228600" lvl="0" indent="-228600" algn="l" rtl="0">
              <a:lnSpc>
                <a:spcPct val="90000"/>
              </a:lnSpc>
              <a:spcBef>
                <a:spcPts val="1000"/>
              </a:spcBef>
              <a:spcAft>
                <a:spcPts val="0"/>
              </a:spcAft>
              <a:buClr>
                <a:schemeClr val="dk1"/>
              </a:buClr>
              <a:buSzPts val="2800"/>
              <a:buChar char="•"/>
            </a:pPr>
            <a:r>
              <a:rPr lang="en-GB"/>
              <a:t>Allows to create parallel copies of the code, so you can apply changes without compromising working parts of previous versions</a:t>
            </a:r>
            <a:endParaRPr/>
          </a:p>
          <a:p>
            <a:pPr marL="228600" lvl="0" indent="-228600" algn="l" rtl="0">
              <a:lnSpc>
                <a:spcPct val="90000"/>
              </a:lnSpc>
              <a:spcBef>
                <a:spcPts val="1000"/>
              </a:spcBef>
              <a:spcAft>
                <a:spcPts val="0"/>
              </a:spcAft>
              <a:buClr>
                <a:schemeClr val="dk1"/>
              </a:buClr>
              <a:buSzPts val="2800"/>
              <a:buChar char="•"/>
            </a:pPr>
            <a:r>
              <a:rPr lang="en-GB"/>
              <a:t>Enables very dynamic team collaboration – Very relevant in industry</a:t>
            </a:r>
            <a:endParaRPr/>
          </a:p>
        </p:txBody>
      </p:sp>
      <p:sp>
        <p:nvSpPr>
          <p:cNvPr id="73" name="Google Shape;7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Capabilities of Git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GB"/>
              <a:t>https://xkcd.com/1597/</a:t>
            </a:r>
            <a:endParaRPr/>
          </a:p>
        </p:txBody>
      </p:sp>
      <p:sp>
        <p:nvSpPr>
          <p:cNvPr id="79" name="Google Shape;7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endParaRPr/>
          </a:p>
        </p:txBody>
      </p:sp>
      <p:pic>
        <p:nvPicPr>
          <p:cNvPr id="80" name="Google Shape;80;p5" descr="Text&#10;&#10;Description automatically generated"/>
          <p:cNvPicPr preferRelativeResize="0"/>
          <p:nvPr/>
        </p:nvPicPr>
        <p:blipFill rotWithShape="1">
          <a:blip r:embed="rId3">
            <a:alphaModFix/>
          </a:blip>
          <a:srcRect/>
          <a:stretch/>
        </p:blipFill>
        <p:spPr>
          <a:xfrm>
            <a:off x="4678585" y="0"/>
            <a:ext cx="4167051" cy="60359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Git uses a Graph Theory Tree Model</a:t>
            </a:r>
            <a:endParaRPr/>
          </a:p>
          <a:p>
            <a:pPr marL="685800" lvl="1" indent="-228600" algn="l" rtl="0">
              <a:lnSpc>
                <a:spcPct val="90000"/>
              </a:lnSpc>
              <a:spcBef>
                <a:spcPts val="500"/>
              </a:spcBef>
              <a:spcAft>
                <a:spcPts val="0"/>
              </a:spcAft>
              <a:buClr>
                <a:schemeClr val="dk1"/>
              </a:buClr>
              <a:buSzPts val="2400"/>
              <a:buChar char="•"/>
            </a:pPr>
            <a:r>
              <a:rPr lang="en-GB"/>
              <a:t>More detail at: </a:t>
            </a:r>
            <a:r>
              <a:rPr lang="en-GB" u="sng">
                <a:solidFill>
                  <a:schemeClr val="hlink"/>
                </a:solidFill>
                <a:hlinkClick r:id="rId3"/>
              </a:rPr>
              <a:t>https://www.youtube.com/watch?v=2sjqTHE0zok</a:t>
            </a:r>
            <a:endParaRPr/>
          </a:p>
          <a:p>
            <a:pPr marL="228600" lvl="0" indent="-228600" algn="l" rtl="0">
              <a:lnSpc>
                <a:spcPct val="90000"/>
              </a:lnSpc>
              <a:spcBef>
                <a:spcPts val="1000"/>
              </a:spcBef>
              <a:spcAft>
                <a:spcPts val="0"/>
              </a:spcAft>
              <a:buClr>
                <a:schemeClr val="dk1"/>
              </a:buClr>
              <a:buSzPts val="2800"/>
              <a:buChar char="•"/>
            </a:pPr>
            <a:r>
              <a:rPr lang="en-GB"/>
              <a:t>Tracks changes as a series of snapshot and each one is linked to the previous snapshot</a:t>
            </a:r>
            <a:endParaRPr/>
          </a:p>
          <a:p>
            <a:pPr marL="1143000" lvl="2" indent="-101600" algn="l" rtl="0">
              <a:lnSpc>
                <a:spcPct val="90000"/>
              </a:lnSpc>
              <a:spcBef>
                <a:spcPts val="500"/>
              </a:spcBef>
              <a:spcAft>
                <a:spcPts val="0"/>
              </a:spcAft>
              <a:buClr>
                <a:schemeClr val="dk1"/>
              </a:buClr>
              <a:buSzPts val="2000"/>
              <a:buNone/>
            </a:pPr>
            <a:endParaRPr/>
          </a:p>
        </p:txBody>
      </p:sp>
      <p:sp>
        <p:nvSpPr>
          <p:cNvPr id="86" name="Google Shape;8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How does it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You probably are familiar with a tree structure.</a:t>
            </a:r>
            <a:endParaRPr/>
          </a:p>
          <a:p>
            <a:pPr marL="228600" lvl="0" indent="-228600" algn="l" rtl="0">
              <a:lnSpc>
                <a:spcPct val="90000"/>
              </a:lnSpc>
              <a:spcBef>
                <a:spcPts val="1000"/>
              </a:spcBef>
              <a:spcAft>
                <a:spcPts val="0"/>
              </a:spcAft>
              <a:buClr>
                <a:schemeClr val="dk1"/>
              </a:buClr>
              <a:buSzPts val="2800"/>
              <a:buChar char="•"/>
            </a:pPr>
            <a:r>
              <a:rPr lang="en-GB"/>
              <a:t>A root directory contains some files or other directories and this can happen recursively several times.</a:t>
            </a:r>
            <a:endParaRPr/>
          </a:p>
          <a:p>
            <a:pPr marL="228600" lvl="0" indent="-228600" algn="l" rtl="0">
              <a:lnSpc>
                <a:spcPct val="90000"/>
              </a:lnSpc>
              <a:spcBef>
                <a:spcPts val="1000"/>
              </a:spcBef>
              <a:spcAft>
                <a:spcPts val="0"/>
              </a:spcAft>
              <a:buClr>
                <a:schemeClr val="dk1"/>
              </a:buClr>
              <a:buSzPts val="2800"/>
              <a:buChar char="•"/>
            </a:pPr>
            <a:r>
              <a:rPr lang="en-GB"/>
              <a:t>This could be considered one of the snapshots from the previous slide.</a:t>
            </a:r>
            <a:endParaRPr/>
          </a:p>
          <a:p>
            <a:pPr marL="228600" lvl="0" indent="-228600" algn="l" rtl="0">
              <a:lnSpc>
                <a:spcPct val="90000"/>
              </a:lnSpc>
              <a:spcBef>
                <a:spcPts val="1000"/>
              </a:spcBef>
              <a:spcAft>
                <a:spcPts val="0"/>
              </a:spcAft>
              <a:buClr>
                <a:schemeClr val="dk1"/>
              </a:buClr>
              <a:buSzPts val="2800"/>
              <a:buChar char="•"/>
            </a:pPr>
            <a:r>
              <a:rPr lang="en-GB"/>
              <a:t>So, if some of the files/directories change, we can take a new snapshot to add it to the record.</a:t>
            </a:r>
            <a:endParaRPr/>
          </a:p>
        </p:txBody>
      </p:sp>
      <p:sp>
        <p:nvSpPr>
          <p:cNvPr id="92" name="Google Shape;9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How does it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body" idx="1"/>
          </p:nvPr>
        </p:nvSpPr>
        <p:spPr>
          <a:xfrm>
            <a:off x="838200" y="1825625"/>
            <a:ext cx="10515600" cy="4045917"/>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98" name="Google Shape;9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How does it work?</a:t>
            </a:r>
            <a:endParaRPr/>
          </a:p>
        </p:txBody>
      </p:sp>
      <p:pic>
        <p:nvPicPr>
          <p:cNvPr id="99" name="Google Shape;99;p8"/>
          <p:cNvPicPr preferRelativeResize="0"/>
          <p:nvPr/>
        </p:nvPicPr>
        <p:blipFill>
          <a:blip r:embed="rId3">
            <a:alphaModFix/>
          </a:blip>
          <a:stretch>
            <a:fillRect/>
          </a:stretch>
        </p:blipFill>
        <p:spPr>
          <a:xfrm>
            <a:off x="1811425" y="1078425"/>
            <a:ext cx="8569146" cy="479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body" idx="1"/>
          </p:nvPr>
        </p:nvSpPr>
        <p:spPr>
          <a:xfrm>
            <a:off x="838200" y="1406041"/>
            <a:ext cx="10515600" cy="40459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latin typeface="Arial"/>
                <a:ea typeface="Arial"/>
                <a:cs typeface="Arial"/>
                <a:sym typeface="Arial"/>
              </a:rPr>
              <a:t>Cloud hosting service for collaborative version control that uses Git.</a:t>
            </a:r>
            <a:endParaRPr/>
          </a:p>
          <a:p>
            <a:pPr marL="228600" lvl="0" indent="-228600" algn="l" rtl="0">
              <a:lnSpc>
                <a:spcPct val="90000"/>
              </a:lnSpc>
              <a:spcBef>
                <a:spcPts val="1000"/>
              </a:spcBef>
              <a:spcAft>
                <a:spcPts val="0"/>
              </a:spcAft>
              <a:buClr>
                <a:schemeClr val="dk1"/>
              </a:buClr>
              <a:buSzPts val="2800"/>
              <a:buChar char="•"/>
            </a:pPr>
            <a:r>
              <a:rPr lang="en-GB">
                <a:latin typeface="Arial"/>
                <a:ea typeface="Arial"/>
                <a:cs typeface="Arial"/>
                <a:sym typeface="Arial"/>
              </a:rPr>
              <a:t>In other words, when we create a Git repository in our machine, we can create a “cloud” version of it and host it on GitHub.</a:t>
            </a:r>
            <a:endParaRPr/>
          </a:p>
          <a:p>
            <a:pPr marL="685800" lvl="1" indent="-228600" algn="l" rtl="0">
              <a:lnSpc>
                <a:spcPct val="90000"/>
              </a:lnSpc>
              <a:spcBef>
                <a:spcPts val="500"/>
              </a:spcBef>
              <a:spcAft>
                <a:spcPts val="0"/>
              </a:spcAft>
              <a:buClr>
                <a:schemeClr val="dk1"/>
              </a:buClr>
              <a:buSzPts val="2400"/>
              <a:buChar char="•"/>
            </a:pPr>
            <a:r>
              <a:rPr lang="en-GB">
                <a:latin typeface="Arial"/>
                <a:ea typeface="Arial"/>
                <a:cs typeface="Arial"/>
                <a:sym typeface="Arial"/>
              </a:rPr>
              <a:t>Allows us to have a back up of our full source code, and full change history up on the internet</a:t>
            </a:r>
            <a:endParaRPr/>
          </a:p>
          <a:p>
            <a:pPr marL="685800" lvl="1" indent="-228600" algn="l" rtl="0">
              <a:lnSpc>
                <a:spcPct val="90000"/>
              </a:lnSpc>
              <a:spcBef>
                <a:spcPts val="500"/>
              </a:spcBef>
              <a:spcAft>
                <a:spcPts val="0"/>
              </a:spcAft>
              <a:buClr>
                <a:schemeClr val="dk1"/>
              </a:buClr>
              <a:buSzPts val="2400"/>
              <a:buChar char="•"/>
            </a:pPr>
            <a:r>
              <a:rPr lang="en-GB">
                <a:latin typeface="Arial"/>
                <a:ea typeface="Arial"/>
                <a:cs typeface="Arial"/>
                <a:sym typeface="Arial"/>
              </a:rPr>
              <a:t>Works as centralised repository for team collaboration</a:t>
            </a:r>
            <a:endParaRPr/>
          </a:p>
          <a:p>
            <a:pPr marL="685800" lvl="1" indent="-228600" algn="l" rtl="0">
              <a:lnSpc>
                <a:spcPct val="90000"/>
              </a:lnSpc>
              <a:spcBef>
                <a:spcPts val="500"/>
              </a:spcBef>
              <a:spcAft>
                <a:spcPts val="0"/>
              </a:spcAft>
              <a:buClr>
                <a:schemeClr val="dk1"/>
              </a:buClr>
              <a:buSzPts val="2400"/>
              <a:buChar char="•"/>
            </a:pPr>
            <a:r>
              <a:rPr lang="en-GB">
                <a:latin typeface="Arial"/>
                <a:ea typeface="Arial"/>
                <a:cs typeface="Arial"/>
                <a:sym typeface="Arial"/>
              </a:rPr>
              <a:t>Catalogue of code for your CV</a:t>
            </a:r>
            <a:endParaRPr/>
          </a:p>
          <a:p>
            <a:pPr marL="685800" lvl="1" indent="-228600" algn="l" rtl="0">
              <a:lnSpc>
                <a:spcPct val="90000"/>
              </a:lnSpc>
              <a:spcBef>
                <a:spcPts val="500"/>
              </a:spcBef>
              <a:spcAft>
                <a:spcPts val="0"/>
              </a:spcAft>
              <a:buClr>
                <a:schemeClr val="dk1"/>
              </a:buClr>
              <a:buSzPts val="2400"/>
              <a:buChar char="•"/>
            </a:pPr>
            <a:r>
              <a:rPr lang="en-GB">
                <a:latin typeface="Arial"/>
                <a:ea typeface="Arial"/>
                <a:cs typeface="Arial"/>
                <a:sym typeface="Arial"/>
              </a:rPr>
              <a:t>Repository to access code that is written under open source policies</a:t>
            </a:r>
            <a:endParaRPr/>
          </a:p>
        </p:txBody>
      </p:sp>
      <p:sp>
        <p:nvSpPr>
          <p:cNvPr id="105" name="Google Shape;10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400"/>
              <a:buFont typeface="Calibri"/>
              <a:buNone/>
            </a:pPr>
            <a:r>
              <a:rPr lang="en-GB"/>
              <a:t>GitHub</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Widescreen</PresentationFormat>
  <Paragraphs>55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Programming for Data Analytics</vt:lpstr>
      <vt:lpstr>Version Control Systems</vt:lpstr>
      <vt:lpstr>Git</vt:lpstr>
      <vt:lpstr>Capabilities of Git</vt:lpstr>
      <vt:lpstr>PowerPoint Presentation</vt:lpstr>
      <vt:lpstr>How does it work?</vt:lpstr>
      <vt:lpstr>How does it work?</vt:lpstr>
      <vt:lpstr>How does it work?</vt:lpstr>
      <vt:lpstr>GitHub</vt:lpstr>
      <vt:lpstr>How does GitHub work?</vt:lpstr>
      <vt:lpstr>What we need...</vt:lpstr>
      <vt:lpstr>Disclaimer</vt:lpstr>
      <vt:lpstr>Let’s try it 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Analytics</dc:title>
  <dc:creator>Samuel Weiss</dc:creator>
  <cp:lastModifiedBy>Samuel Weiss</cp:lastModifiedBy>
  <cp:revision>1</cp:revision>
  <dcterms:created xsi:type="dcterms:W3CDTF">2022-09-29T09:55:00Z</dcterms:created>
  <dcterms:modified xsi:type="dcterms:W3CDTF">2024-02-26T19:06:52Z</dcterms:modified>
</cp:coreProperties>
</file>