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7"/>
  </p:notesMasterIdLst>
  <p:sldIdLst>
    <p:sldId id="285" r:id="rId2"/>
    <p:sldId id="418" r:id="rId3"/>
    <p:sldId id="749" r:id="rId4"/>
    <p:sldId id="537" r:id="rId5"/>
    <p:sldId id="717" r:id="rId6"/>
    <p:sldId id="582" r:id="rId7"/>
    <p:sldId id="588" r:id="rId8"/>
    <p:sldId id="723" r:id="rId9"/>
    <p:sldId id="626" r:id="rId10"/>
    <p:sldId id="725" r:id="rId11"/>
    <p:sldId id="727" r:id="rId12"/>
    <p:sldId id="728" r:id="rId13"/>
    <p:sldId id="729" r:id="rId14"/>
    <p:sldId id="730" r:id="rId15"/>
    <p:sldId id="559" r:id="rId16"/>
    <p:sldId id="542" r:id="rId17"/>
    <p:sldId id="615" r:id="rId18"/>
    <p:sldId id="432" r:id="rId19"/>
    <p:sldId id="751" r:id="rId20"/>
    <p:sldId id="740" r:id="rId21"/>
    <p:sldId id="750" r:id="rId22"/>
    <p:sldId id="745" r:id="rId23"/>
    <p:sldId id="706" r:id="rId24"/>
    <p:sldId id="707" r:id="rId25"/>
    <p:sldId id="3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30" autoAdjust="0"/>
    <p:restoredTop sz="96652" autoAdjust="0"/>
  </p:normalViewPr>
  <p:slideViewPr>
    <p:cSldViewPr snapToGrid="0">
      <p:cViewPr varScale="1">
        <p:scale>
          <a:sx n="111" d="100"/>
          <a:sy n="111" d="100"/>
        </p:scale>
        <p:origin x="132" y="31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24/09/2023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Frequency_distribu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CC2BBE2-6EE4-44AB-AC67-FD1B2337E702}"/>
              </a:ext>
            </a:extLst>
          </p:cNvPr>
          <p:cNvSpPr>
            <a:spLocks noGrp="1" noRot="1" noChangeAspect="1" noChangeArrowheads="1" noTextEdit="1"/>
          </p:cNvSpPr>
          <p:nvPr>
            <p:ph type="sldImg"/>
          </p:nvPr>
        </p:nvSpPr>
        <p:spPr>
          <a:xfrm>
            <a:off x="463550" y="720725"/>
            <a:ext cx="6396038" cy="3598863"/>
          </a:xfrm>
          <a:solidFill>
            <a:srgbClr val="FFFFFF"/>
          </a:solidFill>
          <a:ln/>
        </p:spPr>
      </p:sp>
      <p:sp>
        <p:nvSpPr>
          <p:cNvPr id="57347" name="Rectangle 3">
            <a:extLst>
              <a:ext uri="{FF2B5EF4-FFF2-40B4-BE49-F238E27FC236}">
                <a16:creationId xmlns:a16="http://schemas.microsoft.com/office/drawing/2014/main" id="{BDB07015-BBED-48A1-8EA9-8D9A80F1296B}"/>
              </a:ext>
            </a:extLst>
          </p:cNvPr>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5025" tIns="47513" rIns="95025" bIns="47513"/>
          <a:lstStyle/>
          <a:p>
            <a:pPr>
              <a:defRPr/>
            </a:pPr>
            <a:r>
              <a:rPr lang="en-GB" altLang="en-US" dirty="0">
                <a:latin typeface="Arial" panose="020B0604020202020204" pitchFamily="34" charset="0"/>
                <a:ea typeface="ＭＳ Ｐゴシック" panose="020B0600070205080204" pitchFamily="34" charset="-128"/>
              </a:rPr>
              <a:t>Rule-based machine learning approaches include learning classifier systems, association rule learning, artificial immune systems, and any other method that relies on a set of rules, each covering contextual knowledge.</a:t>
            </a:r>
          </a:p>
          <a:p>
            <a:pPr>
              <a:defRPr/>
            </a:pPr>
            <a:r>
              <a:rPr lang="en-GB" b="0" i="0" dirty="0">
                <a:solidFill>
                  <a:srgbClr val="4D5156"/>
                </a:solidFill>
                <a:effectLst/>
                <a:latin typeface="arial" panose="020B0604020202020204" pitchFamily="34" charset="0"/>
              </a:rPr>
              <a:t>A Bayesian network is a probabilistic graphical model that represents a set of variables and their conditional dependencies via a directed acyclic graph.</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The </a:t>
            </a:r>
            <a:r>
              <a:rPr lang="en-GB" b="1" i="0" dirty="0">
                <a:solidFill>
                  <a:srgbClr val="202124"/>
                </a:solidFill>
                <a:effectLst/>
                <a:latin typeface="arial" panose="020B0604020202020204" pitchFamily="34" charset="0"/>
              </a:rPr>
              <a:t>Boruta algorithm</a:t>
            </a:r>
            <a:r>
              <a:rPr lang="en-GB" b="0" i="0" dirty="0">
                <a:solidFill>
                  <a:srgbClr val="202124"/>
                </a:solidFill>
                <a:effectLst/>
                <a:latin typeface="arial" panose="020B0604020202020204" pitchFamily="34" charset="0"/>
              </a:rPr>
              <a:t> is a wrapper built around the random forest classification </a:t>
            </a:r>
            <a:r>
              <a:rPr lang="en-GB" b="1" i="0" dirty="0">
                <a:solidFill>
                  <a:srgbClr val="202124"/>
                </a:solidFill>
                <a:effectLst/>
                <a:latin typeface="arial" panose="020B0604020202020204" pitchFamily="34" charset="0"/>
              </a:rPr>
              <a:t>algorithm</a:t>
            </a:r>
            <a:r>
              <a:rPr lang="en-GB" b="0" i="0" dirty="0">
                <a:solidFill>
                  <a:srgbClr val="202124"/>
                </a:solidFill>
                <a:effectLst/>
                <a:latin typeface="arial" panose="020B0604020202020204" pitchFamily="34" charset="0"/>
              </a:rPr>
              <a:t>. It tries to capture all the important, interesting features you might have in your dataset with respect to an outcome variable. First, it duplicates the dataset, and shuffle the values in each column.</a:t>
            </a:r>
          </a:p>
          <a:p>
            <a:r>
              <a:rPr lang="en-GB" dirty="0"/>
              <a:t>The </a:t>
            </a:r>
            <a:r>
              <a:rPr lang="en-GB" dirty="0" err="1"/>
              <a:t>sklearn.ensemble</a:t>
            </a:r>
            <a:r>
              <a:rPr lang="en-GB" dirty="0"/>
              <a:t> module includes two averaging algorithms based on randomized decision trees: the </a:t>
            </a:r>
            <a:r>
              <a:rPr lang="en-GB" dirty="0" err="1"/>
              <a:t>RandomForest</a:t>
            </a:r>
            <a:r>
              <a:rPr lang="en-GB" dirty="0"/>
              <a:t> algorithm and the Extra-Trees method. Both algorithms are perturb-and-combine techniques [B1998] specifically designed for trees. This means a diverse set of classifiers is created by introducing randomness in the classifier construction. The prediction of the ensemble is given as the averaged prediction of the individual classifiers.</a:t>
            </a:r>
          </a:p>
        </p:txBody>
      </p:sp>
      <p:sp>
        <p:nvSpPr>
          <p:cNvPr id="4" name="Slide Number Placeholder 3"/>
          <p:cNvSpPr>
            <a:spLocks noGrp="1"/>
          </p:cNvSpPr>
          <p:nvPr>
            <p:ph type="sldNum" sz="quarter" idx="5"/>
          </p:nvPr>
        </p:nvSpPr>
        <p:spPr/>
        <p:txBody>
          <a:bodyPr/>
          <a:lstStyle/>
          <a:p>
            <a:fld id="{B9427EC4-43D7-4899-AF54-D30B3AC26D4A}" type="slidenum">
              <a:rPr lang="en-GB" smtClean="0"/>
              <a:t>22</a:t>
            </a:fld>
            <a:endParaRPr lang="en-GB" dirty="0"/>
          </a:p>
        </p:txBody>
      </p:sp>
    </p:spTree>
    <p:extLst>
      <p:ext uri="{BB962C8B-B14F-4D97-AF65-F5344CB8AC3E}">
        <p14:creationId xmlns:p14="http://schemas.microsoft.com/office/powerpoint/2010/main" val="235881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b="1" dirty="0">
                <a:latin typeface="Arial" panose="020B0604020202020204" pitchFamily="34" charset="0"/>
                <a:ea typeface="ＭＳ Ｐゴシック" panose="020B0600070205080204" pitchFamily="34" charset="-128"/>
              </a:rPr>
              <a:t>Categorical data: </a:t>
            </a:r>
            <a:r>
              <a:rPr lang="en-GB" altLang="en-US" dirty="0">
                <a:latin typeface="Arial" panose="020B0604020202020204" pitchFamily="34" charset="0"/>
                <a:ea typeface="ＭＳ Ｐゴシック" panose="020B0600070205080204" pitchFamily="34" charset="-128"/>
              </a:rPr>
              <a:t>Categorical data represent characteristics such as a person’s gender, marital status, hometown, or the types of movies they like. Categorical data can take on numerical values (such as “1” indicating male and “2” indicating female), but those numbers don’t have mathematical meaning. You couldn’t add them together, for example. (Other names for categorical data are qualitative data, or Yes/No data.)</a:t>
            </a:r>
          </a:p>
          <a:p>
            <a:r>
              <a:rPr lang="en-GB" altLang="en-US" b="1" dirty="0">
                <a:latin typeface="Arial" panose="020B0604020202020204" pitchFamily="34" charset="0"/>
                <a:ea typeface="ＭＳ Ｐゴシック" panose="020B0600070205080204" pitchFamily="34" charset="-128"/>
              </a:rPr>
              <a:t>Ordinal data </a:t>
            </a:r>
            <a:r>
              <a:rPr lang="en-GB" altLang="en-US" dirty="0">
                <a:latin typeface="Arial" panose="020B0604020202020204" pitchFamily="34" charset="0"/>
                <a:ea typeface="ＭＳ Ｐゴシック" panose="020B0600070205080204" pitchFamily="34" charset="-128"/>
              </a:rPr>
              <a:t>mixes numerical and categorical data. The data fall into categories, but the numbers placed on the categories have meaning. For example, rating a restaurant on a scale from 0 (lowest) to 4 (highest) stars gives ordinal data. Ordinal data are often treated as categorical, where the groups are ordered when graphs and charts are made. However, unlike categorical data, the numbers do have mathematical meaning. For example, if you survey 100 people and ask them to rate a restaurant on a scale from 0 to 4, taking the average of the 100 responses will have meaning. This would not be the case with categorical data.</a:t>
            </a:r>
            <a:endParaRPr lang="en-IE" altLang="en-US" dirty="0">
              <a:latin typeface="Arial" panose="020B0604020202020204" pitchFamily="34" charset="0"/>
              <a:ea typeface="ＭＳ Ｐゴシック" panose="020B0600070205080204" pitchFamily="34" charset="-128"/>
            </a:endParaRP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2657243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171450">
              <a:lnSpc>
                <a:spcPct val="100000"/>
              </a:lnSpc>
              <a:spcAft>
                <a:spcPts val="1200"/>
              </a:spcAft>
              <a:buFont typeface="Arial" panose="020B0604020202020204" pitchFamily="34" charset="0"/>
              <a:buChar char="•"/>
            </a:pPr>
            <a:r>
              <a:rPr lang="en-US" altLang="en-US" b="1" dirty="0">
                <a:ea typeface="ＭＳ Ｐゴシック" panose="020B0600070205080204" pitchFamily="34" charset="-128"/>
              </a:rPr>
              <a:t>Hunt’s Algorithm: </a:t>
            </a:r>
            <a:r>
              <a:rPr lang="en-GB" altLang="en-US" dirty="0">
                <a:ea typeface="ＭＳ Ｐゴシック" panose="020B0600070205080204" pitchFamily="34" charset="-128"/>
              </a:rPr>
              <a:t>A decision tree is grown in a recursive fashion by partitioning the training records into successively purer subsets. </a:t>
            </a:r>
            <a:endParaRPr lang="en-US" altLang="en-US" dirty="0">
              <a:ea typeface="ＭＳ Ｐゴシック" panose="020B0600070205080204" pitchFamily="34" charset="-128"/>
            </a:endParaRPr>
          </a:p>
          <a:p>
            <a:pPr marL="0" lvl="1" indent="-171450">
              <a:lnSpc>
                <a:spcPct val="100000"/>
              </a:lnSpc>
              <a:spcAft>
                <a:spcPts val="1200"/>
              </a:spcAft>
              <a:buFont typeface="Arial" panose="020B0604020202020204" pitchFamily="34" charset="0"/>
              <a:buChar char="•"/>
            </a:pPr>
            <a:r>
              <a:rPr lang="en-GB" altLang="en-US" b="1" dirty="0">
                <a:ea typeface="ＭＳ Ｐゴシック" panose="020B0600070205080204" pitchFamily="34" charset="-128"/>
              </a:rPr>
              <a:t>Classification and Regression Tree (CART): </a:t>
            </a:r>
            <a:r>
              <a:rPr lang="en-GB" altLang="en-US" dirty="0">
                <a:ea typeface="ＭＳ Ｐゴシック" panose="020B0600070205080204" pitchFamily="34" charset="-128"/>
              </a:rPr>
              <a:t>It constructs the tree using binary splitting, which we will discuss in detail shortly. </a:t>
            </a:r>
          </a:p>
          <a:p>
            <a:pPr marL="0" lvl="1" indent="-171450">
              <a:lnSpc>
                <a:spcPct val="100000"/>
              </a:lnSpc>
              <a:spcAft>
                <a:spcPts val="1200"/>
              </a:spcAft>
              <a:buFont typeface="Arial" panose="020B0604020202020204" pitchFamily="34" charset="0"/>
              <a:buChar char="•"/>
            </a:pPr>
            <a:r>
              <a:rPr lang="en-GB" altLang="en-US" b="1" dirty="0">
                <a:ea typeface="ＭＳ Ｐゴシック" panose="020B0600070205080204" pitchFamily="34" charset="-128"/>
              </a:rPr>
              <a:t>Iterative </a:t>
            </a:r>
            <a:r>
              <a:rPr lang="en-GB" altLang="en-US" b="1" dirty="0" err="1">
                <a:ea typeface="ＭＳ Ｐゴシック" panose="020B0600070205080204" pitchFamily="34" charset="-128"/>
              </a:rPr>
              <a:t>Dichotomiser</a:t>
            </a:r>
            <a:r>
              <a:rPr lang="en-GB" altLang="en-US" b="1" dirty="0">
                <a:ea typeface="ＭＳ Ｐゴシック" panose="020B0600070205080204" pitchFamily="34" charset="-128"/>
              </a:rPr>
              <a:t> 3 (ID3): </a:t>
            </a:r>
            <a:r>
              <a:rPr lang="en-GB" altLang="en-US" dirty="0">
                <a:ea typeface="ＭＳ Ｐゴシック" panose="020B0600070205080204" pitchFamily="34" charset="-128"/>
              </a:rPr>
              <a:t>This algorithm uses a greedy search in a top-down manner by selecting the best attribute to split the dataset on each iteration without backtracking.</a:t>
            </a:r>
          </a:p>
          <a:p>
            <a:pPr marL="0" lvl="1" indent="-171450">
              <a:lnSpc>
                <a:spcPct val="100000"/>
              </a:lnSpc>
              <a:spcAft>
                <a:spcPts val="1200"/>
              </a:spcAft>
              <a:buFont typeface="Arial" panose="020B0604020202020204" pitchFamily="34" charset="0"/>
              <a:buChar char="•"/>
            </a:pPr>
            <a:r>
              <a:rPr lang="en-US" altLang="en-US" b="1" dirty="0">
                <a:ea typeface="ＭＳ Ｐゴシック" panose="020B0600070205080204" pitchFamily="34" charset="-128"/>
              </a:rPr>
              <a:t>C4.5: </a:t>
            </a:r>
            <a:r>
              <a:rPr lang="en-GB" altLang="en-US" dirty="0">
                <a:ea typeface="ＭＳ Ｐゴシック" panose="020B0600070205080204" pitchFamily="34" charset="-128"/>
              </a:rPr>
              <a:t>An improved version on ID3 that introduces backtracking; it traverses the constructed tree and replaces branches with leaf nodes if purity is improved this way.</a:t>
            </a:r>
            <a:endParaRPr lang="en-US" altLang="en-US" dirty="0">
              <a:ea typeface="ＭＳ Ｐゴシック" panose="020B0600070205080204" pitchFamily="34" charset="-128"/>
            </a:endParaRPr>
          </a:p>
          <a:p>
            <a:pPr marL="0" lvl="1" indent="-171450">
              <a:lnSpc>
                <a:spcPct val="100000"/>
              </a:lnSpc>
              <a:spcAft>
                <a:spcPts val="1200"/>
              </a:spcAft>
              <a:buFont typeface="Arial" panose="020B0604020202020204" pitchFamily="34" charset="0"/>
              <a:buChar char="•"/>
            </a:pPr>
            <a:r>
              <a:rPr lang="en-GB" altLang="en-US" b="1" dirty="0" err="1">
                <a:ea typeface="ＭＳ Ｐゴシック" panose="020B0600070205080204" pitchFamily="34" charset="-128"/>
              </a:rPr>
              <a:t>CHi</a:t>
            </a:r>
            <a:r>
              <a:rPr lang="en-GB" altLang="en-US" b="1" dirty="0">
                <a:ea typeface="ＭＳ Ｐゴシック" panose="020B0600070205080204" pitchFamily="34" charset="-128"/>
              </a:rPr>
              <a:t>-squared Automatic Interaction Detector (CHAID):</a:t>
            </a:r>
            <a:r>
              <a:rPr lang="en-GB" altLang="en-US" dirty="0">
                <a:ea typeface="ＭＳ Ｐゴシック" panose="020B0600070205080204" pitchFamily="34" charset="-128"/>
              </a:rPr>
              <a:t> This algorithm is used in direct marketing. It involves complicated statistical concepts, but basically determines the optimal way of merging predictive variables in order to best explain the outcome. </a:t>
            </a:r>
          </a:p>
          <a:p>
            <a:pPr marL="0" lvl="1" indent="-171450">
              <a:lnSpc>
                <a:spcPct val="100000"/>
              </a:lnSpc>
              <a:spcAft>
                <a:spcPts val="1200"/>
              </a:spcAft>
              <a:buFont typeface="Arial" panose="020B0604020202020204" pitchFamily="34" charset="0"/>
              <a:buChar char="•"/>
            </a:pPr>
            <a:r>
              <a:rPr lang="en-GB" b="1" dirty="0"/>
              <a:t>SLIQ: </a:t>
            </a:r>
            <a:r>
              <a:rPr lang="en-GB" dirty="0"/>
              <a:t>A Fast Scalable Classifier for Data Mining </a:t>
            </a:r>
            <a:endParaRPr lang="en-US" altLang="en-US" dirty="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07748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https://www.analyticsvidhya.com/blog/2020/06/4-ways-split-decision-tree/</a:t>
            </a:r>
          </a:p>
          <a:p>
            <a:r>
              <a:rPr lang="en-GB" dirty="0"/>
              <a:t>Pearson's chi-squared test is used to determine whether there is a statistically significant difference between the expected frequencies and the observed frequencies in one or more categories of a contingency table.</a:t>
            </a:r>
          </a:p>
          <a:p>
            <a:r>
              <a:rPr lang="en-GB" b="0" i="0" dirty="0">
                <a:solidFill>
                  <a:srgbClr val="202122"/>
                </a:solidFill>
                <a:effectLst/>
                <a:latin typeface="Arial" panose="020B0604020202020204" pitchFamily="34" charset="0"/>
              </a:rPr>
              <a:t>In the standard applications of this test, the observations are classified into mutually exclusive classes. If the </a:t>
            </a:r>
            <a:r>
              <a:rPr lang="en-GB" b="0" i="0" u="none" strike="noStrike" dirty="0">
                <a:solidFill>
                  <a:srgbClr val="0645AD"/>
                </a:solidFill>
                <a:effectLst/>
                <a:latin typeface="Arial" panose="020B0604020202020204" pitchFamily="34" charset="0"/>
                <a:hlinkClick r:id="rId3" tooltip="Null hypothesis"/>
              </a:rPr>
              <a:t>null hypothesis</a:t>
            </a:r>
            <a:r>
              <a:rPr lang="en-GB" b="0" i="0" dirty="0">
                <a:solidFill>
                  <a:srgbClr val="202122"/>
                </a:solidFill>
                <a:effectLst/>
                <a:latin typeface="Arial" panose="020B0604020202020204" pitchFamily="34" charset="0"/>
              </a:rPr>
              <a:t> that there are no differences between the classes in the population is true, the test statistic computed from the observations follows a </a:t>
            </a:r>
            <a:r>
              <a:rPr lang="en-GB" b="0" i="0" dirty="0">
                <a:solidFill>
                  <a:srgbClr val="202122"/>
                </a:solidFill>
                <a:effectLst/>
                <a:latin typeface="Nimbus Roman No9 L"/>
              </a:rPr>
              <a:t>χ</a:t>
            </a:r>
            <a:r>
              <a:rPr lang="en-GB" b="0" i="0" baseline="30000" dirty="0">
                <a:solidFill>
                  <a:srgbClr val="202122"/>
                </a:solidFill>
                <a:effectLst/>
                <a:latin typeface="Nimbus Roman No9 L"/>
              </a:rPr>
              <a:t>2</a:t>
            </a:r>
            <a:r>
              <a:rPr lang="en-GB" b="0" i="0" dirty="0">
                <a:solidFill>
                  <a:srgbClr val="202122"/>
                </a:solidFill>
                <a:effectLst/>
                <a:latin typeface="Arial" panose="020B0604020202020204" pitchFamily="34" charset="0"/>
              </a:rPr>
              <a:t> </a:t>
            </a:r>
            <a:r>
              <a:rPr lang="en-GB" b="0" i="0" u="none" strike="noStrike" dirty="0">
                <a:solidFill>
                  <a:srgbClr val="0645AD"/>
                </a:solidFill>
                <a:effectLst/>
                <a:latin typeface="Arial" panose="020B0604020202020204" pitchFamily="34" charset="0"/>
                <a:hlinkClick r:id="rId4" tooltip="Frequency distribution"/>
              </a:rPr>
              <a:t>frequency distribution</a:t>
            </a:r>
            <a:r>
              <a:rPr lang="en-GB" b="0" i="0" dirty="0">
                <a:solidFill>
                  <a:srgbClr val="202122"/>
                </a:solidFill>
                <a:effectLst/>
                <a:latin typeface="Arial" panose="020B0604020202020204" pitchFamily="34" charset="0"/>
              </a:rPr>
              <a:t>. The purpose of the test is to evaluate how likely the observed frequencies would be assuming the null hypothesis is true.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198071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The node impurity is </a:t>
            </a:r>
            <a:r>
              <a:rPr lang="en-GB" b="1" i="0" dirty="0">
                <a:solidFill>
                  <a:srgbClr val="202124"/>
                </a:solidFill>
                <a:effectLst/>
                <a:latin typeface="arial" panose="020B0604020202020204" pitchFamily="34" charset="0"/>
              </a:rPr>
              <a:t>a measure of the homogeneity of the labels at the node</a:t>
            </a:r>
            <a:r>
              <a:rPr lang="en-GB" b="0" i="0" dirty="0">
                <a:solidFill>
                  <a:srgbClr val="202124"/>
                </a:solidFill>
                <a:effectLst/>
                <a:latin typeface="arial" panose="020B0604020202020204" pitchFamily="34" charset="0"/>
              </a:rPr>
              <a:t>. The current implementation provides two impurity measures for classification (Gini impurity and entropy) and one impurity measure for regression (variance).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111313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13</a:t>
            </a:fld>
            <a:endParaRPr lang="en-GB" dirty="0"/>
          </a:p>
        </p:txBody>
      </p:sp>
    </p:spTree>
    <p:extLst>
      <p:ext uri="{BB962C8B-B14F-4D97-AF65-F5344CB8AC3E}">
        <p14:creationId xmlns:p14="http://schemas.microsoft.com/office/powerpoint/2010/main" val="4209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1BF4EEDA-703E-4758-BBEE-ECBF97498C78}"/>
              </a:ext>
            </a:extLst>
          </p:cNvPr>
          <p:cNvSpPr>
            <a:spLocks noGrp="1" noRot="1" noChangeAspect="1" noChangeArrowheads="1" noTextEdit="1"/>
          </p:cNvSpPr>
          <p:nvPr>
            <p:ph type="sldImg"/>
          </p:nvPr>
        </p:nvSpPr>
        <p:spPr>
          <a:xfrm>
            <a:off x="473075" y="728663"/>
            <a:ext cx="6372225" cy="3584575"/>
          </a:xfrm>
          <a:ln/>
        </p:spPr>
      </p:sp>
      <p:sp>
        <p:nvSpPr>
          <p:cNvPr id="53251" name="Notes Placeholder 2">
            <a:extLst>
              <a:ext uri="{FF2B5EF4-FFF2-40B4-BE49-F238E27FC236}">
                <a16:creationId xmlns:a16="http://schemas.microsoft.com/office/drawing/2014/main" id="{FC534094-99DF-431F-B3BB-AE8DE250B920}"/>
              </a:ext>
            </a:extLst>
          </p:cNvPr>
          <p:cNvSpPr>
            <a:spLocks noGrp="1" noChangeArrowheads="1"/>
          </p:cNvSpPr>
          <p:nvPr>
            <p:ph type="body" idx="1"/>
          </p:nvPr>
        </p:nvSpPr>
        <p:spPr>
          <a:noFill/>
        </p:spPr>
        <p:txBody>
          <a:bodyPr/>
          <a:lstStyle/>
          <a:p>
            <a:r>
              <a:rPr lang="en-GB" altLang="en-US">
                <a:latin typeface="Arial" panose="020B0604020202020204" pitchFamily="34" charset="0"/>
                <a:ea typeface="ＭＳ Ｐゴシック" panose="020B0600070205080204" pitchFamily="34" charset="-128"/>
              </a:rPr>
              <a:t>6/12 means </a:t>
            </a:r>
          </a:p>
          <a:p>
            <a:r>
              <a:rPr lang="en-GB" altLang="en-US">
                <a:latin typeface="Arial" panose="020B0604020202020204" pitchFamily="34" charset="0"/>
                <a:ea typeface="ＭＳ Ｐゴシック" panose="020B0600070205080204" pitchFamily="34" charset="-128"/>
              </a:rPr>
              <a:t>5 + 1 = 6</a:t>
            </a:r>
          </a:p>
          <a:p>
            <a:r>
              <a:rPr lang="en-GB" altLang="en-US">
                <a:latin typeface="Arial" panose="020B0604020202020204" pitchFamily="34" charset="0"/>
                <a:ea typeface="ＭＳ Ｐゴシック" panose="020B0600070205080204" pitchFamily="34" charset="-128"/>
              </a:rPr>
              <a:t>2 + 4 = 6</a:t>
            </a:r>
          </a:p>
          <a:p>
            <a:r>
              <a:rPr lang="en-GB" altLang="en-US">
                <a:latin typeface="Arial" panose="020B0604020202020204" pitchFamily="34" charset="0"/>
                <a:ea typeface="ＭＳ Ｐゴシック" panose="020B0600070205080204" pitchFamily="34" charset="-128"/>
              </a:rPr>
              <a:t>5 + 1 + 2 + 4 = 12</a:t>
            </a:r>
            <a:endParaRPr lang="en-IE"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Consider that you want to divide a one-dimensional dataset of people's ages into two categories: "Young" and "Old." However, because of the age distribution, there is a significant amount of overlap between the two classifications. For example, Ages between 20 and 35 comprise the "young" class. Ages between 30 and 60 comprise the "Old" class. It is difficult to determine the best split in this dataset if you try to use a single threshold or test condition on age to divide the two classes: If you set the cutoff at 35, some people who are considered "Young" will actually be considered "Old.“ If you use 30 as the cutoff, some people who are considered "Old" will actually be considered "Young."</a:t>
            </a:r>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154550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400" dirty="0">
                <a:solidFill>
                  <a:schemeClr val="hlink"/>
                </a:solidFill>
              </a:rPr>
              <a:t>Information Gain</a:t>
            </a:r>
          </a:p>
          <a:p>
            <a:pPr lvl="1"/>
            <a:r>
              <a:rPr lang="en-US" altLang="en-US" sz="2000" dirty="0"/>
              <a:t>C4.5’s uses </a:t>
            </a:r>
            <a:r>
              <a:rPr lang="en-US" altLang="en-US" sz="2000" u="sng" dirty="0"/>
              <a:t>Information Gain</a:t>
            </a:r>
            <a:endParaRPr lang="en-US" altLang="en-US" sz="2000" dirty="0"/>
          </a:p>
          <a:p>
            <a:pPr lvl="1" algn="ctr">
              <a:buFont typeface="Tahoma" panose="020B0604030504040204" pitchFamily="34" charset="0"/>
              <a:buNone/>
            </a:pPr>
            <a:r>
              <a:rPr lang="en-US" altLang="en-US" sz="2000" dirty="0">
                <a:solidFill>
                  <a:schemeClr val="hlink"/>
                </a:solidFill>
              </a:rPr>
              <a:t> gain(S) = H(T) – H</a:t>
            </a:r>
            <a:r>
              <a:rPr lang="en-US" altLang="en-US" sz="1400" dirty="0">
                <a:solidFill>
                  <a:schemeClr val="hlink"/>
                </a:solidFill>
              </a:rPr>
              <a:t>S</a:t>
            </a:r>
            <a:r>
              <a:rPr lang="en-US" altLang="en-US" sz="2000" dirty="0">
                <a:solidFill>
                  <a:schemeClr val="hlink"/>
                </a:solidFill>
              </a:rPr>
              <a:t>(T)</a:t>
            </a:r>
          </a:p>
          <a:p>
            <a:pPr lvl="1"/>
            <a:r>
              <a:rPr lang="en-US" altLang="en-US" sz="2000" dirty="0"/>
              <a:t>Represents increase in information by partitioning training data </a:t>
            </a:r>
            <a:r>
              <a:rPr lang="en-US" altLang="en-US" sz="2000" i="1" dirty="0"/>
              <a:t>T</a:t>
            </a:r>
            <a:r>
              <a:rPr lang="en-US" altLang="en-US" sz="2000" dirty="0"/>
              <a:t> according to candidate split </a:t>
            </a:r>
            <a:r>
              <a:rPr lang="en-US" altLang="en-US" sz="2000" i="1" dirty="0"/>
              <a:t>S</a:t>
            </a:r>
          </a:p>
          <a:p>
            <a:pPr lvl="1"/>
            <a:r>
              <a:rPr lang="en-US" altLang="en-US" sz="2000" dirty="0"/>
              <a:t>For each candidate split, C4.5 chooses split that has maximum information gain, gain(S)  </a:t>
            </a:r>
          </a:p>
          <a:p>
            <a:r>
              <a:rPr lang="en-US" altLang="en-US" sz="2400" dirty="0">
                <a:solidFill>
                  <a:schemeClr val="hlink"/>
                </a:solidFill>
              </a:rPr>
              <a:t>Example</a:t>
            </a:r>
          </a:p>
          <a:p>
            <a:pPr lvl="1"/>
            <a:r>
              <a:rPr lang="en-US" altLang="en-US" sz="2000" dirty="0"/>
              <a:t>C4.5 illustrated with example</a:t>
            </a:r>
          </a:p>
          <a:p>
            <a:endParaRPr lang="en-GB" dirty="0"/>
          </a:p>
          <a:p>
            <a:r>
              <a:rPr lang="en-GB" b="0" i="0" dirty="0">
                <a:solidFill>
                  <a:srgbClr val="292929"/>
                </a:solidFill>
                <a:effectLst/>
                <a:latin typeface="source-serif-pro"/>
              </a:rPr>
              <a:t> CART algorithm uses Gini Index criterion to split a node to a sub-node. It start with the training set as a root node, after successfully splitting the root node in two, it splits the subsets using the same logic &amp; again split the sub-subsets, recursively until it finds further splitting will not give any pure sub-nodes or maximum number of leaves in a growing tree or termed it as a Tree pruning.</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103611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3133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8845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115606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62065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2450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0046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9894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1342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80936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8417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54855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69376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952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824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8.emf"/><Relationship Id="rId5" Type="http://schemas.openxmlformats.org/officeDocument/2006/relationships/oleObject" Target="../embeddings/oleObject18.bin"/><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9.bin"/><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20.bin"/><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5.bin"/><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4435772" y="3686237"/>
            <a:ext cx="6580159" cy="1521201"/>
          </a:xfrm>
        </p:spPr>
        <p:txBody>
          <a:bodyPr>
            <a:noAutofit/>
          </a:bodyPr>
          <a:lstStyle/>
          <a:p>
            <a:r>
              <a:rPr lang="en-GB" sz="2800" b="1" dirty="0">
                <a:solidFill>
                  <a:schemeClr val="tx1"/>
                </a:solidFill>
              </a:rPr>
              <a:t>Classification using Decision Trees and RF</a:t>
            </a:r>
            <a:br>
              <a:rPr lang="en-GB" sz="2800" b="1" baseline="60000" dirty="0">
                <a:solidFill>
                  <a:schemeClr val="tx1"/>
                </a:solidFill>
              </a:rPr>
            </a:br>
            <a:r>
              <a:rPr lang="en-GB" sz="2800" b="1" dirty="0">
                <a:solidFill>
                  <a:schemeClr val="tx1"/>
                </a:solidFill>
              </a:rPr>
              <a:t>Week 2</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6">
            <a:extLst>
              <a:ext uri="{FF2B5EF4-FFF2-40B4-BE49-F238E27FC236}">
                <a16:creationId xmlns:a16="http://schemas.microsoft.com/office/drawing/2014/main" id="{24151A53-CEA6-4D56-AA20-E8E1214AAB8A}"/>
              </a:ext>
            </a:extLst>
          </p:cNvPr>
          <p:cNvSpPr>
            <a:spLocks noGrp="1" noChangeArrowheads="1"/>
          </p:cNvSpPr>
          <p:nvPr>
            <p:ph type="title"/>
          </p:nvPr>
        </p:nvSpPr>
        <p:spPr>
          <a:xfrm>
            <a:off x="838200" y="93115"/>
            <a:ext cx="8909482" cy="1325563"/>
          </a:xfrm>
        </p:spPr>
        <p:txBody>
          <a:bodyPr/>
          <a:lstStyle/>
          <a:p>
            <a:pPr>
              <a:defRPr/>
            </a:pPr>
            <a:r>
              <a:rPr lang="en-US" dirty="0">
                <a:cs typeface="+mj-cs"/>
              </a:rPr>
              <a:t>Best Split in Decision Trees</a:t>
            </a:r>
          </a:p>
        </p:txBody>
      </p:sp>
      <p:graphicFrame>
        <p:nvGraphicFramePr>
          <p:cNvPr id="43012" name="Object 5">
            <a:extLst>
              <a:ext uri="{FF2B5EF4-FFF2-40B4-BE49-F238E27FC236}">
                <a16:creationId xmlns:a16="http://schemas.microsoft.com/office/drawing/2014/main" id="{EC15E434-F3B9-4F8A-863C-346D8EF68536}"/>
              </a:ext>
            </a:extLst>
          </p:cNvPr>
          <p:cNvGraphicFramePr>
            <a:graphicFrameLocks noGrp="1" noChangeAspect="1"/>
          </p:cNvGraphicFramePr>
          <p:nvPr>
            <p:ph sz="half" idx="1"/>
            <p:extLst>
              <p:ext uri="{D42A27DB-BD31-4B8C-83A1-F6EECF244321}">
                <p14:modId xmlns:p14="http://schemas.microsoft.com/office/powerpoint/2010/main" val="2295522530"/>
              </p:ext>
            </p:extLst>
          </p:nvPr>
        </p:nvGraphicFramePr>
        <p:xfrm>
          <a:off x="693738" y="2593975"/>
          <a:ext cx="5773737" cy="1344613"/>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43012" name="Object 5">
                        <a:extLst>
                          <a:ext uri="{FF2B5EF4-FFF2-40B4-BE49-F238E27FC236}">
                            <a16:creationId xmlns:a16="http://schemas.microsoft.com/office/drawing/2014/main" id="{EC15E434-F3B9-4F8A-863C-346D8EF68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2593975"/>
                        <a:ext cx="5773737" cy="1344613"/>
                      </a:xfrm>
                      <a:prstGeom prst="rect">
                        <a:avLst/>
                      </a:prstGeom>
                      <a:noFill/>
                      <a:ln>
                        <a:noFill/>
                      </a:ln>
                      <a:effectLst/>
                    </p:spPr>
                  </p:pic>
                </p:oleObj>
              </mc:Fallback>
            </mc:AlternateContent>
          </a:graphicData>
        </a:graphic>
      </p:graphicFrame>
      <p:pic>
        <p:nvPicPr>
          <p:cNvPr id="43010" name="Picture 10">
            <a:extLst>
              <a:ext uri="{FF2B5EF4-FFF2-40B4-BE49-F238E27FC236}">
                <a16:creationId xmlns:a16="http://schemas.microsoft.com/office/drawing/2014/main" id="{EDD90F0A-4B6A-4B3D-B28A-611556BD82FF}"/>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2130820" y="4558321"/>
            <a:ext cx="2289535" cy="2242529"/>
          </a:xfrm>
        </p:spPr>
      </p:pic>
      <p:sp>
        <p:nvSpPr>
          <p:cNvPr id="43013" name="Text Box 8">
            <a:extLst>
              <a:ext uri="{FF2B5EF4-FFF2-40B4-BE49-F238E27FC236}">
                <a16:creationId xmlns:a16="http://schemas.microsoft.com/office/drawing/2014/main" id="{E065FC5A-ABB9-4677-AE40-75596CF21499}"/>
              </a:ext>
            </a:extLst>
          </p:cNvPr>
          <p:cNvSpPr txBox="1">
            <a:spLocks noChangeArrowheads="1"/>
          </p:cNvSpPr>
          <p:nvPr/>
        </p:nvSpPr>
        <p:spPr bwMode="auto">
          <a:xfrm>
            <a:off x="1148315" y="1657350"/>
            <a:ext cx="558512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b="1" dirty="0">
                <a:latin typeface="+mn-lt"/>
              </a:rPr>
              <a:t>Before Splitting: </a:t>
            </a:r>
            <a:r>
              <a:rPr lang="en-US" altLang="en-US" sz="1800" dirty="0">
                <a:latin typeface="+mn-lt"/>
              </a:rPr>
              <a:t>10 records of class 0,</a:t>
            </a:r>
            <a:br>
              <a:rPr lang="en-US" altLang="en-US" sz="1800" dirty="0">
                <a:latin typeface="+mn-lt"/>
              </a:rPr>
            </a:br>
            <a:r>
              <a:rPr lang="en-US" altLang="en-US" sz="1800" dirty="0">
                <a:latin typeface="+mn-lt"/>
              </a:rPr>
              <a:t>	             10 records of class 1</a:t>
            </a:r>
          </a:p>
        </p:txBody>
      </p:sp>
      <p:sp>
        <p:nvSpPr>
          <p:cNvPr id="43014" name="Text Box 9">
            <a:extLst>
              <a:ext uri="{FF2B5EF4-FFF2-40B4-BE49-F238E27FC236}">
                <a16:creationId xmlns:a16="http://schemas.microsoft.com/office/drawing/2014/main" id="{8CF616EA-F240-42CC-B40D-B3868D1D199B}"/>
              </a:ext>
            </a:extLst>
          </p:cNvPr>
          <p:cNvSpPr txBox="1">
            <a:spLocks noChangeArrowheads="1"/>
          </p:cNvSpPr>
          <p:nvPr/>
        </p:nvSpPr>
        <p:spPr bwMode="auto">
          <a:xfrm>
            <a:off x="1610378" y="4133443"/>
            <a:ext cx="388490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dirty="0"/>
              <a:t>Which test condition is the best?</a:t>
            </a:r>
          </a:p>
        </p:txBody>
      </p:sp>
      <p:sp>
        <p:nvSpPr>
          <p:cNvPr id="3" name="Rectangle 2">
            <a:extLst>
              <a:ext uri="{FF2B5EF4-FFF2-40B4-BE49-F238E27FC236}">
                <a16:creationId xmlns:a16="http://schemas.microsoft.com/office/drawing/2014/main" id="{DA0AAFBE-A50D-45D7-86A6-99640B665953}"/>
              </a:ext>
            </a:extLst>
          </p:cNvPr>
          <p:cNvSpPr/>
          <p:nvPr/>
        </p:nvSpPr>
        <p:spPr>
          <a:xfrm>
            <a:off x="6746031" y="1531844"/>
            <a:ext cx="5123916" cy="5350696"/>
          </a:xfrm>
          <a:prstGeom prst="rect">
            <a:avLst/>
          </a:prstGeom>
        </p:spPr>
        <p:txBody>
          <a:bodyPr wrap="square">
            <a:spAutoFit/>
          </a:bodyPr>
          <a:lstStyle/>
          <a:p>
            <a:pPr marL="361950" indent="-361950">
              <a:lnSpc>
                <a:spcPct val="110000"/>
              </a:lnSpc>
              <a:spcAft>
                <a:spcPts val="1200"/>
              </a:spcAft>
              <a:buFont typeface="Arial" panose="020B0604020202020204" pitchFamily="34" charset="0"/>
              <a:buChar char="•"/>
            </a:pPr>
            <a:r>
              <a:rPr lang="en-GB" sz="2000" b="1" dirty="0"/>
              <a:t>Node splitting, or simply splitting, is the process of dividing a node into multiple sub-nodes to create relatively pure nodes.</a:t>
            </a:r>
            <a:r>
              <a:rPr lang="en-GB" sz="2000" dirty="0"/>
              <a:t> </a:t>
            </a:r>
          </a:p>
          <a:p>
            <a:pPr marL="361950" indent="-361950">
              <a:lnSpc>
                <a:spcPct val="110000"/>
              </a:lnSpc>
              <a:spcAft>
                <a:spcPts val="1200"/>
              </a:spcAft>
              <a:buFont typeface="Arial" panose="020B0604020202020204" pitchFamily="34" charset="0"/>
              <a:buChar char="•"/>
            </a:pPr>
            <a:r>
              <a:rPr lang="en-GB" sz="2000" dirty="0"/>
              <a:t>There are multiple ways of doing this, which can be broadly divided into two categories based on the type of target variable.</a:t>
            </a:r>
          </a:p>
          <a:p>
            <a:pPr marL="361950" indent="-361950">
              <a:lnSpc>
                <a:spcPct val="110000"/>
              </a:lnSpc>
              <a:spcAft>
                <a:spcPts val="1200"/>
              </a:spcAft>
              <a:buFont typeface="Arial" panose="020B0604020202020204" pitchFamily="34" charset="0"/>
              <a:buChar char="•"/>
            </a:pPr>
            <a:r>
              <a:rPr lang="en-GB" sz="2400" b="1" dirty="0"/>
              <a:t>Continuous Target Variable</a:t>
            </a:r>
          </a:p>
          <a:p>
            <a:pPr marL="715963" lvl="1" indent="-354013">
              <a:lnSpc>
                <a:spcPct val="110000"/>
              </a:lnSpc>
              <a:spcAft>
                <a:spcPts val="1200"/>
              </a:spcAft>
              <a:buFont typeface="Arial" panose="020B0604020202020204" pitchFamily="34" charset="0"/>
              <a:buChar char="•"/>
            </a:pPr>
            <a:r>
              <a:rPr lang="en-GB" sz="2000" dirty="0"/>
              <a:t>Reduction in Variance</a:t>
            </a:r>
          </a:p>
          <a:p>
            <a:pPr marL="361950" indent="-361950">
              <a:lnSpc>
                <a:spcPct val="110000"/>
              </a:lnSpc>
              <a:spcAft>
                <a:spcPts val="1200"/>
              </a:spcAft>
              <a:buFont typeface="Arial" panose="020B0604020202020204" pitchFamily="34" charset="0"/>
              <a:buChar char="•"/>
            </a:pPr>
            <a:r>
              <a:rPr lang="en-GB" sz="2400" b="1" dirty="0"/>
              <a:t>Categorical Target Variable</a:t>
            </a:r>
          </a:p>
          <a:p>
            <a:pPr marL="742950" lvl="1" indent="-381000">
              <a:lnSpc>
                <a:spcPct val="110000"/>
              </a:lnSpc>
              <a:spcAft>
                <a:spcPts val="1200"/>
              </a:spcAft>
              <a:buFont typeface="Arial" panose="020B0604020202020204" pitchFamily="34" charset="0"/>
              <a:buChar char="•"/>
            </a:pPr>
            <a:r>
              <a:rPr lang="en-GB" sz="2000" dirty="0"/>
              <a:t>Gini Impurity</a:t>
            </a:r>
          </a:p>
          <a:p>
            <a:pPr marL="742950" lvl="1" indent="-381000">
              <a:lnSpc>
                <a:spcPct val="110000"/>
              </a:lnSpc>
              <a:spcAft>
                <a:spcPts val="1200"/>
              </a:spcAft>
              <a:buFont typeface="Arial" panose="020B0604020202020204" pitchFamily="34" charset="0"/>
              <a:buChar char="•"/>
            </a:pPr>
            <a:r>
              <a:rPr lang="en-GB" sz="2000" dirty="0"/>
              <a:t>Information Gain</a:t>
            </a:r>
          </a:p>
          <a:p>
            <a:pPr marL="742950" lvl="1" indent="-381000">
              <a:lnSpc>
                <a:spcPct val="110000"/>
              </a:lnSpc>
              <a:spcAft>
                <a:spcPts val="1200"/>
              </a:spcAft>
              <a:buFont typeface="Arial" panose="020B0604020202020204" pitchFamily="34" charset="0"/>
              <a:buChar char="•"/>
            </a:pPr>
            <a:r>
              <a:rPr lang="en-GB" sz="2000" dirty="0"/>
              <a:t>Chi-Square</a:t>
            </a:r>
            <a:endParaRPr lang="en-GB" sz="2000" b="0" i="0" dirty="0">
              <a:effectLst/>
            </a:endParaRPr>
          </a:p>
        </p:txBody>
      </p:sp>
      <p:sp>
        <p:nvSpPr>
          <p:cNvPr id="4" name="Slide Number Placeholder 3">
            <a:extLst>
              <a:ext uri="{FF2B5EF4-FFF2-40B4-BE49-F238E27FC236}">
                <a16:creationId xmlns:a16="http://schemas.microsoft.com/office/drawing/2014/main" id="{5F80C9C4-5B12-6091-EB34-38491A134804}"/>
              </a:ext>
            </a:extLst>
          </p:cNvPr>
          <p:cNvSpPr>
            <a:spLocks noGrp="1"/>
          </p:cNvSpPr>
          <p:nvPr>
            <p:ph type="sldNum" sz="quarter" idx="12"/>
          </p:nvPr>
        </p:nvSpPr>
        <p:spPr/>
        <p:txBody>
          <a:bodyPr/>
          <a:lstStyle/>
          <a:p>
            <a:fld id="{6C8DB4F7-D883-4928-8961-38134A510B78}" type="slidenum">
              <a:rPr lang="en-GB" smtClean="0"/>
              <a:t>10</a:t>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846E2AA-705A-489B-8E5A-B71ECAC8173D}"/>
              </a:ext>
            </a:extLst>
          </p:cNvPr>
          <p:cNvSpPr>
            <a:spLocks noGrp="1" noChangeArrowheads="1"/>
          </p:cNvSpPr>
          <p:nvPr>
            <p:ph type="title"/>
          </p:nvPr>
        </p:nvSpPr>
        <p:spPr>
          <a:xfrm>
            <a:off x="838200" y="47625"/>
            <a:ext cx="10515600" cy="1431318"/>
          </a:xfrm>
        </p:spPr>
        <p:txBody>
          <a:bodyPr/>
          <a:lstStyle/>
          <a:p>
            <a:pPr>
              <a:defRPr/>
            </a:pPr>
            <a:r>
              <a:rPr lang="en-US" dirty="0">
                <a:cs typeface="+mj-cs"/>
              </a:rPr>
              <a:t>Measures of Node Impurity</a:t>
            </a:r>
          </a:p>
        </p:txBody>
      </p:sp>
      <p:graphicFrame>
        <p:nvGraphicFramePr>
          <p:cNvPr id="45060" name="Object 4">
            <a:extLst>
              <a:ext uri="{FF2B5EF4-FFF2-40B4-BE49-F238E27FC236}">
                <a16:creationId xmlns:a16="http://schemas.microsoft.com/office/drawing/2014/main" id="{DCCE52D0-B223-48C0-93A2-233C9EB0D910}"/>
              </a:ext>
            </a:extLst>
          </p:cNvPr>
          <p:cNvGraphicFramePr>
            <a:graphicFrameLocks noGrp="1" noChangeAspect="1"/>
          </p:cNvGraphicFramePr>
          <p:nvPr>
            <p:ph idx="1"/>
            <p:extLst>
              <p:ext uri="{D42A27DB-BD31-4B8C-83A1-F6EECF244321}">
                <p14:modId xmlns:p14="http://schemas.microsoft.com/office/powerpoint/2010/main" val="2590441266"/>
              </p:ext>
            </p:extLst>
          </p:nvPr>
        </p:nvGraphicFramePr>
        <p:xfrm>
          <a:off x="2618540" y="3122385"/>
          <a:ext cx="2833688" cy="625475"/>
        </p:xfrm>
        <a:graphic>
          <a:graphicData uri="http://schemas.openxmlformats.org/presentationml/2006/ole">
            <mc:AlternateContent xmlns:mc="http://schemas.openxmlformats.org/markup-compatibility/2006">
              <mc:Choice xmlns:v="urn:schemas-microsoft-com:vml" Requires="v">
                <p:oleObj name="Equation" r:id="rId3" imgW="1612900" imgH="355600" progId="Equation.3">
                  <p:embed/>
                </p:oleObj>
              </mc:Choice>
              <mc:Fallback>
                <p:oleObj name="Equation" r:id="rId3" imgW="1612900" imgH="355600" progId="Equation.3">
                  <p:embed/>
                  <p:pic>
                    <p:nvPicPr>
                      <p:cNvPr id="45060" name="Object 4">
                        <a:extLst>
                          <a:ext uri="{FF2B5EF4-FFF2-40B4-BE49-F238E27FC236}">
                            <a16:creationId xmlns:a16="http://schemas.microsoft.com/office/drawing/2014/main" id="{DCCE52D0-B223-48C0-93A2-233C9EB0D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540" y="3122385"/>
                        <a:ext cx="2833688" cy="625475"/>
                      </a:xfrm>
                      <a:prstGeom prst="rect">
                        <a:avLst/>
                      </a:prstGeom>
                      <a:solidFill>
                        <a:srgbClr val="FFFFCC"/>
                      </a:solidFill>
                      <a:ln w="9525">
                        <a:solidFill>
                          <a:schemeClr val="tx1"/>
                        </a:solidFill>
                        <a:miter lim="800000"/>
                        <a:headEnd/>
                        <a:tailEnd/>
                      </a:ln>
                      <a:effectLst/>
                    </p:spPr>
                  </p:pic>
                </p:oleObj>
              </mc:Fallback>
            </mc:AlternateContent>
          </a:graphicData>
        </a:graphic>
      </p:graphicFrame>
      <p:sp>
        <p:nvSpPr>
          <p:cNvPr id="28675" name="Rectangle 3">
            <a:extLst>
              <a:ext uri="{FF2B5EF4-FFF2-40B4-BE49-F238E27FC236}">
                <a16:creationId xmlns:a16="http://schemas.microsoft.com/office/drawing/2014/main" id="{0E7EEAC8-363F-4374-9187-40091A0CC3D8}"/>
              </a:ext>
            </a:extLst>
          </p:cNvPr>
          <p:cNvSpPr>
            <a:spLocks noGrp="1" noChangeArrowheads="1"/>
          </p:cNvSpPr>
          <p:nvPr>
            <p:ph type="body" idx="4294967295"/>
          </p:nvPr>
        </p:nvSpPr>
        <p:spPr>
          <a:xfrm>
            <a:off x="427839" y="3055410"/>
            <a:ext cx="8847924" cy="3879130"/>
          </a:xfrm>
        </p:spPr>
        <p:txBody>
          <a:bodyPr/>
          <a:lstStyle/>
          <a:p>
            <a:pPr marL="361950" indent="-361950">
              <a:defRPr/>
            </a:pPr>
            <a:r>
              <a:rPr lang="en-US" b="1" dirty="0">
                <a:cs typeface="+mn-cs"/>
              </a:rPr>
              <a:t>Gini Index</a:t>
            </a:r>
          </a:p>
          <a:p>
            <a:pPr marL="0" indent="0">
              <a:buNone/>
              <a:defRPr/>
            </a:pPr>
            <a:endParaRPr lang="en-US" dirty="0">
              <a:cs typeface="+mn-cs"/>
            </a:endParaRPr>
          </a:p>
          <a:p>
            <a:pPr>
              <a:defRPr/>
            </a:pPr>
            <a:endParaRPr lang="en-US" dirty="0">
              <a:cs typeface="+mn-cs"/>
            </a:endParaRPr>
          </a:p>
          <a:p>
            <a:pPr marL="361950" indent="-361950">
              <a:defRPr/>
            </a:pPr>
            <a:r>
              <a:rPr lang="en-US" b="1" dirty="0">
                <a:cs typeface="+mn-cs"/>
              </a:rPr>
              <a:t>Entropy</a:t>
            </a:r>
          </a:p>
          <a:p>
            <a:pPr marL="0" indent="0">
              <a:buNone/>
              <a:defRPr/>
            </a:pPr>
            <a:endParaRPr lang="en-US" dirty="0">
              <a:cs typeface="+mn-cs"/>
            </a:endParaRPr>
          </a:p>
          <a:p>
            <a:pPr marL="361950" indent="-361950">
              <a:defRPr/>
            </a:pPr>
            <a:r>
              <a:rPr lang="en-US" b="1" dirty="0">
                <a:cs typeface="+mn-cs"/>
              </a:rPr>
              <a:t>Misclassification error</a:t>
            </a:r>
          </a:p>
        </p:txBody>
      </p:sp>
      <p:graphicFrame>
        <p:nvGraphicFramePr>
          <p:cNvPr id="45061" name="Object 6">
            <a:extLst>
              <a:ext uri="{FF2B5EF4-FFF2-40B4-BE49-F238E27FC236}">
                <a16:creationId xmlns:a16="http://schemas.microsoft.com/office/drawing/2014/main" id="{269A8678-32CC-49B0-9C3B-09F451454443}"/>
              </a:ext>
            </a:extLst>
          </p:cNvPr>
          <p:cNvGraphicFramePr>
            <a:graphicFrameLocks noGrp="1" noChangeAspect="1"/>
          </p:cNvGraphicFramePr>
          <p:nvPr>
            <p:ph sz="quarter" idx="4294967295"/>
            <p:extLst>
              <p:ext uri="{D42A27DB-BD31-4B8C-83A1-F6EECF244321}">
                <p14:modId xmlns:p14="http://schemas.microsoft.com/office/powerpoint/2010/main" val="2448665291"/>
              </p:ext>
            </p:extLst>
          </p:nvPr>
        </p:nvGraphicFramePr>
        <p:xfrm>
          <a:off x="2230971" y="4953355"/>
          <a:ext cx="4184609" cy="443523"/>
        </p:xfrm>
        <a:graphic>
          <a:graphicData uri="http://schemas.openxmlformats.org/presentationml/2006/ole">
            <mc:AlternateContent xmlns:mc="http://schemas.openxmlformats.org/markup-compatibility/2006">
              <mc:Choice xmlns:v="urn:schemas-microsoft-com:vml" Requires="v">
                <p:oleObj name="Equation" r:id="rId5" imgW="4165600" imgH="444500" progId="Equation.3">
                  <p:embed/>
                </p:oleObj>
              </mc:Choice>
              <mc:Fallback>
                <p:oleObj name="Equation" r:id="rId5" imgW="4165600" imgH="444500" progId="Equation.3">
                  <p:embed/>
                  <p:pic>
                    <p:nvPicPr>
                      <p:cNvPr id="45061" name="Object 6">
                        <a:extLst>
                          <a:ext uri="{FF2B5EF4-FFF2-40B4-BE49-F238E27FC236}">
                            <a16:creationId xmlns:a16="http://schemas.microsoft.com/office/drawing/2014/main" id="{269A8678-32CC-49B0-9C3B-09F4514544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0971" y="4953355"/>
                        <a:ext cx="4184609" cy="443523"/>
                      </a:xfrm>
                      <a:prstGeom prst="rect">
                        <a:avLst/>
                      </a:prstGeom>
                      <a:solidFill>
                        <a:srgbClr val="FFFFCC"/>
                      </a:solidFill>
                      <a:ln w="9525">
                        <a:solidFill>
                          <a:schemeClr val="tx1"/>
                        </a:solidFill>
                        <a:miter lim="800000"/>
                        <a:headEnd/>
                        <a:tailEnd/>
                      </a:ln>
                      <a:effectLst/>
                    </p:spPr>
                  </p:pic>
                </p:oleObj>
              </mc:Fallback>
            </mc:AlternateContent>
          </a:graphicData>
        </a:graphic>
      </p:graphicFrame>
      <p:graphicFrame>
        <p:nvGraphicFramePr>
          <p:cNvPr id="45062" name="Object 8">
            <a:extLst>
              <a:ext uri="{FF2B5EF4-FFF2-40B4-BE49-F238E27FC236}">
                <a16:creationId xmlns:a16="http://schemas.microsoft.com/office/drawing/2014/main" id="{62349A6C-4F55-4592-B59C-2FDEDEA2B53B}"/>
              </a:ext>
            </a:extLst>
          </p:cNvPr>
          <p:cNvGraphicFramePr>
            <a:graphicFrameLocks noChangeAspect="1"/>
          </p:cNvGraphicFramePr>
          <p:nvPr>
            <p:extLst>
              <p:ext uri="{D42A27DB-BD31-4B8C-83A1-F6EECF244321}">
                <p14:modId xmlns:p14="http://schemas.microsoft.com/office/powerpoint/2010/main" val="145591730"/>
              </p:ext>
            </p:extLst>
          </p:nvPr>
        </p:nvGraphicFramePr>
        <p:xfrm>
          <a:off x="2618540" y="6262493"/>
          <a:ext cx="3409472" cy="447855"/>
        </p:xfrm>
        <a:graphic>
          <a:graphicData uri="http://schemas.openxmlformats.org/presentationml/2006/ole">
            <mc:AlternateContent xmlns:mc="http://schemas.openxmlformats.org/markup-compatibility/2006">
              <mc:Choice xmlns:v="urn:schemas-microsoft-com:vml" Requires="v">
                <p:oleObj name="Equation" r:id="rId7" imgW="3073400" imgH="406400" progId="Equation.3">
                  <p:embed/>
                </p:oleObj>
              </mc:Choice>
              <mc:Fallback>
                <p:oleObj name="Equation" r:id="rId7" imgW="3073400" imgH="406400" progId="Equation.3">
                  <p:embed/>
                  <p:pic>
                    <p:nvPicPr>
                      <p:cNvPr id="45062" name="Object 8">
                        <a:extLst>
                          <a:ext uri="{FF2B5EF4-FFF2-40B4-BE49-F238E27FC236}">
                            <a16:creationId xmlns:a16="http://schemas.microsoft.com/office/drawing/2014/main" id="{62349A6C-4F55-4592-B59C-2FDEDEA2B5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540" y="6262493"/>
                        <a:ext cx="3409472" cy="447855"/>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 name="Rectangle 2">
            <a:extLst>
              <a:ext uri="{FF2B5EF4-FFF2-40B4-BE49-F238E27FC236}">
                <a16:creationId xmlns:a16="http://schemas.microsoft.com/office/drawing/2014/main" id="{B013A1BD-8BD2-4585-A390-71688192AF4A}"/>
              </a:ext>
            </a:extLst>
          </p:cNvPr>
          <p:cNvSpPr/>
          <p:nvPr/>
        </p:nvSpPr>
        <p:spPr>
          <a:xfrm>
            <a:off x="0" y="3872201"/>
            <a:ext cx="6251510" cy="707886"/>
          </a:xfrm>
          <a:prstGeom prst="rect">
            <a:avLst/>
          </a:prstGeom>
        </p:spPr>
        <p:txBody>
          <a:bodyPr wrap="square">
            <a:spAutoFit/>
          </a:bodyPr>
          <a:lstStyle/>
          <a:p>
            <a:pPr lvl="2">
              <a:lnSpc>
                <a:spcPct val="100000"/>
              </a:lnSpc>
              <a:spcAft>
                <a:spcPts val="600"/>
              </a:spcAft>
              <a:buFont typeface="Wingdings" panose="05000000000000000000" pitchFamily="2" charset="2"/>
              <a:buNone/>
            </a:pPr>
            <a:r>
              <a:rPr lang="en-US" altLang="en-US" sz="2000" dirty="0">
                <a:ea typeface="ＭＳ Ｐゴシック" panose="020B0600070205080204" pitchFamily="34" charset="-128"/>
              </a:rPr>
              <a:t>(NOTE: </a:t>
            </a:r>
            <a:r>
              <a:rPr lang="en-US" altLang="en-US" sz="2000" b="1" i="1" dirty="0">
                <a:latin typeface="Times New Roman" panose="02020603050405020304" pitchFamily="18" charset="0"/>
                <a:ea typeface="ＭＳ Ｐゴシック" panose="020B0600070205080204" pitchFamily="34" charset="-128"/>
              </a:rPr>
              <a:t>p( j | t) </a:t>
            </a:r>
            <a:r>
              <a:rPr lang="en-US" altLang="en-US" sz="2000" dirty="0">
                <a:ea typeface="ＭＳ Ｐゴシック" panose="020B0600070205080204" pitchFamily="34" charset="-128"/>
              </a:rPr>
              <a:t>is the relative frequency of class j at node t).</a:t>
            </a:r>
          </a:p>
        </p:txBody>
      </p:sp>
      <p:sp>
        <p:nvSpPr>
          <p:cNvPr id="9" name="Rectangle 3">
            <a:extLst>
              <a:ext uri="{FF2B5EF4-FFF2-40B4-BE49-F238E27FC236}">
                <a16:creationId xmlns:a16="http://schemas.microsoft.com/office/drawing/2014/main" id="{EB28800B-BA92-46B2-AF92-7F69EEF06747}"/>
              </a:ext>
            </a:extLst>
          </p:cNvPr>
          <p:cNvSpPr txBox="1">
            <a:spLocks noChangeArrowheads="1"/>
          </p:cNvSpPr>
          <p:nvPr/>
        </p:nvSpPr>
        <p:spPr>
          <a:xfrm>
            <a:off x="6760806" y="1997735"/>
            <a:ext cx="4795213" cy="5118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363" indent="-360363">
              <a:lnSpc>
                <a:spcPct val="100000"/>
              </a:lnSpc>
              <a:spcBef>
                <a:spcPts val="1200"/>
              </a:spcBef>
              <a:buFont typeface="Monotype Sorts" charset="0"/>
              <a:buAutoNum type="arabicPeriod"/>
              <a:defRPr/>
            </a:pPr>
            <a:r>
              <a:rPr lang="en-US" sz="2000" dirty="0"/>
              <a:t>Compute impurity measure (</a:t>
            </a:r>
            <a:r>
              <a:rPr lang="en-US" sz="2000" b="1" dirty="0"/>
              <a:t>P</a:t>
            </a:r>
            <a:r>
              <a:rPr lang="en-US" sz="2000" dirty="0"/>
              <a:t>) before splitting</a:t>
            </a:r>
          </a:p>
          <a:p>
            <a:pPr marL="360363" indent="-360363">
              <a:lnSpc>
                <a:spcPct val="100000"/>
              </a:lnSpc>
              <a:spcBef>
                <a:spcPts val="1200"/>
              </a:spcBef>
              <a:buFont typeface="Monotype Sorts" charset="0"/>
              <a:buAutoNum type="arabicPeriod"/>
              <a:defRPr/>
            </a:pPr>
            <a:r>
              <a:rPr lang="en-US" sz="2000" dirty="0"/>
              <a:t>Compute impurity measure (</a:t>
            </a:r>
            <a:r>
              <a:rPr lang="en-US" sz="2000" b="1" dirty="0"/>
              <a:t>M</a:t>
            </a:r>
            <a:r>
              <a:rPr lang="en-US" sz="2000" dirty="0"/>
              <a:t>) after splitting</a:t>
            </a:r>
          </a:p>
          <a:p>
            <a:pPr marL="896938" lvl="2" indent="-360363">
              <a:lnSpc>
                <a:spcPct val="100000"/>
              </a:lnSpc>
              <a:spcBef>
                <a:spcPts val="1200"/>
              </a:spcBef>
              <a:buFont typeface="Calibri" panose="020F0502020204030204" pitchFamily="34" charset="0"/>
              <a:buChar char="‒"/>
              <a:defRPr/>
            </a:pPr>
            <a:r>
              <a:rPr lang="en-US" sz="1800" dirty="0"/>
              <a:t>Compute impurity measure of each child node</a:t>
            </a:r>
          </a:p>
          <a:p>
            <a:pPr marL="896938" lvl="2" indent="-360363">
              <a:lnSpc>
                <a:spcPct val="100000"/>
              </a:lnSpc>
              <a:spcBef>
                <a:spcPts val="1200"/>
              </a:spcBef>
              <a:buFont typeface="Calibri" panose="020F0502020204030204" pitchFamily="34" charset="0"/>
              <a:buChar char="‒"/>
              <a:defRPr/>
            </a:pPr>
            <a:r>
              <a:rPr lang="en-US" sz="1800" b="1" dirty="0"/>
              <a:t>M</a:t>
            </a:r>
            <a:r>
              <a:rPr lang="en-US" sz="1800" dirty="0"/>
              <a:t> is the weighted impurity of children</a:t>
            </a:r>
          </a:p>
          <a:p>
            <a:pPr marL="360363" indent="-360363">
              <a:lnSpc>
                <a:spcPct val="100000"/>
              </a:lnSpc>
              <a:spcBef>
                <a:spcPts val="1200"/>
              </a:spcBef>
              <a:buFont typeface="Monotype Sorts" charset="0"/>
              <a:buAutoNum type="arabicPeriod"/>
              <a:defRPr/>
            </a:pPr>
            <a:r>
              <a:rPr lang="en-US" sz="2000" dirty="0"/>
              <a:t>Choose the attribute test condition that produces the highest gain</a:t>
            </a:r>
          </a:p>
          <a:p>
            <a:pPr marL="0" indent="0">
              <a:lnSpc>
                <a:spcPct val="100000"/>
              </a:lnSpc>
              <a:spcBef>
                <a:spcPts val="1200"/>
              </a:spcBef>
              <a:buNone/>
              <a:defRPr/>
            </a:pPr>
            <a:br>
              <a:rPr lang="en-US" sz="2000" dirty="0"/>
            </a:br>
            <a:br>
              <a:rPr lang="en-US" sz="2000" dirty="0"/>
            </a:br>
            <a:r>
              <a:rPr lang="en-US" sz="2000" dirty="0"/>
              <a:t>or equivalently, lowest impurity measure after splitting </a:t>
            </a:r>
            <a:r>
              <a:rPr lang="en-US" sz="2000" b="1" dirty="0"/>
              <a:t>(M) </a:t>
            </a:r>
          </a:p>
        </p:txBody>
      </p:sp>
      <p:sp>
        <p:nvSpPr>
          <p:cNvPr id="11" name="TextBox 10">
            <a:extLst>
              <a:ext uri="{FF2B5EF4-FFF2-40B4-BE49-F238E27FC236}">
                <a16:creationId xmlns:a16="http://schemas.microsoft.com/office/drawing/2014/main" id="{11CB2308-B07A-4D86-A0D4-307EC3B58ABD}"/>
              </a:ext>
            </a:extLst>
          </p:cNvPr>
          <p:cNvSpPr txBox="1"/>
          <p:nvPr/>
        </p:nvSpPr>
        <p:spPr>
          <a:xfrm>
            <a:off x="7303363" y="1536070"/>
            <a:ext cx="3072412" cy="461665"/>
          </a:xfrm>
          <a:prstGeom prst="rect">
            <a:avLst/>
          </a:prstGeom>
          <a:solidFill>
            <a:srgbClr val="FFFF00">
              <a:alpha val="22000"/>
            </a:srgbClr>
          </a:solidFill>
        </p:spPr>
        <p:txBody>
          <a:bodyPr wrap="square">
            <a:spAutoFit/>
          </a:bodyPr>
          <a:lstStyle/>
          <a:p>
            <a:r>
              <a:rPr lang="en-US" sz="2400" b="1" dirty="0">
                <a:cs typeface="+mj-cs"/>
              </a:rPr>
              <a:t>Finding the Best Split</a:t>
            </a:r>
            <a:endParaRPr lang="en-GB" sz="2400" b="1" dirty="0"/>
          </a:p>
        </p:txBody>
      </p:sp>
      <p:sp>
        <p:nvSpPr>
          <p:cNvPr id="12" name="Text Box 4">
            <a:extLst>
              <a:ext uri="{FF2B5EF4-FFF2-40B4-BE49-F238E27FC236}">
                <a16:creationId xmlns:a16="http://schemas.microsoft.com/office/drawing/2014/main" id="{C6CE13A6-0512-46E3-97CC-AD3B34FB93DD}"/>
              </a:ext>
            </a:extLst>
          </p:cNvPr>
          <p:cNvSpPr txBox="1">
            <a:spLocks noChangeArrowheads="1"/>
          </p:cNvSpPr>
          <p:nvPr/>
        </p:nvSpPr>
        <p:spPr bwMode="auto">
          <a:xfrm>
            <a:off x="8021202" y="5411153"/>
            <a:ext cx="26265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200" b="1" dirty="0"/>
              <a:t>Gain = P – M</a:t>
            </a:r>
          </a:p>
        </p:txBody>
      </p:sp>
      <p:sp>
        <p:nvSpPr>
          <p:cNvPr id="13" name="TextBox 12">
            <a:extLst>
              <a:ext uri="{FF2B5EF4-FFF2-40B4-BE49-F238E27FC236}">
                <a16:creationId xmlns:a16="http://schemas.microsoft.com/office/drawing/2014/main" id="{D918BF1B-B0A6-4562-9A7C-B4ADCF84B62B}"/>
              </a:ext>
            </a:extLst>
          </p:cNvPr>
          <p:cNvSpPr txBox="1"/>
          <p:nvPr/>
        </p:nvSpPr>
        <p:spPr>
          <a:xfrm>
            <a:off x="590531" y="1576625"/>
            <a:ext cx="6043182" cy="1107996"/>
          </a:xfrm>
          <a:prstGeom prst="rect">
            <a:avLst/>
          </a:prstGeom>
          <a:noFill/>
        </p:spPr>
        <p:txBody>
          <a:bodyPr wrap="square">
            <a:spAutoFit/>
          </a:bodyPr>
          <a:lstStyle/>
          <a:p>
            <a:pPr marL="342900" indent="-342900">
              <a:buFont typeface="Arial" panose="020B0604020202020204" pitchFamily="34" charset="0"/>
              <a:buChar char="•"/>
            </a:pPr>
            <a:r>
              <a:rPr lang="en-GB" sz="2200" dirty="0"/>
              <a:t>The node impurity is a measure of the homogeneity of the labels at the node. </a:t>
            </a:r>
            <a:r>
              <a:rPr lang="en-GB" sz="2200" b="1" dirty="0"/>
              <a:t>Gini impurity</a:t>
            </a:r>
            <a:r>
              <a:rPr lang="en-GB" sz="2200" dirty="0"/>
              <a:t> and </a:t>
            </a:r>
            <a:r>
              <a:rPr lang="en-GB" sz="2200" b="1" dirty="0"/>
              <a:t>Entropy</a:t>
            </a:r>
            <a:r>
              <a:rPr lang="en-GB" sz="2200" dirty="0"/>
              <a:t> are used for classification.</a:t>
            </a:r>
          </a:p>
        </p:txBody>
      </p:sp>
      <p:sp>
        <p:nvSpPr>
          <p:cNvPr id="4" name="Slide Number Placeholder 3">
            <a:extLst>
              <a:ext uri="{FF2B5EF4-FFF2-40B4-BE49-F238E27FC236}">
                <a16:creationId xmlns:a16="http://schemas.microsoft.com/office/drawing/2014/main" id="{0F5887CA-0B45-BC73-B88A-D44F0A1A6629}"/>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4A8FA6B-A6B5-4494-B907-D4478EF8037E}"/>
              </a:ext>
            </a:extLst>
          </p:cNvPr>
          <p:cNvSpPr>
            <a:spLocks noGrp="1" noChangeArrowheads="1"/>
          </p:cNvSpPr>
          <p:nvPr>
            <p:ph type="title"/>
          </p:nvPr>
        </p:nvSpPr>
        <p:spPr>
          <a:xfrm>
            <a:off x="1329193" y="47625"/>
            <a:ext cx="10024607" cy="1399512"/>
          </a:xfrm>
        </p:spPr>
        <p:txBody>
          <a:bodyPr/>
          <a:lstStyle/>
          <a:p>
            <a:pPr>
              <a:defRPr/>
            </a:pPr>
            <a:r>
              <a:rPr lang="en-US" dirty="0">
                <a:cs typeface="+mj-cs"/>
              </a:rPr>
              <a:t>Measure of Impurity</a:t>
            </a:r>
            <a:br>
              <a:rPr lang="en-US" dirty="0"/>
            </a:br>
            <a:r>
              <a:rPr lang="en-US" sz="2800" dirty="0">
                <a:solidFill>
                  <a:srgbClr val="C00000"/>
                </a:solidFill>
                <a:cs typeface="+mj-cs"/>
              </a:rPr>
              <a:t>GINI</a:t>
            </a:r>
          </a:p>
        </p:txBody>
      </p:sp>
      <p:sp>
        <p:nvSpPr>
          <p:cNvPr id="48131" name="Rectangle 3">
            <a:extLst>
              <a:ext uri="{FF2B5EF4-FFF2-40B4-BE49-F238E27FC236}">
                <a16:creationId xmlns:a16="http://schemas.microsoft.com/office/drawing/2014/main" id="{B741A4A8-4E93-42C0-A4CA-2B46F29C5AD1}"/>
              </a:ext>
            </a:extLst>
          </p:cNvPr>
          <p:cNvSpPr>
            <a:spLocks noGrp="1" noChangeArrowheads="1"/>
          </p:cNvSpPr>
          <p:nvPr>
            <p:ph idx="1"/>
          </p:nvPr>
        </p:nvSpPr>
        <p:spPr>
          <a:xfrm>
            <a:off x="1013957" y="1606879"/>
            <a:ext cx="9848850" cy="4634177"/>
          </a:xfrm>
        </p:spPr>
        <p:txBody>
          <a:bodyPr>
            <a:normAutofit/>
          </a:bodyPr>
          <a:lstStyle/>
          <a:p>
            <a:pPr marL="361950" indent="-361950">
              <a:lnSpc>
                <a:spcPct val="100000"/>
              </a:lnSpc>
              <a:spcAft>
                <a:spcPts val="600"/>
              </a:spcAft>
            </a:pPr>
            <a:r>
              <a:rPr lang="en-US" altLang="en-US" sz="2000" b="1" dirty="0">
                <a:ea typeface="ＭＳ Ｐゴシック" panose="020B0600070205080204" pitchFamily="34" charset="-128"/>
              </a:rPr>
              <a:t>Gini Index </a:t>
            </a:r>
            <a:r>
              <a:rPr lang="en-US" altLang="en-US" sz="2000" dirty="0">
                <a:ea typeface="ＭＳ Ｐゴシック" panose="020B0600070205080204" pitchFamily="34" charset="-128"/>
              </a:rPr>
              <a:t>for a given node </a:t>
            </a:r>
            <a:r>
              <a:rPr lang="en-US" altLang="en-US" sz="2000" b="1" dirty="0">
                <a:ea typeface="ＭＳ Ｐゴシック" panose="020B0600070205080204" pitchFamily="34" charset="-128"/>
              </a:rPr>
              <a:t>t</a:t>
            </a:r>
            <a:endParaRPr lang="en-US" altLang="en-US" sz="2000" dirty="0">
              <a:ea typeface="ＭＳ Ｐゴシック" panose="020B0600070205080204" pitchFamily="34" charset="-128"/>
            </a:endParaRPr>
          </a:p>
          <a:p>
            <a:pPr>
              <a:lnSpc>
                <a:spcPct val="100000"/>
              </a:lnSpc>
              <a:spcAft>
                <a:spcPts val="600"/>
              </a:spcAft>
            </a:pPr>
            <a:endParaRPr lang="en-US" altLang="en-US" sz="1800" dirty="0">
              <a:ea typeface="ＭＳ Ｐゴシック" panose="020B0600070205080204" pitchFamily="34" charset="-128"/>
            </a:endParaRPr>
          </a:p>
          <a:p>
            <a:pPr lvl="2">
              <a:lnSpc>
                <a:spcPct val="100000"/>
              </a:lnSpc>
              <a:spcAft>
                <a:spcPts val="600"/>
              </a:spcAft>
              <a:buFont typeface="Wingdings" panose="05000000000000000000" pitchFamily="2" charset="2"/>
              <a:buNone/>
            </a:pPr>
            <a:br>
              <a:rPr lang="en-US" altLang="en-US" sz="1800" dirty="0">
                <a:ea typeface="ＭＳ Ｐゴシック" panose="020B0600070205080204" pitchFamily="34" charset="-128"/>
              </a:rPr>
            </a:br>
            <a:r>
              <a:rPr lang="en-US" altLang="en-US" sz="1800" dirty="0">
                <a:ea typeface="ＭＳ Ｐゴシック" panose="020B0600070205080204" pitchFamily="34" charset="-128"/>
              </a:rPr>
              <a:t>(NOTE: </a:t>
            </a:r>
            <a:r>
              <a:rPr lang="en-US" altLang="en-US" sz="1800" b="1" i="1" dirty="0">
                <a:latin typeface="Times New Roman" panose="02020603050405020304" pitchFamily="18" charset="0"/>
                <a:ea typeface="ＭＳ Ｐゴシック" panose="020B0600070205080204" pitchFamily="34" charset="-128"/>
              </a:rPr>
              <a:t>p( j | t) </a:t>
            </a:r>
            <a:r>
              <a:rPr lang="en-US" altLang="en-US" sz="1800" dirty="0">
                <a:ea typeface="ＭＳ Ｐゴシック" panose="020B0600070205080204" pitchFamily="34" charset="-128"/>
              </a:rPr>
              <a:t>is the relative frequency of class </a:t>
            </a:r>
            <a:r>
              <a:rPr lang="en-US" altLang="en-US" sz="1800" b="1" i="1" dirty="0">
                <a:ea typeface="ＭＳ Ｐゴシック" panose="020B0600070205080204" pitchFamily="34" charset="-128"/>
              </a:rPr>
              <a:t>j</a:t>
            </a:r>
            <a:r>
              <a:rPr lang="en-US" altLang="en-US" sz="1800" dirty="0">
                <a:ea typeface="ＭＳ Ｐゴシック" panose="020B0600070205080204" pitchFamily="34" charset="-128"/>
              </a:rPr>
              <a:t> at node </a:t>
            </a:r>
            <a:r>
              <a:rPr lang="en-US" altLang="en-US" sz="1800" b="1" i="1" dirty="0">
                <a:ea typeface="ＭＳ Ｐゴシック" panose="020B0600070205080204" pitchFamily="34" charset="-128"/>
              </a:rPr>
              <a:t>t</a:t>
            </a:r>
            <a:r>
              <a:rPr lang="en-US" altLang="en-US" sz="1800" dirty="0">
                <a:ea typeface="ＭＳ Ｐゴシック" panose="020B0600070205080204" pitchFamily="34" charset="-128"/>
              </a:rPr>
              <a:t>).</a:t>
            </a:r>
            <a:endParaRPr lang="en-US" altLang="en-US" sz="700" dirty="0">
              <a:ea typeface="ＭＳ Ｐゴシック" panose="020B0600070205080204" pitchFamily="34" charset="-128"/>
            </a:endParaRPr>
          </a:p>
          <a:p>
            <a:pPr marL="801688" lvl="1" indent="-344488">
              <a:lnSpc>
                <a:spcPct val="100000"/>
              </a:lnSpc>
              <a:spcAft>
                <a:spcPts val="600"/>
              </a:spcAft>
            </a:pPr>
            <a:r>
              <a:rPr lang="en-US" altLang="en-US" sz="2000" dirty="0">
                <a:ea typeface="ＭＳ Ｐゴシック" panose="020B0600070205080204" pitchFamily="34" charset="-128"/>
              </a:rPr>
              <a:t>Maximum (1 - 1/n</a:t>
            </a:r>
            <a:r>
              <a:rPr lang="en-US" altLang="en-US" sz="2000" baseline="-25000" dirty="0">
                <a:ea typeface="ＭＳ Ｐゴシック" panose="020B0600070205080204" pitchFamily="34" charset="-128"/>
              </a:rPr>
              <a:t>c</a:t>
            </a:r>
            <a:r>
              <a:rPr lang="en-US" altLang="en-US" sz="2000" dirty="0">
                <a:ea typeface="ＭＳ Ｐゴシック" panose="020B0600070205080204" pitchFamily="34" charset="-128"/>
              </a:rPr>
              <a:t>) when records are equally distributed among all classes</a:t>
            </a:r>
          </a:p>
          <a:p>
            <a:pPr marL="801688" lvl="1" indent="-344488">
              <a:lnSpc>
                <a:spcPct val="100000"/>
              </a:lnSpc>
              <a:spcAft>
                <a:spcPts val="600"/>
              </a:spcAft>
            </a:pPr>
            <a:r>
              <a:rPr lang="en-US" altLang="en-US" sz="2000" dirty="0">
                <a:ea typeface="ＭＳ Ｐゴシック" panose="020B0600070205080204" pitchFamily="34" charset="-128"/>
              </a:rPr>
              <a:t>Minimum (0.0) when all records belong to one class</a:t>
            </a:r>
            <a:endParaRPr lang="en-US" altLang="en-US" sz="800" dirty="0">
              <a:ea typeface="ＭＳ Ｐゴシック" panose="020B0600070205080204" pitchFamily="34" charset="-128"/>
            </a:endParaRPr>
          </a:p>
          <a:p>
            <a:pPr marL="801688" lvl="1" indent="-344488">
              <a:lnSpc>
                <a:spcPct val="100000"/>
              </a:lnSpc>
              <a:spcBef>
                <a:spcPts val="0"/>
              </a:spcBef>
              <a:spcAft>
                <a:spcPts val="600"/>
              </a:spcAft>
            </a:pPr>
            <a:r>
              <a:rPr lang="en-US" altLang="en-US" b="1" dirty="0">
                <a:ea typeface="ＭＳ Ｐゴシック" panose="020B0600070205080204" pitchFamily="34" charset="-128"/>
              </a:rPr>
              <a:t>For 2-class or binary problem (p, 1 – p)</a:t>
            </a:r>
          </a:p>
          <a:p>
            <a:pPr lvl="2">
              <a:lnSpc>
                <a:spcPct val="100000"/>
              </a:lnSpc>
              <a:spcAft>
                <a:spcPts val="600"/>
              </a:spcAft>
            </a:pPr>
            <a:r>
              <a:rPr lang="en-US" altLang="en-US" dirty="0">
                <a:ea typeface="ＭＳ Ｐゴシック" panose="020B0600070205080204" pitchFamily="34" charset="-128"/>
              </a:rPr>
              <a:t> GINI = 1 – p</a:t>
            </a:r>
            <a:r>
              <a:rPr lang="en-US" altLang="en-US" baseline="30000" dirty="0">
                <a:ea typeface="ＭＳ Ｐゴシック" panose="020B0600070205080204" pitchFamily="34" charset="-128"/>
              </a:rPr>
              <a:t>2</a:t>
            </a:r>
            <a:r>
              <a:rPr lang="en-US" altLang="en-US" dirty="0">
                <a:ea typeface="ＭＳ Ｐゴシック" panose="020B0600070205080204" pitchFamily="34" charset="-128"/>
              </a:rPr>
              <a:t> – (1 – p)</a:t>
            </a:r>
            <a:r>
              <a:rPr lang="en-US" altLang="en-US" baseline="30000" dirty="0">
                <a:ea typeface="ＭＳ Ｐゴシック" panose="020B0600070205080204" pitchFamily="34" charset="-128"/>
              </a:rPr>
              <a:t>2</a:t>
            </a:r>
            <a:r>
              <a:rPr lang="en-US" altLang="en-US" dirty="0">
                <a:ea typeface="ＭＳ Ｐゴシック" panose="020B0600070205080204" pitchFamily="34" charset="-128"/>
              </a:rPr>
              <a:t> = 2p (1 – p)</a:t>
            </a:r>
            <a:endParaRPr lang="en-US" altLang="en-US" sz="2000" dirty="0">
              <a:ea typeface="ＭＳ Ｐゴシック" panose="020B0600070205080204" pitchFamily="34" charset="-128"/>
            </a:endParaRPr>
          </a:p>
          <a:p>
            <a:pPr lvl="1">
              <a:lnSpc>
                <a:spcPct val="100000"/>
              </a:lnSpc>
              <a:spcAft>
                <a:spcPts val="600"/>
              </a:spcAft>
            </a:pPr>
            <a:endParaRPr lang="en-US" altLang="en-US" sz="2000" baseline="-25000" dirty="0">
              <a:ea typeface="ＭＳ Ｐゴシック" panose="020B0600070205080204" pitchFamily="34" charset="-128"/>
            </a:endParaRPr>
          </a:p>
        </p:txBody>
      </p:sp>
      <p:graphicFrame>
        <p:nvGraphicFramePr>
          <p:cNvPr id="48132" name="Object 4">
            <a:extLst>
              <a:ext uri="{FF2B5EF4-FFF2-40B4-BE49-F238E27FC236}">
                <a16:creationId xmlns:a16="http://schemas.microsoft.com/office/drawing/2014/main" id="{C32B6746-1AD1-472E-A63D-FFD60AC06E72}"/>
              </a:ext>
            </a:extLst>
          </p:cNvPr>
          <p:cNvGraphicFramePr>
            <a:graphicFrameLocks noChangeAspect="1"/>
          </p:cNvGraphicFramePr>
          <p:nvPr>
            <p:extLst>
              <p:ext uri="{D42A27DB-BD31-4B8C-83A1-F6EECF244321}">
                <p14:modId xmlns:p14="http://schemas.microsoft.com/office/powerpoint/2010/main" val="626027756"/>
              </p:ext>
            </p:extLst>
          </p:nvPr>
        </p:nvGraphicFramePr>
        <p:xfrm>
          <a:off x="4340736" y="2028826"/>
          <a:ext cx="3139259" cy="689686"/>
        </p:xfrm>
        <a:graphic>
          <a:graphicData uri="http://schemas.openxmlformats.org/presentationml/2006/ole">
            <mc:AlternateContent xmlns:mc="http://schemas.openxmlformats.org/markup-compatibility/2006">
              <mc:Choice xmlns:v="urn:schemas-microsoft-com:vml" Requires="v">
                <p:oleObj name="Equation" r:id="rId2" imgW="1612900" imgH="355600" progId="Equation.3">
                  <p:embed/>
                </p:oleObj>
              </mc:Choice>
              <mc:Fallback>
                <p:oleObj name="Equation" r:id="rId2" imgW="1612900" imgH="355600" progId="Equation.3">
                  <p:embed/>
                  <p:pic>
                    <p:nvPicPr>
                      <p:cNvPr id="48132" name="Object 4">
                        <a:extLst>
                          <a:ext uri="{FF2B5EF4-FFF2-40B4-BE49-F238E27FC236}">
                            <a16:creationId xmlns:a16="http://schemas.microsoft.com/office/drawing/2014/main" id="{C32B6746-1AD1-472E-A63D-FFD60AC06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736" y="2028826"/>
                        <a:ext cx="3139259" cy="689686"/>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6" name="Object 1">
            <a:extLst>
              <a:ext uri="{FF2B5EF4-FFF2-40B4-BE49-F238E27FC236}">
                <a16:creationId xmlns:a16="http://schemas.microsoft.com/office/drawing/2014/main" id="{07D61E3B-6772-43D4-A666-B9E2A8ED5398}"/>
              </a:ext>
            </a:extLst>
          </p:cNvPr>
          <p:cNvGraphicFramePr>
            <a:graphicFrameLocks noChangeAspect="1"/>
          </p:cNvGraphicFramePr>
          <p:nvPr>
            <p:extLst>
              <p:ext uri="{D42A27DB-BD31-4B8C-83A1-F6EECF244321}">
                <p14:modId xmlns:p14="http://schemas.microsoft.com/office/powerpoint/2010/main" val="4293981381"/>
              </p:ext>
            </p:extLst>
          </p:nvPr>
        </p:nvGraphicFramePr>
        <p:xfrm>
          <a:off x="1329193" y="5090164"/>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6" name="Object 1">
                        <a:extLst>
                          <a:ext uri="{FF2B5EF4-FFF2-40B4-BE49-F238E27FC236}">
                            <a16:creationId xmlns:a16="http://schemas.microsoft.com/office/drawing/2014/main" id="{07D61E3B-6772-43D4-A666-B9E2A8ED5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193" y="509016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2">
            <a:extLst>
              <a:ext uri="{FF2B5EF4-FFF2-40B4-BE49-F238E27FC236}">
                <a16:creationId xmlns:a16="http://schemas.microsoft.com/office/drawing/2014/main" id="{3C78F9DC-2D15-4BD8-B2A1-0FFB4E0B23D8}"/>
              </a:ext>
            </a:extLst>
          </p:cNvPr>
          <p:cNvGraphicFramePr>
            <a:graphicFrameLocks noChangeAspect="1"/>
          </p:cNvGraphicFramePr>
          <p:nvPr>
            <p:extLst>
              <p:ext uri="{D42A27DB-BD31-4B8C-83A1-F6EECF244321}">
                <p14:modId xmlns:p14="http://schemas.microsoft.com/office/powerpoint/2010/main" val="459075279"/>
              </p:ext>
            </p:extLst>
          </p:nvPr>
        </p:nvGraphicFramePr>
        <p:xfrm>
          <a:off x="6947754" y="5121233"/>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7" name="Object 2">
                        <a:extLst>
                          <a:ext uri="{FF2B5EF4-FFF2-40B4-BE49-F238E27FC236}">
                            <a16:creationId xmlns:a16="http://schemas.microsoft.com/office/drawing/2014/main" id="{3C78F9DC-2D15-4BD8-B2A1-0FFB4E0B23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7754" y="5121233"/>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3E3ECC02-7489-4679-9937-90140A293C89}"/>
              </a:ext>
            </a:extLst>
          </p:cNvPr>
          <p:cNvGraphicFramePr>
            <a:graphicFrameLocks noChangeAspect="1"/>
          </p:cNvGraphicFramePr>
          <p:nvPr>
            <p:extLst>
              <p:ext uri="{D42A27DB-BD31-4B8C-83A1-F6EECF244321}">
                <p14:modId xmlns:p14="http://schemas.microsoft.com/office/powerpoint/2010/main" val="1023348460"/>
              </p:ext>
            </p:extLst>
          </p:nvPr>
        </p:nvGraphicFramePr>
        <p:xfrm>
          <a:off x="9823114" y="5090164"/>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8" name="Object 3">
                        <a:extLst>
                          <a:ext uri="{FF2B5EF4-FFF2-40B4-BE49-F238E27FC236}">
                            <a16:creationId xmlns:a16="http://schemas.microsoft.com/office/drawing/2014/main" id="{3E3ECC02-7489-4679-9937-90140A293C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3114" y="5090164"/>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B2E7A1CB-5B18-4383-812D-6A1452352DF9}"/>
              </a:ext>
            </a:extLst>
          </p:cNvPr>
          <p:cNvGraphicFramePr>
            <a:graphicFrameLocks noChangeAspect="1"/>
          </p:cNvGraphicFramePr>
          <p:nvPr>
            <p:extLst>
              <p:ext uri="{D42A27DB-BD31-4B8C-83A1-F6EECF244321}">
                <p14:modId xmlns:p14="http://schemas.microsoft.com/office/powerpoint/2010/main" val="3740891716"/>
              </p:ext>
            </p:extLst>
          </p:nvPr>
        </p:nvGraphicFramePr>
        <p:xfrm>
          <a:off x="4072394" y="5094516"/>
          <a:ext cx="1371600" cy="808038"/>
        </p:xfrm>
        <a:graphic>
          <a:graphicData uri="http://schemas.openxmlformats.org/presentationml/2006/ole">
            <mc:AlternateContent xmlns:mc="http://schemas.openxmlformats.org/markup-compatibility/2006">
              <mc:Choice xmlns:v="urn:schemas-microsoft-com:vml" Requires="v">
                <p:oleObj name="Document" r:id="rId10" imgW="3284220" imgH="1970532" progId="Word.Document.8">
                  <p:embed/>
                </p:oleObj>
              </mc:Choice>
              <mc:Fallback>
                <p:oleObj name="Document" r:id="rId10" imgW="3284220" imgH="1970532" progId="Word.Document.8">
                  <p:embed/>
                  <p:pic>
                    <p:nvPicPr>
                      <p:cNvPr id="9" name="Object 4">
                        <a:extLst>
                          <a:ext uri="{FF2B5EF4-FFF2-40B4-BE49-F238E27FC236}">
                            <a16:creationId xmlns:a16="http://schemas.microsoft.com/office/drawing/2014/main" id="{B2E7A1CB-5B18-4383-812D-6A1452352D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2394" y="5094516"/>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Text Box 10">
            <a:extLst>
              <a:ext uri="{FF2B5EF4-FFF2-40B4-BE49-F238E27FC236}">
                <a16:creationId xmlns:a16="http://schemas.microsoft.com/office/drawing/2014/main" id="{F1F6F19D-6944-4E77-B3C4-D3451D23FD45}"/>
              </a:ext>
            </a:extLst>
          </p:cNvPr>
          <p:cNvSpPr txBox="1">
            <a:spLocks noChangeArrowheads="1"/>
          </p:cNvSpPr>
          <p:nvPr/>
        </p:nvSpPr>
        <p:spPr bwMode="auto">
          <a:xfrm>
            <a:off x="442404" y="6079351"/>
            <a:ext cx="2913355"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100" dirty="0"/>
              <a:t>P(C1) = 0/6 = 0     P(C2) = 6/6 = 1</a:t>
            </a:r>
          </a:p>
          <a:p>
            <a:pPr>
              <a:spcBef>
                <a:spcPct val="50000"/>
              </a:spcBef>
              <a:spcAft>
                <a:spcPct val="0"/>
              </a:spcAft>
              <a:buClrTx/>
              <a:buSzTx/>
              <a:buFontTx/>
              <a:buNone/>
            </a:pPr>
            <a:r>
              <a:rPr lang="en-US" altLang="en-US" sz="1100" dirty="0"/>
              <a:t>Gini = 1 – P(C1)</a:t>
            </a:r>
            <a:r>
              <a:rPr lang="en-US" altLang="en-US" sz="1100" baseline="30000" dirty="0"/>
              <a:t>2 </a:t>
            </a:r>
            <a:r>
              <a:rPr lang="en-US" altLang="en-US" sz="1100" dirty="0"/>
              <a:t>– P(C2)</a:t>
            </a:r>
            <a:r>
              <a:rPr lang="en-US" altLang="en-US" sz="1100" baseline="30000" dirty="0"/>
              <a:t>2</a:t>
            </a:r>
            <a:r>
              <a:rPr lang="en-US" altLang="en-US" sz="1100" dirty="0"/>
              <a:t> = 1 – 0 – 1 = 0 </a:t>
            </a:r>
          </a:p>
        </p:txBody>
      </p:sp>
      <p:sp>
        <p:nvSpPr>
          <p:cNvPr id="11" name="Text Box 12">
            <a:extLst>
              <a:ext uri="{FF2B5EF4-FFF2-40B4-BE49-F238E27FC236}">
                <a16:creationId xmlns:a16="http://schemas.microsoft.com/office/drawing/2014/main" id="{41051E13-7837-41CA-BB23-F20688F5A539}"/>
              </a:ext>
            </a:extLst>
          </p:cNvPr>
          <p:cNvSpPr txBox="1">
            <a:spLocks noChangeArrowheads="1"/>
          </p:cNvSpPr>
          <p:nvPr/>
        </p:nvSpPr>
        <p:spPr bwMode="auto">
          <a:xfrm>
            <a:off x="3780500" y="6079351"/>
            <a:ext cx="2496012"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100" dirty="0"/>
              <a:t>P(C1) = 1/6          P(C2) = 5/6</a:t>
            </a:r>
          </a:p>
          <a:p>
            <a:pPr>
              <a:spcBef>
                <a:spcPct val="50000"/>
              </a:spcBef>
              <a:spcAft>
                <a:spcPct val="0"/>
              </a:spcAft>
              <a:buClrTx/>
              <a:buSzTx/>
              <a:buFontTx/>
              <a:buNone/>
            </a:pPr>
            <a:r>
              <a:rPr lang="en-US" altLang="en-US" sz="1100" dirty="0"/>
              <a:t>Gini = 1 – (1/6)</a:t>
            </a:r>
            <a:r>
              <a:rPr lang="en-US" altLang="en-US" sz="1100" baseline="30000" dirty="0"/>
              <a:t>2 </a:t>
            </a:r>
            <a:r>
              <a:rPr lang="en-US" altLang="en-US" sz="1100" dirty="0"/>
              <a:t>– (5/6)</a:t>
            </a:r>
            <a:r>
              <a:rPr lang="en-US" altLang="en-US" sz="1100" baseline="30000" dirty="0"/>
              <a:t>2</a:t>
            </a:r>
            <a:r>
              <a:rPr lang="en-US" altLang="en-US" sz="1100" dirty="0"/>
              <a:t> = 0.278</a:t>
            </a:r>
          </a:p>
        </p:txBody>
      </p:sp>
      <p:sp>
        <p:nvSpPr>
          <p:cNvPr id="13" name="Text Box 13">
            <a:extLst>
              <a:ext uri="{FF2B5EF4-FFF2-40B4-BE49-F238E27FC236}">
                <a16:creationId xmlns:a16="http://schemas.microsoft.com/office/drawing/2014/main" id="{E7225982-EF9F-4F7D-B887-262E8D4C5BE7}"/>
              </a:ext>
            </a:extLst>
          </p:cNvPr>
          <p:cNvSpPr txBox="1">
            <a:spLocks noChangeArrowheads="1"/>
          </p:cNvSpPr>
          <p:nvPr/>
        </p:nvSpPr>
        <p:spPr bwMode="auto">
          <a:xfrm>
            <a:off x="6603600" y="6073711"/>
            <a:ext cx="2358172"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100" dirty="0"/>
              <a:t>P(C1) = 2/6          P(C2) = 4/6</a:t>
            </a:r>
          </a:p>
          <a:p>
            <a:pPr>
              <a:spcBef>
                <a:spcPct val="50000"/>
              </a:spcBef>
              <a:spcAft>
                <a:spcPct val="0"/>
              </a:spcAft>
              <a:buClrTx/>
              <a:buSzTx/>
              <a:buFontTx/>
              <a:buNone/>
            </a:pPr>
            <a:r>
              <a:rPr lang="en-US" altLang="en-US" sz="1100" dirty="0"/>
              <a:t>Gini = 1 – (2/6)</a:t>
            </a:r>
            <a:r>
              <a:rPr lang="en-US" altLang="en-US" sz="1100" baseline="30000" dirty="0"/>
              <a:t>2 </a:t>
            </a:r>
            <a:r>
              <a:rPr lang="en-US" altLang="en-US" sz="1100" dirty="0"/>
              <a:t>– (4/6)</a:t>
            </a:r>
            <a:r>
              <a:rPr lang="en-US" altLang="en-US" sz="1100" baseline="30000" dirty="0"/>
              <a:t>2</a:t>
            </a:r>
            <a:r>
              <a:rPr lang="en-US" altLang="en-US" sz="1100" dirty="0"/>
              <a:t> = 0.444</a:t>
            </a:r>
          </a:p>
        </p:txBody>
      </p:sp>
      <p:sp>
        <p:nvSpPr>
          <p:cNvPr id="14" name="Text Box 13">
            <a:extLst>
              <a:ext uri="{FF2B5EF4-FFF2-40B4-BE49-F238E27FC236}">
                <a16:creationId xmlns:a16="http://schemas.microsoft.com/office/drawing/2014/main" id="{0B1B0504-7063-43C0-9E0C-D787FD82C07A}"/>
              </a:ext>
            </a:extLst>
          </p:cNvPr>
          <p:cNvSpPr txBox="1">
            <a:spLocks noChangeArrowheads="1"/>
          </p:cNvSpPr>
          <p:nvPr/>
        </p:nvSpPr>
        <p:spPr bwMode="auto">
          <a:xfrm>
            <a:off x="9455153" y="6023440"/>
            <a:ext cx="2358172"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100" dirty="0"/>
              <a:t>P(C1) = 3/6          P(C2) = 3/6</a:t>
            </a:r>
          </a:p>
          <a:p>
            <a:pPr>
              <a:spcBef>
                <a:spcPct val="50000"/>
              </a:spcBef>
              <a:spcAft>
                <a:spcPct val="0"/>
              </a:spcAft>
              <a:buClrTx/>
              <a:buSzTx/>
              <a:buFontTx/>
              <a:buNone/>
            </a:pPr>
            <a:r>
              <a:rPr lang="en-US" altLang="en-US" sz="1100" dirty="0"/>
              <a:t>Gini = 1 – (3/6)</a:t>
            </a:r>
            <a:r>
              <a:rPr lang="en-US" altLang="en-US" sz="1100" baseline="30000" dirty="0"/>
              <a:t>2 </a:t>
            </a:r>
            <a:r>
              <a:rPr lang="en-US" altLang="en-US" sz="1100" dirty="0"/>
              <a:t>– (3/6)</a:t>
            </a:r>
            <a:r>
              <a:rPr lang="en-US" altLang="en-US" sz="1100" baseline="30000" dirty="0"/>
              <a:t>2</a:t>
            </a:r>
            <a:r>
              <a:rPr lang="en-US" altLang="en-US" sz="1100" dirty="0"/>
              <a:t> = 0.5</a:t>
            </a:r>
          </a:p>
        </p:txBody>
      </p:sp>
      <p:sp>
        <p:nvSpPr>
          <p:cNvPr id="3" name="Slide Number Placeholder 2">
            <a:extLst>
              <a:ext uri="{FF2B5EF4-FFF2-40B4-BE49-F238E27FC236}">
                <a16:creationId xmlns:a16="http://schemas.microsoft.com/office/drawing/2014/main" id="{F53BA6AE-E6DD-081C-32E1-5686E851F578}"/>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A97D9AE-72A1-4A48-BBB1-33250F82EE4C}"/>
              </a:ext>
            </a:extLst>
          </p:cNvPr>
          <p:cNvSpPr>
            <a:spLocks noGrp="1" noChangeArrowheads="1"/>
          </p:cNvSpPr>
          <p:nvPr>
            <p:ph type="title"/>
          </p:nvPr>
        </p:nvSpPr>
        <p:spPr>
          <a:xfrm>
            <a:off x="925682" y="120101"/>
            <a:ext cx="10435886" cy="1260088"/>
          </a:xfrm>
        </p:spPr>
        <p:txBody>
          <a:bodyPr>
            <a:normAutofit/>
          </a:bodyPr>
          <a:lstStyle/>
          <a:p>
            <a:pPr>
              <a:defRPr/>
            </a:pPr>
            <a:r>
              <a:rPr lang="en-US" dirty="0">
                <a:cs typeface="+mj-cs"/>
              </a:rPr>
              <a:t>Calculation of Gini Index</a:t>
            </a:r>
          </a:p>
        </p:txBody>
      </p:sp>
      <p:sp>
        <p:nvSpPr>
          <p:cNvPr id="34819" name="Rectangle 3">
            <a:extLst>
              <a:ext uri="{FF2B5EF4-FFF2-40B4-BE49-F238E27FC236}">
                <a16:creationId xmlns:a16="http://schemas.microsoft.com/office/drawing/2014/main" id="{A6988975-9B19-42B0-9C5B-1EB5BB6042E8}"/>
              </a:ext>
            </a:extLst>
          </p:cNvPr>
          <p:cNvSpPr>
            <a:spLocks noGrp="1" noChangeArrowheads="1"/>
          </p:cNvSpPr>
          <p:nvPr>
            <p:ph type="body" sz="half" idx="1"/>
          </p:nvPr>
        </p:nvSpPr>
        <p:spPr>
          <a:xfrm>
            <a:off x="1035170" y="1600200"/>
            <a:ext cx="10318630" cy="5137699"/>
          </a:xfrm>
        </p:spPr>
        <p:txBody>
          <a:bodyPr>
            <a:normAutofit/>
          </a:bodyPr>
          <a:lstStyle/>
          <a:p>
            <a:pPr marL="361950" indent="-361950">
              <a:spcBef>
                <a:spcPts val="1200"/>
              </a:spcBef>
              <a:spcAft>
                <a:spcPts val="600"/>
              </a:spcAft>
              <a:defRPr/>
            </a:pPr>
            <a:r>
              <a:rPr lang="en-US" sz="2400" dirty="0"/>
              <a:t>When a node </a:t>
            </a:r>
            <a:r>
              <a:rPr lang="en-US" sz="2400" b="1" dirty="0"/>
              <a:t>p</a:t>
            </a:r>
            <a:r>
              <a:rPr lang="en-US" sz="2400" dirty="0"/>
              <a:t> is split into </a:t>
            </a:r>
            <a:r>
              <a:rPr lang="en-US" sz="2400" b="1" dirty="0"/>
              <a:t>k</a:t>
            </a:r>
            <a:r>
              <a:rPr lang="en-US" sz="2400" dirty="0"/>
              <a:t> partitions (children)</a:t>
            </a:r>
          </a:p>
          <a:p>
            <a:pPr marL="342900" indent="-342900">
              <a:spcBef>
                <a:spcPts val="1200"/>
              </a:spcBef>
              <a:spcAft>
                <a:spcPts val="600"/>
              </a:spcAft>
              <a:buFont typeface="Monotype Sorts" charset="0"/>
              <a:buChar char="l"/>
              <a:defRPr/>
            </a:pPr>
            <a:endParaRPr lang="en-US" sz="2400" dirty="0"/>
          </a:p>
          <a:p>
            <a:pPr marL="342900" indent="-342900">
              <a:spcBef>
                <a:spcPts val="1200"/>
              </a:spcBef>
              <a:spcAft>
                <a:spcPts val="600"/>
              </a:spcAft>
              <a:buNone/>
              <a:defRPr/>
            </a:pPr>
            <a:r>
              <a:rPr lang="en-US" sz="2400" dirty="0"/>
              <a:t>	</a:t>
            </a:r>
            <a:endParaRPr lang="en-US" dirty="0"/>
          </a:p>
          <a:p>
            <a:pPr marL="342900" indent="-342900">
              <a:spcBef>
                <a:spcPts val="1200"/>
              </a:spcBef>
              <a:spcAft>
                <a:spcPts val="600"/>
              </a:spcAft>
              <a:buNone/>
              <a:defRPr/>
            </a:pPr>
            <a:r>
              <a:rPr lang="en-US" sz="2400" dirty="0"/>
              <a:t>	where,	</a:t>
            </a:r>
            <a:r>
              <a:rPr lang="en-US" sz="2400" b="1" dirty="0" err="1"/>
              <a:t>n</a:t>
            </a:r>
            <a:r>
              <a:rPr lang="en-US" sz="2400" b="1" baseline="-25000" dirty="0" err="1"/>
              <a:t>i</a:t>
            </a:r>
            <a:r>
              <a:rPr lang="en-US" sz="2400" dirty="0"/>
              <a:t> = number of records at child </a:t>
            </a:r>
            <a:r>
              <a:rPr lang="en-US" sz="2400" b="1" dirty="0"/>
              <a:t>i</a:t>
            </a:r>
          </a:p>
          <a:p>
            <a:pPr marL="342900" indent="-342900">
              <a:spcBef>
                <a:spcPts val="1200"/>
              </a:spcBef>
              <a:spcAft>
                <a:spcPts val="600"/>
              </a:spcAft>
              <a:buNone/>
              <a:defRPr/>
            </a:pPr>
            <a:r>
              <a:rPr lang="en-US" sz="2400" dirty="0"/>
              <a:t>    			</a:t>
            </a:r>
            <a:r>
              <a:rPr lang="en-US" sz="2400" b="1" dirty="0"/>
              <a:t>n</a:t>
            </a:r>
            <a:r>
              <a:rPr lang="en-US" sz="2400" baseline="-25000" dirty="0"/>
              <a:t> </a:t>
            </a:r>
            <a:r>
              <a:rPr lang="en-US" sz="2400" dirty="0"/>
              <a:t> = number of records at parent node </a:t>
            </a:r>
            <a:r>
              <a:rPr lang="en-US" sz="2400" b="1" dirty="0"/>
              <a:t>p</a:t>
            </a:r>
          </a:p>
          <a:p>
            <a:pPr marL="342900" indent="-342900">
              <a:spcBef>
                <a:spcPts val="1200"/>
              </a:spcBef>
              <a:spcAft>
                <a:spcPts val="600"/>
              </a:spcAft>
              <a:buNone/>
              <a:defRPr/>
            </a:pPr>
            <a:endParaRPr lang="en-US" sz="1050" dirty="0"/>
          </a:p>
          <a:p>
            <a:pPr marL="361950" indent="-361950">
              <a:spcBef>
                <a:spcPts val="1200"/>
              </a:spcBef>
              <a:spcAft>
                <a:spcPts val="600"/>
              </a:spcAft>
              <a:defRPr/>
            </a:pPr>
            <a:r>
              <a:rPr lang="en-US" sz="2400" dirty="0"/>
              <a:t>Choose the attribute that minimizes weighted average </a:t>
            </a:r>
            <a:r>
              <a:rPr lang="en-US" sz="2400" b="1" dirty="0"/>
              <a:t>Gini index </a:t>
            </a:r>
            <a:r>
              <a:rPr lang="en-US" sz="2400" dirty="0"/>
              <a:t>of the children</a:t>
            </a:r>
          </a:p>
          <a:p>
            <a:pPr marL="361950" indent="-361950">
              <a:spcBef>
                <a:spcPts val="1200"/>
              </a:spcBef>
              <a:spcAft>
                <a:spcPts val="600"/>
              </a:spcAft>
              <a:defRPr/>
            </a:pPr>
            <a:r>
              <a:rPr lang="en-US" sz="2400" dirty="0"/>
              <a:t>The above-mentioned generalized formula can be used for two or more splits.</a:t>
            </a:r>
            <a:endParaRPr lang="en-US" dirty="0">
              <a:latin typeface="Times New Roman" charset="0"/>
            </a:endParaRPr>
          </a:p>
          <a:p>
            <a:pPr marL="361950" indent="-361950">
              <a:spcBef>
                <a:spcPts val="1200"/>
              </a:spcBef>
              <a:spcAft>
                <a:spcPts val="600"/>
              </a:spcAft>
              <a:defRPr/>
            </a:pPr>
            <a:r>
              <a:rPr lang="en-US" sz="2400" dirty="0"/>
              <a:t>Gini index is used in decision tree algorithms, such as </a:t>
            </a:r>
            <a:r>
              <a:rPr lang="en-US" sz="2400" b="1" dirty="0"/>
              <a:t>CART, SLIQ and SPRINT.</a:t>
            </a:r>
            <a:endParaRPr lang="en-US" sz="3200" b="1" dirty="0"/>
          </a:p>
        </p:txBody>
      </p:sp>
      <p:graphicFrame>
        <p:nvGraphicFramePr>
          <p:cNvPr id="51204" name="Object 4">
            <a:extLst>
              <a:ext uri="{FF2B5EF4-FFF2-40B4-BE49-F238E27FC236}">
                <a16:creationId xmlns:a16="http://schemas.microsoft.com/office/drawing/2014/main" id="{47DD6682-539D-470A-B568-767630AD1E9E}"/>
              </a:ext>
            </a:extLst>
          </p:cNvPr>
          <p:cNvGraphicFramePr>
            <a:graphicFrameLocks noChangeAspect="1"/>
          </p:cNvGraphicFramePr>
          <p:nvPr>
            <p:extLst>
              <p:ext uri="{D42A27DB-BD31-4B8C-83A1-F6EECF244321}">
                <p14:modId xmlns:p14="http://schemas.microsoft.com/office/powerpoint/2010/main" val="2047536461"/>
              </p:ext>
            </p:extLst>
          </p:nvPr>
        </p:nvGraphicFramePr>
        <p:xfrm>
          <a:off x="4511642" y="2160340"/>
          <a:ext cx="3263965" cy="927990"/>
        </p:xfrm>
        <a:graphic>
          <a:graphicData uri="http://schemas.openxmlformats.org/presentationml/2006/ole">
            <mc:AlternateContent xmlns:mc="http://schemas.openxmlformats.org/markup-compatibility/2006">
              <mc:Choice xmlns:v="urn:schemas-microsoft-com:vml" Requires="v">
                <p:oleObj name="Equation" r:id="rId3" imgW="1511300" imgH="431800" progId="Equation.3">
                  <p:embed/>
                </p:oleObj>
              </mc:Choice>
              <mc:Fallback>
                <p:oleObj name="Equation" r:id="rId3" imgW="1511300" imgH="431800" progId="Equation.3">
                  <p:embed/>
                  <p:pic>
                    <p:nvPicPr>
                      <p:cNvPr id="51204" name="Object 4">
                        <a:extLst>
                          <a:ext uri="{FF2B5EF4-FFF2-40B4-BE49-F238E27FC236}">
                            <a16:creationId xmlns:a16="http://schemas.microsoft.com/office/drawing/2014/main" id="{47DD6682-539D-470A-B568-767630AD1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2" y="2160340"/>
                        <a:ext cx="3263965" cy="92799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5BF1C690-5348-156D-E085-4EE372A9F743}"/>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87E01EF-9D1A-4216-887D-4DC5A4A13973}"/>
              </a:ext>
            </a:extLst>
          </p:cNvPr>
          <p:cNvSpPr>
            <a:spLocks noGrp="1" noChangeArrowheads="1"/>
          </p:cNvSpPr>
          <p:nvPr>
            <p:ph type="title"/>
          </p:nvPr>
        </p:nvSpPr>
        <p:spPr>
          <a:xfrm>
            <a:off x="1121433" y="91391"/>
            <a:ext cx="10096500" cy="1330326"/>
          </a:xfrm>
        </p:spPr>
        <p:txBody>
          <a:bodyPr>
            <a:normAutofit/>
          </a:bodyPr>
          <a:lstStyle/>
          <a:p>
            <a:pPr>
              <a:defRPr/>
            </a:pPr>
            <a:r>
              <a:rPr lang="en-US" dirty="0">
                <a:cs typeface="+mj-cs"/>
              </a:rPr>
              <a:t>Calculation of Gini Index</a:t>
            </a:r>
            <a:br>
              <a:rPr lang="en-US" dirty="0"/>
            </a:br>
            <a:r>
              <a:rPr lang="en-US" sz="2800" dirty="0">
                <a:solidFill>
                  <a:srgbClr val="C00000"/>
                </a:solidFill>
              </a:rPr>
              <a:t>Binary Attributes</a:t>
            </a:r>
            <a:endParaRPr lang="en-US" dirty="0">
              <a:solidFill>
                <a:srgbClr val="C00000"/>
              </a:solidFill>
            </a:endParaRPr>
          </a:p>
        </p:txBody>
      </p:sp>
      <p:sp>
        <p:nvSpPr>
          <p:cNvPr id="52227" name="Rectangle 3">
            <a:extLst>
              <a:ext uri="{FF2B5EF4-FFF2-40B4-BE49-F238E27FC236}">
                <a16:creationId xmlns:a16="http://schemas.microsoft.com/office/drawing/2014/main" id="{051DF904-544A-47BB-93CA-8D25374ED4AE}"/>
              </a:ext>
            </a:extLst>
          </p:cNvPr>
          <p:cNvSpPr>
            <a:spLocks noChangeArrowheads="1"/>
          </p:cNvSpPr>
          <p:nvPr/>
        </p:nvSpPr>
        <p:spPr bwMode="auto">
          <a:xfrm>
            <a:off x="1048408" y="1575595"/>
            <a:ext cx="8933792"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marL="355600" indent="-355600">
              <a:buClr>
                <a:schemeClr val="tx1"/>
              </a:buClr>
              <a:buSzPct val="100000"/>
              <a:buFont typeface="Arial" panose="020B0604020202020204" pitchFamily="34" charset="0"/>
              <a:buChar char="•"/>
            </a:pPr>
            <a:r>
              <a:rPr lang="en-US" altLang="en-US" sz="2400" dirty="0">
                <a:latin typeface="+mn-lt"/>
              </a:rPr>
              <a:t>Splits into two partitions</a:t>
            </a:r>
          </a:p>
          <a:p>
            <a:pPr marL="355600" indent="-355600">
              <a:buClr>
                <a:schemeClr val="tx1"/>
              </a:buClr>
              <a:buSzPct val="100000"/>
              <a:buFont typeface="Arial" panose="020B0604020202020204" pitchFamily="34" charset="0"/>
              <a:buChar char="•"/>
            </a:pPr>
            <a:r>
              <a:rPr lang="en-US" altLang="en-US" sz="2400" dirty="0">
                <a:latin typeface="+mn-lt"/>
              </a:rPr>
              <a:t>Effect of Weighing partitions: </a:t>
            </a:r>
          </a:p>
          <a:p>
            <a:pPr marL="893763" lvl="1" indent="-436563">
              <a:buClr>
                <a:schemeClr val="tx1"/>
              </a:buClr>
              <a:buFont typeface="Arial" panose="020B0604020202020204" pitchFamily="34" charset="0"/>
              <a:buChar char="•"/>
            </a:pPr>
            <a:r>
              <a:rPr lang="en-US" altLang="en-US" sz="2400" dirty="0">
                <a:latin typeface="+mn-lt"/>
              </a:rPr>
              <a:t>Larger and Purer Partitions are sought for</a:t>
            </a:r>
          </a:p>
        </p:txBody>
      </p:sp>
      <p:sp>
        <p:nvSpPr>
          <p:cNvPr id="52228" name="Oval 4">
            <a:extLst>
              <a:ext uri="{FF2B5EF4-FFF2-40B4-BE49-F238E27FC236}">
                <a16:creationId xmlns:a16="http://schemas.microsoft.com/office/drawing/2014/main" id="{5CEA474A-CDE3-4353-8E6E-59852D04FEEA}"/>
              </a:ext>
            </a:extLst>
          </p:cNvPr>
          <p:cNvSpPr>
            <a:spLocks noChangeArrowheads="1"/>
          </p:cNvSpPr>
          <p:nvPr/>
        </p:nvSpPr>
        <p:spPr bwMode="auto">
          <a:xfrm>
            <a:off x="5229225" y="3386139"/>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52229" name="Line 5">
            <a:extLst>
              <a:ext uri="{FF2B5EF4-FFF2-40B4-BE49-F238E27FC236}">
                <a16:creationId xmlns:a16="http://schemas.microsoft.com/office/drawing/2014/main" id="{9CF0D693-AE3D-4A83-A8E8-A5CA199E730A}"/>
              </a:ext>
            </a:extLst>
          </p:cNvPr>
          <p:cNvSpPr>
            <a:spLocks noChangeShapeType="1"/>
          </p:cNvSpPr>
          <p:nvPr/>
        </p:nvSpPr>
        <p:spPr bwMode="auto">
          <a:xfrm flipH="1">
            <a:off x="4654551" y="3843339"/>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30" name="Line 6">
            <a:extLst>
              <a:ext uri="{FF2B5EF4-FFF2-40B4-BE49-F238E27FC236}">
                <a16:creationId xmlns:a16="http://schemas.microsoft.com/office/drawing/2014/main" id="{9ECEED9A-D896-4305-84EB-3E9487140BEE}"/>
              </a:ext>
            </a:extLst>
          </p:cNvPr>
          <p:cNvSpPr>
            <a:spLocks noChangeShapeType="1"/>
          </p:cNvSpPr>
          <p:nvPr/>
        </p:nvSpPr>
        <p:spPr bwMode="auto">
          <a:xfrm>
            <a:off x="5762626" y="3843339"/>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31" name="Text Box 7">
            <a:extLst>
              <a:ext uri="{FF2B5EF4-FFF2-40B4-BE49-F238E27FC236}">
                <a16:creationId xmlns:a16="http://schemas.microsoft.com/office/drawing/2014/main" id="{796A6CE5-5EBF-4B59-BA15-3AE4ECB42FA2}"/>
              </a:ext>
            </a:extLst>
          </p:cNvPr>
          <p:cNvSpPr txBox="1">
            <a:spLocks noChangeArrowheads="1"/>
          </p:cNvSpPr>
          <p:nvPr/>
        </p:nvSpPr>
        <p:spPr bwMode="auto">
          <a:xfrm>
            <a:off x="4381500" y="3959226"/>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Yes</a:t>
            </a:r>
          </a:p>
        </p:txBody>
      </p:sp>
      <p:sp>
        <p:nvSpPr>
          <p:cNvPr id="52232" name="Text Box 8">
            <a:extLst>
              <a:ext uri="{FF2B5EF4-FFF2-40B4-BE49-F238E27FC236}">
                <a16:creationId xmlns:a16="http://schemas.microsoft.com/office/drawing/2014/main" id="{73D4DA10-7932-41A9-9153-8EDD5B9587DB}"/>
              </a:ext>
            </a:extLst>
          </p:cNvPr>
          <p:cNvSpPr txBox="1">
            <a:spLocks noChangeArrowheads="1"/>
          </p:cNvSpPr>
          <p:nvPr/>
        </p:nvSpPr>
        <p:spPr bwMode="auto">
          <a:xfrm>
            <a:off x="6870700" y="3959226"/>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a:t>
            </a:r>
          </a:p>
        </p:txBody>
      </p:sp>
      <p:sp>
        <p:nvSpPr>
          <p:cNvPr id="52233" name="Rectangle 9">
            <a:extLst>
              <a:ext uri="{FF2B5EF4-FFF2-40B4-BE49-F238E27FC236}">
                <a16:creationId xmlns:a16="http://schemas.microsoft.com/office/drawing/2014/main" id="{F9A824E2-9A63-4386-84DB-2F6ACC17183E}"/>
              </a:ext>
            </a:extLst>
          </p:cNvPr>
          <p:cNvSpPr>
            <a:spLocks noChangeArrowheads="1"/>
          </p:cNvSpPr>
          <p:nvPr/>
        </p:nvSpPr>
        <p:spPr bwMode="auto">
          <a:xfrm>
            <a:off x="4238626" y="4568826"/>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N1</a:t>
            </a:r>
          </a:p>
        </p:txBody>
      </p:sp>
      <p:sp>
        <p:nvSpPr>
          <p:cNvPr id="52234" name="Rectangle 10">
            <a:extLst>
              <a:ext uri="{FF2B5EF4-FFF2-40B4-BE49-F238E27FC236}">
                <a16:creationId xmlns:a16="http://schemas.microsoft.com/office/drawing/2014/main" id="{DA32B30A-95EF-46AC-999A-482BC7236AB9}"/>
              </a:ext>
            </a:extLst>
          </p:cNvPr>
          <p:cNvSpPr>
            <a:spLocks noChangeArrowheads="1"/>
          </p:cNvSpPr>
          <p:nvPr/>
        </p:nvSpPr>
        <p:spPr bwMode="auto">
          <a:xfrm>
            <a:off x="6426201" y="4568826"/>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a:latin typeface="Times New Roman" panose="02020603050405020304" pitchFamily="18" charset="0"/>
              </a:rPr>
              <a:t>Node N2</a:t>
            </a:r>
          </a:p>
        </p:txBody>
      </p:sp>
      <p:graphicFrame>
        <p:nvGraphicFramePr>
          <p:cNvPr id="52235" name="Object 11">
            <a:extLst>
              <a:ext uri="{FF2B5EF4-FFF2-40B4-BE49-F238E27FC236}">
                <a16:creationId xmlns:a16="http://schemas.microsoft.com/office/drawing/2014/main" id="{99C815E2-12FB-403F-8661-562FB13E3F17}"/>
              </a:ext>
            </a:extLst>
          </p:cNvPr>
          <p:cNvGraphicFramePr>
            <a:graphicFrameLocks noChangeAspect="1"/>
          </p:cNvGraphicFramePr>
          <p:nvPr>
            <p:extLst>
              <p:ext uri="{D42A27DB-BD31-4B8C-83A1-F6EECF244321}">
                <p14:modId xmlns:p14="http://schemas.microsoft.com/office/powerpoint/2010/main" val="3006999482"/>
              </p:ext>
            </p:extLst>
          </p:nvPr>
        </p:nvGraphicFramePr>
        <p:xfrm>
          <a:off x="8129588" y="3114675"/>
          <a:ext cx="2341562" cy="2251075"/>
        </p:xfrm>
        <a:graphic>
          <a:graphicData uri="http://schemas.openxmlformats.org/presentationml/2006/ole">
            <mc:AlternateContent xmlns:mc="http://schemas.openxmlformats.org/markup-compatibility/2006">
              <mc:Choice xmlns:v="urn:schemas-microsoft-com:vml" Requires="v">
                <p:oleObj name="Document" r:id="rId3" imgW="3177237" imgH="3053630" progId="Word.Document.8">
                  <p:embed/>
                </p:oleObj>
              </mc:Choice>
              <mc:Fallback>
                <p:oleObj name="Document" r:id="rId3" imgW="3177237" imgH="3053630" progId="Word.Document.8">
                  <p:embed/>
                  <p:pic>
                    <p:nvPicPr>
                      <p:cNvPr id="52235" name="Object 11">
                        <a:extLst>
                          <a:ext uri="{FF2B5EF4-FFF2-40B4-BE49-F238E27FC236}">
                            <a16:creationId xmlns:a16="http://schemas.microsoft.com/office/drawing/2014/main" id="{99C815E2-12FB-403F-8661-562FB13E3F17}"/>
                          </a:ext>
                        </a:extLst>
                      </p:cNvPr>
                      <p:cNvPicPr>
                        <a:picLocks noChangeAspect="1" noChangeArrowheads="1"/>
                      </p:cNvPicPr>
                      <p:nvPr/>
                    </p:nvPicPr>
                    <p:blipFill>
                      <a:blip r:embed="rId4"/>
                      <a:srcRect/>
                      <a:stretch>
                        <a:fillRect/>
                      </a:stretch>
                    </p:blipFill>
                    <p:spPr bwMode="auto">
                      <a:xfrm>
                        <a:off x="8129588" y="3114675"/>
                        <a:ext cx="2341562" cy="225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36" name="Object 12">
            <a:extLst>
              <a:ext uri="{FF2B5EF4-FFF2-40B4-BE49-F238E27FC236}">
                <a16:creationId xmlns:a16="http://schemas.microsoft.com/office/drawing/2014/main" id="{21F5F0CF-E651-4AF4-8508-39EA01685173}"/>
              </a:ext>
            </a:extLst>
          </p:cNvPr>
          <p:cNvGraphicFramePr>
            <a:graphicFrameLocks noChangeAspect="1"/>
          </p:cNvGraphicFramePr>
          <p:nvPr>
            <p:extLst>
              <p:ext uri="{D42A27DB-BD31-4B8C-83A1-F6EECF244321}">
                <p14:modId xmlns:p14="http://schemas.microsoft.com/office/powerpoint/2010/main" val="2000147459"/>
              </p:ext>
            </p:extLst>
          </p:nvPr>
        </p:nvGraphicFramePr>
        <p:xfrm>
          <a:off x="4848225" y="5172075"/>
          <a:ext cx="1905000" cy="1471613"/>
        </p:xfrm>
        <a:graphic>
          <a:graphicData uri="http://schemas.openxmlformats.org/presentationml/2006/ole">
            <mc:AlternateContent xmlns:mc="http://schemas.openxmlformats.org/markup-compatibility/2006">
              <mc:Choice xmlns:v="urn:schemas-microsoft-com:vml" Requires="v">
                <p:oleObj name="Document" r:id="rId5" imgW="3266164" imgH="2548172" progId="Word.Document.8">
                  <p:embed/>
                </p:oleObj>
              </mc:Choice>
              <mc:Fallback>
                <p:oleObj name="Document" r:id="rId5" imgW="3266164" imgH="2548172" progId="Word.Document.8">
                  <p:embed/>
                  <p:pic>
                    <p:nvPicPr>
                      <p:cNvPr id="52236" name="Object 12">
                        <a:extLst>
                          <a:ext uri="{FF2B5EF4-FFF2-40B4-BE49-F238E27FC236}">
                            <a16:creationId xmlns:a16="http://schemas.microsoft.com/office/drawing/2014/main" id="{21F5F0CF-E651-4AF4-8508-39EA01685173}"/>
                          </a:ext>
                        </a:extLst>
                      </p:cNvPr>
                      <p:cNvPicPr>
                        <a:picLocks noChangeAspect="1" noChangeArrowheads="1"/>
                      </p:cNvPicPr>
                      <p:nvPr/>
                    </p:nvPicPr>
                    <p:blipFill>
                      <a:blip r:embed="rId6"/>
                      <a:srcRect/>
                      <a:stretch>
                        <a:fillRect/>
                      </a:stretch>
                    </p:blipFill>
                    <p:spPr bwMode="auto">
                      <a:xfrm>
                        <a:off x="4848225" y="5172075"/>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37" name="Text Box 13">
            <a:extLst>
              <a:ext uri="{FF2B5EF4-FFF2-40B4-BE49-F238E27FC236}">
                <a16:creationId xmlns:a16="http://schemas.microsoft.com/office/drawing/2014/main" id="{5105CB2F-1F92-4657-82B4-6A56300E0BE3}"/>
              </a:ext>
            </a:extLst>
          </p:cNvPr>
          <p:cNvSpPr txBox="1">
            <a:spLocks noChangeArrowheads="1"/>
          </p:cNvSpPr>
          <p:nvPr/>
        </p:nvSpPr>
        <p:spPr bwMode="auto">
          <a:xfrm>
            <a:off x="1952625" y="4714876"/>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dirty="0"/>
              <a:t>Gini(N1) </a:t>
            </a:r>
            <a:br>
              <a:rPr lang="en-US" altLang="en-US" sz="2000" dirty="0"/>
            </a:br>
            <a:r>
              <a:rPr lang="en-US" altLang="en-US" sz="2000" dirty="0"/>
              <a:t>= 1 – (5/6)</a:t>
            </a:r>
            <a:r>
              <a:rPr lang="en-US" altLang="en-US" sz="2000" baseline="30000" dirty="0"/>
              <a:t>2 </a:t>
            </a:r>
            <a:r>
              <a:rPr lang="en-US" altLang="en-US" sz="2000" dirty="0"/>
              <a:t>– (1/6)</a:t>
            </a:r>
            <a:r>
              <a:rPr lang="en-US" altLang="en-US" sz="2000" baseline="30000" dirty="0"/>
              <a:t>2</a:t>
            </a:r>
            <a:r>
              <a:rPr lang="en-US" altLang="en-US" sz="2000" dirty="0"/>
              <a:t> </a:t>
            </a:r>
            <a:br>
              <a:rPr lang="en-US" altLang="en-US" sz="2000" dirty="0"/>
            </a:br>
            <a:r>
              <a:rPr lang="en-US" altLang="en-US" sz="2000" dirty="0"/>
              <a:t>= 0.278 </a:t>
            </a:r>
          </a:p>
          <a:p>
            <a:pPr>
              <a:spcBef>
                <a:spcPct val="50000"/>
              </a:spcBef>
              <a:spcAft>
                <a:spcPct val="0"/>
              </a:spcAft>
              <a:buClrTx/>
              <a:buSzTx/>
              <a:buFontTx/>
              <a:buNone/>
            </a:pPr>
            <a:r>
              <a:rPr lang="en-US" altLang="en-US" sz="2000" dirty="0"/>
              <a:t>Gini(N2) </a:t>
            </a:r>
            <a:br>
              <a:rPr lang="en-US" altLang="en-US" sz="2000" dirty="0"/>
            </a:br>
            <a:r>
              <a:rPr lang="en-US" altLang="en-US" sz="2000" dirty="0"/>
              <a:t>= 1 – (2/6)</a:t>
            </a:r>
            <a:r>
              <a:rPr lang="en-US" altLang="en-US" sz="2000" baseline="30000" dirty="0"/>
              <a:t>2 </a:t>
            </a:r>
            <a:r>
              <a:rPr lang="en-US" altLang="en-US" sz="2000" dirty="0"/>
              <a:t>– (4/6)</a:t>
            </a:r>
            <a:r>
              <a:rPr lang="en-US" altLang="en-US" sz="2000" baseline="30000" dirty="0"/>
              <a:t>2</a:t>
            </a:r>
            <a:r>
              <a:rPr lang="en-US" altLang="en-US" sz="2000" dirty="0"/>
              <a:t> </a:t>
            </a:r>
            <a:br>
              <a:rPr lang="en-US" altLang="en-US" sz="2000" dirty="0"/>
            </a:br>
            <a:r>
              <a:rPr lang="en-US" altLang="en-US" sz="2000" dirty="0"/>
              <a:t>= 0.444</a:t>
            </a:r>
          </a:p>
        </p:txBody>
      </p:sp>
      <p:sp>
        <p:nvSpPr>
          <p:cNvPr id="52238" name="Text Box 14">
            <a:extLst>
              <a:ext uri="{FF2B5EF4-FFF2-40B4-BE49-F238E27FC236}">
                <a16:creationId xmlns:a16="http://schemas.microsoft.com/office/drawing/2014/main" id="{38206705-6658-4413-8355-D6C7A5789B4F}"/>
              </a:ext>
            </a:extLst>
          </p:cNvPr>
          <p:cNvSpPr txBox="1">
            <a:spLocks noChangeArrowheads="1"/>
          </p:cNvSpPr>
          <p:nvPr/>
        </p:nvSpPr>
        <p:spPr bwMode="auto">
          <a:xfrm>
            <a:off x="7362825" y="52197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Weighted Gini of N1 N2</a:t>
            </a:r>
            <a:br>
              <a:rPr lang="en-US" altLang="en-US" sz="2000"/>
            </a:br>
            <a:r>
              <a:rPr lang="en-US" altLang="en-US" sz="1800"/>
              <a:t>= 6/12 * 0.278 + </a:t>
            </a:r>
            <a:br>
              <a:rPr lang="en-US" altLang="en-US" sz="1800"/>
            </a:br>
            <a:r>
              <a:rPr lang="en-US" altLang="en-US" sz="1800"/>
              <a:t>   6/12 * 0.444</a:t>
            </a:r>
            <a:br>
              <a:rPr lang="en-US" altLang="en-US" sz="1800"/>
            </a:br>
            <a:r>
              <a:rPr lang="en-US" altLang="en-US" sz="1800"/>
              <a:t>= 0.361</a:t>
            </a:r>
          </a:p>
        </p:txBody>
      </p:sp>
      <p:sp>
        <p:nvSpPr>
          <p:cNvPr id="52239" name="TextBox 1">
            <a:extLst>
              <a:ext uri="{FF2B5EF4-FFF2-40B4-BE49-F238E27FC236}">
                <a16:creationId xmlns:a16="http://schemas.microsoft.com/office/drawing/2014/main" id="{6FFECB0E-5C3D-45D2-A794-1EBB71E6B26C}"/>
              </a:ext>
            </a:extLst>
          </p:cNvPr>
          <p:cNvSpPr txBox="1">
            <a:spLocks noChangeArrowheads="1"/>
          </p:cNvSpPr>
          <p:nvPr/>
        </p:nvSpPr>
        <p:spPr bwMode="auto">
          <a:xfrm>
            <a:off x="7123113" y="6391275"/>
            <a:ext cx="321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b="1" dirty="0">
                <a:solidFill>
                  <a:schemeClr val="accent2">
                    <a:lumMod val="75000"/>
                  </a:schemeClr>
                </a:solidFill>
              </a:rPr>
              <a:t>Gain = 0.486 – 0.361 = 0.125</a:t>
            </a:r>
          </a:p>
        </p:txBody>
      </p:sp>
      <p:sp>
        <p:nvSpPr>
          <p:cNvPr id="52240" name="Text Box 12">
            <a:extLst>
              <a:ext uri="{FF2B5EF4-FFF2-40B4-BE49-F238E27FC236}">
                <a16:creationId xmlns:a16="http://schemas.microsoft.com/office/drawing/2014/main" id="{C220CFCC-3150-4357-AAE9-D017794CA070}"/>
              </a:ext>
            </a:extLst>
          </p:cNvPr>
          <p:cNvSpPr txBox="1">
            <a:spLocks noChangeArrowheads="1"/>
          </p:cNvSpPr>
          <p:nvPr/>
        </p:nvSpPr>
        <p:spPr bwMode="auto">
          <a:xfrm>
            <a:off x="6753225" y="1649414"/>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7/12          P(C2) = 5/12</a:t>
            </a:r>
          </a:p>
          <a:p>
            <a:pPr>
              <a:spcBef>
                <a:spcPct val="50000"/>
              </a:spcBef>
              <a:spcAft>
                <a:spcPct val="0"/>
              </a:spcAft>
              <a:buClrTx/>
              <a:buSzTx/>
              <a:buFontTx/>
              <a:buNone/>
            </a:pPr>
            <a:r>
              <a:rPr lang="en-US" altLang="en-US" sz="2000"/>
              <a:t>Gini = 1 – (7/12)</a:t>
            </a:r>
            <a:r>
              <a:rPr lang="en-US" altLang="en-US" sz="2000" baseline="30000"/>
              <a:t>2 </a:t>
            </a:r>
            <a:r>
              <a:rPr lang="en-US" altLang="en-US" sz="2000"/>
              <a:t>– (5/12)</a:t>
            </a:r>
            <a:r>
              <a:rPr lang="en-US" altLang="en-US" sz="2000" baseline="30000"/>
              <a:t>2</a:t>
            </a:r>
            <a:r>
              <a:rPr lang="en-US" altLang="en-US" sz="2000"/>
              <a:t> = 0.486</a:t>
            </a:r>
          </a:p>
        </p:txBody>
      </p:sp>
      <p:cxnSp>
        <p:nvCxnSpPr>
          <p:cNvPr id="52241" name="Connector: Curved 2">
            <a:extLst>
              <a:ext uri="{FF2B5EF4-FFF2-40B4-BE49-F238E27FC236}">
                <a16:creationId xmlns:a16="http://schemas.microsoft.com/office/drawing/2014/main" id="{2F1A6EED-C408-4532-8B10-86403DD809E5}"/>
              </a:ext>
            </a:extLst>
          </p:cNvPr>
          <p:cNvCxnSpPr>
            <a:cxnSpLocks noChangeShapeType="1"/>
          </p:cNvCxnSpPr>
          <p:nvPr/>
        </p:nvCxnSpPr>
        <p:spPr bwMode="auto">
          <a:xfrm rot="16200000" flipV="1">
            <a:off x="8837613" y="3143250"/>
            <a:ext cx="1911350" cy="939800"/>
          </a:xfrm>
          <a:prstGeom prst="curvedConnector3">
            <a:avLst>
              <a:gd name="adj1" fmla="val 86009"/>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D193892F-B884-0119-FF3A-BE52C4DD0B5F}"/>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3D8B5CF-2E61-4AAC-876F-8F3AABC52742}"/>
              </a:ext>
            </a:extLst>
          </p:cNvPr>
          <p:cNvSpPr>
            <a:spLocks noGrp="1" noChangeArrowheads="1"/>
          </p:cNvSpPr>
          <p:nvPr>
            <p:ph type="title"/>
          </p:nvPr>
        </p:nvSpPr>
        <p:spPr>
          <a:xfrm>
            <a:off x="1222310" y="65539"/>
            <a:ext cx="10131490" cy="1361103"/>
          </a:xfrm>
        </p:spPr>
        <p:txBody>
          <a:bodyPr/>
          <a:lstStyle/>
          <a:p>
            <a:pPr>
              <a:defRPr/>
            </a:pPr>
            <a:r>
              <a:rPr lang="en-US" dirty="0">
                <a:cs typeface="+mj-cs"/>
              </a:rPr>
              <a:t>Calculation of Error</a:t>
            </a:r>
            <a:br>
              <a:rPr lang="en-US" dirty="0">
                <a:cs typeface="+mj-cs"/>
              </a:rPr>
            </a:br>
            <a:r>
              <a:rPr lang="en-US" sz="2800" dirty="0">
                <a:solidFill>
                  <a:srgbClr val="C00000"/>
                </a:solidFill>
                <a:cs typeface="+mj-cs"/>
              </a:rPr>
              <a:t>Single Node</a:t>
            </a:r>
          </a:p>
        </p:txBody>
      </p:sp>
      <p:sp>
        <p:nvSpPr>
          <p:cNvPr id="11" name="Rectangle 3">
            <a:extLst>
              <a:ext uri="{FF2B5EF4-FFF2-40B4-BE49-F238E27FC236}">
                <a16:creationId xmlns:a16="http://schemas.microsoft.com/office/drawing/2014/main" id="{D51BCC8E-E5E2-403D-BE6A-8E72F3D48F3F}"/>
              </a:ext>
            </a:extLst>
          </p:cNvPr>
          <p:cNvSpPr txBox="1">
            <a:spLocks noChangeArrowheads="1"/>
          </p:cNvSpPr>
          <p:nvPr/>
        </p:nvSpPr>
        <p:spPr>
          <a:xfrm>
            <a:off x="797560" y="2661921"/>
            <a:ext cx="4711872" cy="35051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lvl="1" indent="-355600">
              <a:lnSpc>
                <a:spcPct val="100000"/>
              </a:lnSpc>
              <a:spcBef>
                <a:spcPts val="1200"/>
              </a:spcBef>
              <a:spcAft>
                <a:spcPts val="600"/>
              </a:spcAft>
              <a:defRPr/>
            </a:pPr>
            <a:r>
              <a:rPr lang="en-US" sz="2600" dirty="0"/>
              <a:t>Maximum (</a:t>
            </a:r>
            <a:r>
              <a:rPr lang="en-US" sz="2600" b="1" dirty="0"/>
              <a:t>1 - 1/n</a:t>
            </a:r>
            <a:r>
              <a:rPr lang="en-US" sz="2600" b="1" baseline="-25000" dirty="0"/>
              <a:t>c</a:t>
            </a:r>
            <a:r>
              <a:rPr lang="en-US" sz="2600" dirty="0"/>
              <a:t>) when  records are equally distributed among all classes, implying least interesting information</a:t>
            </a:r>
          </a:p>
          <a:p>
            <a:pPr marL="355600" lvl="1" indent="-355600">
              <a:lnSpc>
                <a:spcPct val="100000"/>
              </a:lnSpc>
              <a:spcBef>
                <a:spcPts val="1200"/>
              </a:spcBef>
              <a:spcAft>
                <a:spcPts val="600"/>
              </a:spcAft>
              <a:defRPr/>
            </a:pPr>
            <a:r>
              <a:rPr lang="en-US" sz="2600" dirty="0"/>
              <a:t>Minimum (</a:t>
            </a:r>
            <a:r>
              <a:rPr lang="en-US" sz="2600" b="1" dirty="0"/>
              <a:t>0</a:t>
            </a:r>
            <a:r>
              <a:rPr lang="en-US" sz="2600" dirty="0"/>
              <a:t>) when all records belong to one class, implying most interesting information</a:t>
            </a:r>
          </a:p>
        </p:txBody>
      </p:sp>
      <p:graphicFrame>
        <p:nvGraphicFramePr>
          <p:cNvPr id="12" name="Object 4">
            <a:extLst>
              <a:ext uri="{FF2B5EF4-FFF2-40B4-BE49-F238E27FC236}">
                <a16:creationId xmlns:a16="http://schemas.microsoft.com/office/drawing/2014/main" id="{DBC2C027-80FF-4A0D-AB27-1532FBD0AE8D}"/>
              </a:ext>
            </a:extLst>
          </p:cNvPr>
          <p:cNvGraphicFramePr>
            <a:graphicFrameLocks noChangeAspect="1"/>
          </p:cNvGraphicFramePr>
          <p:nvPr>
            <p:extLst>
              <p:ext uri="{D42A27DB-BD31-4B8C-83A1-F6EECF244321}">
                <p14:modId xmlns:p14="http://schemas.microsoft.com/office/powerpoint/2010/main" val="509733441"/>
              </p:ext>
            </p:extLst>
          </p:nvPr>
        </p:nvGraphicFramePr>
        <p:xfrm>
          <a:off x="6288055" y="1844219"/>
          <a:ext cx="4105684" cy="539529"/>
        </p:xfrm>
        <a:graphic>
          <a:graphicData uri="http://schemas.openxmlformats.org/presentationml/2006/ole">
            <mc:AlternateContent xmlns:mc="http://schemas.openxmlformats.org/markup-compatibility/2006">
              <mc:Choice xmlns:v="urn:schemas-microsoft-com:vml" Requires="v">
                <p:oleObj name="Equation" r:id="rId2" imgW="3073400" imgH="406400" progId="Equation.3">
                  <p:embed/>
                </p:oleObj>
              </mc:Choice>
              <mc:Fallback>
                <p:oleObj name="Equation" r:id="rId2" imgW="3073400" imgH="406400" progId="Equation.3">
                  <p:embed/>
                  <p:pic>
                    <p:nvPicPr>
                      <p:cNvPr id="56324" name="Object 4">
                        <a:extLst>
                          <a:ext uri="{FF2B5EF4-FFF2-40B4-BE49-F238E27FC236}">
                            <a16:creationId xmlns:a16="http://schemas.microsoft.com/office/drawing/2014/main" id="{05506DC1-3A09-4C22-B33D-00CB5DA4F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055" y="1844219"/>
                        <a:ext cx="4105684" cy="539529"/>
                      </a:xfrm>
                      <a:prstGeom prst="rect">
                        <a:avLst/>
                      </a:prstGeom>
                      <a:solidFill>
                        <a:srgbClr val="FFFFCC"/>
                      </a:solidFill>
                      <a:ln w="9525">
                        <a:solidFill>
                          <a:schemeClr val="tx1"/>
                        </a:solidFill>
                        <a:miter lim="800000"/>
                        <a:headEnd/>
                        <a:tailEnd/>
                      </a:ln>
                    </p:spPr>
                  </p:pic>
                </p:oleObj>
              </mc:Fallback>
            </mc:AlternateContent>
          </a:graphicData>
        </a:graphic>
      </p:graphicFrame>
      <p:sp>
        <p:nvSpPr>
          <p:cNvPr id="14" name="TextBox 13">
            <a:extLst>
              <a:ext uri="{FF2B5EF4-FFF2-40B4-BE49-F238E27FC236}">
                <a16:creationId xmlns:a16="http://schemas.microsoft.com/office/drawing/2014/main" id="{73C2FA93-D880-4A21-B904-703302A349EE}"/>
              </a:ext>
            </a:extLst>
          </p:cNvPr>
          <p:cNvSpPr txBox="1"/>
          <p:nvPr/>
        </p:nvSpPr>
        <p:spPr>
          <a:xfrm>
            <a:off x="1082517" y="1844219"/>
            <a:ext cx="4426915" cy="492443"/>
          </a:xfrm>
          <a:prstGeom prst="rect">
            <a:avLst/>
          </a:prstGeom>
          <a:noFill/>
        </p:spPr>
        <p:txBody>
          <a:bodyPr wrap="square">
            <a:spAutoFit/>
          </a:bodyPr>
          <a:lstStyle/>
          <a:p>
            <a:pPr>
              <a:lnSpc>
                <a:spcPct val="100000"/>
              </a:lnSpc>
              <a:spcBef>
                <a:spcPts val="1200"/>
              </a:spcBef>
              <a:defRPr/>
            </a:pPr>
            <a:r>
              <a:rPr lang="en-US" sz="2600" dirty="0"/>
              <a:t>Classification error at a node </a:t>
            </a:r>
            <a:r>
              <a:rPr lang="en-US" sz="2600" b="1" dirty="0"/>
              <a:t>t</a:t>
            </a:r>
          </a:p>
        </p:txBody>
      </p:sp>
      <p:pic>
        <p:nvPicPr>
          <p:cNvPr id="4" name="Picture 3">
            <a:extLst>
              <a:ext uri="{FF2B5EF4-FFF2-40B4-BE49-F238E27FC236}">
                <a16:creationId xmlns:a16="http://schemas.microsoft.com/office/drawing/2014/main" id="{548B5BD0-9C68-4D98-A65A-804714A06274}"/>
              </a:ext>
            </a:extLst>
          </p:cNvPr>
          <p:cNvPicPr>
            <a:picLocks noChangeAspect="1"/>
          </p:cNvPicPr>
          <p:nvPr/>
        </p:nvPicPr>
        <p:blipFill>
          <a:blip r:embed="rId4"/>
          <a:stretch>
            <a:fillRect/>
          </a:stretch>
        </p:blipFill>
        <p:spPr>
          <a:xfrm>
            <a:off x="5903946" y="2964578"/>
            <a:ext cx="6121055" cy="2751739"/>
          </a:xfrm>
          <a:prstGeom prst="rect">
            <a:avLst/>
          </a:prstGeom>
        </p:spPr>
      </p:pic>
      <p:sp>
        <p:nvSpPr>
          <p:cNvPr id="2" name="Slide Number Placeholder 1">
            <a:extLst>
              <a:ext uri="{FF2B5EF4-FFF2-40B4-BE49-F238E27FC236}">
                <a16:creationId xmlns:a16="http://schemas.microsoft.com/office/drawing/2014/main" id="{92EC5756-A644-161D-5EF8-855A701AE653}"/>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309872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B53EA54-3AE3-4605-AC1A-EC1E8E308517}"/>
              </a:ext>
            </a:extLst>
          </p:cNvPr>
          <p:cNvSpPr>
            <a:spLocks noGrp="1" noChangeArrowheads="1"/>
          </p:cNvSpPr>
          <p:nvPr>
            <p:ph type="title"/>
          </p:nvPr>
        </p:nvSpPr>
        <p:spPr>
          <a:xfrm>
            <a:off x="1306286" y="57150"/>
            <a:ext cx="10047514" cy="1407756"/>
          </a:xfrm>
        </p:spPr>
        <p:txBody>
          <a:bodyPr/>
          <a:lstStyle/>
          <a:p>
            <a:pPr>
              <a:defRPr/>
            </a:pPr>
            <a:r>
              <a:rPr lang="en-US" dirty="0">
                <a:cs typeface="+mj-cs"/>
              </a:rPr>
              <a:t>Comparison</a:t>
            </a:r>
            <a:br>
              <a:rPr lang="en-US" dirty="0">
                <a:cs typeface="+mj-cs"/>
              </a:rPr>
            </a:br>
            <a:r>
              <a:rPr lang="en-US" sz="2800" dirty="0">
                <a:solidFill>
                  <a:srgbClr val="C00000"/>
                </a:solidFill>
                <a:cs typeface="+mj-cs"/>
              </a:rPr>
              <a:t>Impurity Measures</a:t>
            </a:r>
          </a:p>
        </p:txBody>
      </p:sp>
      <p:pic>
        <p:nvPicPr>
          <p:cNvPr id="58371" name="Picture 3">
            <a:extLst>
              <a:ext uri="{FF2B5EF4-FFF2-40B4-BE49-F238E27FC236}">
                <a16:creationId xmlns:a16="http://schemas.microsoft.com/office/drawing/2014/main" id="{019D4A75-944A-42F2-AD85-4F15C25DC00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4730" y="17145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4">
            <a:extLst>
              <a:ext uri="{FF2B5EF4-FFF2-40B4-BE49-F238E27FC236}">
                <a16:creationId xmlns:a16="http://schemas.microsoft.com/office/drawing/2014/main" id="{219016E9-72AE-4315-A5A2-6EC55F07CA81}"/>
              </a:ext>
            </a:extLst>
          </p:cNvPr>
          <p:cNvSpPr txBox="1">
            <a:spLocks noChangeArrowheads="1"/>
          </p:cNvSpPr>
          <p:nvPr/>
        </p:nvSpPr>
        <p:spPr bwMode="auto">
          <a:xfrm>
            <a:off x="1577130" y="1714500"/>
            <a:ext cx="505227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For a 2-class problem:</a:t>
            </a:r>
          </a:p>
        </p:txBody>
      </p:sp>
      <p:sp>
        <p:nvSpPr>
          <p:cNvPr id="7" name="TextBox 6">
            <a:extLst>
              <a:ext uri="{FF2B5EF4-FFF2-40B4-BE49-F238E27FC236}">
                <a16:creationId xmlns:a16="http://schemas.microsoft.com/office/drawing/2014/main" id="{4AC32B8C-C98F-40B1-9BE0-928D01F954C2}"/>
              </a:ext>
            </a:extLst>
          </p:cNvPr>
          <p:cNvSpPr txBox="1"/>
          <p:nvPr/>
        </p:nvSpPr>
        <p:spPr>
          <a:xfrm>
            <a:off x="847287" y="2367291"/>
            <a:ext cx="4458137" cy="350865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GB" sz="2400" dirty="0"/>
              <a:t>The </a:t>
            </a:r>
            <a:r>
              <a:rPr lang="en-GB" sz="2400" b="1" dirty="0"/>
              <a:t>Gini Index </a:t>
            </a:r>
            <a:r>
              <a:rPr lang="en-GB" sz="2400" dirty="0"/>
              <a:t>and the </a:t>
            </a:r>
            <a:r>
              <a:rPr lang="en-GB" sz="2400" b="1" dirty="0"/>
              <a:t>Entropy </a:t>
            </a:r>
            <a:r>
              <a:rPr lang="en-GB" sz="2400" dirty="0"/>
              <a:t>have two main differences</a:t>
            </a:r>
          </a:p>
          <a:p>
            <a:pPr marL="285750" indent="-285750">
              <a:spcBef>
                <a:spcPts val="1200"/>
              </a:spcBef>
              <a:spcAft>
                <a:spcPts val="600"/>
              </a:spcAft>
              <a:buFont typeface="Arial" panose="020B0604020202020204" pitchFamily="34" charset="0"/>
              <a:buChar char="•"/>
            </a:pPr>
            <a:r>
              <a:rPr lang="en-GB" sz="2400" dirty="0"/>
              <a:t>Gini Index has values inside the interval [0, 0.5] whereas the interval of the Entropy is [0, 1].</a:t>
            </a:r>
          </a:p>
          <a:p>
            <a:pPr marL="285750" indent="-285750">
              <a:spcBef>
                <a:spcPts val="1200"/>
              </a:spcBef>
              <a:spcAft>
                <a:spcPts val="600"/>
              </a:spcAft>
              <a:buFont typeface="Arial" panose="020B0604020202020204" pitchFamily="34" charset="0"/>
              <a:buChar char="•"/>
            </a:pPr>
            <a:r>
              <a:rPr lang="en-GB" sz="2400" dirty="0"/>
              <a:t>Misclassification error has also values in the interval [0, 0.5].</a:t>
            </a:r>
          </a:p>
        </p:txBody>
      </p:sp>
      <p:sp>
        <p:nvSpPr>
          <p:cNvPr id="2" name="Slide Number Placeholder 1">
            <a:extLst>
              <a:ext uri="{FF2B5EF4-FFF2-40B4-BE49-F238E27FC236}">
                <a16:creationId xmlns:a16="http://schemas.microsoft.com/office/drawing/2014/main" id="{1F0CBEBE-1D57-D680-0A5F-7D0BDA639C74}"/>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204262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BEE523F-A2B3-4500-AFB8-81077699A4F7}"/>
              </a:ext>
            </a:extLst>
          </p:cNvPr>
          <p:cNvSpPr>
            <a:spLocks noGrp="1"/>
          </p:cNvSpPr>
          <p:nvPr>
            <p:ph type="title"/>
          </p:nvPr>
        </p:nvSpPr>
        <p:spPr>
          <a:xfrm>
            <a:off x="1123951" y="0"/>
            <a:ext cx="9315450" cy="1514476"/>
          </a:xfrm>
        </p:spPr>
        <p:txBody>
          <a:bodyPr>
            <a:normAutofit/>
          </a:bodyPr>
          <a:lstStyle/>
          <a:p>
            <a:pPr>
              <a:defRPr/>
            </a:pPr>
            <a:r>
              <a:rPr lang="en-US" dirty="0"/>
              <a:t>Limitations of </a:t>
            </a:r>
            <a:br>
              <a:rPr lang="en-US" dirty="0"/>
            </a:br>
            <a:r>
              <a:rPr lang="en-US" sz="2800" dirty="0">
                <a:solidFill>
                  <a:srgbClr val="C00000"/>
                </a:solidFill>
              </a:rPr>
              <a:t>Single Attribute-based Decision Boundaries</a:t>
            </a:r>
          </a:p>
        </p:txBody>
      </p:sp>
      <p:pic>
        <p:nvPicPr>
          <p:cNvPr id="4" name="Picture 3">
            <a:extLst>
              <a:ext uri="{FF2B5EF4-FFF2-40B4-BE49-F238E27FC236}">
                <a16:creationId xmlns:a16="http://schemas.microsoft.com/office/drawing/2014/main" id="{E3D7EF46-012A-417E-B74C-7E183E086A2B}"/>
              </a:ext>
            </a:extLst>
          </p:cNvPr>
          <p:cNvPicPr>
            <a:picLocks noChangeAspect="1"/>
          </p:cNvPicPr>
          <p:nvPr/>
        </p:nvPicPr>
        <p:blipFill>
          <a:blip r:embed="rId3"/>
          <a:stretch>
            <a:fillRect/>
          </a:stretch>
        </p:blipFill>
        <p:spPr>
          <a:xfrm>
            <a:off x="1012033" y="2064519"/>
            <a:ext cx="3773566" cy="2990999"/>
          </a:xfrm>
          <a:prstGeom prst="rect">
            <a:avLst/>
          </a:prstGeom>
        </p:spPr>
      </p:pic>
      <p:sp>
        <p:nvSpPr>
          <p:cNvPr id="10" name="TextBox 9">
            <a:extLst>
              <a:ext uri="{FF2B5EF4-FFF2-40B4-BE49-F238E27FC236}">
                <a16:creationId xmlns:a16="http://schemas.microsoft.com/office/drawing/2014/main" id="{52562FC1-CFA1-49A6-A1FD-935E59871F09}"/>
              </a:ext>
            </a:extLst>
          </p:cNvPr>
          <p:cNvSpPr txBox="1"/>
          <p:nvPr/>
        </p:nvSpPr>
        <p:spPr>
          <a:xfrm>
            <a:off x="655620" y="5225532"/>
            <a:ext cx="4319646" cy="1446550"/>
          </a:xfrm>
          <a:prstGeom prst="rect">
            <a:avLst/>
          </a:prstGeom>
          <a:noFill/>
        </p:spPr>
        <p:txBody>
          <a:bodyPr wrap="square">
            <a:spAutoFit/>
          </a:bodyPr>
          <a:lstStyle/>
          <a:p>
            <a:pPr marL="342900" indent="-342900" algn="l">
              <a:buFont typeface="Arial" panose="020B0604020202020204" pitchFamily="34" charset="0"/>
              <a:buChar char="•"/>
            </a:pPr>
            <a:r>
              <a:rPr lang="en-GB" sz="2200" dirty="0"/>
              <a:t>Example of data set that cannot be partitioned optimally using test conditions involving single attributes.</a:t>
            </a:r>
          </a:p>
        </p:txBody>
      </p:sp>
      <p:pic>
        <p:nvPicPr>
          <p:cNvPr id="7" name="Picture 6">
            <a:extLst>
              <a:ext uri="{FF2B5EF4-FFF2-40B4-BE49-F238E27FC236}">
                <a16:creationId xmlns:a16="http://schemas.microsoft.com/office/drawing/2014/main" id="{A6EFF3FD-EF01-4005-93EC-90963EA07BE1}"/>
              </a:ext>
            </a:extLst>
          </p:cNvPr>
          <p:cNvPicPr>
            <a:picLocks noChangeAspect="1"/>
          </p:cNvPicPr>
          <p:nvPr/>
        </p:nvPicPr>
        <p:blipFill>
          <a:blip r:embed="rId4"/>
          <a:stretch>
            <a:fillRect/>
          </a:stretch>
        </p:blipFill>
        <p:spPr>
          <a:xfrm>
            <a:off x="5073666" y="2080008"/>
            <a:ext cx="6814959" cy="3059931"/>
          </a:xfrm>
          <a:prstGeom prst="rect">
            <a:avLst/>
          </a:prstGeom>
        </p:spPr>
      </p:pic>
      <p:sp>
        <p:nvSpPr>
          <p:cNvPr id="13" name="TextBox 12">
            <a:extLst>
              <a:ext uri="{FF2B5EF4-FFF2-40B4-BE49-F238E27FC236}">
                <a16:creationId xmlns:a16="http://schemas.microsoft.com/office/drawing/2014/main" id="{79754665-698F-4313-A5EA-B865374827EC}"/>
              </a:ext>
            </a:extLst>
          </p:cNvPr>
          <p:cNvSpPr txBox="1"/>
          <p:nvPr/>
        </p:nvSpPr>
        <p:spPr>
          <a:xfrm>
            <a:off x="5352176" y="5241021"/>
            <a:ext cx="6184205" cy="769441"/>
          </a:xfrm>
          <a:prstGeom prst="rect">
            <a:avLst/>
          </a:prstGeom>
          <a:noFill/>
        </p:spPr>
        <p:txBody>
          <a:bodyPr wrap="square">
            <a:spAutoFit/>
          </a:bodyPr>
          <a:lstStyle/>
          <a:p>
            <a:pPr marL="342900" indent="-342900" algn="l">
              <a:buFont typeface="Arial" panose="020B0604020202020204" pitchFamily="34" charset="0"/>
              <a:buChar char="•"/>
            </a:pPr>
            <a:r>
              <a:rPr lang="en-GB" sz="2200" dirty="0"/>
              <a:t>Example of a decision tree and its decision boundaries for a two-dimensional data set.</a:t>
            </a:r>
          </a:p>
        </p:txBody>
      </p:sp>
      <p:sp>
        <p:nvSpPr>
          <p:cNvPr id="2" name="Slide Number Placeholder 1">
            <a:extLst>
              <a:ext uri="{FF2B5EF4-FFF2-40B4-BE49-F238E27FC236}">
                <a16:creationId xmlns:a16="http://schemas.microsoft.com/office/drawing/2014/main" id="{24D93116-A1B7-4EF6-A14C-EF61EEA12DF4}"/>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156589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Requirements for using </a:t>
            </a:r>
            <a:br>
              <a:rPr lang="en-US" dirty="0"/>
            </a:br>
            <a:r>
              <a:rPr lang="en-US" sz="2800" dirty="0">
                <a:solidFill>
                  <a:srgbClr val="C00000"/>
                </a:solidFill>
              </a:rPr>
              <a:t>Decision Trees</a:t>
            </a:r>
            <a:endParaRPr lang="en-US" dirty="0">
              <a:solidFill>
                <a:srgbClr val="C00000"/>
              </a:solidFill>
            </a:endParaRPr>
          </a:p>
        </p:txBody>
      </p:sp>
      <p:sp>
        <p:nvSpPr>
          <p:cNvPr id="3" name="Content Placeholder 2"/>
          <p:cNvSpPr>
            <a:spLocks noGrp="1"/>
          </p:cNvSpPr>
          <p:nvPr>
            <p:ph idx="1"/>
          </p:nvPr>
        </p:nvSpPr>
        <p:spPr>
          <a:xfrm>
            <a:off x="838200" y="1622144"/>
            <a:ext cx="10515600" cy="5232501"/>
          </a:xfrm>
        </p:spPr>
        <p:txBody>
          <a:bodyPr/>
          <a:lstStyle/>
          <a:p>
            <a:pPr marL="449263" lvl="1" indent="-366713">
              <a:lnSpc>
                <a:spcPct val="100000"/>
              </a:lnSpc>
              <a:spcBef>
                <a:spcPts val="600"/>
              </a:spcBef>
              <a:spcAft>
                <a:spcPts val="1200"/>
              </a:spcAft>
              <a:buSzPct val="80000"/>
              <a:buFont typeface="Wingdings 2" panose="05020102010507070707" pitchFamily="18" charset="2"/>
              <a:buChar char=""/>
              <a:defRPr/>
            </a:pPr>
            <a:r>
              <a:rPr lang="en-US" altLang="en-US" sz="2800" b="1" dirty="0"/>
              <a:t>Decision Tree is supervised classification method</a:t>
            </a:r>
          </a:p>
          <a:p>
            <a:pPr marL="801688" indent="-352425">
              <a:lnSpc>
                <a:spcPct val="100000"/>
              </a:lnSpc>
              <a:spcBef>
                <a:spcPts val="600"/>
              </a:spcBef>
              <a:spcAft>
                <a:spcPts val="1200"/>
              </a:spcAft>
              <a:defRPr/>
            </a:pPr>
            <a:r>
              <a:rPr lang="en-US" altLang="en-US" sz="2400" dirty="0"/>
              <a:t>The target variable must be categorical</a:t>
            </a:r>
          </a:p>
          <a:p>
            <a:pPr marL="801688" indent="-352425">
              <a:lnSpc>
                <a:spcPct val="100000"/>
              </a:lnSpc>
              <a:spcBef>
                <a:spcPts val="600"/>
              </a:spcBef>
              <a:spcAft>
                <a:spcPts val="1200"/>
              </a:spcAft>
              <a:defRPr/>
            </a:pPr>
            <a:r>
              <a:rPr lang="en-US" altLang="en-US" sz="2400" dirty="0"/>
              <a:t>Pre-classified target variable must be included in the training set</a:t>
            </a:r>
          </a:p>
          <a:p>
            <a:pPr marL="801688" indent="-352425">
              <a:lnSpc>
                <a:spcPct val="100000"/>
              </a:lnSpc>
              <a:spcBef>
                <a:spcPts val="600"/>
              </a:spcBef>
              <a:spcAft>
                <a:spcPts val="1200"/>
              </a:spcAft>
              <a:defRPr/>
            </a:pPr>
            <a:r>
              <a:rPr lang="en-US" altLang="en-US" sz="2400" dirty="0"/>
              <a:t>Decision trees learn by example, so training set should contain records with varied attribute values</a:t>
            </a:r>
          </a:p>
          <a:p>
            <a:pPr marL="801688" indent="-352425">
              <a:lnSpc>
                <a:spcPct val="100000"/>
              </a:lnSpc>
              <a:spcBef>
                <a:spcPts val="600"/>
              </a:spcBef>
              <a:spcAft>
                <a:spcPts val="1200"/>
              </a:spcAft>
              <a:defRPr/>
            </a:pPr>
            <a:r>
              <a:rPr lang="en-US" altLang="en-US" sz="2400" dirty="0"/>
              <a:t>If the training set systematically lacks definable subsets, classification becomes problematic</a:t>
            </a:r>
          </a:p>
          <a:p>
            <a:pPr marL="801688" indent="-352425">
              <a:lnSpc>
                <a:spcPct val="100000"/>
              </a:lnSpc>
              <a:spcBef>
                <a:spcPts val="600"/>
              </a:spcBef>
              <a:spcAft>
                <a:spcPts val="1200"/>
              </a:spcAft>
              <a:defRPr/>
            </a:pPr>
            <a:r>
              <a:rPr lang="en-US" altLang="en-US" sz="2400" dirty="0"/>
              <a:t>There are different measures for leaf node purity</a:t>
            </a:r>
          </a:p>
          <a:p>
            <a:pPr marL="801688" indent="-352425">
              <a:lnSpc>
                <a:spcPct val="100000"/>
              </a:lnSpc>
              <a:spcBef>
                <a:spcPts val="600"/>
              </a:spcBef>
              <a:spcAft>
                <a:spcPts val="1200"/>
              </a:spcAft>
              <a:defRPr/>
            </a:pPr>
            <a:r>
              <a:rPr lang="en-US" altLang="en-US" sz="2400" b="1" u="sng" dirty="0"/>
              <a:t>Classification and Regression Trees (CART)</a:t>
            </a:r>
            <a:r>
              <a:rPr lang="en-US" altLang="en-US" sz="2400" b="1" dirty="0"/>
              <a:t> </a:t>
            </a:r>
            <a:r>
              <a:rPr lang="en-US" altLang="en-US" sz="2400" dirty="0"/>
              <a:t>and </a:t>
            </a:r>
            <a:r>
              <a:rPr lang="en-US" altLang="en-US" sz="2400" b="1" u="sng" dirty="0"/>
              <a:t>C4.5</a:t>
            </a:r>
            <a:r>
              <a:rPr lang="en-US" altLang="en-US" sz="2400" dirty="0"/>
              <a:t> are two leading algorithms used in the machine learning</a:t>
            </a:r>
            <a:endParaRPr lang="en-US" dirty="0"/>
          </a:p>
        </p:txBody>
      </p:sp>
      <p:sp>
        <p:nvSpPr>
          <p:cNvPr id="5" name="Slide Number Placeholder 4">
            <a:extLst>
              <a:ext uri="{FF2B5EF4-FFF2-40B4-BE49-F238E27FC236}">
                <a16:creationId xmlns:a16="http://schemas.microsoft.com/office/drawing/2014/main" id="{73CDC53C-ABB5-8D51-8EDB-9AAE8B0577B4}"/>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1FE9-5DDF-BC79-5CEF-82C5471108B6}"/>
              </a:ext>
            </a:extLst>
          </p:cNvPr>
          <p:cNvSpPr>
            <a:spLocks noGrp="1"/>
          </p:cNvSpPr>
          <p:nvPr>
            <p:ph type="title"/>
          </p:nvPr>
        </p:nvSpPr>
        <p:spPr/>
        <p:txBody>
          <a:bodyPr>
            <a:normAutofit/>
          </a:bodyPr>
          <a:lstStyle/>
          <a:p>
            <a:r>
              <a:rPr lang="en-US" altLang="en-US" sz="4400" dirty="0"/>
              <a:t>Classification and Regression Trees</a:t>
            </a:r>
            <a:br>
              <a:rPr lang="en-US" altLang="en-US" sz="4400" dirty="0"/>
            </a:br>
            <a:r>
              <a:rPr lang="en-US" altLang="en-US" sz="2800" b="1" dirty="0">
                <a:solidFill>
                  <a:schemeClr val="accent4">
                    <a:lumMod val="75000"/>
                  </a:schemeClr>
                </a:solidFill>
              </a:rPr>
              <a:t>Pruning</a:t>
            </a:r>
            <a:endParaRPr lang="en-GB" dirty="0">
              <a:solidFill>
                <a:schemeClr val="accent4">
                  <a:lumMod val="75000"/>
                </a:schemeClr>
              </a:solidFill>
            </a:endParaRPr>
          </a:p>
        </p:txBody>
      </p:sp>
      <p:sp>
        <p:nvSpPr>
          <p:cNvPr id="3" name="Content Placeholder 2">
            <a:extLst>
              <a:ext uri="{FF2B5EF4-FFF2-40B4-BE49-F238E27FC236}">
                <a16:creationId xmlns:a16="http://schemas.microsoft.com/office/drawing/2014/main" id="{03245DFC-8B96-569B-3B60-2CA710A62F1C}"/>
              </a:ext>
            </a:extLst>
          </p:cNvPr>
          <p:cNvSpPr>
            <a:spLocks noGrp="1"/>
          </p:cNvSpPr>
          <p:nvPr>
            <p:ph idx="1"/>
          </p:nvPr>
        </p:nvSpPr>
        <p:spPr>
          <a:xfrm>
            <a:off x="707366" y="1552755"/>
            <a:ext cx="10646434" cy="5305245"/>
          </a:xfrm>
        </p:spPr>
        <p:txBody>
          <a:bodyPr>
            <a:noAutofit/>
          </a:bodyPr>
          <a:lstStyle/>
          <a:p>
            <a:pPr lvl="1" indent="-323850">
              <a:lnSpc>
                <a:spcPct val="100000"/>
              </a:lnSpc>
              <a:spcBef>
                <a:spcPts val="600"/>
              </a:spcBef>
              <a:spcAft>
                <a:spcPts val="1200"/>
              </a:spcAft>
            </a:pPr>
            <a:r>
              <a:rPr lang="en-US" altLang="en-US" sz="1800" dirty="0"/>
              <a:t>In machine learning, </a:t>
            </a:r>
            <a:r>
              <a:rPr lang="en-US" altLang="en-US" sz="1800" b="1" dirty="0"/>
              <a:t>pruning</a:t>
            </a:r>
            <a:r>
              <a:rPr lang="en-US" altLang="en-US" sz="1800" dirty="0"/>
              <a:t> is a data compression technique that shrinks the size of decision trees by eliminating parts of the tree that are unnecessary and redundant for classifying instances.</a:t>
            </a:r>
          </a:p>
          <a:p>
            <a:pPr lvl="1" indent="-323850">
              <a:lnSpc>
                <a:spcPct val="100000"/>
              </a:lnSpc>
              <a:spcBef>
                <a:spcPts val="600"/>
              </a:spcBef>
              <a:spcAft>
                <a:spcPts val="1200"/>
              </a:spcAft>
            </a:pPr>
            <a:r>
              <a:rPr lang="en-US" altLang="en-US" sz="1800" b="1" dirty="0"/>
              <a:t>Pruning</a:t>
            </a:r>
            <a:r>
              <a:rPr lang="en-US" altLang="en-US" sz="1800" dirty="0"/>
              <a:t> is a method for getting rid of the Decision Tree's components that keep it from developing to its maximum depth. The portions of the tree that lack the ability to classify instances are the portions that are removed. Pruning is crucial because training a decision tree to its maximum depth will certainly result in overfitting the training set.</a:t>
            </a:r>
          </a:p>
          <a:p>
            <a:pPr lvl="1" indent="-323850">
              <a:lnSpc>
                <a:spcPct val="100000"/>
              </a:lnSpc>
              <a:spcBef>
                <a:spcPts val="600"/>
              </a:spcBef>
              <a:spcAft>
                <a:spcPts val="1200"/>
              </a:spcAft>
            </a:pPr>
            <a:r>
              <a:rPr lang="en-US" altLang="en-US" sz="1800" dirty="0"/>
              <a:t>To put it simply, </a:t>
            </a:r>
            <a:r>
              <a:rPr lang="en-US" altLang="en-US" sz="1800" b="1" dirty="0"/>
              <a:t>Decision Tree Pruning</a:t>
            </a:r>
            <a:r>
              <a:rPr lang="en-US" altLang="en-US" sz="1800" dirty="0"/>
              <a:t> aims to build an algorithm that performs worse on training data but performs better on test data in terms of generalization. There are two common strategies to prevent overfitting</a:t>
            </a:r>
          </a:p>
          <a:p>
            <a:pPr marL="1431925" lvl="1" indent="-354013">
              <a:lnSpc>
                <a:spcPct val="100000"/>
              </a:lnSpc>
              <a:spcBef>
                <a:spcPts val="600"/>
              </a:spcBef>
              <a:spcAft>
                <a:spcPts val="1200"/>
              </a:spcAft>
              <a:buFont typeface="+mj-lt"/>
              <a:buAutoNum type="arabicPeriod"/>
            </a:pPr>
            <a:r>
              <a:rPr lang="en-US" altLang="en-US" sz="1800" dirty="0"/>
              <a:t>Stopping the creation of the tree early (also called pre-pruning)</a:t>
            </a:r>
          </a:p>
          <a:p>
            <a:pPr marL="1431925" lvl="1" indent="-354013">
              <a:lnSpc>
                <a:spcPct val="100000"/>
              </a:lnSpc>
              <a:spcBef>
                <a:spcPts val="600"/>
              </a:spcBef>
              <a:spcAft>
                <a:spcPts val="1200"/>
              </a:spcAft>
              <a:buFont typeface="+mj-lt"/>
              <a:buAutoNum type="arabicPeriod"/>
            </a:pPr>
            <a:r>
              <a:rPr lang="en-US" altLang="en-US" sz="1800" dirty="0"/>
              <a:t>Building the tree but then removing or collapsing nodes that contain little information (also called post-pruning or just pruning). </a:t>
            </a:r>
          </a:p>
          <a:p>
            <a:pPr lvl="1" indent="-323850">
              <a:lnSpc>
                <a:spcPct val="100000"/>
              </a:lnSpc>
              <a:spcBef>
                <a:spcPts val="600"/>
              </a:spcBef>
              <a:spcAft>
                <a:spcPts val="1200"/>
              </a:spcAft>
            </a:pPr>
            <a:r>
              <a:rPr lang="en-US" altLang="en-US" sz="1800" dirty="0"/>
              <a:t>Possible criteria for pre-pruning include limiting the maximum depth of the tree, limiting the maximum number of leaves, or requiring a minimum number of points in a node to keep splitting it.</a:t>
            </a:r>
          </a:p>
        </p:txBody>
      </p:sp>
      <p:sp>
        <p:nvSpPr>
          <p:cNvPr id="5" name="Slide Number Placeholder 4">
            <a:extLst>
              <a:ext uri="{FF2B5EF4-FFF2-40B4-BE49-F238E27FC236}">
                <a16:creationId xmlns:a16="http://schemas.microsoft.com/office/drawing/2014/main" id="{422BFE48-515F-34DE-C86B-AE62B66CBAA7}"/>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97331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505" y="88819"/>
            <a:ext cx="9877425" cy="1325563"/>
          </a:xfrm>
        </p:spPr>
        <p:txBody>
          <a:bodyPr/>
          <a:lstStyle/>
          <a:p>
            <a:r>
              <a:rPr lang="en-GB" dirty="0"/>
              <a:t>Agenda</a:t>
            </a:r>
            <a:endParaRPr lang="tr-TR" dirty="0"/>
          </a:p>
        </p:txBody>
      </p:sp>
      <p:sp>
        <p:nvSpPr>
          <p:cNvPr id="4" name="Content Placeholder 3"/>
          <p:cNvSpPr>
            <a:spLocks noGrp="1"/>
          </p:cNvSpPr>
          <p:nvPr>
            <p:ph idx="1"/>
          </p:nvPr>
        </p:nvSpPr>
        <p:spPr>
          <a:xfrm>
            <a:off x="1582310" y="1547439"/>
            <a:ext cx="9323816" cy="5424861"/>
          </a:xfrm>
        </p:spPr>
        <p:txBody>
          <a:bodyPr>
            <a:normAutofit fontScale="85000" lnSpcReduction="10000"/>
          </a:bodyPr>
          <a:lstStyle/>
          <a:p>
            <a:pPr marL="361950" indent="-361950">
              <a:lnSpc>
                <a:spcPct val="120000"/>
              </a:lnSpc>
              <a:spcBef>
                <a:spcPts val="900"/>
              </a:spcBef>
            </a:pPr>
            <a:r>
              <a:rPr lang="en-GB" dirty="0"/>
              <a:t>Classification and Regression</a:t>
            </a:r>
          </a:p>
          <a:p>
            <a:pPr marL="361950" indent="-361950">
              <a:lnSpc>
                <a:spcPct val="120000"/>
              </a:lnSpc>
              <a:spcBef>
                <a:spcPts val="900"/>
              </a:spcBef>
            </a:pPr>
            <a:r>
              <a:rPr lang="en-GB" dirty="0"/>
              <a:t>Classification Methods and Examples</a:t>
            </a:r>
          </a:p>
          <a:p>
            <a:pPr marL="361950" indent="-361950">
              <a:lnSpc>
                <a:spcPct val="120000"/>
              </a:lnSpc>
              <a:spcBef>
                <a:spcPts val="900"/>
              </a:spcBef>
            </a:pPr>
            <a:r>
              <a:rPr lang="en-GB" dirty="0"/>
              <a:t>Structure of Hunt’s Algorithm</a:t>
            </a:r>
          </a:p>
          <a:p>
            <a:pPr marL="361950" indent="-361950">
              <a:lnSpc>
                <a:spcPct val="120000"/>
              </a:lnSpc>
              <a:spcBef>
                <a:spcPts val="900"/>
              </a:spcBef>
            </a:pPr>
            <a:r>
              <a:rPr lang="en-GB" dirty="0"/>
              <a:t>Measures of Node Impurity</a:t>
            </a:r>
          </a:p>
          <a:p>
            <a:pPr marL="361950" indent="-361950">
              <a:lnSpc>
                <a:spcPct val="120000"/>
              </a:lnSpc>
              <a:spcBef>
                <a:spcPts val="900"/>
              </a:spcBef>
            </a:pPr>
            <a:r>
              <a:rPr lang="en-GB" dirty="0"/>
              <a:t>Calculation of Gini Index and Error</a:t>
            </a:r>
          </a:p>
          <a:p>
            <a:pPr marL="361950" indent="-361950">
              <a:lnSpc>
                <a:spcPct val="120000"/>
              </a:lnSpc>
              <a:spcBef>
                <a:spcPts val="900"/>
              </a:spcBef>
            </a:pPr>
            <a:r>
              <a:rPr lang="en-GB" dirty="0"/>
              <a:t>Comparison of Impurity Measures</a:t>
            </a:r>
          </a:p>
          <a:p>
            <a:pPr marL="361950" indent="-361950">
              <a:lnSpc>
                <a:spcPct val="120000"/>
              </a:lnSpc>
              <a:spcBef>
                <a:spcPts val="900"/>
              </a:spcBef>
            </a:pPr>
            <a:r>
              <a:rPr lang="en-GB" dirty="0"/>
              <a:t>Misclassification Error vs Gini Index</a:t>
            </a:r>
          </a:p>
          <a:p>
            <a:pPr marL="361950" indent="-361950">
              <a:lnSpc>
                <a:spcPct val="120000"/>
              </a:lnSpc>
              <a:spcBef>
                <a:spcPts val="900"/>
              </a:spcBef>
            </a:pPr>
            <a:r>
              <a:rPr lang="en-GB" dirty="0"/>
              <a:t>Advantages and Disadvantages of Decision Tree Based Classification</a:t>
            </a:r>
          </a:p>
          <a:p>
            <a:pPr marL="361950" indent="-361950">
              <a:lnSpc>
                <a:spcPct val="120000"/>
              </a:lnSpc>
              <a:spcBef>
                <a:spcPts val="900"/>
              </a:spcBef>
            </a:pPr>
            <a:r>
              <a:rPr lang="en-GB" dirty="0"/>
              <a:t>Ensemble Classifiers</a:t>
            </a:r>
          </a:p>
          <a:p>
            <a:pPr marL="361950" indent="-361950">
              <a:lnSpc>
                <a:spcPct val="120000"/>
              </a:lnSpc>
              <a:spcBef>
                <a:spcPts val="900"/>
              </a:spcBef>
            </a:pPr>
            <a:r>
              <a:rPr lang="en-GB" dirty="0"/>
              <a:t>Random Forest and Algorithm</a:t>
            </a:r>
          </a:p>
        </p:txBody>
      </p:sp>
      <p:sp>
        <p:nvSpPr>
          <p:cNvPr id="3" name="Slide Number Placeholder 2">
            <a:extLst>
              <a:ext uri="{FF2B5EF4-FFF2-40B4-BE49-F238E27FC236}">
                <a16:creationId xmlns:a16="http://schemas.microsoft.com/office/drawing/2014/main" id="{C9BD248B-F19A-7E4E-8E13-17493FB25D2B}"/>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95E36BF-D621-418E-9284-45C2816619F9}"/>
              </a:ext>
            </a:extLst>
          </p:cNvPr>
          <p:cNvSpPr>
            <a:spLocks noGrp="1" noChangeArrowheads="1"/>
          </p:cNvSpPr>
          <p:nvPr>
            <p:ph type="title"/>
          </p:nvPr>
        </p:nvSpPr>
        <p:spPr>
          <a:xfrm>
            <a:off x="1145220" y="47625"/>
            <a:ext cx="10208580" cy="1325563"/>
          </a:xfrm>
        </p:spPr>
        <p:txBody>
          <a:bodyPr/>
          <a:lstStyle/>
          <a:p>
            <a:pPr>
              <a:defRPr/>
            </a:pPr>
            <a:r>
              <a:rPr lang="en-US" dirty="0">
                <a:cs typeface="+mj-cs"/>
              </a:rPr>
              <a:t>Decision Tree Based Classification</a:t>
            </a:r>
          </a:p>
        </p:txBody>
      </p:sp>
      <p:sp>
        <p:nvSpPr>
          <p:cNvPr id="51203" name="Rectangle 3">
            <a:extLst>
              <a:ext uri="{FF2B5EF4-FFF2-40B4-BE49-F238E27FC236}">
                <a16:creationId xmlns:a16="http://schemas.microsoft.com/office/drawing/2014/main" id="{24AAFEB4-BD4F-43D1-8299-6682363CF782}"/>
              </a:ext>
            </a:extLst>
          </p:cNvPr>
          <p:cNvSpPr>
            <a:spLocks noGrp="1" noChangeArrowheads="1"/>
          </p:cNvSpPr>
          <p:nvPr>
            <p:ph idx="1"/>
          </p:nvPr>
        </p:nvSpPr>
        <p:spPr>
          <a:xfrm>
            <a:off x="1145220" y="1529393"/>
            <a:ext cx="9793637" cy="5432125"/>
          </a:xfrm>
        </p:spPr>
        <p:txBody>
          <a:bodyPr>
            <a:normAutofit fontScale="92500" lnSpcReduction="10000"/>
          </a:bodyPr>
          <a:lstStyle/>
          <a:p>
            <a:pPr marL="361950" indent="-361950">
              <a:lnSpc>
                <a:spcPct val="110000"/>
              </a:lnSpc>
              <a:spcBef>
                <a:spcPts val="600"/>
              </a:spcBef>
              <a:spcAft>
                <a:spcPts val="600"/>
              </a:spcAft>
              <a:defRPr/>
            </a:pPr>
            <a:r>
              <a:rPr lang="en-US" b="1" dirty="0"/>
              <a:t>Advantages:</a:t>
            </a:r>
          </a:p>
          <a:p>
            <a:pPr marL="801688" lvl="1" indent="-344488">
              <a:lnSpc>
                <a:spcPct val="110000"/>
              </a:lnSpc>
              <a:spcBef>
                <a:spcPts val="600"/>
              </a:spcBef>
              <a:spcAft>
                <a:spcPts val="600"/>
              </a:spcAft>
              <a:buFont typeface="Arial" charset="0"/>
              <a:buChar char="–"/>
              <a:defRPr/>
            </a:pPr>
            <a:r>
              <a:rPr lang="en-US" sz="2200" dirty="0"/>
              <a:t>Inexpensive to construct</a:t>
            </a:r>
          </a:p>
          <a:p>
            <a:pPr marL="801688" lvl="1" indent="-344488">
              <a:lnSpc>
                <a:spcPct val="110000"/>
              </a:lnSpc>
              <a:spcBef>
                <a:spcPts val="600"/>
              </a:spcBef>
              <a:spcAft>
                <a:spcPts val="600"/>
              </a:spcAft>
              <a:buFont typeface="Arial" charset="0"/>
              <a:buChar char="–"/>
              <a:defRPr/>
            </a:pPr>
            <a:r>
              <a:rPr lang="en-US" sz="2200" dirty="0"/>
              <a:t>Extremely fast at classifying unknown records</a:t>
            </a:r>
          </a:p>
          <a:p>
            <a:pPr marL="801688" lvl="1" indent="-344488">
              <a:lnSpc>
                <a:spcPct val="110000"/>
              </a:lnSpc>
              <a:spcBef>
                <a:spcPts val="600"/>
              </a:spcBef>
              <a:spcAft>
                <a:spcPts val="600"/>
              </a:spcAft>
              <a:buFont typeface="Arial" charset="0"/>
              <a:buChar char="–"/>
              <a:defRPr/>
            </a:pPr>
            <a:r>
              <a:rPr lang="en-US" sz="2200" dirty="0"/>
              <a:t>Easy to interpret for small-sized trees</a:t>
            </a:r>
          </a:p>
          <a:p>
            <a:pPr marL="801688" lvl="1" indent="-344488">
              <a:lnSpc>
                <a:spcPct val="110000"/>
              </a:lnSpc>
              <a:spcBef>
                <a:spcPts val="600"/>
              </a:spcBef>
              <a:spcAft>
                <a:spcPts val="600"/>
              </a:spcAft>
              <a:buFont typeface="Arial" charset="0"/>
              <a:buChar char="–"/>
              <a:defRPr/>
            </a:pPr>
            <a:r>
              <a:rPr lang="en-US" sz="2200" dirty="0"/>
              <a:t>Robust to noise (especially when methods to avoid overfitting are employed)</a:t>
            </a:r>
          </a:p>
          <a:p>
            <a:pPr marL="801688" lvl="1" indent="-344488">
              <a:lnSpc>
                <a:spcPct val="110000"/>
              </a:lnSpc>
              <a:spcBef>
                <a:spcPts val="600"/>
              </a:spcBef>
              <a:spcAft>
                <a:spcPts val="600"/>
              </a:spcAft>
              <a:buFont typeface="Arial" charset="0"/>
              <a:buChar char="–"/>
              <a:defRPr/>
            </a:pPr>
            <a:r>
              <a:rPr lang="en-US" sz="2200" dirty="0"/>
              <a:t>Can easily handle redundant or irrelevant attributes (unless the attributes are interacting)</a:t>
            </a:r>
          </a:p>
          <a:p>
            <a:pPr marL="361950" indent="-361950">
              <a:lnSpc>
                <a:spcPct val="110000"/>
              </a:lnSpc>
              <a:spcBef>
                <a:spcPts val="600"/>
              </a:spcBef>
              <a:spcAft>
                <a:spcPts val="600"/>
              </a:spcAft>
              <a:defRPr/>
            </a:pPr>
            <a:r>
              <a:rPr lang="en-US" b="1" dirty="0"/>
              <a:t>Disadvantages: </a:t>
            </a:r>
          </a:p>
          <a:p>
            <a:pPr marL="801688" lvl="1" indent="-344488">
              <a:lnSpc>
                <a:spcPct val="110000"/>
              </a:lnSpc>
              <a:spcBef>
                <a:spcPts val="600"/>
              </a:spcBef>
              <a:spcAft>
                <a:spcPts val="600"/>
              </a:spcAft>
              <a:buFont typeface="Arial" charset="0"/>
              <a:buChar char="–"/>
              <a:defRPr/>
            </a:pPr>
            <a:r>
              <a:rPr lang="en-US" sz="2200" dirty="0"/>
              <a:t>Space of possible decision trees is exponentially large. Greedy approaches are unable to find the best tree</a:t>
            </a:r>
          </a:p>
          <a:p>
            <a:pPr marL="801688" lvl="1" indent="-344488">
              <a:lnSpc>
                <a:spcPct val="110000"/>
              </a:lnSpc>
              <a:spcBef>
                <a:spcPts val="600"/>
              </a:spcBef>
              <a:spcAft>
                <a:spcPts val="600"/>
              </a:spcAft>
              <a:buFont typeface="Arial" charset="0"/>
              <a:buChar char="–"/>
              <a:defRPr/>
            </a:pPr>
            <a:r>
              <a:rPr lang="en-US" sz="2200" dirty="0"/>
              <a:t>Does not take into account interactions between attributes</a:t>
            </a:r>
          </a:p>
          <a:p>
            <a:pPr marL="801688" lvl="1" indent="-344488">
              <a:lnSpc>
                <a:spcPct val="110000"/>
              </a:lnSpc>
              <a:spcBef>
                <a:spcPts val="600"/>
              </a:spcBef>
              <a:spcAft>
                <a:spcPts val="600"/>
              </a:spcAft>
              <a:buFont typeface="Arial" charset="0"/>
              <a:buChar char="–"/>
              <a:defRPr/>
            </a:pPr>
            <a:r>
              <a:rPr lang="en-US" sz="2200" dirty="0"/>
              <a:t>Each decision boundary involves only a single attribute</a:t>
            </a:r>
          </a:p>
        </p:txBody>
      </p:sp>
      <p:sp>
        <p:nvSpPr>
          <p:cNvPr id="3" name="Slide Number Placeholder 2">
            <a:extLst>
              <a:ext uri="{FF2B5EF4-FFF2-40B4-BE49-F238E27FC236}">
                <a16:creationId xmlns:a16="http://schemas.microsoft.com/office/drawing/2014/main" id="{8A1DA0DC-F00E-D226-B9C6-13D94FF9EBE2}"/>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49993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B979-B7CC-47D6-985D-2D035D2B328B}"/>
              </a:ext>
            </a:extLst>
          </p:cNvPr>
          <p:cNvSpPr>
            <a:spLocks noGrp="1"/>
          </p:cNvSpPr>
          <p:nvPr>
            <p:ph type="title"/>
          </p:nvPr>
        </p:nvSpPr>
        <p:spPr>
          <a:xfrm>
            <a:off x="1092200" y="83784"/>
            <a:ext cx="8655482" cy="1325563"/>
          </a:xfrm>
        </p:spPr>
        <p:txBody>
          <a:bodyPr/>
          <a:lstStyle/>
          <a:p>
            <a:r>
              <a:rPr lang="en-GB" dirty="0"/>
              <a:t>Ensemble Classifiers</a:t>
            </a:r>
          </a:p>
        </p:txBody>
      </p:sp>
      <p:graphicFrame>
        <p:nvGraphicFramePr>
          <p:cNvPr id="4" name="Object 2">
            <a:extLst>
              <a:ext uri="{FF2B5EF4-FFF2-40B4-BE49-F238E27FC236}">
                <a16:creationId xmlns:a16="http://schemas.microsoft.com/office/drawing/2014/main" id="{7692CBD1-A030-467A-861A-9A39B7A743EF}"/>
              </a:ext>
            </a:extLst>
          </p:cNvPr>
          <p:cNvGraphicFramePr>
            <a:graphicFrameLocks noChangeAspect="1"/>
          </p:cNvGraphicFramePr>
          <p:nvPr>
            <p:extLst>
              <p:ext uri="{D42A27DB-BD31-4B8C-83A1-F6EECF244321}">
                <p14:modId xmlns:p14="http://schemas.microsoft.com/office/powerpoint/2010/main" val="1057459199"/>
              </p:ext>
            </p:extLst>
          </p:nvPr>
        </p:nvGraphicFramePr>
        <p:xfrm>
          <a:off x="7069909" y="1625716"/>
          <a:ext cx="3826691" cy="2875303"/>
        </p:xfrm>
        <a:graphic>
          <a:graphicData uri="http://schemas.openxmlformats.org/presentationml/2006/ole">
            <mc:AlternateContent xmlns:mc="http://schemas.openxmlformats.org/markup-compatibility/2006">
              <mc:Choice xmlns:v="urn:schemas-microsoft-com:vml" Requires="v">
                <p:oleObj name="Visio" r:id="rId2" imgW="9740900" imgH="7327900" progId="Visio.Drawing.6">
                  <p:embed/>
                </p:oleObj>
              </mc:Choice>
              <mc:Fallback>
                <p:oleObj name="Visio" r:id="rId2" imgW="9740900" imgH="7327900" progId="Visio.Drawing.6">
                  <p:embed/>
                  <p:pic>
                    <p:nvPicPr>
                      <p:cNvPr id="21506" name="Object 2">
                        <a:extLst>
                          <a:ext uri="{FF2B5EF4-FFF2-40B4-BE49-F238E27FC236}">
                            <a16:creationId xmlns:a16="http://schemas.microsoft.com/office/drawing/2014/main" id="{ABB805FB-247F-4A1D-97D9-EFA51EEA3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909" y="1625716"/>
                        <a:ext cx="3826691" cy="2875303"/>
                      </a:xfrm>
                      <a:prstGeom prst="rect">
                        <a:avLst/>
                      </a:prstGeom>
                      <a:noFill/>
                      <a:ln>
                        <a:noFill/>
                      </a:ln>
                      <a:effectLst/>
                    </p:spPr>
                  </p:pic>
                </p:oleObj>
              </mc:Fallback>
            </mc:AlternateContent>
          </a:graphicData>
        </a:graphic>
      </p:graphicFrame>
      <p:sp>
        <p:nvSpPr>
          <p:cNvPr id="6" name="TextBox 5">
            <a:extLst>
              <a:ext uri="{FF2B5EF4-FFF2-40B4-BE49-F238E27FC236}">
                <a16:creationId xmlns:a16="http://schemas.microsoft.com/office/drawing/2014/main" id="{8E41C010-3207-414B-97DB-FF3F75DA40E9}"/>
              </a:ext>
            </a:extLst>
          </p:cNvPr>
          <p:cNvSpPr txBox="1"/>
          <p:nvPr/>
        </p:nvSpPr>
        <p:spPr>
          <a:xfrm>
            <a:off x="1092200" y="1586039"/>
            <a:ext cx="6192910" cy="3016210"/>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defRPr/>
            </a:pPr>
            <a:r>
              <a:rPr lang="en-US" altLang="en-US" sz="2200" b="1" dirty="0"/>
              <a:t>Types of Ensemble Methods</a:t>
            </a:r>
          </a:p>
          <a:p>
            <a:pPr marL="342900" indent="-342900">
              <a:spcBef>
                <a:spcPts val="600"/>
              </a:spcBef>
              <a:spcAft>
                <a:spcPts val="600"/>
              </a:spcAft>
              <a:buFont typeface="Arial" panose="020B0604020202020204" pitchFamily="34" charset="0"/>
              <a:buChar char="•"/>
              <a:defRPr/>
            </a:pPr>
            <a:r>
              <a:rPr lang="en-US" altLang="en-US" dirty="0"/>
              <a:t>Manipulate data distribution</a:t>
            </a:r>
          </a:p>
          <a:p>
            <a:pPr marL="800100" lvl="1" indent="-342900">
              <a:spcBef>
                <a:spcPts val="600"/>
              </a:spcBef>
              <a:spcAft>
                <a:spcPts val="600"/>
              </a:spcAft>
              <a:buFont typeface="Arial" panose="020B0604020202020204" pitchFamily="34" charset="0"/>
              <a:buChar char="•"/>
              <a:defRPr/>
            </a:pPr>
            <a:r>
              <a:rPr lang="en-US" altLang="en-US" sz="1600" dirty="0"/>
              <a:t>Example: bagging, boosting</a:t>
            </a:r>
          </a:p>
          <a:p>
            <a:pPr marL="342900" indent="-342900">
              <a:spcBef>
                <a:spcPts val="600"/>
              </a:spcBef>
              <a:spcAft>
                <a:spcPts val="600"/>
              </a:spcAft>
              <a:buFont typeface="Arial" panose="020B0604020202020204" pitchFamily="34" charset="0"/>
              <a:buChar char="•"/>
              <a:defRPr/>
            </a:pPr>
            <a:r>
              <a:rPr lang="en-US" altLang="en-US" dirty="0"/>
              <a:t>Manipulate input features</a:t>
            </a:r>
          </a:p>
          <a:p>
            <a:pPr marL="800100" lvl="1" indent="-342900">
              <a:spcBef>
                <a:spcPts val="600"/>
              </a:spcBef>
              <a:spcAft>
                <a:spcPts val="600"/>
              </a:spcAft>
              <a:buFont typeface="Arial" panose="020B0604020202020204" pitchFamily="34" charset="0"/>
              <a:buChar char="•"/>
              <a:defRPr/>
            </a:pPr>
            <a:r>
              <a:rPr lang="en-US" altLang="en-US" dirty="0"/>
              <a:t>Example: </a:t>
            </a:r>
            <a:r>
              <a:rPr lang="en-US" altLang="en-US" b="1" dirty="0"/>
              <a:t>random forests</a:t>
            </a:r>
          </a:p>
          <a:p>
            <a:pPr marL="342900" indent="-342900">
              <a:spcBef>
                <a:spcPts val="600"/>
              </a:spcBef>
              <a:spcAft>
                <a:spcPts val="600"/>
              </a:spcAft>
              <a:buFont typeface="Arial" panose="020B0604020202020204" pitchFamily="34" charset="0"/>
              <a:buChar char="•"/>
              <a:defRPr/>
            </a:pPr>
            <a:r>
              <a:rPr lang="en-US" altLang="en-US" dirty="0"/>
              <a:t>Manipulate class labels</a:t>
            </a:r>
          </a:p>
          <a:p>
            <a:pPr marL="800100" lvl="1" indent="-342900">
              <a:spcBef>
                <a:spcPts val="600"/>
              </a:spcBef>
              <a:spcAft>
                <a:spcPts val="600"/>
              </a:spcAft>
              <a:buFont typeface="Arial" panose="020B0604020202020204" pitchFamily="34" charset="0"/>
              <a:buChar char="•"/>
              <a:defRPr/>
            </a:pPr>
            <a:r>
              <a:rPr lang="en-US" altLang="en-US" dirty="0"/>
              <a:t>Example: error-correcting output coding</a:t>
            </a:r>
          </a:p>
        </p:txBody>
      </p:sp>
      <p:sp>
        <p:nvSpPr>
          <p:cNvPr id="7" name="TextBox 6">
            <a:extLst>
              <a:ext uri="{FF2B5EF4-FFF2-40B4-BE49-F238E27FC236}">
                <a16:creationId xmlns:a16="http://schemas.microsoft.com/office/drawing/2014/main" id="{9F1D22B7-8B79-4ACB-8C99-CE46B42D6E42}"/>
              </a:ext>
            </a:extLst>
          </p:cNvPr>
          <p:cNvSpPr txBox="1"/>
          <p:nvPr/>
        </p:nvSpPr>
        <p:spPr>
          <a:xfrm>
            <a:off x="711200" y="4680686"/>
            <a:ext cx="10642600" cy="216982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GB" sz="2000" dirty="0"/>
              <a:t>In ML, </a:t>
            </a:r>
            <a:r>
              <a:rPr lang="en-US" sz="2000" dirty="0"/>
              <a:t>multiple instances of the same model are trained on various subsets of the training data using the ensemble technique known as </a:t>
            </a:r>
            <a:r>
              <a:rPr lang="en-US" sz="2000" b="1" dirty="0"/>
              <a:t>bagging (Bootstrap Aggregating)</a:t>
            </a:r>
            <a:r>
              <a:rPr lang="en-US" sz="2000" dirty="0"/>
              <a:t>, and then the predictions from all of the instances are combined to get the final prediction. The procedure of </a:t>
            </a:r>
            <a:r>
              <a:rPr lang="en-US" sz="2000" b="1" dirty="0"/>
              <a:t>bootstrapping</a:t>
            </a:r>
            <a:r>
              <a:rPr lang="en-US" sz="2000" dirty="0"/>
              <a:t> is used to produce the data subsets from random sampling with replacement.</a:t>
            </a:r>
            <a:endParaRPr lang="en-GB" sz="2000" dirty="0"/>
          </a:p>
          <a:p>
            <a:pPr marL="285750" indent="-285750">
              <a:spcBef>
                <a:spcPts val="1200"/>
              </a:spcBef>
              <a:spcAft>
                <a:spcPts val="600"/>
              </a:spcAft>
              <a:buFont typeface="Arial" panose="020B0604020202020204" pitchFamily="34" charset="0"/>
              <a:buChar char="•"/>
            </a:pPr>
            <a:r>
              <a:rPr lang="en-US" sz="2000" dirty="0"/>
              <a:t>In</a:t>
            </a:r>
            <a:r>
              <a:rPr lang="en-US" sz="2000" b="1" dirty="0"/>
              <a:t> boosting</a:t>
            </a:r>
            <a:r>
              <a:rPr lang="en-US" sz="2000" dirty="0"/>
              <a:t>, the weak learners are instructed one after the other while concentrating on the errors of the prior learners. In boosting, each repetition gives the misclassified cases more weight.</a:t>
            </a:r>
            <a:endParaRPr lang="en-GB" sz="2000" dirty="0"/>
          </a:p>
        </p:txBody>
      </p:sp>
      <p:sp>
        <p:nvSpPr>
          <p:cNvPr id="5" name="Slide Number Placeholder 4">
            <a:extLst>
              <a:ext uri="{FF2B5EF4-FFF2-40B4-BE49-F238E27FC236}">
                <a16:creationId xmlns:a16="http://schemas.microsoft.com/office/drawing/2014/main" id="{E87BC718-A016-4F3E-10E0-9BA91C445F2A}"/>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4241726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1EAF-5634-408C-B543-419469EEE819}"/>
              </a:ext>
            </a:extLst>
          </p:cNvPr>
          <p:cNvSpPr>
            <a:spLocks noGrp="1"/>
          </p:cNvSpPr>
          <p:nvPr>
            <p:ph type="title"/>
          </p:nvPr>
        </p:nvSpPr>
        <p:spPr>
          <a:xfrm>
            <a:off x="838200" y="76200"/>
            <a:ext cx="10515600" cy="1325563"/>
          </a:xfrm>
        </p:spPr>
        <p:txBody>
          <a:bodyPr/>
          <a:lstStyle/>
          <a:p>
            <a:r>
              <a:rPr lang="en-GB" dirty="0"/>
              <a:t>Random Forest</a:t>
            </a:r>
          </a:p>
        </p:txBody>
      </p:sp>
      <p:sp>
        <p:nvSpPr>
          <p:cNvPr id="3" name="Content Placeholder 2">
            <a:extLst>
              <a:ext uri="{FF2B5EF4-FFF2-40B4-BE49-F238E27FC236}">
                <a16:creationId xmlns:a16="http://schemas.microsoft.com/office/drawing/2014/main" id="{535CB5E9-DA21-4CAD-B4A7-10EE1DD07ED4}"/>
              </a:ext>
            </a:extLst>
          </p:cNvPr>
          <p:cNvSpPr>
            <a:spLocks noGrp="1"/>
          </p:cNvSpPr>
          <p:nvPr>
            <p:ph idx="1"/>
          </p:nvPr>
        </p:nvSpPr>
        <p:spPr>
          <a:xfrm>
            <a:off x="838199" y="1549273"/>
            <a:ext cx="7772401" cy="5299203"/>
          </a:xfrm>
        </p:spPr>
        <p:txBody>
          <a:bodyPr>
            <a:normAutofit lnSpcReduction="10000"/>
          </a:bodyPr>
          <a:lstStyle/>
          <a:p>
            <a:pPr marL="361950" indent="-361950" algn="l">
              <a:lnSpc>
                <a:spcPct val="120000"/>
              </a:lnSpc>
              <a:spcBef>
                <a:spcPts val="1200"/>
              </a:spcBef>
              <a:spcAft>
                <a:spcPts val="600"/>
              </a:spcAft>
            </a:pPr>
            <a:r>
              <a:rPr lang="en-GB" sz="2000" b="1" i="0" dirty="0">
                <a:effectLst/>
              </a:rPr>
              <a:t>Random Forest </a:t>
            </a:r>
            <a:r>
              <a:rPr lang="en-GB" sz="2000" b="0" i="0" dirty="0">
                <a:effectLst/>
              </a:rPr>
              <a:t>is a supervised learning algorithm. It can be used both for </a:t>
            </a:r>
            <a:r>
              <a:rPr lang="en-GB" sz="2000" b="1" i="0" dirty="0">
                <a:effectLst/>
              </a:rPr>
              <a:t>Classification</a:t>
            </a:r>
            <a:r>
              <a:rPr lang="en-GB" sz="2000" b="0" i="0" dirty="0">
                <a:effectLst/>
              </a:rPr>
              <a:t> and </a:t>
            </a:r>
            <a:r>
              <a:rPr lang="en-GB" sz="2000" b="1" dirty="0"/>
              <a:t>R</a:t>
            </a:r>
            <a:r>
              <a:rPr lang="en-GB" sz="2000" b="1" i="0" dirty="0">
                <a:effectLst/>
              </a:rPr>
              <a:t>egression</a:t>
            </a:r>
            <a:r>
              <a:rPr lang="en-GB" sz="2000" b="0" i="0" dirty="0">
                <a:effectLst/>
              </a:rPr>
              <a:t>. </a:t>
            </a:r>
          </a:p>
          <a:p>
            <a:pPr marL="361950" indent="-361950" algn="l">
              <a:lnSpc>
                <a:spcPct val="120000"/>
              </a:lnSpc>
              <a:spcBef>
                <a:spcPts val="1200"/>
              </a:spcBef>
              <a:spcAft>
                <a:spcPts val="600"/>
              </a:spcAft>
            </a:pPr>
            <a:r>
              <a:rPr lang="en-GB" sz="2000" b="0" i="0" dirty="0">
                <a:effectLst/>
              </a:rPr>
              <a:t>A forest is comprised of trees. It has been observed that more trees can form a forest rapidly. </a:t>
            </a:r>
          </a:p>
          <a:p>
            <a:pPr marL="361950" indent="-361950" algn="l">
              <a:lnSpc>
                <a:spcPct val="120000"/>
              </a:lnSpc>
              <a:spcBef>
                <a:spcPts val="1200"/>
              </a:spcBef>
              <a:spcAft>
                <a:spcPts val="600"/>
              </a:spcAft>
            </a:pPr>
            <a:r>
              <a:rPr lang="en-GB" sz="2000" b="0" i="0" dirty="0">
                <a:effectLst/>
              </a:rPr>
              <a:t>Random forest creates decision trees on randomly selected data samples, gets prediction from each tree and selects the best solution by means of voting.</a:t>
            </a:r>
          </a:p>
          <a:p>
            <a:pPr marL="361950" indent="-361950" algn="l">
              <a:lnSpc>
                <a:spcPct val="120000"/>
              </a:lnSpc>
              <a:spcBef>
                <a:spcPts val="1200"/>
              </a:spcBef>
              <a:spcAft>
                <a:spcPts val="600"/>
              </a:spcAft>
            </a:pPr>
            <a:r>
              <a:rPr lang="en-GB" sz="2000" b="0" i="0" dirty="0">
                <a:effectLst/>
              </a:rPr>
              <a:t>It also provides a pretty good indicator of the feature importance.</a:t>
            </a:r>
          </a:p>
          <a:p>
            <a:pPr marL="361950" indent="-361950" algn="l">
              <a:lnSpc>
                <a:spcPct val="120000"/>
              </a:lnSpc>
              <a:spcBef>
                <a:spcPts val="1200"/>
              </a:spcBef>
              <a:spcAft>
                <a:spcPts val="600"/>
              </a:spcAft>
            </a:pPr>
            <a:r>
              <a:rPr lang="en-GB" sz="2000" b="0" i="0" dirty="0">
                <a:effectLst/>
              </a:rPr>
              <a:t>Random forests have a variety of applications, such as recommendation engines, image classification and feature selection. </a:t>
            </a:r>
          </a:p>
          <a:p>
            <a:pPr marL="361950" indent="-361950" algn="l">
              <a:lnSpc>
                <a:spcPct val="120000"/>
              </a:lnSpc>
              <a:spcBef>
                <a:spcPts val="1200"/>
              </a:spcBef>
              <a:spcAft>
                <a:spcPts val="600"/>
              </a:spcAft>
            </a:pPr>
            <a:r>
              <a:rPr lang="en-GB" sz="2000" b="0" i="0" dirty="0">
                <a:effectLst/>
              </a:rPr>
              <a:t>It can be used to classify loyal loan applicants, identify fraudulent activity and predict diseases. </a:t>
            </a:r>
            <a:endParaRPr lang="en-GB" sz="2000" dirty="0"/>
          </a:p>
        </p:txBody>
      </p:sp>
      <p:pic>
        <p:nvPicPr>
          <p:cNvPr id="1026" name="Picture 2" descr="Introduction to Random Forest in Machine Learning | Engineering Education  (EngEd) Program | Section">
            <a:extLst>
              <a:ext uri="{FF2B5EF4-FFF2-40B4-BE49-F238E27FC236}">
                <a16:creationId xmlns:a16="http://schemas.microsoft.com/office/drawing/2014/main" id="{1F6DD6C6-5A69-44D6-B1B4-2C0BDE789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274" y="4212405"/>
            <a:ext cx="3170689" cy="264224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Random Forest - an overview | ScienceDirect Topics">
            <a:extLst>
              <a:ext uri="{FF2B5EF4-FFF2-40B4-BE49-F238E27FC236}">
                <a16:creationId xmlns:a16="http://schemas.microsoft.com/office/drawing/2014/main" id="{CCA7EE84-BDDD-4E66-A820-518168E0E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1644240"/>
            <a:ext cx="3130268" cy="231536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5AAD9AC-B4F6-E602-C9A8-76A6A0EABF54}"/>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123317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1EAF-5634-408C-B543-419469EEE819}"/>
              </a:ext>
            </a:extLst>
          </p:cNvPr>
          <p:cNvSpPr>
            <a:spLocks noGrp="1"/>
          </p:cNvSpPr>
          <p:nvPr>
            <p:ph type="title"/>
          </p:nvPr>
        </p:nvSpPr>
        <p:spPr>
          <a:xfrm>
            <a:off x="1219199" y="82885"/>
            <a:ext cx="8519605" cy="1325563"/>
          </a:xfrm>
        </p:spPr>
        <p:txBody>
          <a:bodyPr/>
          <a:lstStyle/>
          <a:p>
            <a:r>
              <a:rPr lang="en-GB" dirty="0"/>
              <a:t>Random Forest</a:t>
            </a:r>
            <a:br>
              <a:rPr lang="en-GB" dirty="0"/>
            </a:br>
            <a:r>
              <a:rPr lang="en-GB" sz="2800" dirty="0">
                <a:solidFill>
                  <a:srgbClr val="C00000"/>
                </a:solidFill>
              </a:rPr>
              <a:t>Example</a:t>
            </a:r>
            <a:endParaRPr lang="en-GB" sz="5400" dirty="0">
              <a:solidFill>
                <a:srgbClr val="C00000"/>
              </a:solidFill>
            </a:endParaRPr>
          </a:p>
        </p:txBody>
      </p:sp>
      <p:sp>
        <p:nvSpPr>
          <p:cNvPr id="3" name="Content Placeholder 2">
            <a:extLst>
              <a:ext uri="{FF2B5EF4-FFF2-40B4-BE49-F238E27FC236}">
                <a16:creationId xmlns:a16="http://schemas.microsoft.com/office/drawing/2014/main" id="{535CB5E9-DA21-4CAD-B4A7-10EE1DD07ED4}"/>
              </a:ext>
            </a:extLst>
          </p:cNvPr>
          <p:cNvSpPr>
            <a:spLocks noGrp="1"/>
          </p:cNvSpPr>
          <p:nvPr>
            <p:ph idx="1"/>
          </p:nvPr>
        </p:nvSpPr>
        <p:spPr>
          <a:xfrm>
            <a:off x="838200" y="1526528"/>
            <a:ext cx="10515600" cy="5469496"/>
          </a:xfrm>
        </p:spPr>
        <p:txBody>
          <a:bodyPr>
            <a:normAutofit/>
          </a:bodyPr>
          <a:lstStyle/>
          <a:p>
            <a:pPr marL="361950" indent="-361950" algn="l">
              <a:lnSpc>
                <a:spcPct val="100000"/>
              </a:lnSpc>
              <a:spcBef>
                <a:spcPts val="1200"/>
              </a:spcBef>
              <a:spcAft>
                <a:spcPts val="600"/>
              </a:spcAft>
            </a:pPr>
            <a:r>
              <a:rPr lang="en-GB" sz="1800" b="0" i="0" dirty="0">
                <a:effectLst/>
              </a:rPr>
              <a:t>Suppose you want plana trip and you would like to travel to a specific destination but not sure.</a:t>
            </a:r>
          </a:p>
          <a:p>
            <a:pPr marL="361950" indent="-361950" algn="l">
              <a:lnSpc>
                <a:spcPct val="100000"/>
              </a:lnSpc>
              <a:spcBef>
                <a:spcPts val="1200"/>
              </a:spcBef>
              <a:spcAft>
                <a:spcPts val="600"/>
              </a:spcAft>
            </a:pPr>
            <a:r>
              <a:rPr lang="en-GB" sz="1800" b="0" i="0" dirty="0">
                <a:effectLst/>
              </a:rPr>
              <a:t>How to find a place that you will like? You can search online, read reviews on travel blogs and portals, or you can also ask to your friends.</a:t>
            </a:r>
          </a:p>
          <a:p>
            <a:pPr marL="361950" indent="-361950" algn="l">
              <a:lnSpc>
                <a:spcPct val="100000"/>
              </a:lnSpc>
              <a:spcBef>
                <a:spcPts val="1200"/>
              </a:spcBef>
              <a:spcAft>
                <a:spcPts val="600"/>
              </a:spcAft>
            </a:pPr>
            <a:r>
              <a:rPr lang="en-GB" sz="1800" b="0" i="0" dirty="0">
                <a:effectLst/>
              </a:rPr>
              <a:t>Let’s suppose you have decided to ask your friends and talked with them about their past travel experience to various places. You will get some recommendations from every friend. Now you have to make a list of those recommended places. Then, you ask them to vote (or select one best place for the trip) from the list of recommended places you made. The place with the highest number of votes will be your final choice for the trip.</a:t>
            </a:r>
          </a:p>
          <a:p>
            <a:pPr marL="361950" indent="-361950" algn="l">
              <a:lnSpc>
                <a:spcPct val="100000"/>
              </a:lnSpc>
              <a:spcBef>
                <a:spcPts val="1200"/>
              </a:spcBef>
              <a:spcAft>
                <a:spcPts val="600"/>
              </a:spcAft>
            </a:pPr>
            <a:r>
              <a:rPr lang="en-GB" sz="1800" b="0" i="0" dirty="0">
                <a:effectLst/>
              </a:rPr>
              <a:t>In the above decision process, there are two parts. </a:t>
            </a:r>
            <a:r>
              <a:rPr lang="en-GB" sz="1800" b="1" i="0" u="sng" dirty="0">
                <a:effectLst/>
              </a:rPr>
              <a:t>First</a:t>
            </a:r>
            <a:r>
              <a:rPr lang="en-GB" sz="1800" b="0" i="0" dirty="0">
                <a:effectLst/>
              </a:rPr>
              <a:t>, asking your friends about their individual travel experience and getting one recommendation out of multiple places they have visited. </a:t>
            </a:r>
          </a:p>
          <a:p>
            <a:pPr marL="361950" indent="-361950" algn="l">
              <a:lnSpc>
                <a:spcPct val="100000"/>
              </a:lnSpc>
              <a:spcBef>
                <a:spcPts val="1200"/>
              </a:spcBef>
              <a:spcAft>
                <a:spcPts val="600"/>
              </a:spcAft>
            </a:pPr>
            <a:r>
              <a:rPr lang="en-GB" sz="1800" b="0" i="0" dirty="0">
                <a:effectLst/>
              </a:rPr>
              <a:t>This part is like using the decision tree algorithm. In this scenario, each friend makes a selection of the places he or she has visited so far.</a:t>
            </a:r>
          </a:p>
          <a:p>
            <a:pPr marL="361950" indent="-361950" algn="l">
              <a:lnSpc>
                <a:spcPct val="100000"/>
              </a:lnSpc>
              <a:spcBef>
                <a:spcPts val="1200"/>
              </a:spcBef>
              <a:spcAft>
                <a:spcPts val="600"/>
              </a:spcAft>
            </a:pPr>
            <a:r>
              <a:rPr lang="en-GB" sz="1800" b="1" u="sng" dirty="0"/>
              <a:t>The second part</a:t>
            </a:r>
            <a:r>
              <a:rPr lang="en-GB" sz="1800" dirty="0"/>
              <a:t>, after collecting all the recommendations, is the voting procedure for selecting the best place in the list of recommendations. This whole process of getting recommendations from friends and voting on them to find the best place is known as the random forest algorithm.</a:t>
            </a:r>
          </a:p>
        </p:txBody>
      </p:sp>
      <p:sp>
        <p:nvSpPr>
          <p:cNvPr id="5" name="Slide Number Placeholder 4">
            <a:extLst>
              <a:ext uri="{FF2B5EF4-FFF2-40B4-BE49-F238E27FC236}">
                <a16:creationId xmlns:a16="http://schemas.microsoft.com/office/drawing/2014/main" id="{5E89646F-7B80-8252-5849-8B6E3CCA0268}"/>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extLst>
      <p:ext uri="{BB962C8B-B14F-4D97-AF65-F5344CB8AC3E}">
        <p14:creationId xmlns:p14="http://schemas.microsoft.com/office/powerpoint/2010/main" val="18655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10CE-7B3B-4232-AEE7-F58D9C3E697B}"/>
              </a:ext>
            </a:extLst>
          </p:cNvPr>
          <p:cNvSpPr>
            <a:spLocks noGrp="1"/>
          </p:cNvSpPr>
          <p:nvPr>
            <p:ph type="title"/>
          </p:nvPr>
        </p:nvSpPr>
        <p:spPr/>
        <p:txBody>
          <a:bodyPr/>
          <a:lstStyle/>
          <a:p>
            <a:r>
              <a:rPr lang="en-GB" dirty="0"/>
              <a:t>Random Forest Algorithm</a:t>
            </a:r>
          </a:p>
        </p:txBody>
      </p:sp>
      <p:sp>
        <p:nvSpPr>
          <p:cNvPr id="3" name="Content Placeholder 2">
            <a:extLst>
              <a:ext uri="{FF2B5EF4-FFF2-40B4-BE49-F238E27FC236}">
                <a16:creationId xmlns:a16="http://schemas.microsoft.com/office/drawing/2014/main" id="{B39F2867-9AF1-4CCA-A315-EB6508ED466E}"/>
              </a:ext>
            </a:extLst>
          </p:cNvPr>
          <p:cNvSpPr>
            <a:spLocks noGrp="1"/>
          </p:cNvSpPr>
          <p:nvPr>
            <p:ph idx="1"/>
          </p:nvPr>
        </p:nvSpPr>
        <p:spPr>
          <a:xfrm>
            <a:off x="646981" y="1573079"/>
            <a:ext cx="6916191" cy="2859436"/>
          </a:xfrm>
        </p:spPr>
        <p:txBody>
          <a:bodyPr>
            <a:normAutofit lnSpcReduction="10000"/>
          </a:bodyPr>
          <a:lstStyle/>
          <a:p>
            <a:pPr marL="534988" indent="-354013" algn="l">
              <a:lnSpc>
                <a:spcPct val="100000"/>
              </a:lnSpc>
              <a:spcBef>
                <a:spcPts val="600"/>
              </a:spcBef>
              <a:spcAft>
                <a:spcPts val="600"/>
              </a:spcAft>
            </a:pPr>
            <a:r>
              <a:rPr lang="en-GB" sz="2400" b="1" i="0" dirty="0">
                <a:effectLst/>
              </a:rPr>
              <a:t>It works in four steps</a:t>
            </a:r>
          </a:p>
          <a:p>
            <a:pPr marL="361950" indent="-361950" algn="l">
              <a:lnSpc>
                <a:spcPct val="100000"/>
              </a:lnSpc>
              <a:spcBef>
                <a:spcPts val="600"/>
              </a:spcBef>
              <a:spcAft>
                <a:spcPts val="600"/>
              </a:spcAft>
              <a:buFont typeface="+mj-lt"/>
              <a:buAutoNum type="arabicPeriod"/>
            </a:pPr>
            <a:r>
              <a:rPr lang="en-GB" sz="2000" b="0" i="0" dirty="0">
                <a:effectLst/>
              </a:rPr>
              <a:t>Select random samples from a given dataset.</a:t>
            </a:r>
          </a:p>
          <a:p>
            <a:pPr marL="361950" indent="-361950" algn="l">
              <a:lnSpc>
                <a:spcPct val="100000"/>
              </a:lnSpc>
              <a:spcBef>
                <a:spcPts val="600"/>
              </a:spcBef>
              <a:spcAft>
                <a:spcPts val="600"/>
              </a:spcAft>
              <a:buFont typeface="+mj-lt"/>
              <a:buAutoNum type="arabicPeriod"/>
            </a:pPr>
            <a:r>
              <a:rPr lang="en-GB" sz="2000" b="0" i="0" dirty="0">
                <a:effectLst/>
              </a:rPr>
              <a:t>Construct a decision tree for each sample and get a prediction result from each decision tree.</a:t>
            </a:r>
          </a:p>
          <a:p>
            <a:pPr marL="361950" indent="-361950" algn="l">
              <a:lnSpc>
                <a:spcPct val="100000"/>
              </a:lnSpc>
              <a:spcBef>
                <a:spcPts val="600"/>
              </a:spcBef>
              <a:spcAft>
                <a:spcPts val="600"/>
              </a:spcAft>
              <a:buFont typeface="+mj-lt"/>
              <a:buAutoNum type="arabicPeriod"/>
            </a:pPr>
            <a:r>
              <a:rPr lang="en-GB" sz="2000" b="0" i="0" dirty="0">
                <a:effectLst/>
              </a:rPr>
              <a:t>Perform a vote for each predicted result.</a:t>
            </a:r>
          </a:p>
          <a:p>
            <a:pPr marL="361950" indent="-361950" algn="l">
              <a:lnSpc>
                <a:spcPct val="100000"/>
              </a:lnSpc>
              <a:spcBef>
                <a:spcPts val="600"/>
              </a:spcBef>
              <a:spcAft>
                <a:spcPts val="600"/>
              </a:spcAft>
              <a:buFont typeface="+mj-lt"/>
              <a:buAutoNum type="arabicPeriod"/>
            </a:pPr>
            <a:r>
              <a:rPr lang="en-GB" sz="2000" b="0" i="0" dirty="0">
                <a:effectLst/>
              </a:rPr>
              <a:t>Select the prediction result with the most votes as the final prediction.</a:t>
            </a:r>
          </a:p>
          <a:p>
            <a:pPr>
              <a:lnSpc>
                <a:spcPct val="100000"/>
              </a:lnSpc>
              <a:spcBef>
                <a:spcPts val="600"/>
              </a:spcBef>
              <a:spcAft>
                <a:spcPts val="600"/>
              </a:spcAft>
            </a:pPr>
            <a:endParaRPr lang="en-GB" sz="2400" dirty="0"/>
          </a:p>
        </p:txBody>
      </p:sp>
      <p:sp>
        <p:nvSpPr>
          <p:cNvPr id="6" name="Content Placeholder 2">
            <a:extLst>
              <a:ext uri="{FF2B5EF4-FFF2-40B4-BE49-F238E27FC236}">
                <a16:creationId xmlns:a16="http://schemas.microsoft.com/office/drawing/2014/main" id="{339DA532-5A99-4CE9-A68C-A56F0E38CAF8}"/>
              </a:ext>
            </a:extLst>
          </p:cNvPr>
          <p:cNvSpPr txBox="1">
            <a:spLocks/>
          </p:cNvSpPr>
          <p:nvPr/>
        </p:nvSpPr>
        <p:spPr>
          <a:xfrm>
            <a:off x="838200" y="4827723"/>
            <a:ext cx="10613253" cy="20906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spcBef>
                <a:spcPts val="600"/>
              </a:spcBef>
              <a:spcAft>
                <a:spcPts val="600"/>
              </a:spcAft>
            </a:pPr>
            <a:r>
              <a:rPr lang="en-GB" sz="2000" dirty="0"/>
              <a:t>Random forests is a set of multiple decision trees.</a:t>
            </a:r>
          </a:p>
          <a:p>
            <a:pPr marL="361950" indent="-361950">
              <a:spcBef>
                <a:spcPts val="600"/>
              </a:spcBef>
              <a:spcAft>
                <a:spcPts val="600"/>
              </a:spcAft>
            </a:pPr>
            <a:r>
              <a:rPr lang="en-GB" sz="2000" dirty="0"/>
              <a:t>Deep decision trees may suffer from overfitting, but the random forests prevent overfitting by creating trees on random subsets.</a:t>
            </a:r>
          </a:p>
          <a:p>
            <a:pPr marL="361950" indent="-361950">
              <a:spcBef>
                <a:spcPts val="600"/>
              </a:spcBef>
              <a:spcAft>
                <a:spcPts val="600"/>
              </a:spcAft>
            </a:pPr>
            <a:r>
              <a:rPr lang="en-GB" sz="2000" dirty="0"/>
              <a:t>Decision trees are computationally faster.</a:t>
            </a:r>
          </a:p>
          <a:p>
            <a:pPr marL="361950" indent="-361950">
              <a:spcBef>
                <a:spcPts val="600"/>
              </a:spcBef>
              <a:spcAft>
                <a:spcPts val="600"/>
              </a:spcAft>
            </a:pPr>
            <a:r>
              <a:rPr lang="en-GB" sz="2000" dirty="0"/>
              <a:t>Random forests is difficult to interpret, while a decision tree is easily interpretable and can be converted to rules.</a:t>
            </a:r>
          </a:p>
          <a:p>
            <a:pPr>
              <a:spcBef>
                <a:spcPts val="600"/>
              </a:spcBef>
              <a:spcAft>
                <a:spcPts val="600"/>
              </a:spcAft>
            </a:pPr>
            <a:endParaRPr lang="en-GB" sz="2000" dirty="0"/>
          </a:p>
        </p:txBody>
      </p:sp>
      <p:sp>
        <p:nvSpPr>
          <p:cNvPr id="8" name="TextBox 7">
            <a:extLst>
              <a:ext uri="{FF2B5EF4-FFF2-40B4-BE49-F238E27FC236}">
                <a16:creationId xmlns:a16="http://schemas.microsoft.com/office/drawing/2014/main" id="{68884B80-206C-4ACF-B9DC-616CF1B8746D}"/>
              </a:ext>
            </a:extLst>
          </p:cNvPr>
          <p:cNvSpPr txBox="1"/>
          <p:nvPr/>
        </p:nvSpPr>
        <p:spPr>
          <a:xfrm>
            <a:off x="1047175" y="4256613"/>
            <a:ext cx="6110206" cy="461665"/>
          </a:xfrm>
          <a:prstGeom prst="rect">
            <a:avLst/>
          </a:prstGeom>
          <a:noFill/>
        </p:spPr>
        <p:txBody>
          <a:bodyPr wrap="square">
            <a:spAutoFit/>
          </a:bodyPr>
          <a:lstStyle/>
          <a:p>
            <a:r>
              <a:rPr lang="en-GB" sz="2400" b="1" dirty="0">
                <a:solidFill>
                  <a:schemeClr val="accent1">
                    <a:lumMod val="75000"/>
                  </a:schemeClr>
                </a:solidFill>
              </a:rPr>
              <a:t>Random Forests vs Decision Trees</a:t>
            </a:r>
          </a:p>
        </p:txBody>
      </p:sp>
      <p:pic>
        <p:nvPicPr>
          <p:cNvPr id="9" name="Picture 2" descr="Working diagram of random forest classifier that involves numerous trees">
            <a:extLst>
              <a:ext uri="{FF2B5EF4-FFF2-40B4-BE49-F238E27FC236}">
                <a16:creationId xmlns:a16="http://schemas.microsoft.com/office/drawing/2014/main" id="{FBF2B6DD-9CA7-4D31-892C-19128599F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703" y="1795030"/>
            <a:ext cx="4197793" cy="310968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2880378-17E2-2C87-9E18-EBA78199992D}"/>
              </a:ext>
            </a:extLst>
          </p:cNvPr>
          <p:cNvSpPr>
            <a:spLocks noGrp="1"/>
          </p:cNvSpPr>
          <p:nvPr>
            <p:ph type="sldNum" sz="quarter" idx="12"/>
          </p:nvPr>
        </p:nvSpPr>
        <p:spPr/>
        <p:txBody>
          <a:bodyPr/>
          <a:lstStyle/>
          <a:p>
            <a:fld id="{6C8DB4F7-D883-4928-8961-38134A510B78}" type="slidenum">
              <a:rPr lang="en-GB" smtClean="0"/>
              <a:t>24</a:t>
            </a:fld>
            <a:endParaRPr lang="en-GB" dirty="0"/>
          </a:p>
        </p:txBody>
      </p:sp>
    </p:spTree>
    <p:extLst>
      <p:ext uri="{BB962C8B-B14F-4D97-AF65-F5344CB8AC3E}">
        <p14:creationId xmlns:p14="http://schemas.microsoft.com/office/powerpoint/2010/main" val="223021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838199" y="1630392"/>
            <a:ext cx="6252714" cy="5227608"/>
          </a:xfrm>
        </p:spPr>
        <p:txBody>
          <a:bodyPr>
            <a:normAutofit fontScale="92500" lnSpcReduction="10000"/>
          </a:bodyPr>
          <a:lstStyle/>
          <a:p>
            <a:pPr>
              <a:lnSpc>
                <a:spcPct val="100000"/>
              </a:lnSpc>
              <a:spcBef>
                <a:spcPts val="600"/>
              </a:spcBef>
              <a:spcAft>
                <a:spcPts val="1200"/>
              </a:spcAft>
            </a:pPr>
            <a:r>
              <a:rPr lang="en-GB" sz="1800" dirty="0"/>
              <a:t>Introduction to Data Mining, 2nd Edition, Pang-Ning Tan, Michael Steinbach, Anuj </a:t>
            </a:r>
            <a:r>
              <a:rPr lang="en-GB" sz="1800" dirty="0" err="1"/>
              <a:t>Karpatne</a:t>
            </a:r>
            <a:r>
              <a:rPr lang="en-GB" sz="1800" dirty="0"/>
              <a:t>, Vipin Kumar, 2019, Pearson. </a:t>
            </a:r>
          </a:p>
          <a:p>
            <a:pPr>
              <a:lnSpc>
                <a:spcPct val="100000"/>
              </a:lnSpc>
              <a:spcBef>
                <a:spcPts val="600"/>
              </a:spcBef>
              <a:spcAft>
                <a:spcPts val="1200"/>
              </a:spcAft>
            </a:pPr>
            <a:r>
              <a:rPr lang="en-GB" sz="1800" dirty="0"/>
              <a:t>Introduction to Machine Learning with Python, Andreas C. Müller and Sarah Guido, O'Reilly Media, Inc. October 2016.</a:t>
            </a:r>
          </a:p>
          <a:p>
            <a:pPr>
              <a:lnSpc>
                <a:spcPct val="100000"/>
              </a:lnSpc>
              <a:spcBef>
                <a:spcPts val="600"/>
              </a:spcBef>
              <a:spcAft>
                <a:spcPts val="1200"/>
              </a:spcAft>
            </a:pPr>
            <a:r>
              <a:rPr lang="en-GB" sz="1800" dirty="0"/>
              <a:t>Data Mining And Machine Learning, Fundamental Concepts And Algorithms, MOHAMMED J. </a:t>
            </a:r>
            <a:r>
              <a:rPr lang="en-GB" sz="1800" dirty="0" err="1"/>
              <a:t>Zaki</a:t>
            </a:r>
            <a:r>
              <a:rPr lang="en-GB" sz="1800" dirty="0"/>
              <a:t>, Wagner Meira, Jr., Cambridge CB2 8BS, United Kingdom, 2020.</a:t>
            </a:r>
          </a:p>
          <a:p>
            <a:pPr>
              <a:lnSpc>
                <a:spcPct val="100000"/>
              </a:lnSpc>
              <a:spcBef>
                <a:spcPts val="600"/>
              </a:spcBef>
              <a:spcAft>
                <a:spcPts val="1200"/>
              </a:spcAft>
            </a:pPr>
            <a:r>
              <a:rPr lang="en-GB" sz="1800" dirty="0"/>
              <a:t>Discovering Knowledge In Data: An Introduction To Data Exploration, Second Edition, By Daniel Larose And Chantal Larose, John Wiley And Sons, Inc., 2014.</a:t>
            </a:r>
          </a:p>
          <a:p>
            <a:pPr>
              <a:lnSpc>
                <a:spcPct val="100000"/>
              </a:lnSpc>
              <a:spcBef>
                <a:spcPts val="600"/>
              </a:spcBef>
              <a:spcAft>
                <a:spcPts val="1200"/>
              </a:spcAft>
            </a:pPr>
            <a:r>
              <a:rPr lang="tr-TR" sz="1800" dirty="0"/>
              <a:t>UCI Repository: http://www.ics.uci.edu/~mlearn/MLRepository.html</a:t>
            </a:r>
          </a:p>
          <a:p>
            <a:pPr>
              <a:lnSpc>
                <a:spcPct val="100000"/>
              </a:lnSpc>
              <a:spcBef>
                <a:spcPts val="600"/>
              </a:spcBef>
              <a:spcAft>
                <a:spcPts val="1200"/>
              </a:spcAft>
            </a:pPr>
            <a:r>
              <a:rPr lang="tr-TR" sz="1800" dirty="0"/>
              <a:t>Statlib: http://lib.stat.cmu.edu/</a:t>
            </a:r>
            <a:endParaRPr lang="en-GB" sz="1800" dirty="0"/>
          </a:p>
          <a:p>
            <a:pPr>
              <a:lnSpc>
                <a:spcPct val="100000"/>
              </a:lnSpc>
              <a:spcBef>
                <a:spcPts val="600"/>
              </a:spcBef>
              <a:spcAft>
                <a:spcPts val="1200"/>
              </a:spcAft>
            </a:pPr>
            <a:r>
              <a:rPr lang="en-GB" sz="1800" dirty="0"/>
              <a:t>Some images are used from Google search repository (https://www.google.ie/search) to enhance the level of learning.</a:t>
            </a:r>
            <a:endParaRPr lang="tr-TR" sz="1800" dirty="0"/>
          </a:p>
        </p:txBody>
      </p:sp>
      <p:sp>
        <p:nvSpPr>
          <p:cNvPr id="4" name="Title 5">
            <a:extLst>
              <a:ext uri="{FF2B5EF4-FFF2-40B4-BE49-F238E27FC236}">
                <a16:creationId xmlns:a16="http://schemas.microsoft.com/office/drawing/2014/main" id="{6AACED2E-2E50-A323-3955-CE86EF6738B0}"/>
              </a:ext>
            </a:extLst>
          </p:cNvPr>
          <p:cNvSpPr txBox="1">
            <a:spLocks/>
          </p:cNvSpPr>
          <p:nvPr/>
        </p:nvSpPr>
        <p:spPr>
          <a:xfrm>
            <a:off x="7280694" y="2406216"/>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
        <p:nvSpPr>
          <p:cNvPr id="5" name="Slide Number Placeholder 4">
            <a:extLst>
              <a:ext uri="{FF2B5EF4-FFF2-40B4-BE49-F238E27FC236}">
                <a16:creationId xmlns:a16="http://schemas.microsoft.com/office/drawing/2014/main" id="{1EA8C7DF-A880-A165-6246-AE9A6BD8014C}"/>
              </a:ext>
            </a:extLst>
          </p:cNvPr>
          <p:cNvSpPr>
            <a:spLocks noGrp="1"/>
          </p:cNvSpPr>
          <p:nvPr>
            <p:ph type="sldNum" sz="quarter" idx="12"/>
          </p:nvPr>
        </p:nvSpPr>
        <p:spPr/>
        <p:txBody>
          <a:bodyPr/>
          <a:lstStyle/>
          <a:p>
            <a:fld id="{6C8DB4F7-D883-4928-8961-38134A510B78}" type="slidenum">
              <a:rPr lang="en-GB" smtClean="0"/>
              <a:t>25</a:t>
            </a:fld>
            <a:endParaRPr lang="en-GB"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BD0B-E9BF-49E0-BA8B-04D32332C6B0}"/>
              </a:ext>
            </a:extLst>
          </p:cNvPr>
          <p:cNvSpPr>
            <a:spLocks noGrp="1"/>
          </p:cNvSpPr>
          <p:nvPr>
            <p:ph type="title"/>
          </p:nvPr>
        </p:nvSpPr>
        <p:spPr>
          <a:xfrm>
            <a:off x="838200" y="75618"/>
            <a:ext cx="10515600" cy="1325563"/>
          </a:xfrm>
        </p:spPr>
        <p:txBody>
          <a:bodyPr/>
          <a:lstStyle/>
          <a:p>
            <a:r>
              <a:rPr lang="en-GB" dirty="0"/>
              <a:t>Classification and Regression</a:t>
            </a:r>
          </a:p>
        </p:txBody>
      </p:sp>
      <p:sp>
        <p:nvSpPr>
          <p:cNvPr id="3" name="Content Placeholder 2">
            <a:extLst>
              <a:ext uri="{FF2B5EF4-FFF2-40B4-BE49-F238E27FC236}">
                <a16:creationId xmlns:a16="http://schemas.microsoft.com/office/drawing/2014/main" id="{AF635A73-435D-4DE7-B144-ED63DEFDB075}"/>
              </a:ext>
            </a:extLst>
          </p:cNvPr>
          <p:cNvSpPr>
            <a:spLocks noGrp="1"/>
          </p:cNvSpPr>
          <p:nvPr>
            <p:ph idx="1"/>
          </p:nvPr>
        </p:nvSpPr>
        <p:spPr>
          <a:xfrm>
            <a:off x="983412" y="1561260"/>
            <a:ext cx="7945984" cy="5452018"/>
          </a:xfrm>
        </p:spPr>
        <p:txBody>
          <a:bodyPr>
            <a:normAutofit/>
          </a:bodyPr>
          <a:lstStyle/>
          <a:p>
            <a:pPr marL="361950" indent="-361950" algn="l" fontAlgn="base">
              <a:lnSpc>
                <a:spcPct val="100000"/>
              </a:lnSpc>
              <a:spcBef>
                <a:spcPts val="1800"/>
              </a:spcBef>
            </a:pPr>
            <a:r>
              <a:rPr lang="en-GB" b="1" dirty="0"/>
              <a:t>Classification</a:t>
            </a:r>
          </a:p>
          <a:p>
            <a:pPr marL="361950" indent="-361950" algn="l" fontAlgn="base">
              <a:lnSpc>
                <a:spcPct val="100000"/>
              </a:lnSpc>
              <a:spcBef>
                <a:spcPts val="1800"/>
              </a:spcBef>
            </a:pPr>
            <a:r>
              <a:rPr lang="en-GB" sz="2400" dirty="0"/>
              <a:t>Classification is a subcategory of supervised learning in which the goal is to predict the categorical class labels of new instances based on past observations.</a:t>
            </a:r>
          </a:p>
          <a:p>
            <a:pPr marL="361950" indent="-361950" algn="l" fontAlgn="base">
              <a:lnSpc>
                <a:spcPct val="100000"/>
              </a:lnSpc>
              <a:spcBef>
                <a:spcPts val="1800"/>
              </a:spcBef>
            </a:pPr>
            <a:r>
              <a:rPr lang="en-GB" b="1" dirty="0"/>
              <a:t>Regression</a:t>
            </a:r>
          </a:p>
          <a:p>
            <a:pPr marL="361950" indent="-361950" algn="l" fontAlgn="base">
              <a:lnSpc>
                <a:spcPct val="100000"/>
              </a:lnSpc>
              <a:spcBef>
                <a:spcPts val="1800"/>
              </a:spcBef>
            </a:pPr>
            <a:r>
              <a:rPr lang="en-GB" sz="2400" dirty="0"/>
              <a:t>Regression is another subcategory of supervised learning used in the prediction of continuous outcomes. In regression, we are given a number of predictor (explanatory) variables and a continuous response variable (outcome or target), and we try to find a relationship between those variables that allows us to predict an outcome.</a:t>
            </a:r>
          </a:p>
          <a:p>
            <a:pPr>
              <a:lnSpc>
                <a:spcPct val="100000"/>
              </a:lnSpc>
              <a:spcBef>
                <a:spcPts val="1800"/>
              </a:spcBef>
            </a:pPr>
            <a:endParaRPr lang="en-GB" sz="2400" dirty="0"/>
          </a:p>
        </p:txBody>
      </p:sp>
      <p:pic>
        <p:nvPicPr>
          <p:cNvPr id="8" name="Picture 7" descr="Chart, scatter chart&#10;&#10;Description automatically generated">
            <a:extLst>
              <a:ext uri="{FF2B5EF4-FFF2-40B4-BE49-F238E27FC236}">
                <a16:creationId xmlns:a16="http://schemas.microsoft.com/office/drawing/2014/main" id="{3CEEB3ED-A95B-4717-87F2-0BA70B16B569}"/>
              </a:ext>
            </a:extLst>
          </p:cNvPr>
          <p:cNvPicPr>
            <a:picLocks noChangeAspect="1"/>
          </p:cNvPicPr>
          <p:nvPr/>
        </p:nvPicPr>
        <p:blipFill>
          <a:blip r:embed="rId2"/>
          <a:stretch>
            <a:fillRect/>
          </a:stretch>
        </p:blipFill>
        <p:spPr>
          <a:xfrm>
            <a:off x="9030865" y="1604390"/>
            <a:ext cx="2712226" cy="5047861"/>
          </a:xfrm>
          <a:prstGeom prst="rect">
            <a:avLst/>
          </a:prstGeom>
        </p:spPr>
      </p:pic>
      <p:sp>
        <p:nvSpPr>
          <p:cNvPr id="5" name="Slide Number Placeholder 4">
            <a:extLst>
              <a:ext uri="{FF2B5EF4-FFF2-40B4-BE49-F238E27FC236}">
                <a16:creationId xmlns:a16="http://schemas.microsoft.com/office/drawing/2014/main" id="{A90A6C8C-EF3B-5D8A-10E6-C6749C73EE71}"/>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42499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823813A3-0797-4931-81F6-755E92B9398E}"/>
              </a:ext>
            </a:extLst>
          </p:cNvPr>
          <p:cNvSpPr>
            <a:spLocks noGrp="1" noChangeArrowheads="1"/>
          </p:cNvSpPr>
          <p:nvPr>
            <p:ph type="title"/>
          </p:nvPr>
        </p:nvSpPr>
        <p:spPr>
          <a:xfrm>
            <a:off x="838200" y="94280"/>
            <a:ext cx="8909649" cy="1325563"/>
          </a:xfrm>
        </p:spPr>
        <p:txBody>
          <a:bodyPr/>
          <a:lstStyle/>
          <a:p>
            <a:pPr>
              <a:defRPr/>
            </a:pPr>
            <a:r>
              <a:rPr lang="en-US" dirty="0">
                <a:cs typeface="+mj-cs"/>
              </a:rPr>
              <a:t>Classification Methods</a:t>
            </a:r>
          </a:p>
        </p:txBody>
      </p:sp>
      <p:sp>
        <p:nvSpPr>
          <p:cNvPr id="3075" name="Rectangle 5">
            <a:extLst>
              <a:ext uri="{FF2B5EF4-FFF2-40B4-BE49-F238E27FC236}">
                <a16:creationId xmlns:a16="http://schemas.microsoft.com/office/drawing/2014/main" id="{4C911D15-E58D-4002-A541-B8CA20B3C1B0}"/>
              </a:ext>
            </a:extLst>
          </p:cNvPr>
          <p:cNvSpPr>
            <a:spLocks noGrp="1" noChangeArrowheads="1"/>
          </p:cNvSpPr>
          <p:nvPr>
            <p:ph idx="1"/>
          </p:nvPr>
        </p:nvSpPr>
        <p:spPr>
          <a:xfrm>
            <a:off x="544585" y="2070320"/>
            <a:ext cx="6913228" cy="1696337"/>
          </a:xfrm>
        </p:spPr>
        <p:txBody>
          <a:bodyPr>
            <a:normAutofit/>
          </a:bodyPr>
          <a:lstStyle/>
          <a:p>
            <a:pPr lvl="1">
              <a:spcBef>
                <a:spcPts val="1200"/>
              </a:spcBef>
              <a:defRPr/>
            </a:pPr>
            <a:r>
              <a:rPr lang="en-US" sz="2200" dirty="0"/>
              <a:t>Each record is characterized by a tuple (</a:t>
            </a:r>
            <a:r>
              <a:rPr lang="en-US" sz="2200" b="1" i="1" dirty="0"/>
              <a:t>x</a:t>
            </a:r>
            <a:r>
              <a:rPr lang="en-US" sz="2200" dirty="0"/>
              <a:t>, </a:t>
            </a:r>
            <a:r>
              <a:rPr lang="en-US" sz="2200" i="1" dirty="0"/>
              <a:t>y</a:t>
            </a:r>
            <a:r>
              <a:rPr lang="en-US" sz="2200" dirty="0"/>
              <a:t>), where </a:t>
            </a:r>
            <a:r>
              <a:rPr lang="en-US" sz="2200" b="1" i="1" dirty="0"/>
              <a:t>x </a:t>
            </a:r>
            <a:r>
              <a:rPr lang="en-US" sz="2200" dirty="0"/>
              <a:t>is the attribute set and </a:t>
            </a:r>
            <a:r>
              <a:rPr lang="en-US" sz="2200" i="1" dirty="0"/>
              <a:t>y </a:t>
            </a:r>
            <a:r>
              <a:rPr lang="en-US" sz="2200" dirty="0"/>
              <a:t>is the class label</a:t>
            </a:r>
          </a:p>
          <a:p>
            <a:pPr lvl="2">
              <a:spcBef>
                <a:spcPts val="1200"/>
              </a:spcBef>
              <a:defRPr/>
            </a:pPr>
            <a:r>
              <a:rPr lang="en-US" dirty="0"/>
              <a:t> </a:t>
            </a:r>
            <a:r>
              <a:rPr lang="en-US" b="1" i="1" dirty="0"/>
              <a:t>x</a:t>
            </a:r>
            <a:r>
              <a:rPr lang="en-US" dirty="0"/>
              <a:t>: attribute, predictor, independent variable, input</a:t>
            </a:r>
          </a:p>
          <a:p>
            <a:pPr lvl="2">
              <a:spcBef>
                <a:spcPts val="1200"/>
              </a:spcBef>
              <a:defRPr/>
            </a:pPr>
            <a:r>
              <a:rPr lang="en-US" dirty="0"/>
              <a:t> </a:t>
            </a:r>
            <a:r>
              <a:rPr lang="en-US" i="1" dirty="0"/>
              <a:t>y</a:t>
            </a:r>
            <a:r>
              <a:rPr lang="en-US" dirty="0"/>
              <a:t>: class, response, dependent variable, output</a:t>
            </a:r>
          </a:p>
        </p:txBody>
      </p:sp>
      <p:sp>
        <p:nvSpPr>
          <p:cNvPr id="6" name="TextBox 5">
            <a:extLst>
              <a:ext uri="{FF2B5EF4-FFF2-40B4-BE49-F238E27FC236}">
                <a16:creationId xmlns:a16="http://schemas.microsoft.com/office/drawing/2014/main" id="{37C2A498-EAB0-4D6C-B801-A28F7D6FE003}"/>
              </a:ext>
            </a:extLst>
          </p:cNvPr>
          <p:cNvSpPr txBox="1"/>
          <p:nvPr/>
        </p:nvSpPr>
        <p:spPr>
          <a:xfrm>
            <a:off x="838200" y="1558320"/>
            <a:ext cx="6913228" cy="461665"/>
          </a:xfrm>
          <a:prstGeom prst="rect">
            <a:avLst/>
          </a:prstGeom>
          <a:noFill/>
        </p:spPr>
        <p:txBody>
          <a:bodyPr wrap="square">
            <a:spAutoFit/>
          </a:bodyPr>
          <a:lstStyle/>
          <a:p>
            <a:pPr marL="230400" indent="-230400">
              <a:spcBef>
                <a:spcPts val="1200"/>
              </a:spcBef>
              <a:buFont typeface="Arial" panose="020B0604020202020204" pitchFamily="34" charset="0"/>
              <a:buChar char="•"/>
              <a:defRPr/>
            </a:pPr>
            <a:r>
              <a:rPr lang="en-US" sz="2400" b="1" dirty="0">
                <a:cs typeface="+mn-cs"/>
              </a:rPr>
              <a:t>Given a collection of records (training set)</a:t>
            </a:r>
          </a:p>
        </p:txBody>
      </p:sp>
      <p:graphicFrame>
        <p:nvGraphicFramePr>
          <p:cNvPr id="8" name="Object 26">
            <a:extLst>
              <a:ext uri="{FF2B5EF4-FFF2-40B4-BE49-F238E27FC236}">
                <a16:creationId xmlns:a16="http://schemas.microsoft.com/office/drawing/2014/main" id="{CECDEC37-D41D-4F4C-A9B6-CA8C55CC5AA9}"/>
              </a:ext>
            </a:extLst>
          </p:cNvPr>
          <p:cNvGraphicFramePr>
            <a:graphicFrameLocks noChangeAspect="1"/>
          </p:cNvGraphicFramePr>
          <p:nvPr>
            <p:extLst>
              <p:ext uri="{D42A27DB-BD31-4B8C-83A1-F6EECF244321}">
                <p14:modId xmlns:p14="http://schemas.microsoft.com/office/powerpoint/2010/main" val="2009882332"/>
              </p:ext>
            </p:extLst>
          </p:nvPr>
        </p:nvGraphicFramePr>
        <p:xfrm>
          <a:off x="7661228" y="3635634"/>
          <a:ext cx="4146617" cy="3091343"/>
        </p:xfrm>
        <a:graphic>
          <a:graphicData uri="http://schemas.openxmlformats.org/presentationml/2006/ole">
            <mc:AlternateContent xmlns:mc="http://schemas.openxmlformats.org/markup-compatibility/2006">
              <mc:Choice xmlns:v="urn:schemas-microsoft-com:vml" Requires="v">
                <p:oleObj name="Visio" r:id="rId3" imgW="8432800" imgH="6286500" progId="Visio.Drawing.6">
                  <p:embed/>
                </p:oleObj>
              </mc:Choice>
              <mc:Fallback>
                <p:oleObj name="Visio" r:id="rId3" imgW="8432800" imgH="6286500" progId="Visio.Drawing.6">
                  <p:embed/>
                  <p:pic>
                    <p:nvPicPr>
                      <p:cNvPr id="8195" name="Object 26">
                        <a:extLst>
                          <a:ext uri="{FF2B5EF4-FFF2-40B4-BE49-F238E27FC236}">
                            <a16:creationId xmlns:a16="http://schemas.microsoft.com/office/drawing/2014/main" id="{A3E6E150-DF71-4581-AE1F-DD350165B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228" y="3635634"/>
                        <a:ext cx="4146617" cy="3091343"/>
                      </a:xfrm>
                      <a:prstGeom prst="rect">
                        <a:avLst/>
                      </a:prstGeom>
                      <a:noFill/>
                      <a:ln>
                        <a:noFill/>
                      </a:ln>
                      <a:effectLst/>
                    </p:spPr>
                  </p:pic>
                </p:oleObj>
              </mc:Fallback>
            </mc:AlternateContent>
          </a:graphicData>
        </a:graphic>
      </p:graphicFrame>
      <p:sp>
        <p:nvSpPr>
          <p:cNvPr id="9" name="Rectangle 5">
            <a:extLst>
              <a:ext uri="{FF2B5EF4-FFF2-40B4-BE49-F238E27FC236}">
                <a16:creationId xmlns:a16="http://schemas.microsoft.com/office/drawing/2014/main" id="{4F4E6820-2F9D-425C-825A-83921E880011}"/>
              </a:ext>
            </a:extLst>
          </p:cNvPr>
          <p:cNvSpPr txBox="1">
            <a:spLocks noChangeArrowheads="1"/>
          </p:cNvSpPr>
          <p:nvPr/>
        </p:nvSpPr>
        <p:spPr>
          <a:xfrm>
            <a:off x="1015068" y="3766657"/>
            <a:ext cx="5536734" cy="30913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ea typeface="ＭＳ Ｐゴシック" panose="020B0600070205080204" pitchFamily="34" charset="-128"/>
              </a:rPr>
              <a:t>Base Classifiers</a:t>
            </a:r>
          </a:p>
          <a:p>
            <a:pPr lvl="1"/>
            <a:r>
              <a:rPr lang="en-US" altLang="en-US" sz="2000" b="1" dirty="0">
                <a:solidFill>
                  <a:schemeClr val="accent5">
                    <a:lumMod val="75000"/>
                  </a:schemeClr>
                </a:solidFill>
                <a:ea typeface="ＭＳ Ｐゴシック" panose="020B0600070205080204" pitchFamily="34" charset="-128"/>
              </a:rPr>
              <a:t>Decision Tree based Methods</a:t>
            </a:r>
          </a:p>
          <a:p>
            <a:pPr lvl="1"/>
            <a:r>
              <a:rPr lang="en-US" altLang="en-US" sz="2000" dirty="0">
                <a:ea typeface="ＭＳ Ｐゴシック" panose="020B0600070205080204" pitchFamily="34" charset="-128"/>
              </a:rPr>
              <a:t>Rule-based Methods</a:t>
            </a:r>
          </a:p>
          <a:p>
            <a:pPr lvl="1"/>
            <a:r>
              <a:rPr lang="en-US" altLang="en-US" sz="2000" dirty="0">
                <a:ea typeface="ＭＳ Ｐゴシック" panose="020B0600070205080204" pitchFamily="34" charset="-128"/>
              </a:rPr>
              <a:t>Nearest-neighbor</a:t>
            </a:r>
          </a:p>
          <a:p>
            <a:pPr lvl="1"/>
            <a:r>
              <a:rPr lang="en-US" altLang="en-US" sz="2000" dirty="0">
                <a:ea typeface="ＭＳ Ｐゴシック" panose="020B0600070205080204" pitchFamily="34" charset="-128"/>
              </a:rPr>
              <a:t>Neural Networks</a:t>
            </a:r>
          </a:p>
          <a:p>
            <a:pPr lvl="1"/>
            <a:r>
              <a:rPr lang="en-US" altLang="en-US" sz="2000" dirty="0">
                <a:ea typeface="ＭＳ Ｐゴシック" panose="020B0600070205080204" pitchFamily="34" charset="-128"/>
              </a:rPr>
              <a:t>Naïve Bayes and Bayesian Belief Networks</a:t>
            </a:r>
          </a:p>
          <a:p>
            <a:pPr lvl="1"/>
            <a:r>
              <a:rPr lang="en-US" altLang="en-US" sz="2000" dirty="0">
                <a:ea typeface="ＭＳ Ｐゴシック" panose="020B0600070205080204" pitchFamily="34" charset="-128"/>
              </a:rPr>
              <a:t>Support Vector Machines</a:t>
            </a:r>
            <a:endParaRPr lang="en-US" altLang="en-US" sz="2400" dirty="0">
              <a:ea typeface="ＭＳ Ｐゴシック" panose="020B0600070205080204" pitchFamily="34" charset="-128"/>
            </a:endParaRPr>
          </a:p>
          <a:p>
            <a:r>
              <a:rPr lang="en-US" altLang="en-US" sz="2400" b="1" dirty="0">
                <a:ea typeface="ＭＳ Ｐゴシック" panose="020B0600070205080204" pitchFamily="34" charset="-128"/>
              </a:rPr>
              <a:t>Ensemble Classifiers</a:t>
            </a:r>
          </a:p>
          <a:p>
            <a:pPr lvl="1"/>
            <a:r>
              <a:rPr lang="en-US" altLang="en-US" sz="2000" dirty="0">
                <a:ea typeface="ＭＳ Ｐゴシック" panose="020B0600070205080204" pitchFamily="34" charset="-128"/>
              </a:rPr>
              <a:t>Boosting, Bagging, Random Forests</a:t>
            </a:r>
          </a:p>
        </p:txBody>
      </p:sp>
      <p:sp>
        <p:nvSpPr>
          <p:cNvPr id="10" name="TextBox 9">
            <a:extLst>
              <a:ext uri="{FF2B5EF4-FFF2-40B4-BE49-F238E27FC236}">
                <a16:creationId xmlns:a16="http://schemas.microsoft.com/office/drawing/2014/main" id="{16496437-7198-461B-AE23-967AEA183DE5}"/>
              </a:ext>
            </a:extLst>
          </p:cNvPr>
          <p:cNvSpPr txBox="1"/>
          <p:nvPr/>
        </p:nvSpPr>
        <p:spPr>
          <a:xfrm>
            <a:off x="7281644" y="1665964"/>
            <a:ext cx="4441272" cy="1723549"/>
          </a:xfrm>
          <a:prstGeom prst="rect">
            <a:avLst/>
          </a:prstGeom>
          <a:noFill/>
        </p:spPr>
        <p:txBody>
          <a:bodyPr wrap="square">
            <a:spAutoFit/>
          </a:bodyPr>
          <a:lstStyle/>
          <a:p>
            <a:pPr>
              <a:spcBef>
                <a:spcPts val="1200"/>
              </a:spcBef>
              <a:defRPr/>
            </a:pPr>
            <a:r>
              <a:rPr lang="en-US" sz="2400" b="1" dirty="0">
                <a:cs typeface="+mn-cs"/>
              </a:rPr>
              <a:t>Task:</a:t>
            </a:r>
          </a:p>
          <a:p>
            <a:pPr marL="342900" indent="-342900">
              <a:spcBef>
                <a:spcPts val="1200"/>
              </a:spcBef>
              <a:buFont typeface="Arial" panose="020B0604020202020204" pitchFamily="34" charset="0"/>
              <a:buChar char="•"/>
              <a:defRPr/>
            </a:pPr>
            <a:r>
              <a:rPr lang="en-US" sz="2400" dirty="0"/>
              <a:t>Learn a model that maps each attribute set </a:t>
            </a:r>
            <a:r>
              <a:rPr lang="en-US" sz="2400" b="1" i="1" dirty="0"/>
              <a:t>x </a:t>
            </a:r>
            <a:r>
              <a:rPr lang="en-US" sz="2400" dirty="0"/>
              <a:t>into one of the predefined class labels </a:t>
            </a:r>
            <a:r>
              <a:rPr lang="en-US" sz="2400" i="1" dirty="0"/>
              <a:t>y.</a:t>
            </a:r>
            <a:endParaRPr lang="en-US" sz="2400" dirty="0"/>
          </a:p>
        </p:txBody>
      </p:sp>
      <p:sp>
        <p:nvSpPr>
          <p:cNvPr id="2" name="Slide Number Placeholder 1">
            <a:extLst>
              <a:ext uri="{FF2B5EF4-FFF2-40B4-BE49-F238E27FC236}">
                <a16:creationId xmlns:a16="http://schemas.microsoft.com/office/drawing/2014/main" id="{5DEAF5B2-A4FB-967D-FE85-394EDE61FEC7}"/>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D207-0B72-45C9-BA5B-FF35AFF1D144}"/>
              </a:ext>
            </a:extLst>
          </p:cNvPr>
          <p:cNvSpPr>
            <a:spLocks noGrp="1"/>
          </p:cNvSpPr>
          <p:nvPr>
            <p:ph type="title"/>
          </p:nvPr>
        </p:nvSpPr>
        <p:spPr>
          <a:xfrm>
            <a:off x="1085850" y="86773"/>
            <a:ext cx="4051041" cy="1325563"/>
          </a:xfrm>
        </p:spPr>
        <p:txBody>
          <a:bodyPr/>
          <a:lstStyle/>
          <a:p>
            <a:r>
              <a:rPr lang="en-GB" dirty="0"/>
              <a:t>Classification</a:t>
            </a:r>
            <a:br>
              <a:rPr lang="en-GB" dirty="0"/>
            </a:br>
            <a:r>
              <a:rPr lang="en-GB" sz="2800" dirty="0">
                <a:solidFill>
                  <a:srgbClr val="C00000"/>
                </a:solidFill>
              </a:rPr>
              <a:t>Example</a:t>
            </a:r>
            <a:endParaRPr lang="en-GB" dirty="0">
              <a:solidFill>
                <a:srgbClr val="C00000"/>
              </a:solidFill>
            </a:endParaRPr>
          </a:p>
        </p:txBody>
      </p:sp>
      <p:sp>
        <p:nvSpPr>
          <p:cNvPr id="3" name="Content Placeholder 2">
            <a:extLst>
              <a:ext uri="{FF2B5EF4-FFF2-40B4-BE49-F238E27FC236}">
                <a16:creationId xmlns:a16="http://schemas.microsoft.com/office/drawing/2014/main" id="{490AD9CF-568B-47BF-BC6A-C9A6B095B1A7}"/>
              </a:ext>
            </a:extLst>
          </p:cNvPr>
          <p:cNvSpPr>
            <a:spLocks noGrp="1"/>
          </p:cNvSpPr>
          <p:nvPr>
            <p:ph idx="1"/>
          </p:nvPr>
        </p:nvSpPr>
        <p:spPr>
          <a:xfrm>
            <a:off x="838200" y="1550252"/>
            <a:ext cx="6971950" cy="5588779"/>
          </a:xfrm>
        </p:spPr>
        <p:txBody>
          <a:bodyPr>
            <a:normAutofit fontScale="92500" lnSpcReduction="10000"/>
          </a:bodyPr>
          <a:lstStyle/>
          <a:p>
            <a:pPr marL="361950" indent="-361950" algn="l">
              <a:lnSpc>
                <a:spcPct val="100000"/>
              </a:lnSpc>
              <a:spcBef>
                <a:spcPts val="1200"/>
              </a:spcBef>
            </a:pPr>
            <a:r>
              <a:rPr lang="en-GB" sz="2200" dirty="0">
                <a:solidFill>
                  <a:schemeClr val="bg1"/>
                </a:solidFill>
                <a:highlight>
                  <a:srgbClr val="000000"/>
                </a:highlight>
              </a:rPr>
              <a:t>Decision trees</a:t>
            </a:r>
            <a:r>
              <a:rPr lang="en-GB" sz="2200" dirty="0">
                <a:solidFill>
                  <a:schemeClr val="bg1"/>
                </a:solidFill>
              </a:rPr>
              <a:t> </a:t>
            </a:r>
            <a:r>
              <a:rPr lang="en-GB" sz="2200" dirty="0"/>
              <a:t>are widely used models for classification and regression tasks. They learn a hierarchy of if/else questions, leading to a decision.</a:t>
            </a:r>
          </a:p>
          <a:p>
            <a:pPr marL="361950" indent="-361950" algn="l">
              <a:lnSpc>
                <a:spcPct val="100000"/>
              </a:lnSpc>
              <a:spcBef>
                <a:spcPts val="1200"/>
              </a:spcBef>
            </a:pPr>
            <a:r>
              <a:rPr lang="en-GB" sz="2200" dirty="0"/>
              <a:t>These questions are similar to the questions that you might ask in a game of 20 Questions.</a:t>
            </a:r>
          </a:p>
          <a:p>
            <a:pPr marL="361950" indent="-361950" algn="l">
              <a:lnSpc>
                <a:spcPct val="100000"/>
              </a:lnSpc>
              <a:spcBef>
                <a:spcPts val="1200"/>
              </a:spcBef>
            </a:pPr>
            <a:r>
              <a:rPr lang="en-GB" sz="2200" dirty="0"/>
              <a:t>Suppose you want to distinguish between the following four animals: </a:t>
            </a:r>
            <a:r>
              <a:rPr lang="en-GB" sz="2200" b="1" dirty="0"/>
              <a:t>bears, hawks, penguins, and dolphins. </a:t>
            </a:r>
          </a:p>
          <a:p>
            <a:pPr marL="361950" indent="-361950" algn="l">
              <a:lnSpc>
                <a:spcPct val="100000"/>
              </a:lnSpc>
              <a:spcBef>
                <a:spcPts val="1200"/>
              </a:spcBef>
            </a:pPr>
            <a:r>
              <a:rPr lang="en-GB" sz="2200" dirty="0"/>
              <a:t>Your goal is to get to the right answer by asking as few if/else questions as possible. You might start off by asking whether the animal has feathers, a question that narrows down your possible animals to just two. </a:t>
            </a:r>
          </a:p>
          <a:p>
            <a:pPr marL="361950" indent="-361950" algn="l">
              <a:lnSpc>
                <a:spcPct val="100000"/>
              </a:lnSpc>
              <a:spcBef>
                <a:spcPts val="1200"/>
              </a:spcBef>
            </a:pPr>
            <a:r>
              <a:rPr lang="en-GB" sz="2200" dirty="0"/>
              <a:t>If the answer is “</a:t>
            </a:r>
            <a:r>
              <a:rPr lang="en-GB" sz="2200" b="1" dirty="0"/>
              <a:t>yes</a:t>
            </a:r>
            <a:r>
              <a:rPr lang="en-GB" sz="2200" dirty="0"/>
              <a:t>,” you can ask another question that could help you to distinguish between hawks and penguins.</a:t>
            </a:r>
          </a:p>
          <a:p>
            <a:pPr marL="896938" indent="-361950" algn="l">
              <a:lnSpc>
                <a:spcPct val="100000"/>
              </a:lnSpc>
              <a:spcBef>
                <a:spcPts val="1200"/>
              </a:spcBef>
              <a:buFont typeface="Calibri" panose="020F0502020204030204" pitchFamily="34" charset="0"/>
              <a:buChar char="–"/>
            </a:pPr>
            <a:r>
              <a:rPr lang="en-GB" sz="1700" dirty="0"/>
              <a:t>For example, you could ask whether the animal can fly. If the animal doesn’t have feathers, your possible animal choices are dolphins and bears, and you will need to ask a question to distinguish between these two animals. For example, asking whether the animal has fins.</a:t>
            </a:r>
          </a:p>
        </p:txBody>
      </p:sp>
      <p:pic>
        <p:nvPicPr>
          <p:cNvPr id="6" name="Picture 5" descr="Diagram&#10;&#10;Description automatically generated">
            <a:extLst>
              <a:ext uri="{FF2B5EF4-FFF2-40B4-BE49-F238E27FC236}">
                <a16:creationId xmlns:a16="http://schemas.microsoft.com/office/drawing/2014/main" id="{BE1869D8-D3CF-4D72-9761-AA6584BBBD7A}"/>
              </a:ext>
            </a:extLst>
          </p:cNvPr>
          <p:cNvPicPr>
            <a:picLocks noChangeAspect="1"/>
          </p:cNvPicPr>
          <p:nvPr/>
        </p:nvPicPr>
        <p:blipFill>
          <a:blip r:embed="rId2"/>
          <a:stretch>
            <a:fillRect/>
          </a:stretch>
        </p:blipFill>
        <p:spPr>
          <a:xfrm>
            <a:off x="7886699" y="1550252"/>
            <a:ext cx="3645730" cy="2681851"/>
          </a:xfrm>
          <a:prstGeom prst="rect">
            <a:avLst/>
          </a:prstGeom>
        </p:spPr>
      </p:pic>
      <p:sp>
        <p:nvSpPr>
          <p:cNvPr id="8" name="TextBox 7">
            <a:extLst>
              <a:ext uri="{FF2B5EF4-FFF2-40B4-BE49-F238E27FC236}">
                <a16:creationId xmlns:a16="http://schemas.microsoft.com/office/drawing/2014/main" id="{4EC86840-6EA3-41C8-A9D6-A07F1EFBF898}"/>
              </a:ext>
            </a:extLst>
          </p:cNvPr>
          <p:cNvSpPr txBox="1"/>
          <p:nvPr/>
        </p:nvSpPr>
        <p:spPr>
          <a:xfrm>
            <a:off x="7746023" y="4345794"/>
            <a:ext cx="4212101" cy="2185214"/>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GB" dirty="0"/>
              <a:t>In this illustration, each node in the tree either represents a question or a terminal node (also called a leaf) that contains the answer. </a:t>
            </a:r>
          </a:p>
          <a:p>
            <a:pPr marL="285750" indent="-285750" algn="l">
              <a:spcAft>
                <a:spcPts val="1200"/>
              </a:spcAft>
              <a:buFont typeface="Arial" panose="020B0604020202020204" pitchFamily="34" charset="0"/>
              <a:buChar char="•"/>
            </a:pPr>
            <a:r>
              <a:rPr lang="en-GB" dirty="0"/>
              <a:t>The edges connect the answers to a question with the next question you would ask.</a:t>
            </a:r>
          </a:p>
        </p:txBody>
      </p:sp>
      <p:pic>
        <p:nvPicPr>
          <p:cNvPr id="1026" name="Picture 2" descr="Brown bear - Wikipedia">
            <a:extLst>
              <a:ext uri="{FF2B5EF4-FFF2-40B4-BE49-F238E27FC236}">
                <a16:creationId xmlns:a16="http://schemas.microsoft.com/office/drawing/2014/main" id="{09D550DF-CB11-4093-845B-4093CECA7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670" y="255930"/>
            <a:ext cx="1553547" cy="1035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tailed hawks, our most frequently seen soaring hawk – Marin Independent  Journal">
            <a:extLst>
              <a:ext uri="{FF2B5EF4-FFF2-40B4-BE49-F238E27FC236}">
                <a16:creationId xmlns:a16="http://schemas.microsoft.com/office/drawing/2014/main" id="{27887BD7-371F-44D9-B7D6-94CD72F6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452" y="255930"/>
            <a:ext cx="1514857" cy="10263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ce upon a time, Ireland was full of penguins - here&amp;#39;s how they disappeared">
            <a:extLst>
              <a:ext uri="{FF2B5EF4-FFF2-40B4-BE49-F238E27FC236}">
                <a16:creationId xmlns:a16="http://schemas.microsoft.com/office/drawing/2014/main" id="{30FCD60D-1C57-416F-BE99-0039AFBBE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9323" y="205029"/>
            <a:ext cx="1553547" cy="10350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ing About Dolphins for Homeschoolers">
            <a:extLst>
              <a:ext uri="{FF2B5EF4-FFF2-40B4-BE49-F238E27FC236}">
                <a16:creationId xmlns:a16="http://schemas.microsoft.com/office/drawing/2014/main" id="{02A00435-7F9B-491D-9D7E-EC31793603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0884" y="222374"/>
            <a:ext cx="1784538" cy="10180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97E18C9-72BD-70F8-DFB8-F9BB576CFEA4}"/>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331640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AAD1076-E4FC-4F4F-918D-F906A910D51A}"/>
              </a:ext>
            </a:extLst>
          </p:cNvPr>
          <p:cNvSpPr>
            <a:spLocks noGrp="1" noChangeArrowheads="1"/>
          </p:cNvSpPr>
          <p:nvPr>
            <p:ph type="title"/>
          </p:nvPr>
        </p:nvSpPr>
        <p:spPr>
          <a:xfrm>
            <a:off x="838200" y="93115"/>
            <a:ext cx="8909482" cy="1325563"/>
          </a:xfrm>
        </p:spPr>
        <p:txBody>
          <a:bodyPr/>
          <a:lstStyle/>
          <a:p>
            <a:pPr>
              <a:defRPr/>
            </a:pPr>
            <a:r>
              <a:rPr lang="en-US" dirty="0">
                <a:cs typeface="+mj-cs"/>
              </a:rPr>
              <a:t>Decision Trees</a:t>
            </a:r>
            <a:br>
              <a:rPr lang="en-US" dirty="0">
                <a:cs typeface="+mj-cs"/>
              </a:rPr>
            </a:br>
            <a:r>
              <a:rPr lang="en-US" sz="2800" dirty="0">
                <a:solidFill>
                  <a:srgbClr val="C00000"/>
                </a:solidFill>
                <a:cs typeface="+mj-cs"/>
              </a:rPr>
              <a:t>Examples</a:t>
            </a:r>
            <a:endParaRPr lang="en-US" dirty="0">
              <a:solidFill>
                <a:srgbClr val="C00000"/>
              </a:solidFill>
              <a:cs typeface="+mj-cs"/>
            </a:endParaRPr>
          </a:p>
        </p:txBody>
      </p:sp>
      <p:graphicFrame>
        <p:nvGraphicFramePr>
          <p:cNvPr id="10243" name="Object 4">
            <a:extLst>
              <a:ext uri="{FF2B5EF4-FFF2-40B4-BE49-F238E27FC236}">
                <a16:creationId xmlns:a16="http://schemas.microsoft.com/office/drawing/2014/main" id="{46E9D76D-B52B-4B15-B0C7-6D21B5C4F33B}"/>
              </a:ext>
            </a:extLst>
          </p:cNvPr>
          <p:cNvGraphicFramePr>
            <a:graphicFrameLocks noChangeAspect="1"/>
          </p:cNvGraphicFramePr>
          <p:nvPr>
            <p:extLst>
              <p:ext uri="{D42A27DB-BD31-4B8C-83A1-F6EECF244321}">
                <p14:modId xmlns:p14="http://schemas.microsoft.com/office/powerpoint/2010/main" val="79009633"/>
              </p:ext>
            </p:extLst>
          </p:nvPr>
        </p:nvGraphicFramePr>
        <p:xfrm>
          <a:off x="603308" y="2485406"/>
          <a:ext cx="3810000" cy="3770313"/>
        </p:xfrm>
        <a:graphic>
          <a:graphicData uri="http://schemas.openxmlformats.org/presentationml/2006/ole">
            <mc:AlternateContent xmlns:mc="http://schemas.openxmlformats.org/markup-compatibility/2006">
              <mc:Choice xmlns:v="urn:schemas-microsoft-com:vml" Requires="v">
                <p:oleObj name="Document" r:id="rId3" imgW="5854700" imgH="5778500" progId="Word.Document.8">
                  <p:embed/>
                </p:oleObj>
              </mc:Choice>
              <mc:Fallback>
                <p:oleObj name="Document" r:id="rId3" imgW="5854700" imgH="5778500" progId="Word.Document.8">
                  <p:embed/>
                  <p:pic>
                    <p:nvPicPr>
                      <p:cNvPr id="10243" name="Object 4">
                        <a:extLst>
                          <a:ext uri="{FF2B5EF4-FFF2-40B4-BE49-F238E27FC236}">
                            <a16:creationId xmlns:a16="http://schemas.microsoft.com/office/drawing/2014/main" id="{46E9D76D-B52B-4B15-B0C7-6D21B5C4F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08" y="2485406"/>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244" name="Text Box 5">
            <a:extLst>
              <a:ext uri="{FF2B5EF4-FFF2-40B4-BE49-F238E27FC236}">
                <a16:creationId xmlns:a16="http://schemas.microsoft.com/office/drawing/2014/main" id="{202C6A44-1C57-4DD0-B968-F8BD1CEB1BEE}"/>
              </a:ext>
            </a:extLst>
          </p:cNvPr>
          <p:cNvSpPr txBox="1">
            <a:spLocks noChangeArrowheads="1"/>
          </p:cNvSpPr>
          <p:nvPr/>
        </p:nvSpPr>
        <p:spPr bwMode="auto">
          <a:xfrm rot="19183191">
            <a:off x="1330097" y="1865278"/>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0245" name="Text Box 6">
            <a:extLst>
              <a:ext uri="{FF2B5EF4-FFF2-40B4-BE49-F238E27FC236}">
                <a16:creationId xmlns:a16="http://schemas.microsoft.com/office/drawing/2014/main" id="{31BD7C6B-C2B2-4174-A8E5-F9045DB3B4B4}"/>
              </a:ext>
            </a:extLst>
          </p:cNvPr>
          <p:cNvSpPr txBox="1">
            <a:spLocks noChangeArrowheads="1"/>
          </p:cNvSpPr>
          <p:nvPr/>
        </p:nvSpPr>
        <p:spPr bwMode="auto">
          <a:xfrm rot="19183191">
            <a:off x="2015897" y="1865278"/>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0246" name="Text Box 7">
            <a:extLst>
              <a:ext uri="{FF2B5EF4-FFF2-40B4-BE49-F238E27FC236}">
                <a16:creationId xmlns:a16="http://schemas.microsoft.com/office/drawing/2014/main" id="{C7EFD76D-998A-4298-9C1F-6D7C8F37ECE3}"/>
              </a:ext>
            </a:extLst>
          </p:cNvPr>
          <p:cNvSpPr txBox="1">
            <a:spLocks noChangeArrowheads="1"/>
          </p:cNvSpPr>
          <p:nvPr/>
        </p:nvSpPr>
        <p:spPr bwMode="auto">
          <a:xfrm rot="19183191">
            <a:off x="2864416" y="1865278"/>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0247" name="Text Box 8">
            <a:extLst>
              <a:ext uri="{FF2B5EF4-FFF2-40B4-BE49-F238E27FC236}">
                <a16:creationId xmlns:a16="http://schemas.microsoft.com/office/drawing/2014/main" id="{281FDACB-0F78-4D2D-89A7-111CB1AB7E25}"/>
              </a:ext>
            </a:extLst>
          </p:cNvPr>
          <p:cNvSpPr txBox="1">
            <a:spLocks noChangeArrowheads="1"/>
          </p:cNvSpPr>
          <p:nvPr/>
        </p:nvSpPr>
        <p:spPr bwMode="auto">
          <a:xfrm rot="19183191">
            <a:off x="3595613" y="2017678"/>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0273" name="AutoShape 34">
            <a:extLst>
              <a:ext uri="{FF2B5EF4-FFF2-40B4-BE49-F238E27FC236}">
                <a16:creationId xmlns:a16="http://schemas.microsoft.com/office/drawing/2014/main" id="{5FEEB46A-4112-4E2F-B3FA-5619FE2520B2}"/>
              </a:ext>
            </a:extLst>
          </p:cNvPr>
          <p:cNvSpPr>
            <a:spLocks noChangeArrowheads="1"/>
          </p:cNvSpPr>
          <p:nvPr/>
        </p:nvSpPr>
        <p:spPr bwMode="auto">
          <a:xfrm rot="20807003">
            <a:off x="6329245" y="3378729"/>
            <a:ext cx="914400" cy="276547"/>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0275" name="Text Box 36">
            <a:extLst>
              <a:ext uri="{FF2B5EF4-FFF2-40B4-BE49-F238E27FC236}">
                <a16:creationId xmlns:a16="http://schemas.microsoft.com/office/drawing/2014/main" id="{A3F40BB5-C796-4365-896E-60C2F52135A0}"/>
              </a:ext>
            </a:extLst>
          </p:cNvPr>
          <p:cNvSpPr txBox="1">
            <a:spLocks noChangeArrowheads="1"/>
          </p:cNvSpPr>
          <p:nvPr/>
        </p:nvSpPr>
        <p:spPr bwMode="auto">
          <a:xfrm>
            <a:off x="1086701" y="6255719"/>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dirty="0">
                <a:solidFill>
                  <a:schemeClr val="tx2"/>
                </a:solidFill>
              </a:rPr>
              <a:t>Training Data</a:t>
            </a:r>
            <a:endParaRPr lang="en-US" altLang="en-US" sz="2000" dirty="0">
              <a:solidFill>
                <a:schemeClr val="bg2"/>
              </a:solidFill>
            </a:endParaRPr>
          </a:p>
        </p:txBody>
      </p:sp>
      <p:sp>
        <p:nvSpPr>
          <p:cNvPr id="10276" name="Text Box 37">
            <a:extLst>
              <a:ext uri="{FF2B5EF4-FFF2-40B4-BE49-F238E27FC236}">
                <a16:creationId xmlns:a16="http://schemas.microsoft.com/office/drawing/2014/main" id="{3EDF3296-43C9-474C-AD8C-083A883CA87A}"/>
              </a:ext>
            </a:extLst>
          </p:cNvPr>
          <p:cNvSpPr txBox="1">
            <a:spLocks noChangeArrowheads="1"/>
          </p:cNvSpPr>
          <p:nvPr/>
        </p:nvSpPr>
        <p:spPr bwMode="auto">
          <a:xfrm>
            <a:off x="7515960" y="1188927"/>
            <a:ext cx="271370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dirty="0">
                <a:solidFill>
                  <a:schemeClr val="bg1"/>
                </a:solidFill>
                <a:highlight>
                  <a:srgbClr val="000000"/>
                </a:highlight>
              </a:rPr>
              <a:t>Model: Decision Tree</a:t>
            </a:r>
          </a:p>
        </p:txBody>
      </p:sp>
      <p:pic>
        <p:nvPicPr>
          <p:cNvPr id="4" name="Picture 3">
            <a:extLst>
              <a:ext uri="{FF2B5EF4-FFF2-40B4-BE49-F238E27FC236}">
                <a16:creationId xmlns:a16="http://schemas.microsoft.com/office/drawing/2014/main" id="{D87EDEA8-7AB8-4370-8597-0DF0D72F701B}"/>
              </a:ext>
            </a:extLst>
          </p:cNvPr>
          <p:cNvPicPr>
            <a:picLocks noChangeAspect="1"/>
          </p:cNvPicPr>
          <p:nvPr/>
        </p:nvPicPr>
        <p:blipFill>
          <a:blip r:embed="rId5"/>
          <a:stretch>
            <a:fillRect/>
          </a:stretch>
        </p:blipFill>
        <p:spPr>
          <a:xfrm>
            <a:off x="8193997" y="1656107"/>
            <a:ext cx="2713701" cy="2574367"/>
          </a:xfrm>
          <a:prstGeom prst="rect">
            <a:avLst/>
          </a:prstGeom>
        </p:spPr>
      </p:pic>
      <p:pic>
        <p:nvPicPr>
          <p:cNvPr id="6" name="Picture 5">
            <a:extLst>
              <a:ext uri="{FF2B5EF4-FFF2-40B4-BE49-F238E27FC236}">
                <a16:creationId xmlns:a16="http://schemas.microsoft.com/office/drawing/2014/main" id="{6DD77962-B5AA-42DA-88F4-2D3872C4809A}"/>
              </a:ext>
            </a:extLst>
          </p:cNvPr>
          <p:cNvPicPr>
            <a:picLocks noChangeAspect="1"/>
          </p:cNvPicPr>
          <p:nvPr/>
        </p:nvPicPr>
        <p:blipFill>
          <a:blip r:embed="rId6"/>
          <a:stretch>
            <a:fillRect/>
          </a:stretch>
        </p:blipFill>
        <p:spPr>
          <a:xfrm>
            <a:off x="8076597" y="4591994"/>
            <a:ext cx="3514142" cy="2080088"/>
          </a:xfrm>
          <a:prstGeom prst="rect">
            <a:avLst/>
          </a:prstGeom>
        </p:spPr>
      </p:pic>
      <p:sp>
        <p:nvSpPr>
          <p:cNvPr id="45" name="TextBox 44">
            <a:extLst>
              <a:ext uri="{FF2B5EF4-FFF2-40B4-BE49-F238E27FC236}">
                <a16:creationId xmlns:a16="http://schemas.microsoft.com/office/drawing/2014/main" id="{97780E8B-0F34-4507-AF2A-C82A3B18B985}"/>
              </a:ext>
            </a:extLst>
          </p:cNvPr>
          <p:cNvSpPr txBox="1"/>
          <p:nvPr/>
        </p:nvSpPr>
        <p:spPr>
          <a:xfrm>
            <a:off x="4567108" y="3288401"/>
            <a:ext cx="1528892" cy="646331"/>
          </a:xfrm>
          <a:prstGeom prst="rect">
            <a:avLst/>
          </a:prstGeom>
          <a:noFill/>
        </p:spPr>
        <p:txBody>
          <a:bodyPr wrap="square">
            <a:spAutoFit/>
          </a:bodyPr>
          <a:lstStyle/>
          <a:p>
            <a:pPr algn="ctr"/>
            <a:r>
              <a:rPr lang="en-US" dirty="0">
                <a:cs typeface="+mj-cs"/>
              </a:rPr>
              <a:t>First possible Decision Tree</a:t>
            </a:r>
            <a:endParaRPr lang="en-GB" dirty="0"/>
          </a:p>
        </p:txBody>
      </p:sp>
      <p:sp>
        <p:nvSpPr>
          <p:cNvPr id="46" name="AutoShape 34">
            <a:extLst>
              <a:ext uri="{FF2B5EF4-FFF2-40B4-BE49-F238E27FC236}">
                <a16:creationId xmlns:a16="http://schemas.microsoft.com/office/drawing/2014/main" id="{5FF248A9-E060-466A-B477-894A76FE3447}"/>
              </a:ext>
            </a:extLst>
          </p:cNvPr>
          <p:cNvSpPr>
            <a:spLocks noChangeArrowheads="1"/>
          </p:cNvSpPr>
          <p:nvPr/>
        </p:nvSpPr>
        <p:spPr bwMode="auto">
          <a:xfrm rot="352724">
            <a:off x="6354912" y="5096385"/>
            <a:ext cx="914400" cy="276547"/>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7" name="TextBox 46">
            <a:extLst>
              <a:ext uri="{FF2B5EF4-FFF2-40B4-BE49-F238E27FC236}">
                <a16:creationId xmlns:a16="http://schemas.microsoft.com/office/drawing/2014/main" id="{1F7D1F91-0989-4EFB-B14C-7642C1FDBEE6}"/>
              </a:ext>
            </a:extLst>
          </p:cNvPr>
          <p:cNvSpPr txBox="1"/>
          <p:nvPr/>
        </p:nvSpPr>
        <p:spPr>
          <a:xfrm>
            <a:off x="4567108" y="4838675"/>
            <a:ext cx="1528892" cy="646331"/>
          </a:xfrm>
          <a:prstGeom prst="rect">
            <a:avLst/>
          </a:prstGeom>
          <a:noFill/>
        </p:spPr>
        <p:txBody>
          <a:bodyPr wrap="square">
            <a:spAutoFit/>
          </a:bodyPr>
          <a:lstStyle/>
          <a:p>
            <a:pPr algn="ctr"/>
            <a:r>
              <a:rPr lang="en-US" dirty="0">
                <a:cs typeface="+mj-cs"/>
              </a:rPr>
              <a:t>2nd possible Decision Tree</a:t>
            </a:r>
            <a:endParaRPr lang="en-GB" dirty="0"/>
          </a:p>
        </p:txBody>
      </p:sp>
      <p:sp>
        <p:nvSpPr>
          <p:cNvPr id="48" name="Text Box 37">
            <a:extLst>
              <a:ext uri="{FF2B5EF4-FFF2-40B4-BE49-F238E27FC236}">
                <a16:creationId xmlns:a16="http://schemas.microsoft.com/office/drawing/2014/main" id="{05FCD0D7-ABA4-4DD1-BEDC-350DAB97D686}"/>
              </a:ext>
            </a:extLst>
          </p:cNvPr>
          <p:cNvSpPr txBox="1">
            <a:spLocks noChangeArrowheads="1"/>
          </p:cNvSpPr>
          <p:nvPr/>
        </p:nvSpPr>
        <p:spPr bwMode="auto">
          <a:xfrm>
            <a:off x="4567108" y="6190772"/>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dirty="0">
                <a:solidFill>
                  <a:schemeClr val="accent5">
                    <a:lumMod val="75000"/>
                  </a:schemeClr>
                </a:solidFill>
              </a:rPr>
              <a:t>There could be more than one tree that fits the same data!</a:t>
            </a:r>
          </a:p>
        </p:txBody>
      </p:sp>
      <p:sp>
        <p:nvSpPr>
          <p:cNvPr id="18" name="TextBox 17">
            <a:extLst>
              <a:ext uri="{FF2B5EF4-FFF2-40B4-BE49-F238E27FC236}">
                <a16:creationId xmlns:a16="http://schemas.microsoft.com/office/drawing/2014/main" id="{CB65D35A-51A5-465B-BEA1-C4B4455BE98F}"/>
              </a:ext>
            </a:extLst>
          </p:cNvPr>
          <p:cNvSpPr txBox="1"/>
          <p:nvPr/>
        </p:nvSpPr>
        <p:spPr>
          <a:xfrm>
            <a:off x="4428632" y="1541358"/>
            <a:ext cx="4034524" cy="139974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b="1" dirty="0">
                <a:cs typeface="+mj-cs"/>
              </a:rPr>
              <a:t>Can you determine the chances of new customer’s default or not based on Home Owner, Martial Status and Annual Income features?</a:t>
            </a:r>
            <a:endParaRPr lang="en-GB" b="1" dirty="0"/>
          </a:p>
        </p:txBody>
      </p:sp>
      <p:sp>
        <p:nvSpPr>
          <p:cNvPr id="2" name="Slide Number Placeholder 1">
            <a:extLst>
              <a:ext uri="{FF2B5EF4-FFF2-40B4-BE49-F238E27FC236}">
                <a16:creationId xmlns:a16="http://schemas.microsoft.com/office/drawing/2014/main" id="{7D850EE7-DE52-EF2E-3A63-599C4B573B52}"/>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75623C9-6B51-415B-A3FE-9E1F303D5492}"/>
              </a:ext>
            </a:extLst>
          </p:cNvPr>
          <p:cNvSpPr>
            <a:spLocks noGrp="1" noChangeArrowheads="1"/>
          </p:cNvSpPr>
          <p:nvPr>
            <p:ph type="title"/>
          </p:nvPr>
        </p:nvSpPr>
        <p:spPr>
          <a:xfrm>
            <a:off x="838200" y="92410"/>
            <a:ext cx="8909482" cy="1325563"/>
          </a:xfrm>
        </p:spPr>
        <p:txBody>
          <a:bodyPr/>
          <a:lstStyle/>
          <a:p>
            <a:pPr>
              <a:defRPr/>
            </a:pPr>
            <a:r>
              <a:rPr lang="en-US" dirty="0">
                <a:cs typeface="+mj-cs"/>
              </a:rPr>
              <a:t>Apply Model to Test Data</a:t>
            </a:r>
          </a:p>
        </p:txBody>
      </p:sp>
      <p:sp>
        <p:nvSpPr>
          <p:cNvPr id="17411" name="Line 3">
            <a:extLst>
              <a:ext uri="{FF2B5EF4-FFF2-40B4-BE49-F238E27FC236}">
                <a16:creationId xmlns:a16="http://schemas.microsoft.com/office/drawing/2014/main" id="{55C9144F-11C0-4272-ACB0-5ABED10E3F5D}"/>
              </a:ext>
            </a:extLst>
          </p:cNvPr>
          <p:cNvSpPr>
            <a:spLocks noChangeShapeType="1"/>
          </p:cNvSpPr>
          <p:nvPr/>
        </p:nvSpPr>
        <p:spPr bwMode="auto">
          <a:xfrm>
            <a:off x="3116488" y="5152260"/>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2" name="Line 4">
            <a:extLst>
              <a:ext uri="{FF2B5EF4-FFF2-40B4-BE49-F238E27FC236}">
                <a16:creationId xmlns:a16="http://schemas.microsoft.com/office/drawing/2014/main" id="{D78F2B67-C782-46D2-971E-CD6ABD35B501}"/>
              </a:ext>
            </a:extLst>
          </p:cNvPr>
          <p:cNvSpPr>
            <a:spLocks noChangeShapeType="1"/>
          </p:cNvSpPr>
          <p:nvPr/>
        </p:nvSpPr>
        <p:spPr bwMode="auto">
          <a:xfrm flipH="1">
            <a:off x="1876651" y="5152260"/>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3" name="Line 5">
            <a:extLst>
              <a:ext uri="{FF2B5EF4-FFF2-40B4-BE49-F238E27FC236}">
                <a16:creationId xmlns:a16="http://schemas.microsoft.com/office/drawing/2014/main" id="{8971A05C-DEE3-430C-84AE-96BA8FE67589}"/>
              </a:ext>
            </a:extLst>
          </p:cNvPr>
          <p:cNvSpPr>
            <a:spLocks noChangeShapeType="1"/>
          </p:cNvSpPr>
          <p:nvPr/>
        </p:nvSpPr>
        <p:spPr bwMode="auto">
          <a:xfrm flipH="1">
            <a:off x="2584676" y="4177536"/>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4" name="Line 6">
            <a:extLst>
              <a:ext uri="{FF2B5EF4-FFF2-40B4-BE49-F238E27FC236}">
                <a16:creationId xmlns:a16="http://schemas.microsoft.com/office/drawing/2014/main" id="{BFA3E406-B14C-445D-8AF1-2ECCD5793398}"/>
              </a:ext>
            </a:extLst>
          </p:cNvPr>
          <p:cNvSpPr>
            <a:spLocks noChangeShapeType="1"/>
          </p:cNvSpPr>
          <p:nvPr/>
        </p:nvSpPr>
        <p:spPr bwMode="auto">
          <a:xfrm>
            <a:off x="3913414" y="4177536"/>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5" name="Line 7">
            <a:extLst>
              <a:ext uri="{FF2B5EF4-FFF2-40B4-BE49-F238E27FC236}">
                <a16:creationId xmlns:a16="http://schemas.microsoft.com/office/drawing/2014/main" id="{ECDB0E1C-6375-4D5C-AA1B-EC419AFAEAF4}"/>
              </a:ext>
            </a:extLst>
          </p:cNvPr>
          <p:cNvSpPr>
            <a:spLocks noChangeShapeType="1"/>
          </p:cNvSpPr>
          <p:nvPr/>
        </p:nvSpPr>
        <p:spPr bwMode="auto">
          <a:xfrm>
            <a:off x="2762476" y="3286948"/>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6" name="Line 8">
            <a:extLst>
              <a:ext uri="{FF2B5EF4-FFF2-40B4-BE49-F238E27FC236}">
                <a16:creationId xmlns:a16="http://schemas.microsoft.com/office/drawing/2014/main" id="{0DA58BFF-A810-4DA7-9D87-76937FF51A83}"/>
              </a:ext>
            </a:extLst>
          </p:cNvPr>
          <p:cNvSpPr>
            <a:spLocks noChangeShapeType="1"/>
          </p:cNvSpPr>
          <p:nvPr/>
        </p:nvSpPr>
        <p:spPr bwMode="auto">
          <a:xfrm flipH="1">
            <a:off x="1257527" y="3286948"/>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7417" name="Text Box 10">
            <a:extLst>
              <a:ext uri="{FF2B5EF4-FFF2-40B4-BE49-F238E27FC236}">
                <a16:creationId xmlns:a16="http://schemas.microsoft.com/office/drawing/2014/main" id="{BE464929-964F-4D58-AA43-21CED35FC3B2}"/>
              </a:ext>
            </a:extLst>
          </p:cNvPr>
          <p:cNvSpPr txBox="1">
            <a:spLocks noChangeArrowheads="1"/>
          </p:cNvSpPr>
          <p:nvPr/>
        </p:nvSpPr>
        <p:spPr bwMode="auto">
          <a:xfrm>
            <a:off x="2938689" y="3855273"/>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err="1">
                <a:solidFill>
                  <a:srgbClr val="2D1993"/>
                </a:solidFill>
              </a:rPr>
              <a:t>MarSt</a:t>
            </a:r>
            <a:endParaRPr lang="en-US" altLang="en-US" sz="1600" dirty="0">
              <a:solidFill>
                <a:schemeClr val="bg2"/>
              </a:solidFill>
            </a:endParaRPr>
          </a:p>
        </p:txBody>
      </p:sp>
      <p:sp>
        <p:nvSpPr>
          <p:cNvPr id="17418" name="Text Box 11">
            <a:extLst>
              <a:ext uri="{FF2B5EF4-FFF2-40B4-BE49-F238E27FC236}">
                <a16:creationId xmlns:a16="http://schemas.microsoft.com/office/drawing/2014/main" id="{B6587187-CD6D-4969-BC5C-6FE324BB4923}"/>
              </a:ext>
            </a:extLst>
          </p:cNvPr>
          <p:cNvSpPr txBox="1">
            <a:spLocks noChangeArrowheads="1"/>
          </p:cNvSpPr>
          <p:nvPr/>
        </p:nvSpPr>
        <p:spPr bwMode="auto">
          <a:xfrm>
            <a:off x="2143352" y="4826822"/>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a:solidFill>
                <a:schemeClr val="bg2"/>
              </a:solidFill>
            </a:endParaRPr>
          </a:p>
        </p:txBody>
      </p:sp>
      <p:sp>
        <p:nvSpPr>
          <p:cNvPr id="17419" name="AutoShape 12">
            <a:extLst>
              <a:ext uri="{FF2B5EF4-FFF2-40B4-BE49-F238E27FC236}">
                <a16:creationId xmlns:a16="http://schemas.microsoft.com/office/drawing/2014/main" id="{BD21D2C9-F73C-4AA8-A1E8-258AABE9322D}"/>
              </a:ext>
            </a:extLst>
          </p:cNvPr>
          <p:cNvSpPr>
            <a:spLocks noChangeArrowheads="1"/>
          </p:cNvSpPr>
          <p:nvPr/>
        </p:nvSpPr>
        <p:spPr bwMode="auto">
          <a:xfrm>
            <a:off x="3159352" y="5795198"/>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0" name="Text Box 13">
            <a:extLst>
              <a:ext uri="{FF2B5EF4-FFF2-40B4-BE49-F238E27FC236}">
                <a16:creationId xmlns:a16="http://schemas.microsoft.com/office/drawing/2014/main" id="{CBB87ED2-99BD-4A47-8FE2-EC1AF781F1DB}"/>
              </a:ext>
            </a:extLst>
          </p:cNvPr>
          <p:cNvSpPr txBox="1">
            <a:spLocks noChangeArrowheads="1"/>
          </p:cNvSpPr>
          <p:nvPr/>
        </p:nvSpPr>
        <p:spPr bwMode="auto">
          <a:xfrm>
            <a:off x="3076802" y="5795197"/>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a:solidFill>
                <a:schemeClr val="bg2"/>
              </a:solidFill>
            </a:endParaRPr>
          </a:p>
        </p:txBody>
      </p:sp>
      <p:sp>
        <p:nvSpPr>
          <p:cNvPr id="17421" name="AutoShape 14">
            <a:extLst>
              <a:ext uri="{FF2B5EF4-FFF2-40B4-BE49-F238E27FC236}">
                <a16:creationId xmlns:a16="http://schemas.microsoft.com/office/drawing/2014/main" id="{A2251D21-DA8C-4954-ABC9-56BFA402FB0D}"/>
              </a:ext>
            </a:extLst>
          </p:cNvPr>
          <p:cNvSpPr>
            <a:spLocks noChangeArrowheads="1"/>
          </p:cNvSpPr>
          <p:nvPr/>
        </p:nvSpPr>
        <p:spPr bwMode="auto">
          <a:xfrm>
            <a:off x="1522638" y="5815836"/>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2" name="Text Box 15">
            <a:extLst>
              <a:ext uri="{FF2B5EF4-FFF2-40B4-BE49-F238E27FC236}">
                <a16:creationId xmlns:a16="http://schemas.microsoft.com/office/drawing/2014/main" id="{F801E703-F7CA-4AB1-8ECB-90FD010B2A30}"/>
              </a:ext>
            </a:extLst>
          </p:cNvPr>
          <p:cNvSpPr txBox="1">
            <a:spLocks noChangeArrowheads="1"/>
          </p:cNvSpPr>
          <p:nvPr/>
        </p:nvSpPr>
        <p:spPr bwMode="auto">
          <a:xfrm>
            <a:off x="1652813" y="5798372"/>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a:solidFill>
                <a:schemeClr val="bg2"/>
              </a:solidFill>
            </a:endParaRPr>
          </a:p>
        </p:txBody>
      </p:sp>
      <p:sp>
        <p:nvSpPr>
          <p:cNvPr id="17423" name="AutoShape 16">
            <a:extLst>
              <a:ext uri="{FF2B5EF4-FFF2-40B4-BE49-F238E27FC236}">
                <a16:creationId xmlns:a16="http://schemas.microsoft.com/office/drawing/2014/main" id="{BCCC3256-ED45-4754-A1F5-3E159B0D6FBA}"/>
              </a:ext>
            </a:extLst>
          </p:cNvPr>
          <p:cNvSpPr>
            <a:spLocks noChangeArrowheads="1"/>
          </p:cNvSpPr>
          <p:nvPr/>
        </p:nvSpPr>
        <p:spPr bwMode="auto">
          <a:xfrm>
            <a:off x="903514" y="3872736"/>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4" name="Text Box 17">
            <a:extLst>
              <a:ext uri="{FF2B5EF4-FFF2-40B4-BE49-F238E27FC236}">
                <a16:creationId xmlns:a16="http://schemas.microsoft.com/office/drawing/2014/main" id="{D92D6EB7-B877-4303-A327-63C2D32AAD95}"/>
              </a:ext>
            </a:extLst>
          </p:cNvPr>
          <p:cNvSpPr txBox="1">
            <a:spLocks noChangeArrowheads="1"/>
          </p:cNvSpPr>
          <p:nvPr/>
        </p:nvSpPr>
        <p:spPr bwMode="auto">
          <a:xfrm>
            <a:off x="1032101" y="3855272"/>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a:solidFill>
                <a:srgbClr val="00FFFF"/>
              </a:solidFill>
            </a:endParaRPr>
          </a:p>
        </p:txBody>
      </p:sp>
      <p:sp>
        <p:nvSpPr>
          <p:cNvPr id="17425" name="AutoShape 18">
            <a:extLst>
              <a:ext uri="{FF2B5EF4-FFF2-40B4-BE49-F238E27FC236}">
                <a16:creationId xmlns:a16="http://schemas.microsoft.com/office/drawing/2014/main" id="{DD97ADF7-5FA9-4C3B-8C49-9D93575AA337}"/>
              </a:ext>
            </a:extLst>
          </p:cNvPr>
          <p:cNvSpPr>
            <a:spLocks noChangeArrowheads="1"/>
          </p:cNvSpPr>
          <p:nvPr/>
        </p:nvSpPr>
        <p:spPr bwMode="auto">
          <a:xfrm>
            <a:off x="4078514" y="4860161"/>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6" name="Text Box 19">
            <a:extLst>
              <a:ext uri="{FF2B5EF4-FFF2-40B4-BE49-F238E27FC236}">
                <a16:creationId xmlns:a16="http://schemas.microsoft.com/office/drawing/2014/main" id="{85B8DFCF-7CA8-4034-ABF2-E827788C2578}"/>
              </a:ext>
            </a:extLst>
          </p:cNvPr>
          <p:cNvSpPr txBox="1">
            <a:spLocks noChangeArrowheads="1"/>
          </p:cNvSpPr>
          <p:nvPr/>
        </p:nvSpPr>
        <p:spPr bwMode="auto">
          <a:xfrm>
            <a:off x="4186463" y="4860160"/>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a:solidFill>
                <a:schemeClr val="bg2"/>
              </a:solidFill>
            </a:endParaRPr>
          </a:p>
        </p:txBody>
      </p:sp>
      <p:sp>
        <p:nvSpPr>
          <p:cNvPr id="17427" name="Text Box 20">
            <a:extLst>
              <a:ext uri="{FF2B5EF4-FFF2-40B4-BE49-F238E27FC236}">
                <a16:creationId xmlns:a16="http://schemas.microsoft.com/office/drawing/2014/main" id="{D6CFBB70-EF9F-4B05-932A-26426D8B72C6}"/>
              </a:ext>
            </a:extLst>
          </p:cNvPr>
          <p:cNvSpPr txBox="1">
            <a:spLocks noChangeArrowheads="1"/>
          </p:cNvSpPr>
          <p:nvPr/>
        </p:nvSpPr>
        <p:spPr bwMode="auto">
          <a:xfrm>
            <a:off x="1078138" y="3286947"/>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Yes</a:t>
            </a:r>
            <a:endParaRPr lang="en-US" altLang="en-US" sz="1600">
              <a:solidFill>
                <a:schemeClr val="bg2"/>
              </a:solidFill>
            </a:endParaRPr>
          </a:p>
        </p:txBody>
      </p:sp>
      <p:sp>
        <p:nvSpPr>
          <p:cNvPr id="17428" name="Text Box 21">
            <a:extLst>
              <a:ext uri="{FF2B5EF4-FFF2-40B4-BE49-F238E27FC236}">
                <a16:creationId xmlns:a16="http://schemas.microsoft.com/office/drawing/2014/main" id="{C9A0DBB7-1590-480A-81D9-26E71029FB14}"/>
              </a:ext>
            </a:extLst>
          </p:cNvPr>
          <p:cNvSpPr txBox="1">
            <a:spLocks noChangeArrowheads="1"/>
          </p:cNvSpPr>
          <p:nvPr/>
        </p:nvSpPr>
        <p:spPr bwMode="auto">
          <a:xfrm>
            <a:off x="3114901" y="3286947"/>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solidFill>
                  <a:srgbClr val="FF0000"/>
                </a:solidFill>
              </a:rPr>
              <a:t>No</a:t>
            </a:r>
          </a:p>
        </p:txBody>
      </p:sp>
      <p:sp>
        <p:nvSpPr>
          <p:cNvPr id="17429" name="Text Box 22">
            <a:extLst>
              <a:ext uri="{FF2B5EF4-FFF2-40B4-BE49-F238E27FC236}">
                <a16:creationId xmlns:a16="http://schemas.microsoft.com/office/drawing/2014/main" id="{7312FA7C-D4DD-46DC-BEBF-AD64AB1F08B8}"/>
              </a:ext>
            </a:extLst>
          </p:cNvPr>
          <p:cNvSpPr txBox="1">
            <a:spLocks noChangeArrowheads="1"/>
          </p:cNvSpPr>
          <p:nvPr/>
        </p:nvSpPr>
        <p:spPr bwMode="auto">
          <a:xfrm>
            <a:off x="4121043" y="429890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solidFill>
                  <a:srgbClr val="FF0000"/>
                </a:solidFill>
              </a:rPr>
              <a:t>Married </a:t>
            </a:r>
          </a:p>
        </p:txBody>
      </p:sp>
      <p:sp>
        <p:nvSpPr>
          <p:cNvPr id="17430" name="Text Box 23">
            <a:extLst>
              <a:ext uri="{FF2B5EF4-FFF2-40B4-BE49-F238E27FC236}">
                <a16:creationId xmlns:a16="http://schemas.microsoft.com/office/drawing/2014/main" id="{ECECB425-6CDD-4491-B5AB-6862F1F581BC}"/>
              </a:ext>
            </a:extLst>
          </p:cNvPr>
          <p:cNvSpPr txBox="1">
            <a:spLocks noChangeArrowheads="1"/>
          </p:cNvSpPr>
          <p:nvPr/>
        </p:nvSpPr>
        <p:spPr bwMode="auto">
          <a:xfrm>
            <a:off x="1879827" y="4260085"/>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Single, Divorced</a:t>
            </a:r>
            <a:endParaRPr lang="en-US" altLang="en-US" sz="1600">
              <a:solidFill>
                <a:schemeClr val="bg2"/>
              </a:solidFill>
            </a:endParaRPr>
          </a:p>
        </p:txBody>
      </p:sp>
      <p:sp>
        <p:nvSpPr>
          <p:cNvPr id="17431" name="Text Box 24">
            <a:extLst>
              <a:ext uri="{FF2B5EF4-FFF2-40B4-BE49-F238E27FC236}">
                <a16:creationId xmlns:a16="http://schemas.microsoft.com/office/drawing/2014/main" id="{80CE8050-1348-4D19-A295-616F40503C74}"/>
              </a:ext>
            </a:extLst>
          </p:cNvPr>
          <p:cNvSpPr txBox="1">
            <a:spLocks noChangeArrowheads="1"/>
          </p:cNvSpPr>
          <p:nvPr/>
        </p:nvSpPr>
        <p:spPr bwMode="auto">
          <a:xfrm>
            <a:off x="1373414" y="523163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&lt; 80K</a:t>
            </a:r>
            <a:endParaRPr lang="en-US" altLang="en-US" sz="1600">
              <a:solidFill>
                <a:schemeClr val="bg2"/>
              </a:solidFill>
            </a:endParaRPr>
          </a:p>
        </p:txBody>
      </p:sp>
      <p:sp>
        <p:nvSpPr>
          <p:cNvPr id="17432" name="Text Box 25">
            <a:extLst>
              <a:ext uri="{FF2B5EF4-FFF2-40B4-BE49-F238E27FC236}">
                <a16:creationId xmlns:a16="http://schemas.microsoft.com/office/drawing/2014/main" id="{91756FC9-103A-4C4F-9C24-6AA160F0B950}"/>
              </a:ext>
            </a:extLst>
          </p:cNvPr>
          <p:cNvSpPr txBox="1">
            <a:spLocks noChangeArrowheads="1"/>
          </p:cNvSpPr>
          <p:nvPr/>
        </p:nvSpPr>
        <p:spPr bwMode="auto">
          <a:xfrm>
            <a:off x="3319689" y="523163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a:t>&gt; 80K</a:t>
            </a:r>
            <a:endParaRPr lang="en-US" altLang="en-US" sz="1600">
              <a:solidFill>
                <a:schemeClr val="bg2"/>
              </a:solidFill>
            </a:endParaRPr>
          </a:p>
        </p:txBody>
      </p:sp>
      <p:graphicFrame>
        <p:nvGraphicFramePr>
          <p:cNvPr id="17433" name="Object 26">
            <a:extLst>
              <a:ext uri="{FF2B5EF4-FFF2-40B4-BE49-F238E27FC236}">
                <a16:creationId xmlns:a16="http://schemas.microsoft.com/office/drawing/2014/main" id="{D46D4CA9-C339-4C89-8F54-AE07B696DFDB}"/>
              </a:ext>
            </a:extLst>
          </p:cNvPr>
          <p:cNvGraphicFramePr>
            <a:graphicFrameLocks noChangeAspect="1"/>
          </p:cNvGraphicFramePr>
          <p:nvPr>
            <p:extLst>
              <p:ext uri="{D42A27DB-BD31-4B8C-83A1-F6EECF244321}">
                <p14:modId xmlns:p14="http://schemas.microsoft.com/office/powerpoint/2010/main" val="3315805415"/>
              </p:ext>
            </p:extLst>
          </p:nvPr>
        </p:nvGraphicFramePr>
        <p:xfrm>
          <a:off x="4861966" y="1604964"/>
          <a:ext cx="3657600" cy="1108075"/>
        </p:xfrm>
        <a:graphic>
          <a:graphicData uri="http://schemas.openxmlformats.org/presentationml/2006/ole">
            <mc:AlternateContent xmlns:mc="http://schemas.openxmlformats.org/markup-compatibility/2006">
              <mc:Choice xmlns:v="urn:schemas-microsoft-com:vml" Requires="v">
                <p:oleObj name="Document" r:id="rId3" imgW="5168900" imgH="1562100" progId="Word.Document.8">
                  <p:embed/>
                </p:oleObj>
              </mc:Choice>
              <mc:Fallback>
                <p:oleObj name="Document" r:id="rId3" imgW="5168900" imgH="1562100" progId="Word.Document.8">
                  <p:embed/>
                  <p:pic>
                    <p:nvPicPr>
                      <p:cNvPr id="17433" name="Object 26">
                        <a:extLst>
                          <a:ext uri="{FF2B5EF4-FFF2-40B4-BE49-F238E27FC236}">
                            <a16:creationId xmlns:a16="http://schemas.microsoft.com/office/drawing/2014/main" id="{D46D4CA9-C339-4C89-8F54-AE07B696D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966" y="1604964"/>
                        <a:ext cx="3657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4" name="Text Box 27">
            <a:extLst>
              <a:ext uri="{FF2B5EF4-FFF2-40B4-BE49-F238E27FC236}">
                <a16:creationId xmlns:a16="http://schemas.microsoft.com/office/drawing/2014/main" id="{E076C110-4FBB-4608-A54F-EAB4A32DA23E}"/>
              </a:ext>
            </a:extLst>
          </p:cNvPr>
          <p:cNvSpPr txBox="1">
            <a:spLocks noChangeArrowheads="1"/>
          </p:cNvSpPr>
          <p:nvPr/>
        </p:nvSpPr>
        <p:spPr bwMode="auto">
          <a:xfrm>
            <a:off x="3451118" y="1962518"/>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dirty="0">
                <a:solidFill>
                  <a:schemeClr val="tx2"/>
                </a:solidFill>
              </a:rPr>
              <a:t>Test Data</a:t>
            </a:r>
            <a:endParaRPr lang="en-US" altLang="en-US" sz="2000" dirty="0">
              <a:solidFill>
                <a:schemeClr val="bg2"/>
              </a:solidFill>
            </a:endParaRPr>
          </a:p>
        </p:txBody>
      </p:sp>
      <p:sp>
        <p:nvSpPr>
          <p:cNvPr id="17435" name="Line 28">
            <a:extLst>
              <a:ext uri="{FF2B5EF4-FFF2-40B4-BE49-F238E27FC236}">
                <a16:creationId xmlns:a16="http://schemas.microsoft.com/office/drawing/2014/main" id="{D6FDC3B6-344A-4A80-ADFA-38554629FEE5}"/>
              </a:ext>
            </a:extLst>
          </p:cNvPr>
          <p:cNvSpPr>
            <a:spLocks noChangeShapeType="1"/>
          </p:cNvSpPr>
          <p:nvPr/>
        </p:nvSpPr>
        <p:spPr bwMode="auto">
          <a:xfrm flipH="1">
            <a:off x="4869089" y="2590800"/>
            <a:ext cx="2655114" cy="226936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36" name="Text Box 29">
            <a:extLst>
              <a:ext uri="{FF2B5EF4-FFF2-40B4-BE49-F238E27FC236}">
                <a16:creationId xmlns:a16="http://schemas.microsoft.com/office/drawing/2014/main" id="{ABD76539-C107-4AE0-A0F5-B190A745D18C}"/>
              </a:ext>
            </a:extLst>
          </p:cNvPr>
          <p:cNvSpPr txBox="1">
            <a:spLocks noChangeArrowheads="1"/>
          </p:cNvSpPr>
          <p:nvPr/>
        </p:nvSpPr>
        <p:spPr bwMode="auto">
          <a:xfrm>
            <a:off x="4383841" y="2996434"/>
            <a:ext cx="3140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dirty="0"/>
              <a:t>Assign Defaulted to “No”</a:t>
            </a:r>
          </a:p>
        </p:txBody>
      </p:sp>
      <p:sp>
        <p:nvSpPr>
          <p:cNvPr id="17437" name="Text Box 30">
            <a:extLst>
              <a:ext uri="{FF2B5EF4-FFF2-40B4-BE49-F238E27FC236}">
                <a16:creationId xmlns:a16="http://schemas.microsoft.com/office/drawing/2014/main" id="{609C14A7-D1C3-4517-BD86-CCC2A06F53F2}"/>
              </a:ext>
            </a:extLst>
          </p:cNvPr>
          <p:cNvSpPr txBox="1">
            <a:spLocks noChangeArrowheads="1"/>
          </p:cNvSpPr>
          <p:nvPr/>
        </p:nvSpPr>
        <p:spPr bwMode="auto">
          <a:xfrm>
            <a:off x="1824264" y="2963098"/>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a:solidFill>
                <a:schemeClr val="bg2"/>
              </a:solidFill>
            </a:endParaRPr>
          </a:p>
        </p:txBody>
      </p:sp>
      <p:sp>
        <p:nvSpPr>
          <p:cNvPr id="31" name="Rectangle 3">
            <a:extLst>
              <a:ext uri="{FF2B5EF4-FFF2-40B4-BE49-F238E27FC236}">
                <a16:creationId xmlns:a16="http://schemas.microsoft.com/office/drawing/2014/main" id="{AE390CF7-56D7-47D0-BC2F-3988554E73BB}"/>
              </a:ext>
            </a:extLst>
          </p:cNvPr>
          <p:cNvSpPr txBox="1">
            <a:spLocks noChangeArrowheads="1"/>
          </p:cNvSpPr>
          <p:nvPr/>
        </p:nvSpPr>
        <p:spPr>
          <a:xfrm>
            <a:off x="6944264" y="3429000"/>
            <a:ext cx="4706084" cy="33452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Aft>
                <a:spcPts val="1200"/>
              </a:spcAft>
            </a:pPr>
            <a:r>
              <a:rPr lang="en-US" altLang="en-US" sz="2400" b="1" dirty="0">
                <a:ea typeface="ＭＳ Ｐゴシック" panose="020B0600070205080204" pitchFamily="34" charset="-128"/>
              </a:rPr>
              <a:t>Many Algorithms:</a:t>
            </a:r>
          </a:p>
          <a:p>
            <a:pPr marL="801688" lvl="1" indent="-344488">
              <a:lnSpc>
                <a:spcPct val="100000"/>
              </a:lnSpc>
              <a:spcAft>
                <a:spcPts val="1200"/>
              </a:spcAft>
            </a:pPr>
            <a:r>
              <a:rPr lang="en-US" altLang="en-US" sz="2000" dirty="0">
                <a:ea typeface="ＭＳ Ｐゴシック" panose="020B0600070205080204" pitchFamily="34" charset="-128"/>
              </a:rPr>
              <a:t>Hunt’s Algorithm (one of the earliest)</a:t>
            </a:r>
          </a:p>
          <a:p>
            <a:pPr marL="801688" lvl="1" indent="-344488">
              <a:lnSpc>
                <a:spcPct val="100000"/>
              </a:lnSpc>
              <a:spcAft>
                <a:spcPts val="1200"/>
              </a:spcAft>
            </a:pPr>
            <a:r>
              <a:rPr lang="en-GB" altLang="en-US" sz="2000" dirty="0">
                <a:ea typeface="ＭＳ Ｐゴシック" panose="020B0600070205080204" pitchFamily="34" charset="-128"/>
              </a:rPr>
              <a:t>CART (Classification and Regression Trees) is similar to C4.5.</a:t>
            </a:r>
          </a:p>
          <a:p>
            <a:pPr marL="801688" lvl="1" indent="-344488">
              <a:lnSpc>
                <a:spcPct val="100000"/>
              </a:lnSpc>
              <a:spcAft>
                <a:spcPts val="1200"/>
              </a:spcAft>
            </a:pPr>
            <a:r>
              <a:rPr lang="en-US" altLang="en-US" sz="2000" dirty="0">
                <a:ea typeface="ＭＳ Ｐゴシック" panose="020B0600070205080204" pitchFamily="34" charset="-128"/>
              </a:rPr>
              <a:t>ID3, C4.5</a:t>
            </a:r>
          </a:p>
          <a:p>
            <a:pPr marL="801688" lvl="1" indent="-344488">
              <a:lnSpc>
                <a:spcPct val="100000"/>
              </a:lnSpc>
              <a:spcAft>
                <a:spcPts val="1200"/>
              </a:spcAft>
            </a:pPr>
            <a:r>
              <a:rPr lang="en-US" altLang="en-US" sz="2000" dirty="0">
                <a:ea typeface="ＭＳ Ｐゴシック" panose="020B0600070205080204" pitchFamily="34" charset="-128"/>
              </a:rPr>
              <a:t>SLIQ, SPRINT</a:t>
            </a:r>
          </a:p>
        </p:txBody>
      </p:sp>
      <p:sp>
        <p:nvSpPr>
          <p:cNvPr id="2" name="Slide Number Placeholder 1">
            <a:extLst>
              <a:ext uri="{FF2B5EF4-FFF2-40B4-BE49-F238E27FC236}">
                <a16:creationId xmlns:a16="http://schemas.microsoft.com/office/drawing/2014/main" id="{0811D189-DF82-0282-1394-3856BE680B30}"/>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2A18E61-5199-4C7E-9A7D-010F115D0218}"/>
              </a:ext>
            </a:extLst>
          </p:cNvPr>
          <p:cNvSpPr>
            <a:spLocks noGrp="1" noChangeArrowheads="1"/>
          </p:cNvSpPr>
          <p:nvPr>
            <p:ph type="title"/>
          </p:nvPr>
        </p:nvSpPr>
        <p:spPr>
          <a:xfrm>
            <a:off x="1091681" y="62817"/>
            <a:ext cx="10537285" cy="1371600"/>
          </a:xfrm>
        </p:spPr>
        <p:txBody>
          <a:bodyPr>
            <a:normAutofit/>
          </a:bodyPr>
          <a:lstStyle/>
          <a:p>
            <a:r>
              <a:rPr lang="en-US" altLang="en-US" dirty="0">
                <a:ea typeface="ＭＳ Ｐゴシック" panose="020B0600070205080204" pitchFamily="34" charset="-128"/>
              </a:rPr>
              <a:t>Structure of Hunt’s Algorithm</a:t>
            </a:r>
          </a:p>
        </p:txBody>
      </p:sp>
      <p:sp>
        <p:nvSpPr>
          <p:cNvPr id="18435" name="Rectangle 3">
            <a:extLst>
              <a:ext uri="{FF2B5EF4-FFF2-40B4-BE49-F238E27FC236}">
                <a16:creationId xmlns:a16="http://schemas.microsoft.com/office/drawing/2014/main" id="{17D4269C-4565-45FB-BFE0-B51122D6B8D5}"/>
              </a:ext>
            </a:extLst>
          </p:cNvPr>
          <p:cNvSpPr>
            <a:spLocks noGrp="1" noChangeArrowheads="1"/>
          </p:cNvSpPr>
          <p:nvPr>
            <p:ph type="body" sz="half" idx="1"/>
          </p:nvPr>
        </p:nvSpPr>
        <p:spPr>
          <a:xfrm>
            <a:off x="785846" y="1571346"/>
            <a:ext cx="7492508" cy="5407424"/>
          </a:xfrm>
        </p:spPr>
        <p:txBody>
          <a:bodyPr>
            <a:normAutofit lnSpcReduction="10000"/>
          </a:bodyPr>
          <a:lstStyle/>
          <a:p>
            <a:pPr marL="361950" indent="-361950">
              <a:lnSpc>
                <a:spcPct val="100000"/>
              </a:lnSpc>
              <a:spcAft>
                <a:spcPts val="1200"/>
              </a:spcAft>
              <a:defRPr/>
            </a:pPr>
            <a:r>
              <a:rPr lang="en-GB" sz="2000" dirty="0"/>
              <a:t>We can develop decision trees in a recursive fashion using a Hunt's algorithm.</a:t>
            </a:r>
          </a:p>
          <a:p>
            <a:pPr marL="361950" indent="-361950">
              <a:lnSpc>
                <a:spcPct val="100000"/>
              </a:lnSpc>
              <a:spcAft>
                <a:spcPts val="1200"/>
              </a:spcAft>
              <a:defRPr/>
            </a:pPr>
            <a:r>
              <a:rPr lang="en-GB" sz="2000" dirty="0"/>
              <a:t>The training dataset is successively partitioned until form the </a:t>
            </a:r>
            <a:r>
              <a:rPr lang="en-GB" sz="2000" dirty="0">
                <a:solidFill>
                  <a:schemeClr val="bg1"/>
                </a:solidFill>
                <a:highlight>
                  <a:srgbClr val="000000"/>
                </a:highlight>
              </a:rPr>
              <a:t>purer subsets</a:t>
            </a:r>
            <a:r>
              <a:rPr lang="en-GB" sz="2000" dirty="0"/>
              <a:t>. </a:t>
            </a:r>
            <a:r>
              <a:rPr lang="en-US" sz="2000" dirty="0"/>
              <a:t>Let </a:t>
            </a:r>
            <a:r>
              <a:rPr lang="en-US" sz="2000" b="1" dirty="0"/>
              <a:t>D</a:t>
            </a:r>
            <a:r>
              <a:rPr lang="en-US" sz="2000" b="1" baseline="-25000" dirty="0"/>
              <a:t>t</a:t>
            </a:r>
            <a:r>
              <a:rPr lang="en-US" sz="2000" b="1" dirty="0"/>
              <a:t> </a:t>
            </a:r>
            <a:r>
              <a:rPr lang="en-US" sz="2000" dirty="0"/>
              <a:t>be the set of training records that reach a node </a:t>
            </a:r>
            <a:r>
              <a:rPr lang="en-US" sz="2000" b="1" dirty="0"/>
              <a:t>t</a:t>
            </a:r>
            <a:r>
              <a:rPr lang="en-US" sz="2000" dirty="0"/>
              <a:t>.</a:t>
            </a:r>
          </a:p>
          <a:p>
            <a:pPr marL="361950" indent="-361950">
              <a:lnSpc>
                <a:spcPct val="100000"/>
              </a:lnSpc>
              <a:spcAft>
                <a:spcPts val="1200"/>
              </a:spcAft>
              <a:defRPr/>
            </a:pPr>
            <a:r>
              <a:rPr lang="en-GB" sz="2000" dirty="0"/>
              <a:t> The general recursive procedure is defined as below</a:t>
            </a:r>
            <a:endParaRPr lang="en-US" sz="2400" dirty="0">
              <a:latin typeface="Times New Roman" charset="0"/>
            </a:endParaRPr>
          </a:p>
          <a:p>
            <a:pPr marL="361950" indent="-361950">
              <a:lnSpc>
                <a:spcPct val="100000"/>
              </a:lnSpc>
              <a:spcAft>
                <a:spcPts val="1200"/>
              </a:spcAft>
              <a:defRPr/>
            </a:pPr>
            <a:r>
              <a:rPr lang="en-US" sz="2000" b="1" dirty="0"/>
              <a:t>Methodology:</a:t>
            </a:r>
          </a:p>
          <a:p>
            <a:pPr marL="801688" lvl="1" indent="-344488">
              <a:lnSpc>
                <a:spcPct val="100000"/>
              </a:lnSpc>
              <a:spcAft>
                <a:spcPts val="1200"/>
              </a:spcAft>
              <a:buFont typeface="Arial" charset="0"/>
              <a:buChar char="–"/>
              <a:tabLst>
                <a:tab pos="801688" algn="l"/>
              </a:tabLst>
              <a:defRPr/>
            </a:pPr>
            <a:r>
              <a:rPr lang="en-US" sz="2000" dirty="0"/>
              <a:t>If </a:t>
            </a:r>
            <a:r>
              <a:rPr lang="en-US" sz="2000" b="1" dirty="0"/>
              <a:t>D</a:t>
            </a:r>
            <a:r>
              <a:rPr lang="en-US" sz="2000" b="1" baseline="-25000" dirty="0"/>
              <a:t>t</a:t>
            </a:r>
            <a:r>
              <a:rPr lang="en-US" sz="2000" b="1" dirty="0"/>
              <a:t> </a:t>
            </a:r>
            <a:r>
              <a:rPr lang="en-US" sz="2000" dirty="0"/>
              <a:t>contains records that belong to the same class </a:t>
            </a:r>
            <a:r>
              <a:rPr lang="en-US" sz="2000" b="1" dirty="0" err="1"/>
              <a:t>y</a:t>
            </a:r>
            <a:r>
              <a:rPr lang="en-US" sz="2000" b="1" baseline="-25000" dirty="0" err="1"/>
              <a:t>t</a:t>
            </a:r>
            <a:r>
              <a:rPr lang="en-US" sz="2000" dirty="0"/>
              <a:t>, then </a:t>
            </a:r>
            <a:r>
              <a:rPr lang="en-US" sz="2000" b="1" dirty="0"/>
              <a:t>t</a:t>
            </a:r>
            <a:r>
              <a:rPr lang="en-US" sz="2000" dirty="0"/>
              <a:t> is a leaf node labeled as </a:t>
            </a:r>
            <a:r>
              <a:rPr lang="en-US" sz="2000" b="1" dirty="0" err="1"/>
              <a:t>y</a:t>
            </a:r>
            <a:r>
              <a:rPr lang="en-US" sz="2000" b="1" baseline="-25000" dirty="0" err="1"/>
              <a:t>t</a:t>
            </a:r>
            <a:endParaRPr lang="en-US" sz="2000" b="1" baseline="-25000" dirty="0"/>
          </a:p>
          <a:p>
            <a:pPr marL="801688" lvl="1" indent="-344488">
              <a:lnSpc>
                <a:spcPct val="100000"/>
              </a:lnSpc>
              <a:spcAft>
                <a:spcPts val="1200"/>
              </a:spcAft>
              <a:buFont typeface="Arial" charset="0"/>
              <a:buChar char="–"/>
              <a:tabLst>
                <a:tab pos="801688" algn="l"/>
              </a:tabLst>
              <a:defRPr/>
            </a:pPr>
            <a:r>
              <a:rPr lang="en-GB" sz="2000" dirty="0"/>
              <a:t>If </a:t>
            </a:r>
            <a:r>
              <a:rPr lang="en-US" sz="2000" b="1" dirty="0"/>
              <a:t>D</a:t>
            </a:r>
            <a:r>
              <a:rPr lang="en-US" sz="2000" b="1" baseline="-25000" dirty="0"/>
              <a:t>t</a:t>
            </a:r>
            <a:r>
              <a:rPr lang="en-US" sz="2000" b="1" dirty="0"/>
              <a:t> </a:t>
            </a:r>
            <a:r>
              <a:rPr lang="en-GB" sz="2000" dirty="0"/>
              <a:t>is an empty set, then </a:t>
            </a:r>
            <a:r>
              <a:rPr lang="en-GB" sz="2000" b="1" dirty="0"/>
              <a:t>t</a:t>
            </a:r>
            <a:r>
              <a:rPr lang="en-GB" sz="2000" dirty="0"/>
              <a:t> is a leaf node labeled by the default class as </a:t>
            </a:r>
            <a:r>
              <a:rPr lang="en-GB" sz="2000" b="1" dirty="0"/>
              <a:t>y</a:t>
            </a:r>
            <a:r>
              <a:rPr lang="en-GB" sz="2000" b="1" baseline="-25000" dirty="0"/>
              <a:t>d</a:t>
            </a:r>
            <a:endParaRPr lang="en-US" sz="2000" b="1" baseline="-25000" dirty="0"/>
          </a:p>
          <a:p>
            <a:pPr marL="801688" lvl="1" indent="-344488">
              <a:lnSpc>
                <a:spcPct val="100000"/>
              </a:lnSpc>
              <a:spcAft>
                <a:spcPts val="1200"/>
              </a:spcAft>
              <a:buFont typeface="Arial" charset="0"/>
              <a:buChar char="–"/>
              <a:tabLst>
                <a:tab pos="801688" algn="l"/>
              </a:tabLst>
              <a:defRPr/>
            </a:pPr>
            <a:r>
              <a:rPr lang="en-US" sz="2000" dirty="0"/>
              <a:t>If </a:t>
            </a:r>
            <a:r>
              <a:rPr lang="en-US" sz="2000" b="1" dirty="0"/>
              <a:t>D</a:t>
            </a:r>
            <a:r>
              <a:rPr lang="en-US" sz="2000" b="1" baseline="-25000" dirty="0"/>
              <a:t>t</a:t>
            </a:r>
            <a:r>
              <a:rPr lang="en-US" sz="2000" b="1" dirty="0"/>
              <a:t> </a:t>
            </a:r>
            <a:r>
              <a:rPr lang="en-US" sz="2000" dirty="0"/>
              <a:t>contains records that belong to more than one class, use an attribute test to split the data into smaller subsets. Recursively apply the procedure to each subset.</a:t>
            </a:r>
          </a:p>
        </p:txBody>
      </p:sp>
      <p:graphicFrame>
        <p:nvGraphicFramePr>
          <p:cNvPr id="31755" name="Object 21">
            <a:extLst>
              <a:ext uri="{FF2B5EF4-FFF2-40B4-BE49-F238E27FC236}">
                <a16:creationId xmlns:a16="http://schemas.microsoft.com/office/drawing/2014/main" id="{E2A7493C-B631-46D8-9E7D-14675CBBAB93}"/>
              </a:ext>
            </a:extLst>
          </p:cNvPr>
          <p:cNvGraphicFramePr>
            <a:graphicFrameLocks noGrp="1" noChangeAspect="1"/>
          </p:cNvGraphicFramePr>
          <p:nvPr>
            <p:ph sz="half" idx="2"/>
            <p:extLst>
              <p:ext uri="{D42A27DB-BD31-4B8C-83A1-F6EECF244321}">
                <p14:modId xmlns:p14="http://schemas.microsoft.com/office/powerpoint/2010/main" val="478126455"/>
              </p:ext>
            </p:extLst>
          </p:nvPr>
        </p:nvGraphicFramePr>
        <p:xfrm>
          <a:off x="8280400" y="1739900"/>
          <a:ext cx="3195638" cy="3154363"/>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31755" name="Object 21">
                        <a:extLst>
                          <a:ext uri="{FF2B5EF4-FFF2-40B4-BE49-F238E27FC236}">
                            <a16:creationId xmlns:a16="http://schemas.microsoft.com/office/drawing/2014/main" id="{E2A7493C-B631-46D8-9E7D-14675CBBAB93}"/>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739900"/>
                        <a:ext cx="3195638"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Oval 11">
            <a:extLst>
              <a:ext uri="{FF2B5EF4-FFF2-40B4-BE49-F238E27FC236}">
                <a16:creationId xmlns:a16="http://schemas.microsoft.com/office/drawing/2014/main" id="{0B8E9486-6CED-4FBE-ADB8-676D82B1391E}"/>
              </a:ext>
            </a:extLst>
          </p:cNvPr>
          <p:cNvSpPr>
            <a:spLocks noChangeArrowheads="1"/>
          </p:cNvSpPr>
          <p:nvPr/>
        </p:nvSpPr>
        <p:spPr bwMode="auto">
          <a:xfrm>
            <a:off x="8887954" y="5396949"/>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1749" name="Line 12">
            <a:extLst>
              <a:ext uri="{FF2B5EF4-FFF2-40B4-BE49-F238E27FC236}">
                <a16:creationId xmlns:a16="http://schemas.microsoft.com/office/drawing/2014/main" id="{763518CA-4FC7-479B-83CE-495F3490A80C}"/>
              </a:ext>
            </a:extLst>
          </p:cNvPr>
          <p:cNvSpPr>
            <a:spLocks noChangeShapeType="1"/>
          </p:cNvSpPr>
          <p:nvPr/>
        </p:nvSpPr>
        <p:spPr bwMode="auto">
          <a:xfrm flipH="1">
            <a:off x="8583154" y="6158949"/>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750" name="Line 13">
            <a:extLst>
              <a:ext uri="{FF2B5EF4-FFF2-40B4-BE49-F238E27FC236}">
                <a16:creationId xmlns:a16="http://schemas.microsoft.com/office/drawing/2014/main" id="{82E3B719-5D25-423F-9A6E-A626434D58A6}"/>
              </a:ext>
            </a:extLst>
          </p:cNvPr>
          <p:cNvSpPr>
            <a:spLocks noChangeShapeType="1"/>
          </p:cNvSpPr>
          <p:nvPr/>
        </p:nvSpPr>
        <p:spPr bwMode="auto">
          <a:xfrm>
            <a:off x="9726154" y="6158949"/>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751" name="Line 14">
            <a:extLst>
              <a:ext uri="{FF2B5EF4-FFF2-40B4-BE49-F238E27FC236}">
                <a16:creationId xmlns:a16="http://schemas.microsoft.com/office/drawing/2014/main" id="{049C15C8-28D7-4701-B111-0975919C3E15}"/>
              </a:ext>
            </a:extLst>
          </p:cNvPr>
          <p:cNvSpPr>
            <a:spLocks noChangeShapeType="1"/>
          </p:cNvSpPr>
          <p:nvPr/>
        </p:nvSpPr>
        <p:spPr bwMode="auto">
          <a:xfrm>
            <a:off x="9878554" y="6158949"/>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752" name="Line 15">
            <a:extLst>
              <a:ext uri="{FF2B5EF4-FFF2-40B4-BE49-F238E27FC236}">
                <a16:creationId xmlns:a16="http://schemas.microsoft.com/office/drawing/2014/main" id="{EECD68CC-BCE7-4A7F-B3DE-FC6990E005EE}"/>
              </a:ext>
            </a:extLst>
          </p:cNvPr>
          <p:cNvSpPr>
            <a:spLocks noChangeShapeType="1"/>
          </p:cNvSpPr>
          <p:nvPr/>
        </p:nvSpPr>
        <p:spPr bwMode="auto">
          <a:xfrm flipH="1">
            <a:off x="9573754" y="5015949"/>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753" name="Text Box 16">
            <a:extLst>
              <a:ext uri="{FF2B5EF4-FFF2-40B4-BE49-F238E27FC236}">
                <a16:creationId xmlns:a16="http://schemas.microsoft.com/office/drawing/2014/main" id="{7CEEFC08-549B-43B6-8CCA-7592A36CFDEF}"/>
              </a:ext>
            </a:extLst>
          </p:cNvPr>
          <p:cNvSpPr txBox="1">
            <a:spLocks noChangeArrowheads="1"/>
          </p:cNvSpPr>
          <p:nvPr/>
        </p:nvSpPr>
        <p:spPr bwMode="auto">
          <a:xfrm>
            <a:off x="9802354" y="486355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31754" name="Text Box 17">
            <a:extLst>
              <a:ext uri="{FF2B5EF4-FFF2-40B4-BE49-F238E27FC236}">
                <a16:creationId xmlns:a16="http://schemas.microsoft.com/office/drawing/2014/main" id="{991538A2-D3B1-46FC-B639-529F2D921633}"/>
              </a:ext>
            </a:extLst>
          </p:cNvPr>
          <p:cNvSpPr txBox="1">
            <a:spLocks noChangeArrowheads="1"/>
          </p:cNvSpPr>
          <p:nvPr/>
        </p:nvSpPr>
        <p:spPr bwMode="auto">
          <a:xfrm>
            <a:off x="9421354" y="5549349"/>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a:t>
            </a:r>
          </a:p>
        </p:txBody>
      </p:sp>
      <p:sp>
        <p:nvSpPr>
          <p:cNvPr id="3" name="Slide Number Placeholder 2">
            <a:extLst>
              <a:ext uri="{FF2B5EF4-FFF2-40B4-BE49-F238E27FC236}">
                <a16:creationId xmlns:a16="http://schemas.microsoft.com/office/drawing/2014/main" id="{2ED27B68-4138-C0A4-6154-21E81B663A2C}"/>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DBE24A-0A50-439F-BF5B-2F4ED14BB36E}"/>
              </a:ext>
            </a:extLst>
          </p:cNvPr>
          <p:cNvSpPr>
            <a:spLocks noGrp="1" noChangeArrowheads="1"/>
          </p:cNvSpPr>
          <p:nvPr>
            <p:ph type="title"/>
          </p:nvPr>
        </p:nvSpPr>
        <p:spPr>
          <a:xfrm>
            <a:off x="1077157" y="85725"/>
            <a:ext cx="9220200" cy="1325563"/>
          </a:xfrm>
        </p:spPr>
        <p:txBody>
          <a:bodyPr/>
          <a:lstStyle/>
          <a:p>
            <a:r>
              <a:rPr lang="en-US" altLang="en-US" dirty="0">
                <a:ea typeface="ＭＳ Ｐゴシック" panose="020B0600070205080204" pitchFamily="34" charset="-128"/>
              </a:rPr>
              <a:t>Hunt’s Algorithm</a:t>
            </a:r>
          </a:p>
        </p:txBody>
      </p:sp>
      <p:graphicFrame>
        <p:nvGraphicFramePr>
          <p:cNvPr id="35843" name="Object 56">
            <a:extLst>
              <a:ext uri="{FF2B5EF4-FFF2-40B4-BE49-F238E27FC236}">
                <a16:creationId xmlns:a16="http://schemas.microsoft.com/office/drawing/2014/main" id="{652D32A3-E383-4654-9DB4-EAE3A70418D9}"/>
              </a:ext>
            </a:extLst>
          </p:cNvPr>
          <p:cNvGraphicFramePr>
            <a:graphicFrameLocks noGrp="1" noChangeAspect="1"/>
          </p:cNvGraphicFramePr>
          <p:nvPr>
            <p:ph sz="half" idx="1"/>
            <p:extLst>
              <p:ext uri="{D42A27DB-BD31-4B8C-83A1-F6EECF244321}">
                <p14:modId xmlns:p14="http://schemas.microsoft.com/office/powerpoint/2010/main" val="1707789707"/>
              </p:ext>
            </p:extLst>
          </p:nvPr>
        </p:nvGraphicFramePr>
        <p:xfrm>
          <a:off x="544513" y="1676400"/>
          <a:ext cx="6324600" cy="5072063"/>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35843" name="Object 56">
                        <a:extLst>
                          <a:ext uri="{FF2B5EF4-FFF2-40B4-BE49-F238E27FC236}">
                            <a16:creationId xmlns:a16="http://schemas.microsoft.com/office/drawing/2014/main" id="{652D32A3-E383-4654-9DB4-EAE3A7041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1676400"/>
                        <a:ext cx="6324600"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Box 1">
            <a:extLst>
              <a:ext uri="{FF2B5EF4-FFF2-40B4-BE49-F238E27FC236}">
                <a16:creationId xmlns:a16="http://schemas.microsoft.com/office/drawing/2014/main" id="{304A0D0A-504C-4D86-B87D-F077241EF790}"/>
              </a:ext>
            </a:extLst>
          </p:cNvPr>
          <p:cNvSpPr txBox="1">
            <a:spLocks noChangeArrowheads="1"/>
          </p:cNvSpPr>
          <p:nvPr/>
        </p:nvSpPr>
        <p:spPr bwMode="auto">
          <a:xfrm>
            <a:off x="4201357" y="2710733"/>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35845" name="TextBox 5">
            <a:extLst>
              <a:ext uri="{FF2B5EF4-FFF2-40B4-BE49-F238E27FC236}">
                <a16:creationId xmlns:a16="http://schemas.microsoft.com/office/drawing/2014/main" id="{582F8280-1D5B-4522-B47F-A83BB207559A}"/>
              </a:ext>
            </a:extLst>
          </p:cNvPr>
          <p:cNvSpPr txBox="1">
            <a:spLocks noChangeArrowheads="1"/>
          </p:cNvSpPr>
          <p:nvPr/>
        </p:nvSpPr>
        <p:spPr bwMode="auto">
          <a:xfrm>
            <a:off x="5477707" y="2710733"/>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35846" name="TextBox 6">
            <a:extLst>
              <a:ext uri="{FF2B5EF4-FFF2-40B4-BE49-F238E27FC236}">
                <a16:creationId xmlns:a16="http://schemas.microsoft.com/office/drawing/2014/main" id="{37B597A0-C542-44B0-8C6F-470B09C21482}"/>
              </a:ext>
            </a:extLst>
          </p:cNvPr>
          <p:cNvSpPr txBox="1">
            <a:spLocks noChangeArrowheads="1"/>
          </p:cNvSpPr>
          <p:nvPr/>
        </p:nvSpPr>
        <p:spPr bwMode="auto">
          <a:xfrm>
            <a:off x="619957" y="5149133"/>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35847" name="TextBox 7">
            <a:extLst>
              <a:ext uri="{FF2B5EF4-FFF2-40B4-BE49-F238E27FC236}">
                <a16:creationId xmlns:a16="http://schemas.microsoft.com/office/drawing/2014/main" id="{E059AD5B-1173-40E2-8FA9-2A5DEACDEBCD}"/>
              </a:ext>
            </a:extLst>
          </p:cNvPr>
          <p:cNvSpPr txBox="1">
            <a:spLocks noChangeArrowheads="1"/>
          </p:cNvSpPr>
          <p:nvPr/>
        </p:nvSpPr>
        <p:spPr bwMode="auto">
          <a:xfrm>
            <a:off x="1077157" y="59079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35848" name="TextBox 8">
            <a:extLst>
              <a:ext uri="{FF2B5EF4-FFF2-40B4-BE49-F238E27FC236}">
                <a16:creationId xmlns:a16="http://schemas.microsoft.com/office/drawing/2014/main" id="{DD6B6F8B-B6CF-42FF-BB1B-B9CE226C2623}"/>
              </a:ext>
            </a:extLst>
          </p:cNvPr>
          <p:cNvSpPr txBox="1">
            <a:spLocks noChangeArrowheads="1"/>
          </p:cNvSpPr>
          <p:nvPr/>
        </p:nvSpPr>
        <p:spPr bwMode="auto">
          <a:xfrm>
            <a:off x="2505907" y="59079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35849" name="TextBox 9">
            <a:extLst>
              <a:ext uri="{FF2B5EF4-FFF2-40B4-BE49-F238E27FC236}">
                <a16:creationId xmlns:a16="http://schemas.microsoft.com/office/drawing/2014/main" id="{4DB7DA38-F0B0-4818-AC54-D2E3979DA4CE}"/>
              </a:ext>
            </a:extLst>
          </p:cNvPr>
          <p:cNvSpPr txBox="1">
            <a:spLocks noChangeArrowheads="1"/>
          </p:cNvSpPr>
          <p:nvPr/>
        </p:nvSpPr>
        <p:spPr bwMode="auto">
          <a:xfrm>
            <a:off x="4125157" y="46887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35850" name="TextBox 10">
            <a:extLst>
              <a:ext uri="{FF2B5EF4-FFF2-40B4-BE49-F238E27FC236}">
                <a16:creationId xmlns:a16="http://schemas.microsoft.com/office/drawing/2014/main" id="{51F78266-3CAA-4A10-BD65-30E956536E47}"/>
              </a:ext>
            </a:extLst>
          </p:cNvPr>
          <p:cNvSpPr txBox="1">
            <a:spLocks noChangeArrowheads="1"/>
          </p:cNvSpPr>
          <p:nvPr/>
        </p:nvSpPr>
        <p:spPr bwMode="auto">
          <a:xfrm>
            <a:off x="4125157" y="61365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35851" name="TextBox 11">
            <a:extLst>
              <a:ext uri="{FF2B5EF4-FFF2-40B4-BE49-F238E27FC236}">
                <a16:creationId xmlns:a16="http://schemas.microsoft.com/office/drawing/2014/main" id="{52E1B120-9A2B-4805-B3A3-F470D2AD909F}"/>
              </a:ext>
            </a:extLst>
          </p:cNvPr>
          <p:cNvSpPr txBox="1">
            <a:spLocks noChangeArrowheads="1"/>
          </p:cNvSpPr>
          <p:nvPr/>
        </p:nvSpPr>
        <p:spPr bwMode="auto">
          <a:xfrm>
            <a:off x="5325307" y="61365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35852" name="TextBox 12">
            <a:extLst>
              <a:ext uri="{FF2B5EF4-FFF2-40B4-BE49-F238E27FC236}">
                <a16:creationId xmlns:a16="http://schemas.microsoft.com/office/drawing/2014/main" id="{B2BF3088-8E29-4A3E-8DF7-A2CADD2D14C2}"/>
              </a:ext>
            </a:extLst>
          </p:cNvPr>
          <p:cNvSpPr txBox="1">
            <a:spLocks noChangeArrowheads="1"/>
          </p:cNvSpPr>
          <p:nvPr/>
        </p:nvSpPr>
        <p:spPr bwMode="auto">
          <a:xfrm>
            <a:off x="6011107" y="53745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35853" name="TextBox 13">
            <a:extLst>
              <a:ext uri="{FF2B5EF4-FFF2-40B4-BE49-F238E27FC236}">
                <a16:creationId xmlns:a16="http://schemas.microsoft.com/office/drawing/2014/main" id="{98B076AE-71B6-4AAB-AB7A-DBE1192524AF}"/>
              </a:ext>
            </a:extLst>
          </p:cNvPr>
          <p:cNvSpPr txBox="1">
            <a:spLocks noChangeArrowheads="1"/>
          </p:cNvSpPr>
          <p:nvPr/>
        </p:nvSpPr>
        <p:spPr bwMode="auto">
          <a:xfrm>
            <a:off x="1458157" y="2555158"/>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sp>
        <p:nvSpPr>
          <p:cNvPr id="17" name="TextBox 16">
            <a:extLst>
              <a:ext uri="{FF2B5EF4-FFF2-40B4-BE49-F238E27FC236}">
                <a16:creationId xmlns:a16="http://schemas.microsoft.com/office/drawing/2014/main" id="{A6216585-3336-466E-8777-AAE76E2134BC}"/>
              </a:ext>
            </a:extLst>
          </p:cNvPr>
          <p:cNvSpPr txBox="1"/>
          <p:nvPr/>
        </p:nvSpPr>
        <p:spPr>
          <a:xfrm>
            <a:off x="7096956" y="3891920"/>
            <a:ext cx="4933951" cy="3046988"/>
          </a:xfrm>
          <a:prstGeom prst="rect">
            <a:avLst/>
          </a:prstGeom>
          <a:noFill/>
        </p:spPr>
        <p:txBody>
          <a:bodyPr wrap="square">
            <a:spAutoFit/>
          </a:bodyPr>
          <a:lstStyle/>
          <a:p>
            <a:pPr marL="285750" indent="-285750" algn="l" fontAlgn="base">
              <a:spcAft>
                <a:spcPts val="900"/>
              </a:spcAft>
              <a:buFont typeface="Arial" panose="020B0604020202020204" pitchFamily="34" charset="0"/>
              <a:buChar char="•"/>
            </a:pPr>
            <a:r>
              <a:rPr lang="en-GB" sz="2000" b="1" i="0" dirty="0">
                <a:solidFill>
                  <a:srgbClr val="111111"/>
                </a:solidFill>
                <a:effectLst/>
              </a:rPr>
              <a:t>Stop the Split Procedure</a:t>
            </a:r>
          </a:p>
          <a:p>
            <a:pPr marL="285750" indent="-285750" algn="l" fontAlgn="base">
              <a:spcAft>
                <a:spcPts val="900"/>
              </a:spcAft>
              <a:buFont typeface="Arial" panose="020B0604020202020204" pitchFamily="34" charset="0"/>
              <a:buChar char="•"/>
            </a:pPr>
            <a:r>
              <a:rPr lang="en-GB" sz="1600" b="0" i="0" dirty="0">
                <a:solidFill>
                  <a:srgbClr val="222222"/>
                </a:solidFill>
                <a:effectLst/>
              </a:rPr>
              <a:t>A stopping condition is needed to terminate the tree-growing process. </a:t>
            </a:r>
          </a:p>
          <a:p>
            <a:pPr marL="285750" indent="-285750" algn="l" fontAlgn="base">
              <a:spcAft>
                <a:spcPts val="900"/>
              </a:spcAft>
              <a:buFont typeface="Arial" panose="020B0604020202020204" pitchFamily="34" charset="0"/>
              <a:buChar char="•"/>
            </a:pPr>
            <a:r>
              <a:rPr lang="en-GB" sz="1600" b="0" i="0" dirty="0">
                <a:solidFill>
                  <a:srgbClr val="222222"/>
                </a:solidFill>
                <a:effectLst/>
              </a:rPr>
              <a:t>One approach is to keep growing a node until all of the records are either members of the same class or have the same attribute values.</a:t>
            </a:r>
          </a:p>
          <a:p>
            <a:pPr marL="285750" indent="-285750" algn="l" fontAlgn="base">
              <a:spcAft>
                <a:spcPts val="900"/>
              </a:spcAft>
              <a:buFont typeface="Arial" panose="020B0604020202020204" pitchFamily="34" charset="0"/>
              <a:buChar char="•"/>
            </a:pPr>
            <a:r>
              <a:rPr lang="en-GB" sz="1600" b="0" i="0" dirty="0">
                <a:solidFill>
                  <a:srgbClr val="222222"/>
                </a:solidFill>
                <a:effectLst/>
              </a:rPr>
              <a:t>Despite the fact that there are enough circumstances for the decision tree induction technique to stop, some algorithms also use additional criteria to end the tree-growing process earlier.</a:t>
            </a:r>
          </a:p>
        </p:txBody>
      </p:sp>
      <p:sp>
        <p:nvSpPr>
          <p:cNvPr id="3" name="Rectangle 2">
            <a:extLst>
              <a:ext uri="{FF2B5EF4-FFF2-40B4-BE49-F238E27FC236}">
                <a16:creationId xmlns:a16="http://schemas.microsoft.com/office/drawing/2014/main" id="{CB5EFF68-11A8-44A5-BFB7-E7EEE492B26C}"/>
              </a:ext>
            </a:extLst>
          </p:cNvPr>
          <p:cNvSpPr/>
          <p:nvPr/>
        </p:nvSpPr>
        <p:spPr>
          <a:xfrm>
            <a:off x="10127829" y="0"/>
            <a:ext cx="2054840" cy="1791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0" name="Object 54">
            <a:extLst>
              <a:ext uri="{FF2B5EF4-FFF2-40B4-BE49-F238E27FC236}">
                <a16:creationId xmlns:a16="http://schemas.microsoft.com/office/drawing/2014/main" id="{50B03D4E-2D35-468F-8903-E37D8CDCF6C6}"/>
              </a:ext>
            </a:extLst>
          </p:cNvPr>
          <p:cNvGraphicFramePr>
            <a:graphicFrameLocks noChangeAspect="1"/>
          </p:cNvGraphicFramePr>
          <p:nvPr>
            <p:extLst>
              <p:ext uri="{D42A27DB-BD31-4B8C-83A1-F6EECF244321}">
                <p14:modId xmlns:p14="http://schemas.microsoft.com/office/powerpoint/2010/main" val="2767368011"/>
              </p:ext>
            </p:extLst>
          </p:nvPr>
        </p:nvGraphicFramePr>
        <p:xfrm>
          <a:off x="7670184" y="-168678"/>
          <a:ext cx="3787494" cy="4162814"/>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35854" name="Object 54">
                        <a:extLst>
                          <a:ext uri="{FF2B5EF4-FFF2-40B4-BE49-F238E27FC236}">
                            <a16:creationId xmlns:a16="http://schemas.microsoft.com/office/drawing/2014/main" id="{A822EF3C-1A18-44E1-8CEE-836F25878E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184" y="-168678"/>
                        <a:ext cx="3787494" cy="4162814"/>
                      </a:xfrm>
                      <a:prstGeom prst="rect">
                        <a:avLst/>
                      </a:prstGeom>
                      <a:noFill/>
                      <a:ln>
                        <a:noFill/>
                      </a:ln>
                      <a:effectLst/>
                    </p:spPr>
                  </p:pic>
                </p:oleObj>
              </mc:Fallback>
            </mc:AlternateContent>
          </a:graphicData>
        </a:graphic>
      </p:graphicFrame>
      <p:sp>
        <p:nvSpPr>
          <p:cNvPr id="4" name="Slide Number Placeholder 3">
            <a:extLst>
              <a:ext uri="{FF2B5EF4-FFF2-40B4-BE49-F238E27FC236}">
                <a16:creationId xmlns:a16="http://schemas.microsoft.com/office/drawing/2014/main" id="{EE32D996-0553-5139-1C12-B53C64674D81}"/>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8733</TotalTime>
  <Words>3852</Words>
  <Application>Microsoft Office PowerPoint</Application>
  <PresentationFormat>Widescreen</PresentationFormat>
  <Paragraphs>317</Paragraphs>
  <Slides>25</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40" baseType="lpstr">
      <vt:lpstr>Arial</vt:lpstr>
      <vt:lpstr>Arial</vt:lpstr>
      <vt:lpstr>Calibri</vt:lpstr>
      <vt:lpstr>Monotype Sorts</vt:lpstr>
      <vt:lpstr>Nimbus Roman No9 L</vt:lpstr>
      <vt:lpstr>Söhne</vt:lpstr>
      <vt:lpstr>source-serif-pro</vt:lpstr>
      <vt:lpstr>Tahoma</vt:lpstr>
      <vt:lpstr>Times New Roman</vt:lpstr>
      <vt:lpstr>Wingdings</vt:lpstr>
      <vt:lpstr>Wingdings 2</vt:lpstr>
      <vt:lpstr>1_Office Theme</vt:lpstr>
      <vt:lpstr>Visio</vt:lpstr>
      <vt:lpstr>Document</vt:lpstr>
      <vt:lpstr>Equation</vt:lpstr>
      <vt:lpstr>Classification using Decision Trees and RF Week 2</vt:lpstr>
      <vt:lpstr>Agenda</vt:lpstr>
      <vt:lpstr>Classification and Regression</vt:lpstr>
      <vt:lpstr>Classification Methods</vt:lpstr>
      <vt:lpstr>Classification Example</vt:lpstr>
      <vt:lpstr>Decision Trees Examples</vt:lpstr>
      <vt:lpstr>Apply Model to Test Data</vt:lpstr>
      <vt:lpstr>Structure of Hunt’s Algorithm</vt:lpstr>
      <vt:lpstr>Hunt’s Algorithm</vt:lpstr>
      <vt:lpstr>Best Split in Decision Trees</vt:lpstr>
      <vt:lpstr>Measures of Node Impurity</vt:lpstr>
      <vt:lpstr>Measure of Impurity GINI</vt:lpstr>
      <vt:lpstr>Calculation of Gini Index</vt:lpstr>
      <vt:lpstr>Calculation of Gini Index Binary Attributes</vt:lpstr>
      <vt:lpstr>Calculation of Error Single Node</vt:lpstr>
      <vt:lpstr>Comparison Impurity Measures</vt:lpstr>
      <vt:lpstr>Limitations of  Single Attribute-based Decision Boundaries</vt:lpstr>
      <vt:lpstr>Requirements for using  Decision Trees</vt:lpstr>
      <vt:lpstr>Classification and Regression Trees Pruning</vt:lpstr>
      <vt:lpstr>Decision Tree Based Classification</vt:lpstr>
      <vt:lpstr>Ensemble Classifiers</vt:lpstr>
      <vt:lpstr>Random Forest</vt:lpstr>
      <vt:lpstr>Random Forest Example</vt:lpstr>
      <vt:lpstr>Random Forest Algorithm</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337</cp:revision>
  <dcterms:created xsi:type="dcterms:W3CDTF">2020-09-11T23:34:13Z</dcterms:created>
  <dcterms:modified xsi:type="dcterms:W3CDTF">2023-09-24T13:34:30Z</dcterms:modified>
</cp:coreProperties>
</file>