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85" r:id="rId2"/>
    <p:sldId id="705" r:id="rId3"/>
    <p:sldId id="767" r:id="rId4"/>
    <p:sldId id="765" r:id="rId5"/>
    <p:sldId id="766" r:id="rId6"/>
    <p:sldId id="768" r:id="rId7"/>
    <p:sldId id="769" r:id="rId8"/>
    <p:sldId id="770" r:id="rId9"/>
    <p:sldId id="771" r:id="rId10"/>
    <p:sldId id="772" r:id="rId11"/>
    <p:sldId id="773" r:id="rId12"/>
    <p:sldId id="774" r:id="rId13"/>
    <p:sldId id="517" r:id="rId14"/>
    <p:sldId id="519" r:id="rId15"/>
    <p:sldId id="556" r:id="rId16"/>
    <p:sldId id="654" r:id="rId17"/>
    <p:sldId id="658" r:id="rId18"/>
    <p:sldId id="561" r:id="rId19"/>
    <p:sldId id="558" r:id="rId20"/>
    <p:sldId id="569" r:id="rId21"/>
    <p:sldId id="674" r:id="rId22"/>
    <p:sldId id="571" r:id="rId23"/>
    <p:sldId id="781" r:id="rId24"/>
    <p:sldId id="796" r:id="rId25"/>
    <p:sldId id="797" r:id="rId26"/>
    <p:sldId id="3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39" autoAdjust="0"/>
    <p:restoredTop sz="92333" autoAdjust="0"/>
  </p:normalViewPr>
  <p:slideViewPr>
    <p:cSldViewPr snapToGrid="0">
      <p:cViewPr varScale="1">
        <p:scale>
          <a:sx n="116" d="100"/>
          <a:sy n="116" d="100"/>
        </p:scale>
        <p:origin x="120"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07A9FB-B4AA-40C7-A5AA-4B85A3DED926}" type="datetimeFigureOut">
              <a:rPr lang="en-GB" smtClean="0"/>
              <a:t>19/03/2024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27EC4-43D7-4899-AF54-D30B3AC26D4A}" type="slidenum">
              <a:rPr lang="en-GB" smtClean="0"/>
              <a:t>‹#›</a:t>
            </a:fld>
            <a:endParaRPr lang="en-GB" dirty="0"/>
          </a:p>
        </p:txBody>
      </p:sp>
    </p:spTree>
    <p:extLst>
      <p:ext uri="{BB962C8B-B14F-4D97-AF65-F5344CB8AC3E}">
        <p14:creationId xmlns:p14="http://schemas.microsoft.com/office/powerpoint/2010/main" val="378970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tatisticssolutions.com/free-resources/directory-of-statistical-analyses/generalized-linear-model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statisticssolutions.com/multicollinearit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Manifold learning</a:t>
            </a:r>
            <a:r>
              <a:rPr lang="en-GB" sz="1200" b="0" i="0" kern="1200" dirty="0">
                <a:solidFill>
                  <a:schemeClr val="tx1"/>
                </a:solidFill>
                <a:effectLst/>
                <a:latin typeface="+mn-lt"/>
                <a:ea typeface="+mn-ea"/>
                <a:cs typeface="+mn-cs"/>
              </a:rPr>
              <a:t> is an approach to non-linear dimensionality reduction. Algorithms for this task are based on the idea that the dimensionality of many data sets is only artificially high.</a:t>
            </a:r>
            <a:endParaRPr lang="en-IE" dirty="0"/>
          </a:p>
        </p:txBody>
      </p:sp>
      <p:sp>
        <p:nvSpPr>
          <p:cNvPr id="4" name="Slide Number Placeholder 3"/>
          <p:cNvSpPr>
            <a:spLocks noGrp="1"/>
          </p:cNvSpPr>
          <p:nvPr>
            <p:ph type="sldNum" sz="quarter" idx="10"/>
          </p:nvPr>
        </p:nvSpPr>
        <p:spPr/>
        <p:txBody>
          <a:bodyPr/>
          <a:lstStyle/>
          <a:p>
            <a:fld id="{86F3B706-72DD-4B66-A507-1FC158F2DBE1}" type="slidenum">
              <a:rPr lang="en-IE" smtClean="0"/>
              <a:t>2</a:t>
            </a:fld>
            <a:endParaRPr lang="en-IE"/>
          </a:p>
        </p:txBody>
      </p:sp>
    </p:spTree>
    <p:extLst>
      <p:ext uri="{BB962C8B-B14F-4D97-AF65-F5344CB8AC3E}">
        <p14:creationId xmlns:p14="http://schemas.microsoft.com/office/powerpoint/2010/main" val="242573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02124"/>
                </a:solidFill>
                <a:effectLst/>
                <a:latin typeface="arial" panose="020B0604020202020204" pitchFamily="34" charset="0"/>
              </a:rPr>
              <a:t>t-distributed stochastic </a:t>
            </a:r>
            <a:r>
              <a:rPr lang="en-GB" b="0" i="0" dirty="0" err="1">
                <a:solidFill>
                  <a:srgbClr val="202124"/>
                </a:solidFill>
                <a:effectLst/>
                <a:latin typeface="arial" panose="020B0604020202020204" pitchFamily="34" charset="0"/>
              </a:rPr>
              <a:t>neighbor</a:t>
            </a:r>
            <a:r>
              <a:rPr lang="en-GB" b="0" i="0" dirty="0">
                <a:solidFill>
                  <a:srgbClr val="202124"/>
                </a:solidFill>
                <a:effectLst/>
                <a:latin typeface="arial" panose="020B0604020202020204" pitchFamily="34" charset="0"/>
              </a:rPr>
              <a:t> embedding: </a:t>
            </a:r>
            <a:r>
              <a:rPr lang="en-GB" b="0" i="0" dirty="0">
                <a:solidFill>
                  <a:srgbClr val="4D5156"/>
                </a:solidFill>
                <a:effectLst/>
                <a:latin typeface="arial" panose="020B0604020202020204" pitchFamily="34" charset="0"/>
              </a:rPr>
              <a:t>t-distributed stochastic </a:t>
            </a:r>
            <a:r>
              <a:rPr lang="en-GB" b="0" i="0" dirty="0" err="1">
                <a:solidFill>
                  <a:srgbClr val="4D5156"/>
                </a:solidFill>
                <a:effectLst/>
                <a:latin typeface="arial" panose="020B0604020202020204" pitchFamily="34" charset="0"/>
              </a:rPr>
              <a:t>neighbor</a:t>
            </a:r>
            <a:r>
              <a:rPr lang="en-GB" b="0" i="0" dirty="0">
                <a:solidFill>
                  <a:srgbClr val="4D5156"/>
                </a:solidFill>
                <a:effectLst/>
                <a:latin typeface="arial" panose="020B0604020202020204" pitchFamily="34" charset="0"/>
              </a:rPr>
              <a:t> embedding is a statistical method for visualizing high-dimensional data by giving each datapoint a location in a two or three-dimensional map.</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3</a:t>
            </a:fld>
            <a:endParaRPr lang="en-GB" dirty="0"/>
          </a:p>
        </p:txBody>
      </p:sp>
    </p:spTree>
    <p:extLst>
      <p:ext uri="{BB962C8B-B14F-4D97-AF65-F5344CB8AC3E}">
        <p14:creationId xmlns:p14="http://schemas.microsoft.com/office/powerpoint/2010/main" val="3820486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Linear discriminant analysis (LDA) </a:t>
            </a:r>
            <a:r>
              <a:rPr lang="en-GB" dirty="0"/>
              <a:t>is also closely related to principal component analysis (PCA) and factor analysis in that they both look for linear combinations of variables which best explain the data. LDA explicitly attempts to model the difference between the classes of data. Linear discriminant analysis has continuous independent variables and a categorical dependent variable (i.e. the class label).</a:t>
            </a:r>
          </a:p>
          <a:p>
            <a:r>
              <a:rPr lang="en-GB" dirty="0"/>
              <a:t>Source: https://en.wikipedia.org/wiki/Linear_discriminant_analysis</a:t>
            </a:r>
          </a:p>
          <a:p>
            <a:endParaRPr lang="en-GB" b="1" i="0" dirty="0">
              <a:solidFill>
                <a:srgbClr val="4C5F6F"/>
              </a:solidFill>
              <a:effectLst/>
              <a:latin typeface="Roboto" panose="02000000000000000000" pitchFamily="2" charset="0"/>
            </a:endParaRPr>
          </a:p>
          <a:p>
            <a:r>
              <a:rPr lang="en-GB" b="1" i="0" dirty="0">
                <a:solidFill>
                  <a:srgbClr val="4C5F6F"/>
                </a:solidFill>
                <a:effectLst/>
                <a:latin typeface="Roboto" panose="02000000000000000000" pitchFamily="2" charset="0"/>
              </a:rPr>
              <a:t>Factor analysis</a:t>
            </a:r>
            <a:r>
              <a:rPr lang="en-GB" b="0" i="0" dirty="0">
                <a:solidFill>
                  <a:srgbClr val="4C5F6F"/>
                </a:solidFill>
                <a:effectLst/>
                <a:latin typeface="Roboto" panose="02000000000000000000" pitchFamily="2" charset="0"/>
              </a:rPr>
              <a:t> is a technique that is used to reduce a large number of variables into fewer numbers of factors.  This technique extracts maximum common variance from all variables and puts them into a common score.  As an index of all variables, we can use this score for further analysis.  Factor analysis is part of </a:t>
            </a:r>
            <a:r>
              <a:rPr lang="en-GB" b="0" i="0" u="sng" dirty="0">
                <a:solidFill>
                  <a:srgbClr val="ED7D31"/>
                </a:solidFill>
                <a:effectLst/>
                <a:latin typeface="Roboto" panose="02000000000000000000" pitchFamily="2" charset="0"/>
                <a:hlinkClick r:id="rId3"/>
              </a:rPr>
              <a:t>general linear model (GLM)</a:t>
            </a:r>
            <a:r>
              <a:rPr lang="en-GB" b="0" i="0" dirty="0">
                <a:solidFill>
                  <a:srgbClr val="4C5F6F"/>
                </a:solidFill>
                <a:effectLst/>
                <a:latin typeface="Roboto" panose="02000000000000000000" pitchFamily="2" charset="0"/>
              </a:rPr>
              <a:t> and this method also assumes several assumptions: there is linear relationship, there is no </a:t>
            </a:r>
            <a:r>
              <a:rPr lang="en-GB" b="0" i="0" u="sng" dirty="0">
                <a:solidFill>
                  <a:srgbClr val="ED7D31"/>
                </a:solidFill>
                <a:effectLst/>
                <a:latin typeface="Roboto" panose="02000000000000000000" pitchFamily="2" charset="0"/>
                <a:hlinkClick r:id="rId4"/>
              </a:rPr>
              <a:t>multicollinearity</a:t>
            </a:r>
            <a:r>
              <a:rPr lang="en-GB" b="0" i="0" dirty="0">
                <a:solidFill>
                  <a:srgbClr val="4C5F6F"/>
                </a:solidFill>
                <a:effectLst/>
                <a:latin typeface="Roboto" panose="02000000000000000000" pitchFamily="2" charset="0"/>
              </a:rPr>
              <a:t>, it includes relevant variables into analysis, and there is true correlation between variables and factors.  Several methods are available, but principal component analysis is used most commonly.</a:t>
            </a:r>
          </a:p>
          <a:p>
            <a:r>
              <a:rPr lang="en-GB" b="0" i="0" dirty="0">
                <a:solidFill>
                  <a:srgbClr val="4C5F6F"/>
                </a:solidFill>
                <a:effectLst/>
                <a:latin typeface="Roboto" panose="02000000000000000000" pitchFamily="2" charset="0"/>
              </a:rPr>
              <a:t>Source: https://www.statisticssolutions.com/free-resources/directory-of-statistical-analyses/factor-analysis/</a:t>
            </a:r>
          </a:p>
          <a:p>
            <a:endParaRPr lang="en-GB" b="0" i="0" dirty="0">
              <a:solidFill>
                <a:srgbClr val="4C5F6F"/>
              </a:solidFill>
              <a:effectLst/>
              <a:latin typeface="Roboto" panose="02000000000000000000" pitchFamily="2" charset="0"/>
            </a:endParaRPr>
          </a:p>
          <a:p>
            <a:r>
              <a:rPr lang="en-GB" b="1" dirty="0"/>
              <a:t>t-distributed stochastic </a:t>
            </a:r>
            <a:r>
              <a:rPr lang="en-GB" b="1" dirty="0" err="1"/>
              <a:t>neighbor</a:t>
            </a:r>
            <a:r>
              <a:rPr lang="en-GB" b="1" dirty="0"/>
              <a:t> embedding (t-SNE)</a:t>
            </a:r>
            <a:r>
              <a:rPr lang="en-GB" dirty="0"/>
              <a:t> is a statistical method for visualizing high-dimensional data by giving each datapoint a location in a two or three-dimensional map. Specifically, it models each high-dimensional object by a two- or three-dimensional point in such a way that similar objects are </a:t>
            </a:r>
            <a:r>
              <a:rPr lang="en-GB" dirty="0" err="1"/>
              <a:t>modeled</a:t>
            </a:r>
            <a:r>
              <a:rPr lang="en-GB" dirty="0"/>
              <a:t> by nearby points and dissimilar objects are </a:t>
            </a:r>
            <a:r>
              <a:rPr lang="en-GB" dirty="0" err="1"/>
              <a:t>modeled</a:t>
            </a:r>
            <a:r>
              <a:rPr lang="en-GB" dirty="0"/>
              <a:t> by distant points with high probability.</a:t>
            </a:r>
          </a:p>
          <a:p>
            <a:endParaRPr lang="en-GB" dirty="0"/>
          </a:p>
          <a:p>
            <a:r>
              <a:rPr lang="en-GB" b="1" dirty="0"/>
              <a:t>Hessian eigenmaps or Locally linear embedding (LLE) </a:t>
            </a:r>
            <a:r>
              <a:rPr lang="en-GB" dirty="0"/>
              <a:t>seeks a lower-dimensional projection of the data which preserves distances within local </a:t>
            </a:r>
            <a:r>
              <a:rPr lang="en-GB" dirty="0" err="1"/>
              <a:t>neighborhoods</a:t>
            </a:r>
            <a:r>
              <a:rPr lang="en-GB" dirty="0"/>
              <a:t>. It can be thought of as a series of local Principal Component Analyses which are globally compared to find the best non-linear embedding.</a:t>
            </a:r>
          </a:p>
          <a:p>
            <a:endParaRPr lang="en-GB" dirty="0"/>
          </a:p>
          <a:p>
            <a:r>
              <a:rPr lang="en-GB" b="1" dirty="0"/>
              <a:t>Feature Mapping</a:t>
            </a:r>
            <a:r>
              <a:rPr lang="en-GB" dirty="0"/>
              <a:t> is an interactive classification process that can be applied to any aerial or satellite multiband imagery, from high-quality hyperspectral to poor-quality </a:t>
            </a:r>
            <a:r>
              <a:rPr lang="en-GB" dirty="0" err="1"/>
              <a:t>airvideo</a:t>
            </a:r>
            <a:r>
              <a:rPr lang="en-GB" dirty="0"/>
              <a:t>. Using Feature Mapping's interactive tools, you can </a:t>
            </a:r>
            <a:r>
              <a:rPr lang="en-GB" dirty="0" err="1"/>
              <a:t>analyze</a:t>
            </a:r>
            <a:r>
              <a:rPr lang="en-GB" dirty="0"/>
              <a:t> any number of bands to identify, mark, and measure feature classes.</a:t>
            </a:r>
          </a:p>
          <a:p>
            <a:endParaRPr lang="en-GB" dirty="0"/>
          </a:p>
          <a:p>
            <a:r>
              <a:rPr lang="en-GB" b="1" dirty="0" err="1"/>
              <a:t>Isomap</a:t>
            </a:r>
            <a:r>
              <a:rPr lang="en-GB" dirty="0"/>
              <a:t> is a nonlinear dimensionality reduction method. It is one of several widely used low-dimensional embedding methods. </a:t>
            </a:r>
            <a:r>
              <a:rPr lang="en-GB" dirty="0" err="1"/>
              <a:t>Isomap</a:t>
            </a:r>
            <a:r>
              <a:rPr lang="en-GB" dirty="0"/>
              <a:t> is used for computing a quasi-isometric, low-dimensional embedding of a set of high-dimensional data points. The algorithm provides a simple method for estimating the intrinsic geometry of a data manifold based on a rough estimate of each data point’s neighbors on the manifold. </a:t>
            </a:r>
            <a:r>
              <a:rPr lang="en-GB" dirty="0" err="1"/>
              <a:t>Isomap</a:t>
            </a:r>
            <a:r>
              <a:rPr lang="en-GB" dirty="0"/>
              <a:t> is highly efficient and generally applicable to a broad range of data sources and dimensionalities.</a:t>
            </a:r>
          </a:p>
        </p:txBody>
      </p:sp>
      <p:sp>
        <p:nvSpPr>
          <p:cNvPr id="4" name="Slide Number Placeholder 3"/>
          <p:cNvSpPr>
            <a:spLocks noGrp="1"/>
          </p:cNvSpPr>
          <p:nvPr>
            <p:ph type="sldNum" sz="quarter" idx="5"/>
          </p:nvPr>
        </p:nvSpPr>
        <p:spPr/>
        <p:txBody>
          <a:bodyPr/>
          <a:lstStyle/>
          <a:p>
            <a:fld id="{B9427EC4-43D7-4899-AF54-D30B3AC26D4A}" type="slidenum">
              <a:rPr lang="en-GB" smtClean="0"/>
              <a:t>6</a:t>
            </a:fld>
            <a:endParaRPr lang="en-GB" dirty="0"/>
          </a:p>
        </p:txBody>
      </p:sp>
    </p:spTree>
    <p:extLst>
      <p:ext uri="{BB962C8B-B14F-4D97-AF65-F5344CB8AC3E}">
        <p14:creationId xmlns:p14="http://schemas.microsoft.com/office/powerpoint/2010/main" val="3843762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Step 1: Data Preparation</a:t>
            </a:r>
          </a:p>
          <a:p>
            <a:r>
              <a:rPr lang="en-US" dirty="0"/>
              <a:t>Step 2: Standardize the Data</a:t>
            </a:r>
          </a:p>
          <a:p>
            <a:r>
              <a:rPr lang="en-US" dirty="0"/>
              <a:t>Step 3: Calculate the Covariance Matrix</a:t>
            </a:r>
          </a:p>
          <a:p>
            <a:r>
              <a:rPr lang="en-US" dirty="0"/>
              <a:t>Step 4: Compute Eigenvectors and Eigenvalues</a:t>
            </a:r>
          </a:p>
          <a:p>
            <a:r>
              <a:rPr lang="en-US" dirty="0"/>
              <a:t>Step 5: Sort Eigenvectors and Eigenvalues</a:t>
            </a:r>
          </a:p>
          <a:p>
            <a:r>
              <a:rPr lang="en-US" dirty="0"/>
              <a:t>Step 6: Select Principal Components</a:t>
            </a:r>
          </a:p>
          <a:p>
            <a:r>
              <a:rPr lang="en-US" dirty="0"/>
              <a:t>Step 7: Create the Projection Matrix</a:t>
            </a:r>
          </a:p>
          <a:p>
            <a:r>
              <a:rPr lang="en-US" dirty="0"/>
              <a:t>Step 8: Project the Data</a:t>
            </a:r>
          </a:p>
          <a:p>
            <a:r>
              <a:rPr lang="en-US" dirty="0"/>
              <a:t>Step 9: Interpret the Results</a:t>
            </a:r>
          </a:p>
          <a:p>
            <a:r>
              <a:rPr lang="en-US" dirty="0"/>
              <a:t>Step 10: Use the Reduced-Dimension Data</a:t>
            </a:r>
            <a:endParaRPr lang="en-IE" dirty="0"/>
          </a:p>
        </p:txBody>
      </p:sp>
      <p:sp>
        <p:nvSpPr>
          <p:cNvPr id="4" name="Slide Number Placeholder 3"/>
          <p:cNvSpPr>
            <a:spLocks noGrp="1"/>
          </p:cNvSpPr>
          <p:nvPr>
            <p:ph type="sldNum" sz="quarter" idx="5"/>
          </p:nvPr>
        </p:nvSpPr>
        <p:spPr/>
        <p:txBody>
          <a:bodyPr/>
          <a:lstStyle/>
          <a:p>
            <a:fld id="{B9427EC4-43D7-4899-AF54-D30B3AC26D4A}" type="slidenum">
              <a:rPr lang="en-GB" smtClean="0"/>
              <a:t>8</a:t>
            </a:fld>
            <a:endParaRPr lang="en-GB" dirty="0"/>
          </a:p>
        </p:txBody>
      </p:sp>
    </p:spTree>
    <p:extLst>
      <p:ext uri="{BB962C8B-B14F-4D97-AF65-F5344CB8AC3E}">
        <p14:creationId xmlns:p14="http://schemas.microsoft.com/office/powerpoint/2010/main" val="230154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B9427EC4-43D7-4899-AF54-D30B3AC26D4A}" type="slidenum">
              <a:rPr lang="en-GB" smtClean="0"/>
              <a:t>23</a:t>
            </a:fld>
            <a:endParaRPr lang="en-GB" dirty="0"/>
          </a:p>
        </p:txBody>
      </p:sp>
    </p:spTree>
    <p:extLst>
      <p:ext uri="{BB962C8B-B14F-4D97-AF65-F5344CB8AC3E}">
        <p14:creationId xmlns:p14="http://schemas.microsoft.com/office/powerpoint/2010/main" val="3837392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Bef>
                <a:spcPts val="0"/>
              </a:spcBef>
              <a:spcAft>
                <a:spcPts val="1800"/>
              </a:spcAft>
            </a:pPr>
            <a:r>
              <a:rPr lang="en-GB" sz="1200" dirty="0"/>
              <a:t>Let’s consider a specific case of </a:t>
            </a:r>
            <a:r>
              <a:rPr lang="en-GB" sz="1200" b="1" dirty="0"/>
              <a:t>PCA</a:t>
            </a:r>
            <a:r>
              <a:rPr lang="en-GB" sz="1200" dirty="0"/>
              <a:t>. We introduced the PCA transformation as rotating the data and then dropping the components with low variance.</a:t>
            </a:r>
          </a:p>
          <a:p>
            <a:pPr>
              <a:lnSpc>
                <a:spcPct val="110000"/>
              </a:lnSpc>
              <a:spcBef>
                <a:spcPts val="0"/>
              </a:spcBef>
              <a:spcAft>
                <a:spcPts val="1800"/>
              </a:spcAft>
            </a:pPr>
            <a:endParaRPr lang="en-GB" sz="1200" dirty="0"/>
          </a:p>
          <a:p>
            <a:pPr>
              <a:lnSpc>
                <a:spcPct val="110000"/>
              </a:lnSpc>
              <a:spcBef>
                <a:spcPts val="0"/>
              </a:spcBef>
              <a:spcAft>
                <a:spcPts val="1800"/>
              </a:spcAft>
            </a:pPr>
            <a:r>
              <a:rPr lang="en-GB" sz="1200" dirty="0"/>
              <a:t>Another useful interpretation is to find some numbers (the new feature values after the PCA rotation) so that we can express the test points as a weighted sum of the principal components.</a:t>
            </a:r>
          </a:p>
          <a:p>
            <a:pPr>
              <a:lnSpc>
                <a:spcPct val="110000"/>
              </a:lnSpc>
              <a:spcBef>
                <a:spcPts val="0"/>
              </a:spcBef>
              <a:spcAft>
                <a:spcPts val="1800"/>
              </a:spcAft>
            </a:pPr>
            <a:r>
              <a:rPr lang="en-GB" sz="1200" dirty="0"/>
              <a:t>Here, x</a:t>
            </a:r>
            <a:r>
              <a:rPr lang="en-GB" sz="1200" baseline="-25000" dirty="0"/>
              <a:t>0</a:t>
            </a:r>
            <a:r>
              <a:rPr lang="en-GB" sz="1200" dirty="0"/>
              <a:t>, x</a:t>
            </a:r>
            <a:r>
              <a:rPr lang="en-GB" sz="1200" baseline="-25000" dirty="0"/>
              <a:t>1</a:t>
            </a:r>
            <a:r>
              <a:rPr lang="en-GB" sz="1200" dirty="0"/>
              <a:t>, and so on are the coefficients of the principal components for this data point; in other words, they are the representation of the image in the rotated space.</a:t>
            </a:r>
          </a:p>
          <a:p>
            <a:endParaRPr lang="en-GB" dirty="0"/>
          </a:p>
        </p:txBody>
      </p:sp>
      <p:sp>
        <p:nvSpPr>
          <p:cNvPr id="4" name="Slide Number Placeholder 3"/>
          <p:cNvSpPr>
            <a:spLocks noGrp="1"/>
          </p:cNvSpPr>
          <p:nvPr>
            <p:ph type="sldNum" sz="quarter" idx="5"/>
          </p:nvPr>
        </p:nvSpPr>
        <p:spPr/>
        <p:txBody>
          <a:bodyPr/>
          <a:lstStyle/>
          <a:p>
            <a:fld id="{B9427EC4-43D7-4899-AF54-D30B3AC26D4A}" type="slidenum">
              <a:rPr lang="en-GB" smtClean="0"/>
              <a:t>24</a:t>
            </a:fld>
            <a:endParaRPr lang="en-GB" dirty="0"/>
          </a:p>
        </p:txBody>
      </p:sp>
    </p:spTree>
    <p:extLst>
      <p:ext uri="{BB962C8B-B14F-4D97-AF65-F5344CB8AC3E}">
        <p14:creationId xmlns:p14="http://schemas.microsoft.com/office/powerpoint/2010/main" val="1682739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2B836-E4EE-4E06-8B91-0A9BDBDB439E}"/>
              </a:ext>
            </a:extLst>
          </p:cNvPr>
          <p:cNvSpPr>
            <a:spLocks noGrp="1"/>
          </p:cNvSpPr>
          <p:nvPr>
            <p:ph type="ctrTitle"/>
          </p:nvPr>
        </p:nvSpPr>
        <p:spPr>
          <a:xfrm>
            <a:off x="1524000" y="1646238"/>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6A843F9D-205F-46E1-9D12-71A9AC6E13FC}"/>
              </a:ext>
            </a:extLst>
          </p:cNvPr>
          <p:cNvSpPr>
            <a:spLocks noGrp="1"/>
          </p:cNvSpPr>
          <p:nvPr>
            <p:ph type="subTitle" idx="1"/>
          </p:nvPr>
        </p:nvSpPr>
        <p:spPr>
          <a:xfrm>
            <a:off x="1524000" y="4125913"/>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42162BC-6CA4-467E-AC86-BC77F310BE51}"/>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EA333EDF-AB45-418D-8F51-D1AD2EDA3FDB}"/>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9F2102F7-94A1-4E2F-BEC9-64BA0D69333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184633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B817-3673-4DE2-BCA0-E562F2CEF01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69E6782-58FA-4A22-8241-7CD0AF42E1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2997E6-7848-4967-B09B-5BD03C98421D}"/>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89B674B2-668D-4966-8849-37A9CCD480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F4CBD734-78B6-42C0-B289-397DED80D89A}"/>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18291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01867C-BED4-44B7-A70E-4EF6F33997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4DCE0-AEE9-4B9E-845B-8A5FB77BAB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A9966C-5B0E-4D0D-9341-168BA6C3832B}"/>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19EB4EB6-224E-4A2D-AC5D-AF0AFB62C00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2544B8DA-5E4F-4D52-8936-9F9FCC7CEEBB}"/>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797977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7"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143000"/>
            <a:ext cx="5444067"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1008E379-01FA-4A54-8C1F-EBAE58A5B8B7}"/>
              </a:ext>
            </a:extLst>
          </p:cNvPr>
          <p:cNvSpPr>
            <a:spLocks noGrp="1"/>
          </p:cNvSpPr>
          <p:nvPr>
            <p:ph type="sldNum" sz="quarter" idx="12"/>
          </p:nvPr>
        </p:nvSpPr>
        <p:spPr>
          <a:xfrm>
            <a:off x="8610600" y="6356350"/>
            <a:ext cx="2743200" cy="365125"/>
          </a:xfrm>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350043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152400"/>
            <a:ext cx="11040533" cy="533400"/>
          </a:xfrm>
        </p:spPr>
        <p:txBody>
          <a:bodyPr/>
          <a:lstStyle/>
          <a:p>
            <a:r>
              <a:rPr lang="en-US"/>
              <a:t>Click to edit Master title style</a:t>
            </a:r>
          </a:p>
        </p:txBody>
      </p:sp>
      <p:sp>
        <p:nvSpPr>
          <p:cNvPr id="3" name="Text Placeholder 2"/>
          <p:cNvSpPr>
            <a:spLocks noGrp="1"/>
          </p:cNvSpPr>
          <p:nvPr>
            <p:ph type="body" sz="half" idx="1"/>
          </p:nvPr>
        </p:nvSpPr>
        <p:spPr>
          <a:xfrm>
            <a:off x="548218" y="1143000"/>
            <a:ext cx="11091333"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48218" y="3810000"/>
            <a:ext cx="11091333"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66F55598-CF12-410C-877C-AD1DC8538522}"/>
              </a:ext>
            </a:extLst>
          </p:cNvPr>
          <p:cNvSpPr>
            <a:spLocks noGrp="1"/>
          </p:cNvSpPr>
          <p:nvPr>
            <p:ph type="sldNum" sz="quarter" idx="12"/>
          </p:nvPr>
        </p:nvSpPr>
        <p:spPr>
          <a:xfrm>
            <a:off x="8610600" y="6356350"/>
            <a:ext cx="2743200" cy="365125"/>
          </a:xfrm>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84846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E0AE1-99A4-41F3-BF6E-65E1013A9185}"/>
              </a:ext>
            </a:extLst>
          </p:cNvPr>
          <p:cNvSpPr>
            <a:spLocks noGrp="1"/>
          </p:cNvSpPr>
          <p:nvPr>
            <p:ph type="title" hasCustomPrompt="1"/>
          </p:nvPr>
        </p:nvSpPr>
        <p:spPr>
          <a:xfrm>
            <a:off x="838201" y="74259"/>
            <a:ext cx="8900604" cy="1325563"/>
          </a:xfrm>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C9A915C1-7308-4EE4-B2E5-01F49DB1D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04424B-1C03-4B66-9EF1-A229FB752C71}"/>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7243E005-405B-4CE0-928D-52F5FEE11F3C}"/>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3E78D7E0-ED2C-4C9E-A814-A3C47C37ED50}"/>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6703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D467-1716-4D07-9AA3-7A664C4D19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8704D9E-EF9B-4615-96B0-4EA09278B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501B99-FD4E-4ACF-95C7-037B7D19971E}"/>
              </a:ext>
            </a:extLst>
          </p:cNvPr>
          <p:cNvSpPr>
            <a:spLocks noGrp="1"/>
          </p:cNvSpPr>
          <p:nvPr>
            <p:ph type="dt" sz="half" idx="10"/>
          </p:nvPr>
        </p:nvSpPr>
        <p:spPr/>
        <p:txBody>
          <a:bodyPr/>
          <a:lstStyle/>
          <a:p>
            <a:r>
              <a:rPr lang="en-US"/>
              <a:t>01/17/2018</a:t>
            </a:r>
            <a:endParaRPr lang="en-GB" dirty="0"/>
          </a:p>
        </p:txBody>
      </p:sp>
      <p:sp>
        <p:nvSpPr>
          <p:cNvPr id="5" name="Footer Placeholder 4">
            <a:extLst>
              <a:ext uri="{FF2B5EF4-FFF2-40B4-BE49-F238E27FC236}">
                <a16:creationId xmlns:a16="http://schemas.microsoft.com/office/drawing/2014/main" id="{45207437-B0B6-48C7-A34A-19E95D9BCFC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6FBE12A-27A4-4D4D-9CB9-5AD86CA3B9E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1984446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AC101-C812-4A54-B9AD-882F17E2C89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EF0F46-33F1-4156-BC49-BB22674E3D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EB920D2-BE75-470C-9C4B-D8543D713C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7442DAA-7DAF-49AC-BAE0-70A3942E6C36}"/>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2C113C39-64ED-4144-988B-D3ED11FEF258}"/>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A471450C-57E5-4F9B-9DCD-E3CA0727E33C}"/>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2197288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4105-5F97-48A3-AA6F-BADCE382C1FC}"/>
              </a:ext>
            </a:extLst>
          </p:cNvPr>
          <p:cNvSpPr>
            <a:spLocks noGrp="1"/>
          </p:cNvSpPr>
          <p:nvPr>
            <p:ph type="title"/>
          </p:nvPr>
        </p:nvSpPr>
        <p:spPr>
          <a:xfrm>
            <a:off x="838200" y="10477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79B9BC-0773-46F4-BF10-B66027DBAA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33E622-696B-4DC4-94B6-1DD605B11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9C910A-7183-4227-AD5B-275F32F506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3A0466-8EA4-44AE-AF38-8D0CF8770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7A87FD3-5C74-44AD-9CB5-28B1BF7DB053}"/>
              </a:ext>
            </a:extLst>
          </p:cNvPr>
          <p:cNvSpPr>
            <a:spLocks noGrp="1"/>
          </p:cNvSpPr>
          <p:nvPr>
            <p:ph type="dt" sz="half" idx="10"/>
          </p:nvPr>
        </p:nvSpPr>
        <p:spPr/>
        <p:txBody>
          <a:bodyPr/>
          <a:lstStyle/>
          <a:p>
            <a:r>
              <a:rPr lang="en-US"/>
              <a:t>01/17/2018</a:t>
            </a:r>
            <a:endParaRPr lang="en-GB" dirty="0"/>
          </a:p>
        </p:txBody>
      </p:sp>
      <p:sp>
        <p:nvSpPr>
          <p:cNvPr id="8" name="Footer Placeholder 7">
            <a:extLst>
              <a:ext uri="{FF2B5EF4-FFF2-40B4-BE49-F238E27FC236}">
                <a16:creationId xmlns:a16="http://schemas.microsoft.com/office/drawing/2014/main" id="{CBD7C44D-BC7B-4904-9A38-0AD77B82DAF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489B4015-E9F7-405B-AFAF-0A367C43664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4244673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0906-B4A4-4BEE-92C1-B3DDE11F0F3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A20F041-8ABD-4664-B1A5-6A4CA1C05D75}"/>
              </a:ext>
            </a:extLst>
          </p:cNvPr>
          <p:cNvSpPr>
            <a:spLocks noGrp="1"/>
          </p:cNvSpPr>
          <p:nvPr>
            <p:ph type="dt" sz="half" idx="10"/>
          </p:nvPr>
        </p:nvSpPr>
        <p:spPr/>
        <p:txBody>
          <a:bodyPr/>
          <a:lstStyle/>
          <a:p>
            <a:r>
              <a:rPr lang="en-US"/>
              <a:t>01/17/2018</a:t>
            </a:r>
            <a:endParaRPr lang="en-GB" dirty="0"/>
          </a:p>
        </p:txBody>
      </p:sp>
      <p:sp>
        <p:nvSpPr>
          <p:cNvPr id="4" name="Footer Placeholder 3">
            <a:extLst>
              <a:ext uri="{FF2B5EF4-FFF2-40B4-BE49-F238E27FC236}">
                <a16:creationId xmlns:a16="http://schemas.microsoft.com/office/drawing/2014/main" id="{98D34C98-2D5E-430B-B7D8-66C11BD7E104}"/>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D26634D6-E26A-4DDD-864E-C75069819F8F}"/>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93145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FC441-C690-4EEF-920D-D09DB0F2C495}"/>
              </a:ext>
            </a:extLst>
          </p:cNvPr>
          <p:cNvSpPr>
            <a:spLocks noGrp="1"/>
          </p:cNvSpPr>
          <p:nvPr>
            <p:ph type="dt" sz="half" idx="10"/>
          </p:nvPr>
        </p:nvSpPr>
        <p:spPr/>
        <p:txBody>
          <a:bodyPr/>
          <a:lstStyle/>
          <a:p>
            <a:r>
              <a:rPr lang="en-US"/>
              <a:t>01/17/2018</a:t>
            </a:r>
            <a:endParaRPr lang="en-GB" dirty="0"/>
          </a:p>
        </p:txBody>
      </p:sp>
      <p:sp>
        <p:nvSpPr>
          <p:cNvPr id="3" name="Footer Placeholder 2">
            <a:extLst>
              <a:ext uri="{FF2B5EF4-FFF2-40B4-BE49-F238E27FC236}">
                <a16:creationId xmlns:a16="http://schemas.microsoft.com/office/drawing/2014/main" id="{B31B84C9-EEF1-438D-91A9-23773B67B2FD}"/>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D5D5FB7D-1032-4532-BEB0-CE5E34CDC0C1}"/>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005129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6BE4-6FF8-47FD-94E0-A136532FD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40B5A2B-F66F-41C8-A747-1E19255F4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EB2CDD9-C6CB-4AD9-BCCE-B1E27D979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C96FB3-9D3F-40F6-A756-F494796AFBCA}"/>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6942FFE2-D26A-4DBB-A9F8-21F2F25BBEBF}"/>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3225179-2F71-4479-886B-DD6A3B09F7ED}"/>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94096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D0C0E-53E5-430A-BECB-DE76F1CC30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D6A415-E8A5-4B01-8F66-20BF09CE9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0E08B4D-3C51-43FD-849B-425B6D6F8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C423EC-1F52-4B63-A47A-58925E01D32F}"/>
              </a:ext>
            </a:extLst>
          </p:cNvPr>
          <p:cNvSpPr>
            <a:spLocks noGrp="1"/>
          </p:cNvSpPr>
          <p:nvPr>
            <p:ph type="dt" sz="half" idx="10"/>
          </p:nvPr>
        </p:nvSpPr>
        <p:spPr/>
        <p:txBody>
          <a:bodyPr/>
          <a:lstStyle/>
          <a:p>
            <a:r>
              <a:rPr lang="en-US"/>
              <a:t>01/17/2018</a:t>
            </a:r>
            <a:endParaRPr lang="en-GB" dirty="0"/>
          </a:p>
        </p:txBody>
      </p:sp>
      <p:sp>
        <p:nvSpPr>
          <p:cNvPr id="6" name="Footer Placeholder 5">
            <a:extLst>
              <a:ext uri="{FF2B5EF4-FFF2-40B4-BE49-F238E27FC236}">
                <a16:creationId xmlns:a16="http://schemas.microsoft.com/office/drawing/2014/main" id="{CD86B3AD-0636-4B60-96A1-136B5F012689}"/>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CDD8601E-D9A2-4620-8887-F3EB040CB0B8}"/>
              </a:ext>
            </a:extLst>
          </p:cNvPr>
          <p:cNvSpPr>
            <a:spLocks noGrp="1"/>
          </p:cNvSpPr>
          <p:nvPr>
            <p:ph type="sldNum" sz="quarter" idx="12"/>
          </p:nvPr>
        </p:nvSpPr>
        <p:spPr/>
        <p:txBody>
          <a:bodyPr/>
          <a:lstStyle/>
          <a:p>
            <a:fld id="{6C8DB4F7-D883-4928-8961-38134A510B78}" type="slidenum">
              <a:rPr lang="en-GB" smtClean="0"/>
              <a:t>‹#›</a:t>
            </a:fld>
            <a:endParaRPr lang="en-GB" dirty="0"/>
          </a:p>
        </p:txBody>
      </p:sp>
    </p:spTree>
    <p:extLst>
      <p:ext uri="{BB962C8B-B14F-4D97-AF65-F5344CB8AC3E}">
        <p14:creationId xmlns:p14="http://schemas.microsoft.com/office/powerpoint/2010/main" val="3539184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158B2-5239-4E3A-89F4-229D4B122F8A}"/>
              </a:ext>
            </a:extLst>
          </p:cNvPr>
          <p:cNvSpPr>
            <a:spLocks noGrp="1"/>
          </p:cNvSpPr>
          <p:nvPr>
            <p:ph type="title"/>
          </p:nvPr>
        </p:nvSpPr>
        <p:spPr>
          <a:xfrm>
            <a:off x="838200" y="83784"/>
            <a:ext cx="8909482"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9824DE6-2CA7-45AF-BD92-BBC7CEF35684}"/>
              </a:ext>
            </a:extLst>
          </p:cNvPr>
          <p:cNvSpPr>
            <a:spLocks noGrp="1"/>
          </p:cNvSpPr>
          <p:nvPr>
            <p:ph type="body" idx="1"/>
          </p:nvPr>
        </p:nvSpPr>
        <p:spPr>
          <a:xfrm>
            <a:off x="838200" y="1622144"/>
            <a:ext cx="10515600" cy="47609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ED070D-E4E1-46F4-8BC2-48A17062CF0A}"/>
              </a:ext>
            </a:extLst>
          </p:cNvPr>
          <p:cNvSpPr>
            <a:spLocks noGrp="1"/>
          </p:cNvSpPr>
          <p:nvPr>
            <p:ph type="dt" sz="half" idx="2"/>
          </p:nvPr>
        </p:nvSpPr>
        <p:spPr>
          <a:xfrm>
            <a:off x="83820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01/17/2018</a:t>
            </a:r>
            <a:endParaRPr lang="en-GB" dirty="0"/>
          </a:p>
        </p:txBody>
      </p:sp>
      <p:sp>
        <p:nvSpPr>
          <p:cNvPr id="5" name="Footer Placeholder 4">
            <a:extLst>
              <a:ext uri="{FF2B5EF4-FFF2-40B4-BE49-F238E27FC236}">
                <a16:creationId xmlns:a16="http://schemas.microsoft.com/office/drawing/2014/main" id="{8FCB2783-4AC1-4DB9-A963-608F0E23124E}"/>
              </a:ext>
            </a:extLst>
          </p:cNvPr>
          <p:cNvSpPr>
            <a:spLocks noGrp="1"/>
          </p:cNvSpPr>
          <p:nvPr>
            <p:ph type="ftr" sz="quarter" idx="3"/>
          </p:nvPr>
        </p:nvSpPr>
        <p:spPr>
          <a:xfrm>
            <a:off x="4038600" y="648952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F369F35E-0E56-4AEE-8CB6-32E08C67576E}"/>
              </a:ext>
            </a:extLst>
          </p:cNvPr>
          <p:cNvSpPr>
            <a:spLocks noGrp="1"/>
          </p:cNvSpPr>
          <p:nvPr>
            <p:ph type="sldNum" sz="quarter" idx="4"/>
          </p:nvPr>
        </p:nvSpPr>
        <p:spPr>
          <a:xfrm>
            <a:off x="8610600" y="648952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8DB4F7-D883-4928-8961-38134A510B78}" type="slidenum">
              <a:rPr lang="en-GB" smtClean="0"/>
              <a:t>‹#›</a:t>
            </a:fld>
            <a:endParaRPr lang="en-GB" dirty="0"/>
          </a:p>
        </p:txBody>
      </p:sp>
      <p:cxnSp>
        <p:nvCxnSpPr>
          <p:cNvPr id="8" name="Straight Connector 7">
            <a:extLst>
              <a:ext uri="{FF2B5EF4-FFF2-40B4-BE49-F238E27FC236}">
                <a16:creationId xmlns:a16="http://schemas.microsoft.com/office/drawing/2014/main" id="{7A42AE21-F744-4C3E-B28E-2B2F510608E3}"/>
              </a:ext>
            </a:extLst>
          </p:cNvPr>
          <p:cNvCxnSpPr/>
          <p:nvPr userDrawn="1"/>
        </p:nvCxnSpPr>
        <p:spPr>
          <a:xfrm>
            <a:off x="0" y="1515745"/>
            <a:ext cx="12192000" cy="0"/>
          </a:xfrm>
          <a:prstGeom prst="line">
            <a:avLst/>
          </a:prstGeom>
          <a:ln w="41275">
            <a:solidFill>
              <a:schemeClr val="accent4">
                <a:lumMod val="75000"/>
              </a:schemeClr>
            </a:solidFill>
          </a:ln>
        </p:spPr>
        <p:style>
          <a:lnRef idx="3">
            <a:schemeClr val="accent2"/>
          </a:lnRef>
          <a:fillRef idx="0">
            <a:schemeClr val="accent2"/>
          </a:fillRef>
          <a:effectRef idx="2">
            <a:schemeClr val="accent2"/>
          </a:effectRef>
          <a:fontRef idx="minor">
            <a:schemeClr val="tx1"/>
          </a:fontRef>
        </p:style>
      </p:cxnSp>
      <p:pic>
        <p:nvPicPr>
          <p:cNvPr id="1026" name="Picture 2" descr="CCT College Dublin">
            <a:extLst>
              <a:ext uri="{FF2B5EF4-FFF2-40B4-BE49-F238E27FC236}">
                <a16:creationId xmlns:a16="http://schemas.microsoft.com/office/drawing/2014/main" id="{FD965840-7190-49FB-BB72-03B3E004E58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987380" y="437403"/>
            <a:ext cx="2177985" cy="574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302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slides/_rels/slide17.x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slideLayout" Target="../slideLayouts/slideLayout2.xml"/><Relationship Id="rId4" Type="http://schemas.openxmlformats.org/officeDocument/2006/relationships/image" Target="../media/image36.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large building in the background&#10;&#10;Description automatically generated">
            <a:extLst>
              <a:ext uri="{FF2B5EF4-FFF2-40B4-BE49-F238E27FC236}">
                <a16:creationId xmlns:a16="http://schemas.microsoft.com/office/drawing/2014/main" id="{A7CE57C3-994F-48B6-853A-246BB3DE0D91}"/>
              </a:ext>
            </a:extLst>
          </p:cNvPr>
          <p:cNvPicPr>
            <a:picLocks noChangeAspect="1"/>
          </p:cNvPicPr>
          <p:nvPr/>
        </p:nvPicPr>
        <p:blipFill rotWithShape="1">
          <a:blip r:embed="rId2">
            <a:extLst>
              <a:ext uri="{28A0092B-C50C-407E-A947-70E740481C1C}">
                <a14:useLocalDpi xmlns:a14="http://schemas.microsoft.com/office/drawing/2010/main" val="0"/>
              </a:ext>
            </a:extLst>
          </a:blip>
          <a:srcRect l="1607" t="1724"/>
          <a:stretch/>
        </p:blipFill>
        <p:spPr>
          <a:xfrm>
            <a:off x="1" y="0"/>
            <a:ext cx="5672668" cy="5283200"/>
          </a:xfrm>
          <a:prstGeom prst="rect">
            <a:avLst/>
          </a:prstGeom>
        </p:spPr>
      </p:pic>
      <p:pic>
        <p:nvPicPr>
          <p:cNvPr id="7" name="Picture 6" descr="A picture containing object, sitting, computer, computer&#10;&#10;Description automatically generated">
            <a:extLst>
              <a:ext uri="{FF2B5EF4-FFF2-40B4-BE49-F238E27FC236}">
                <a16:creationId xmlns:a16="http://schemas.microsoft.com/office/drawing/2014/main" id="{EB854EEA-1FD7-4ADA-BB06-59D772A596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9309" y="374076"/>
            <a:ext cx="3332691" cy="640711"/>
          </a:xfrm>
          <a:prstGeom prst="rect">
            <a:avLst/>
          </a:prstGeom>
          <a:solidFill>
            <a:schemeClr val="bg1"/>
          </a:solidFill>
        </p:spPr>
      </p:pic>
      <p:sp>
        <p:nvSpPr>
          <p:cNvPr id="4" name="Title 1">
            <a:extLst>
              <a:ext uri="{FF2B5EF4-FFF2-40B4-BE49-F238E27FC236}">
                <a16:creationId xmlns:a16="http://schemas.microsoft.com/office/drawing/2014/main" id="{F017EDB3-A8D0-45F0-BAC2-8905FE5F05F5}"/>
              </a:ext>
            </a:extLst>
          </p:cNvPr>
          <p:cNvSpPr>
            <a:spLocks noGrp="1"/>
          </p:cNvSpPr>
          <p:nvPr>
            <p:ph type="ctrTitle"/>
          </p:nvPr>
        </p:nvSpPr>
        <p:spPr>
          <a:xfrm>
            <a:off x="3778370" y="4052566"/>
            <a:ext cx="7763773" cy="1137938"/>
          </a:xfrm>
        </p:spPr>
        <p:txBody>
          <a:bodyPr>
            <a:noAutofit/>
          </a:bodyPr>
          <a:lstStyle/>
          <a:p>
            <a:r>
              <a:rPr lang="en-GB" sz="2800" b="1" dirty="0">
                <a:solidFill>
                  <a:schemeClr val="tx1"/>
                </a:solidFill>
              </a:rPr>
              <a:t>Unsupervised Learning (PCA and k-Means)</a:t>
            </a:r>
            <a:br>
              <a:rPr lang="en-GB" sz="2800" b="1" dirty="0">
                <a:solidFill>
                  <a:schemeClr val="tx1"/>
                </a:solidFill>
              </a:rPr>
            </a:br>
            <a:r>
              <a:rPr lang="en-GB" sz="2800" b="1" dirty="0">
                <a:solidFill>
                  <a:schemeClr val="tx1"/>
                </a:solidFill>
              </a:rPr>
              <a:t>Week 5</a:t>
            </a:r>
          </a:p>
        </p:txBody>
      </p:sp>
      <p:sp>
        <p:nvSpPr>
          <p:cNvPr id="2" name="TextBox 1">
            <a:extLst>
              <a:ext uri="{FF2B5EF4-FFF2-40B4-BE49-F238E27FC236}">
                <a16:creationId xmlns:a16="http://schemas.microsoft.com/office/drawing/2014/main" id="{2DB6690A-CE78-FCC9-074E-747BC0D04162}"/>
              </a:ext>
            </a:extLst>
          </p:cNvPr>
          <p:cNvSpPr txBox="1"/>
          <p:nvPr/>
        </p:nvSpPr>
        <p:spPr>
          <a:xfrm>
            <a:off x="81481" y="6475088"/>
            <a:ext cx="2190938" cy="307777"/>
          </a:xfrm>
          <a:prstGeom prst="rect">
            <a:avLst/>
          </a:prstGeom>
          <a:noFill/>
        </p:spPr>
        <p:txBody>
          <a:bodyPr wrap="square" rtlCol="0">
            <a:spAutoFit/>
          </a:bodyPr>
          <a:lstStyle/>
          <a:p>
            <a:pPr algn="r"/>
            <a:r>
              <a:rPr lang="en-IE" sz="1400" dirty="0"/>
              <a:t>©CCT College Dublin 2022</a:t>
            </a:r>
          </a:p>
        </p:txBody>
      </p:sp>
      <p:sp>
        <p:nvSpPr>
          <p:cNvPr id="3" name="Title 1">
            <a:extLst>
              <a:ext uri="{FF2B5EF4-FFF2-40B4-BE49-F238E27FC236}">
                <a16:creationId xmlns:a16="http://schemas.microsoft.com/office/drawing/2014/main" id="{55652FE5-67E4-491C-C4DA-9E7624BE7F0B}"/>
              </a:ext>
            </a:extLst>
          </p:cNvPr>
          <p:cNvSpPr txBox="1">
            <a:spLocks/>
          </p:cNvSpPr>
          <p:nvPr/>
        </p:nvSpPr>
        <p:spPr>
          <a:xfrm>
            <a:off x="5612284" y="1883782"/>
            <a:ext cx="5929859" cy="1802455"/>
          </a:xfrm>
          <a:prstGeom prst="rect">
            <a:avLst/>
          </a:prstGeom>
        </p:spPr>
        <p:txBody>
          <a:bodyPr vert="horz" lIns="91440" tIns="45720" rIns="91440" bIns="45720" rtlCol="0" anchor="b">
            <a:normAutofit fontScale="82500" lnSpcReduction="10000"/>
          </a:bodyPr>
          <a:lstStyle>
            <a:lvl1pPr algn="ctr" defTabSz="914400" rtl="0" eaLnBrk="1" latinLnBrk="0" hangingPunct="1">
              <a:lnSpc>
                <a:spcPct val="90000"/>
              </a:lnSpc>
              <a:spcBef>
                <a:spcPct val="0"/>
              </a:spcBef>
              <a:buNone/>
              <a:defRPr sz="6000" b="1" kern="1200">
                <a:solidFill>
                  <a:schemeClr val="accent1">
                    <a:lumMod val="75000"/>
                  </a:schemeClr>
                </a:solidFill>
                <a:latin typeface="+mn-lt"/>
                <a:ea typeface="+mj-ea"/>
                <a:cs typeface="+mj-cs"/>
              </a:defRPr>
            </a:lvl1pPr>
          </a:lstStyle>
          <a:p>
            <a:pPr>
              <a:lnSpc>
                <a:spcPct val="110000"/>
              </a:lnSpc>
              <a:spcAft>
                <a:spcPts val="1200"/>
              </a:spcAft>
            </a:pPr>
            <a:r>
              <a:rPr lang="en-GB" sz="3600" dirty="0"/>
              <a:t>Machine Learning for Data Analysis</a:t>
            </a:r>
            <a:br>
              <a:rPr lang="en-GB" sz="3600" dirty="0"/>
            </a:br>
            <a:r>
              <a:rPr lang="en-GB" sz="3600" dirty="0"/>
              <a:t>MSc in Data Analytics</a:t>
            </a:r>
            <a:br>
              <a:rPr lang="en-GB" sz="3600" dirty="0"/>
            </a:br>
            <a:r>
              <a:rPr lang="en-GB" sz="3600" dirty="0">
                <a:solidFill>
                  <a:schemeClr val="accent4">
                    <a:lumMod val="75000"/>
                  </a:schemeClr>
                </a:solidFill>
              </a:rPr>
              <a:t>CCT College Dublin</a:t>
            </a:r>
            <a:endParaRPr lang="en-GB" sz="3600" dirty="0">
              <a:solidFill>
                <a:srgbClr val="C00000"/>
              </a:solidFill>
            </a:endParaRPr>
          </a:p>
        </p:txBody>
      </p:sp>
      <p:sp>
        <p:nvSpPr>
          <p:cNvPr id="5" name="Subtitle 2">
            <a:extLst>
              <a:ext uri="{FF2B5EF4-FFF2-40B4-BE49-F238E27FC236}">
                <a16:creationId xmlns:a16="http://schemas.microsoft.com/office/drawing/2014/main" id="{005D26B0-91B9-64F6-C342-00C6B736FFED}"/>
              </a:ext>
            </a:extLst>
          </p:cNvPr>
          <p:cNvSpPr txBox="1">
            <a:spLocks noGrp="1"/>
          </p:cNvSpPr>
          <p:nvPr>
            <p:ph type="subTitle" idx="1"/>
          </p:nvPr>
        </p:nvSpPr>
        <p:spPr>
          <a:xfrm>
            <a:off x="2966519" y="5666463"/>
            <a:ext cx="9144000" cy="1092204"/>
          </a:xfrm>
        </p:spPr>
        <p:txBody>
          <a:bodyPr>
            <a:normAutofit/>
          </a:bodyPr>
          <a:lstStyle/>
          <a:p>
            <a:pPr lvl="0"/>
            <a:r>
              <a:rPr lang="en-GB" sz="2800" b="1" dirty="0">
                <a:solidFill>
                  <a:schemeClr val="accent4">
                    <a:lumMod val="50000"/>
                  </a:schemeClr>
                </a:solidFill>
              </a:rPr>
              <a:t>Lecturer: Dr. Muhammad Iqbal</a:t>
            </a:r>
            <a:r>
              <a:rPr lang="en-GB" sz="1600" b="1" baseline="60000" dirty="0">
                <a:solidFill>
                  <a:schemeClr val="accent4">
                    <a:lumMod val="50000"/>
                  </a:schemeClr>
                </a:solidFill>
              </a:rPr>
              <a:t>*</a:t>
            </a:r>
          </a:p>
          <a:p>
            <a:pPr lvl="0"/>
            <a:r>
              <a:rPr lang="en-GB" sz="2800" b="1" dirty="0">
                <a:solidFill>
                  <a:schemeClr val="accent4">
                    <a:lumMod val="50000"/>
                  </a:schemeClr>
                </a:solidFill>
              </a:rPr>
              <a:t>Email: miqbal@cct.ie</a:t>
            </a:r>
          </a:p>
          <a:p>
            <a:pPr lvl="0"/>
            <a:endParaRPr lang="en-GB" sz="2800" b="1" dirty="0"/>
          </a:p>
        </p:txBody>
      </p:sp>
      <p:sp>
        <p:nvSpPr>
          <p:cNvPr id="8" name="Slide Number Placeholder 7">
            <a:extLst>
              <a:ext uri="{FF2B5EF4-FFF2-40B4-BE49-F238E27FC236}">
                <a16:creationId xmlns:a16="http://schemas.microsoft.com/office/drawing/2014/main" id="{C27840DD-01A8-208C-2B1B-8DF20498A971}"/>
              </a:ext>
            </a:extLst>
          </p:cNvPr>
          <p:cNvSpPr>
            <a:spLocks noGrp="1"/>
          </p:cNvSpPr>
          <p:nvPr>
            <p:ph type="sldNum" sz="quarter" idx="12"/>
          </p:nvPr>
        </p:nvSpPr>
        <p:spPr/>
        <p:txBody>
          <a:bodyPr/>
          <a:lstStyle/>
          <a:p>
            <a:fld id="{6C8DB4F7-D883-4928-8961-38134A510B78}" type="slidenum">
              <a:rPr lang="en-GB" smtClean="0"/>
              <a:t>1</a:t>
            </a:fld>
            <a:endParaRPr lang="en-GB" dirty="0"/>
          </a:p>
        </p:txBody>
      </p:sp>
    </p:spTree>
    <p:extLst>
      <p:ext uri="{BB962C8B-B14F-4D97-AF65-F5344CB8AC3E}">
        <p14:creationId xmlns:p14="http://schemas.microsoft.com/office/powerpoint/2010/main" val="4047597862"/>
      </p:ext>
    </p:extLst>
  </p:cSld>
  <p:clrMapOvr>
    <a:masterClrMapping/>
  </p:clrMapOvr>
  <mc:AlternateContent xmlns:mc="http://schemas.openxmlformats.org/markup-compatibility/2006" xmlns:p14="http://schemas.microsoft.com/office/powerpoint/2010/main">
    <mc:Choice Requires="p14">
      <p:transition spd="slow" p14:dur="2000" advTm="17927"/>
    </mc:Choice>
    <mc:Fallback xmlns="">
      <p:transition spd="slow" advTm="179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20BA-351B-4257-9F9E-2732BEF1AD06}"/>
              </a:ext>
            </a:extLst>
          </p:cNvPr>
          <p:cNvSpPr>
            <a:spLocks noGrp="1"/>
          </p:cNvSpPr>
          <p:nvPr>
            <p:ph type="title"/>
          </p:nvPr>
        </p:nvSpPr>
        <p:spPr>
          <a:xfrm>
            <a:off x="838201" y="82497"/>
            <a:ext cx="8900604" cy="1325563"/>
          </a:xfrm>
        </p:spPr>
        <p:txBody>
          <a:bodyPr/>
          <a:lstStyle/>
          <a:p>
            <a:r>
              <a:rPr lang="en-GB" dirty="0"/>
              <a:t>Clustering Criterion</a:t>
            </a:r>
          </a:p>
        </p:txBody>
      </p:sp>
      <p:sp>
        <p:nvSpPr>
          <p:cNvPr id="3" name="Content Placeholder 2">
            <a:extLst>
              <a:ext uri="{FF2B5EF4-FFF2-40B4-BE49-F238E27FC236}">
                <a16:creationId xmlns:a16="http://schemas.microsoft.com/office/drawing/2014/main" id="{9A658AC7-D419-4A4A-82A2-188572CE7192}"/>
              </a:ext>
            </a:extLst>
          </p:cNvPr>
          <p:cNvSpPr>
            <a:spLocks noGrp="1"/>
          </p:cNvSpPr>
          <p:nvPr>
            <p:ph idx="1"/>
          </p:nvPr>
        </p:nvSpPr>
        <p:spPr>
          <a:xfrm>
            <a:off x="999216" y="1639330"/>
            <a:ext cx="6856691" cy="4983891"/>
          </a:xfrm>
        </p:spPr>
        <p:txBody>
          <a:bodyPr>
            <a:normAutofit fontScale="70000" lnSpcReduction="20000"/>
          </a:bodyPr>
          <a:lstStyle/>
          <a:p>
            <a:pPr marL="361950" indent="-361950">
              <a:lnSpc>
                <a:spcPct val="120000"/>
              </a:lnSpc>
              <a:spcBef>
                <a:spcPts val="1200"/>
              </a:spcBef>
              <a:spcAft>
                <a:spcPts val="600"/>
              </a:spcAft>
            </a:pPr>
            <a:r>
              <a:rPr lang="en-GB" dirty="0"/>
              <a:t>When we are combining similar data points, the question that arises is how to find the similarity between two data points, so we can group similar data objects into the same cluster. </a:t>
            </a:r>
          </a:p>
          <a:p>
            <a:pPr marL="361950" indent="-361950">
              <a:lnSpc>
                <a:spcPct val="120000"/>
              </a:lnSpc>
              <a:spcBef>
                <a:spcPts val="1200"/>
              </a:spcBef>
              <a:spcAft>
                <a:spcPts val="600"/>
              </a:spcAft>
            </a:pPr>
            <a:r>
              <a:rPr lang="en-GB" dirty="0"/>
              <a:t>In order to measure the similarity or dissimilarity between data points, we can use distance measures, such as </a:t>
            </a:r>
            <a:r>
              <a:rPr lang="en-GB" b="1" dirty="0"/>
              <a:t>Euclidean, Manhattan, and </a:t>
            </a:r>
            <a:r>
              <a:rPr lang="en-GB" b="1" dirty="0" err="1"/>
              <a:t>Minkowski</a:t>
            </a:r>
            <a:r>
              <a:rPr lang="en-GB" b="1" dirty="0"/>
              <a:t> </a:t>
            </a:r>
            <a:r>
              <a:rPr lang="en-GB" dirty="0"/>
              <a:t>distance.</a:t>
            </a:r>
          </a:p>
          <a:p>
            <a:pPr marL="361950" indent="-361950" algn="l">
              <a:lnSpc>
                <a:spcPct val="120000"/>
              </a:lnSpc>
              <a:spcBef>
                <a:spcPts val="1200"/>
              </a:spcBef>
              <a:spcAft>
                <a:spcPts val="600"/>
              </a:spcAft>
            </a:pPr>
            <a:r>
              <a:rPr lang="en-GB" dirty="0"/>
              <a:t>Where the distance formula calculates the distance between 2 k-dimensional vectors, </a:t>
            </a:r>
            <a:r>
              <a:rPr lang="en-GB" b="1" i="1" dirty="0"/>
              <a:t>x</a:t>
            </a:r>
            <a:r>
              <a:rPr lang="en-GB" b="1" i="1" baseline="-25000" dirty="0"/>
              <a:t>i</a:t>
            </a:r>
            <a:r>
              <a:rPr lang="en-GB" dirty="0"/>
              <a:t> and </a:t>
            </a:r>
            <a:r>
              <a:rPr lang="en-GB" b="1" i="1" dirty="0"/>
              <a:t>y</a:t>
            </a:r>
            <a:r>
              <a:rPr lang="en-GB" b="1" i="1" baseline="-25000" dirty="0"/>
              <a:t>i</a:t>
            </a:r>
            <a:r>
              <a:rPr lang="en-GB" dirty="0"/>
              <a:t>.</a:t>
            </a:r>
          </a:p>
          <a:p>
            <a:pPr marL="361950" indent="-361950" algn="l">
              <a:lnSpc>
                <a:spcPct val="120000"/>
              </a:lnSpc>
              <a:spcBef>
                <a:spcPts val="1200"/>
              </a:spcBef>
              <a:spcAft>
                <a:spcPts val="600"/>
              </a:spcAft>
            </a:pPr>
            <a:r>
              <a:rPr lang="en-GB" dirty="0"/>
              <a:t>We know what clustering is, but the most important question is, </a:t>
            </a:r>
            <a:r>
              <a:rPr lang="en-GB" b="1" i="1" u="sng" dirty="0"/>
              <a:t>how many numbers of clusters should be considered when grouping the data? </a:t>
            </a:r>
          </a:p>
          <a:p>
            <a:pPr marL="361950" indent="-361950" algn="l">
              <a:lnSpc>
                <a:spcPct val="120000"/>
              </a:lnSpc>
              <a:spcBef>
                <a:spcPts val="1200"/>
              </a:spcBef>
              <a:spcAft>
                <a:spcPts val="600"/>
              </a:spcAft>
            </a:pPr>
            <a:r>
              <a:rPr lang="en-GB" dirty="0"/>
              <a:t>This is the biggest challenge for most clustering algorithms.</a:t>
            </a:r>
          </a:p>
        </p:txBody>
      </p:sp>
      <p:sp>
        <p:nvSpPr>
          <p:cNvPr id="4" name="Slide Number Placeholder 3">
            <a:extLst>
              <a:ext uri="{FF2B5EF4-FFF2-40B4-BE49-F238E27FC236}">
                <a16:creationId xmlns:a16="http://schemas.microsoft.com/office/drawing/2014/main" id="{87390224-EA3B-4F23-9384-9194773778A9}"/>
              </a:ext>
            </a:extLst>
          </p:cNvPr>
          <p:cNvSpPr>
            <a:spLocks noGrp="1"/>
          </p:cNvSpPr>
          <p:nvPr>
            <p:ph type="sldNum" sz="quarter" idx="12"/>
          </p:nvPr>
        </p:nvSpPr>
        <p:spPr/>
        <p:txBody>
          <a:bodyPr/>
          <a:lstStyle/>
          <a:p>
            <a:fld id="{6C8DB4F7-D883-4928-8961-38134A510B78}" type="slidenum">
              <a:rPr lang="en-GB" smtClean="0"/>
              <a:t>10</a:t>
            </a:fld>
            <a:endParaRPr lang="en-GB" dirty="0"/>
          </a:p>
        </p:txBody>
      </p:sp>
      <p:grpSp>
        <p:nvGrpSpPr>
          <p:cNvPr id="5" name="Group 4">
            <a:extLst>
              <a:ext uri="{FF2B5EF4-FFF2-40B4-BE49-F238E27FC236}">
                <a16:creationId xmlns:a16="http://schemas.microsoft.com/office/drawing/2014/main" id="{4D6BC85D-DE3F-47B4-9E62-2C4543AB3780}"/>
              </a:ext>
            </a:extLst>
          </p:cNvPr>
          <p:cNvGrpSpPr/>
          <p:nvPr/>
        </p:nvGrpSpPr>
        <p:grpSpPr>
          <a:xfrm>
            <a:off x="8449584" y="2052182"/>
            <a:ext cx="2743200" cy="1838649"/>
            <a:chOff x="8308814" y="1906580"/>
            <a:chExt cx="3238500" cy="2436617"/>
          </a:xfrm>
        </p:grpSpPr>
        <p:pic>
          <p:nvPicPr>
            <p:cNvPr id="6148" name="Picture 4">
              <a:extLst>
                <a:ext uri="{FF2B5EF4-FFF2-40B4-BE49-F238E27FC236}">
                  <a16:creationId xmlns:a16="http://schemas.microsoft.com/office/drawing/2014/main" id="{DFCC0E07-04EF-41DE-ABA6-3F517416D2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8814" y="1906580"/>
              <a:ext cx="2733675" cy="8477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C41DC42A-6684-4047-9B41-6C21B2184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8814" y="2876735"/>
              <a:ext cx="2571750" cy="62865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EF960DDF-D600-4BE5-B82B-C7C5F40E35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8814" y="3524047"/>
              <a:ext cx="3238500" cy="819150"/>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6">
            <a:extLst>
              <a:ext uri="{FF2B5EF4-FFF2-40B4-BE49-F238E27FC236}">
                <a16:creationId xmlns:a16="http://schemas.microsoft.com/office/drawing/2014/main" id="{585F2A4E-C7C2-411F-B0A5-263F37B867CE}"/>
              </a:ext>
            </a:extLst>
          </p:cNvPr>
          <p:cNvPicPr>
            <a:picLocks noChangeAspect="1"/>
          </p:cNvPicPr>
          <p:nvPr/>
        </p:nvPicPr>
        <p:blipFill>
          <a:blip r:embed="rId5"/>
          <a:stretch>
            <a:fillRect/>
          </a:stretch>
        </p:blipFill>
        <p:spPr>
          <a:xfrm>
            <a:off x="7982949" y="4361957"/>
            <a:ext cx="4061254" cy="1857200"/>
          </a:xfrm>
          <a:prstGeom prst="rect">
            <a:avLst/>
          </a:prstGeom>
        </p:spPr>
      </p:pic>
    </p:spTree>
    <p:extLst>
      <p:ext uri="{BB962C8B-B14F-4D97-AF65-F5344CB8AC3E}">
        <p14:creationId xmlns:p14="http://schemas.microsoft.com/office/powerpoint/2010/main" val="1567371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1CB96-FCAA-4B4A-A390-241EC3F07A7E}"/>
              </a:ext>
            </a:extLst>
          </p:cNvPr>
          <p:cNvSpPr>
            <a:spLocks noGrp="1"/>
          </p:cNvSpPr>
          <p:nvPr>
            <p:ph type="title"/>
          </p:nvPr>
        </p:nvSpPr>
        <p:spPr/>
        <p:txBody>
          <a:bodyPr/>
          <a:lstStyle/>
          <a:p>
            <a:r>
              <a:rPr lang="en-GB" dirty="0"/>
              <a:t>Finding Number of Clusters</a:t>
            </a:r>
          </a:p>
        </p:txBody>
      </p:sp>
      <p:sp>
        <p:nvSpPr>
          <p:cNvPr id="3" name="Content Placeholder 2">
            <a:extLst>
              <a:ext uri="{FF2B5EF4-FFF2-40B4-BE49-F238E27FC236}">
                <a16:creationId xmlns:a16="http://schemas.microsoft.com/office/drawing/2014/main" id="{62DB4C7B-6730-4CEC-8159-37360D9AAFF5}"/>
              </a:ext>
            </a:extLst>
          </p:cNvPr>
          <p:cNvSpPr>
            <a:spLocks noGrp="1"/>
          </p:cNvSpPr>
          <p:nvPr>
            <p:ph idx="1"/>
          </p:nvPr>
        </p:nvSpPr>
        <p:spPr>
          <a:xfrm>
            <a:off x="977382" y="1662208"/>
            <a:ext cx="10256676" cy="1379713"/>
          </a:xfrm>
        </p:spPr>
        <p:txBody>
          <a:bodyPr>
            <a:normAutofit/>
          </a:bodyPr>
          <a:lstStyle/>
          <a:p>
            <a:pPr marL="357188" indent="-357188" algn="l">
              <a:lnSpc>
                <a:spcPct val="110000"/>
              </a:lnSpc>
              <a:spcBef>
                <a:spcPts val="600"/>
              </a:spcBef>
              <a:spcAft>
                <a:spcPts val="1200"/>
              </a:spcAft>
            </a:pPr>
            <a:r>
              <a:rPr lang="en-GB" sz="1800" dirty="0"/>
              <a:t>We focus on the most fundamental issue of clustering algorithms, which is discovering the number of clusters in a dataset. In </a:t>
            </a:r>
            <a:r>
              <a:rPr lang="en-GB" sz="1800" b="1" dirty="0"/>
              <a:t>k-means clustering</a:t>
            </a:r>
            <a:r>
              <a:rPr lang="en-GB" sz="1800" dirty="0"/>
              <a:t>, we need to define the number of clusters. Selecting the right value for the number of clusters is tricky. We can use two methods to decide the number of clusters</a:t>
            </a:r>
            <a:endParaRPr lang="en-GB" sz="1800" b="1" dirty="0"/>
          </a:p>
        </p:txBody>
      </p:sp>
      <p:sp>
        <p:nvSpPr>
          <p:cNvPr id="4" name="Slide Number Placeholder 3">
            <a:extLst>
              <a:ext uri="{FF2B5EF4-FFF2-40B4-BE49-F238E27FC236}">
                <a16:creationId xmlns:a16="http://schemas.microsoft.com/office/drawing/2014/main" id="{122183A6-9843-4B35-8AAC-60596D38578A}"/>
              </a:ext>
            </a:extLst>
          </p:cNvPr>
          <p:cNvSpPr>
            <a:spLocks noGrp="1"/>
          </p:cNvSpPr>
          <p:nvPr>
            <p:ph type="sldNum" sz="quarter" idx="12"/>
          </p:nvPr>
        </p:nvSpPr>
        <p:spPr/>
        <p:txBody>
          <a:bodyPr/>
          <a:lstStyle/>
          <a:p>
            <a:fld id="{6C8DB4F7-D883-4928-8961-38134A510B78}" type="slidenum">
              <a:rPr lang="en-GB" smtClean="0"/>
              <a:t>11</a:t>
            </a:fld>
            <a:endParaRPr lang="en-GB" dirty="0"/>
          </a:p>
        </p:txBody>
      </p:sp>
      <p:pic>
        <p:nvPicPr>
          <p:cNvPr id="7170" name="Picture 2">
            <a:extLst>
              <a:ext uri="{FF2B5EF4-FFF2-40B4-BE49-F238E27FC236}">
                <a16:creationId xmlns:a16="http://schemas.microsoft.com/office/drawing/2014/main" id="{7D77F57D-F3CA-4CCF-9B2D-DC2F15690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676" y="6204412"/>
            <a:ext cx="2855315" cy="6219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64F41A0-3DBB-42B3-8A52-F74DE275B2B9}"/>
              </a:ext>
            </a:extLst>
          </p:cNvPr>
          <p:cNvSpPr txBox="1"/>
          <p:nvPr/>
        </p:nvSpPr>
        <p:spPr>
          <a:xfrm>
            <a:off x="6494106" y="6180079"/>
            <a:ext cx="5383763" cy="646331"/>
          </a:xfrm>
          <a:prstGeom prst="rect">
            <a:avLst/>
          </a:prstGeom>
          <a:noFill/>
        </p:spPr>
        <p:txBody>
          <a:bodyPr wrap="square">
            <a:spAutoFit/>
          </a:bodyPr>
          <a:lstStyle/>
          <a:p>
            <a:pPr marL="285750" indent="-285750">
              <a:buFont typeface="Arial" panose="020B0604020202020204" pitchFamily="34" charset="0"/>
              <a:buChar char="•"/>
            </a:pPr>
            <a:r>
              <a:rPr lang="en-GB" dirty="0"/>
              <a:t>Where </a:t>
            </a:r>
            <a:r>
              <a:rPr lang="en-GB" i="1" dirty="0" err="1"/>
              <a:t>C</a:t>
            </a:r>
            <a:r>
              <a:rPr lang="en-GB" i="1" baseline="-25000" dirty="0" err="1"/>
              <a:t>j</a:t>
            </a:r>
            <a:r>
              <a:rPr lang="en-GB" dirty="0"/>
              <a:t> is the cluster centroid and </a:t>
            </a:r>
            <a:r>
              <a:rPr lang="en-GB" i="1" dirty="0"/>
              <a:t>x</a:t>
            </a:r>
            <a:r>
              <a:rPr lang="en-GB" i="1" baseline="-25000" dirty="0"/>
              <a:t>i</a:t>
            </a:r>
            <a:r>
              <a:rPr lang="en-GB" dirty="0"/>
              <a:t> is the data points in each cluster.</a:t>
            </a:r>
          </a:p>
        </p:txBody>
      </p:sp>
      <p:sp>
        <p:nvSpPr>
          <p:cNvPr id="12" name="TextBox 11">
            <a:extLst>
              <a:ext uri="{FF2B5EF4-FFF2-40B4-BE49-F238E27FC236}">
                <a16:creationId xmlns:a16="http://schemas.microsoft.com/office/drawing/2014/main" id="{E2D35612-99E2-4B00-9A6F-B16C0D03936E}"/>
              </a:ext>
            </a:extLst>
          </p:cNvPr>
          <p:cNvSpPr txBox="1"/>
          <p:nvPr/>
        </p:nvSpPr>
        <p:spPr>
          <a:xfrm>
            <a:off x="957553" y="2771519"/>
            <a:ext cx="6720374" cy="3382593"/>
          </a:xfrm>
          <a:prstGeom prst="rect">
            <a:avLst/>
          </a:prstGeom>
          <a:noFill/>
        </p:spPr>
        <p:txBody>
          <a:bodyPr wrap="square">
            <a:spAutoFit/>
          </a:bodyPr>
          <a:lstStyle/>
          <a:p>
            <a:pPr marL="457200" indent="-457200" algn="l">
              <a:lnSpc>
                <a:spcPct val="110000"/>
              </a:lnSpc>
              <a:spcBef>
                <a:spcPts val="600"/>
              </a:spcBef>
              <a:spcAft>
                <a:spcPts val="1200"/>
              </a:spcAft>
              <a:buFont typeface="Arial" panose="020B0604020202020204" pitchFamily="34" charset="0"/>
              <a:buChar char="•"/>
            </a:pPr>
            <a:r>
              <a:rPr lang="en-GB" sz="2400" b="1" dirty="0"/>
              <a:t>The elbow method</a:t>
            </a:r>
          </a:p>
          <a:p>
            <a:pPr marL="357188" indent="-357188" algn="l">
              <a:lnSpc>
                <a:spcPct val="110000"/>
              </a:lnSpc>
              <a:spcBef>
                <a:spcPts val="600"/>
              </a:spcBef>
              <a:spcAft>
                <a:spcPts val="1200"/>
              </a:spcAft>
              <a:buFont typeface="Arial" panose="020B0604020202020204" pitchFamily="34" charset="0"/>
              <a:buChar char="•"/>
            </a:pPr>
            <a:r>
              <a:rPr lang="en-GB" dirty="0"/>
              <a:t>The elbow method is a well-known method for finding out the best number of clusters. </a:t>
            </a:r>
          </a:p>
          <a:p>
            <a:pPr marL="357188" indent="-357188" algn="l">
              <a:lnSpc>
                <a:spcPct val="110000"/>
              </a:lnSpc>
              <a:spcBef>
                <a:spcPts val="600"/>
              </a:spcBef>
              <a:spcAft>
                <a:spcPts val="1200"/>
              </a:spcAft>
              <a:buFont typeface="Arial" panose="020B0604020202020204" pitchFamily="34" charset="0"/>
              <a:buChar char="•"/>
            </a:pPr>
            <a:r>
              <a:rPr lang="en-GB" dirty="0"/>
              <a:t>In this method, we focus on the percentage of variance for the different numbers of clusters. The core concept of this method is to select the number of clusters that appending another cluster should not cause a huge change in the variance. </a:t>
            </a:r>
            <a:r>
              <a:rPr lang="en-GB" b="1" dirty="0"/>
              <a:t>The sum of squares is also known as the Within-Cluster Sum of Squares (WCSS) or inertia.</a:t>
            </a:r>
            <a:endParaRPr lang="en-GB" dirty="0"/>
          </a:p>
        </p:txBody>
      </p:sp>
      <p:pic>
        <p:nvPicPr>
          <p:cNvPr id="7175" name="Picture 7">
            <a:extLst>
              <a:ext uri="{FF2B5EF4-FFF2-40B4-BE49-F238E27FC236}">
                <a16:creationId xmlns:a16="http://schemas.microsoft.com/office/drawing/2014/main" id="{6BC91BD7-2D94-4BE5-9C54-590B11D17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0785" y="2615316"/>
            <a:ext cx="3407772" cy="193107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B636F3E-6A95-47D8-914E-F2B6866344F2}"/>
              </a:ext>
            </a:extLst>
          </p:cNvPr>
          <p:cNvSpPr txBox="1"/>
          <p:nvPr/>
        </p:nvSpPr>
        <p:spPr>
          <a:xfrm>
            <a:off x="7690018" y="4655299"/>
            <a:ext cx="4248927" cy="1538883"/>
          </a:xfrm>
          <a:prstGeom prst="rect">
            <a:avLst/>
          </a:prstGeom>
          <a:noFill/>
        </p:spPr>
        <p:txBody>
          <a:bodyPr wrap="square">
            <a:spAutoFit/>
          </a:bodyPr>
          <a:lstStyle/>
          <a:p>
            <a:pPr marL="285750" indent="-285750">
              <a:spcBef>
                <a:spcPts val="1200"/>
              </a:spcBef>
              <a:buFont typeface="Arial" panose="020B0604020202020204" pitchFamily="34" charset="0"/>
              <a:buChar char="•"/>
            </a:pPr>
            <a:r>
              <a:rPr lang="en-GB" sz="1400" dirty="0"/>
              <a:t>We can plot a graph for the sum of squares within a cluster using the number of clusters to find the optimal value.</a:t>
            </a:r>
          </a:p>
          <a:p>
            <a:pPr marL="285750" indent="-285750">
              <a:spcBef>
                <a:spcPts val="1200"/>
              </a:spcBef>
              <a:buFont typeface="Arial" panose="020B0604020202020204" pitchFamily="34" charset="0"/>
              <a:buChar char="•"/>
            </a:pPr>
            <a:r>
              <a:rPr lang="en-GB" sz="1400" dirty="0"/>
              <a:t>As we can see, at k = 3, the graph begins to flatten significantly, so we would choose 3 as the number of clusters.</a:t>
            </a:r>
          </a:p>
        </p:txBody>
      </p:sp>
      <p:cxnSp>
        <p:nvCxnSpPr>
          <p:cNvPr id="11" name="Straight Arrow Connector 10">
            <a:extLst>
              <a:ext uri="{FF2B5EF4-FFF2-40B4-BE49-F238E27FC236}">
                <a16:creationId xmlns:a16="http://schemas.microsoft.com/office/drawing/2014/main" id="{195661B0-E264-4298-A952-B1CC7FF7B937}"/>
              </a:ext>
            </a:extLst>
          </p:cNvPr>
          <p:cNvCxnSpPr/>
          <p:nvPr/>
        </p:nvCxnSpPr>
        <p:spPr>
          <a:xfrm flipV="1">
            <a:off x="8641742" y="4058816"/>
            <a:ext cx="550507" cy="596483"/>
          </a:xfrm>
          <a:prstGeom prst="straightConnector1">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50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B289-9C71-409A-B036-6DCEBF6BE660}"/>
              </a:ext>
            </a:extLst>
          </p:cNvPr>
          <p:cNvSpPr>
            <a:spLocks noGrp="1"/>
          </p:cNvSpPr>
          <p:nvPr>
            <p:ph type="title"/>
          </p:nvPr>
        </p:nvSpPr>
        <p:spPr>
          <a:xfrm>
            <a:off x="838200" y="99688"/>
            <a:ext cx="10515600" cy="1325563"/>
          </a:xfrm>
        </p:spPr>
        <p:txBody>
          <a:bodyPr/>
          <a:lstStyle/>
          <a:p>
            <a:r>
              <a:rPr lang="en-GB" dirty="0"/>
              <a:t>The Silhouette Method</a:t>
            </a:r>
          </a:p>
        </p:txBody>
      </p:sp>
      <p:sp>
        <p:nvSpPr>
          <p:cNvPr id="3" name="Content Placeholder 2">
            <a:extLst>
              <a:ext uri="{FF2B5EF4-FFF2-40B4-BE49-F238E27FC236}">
                <a16:creationId xmlns:a16="http://schemas.microsoft.com/office/drawing/2014/main" id="{BE6C7FD9-E580-4B35-83AC-7082527DD817}"/>
              </a:ext>
            </a:extLst>
          </p:cNvPr>
          <p:cNvSpPr>
            <a:spLocks noGrp="1"/>
          </p:cNvSpPr>
          <p:nvPr>
            <p:ph idx="1"/>
          </p:nvPr>
        </p:nvSpPr>
        <p:spPr>
          <a:xfrm>
            <a:off x="838199" y="1548883"/>
            <a:ext cx="10515599" cy="5374432"/>
          </a:xfrm>
        </p:spPr>
        <p:txBody>
          <a:bodyPr>
            <a:normAutofit/>
          </a:bodyPr>
          <a:lstStyle/>
          <a:p>
            <a:pPr marL="361950" indent="-361950" algn="l">
              <a:lnSpc>
                <a:spcPct val="100000"/>
              </a:lnSpc>
              <a:spcBef>
                <a:spcPts val="1200"/>
              </a:spcBef>
            </a:pPr>
            <a:r>
              <a:rPr lang="en-GB" sz="1800" dirty="0"/>
              <a:t>The </a:t>
            </a:r>
            <a:r>
              <a:rPr lang="en-GB" sz="1800" b="1" dirty="0"/>
              <a:t>silhouette method </a:t>
            </a:r>
            <a:r>
              <a:rPr lang="en-GB" sz="1800" dirty="0"/>
              <a:t>assesses and validates cluster data. It finds how well each data point is classified. The plot of the silhouette score helps us to visualize and interpret how well data points are tightly grouped within their own clusters and separated from others. It helps us to evaluate the number of clusters. </a:t>
            </a:r>
            <a:r>
              <a:rPr lang="en-GB" sz="1800" b="1" u="sng" dirty="0"/>
              <a:t>Its score ranges from -1 to +1.</a:t>
            </a:r>
            <a:r>
              <a:rPr lang="en-GB" sz="1800" dirty="0"/>
              <a:t> </a:t>
            </a:r>
          </a:p>
          <a:p>
            <a:pPr marL="361950" indent="-361950" algn="l">
              <a:lnSpc>
                <a:spcPct val="100000"/>
              </a:lnSpc>
              <a:spcBef>
                <a:spcPts val="1200"/>
              </a:spcBef>
            </a:pPr>
            <a:r>
              <a:rPr lang="en-GB" sz="1800" dirty="0"/>
              <a:t>A </a:t>
            </a:r>
            <a:r>
              <a:rPr lang="en-GB" sz="1800" b="1" dirty="0"/>
              <a:t>positive value</a:t>
            </a:r>
            <a:r>
              <a:rPr lang="en-GB" sz="1800" dirty="0"/>
              <a:t> indicates a well-separated cluster and a </a:t>
            </a:r>
            <a:r>
              <a:rPr lang="en-GB" sz="1800" b="1" dirty="0"/>
              <a:t>negative value</a:t>
            </a:r>
            <a:r>
              <a:rPr lang="en-GB" sz="1800" dirty="0"/>
              <a:t> indicates incorrectly assigned data points. </a:t>
            </a:r>
          </a:p>
          <a:p>
            <a:pPr marL="361950" indent="-361950" algn="l">
              <a:lnSpc>
                <a:spcPct val="100000"/>
              </a:lnSpc>
              <a:spcBef>
                <a:spcPts val="1200"/>
              </a:spcBef>
            </a:pPr>
            <a:r>
              <a:rPr lang="en-GB" sz="1800" dirty="0"/>
              <a:t>The more positive the value, the further data points are from the nearest clusters; a value of zero indicates data points that are at the separation line between two clusters. Let's see the formula for the </a:t>
            </a:r>
            <a:r>
              <a:rPr lang="en-GB" sz="1800" b="1" dirty="0"/>
              <a:t>silhouette score</a:t>
            </a:r>
          </a:p>
          <a:p>
            <a:pPr marL="361950" indent="-361950" algn="l">
              <a:lnSpc>
                <a:spcPct val="100000"/>
              </a:lnSpc>
              <a:spcBef>
                <a:spcPts val="1200"/>
              </a:spcBef>
              <a:buNone/>
            </a:pPr>
            <a:endParaRPr lang="en-GB" sz="1800" dirty="0"/>
          </a:p>
          <a:p>
            <a:pPr marL="361950" indent="-361950" algn="l">
              <a:lnSpc>
                <a:spcPct val="100000"/>
              </a:lnSpc>
              <a:spcBef>
                <a:spcPts val="1200"/>
              </a:spcBef>
              <a:buNone/>
            </a:pPr>
            <a:endParaRPr lang="en-GB" sz="1800" dirty="0"/>
          </a:p>
          <a:p>
            <a:pPr marL="361950" indent="-361950" algn="l">
              <a:lnSpc>
                <a:spcPct val="100000"/>
              </a:lnSpc>
              <a:spcBef>
                <a:spcPts val="1200"/>
              </a:spcBef>
            </a:pPr>
            <a:r>
              <a:rPr lang="en-GB" sz="1800" b="1" i="1" dirty="0"/>
              <a:t>a</a:t>
            </a:r>
            <a:r>
              <a:rPr lang="en-GB" sz="1800" b="1" baseline="-25000" dirty="0"/>
              <a:t>i</a:t>
            </a:r>
            <a:r>
              <a:rPr lang="en-GB" sz="1800" dirty="0"/>
              <a:t> is the average distance of the</a:t>
            </a:r>
            <a:r>
              <a:rPr lang="en-GB" sz="1800" b="1" dirty="0"/>
              <a:t> </a:t>
            </a:r>
            <a:r>
              <a:rPr lang="en-GB" sz="1800" b="1" dirty="0" err="1"/>
              <a:t>i</a:t>
            </a:r>
            <a:r>
              <a:rPr lang="en-GB" sz="1800" b="1" baseline="30000" dirty="0" err="1"/>
              <a:t>th</a:t>
            </a:r>
            <a:r>
              <a:rPr lang="en-GB" sz="1800" b="1" dirty="0"/>
              <a:t> </a:t>
            </a:r>
            <a:r>
              <a:rPr lang="en-GB" sz="1800" dirty="0"/>
              <a:t>data point from other points within the cluster.</a:t>
            </a:r>
          </a:p>
          <a:p>
            <a:pPr marL="361950" indent="-361950" algn="l">
              <a:lnSpc>
                <a:spcPct val="100000"/>
              </a:lnSpc>
              <a:spcBef>
                <a:spcPts val="1200"/>
              </a:spcBef>
            </a:pPr>
            <a:r>
              <a:rPr lang="en-GB" sz="1800" b="1" i="1" dirty="0"/>
              <a:t>b</a:t>
            </a:r>
            <a:r>
              <a:rPr lang="en-GB" sz="1800" b="1" baseline="-25000" dirty="0"/>
              <a:t>i</a:t>
            </a:r>
            <a:r>
              <a:rPr lang="en-GB" sz="1800" dirty="0"/>
              <a:t> is the average distance of the </a:t>
            </a:r>
            <a:r>
              <a:rPr lang="en-GB" sz="1800" b="1" dirty="0" err="1"/>
              <a:t>i</a:t>
            </a:r>
            <a:r>
              <a:rPr lang="en-GB" sz="1800" b="1" baseline="30000" dirty="0" err="1"/>
              <a:t>th</a:t>
            </a:r>
            <a:r>
              <a:rPr lang="en-GB" sz="1800" dirty="0"/>
              <a:t> data point from other cluster points.</a:t>
            </a:r>
          </a:p>
          <a:p>
            <a:pPr marL="361950" indent="-361950" algn="l">
              <a:lnSpc>
                <a:spcPct val="100000"/>
              </a:lnSpc>
              <a:spcBef>
                <a:spcPts val="1200"/>
              </a:spcBef>
            </a:pPr>
            <a:r>
              <a:rPr lang="en-GB" sz="1800" dirty="0"/>
              <a:t>This means we can easily say that </a:t>
            </a:r>
            <a:r>
              <a:rPr lang="en-GB" sz="1800" b="1" dirty="0"/>
              <a:t>S(i) </a:t>
            </a:r>
            <a:r>
              <a:rPr lang="en-GB" sz="1800" dirty="0"/>
              <a:t>would be between </a:t>
            </a:r>
            <a:r>
              <a:rPr lang="en-GB" sz="1800" b="1" dirty="0"/>
              <a:t>[-1, 1]. </a:t>
            </a:r>
            <a:r>
              <a:rPr lang="en-GB" sz="1800" dirty="0"/>
              <a:t>So, for </a:t>
            </a:r>
            <a:r>
              <a:rPr lang="en-GB" sz="1800" b="1" dirty="0"/>
              <a:t>S(i)</a:t>
            </a:r>
            <a:r>
              <a:rPr lang="en-GB" sz="1800" dirty="0"/>
              <a:t> to be near to </a:t>
            </a:r>
            <a:r>
              <a:rPr lang="en-GB" sz="1800" b="1" dirty="0"/>
              <a:t>1</a:t>
            </a:r>
            <a:r>
              <a:rPr lang="en-GB" sz="1800" dirty="0"/>
              <a:t>, </a:t>
            </a:r>
            <a:r>
              <a:rPr lang="en-GB" sz="1800" b="1" i="1" dirty="0"/>
              <a:t>a</a:t>
            </a:r>
            <a:r>
              <a:rPr lang="en-GB" sz="1800" b="1" baseline="-25000" dirty="0"/>
              <a:t>i</a:t>
            </a:r>
            <a:r>
              <a:rPr lang="en-GB" sz="1800" b="1" dirty="0"/>
              <a:t> </a:t>
            </a:r>
            <a:r>
              <a:rPr lang="en-GB" sz="1800" dirty="0"/>
              <a:t>must be very small compared to </a:t>
            </a:r>
            <a:r>
              <a:rPr lang="en-GB" sz="1800" i="1" dirty="0"/>
              <a:t> </a:t>
            </a:r>
            <a:r>
              <a:rPr lang="en-GB" sz="1800" b="1" i="1" dirty="0"/>
              <a:t>b</a:t>
            </a:r>
            <a:r>
              <a:rPr lang="en-GB" sz="1800" b="1" baseline="-25000" dirty="0"/>
              <a:t>i</a:t>
            </a:r>
            <a:r>
              <a:rPr lang="en-GB" sz="1800" dirty="0"/>
              <a:t>, that is, </a:t>
            </a:r>
            <a:r>
              <a:rPr lang="en-GB" sz="1800" b="1" i="1" dirty="0"/>
              <a:t>a</a:t>
            </a:r>
            <a:r>
              <a:rPr lang="en-GB" sz="1800" b="1" baseline="-25000" dirty="0"/>
              <a:t>i</a:t>
            </a:r>
            <a:r>
              <a:rPr lang="en-GB" sz="1800" b="1" dirty="0"/>
              <a:t> &lt;&lt; </a:t>
            </a:r>
            <a:r>
              <a:rPr lang="en-GB" sz="1800" b="1" i="1" dirty="0"/>
              <a:t>b</a:t>
            </a:r>
            <a:r>
              <a:rPr lang="en-GB" sz="1800" b="1" baseline="-25000" dirty="0"/>
              <a:t>i</a:t>
            </a:r>
            <a:r>
              <a:rPr lang="en-GB" sz="1800" dirty="0"/>
              <a:t>.</a:t>
            </a:r>
          </a:p>
        </p:txBody>
      </p:sp>
      <p:sp>
        <p:nvSpPr>
          <p:cNvPr id="4" name="Slide Number Placeholder 3">
            <a:extLst>
              <a:ext uri="{FF2B5EF4-FFF2-40B4-BE49-F238E27FC236}">
                <a16:creationId xmlns:a16="http://schemas.microsoft.com/office/drawing/2014/main" id="{8684D5FD-F7A4-44E6-BC73-C501FC9710B2}"/>
              </a:ext>
            </a:extLst>
          </p:cNvPr>
          <p:cNvSpPr>
            <a:spLocks noGrp="1"/>
          </p:cNvSpPr>
          <p:nvPr>
            <p:ph type="sldNum" sz="quarter" idx="12"/>
          </p:nvPr>
        </p:nvSpPr>
        <p:spPr/>
        <p:txBody>
          <a:bodyPr/>
          <a:lstStyle/>
          <a:p>
            <a:fld id="{6C8DB4F7-D883-4928-8961-38134A510B78}" type="slidenum">
              <a:rPr lang="en-GB" smtClean="0"/>
              <a:t>12</a:t>
            </a:fld>
            <a:endParaRPr lang="en-GB" dirty="0"/>
          </a:p>
        </p:txBody>
      </p:sp>
      <p:pic>
        <p:nvPicPr>
          <p:cNvPr id="8194" name="Picture 2">
            <a:extLst>
              <a:ext uri="{FF2B5EF4-FFF2-40B4-BE49-F238E27FC236}">
                <a16:creationId xmlns:a16="http://schemas.microsoft.com/office/drawing/2014/main" id="{95B4AF1C-33CD-4F4E-9067-7DDBB2128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938" y="4384917"/>
            <a:ext cx="2382219" cy="706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2905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29731" y="168951"/>
            <a:ext cx="9155670" cy="1183856"/>
          </a:xfrm>
        </p:spPr>
        <p:txBody>
          <a:bodyPr>
            <a:normAutofit/>
          </a:bodyPr>
          <a:lstStyle/>
          <a:p>
            <a:r>
              <a:rPr lang="en-US" altLang="en-US" dirty="0"/>
              <a:t>What is not Cluster Analysis?</a:t>
            </a:r>
          </a:p>
        </p:txBody>
      </p:sp>
      <p:sp>
        <p:nvSpPr>
          <p:cNvPr id="5123" name="Rectangle 3"/>
          <p:cNvSpPr>
            <a:spLocks noGrp="1" noChangeArrowheads="1"/>
          </p:cNvSpPr>
          <p:nvPr>
            <p:ph idx="1"/>
          </p:nvPr>
        </p:nvSpPr>
        <p:spPr>
          <a:xfrm>
            <a:off x="1330643" y="1686560"/>
            <a:ext cx="5679757" cy="5019040"/>
          </a:xfrm>
        </p:spPr>
        <p:txBody>
          <a:bodyPr/>
          <a:lstStyle/>
          <a:p>
            <a:pPr marL="342900" indent="-342900">
              <a:lnSpc>
                <a:spcPct val="80000"/>
              </a:lnSpc>
              <a:spcBef>
                <a:spcPct val="20000"/>
              </a:spcBef>
            </a:pPr>
            <a:r>
              <a:rPr lang="en-US" altLang="en-US" b="1" dirty="0"/>
              <a:t>Simple segmentation</a:t>
            </a:r>
          </a:p>
          <a:p>
            <a:pPr marL="742950" lvl="1" indent="-285750">
              <a:lnSpc>
                <a:spcPct val="80000"/>
              </a:lnSpc>
              <a:spcBef>
                <a:spcPct val="20000"/>
              </a:spcBef>
            </a:pPr>
            <a:r>
              <a:rPr lang="en-US" altLang="en-US" sz="2000" dirty="0"/>
              <a:t>Dividing students into different registration groups alphabetically, by last name</a:t>
            </a:r>
          </a:p>
          <a:p>
            <a:pPr lvl="4">
              <a:lnSpc>
                <a:spcPct val="80000"/>
              </a:lnSpc>
            </a:pPr>
            <a:endParaRPr lang="en-US" altLang="en-US" dirty="0"/>
          </a:p>
          <a:p>
            <a:pPr marL="342900" indent="-342900">
              <a:lnSpc>
                <a:spcPct val="80000"/>
              </a:lnSpc>
              <a:spcBef>
                <a:spcPct val="20000"/>
              </a:spcBef>
            </a:pPr>
            <a:r>
              <a:rPr lang="en-US" altLang="en-US" b="1" dirty="0"/>
              <a:t>Results of a query</a:t>
            </a:r>
          </a:p>
          <a:p>
            <a:pPr marL="742950" lvl="1" indent="-285750">
              <a:lnSpc>
                <a:spcPct val="80000"/>
              </a:lnSpc>
              <a:spcBef>
                <a:spcPts val="600"/>
              </a:spcBef>
              <a:spcAft>
                <a:spcPts val="600"/>
              </a:spcAft>
            </a:pPr>
            <a:r>
              <a:rPr lang="en-US" altLang="en-US" sz="2000" dirty="0"/>
              <a:t>Groupings are a result of an external specification</a:t>
            </a:r>
          </a:p>
          <a:p>
            <a:pPr marL="742950" lvl="1" indent="-285750">
              <a:lnSpc>
                <a:spcPct val="80000"/>
              </a:lnSpc>
              <a:spcBef>
                <a:spcPts val="600"/>
              </a:spcBef>
              <a:spcAft>
                <a:spcPts val="600"/>
              </a:spcAft>
            </a:pPr>
            <a:r>
              <a:rPr lang="en-US" altLang="en-US" sz="2000" b="1" dirty="0">
                <a:highlight>
                  <a:srgbClr val="FFFF00"/>
                </a:highlight>
              </a:rPr>
              <a:t>Clustering is a grouping of objects based on the data using some algorithm</a:t>
            </a:r>
          </a:p>
          <a:p>
            <a:pPr lvl="4">
              <a:lnSpc>
                <a:spcPct val="80000"/>
              </a:lnSpc>
            </a:pPr>
            <a:endParaRPr lang="en-US" altLang="en-US" dirty="0"/>
          </a:p>
          <a:p>
            <a:pPr marL="342900" indent="-342900">
              <a:lnSpc>
                <a:spcPct val="80000"/>
              </a:lnSpc>
              <a:spcBef>
                <a:spcPct val="20000"/>
              </a:spcBef>
            </a:pPr>
            <a:r>
              <a:rPr lang="en-US" altLang="en-US" b="1" dirty="0"/>
              <a:t>Supervised classification</a:t>
            </a:r>
          </a:p>
          <a:p>
            <a:pPr marL="742950" lvl="1" indent="-285750">
              <a:lnSpc>
                <a:spcPct val="80000"/>
              </a:lnSpc>
              <a:spcBef>
                <a:spcPct val="20000"/>
              </a:spcBef>
            </a:pPr>
            <a:r>
              <a:rPr lang="en-US" altLang="en-US" sz="2000" dirty="0"/>
              <a:t>Have </a:t>
            </a:r>
            <a:r>
              <a:rPr lang="en-US" altLang="en-US" sz="2000" b="1" dirty="0"/>
              <a:t>class label</a:t>
            </a:r>
            <a:r>
              <a:rPr lang="en-US" altLang="en-US" sz="2000" dirty="0"/>
              <a:t> information</a:t>
            </a:r>
          </a:p>
          <a:p>
            <a:pPr lvl="4">
              <a:lnSpc>
                <a:spcPct val="80000"/>
              </a:lnSpc>
            </a:pPr>
            <a:endParaRPr lang="en-US" altLang="en-US" dirty="0"/>
          </a:p>
          <a:p>
            <a:pPr marL="342900" indent="-342900">
              <a:lnSpc>
                <a:spcPct val="80000"/>
              </a:lnSpc>
              <a:spcBef>
                <a:spcPct val="20000"/>
              </a:spcBef>
            </a:pPr>
            <a:r>
              <a:rPr lang="en-US" altLang="en-US" b="1" dirty="0"/>
              <a:t>Association Analysis</a:t>
            </a:r>
          </a:p>
          <a:p>
            <a:pPr marL="742950" lvl="1" indent="-285750">
              <a:lnSpc>
                <a:spcPct val="80000"/>
              </a:lnSpc>
              <a:spcBef>
                <a:spcPct val="20000"/>
              </a:spcBef>
            </a:pPr>
            <a:r>
              <a:rPr lang="en-US" altLang="en-US" sz="2000" dirty="0"/>
              <a:t>Local vs. global connections</a:t>
            </a:r>
          </a:p>
        </p:txBody>
      </p:sp>
      <p:graphicFrame>
        <p:nvGraphicFramePr>
          <p:cNvPr id="4" name="Object 1028">
            <a:extLst>
              <a:ext uri="{FF2B5EF4-FFF2-40B4-BE49-F238E27FC236}">
                <a16:creationId xmlns:a16="http://schemas.microsoft.com/office/drawing/2014/main" id="{01F5348E-48F1-4397-B4F5-32F95068ACAB}"/>
              </a:ext>
            </a:extLst>
          </p:cNvPr>
          <p:cNvGraphicFramePr>
            <a:graphicFrameLocks noChangeAspect="1"/>
          </p:cNvGraphicFramePr>
          <p:nvPr>
            <p:extLst>
              <p:ext uri="{D42A27DB-BD31-4B8C-83A1-F6EECF244321}">
                <p14:modId xmlns:p14="http://schemas.microsoft.com/office/powerpoint/2010/main" val="1361398683"/>
              </p:ext>
            </p:extLst>
          </p:nvPr>
        </p:nvGraphicFramePr>
        <p:xfrm>
          <a:off x="7124700" y="1888807"/>
          <a:ext cx="4800600" cy="2667000"/>
        </p:xfrm>
        <a:graphic>
          <a:graphicData uri="http://schemas.openxmlformats.org/presentationml/2006/ole">
            <mc:AlternateContent xmlns:mc="http://schemas.openxmlformats.org/markup-compatibility/2006">
              <mc:Choice xmlns:v="urn:schemas-microsoft-com:vml" Requires="v">
                <p:oleObj name="Document" r:id="rId2" imgW="5620181" imgH="3122232" progId="Word.Document.8">
                  <p:embed/>
                </p:oleObj>
              </mc:Choice>
              <mc:Fallback>
                <p:oleObj name="Document" r:id="rId2" imgW="5620181" imgH="3122232" progId="Word.Document.8">
                  <p:embed/>
                  <p:pic>
                    <p:nvPicPr>
                      <p:cNvPr id="4100" name="Object 10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0" y="1888807"/>
                        <a:ext cx="4800600" cy="266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5" name="Picture 1030" descr="precip_aust">
            <a:extLst>
              <a:ext uri="{FF2B5EF4-FFF2-40B4-BE49-F238E27FC236}">
                <a16:creationId xmlns:a16="http://schemas.microsoft.com/office/drawing/2014/main" id="{217B4B74-7CCC-42DF-8677-B50A28A29B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6364" t="12122" r="11072" b="18182"/>
          <a:stretch>
            <a:fillRect/>
          </a:stretch>
        </p:blipFill>
        <p:spPr>
          <a:xfrm>
            <a:off x="7696200" y="4474527"/>
            <a:ext cx="3657600" cy="2474913"/>
          </a:xfrm>
          <a:prstGeom prst="rect">
            <a:avLst/>
          </a:prstGeom>
          <a:noFill/>
        </p:spPr>
      </p:pic>
      <p:sp>
        <p:nvSpPr>
          <p:cNvPr id="6" name="Text Box 1032">
            <a:extLst>
              <a:ext uri="{FF2B5EF4-FFF2-40B4-BE49-F238E27FC236}">
                <a16:creationId xmlns:a16="http://schemas.microsoft.com/office/drawing/2014/main" id="{7D7428DA-C497-4D7C-8A26-6C3BE23D34EC}"/>
              </a:ext>
            </a:extLst>
          </p:cNvPr>
          <p:cNvSpPr txBox="1">
            <a:spLocks noChangeArrowheads="1"/>
          </p:cNvSpPr>
          <p:nvPr/>
        </p:nvSpPr>
        <p:spPr bwMode="auto">
          <a:xfrm>
            <a:off x="7467600" y="6243001"/>
            <a:ext cx="2209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a:t>Clustering precipitation in Australia</a:t>
            </a:r>
          </a:p>
        </p:txBody>
      </p:sp>
      <p:sp>
        <p:nvSpPr>
          <p:cNvPr id="8" name="TextBox 7">
            <a:extLst>
              <a:ext uri="{FF2B5EF4-FFF2-40B4-BE49-F238E27FC236}">
                <a16:creationId xmlns:a16="http://schemas.microsoft.com/office/drawing/2014/main" id="{03C4BF8B-484E-4737-B66D-ECCF4FEAB37B}"/>
              </a:ext>
            </a:extLst>
          </p:cNvPr>
          <p:cNvSpPr txBox="1"/>
          <p:nvPr/>
        </p:nvSpPr>
        <p:spPr>
          <a:xfrm>
            <a:off x="7810500" y="1519475"/>
            <a:ext cx="3429000" cy="369332"/>
          </a:xfrm>
          <a:prstGeom prst="rect">
            <a:avLst/>
          </a:prstGeom>
          <a:noFill/>
        </p:spPr>
        <p:txBody>
          <a:bodyPr wrap="square">
            <a:spAutoFit/>
          </a:bodyPr>
          <a:lstStyle/>
          <a:p>
            <a:pPr algn="ctr"/>
            <a:r>
              <a:rPr lang="en-US" altLang="en-US" dirty="0"/>
              <a:t>Applications of Cluster Analysis</a:t>
            </a:r>
            <a:endParaRPr lang="en-GB" dirty="0"/>
          </a:p>
        </p:txBody>
      </p:sp>
      <p:sp>
        <p:nvSpPr>
          <p:cNvPr id="2" name="Slide Number Placeholder 1">
            <a:extLst>
              <a:ext uri="{FF2B5EF4-FFF2-40B4-BE49-F238E27FC236}">
                <a16:creationId xmlns:a16="http://schemas.microsoft.com/office/drawing/2014/main" id="{21FA9FE4-858C-4254-BD8F-9718E0AF08A6}"/>
              </a:ext>
            </a:extLst>
          </p:cNvPr>
          <p:cNvSpPr>
            <a:spLocks noGrp="1"/>
          </p:cNvSpPr>
          <p:nvPr>
            <p:ph type="sldNum" sz="quarter" idx="12"/>
          </p:nvPr>
        </p:nvSpPr>
        <p:spPr/>
        <p:txBody>
          <a:bodyPr/>
          <a:lstStyle/>
          <a:p>
            <a:fld id="{6C8DB4F7-D883-4928-8961-38134A510B78}" type="slidenum">
              <a:rPr lang="en-GB" smtClean="0"/>
              <a:t>13</a:t>
            </a:fld>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72241" y="160637"/>
            <a:ext cx="8888445" cy="1200539"/>
          </a:xfrm>
        </p:spPr>
        <p:txBody>
          <a:bodyPr>
            <a:normAutofit/>
          </a:bodyPr>
          <a:lstStyle/>
          <a:p>
            <a:r>
              <a:rPr lang="en-US" altLang="en-US" dirty="0"/>
              <a:t>Types of Clustering</a:t>
            </a:r>
          </a:p>
        </p:txBody>
      </p:sp>
      <p:sp>
        <p:nvSpPr>
          <p:cNvPr id="7171" name="Rectangle 3"/>
          <p:cNvSpPr>
            <a:spLocks noGrp="1" noChangeArrowheads="1"/>
          </p:cNvSpPr>
          <p:nvPr>
            <p:ph idx="1"/>
          </p:nvPr>
        </p:nvSpPr>
        <p:spPr>
          <a:xfrm>
            <a:off x="1074488" y="1629666"/>
            <a:ext cx="6578463" cy="5101829"/>
          </a:xfrm>
        </p:spPr>
        <p:txBody>
          <a:bodyPr>
            <a:normAutofit/>
          </a:bodyPr>
          <a:lstStyle/>
          <a:p>
            <a:pPr marL="342900" indent="-342900">
              <a:lnSpc>
                <a:spcPct val="100000"/>
              </a:lnSpc>
              <a:spcBef>
                <a:spcPts val="600"/>
              </a:spcBef>
              <a:spcAft>
                <a:spcPts val="1200"/>
              </a:spcAft>
            </a:pPr>
            <a:r>
              <a:rPr lang="en-US" altLang="en-US" sz="2400" dirty="0"/>
              <a:t>A </a:t>
            </a:r>
            <a:r>
              <a:rPr lang="en-US" altLang="en-US" sz="2400" b="1" dirty="0">
                <a:solidFill>
                  <a:srgbClr val="C00000"/>
                </a:solidFill>
              </a:rPr>
              <a:t>clustering</a:t>
            </a:r>
            <a:r>
              <a:rPr lang="en-US" altLang="en-US" sz="2400" dirty="0"/>
              <a:t> is a set of clusters.</a:t>
            </a:r>
            <a:endParaRPr lang="en-US" altLang="en-US" sz="1100" dirty="0"/>
          </a:p>
          <a:p>
            <a:pPr marL="342900" indent="-342900">
              <a:lnSpc>
                <a:spcPct val="100000"/>
              </a:lnSpc>
              <a:spcBef>
                <a:spcPts val="600"/>
              </a:spcBef>
              <a:spcAft>
                <a:spcPts val="1200"/>
              </a:spcAft>
            </a:pPr>
            <a:r>
              <a:rPr lang="en-US" altLang="en-US" sz="2400" dirty="0"/>
              <a:t>Important distinction between </a:t>
            </a:r>
            <a:r>
              <a:rPr lang="en-US" altLang="en-US" sz="2400" b="1" dirty="0">
                <a:solidFill>
                  <a:srgbClr val="C00000"/>
                </a:solidFill>
              </a:rPr>
              <a:t>hierarchical</a:t>
            </a:r>
            <a:r>
              <a:rPr lang="en-US" altLang="en-US" sz="2400" dirty="0"/>
              <a:t> and </a:t>
            </a:r>
            <a:r>
              <a:rPr lang="en-US" altLang="en-US" sz="2400" b="1" dirty="0">
                <a:solidFill>
                  <a:srgbClr val="C00000"/>
                </a:solidFill>
              </a:rPr>
              <a:t>partitional</a:t>
            </a:r>
            <a:r>
              <a:rPr lang="en-US" altLang="en-US" sz="2400" dirty="0">
                <a:solidFill>
                  <a:srgbClr val="FFCC00"/>
                </a:solidFill>
              </a:rPr>
              <a:t> </a:t>
            </a:r>
            <a:r>
              <a:rPr lang="en-US" altLang="en-US" sz="2400" dirty="0"/>
              <a:t>sets of clusters.</a:t>
            </a:r>
            <a:endParaRPr lang="en-US" altLang="en-US" sz="1200" dirty="0">
              <a:solidFill>
                <a:srgbClr val="FFCC00"/>
              </a:solidFill>
            </a:endParaRPr>
          </a:p>
          <a:p>
            <a:pPr marL="342900" indent="-342900">
              <a:lnSpc>
                <a:spcPct val="100000"/>
              </a:lnSpc>
              <a:spcBef>
                <a:spcPts val="600"/>
              </a:spcBef>
              <a:spcAft>
                <a:spcPts val="1200"/>
              </a:spcAft>
            </a:pPr>
            <a:r>
              <a:rPr lang="en-US" altLang="en-US" b="1" dirty="0"/>
              <a:t>Partitional Clustering</a:t>
            </a:r>
          </a:p>
          <a:p>
            <a:pPr marL="742950" lvl="1" indent="-285750">
              <a:lnSpc>
                <a:spcPct val="100000"/>
              </a:lnSpc>
              <a:spcBef>
                <a:spcPts val="600"/>
              </a:spcBef>
              <a:spcAft>
                <a:spcPts val="1200"/>
              </a:spcAft>
            </a:pPr>
            <a:r>
              <a:rPr lang="en-US" altLang="en-US" sz="2000" dirty="0"/>
              <a:t>A division of data objects into non-overlapping subsets (clusters), such that each data object is in exactly one subset.</a:t>
            </a:r>
            <a:endParaRPr lang="en-US" altLang="en-US" sz="1000" dirty="0">
              <a:solidFill>
                <a:srgbClr val="FFCC00"/>
              </a:solidFill>
            </a:endParaRPr>
          </a:p>
          <a:p>
            <a:pPr marL="342900" indent="-342900">
              <a:lnSpc>
                <a:spcPct val="100000"/>
              </a:lnSpc>
              <a:spcBef>
                <a:spcPts val="600"/>
              </a:spcBef>
              <a:spcAft>
                <a:spcPts val="1200"/>
              </a:spcAft>
            </a:pPr>
            <a:r>
              <a:rPr lang="en-US" altLang="en-US" b="1" dirty="0"/>
              <a:t>Hierarchical Clustering</a:t>
            </a:r>
          </a:p>
          <a:p>
            <a:pPr marL="742950" lvl="1" indent="-285750">
              <a:lnSpc>
                <a:spcPct val="100000"/>
              </a:lnSpc>
              <a:spcBef>
                <a:spcPts val="600"/>
              </a:spcBef>
              <a:spcAft>
                <a:spcPts val="1200"/>
              </a:spcAft>
            </a:pPr>
            <a:r>
              <a:rPr lang="en-US" altLang="en-US" sz="2000" dirty="0"/>
              <a:t>A set of nested clusters organized as a hierarchical tree.</a:t>
            </a:r>
          </a:p>
        </p:txBody>
      </p:sp>
      <p:pic>
        <p:nvPicPr>
          <p:cNvPr id="3" name="Picture 2">
            <a:extLst>
              <a:ext uri="{FF2B5EF4-FFF2-40B4-BE49-F238E27FC236}">
                <a16:creationId xmlns:a16="http://schemas.microsoft.com/office/drawing/2014/main" id="{B9B0C59A-2174-4D88-B0E2-CD3836F143CD}"/>
              </a:ext>
            </a:extLst>
          </p:cNvPr>
          <p:cNvPicPr>
            <a:picLocks noChangeAspect="1"/>
          </p:cNvPicPr>
          <p:nvPr/>
        </p:nvPicPr>
        <p:blipFill>
          <a:blip r:embed="rId2"/>
          <a:stretch>
            <a:fillRect/>
          </a:stretch>
        </p:blipFill>
        <p:spPr>
          <a:xfrm>
            <a:off x="7753739" y="1613189"/>
            <a:ext cx="2933014" cy="5031247"/>
          </a:xfrm>
          <a:prstGeom prst="rect">
            <a:avLst/>
          </a:prstGeom>
        </p:spPr>
      </p:pic>
      <p:sp>
        <p:nvSpPr>
          <p:cNvPr id="2" name="Slide Number Placeholder 1">
            <a:extLst>
              <a:ext uri="{FF2B5EF4-FFF2-40B4-BE49-F238E27FC236}">
                <a16:creationId xmlns:a16="http://schemas.microsoft.com/office/drawing/2014/main" id="{9B4451A0-CA96-42BF-9A64-226EA3F7D45E}"/>
              </a:ext>
            </a:extLst>
          </p:cNvPr>
          <p:cNvSpPr>
            <a:spLocks noGrp="1"/>
          </p:cNvSpPr>
          <p:nvPr>
            <p:ph type="sldNum" sz="quarter" idx="12"/>
          </p:nvPr>
        </p:nvSpPr>
        <p:spPr/>
        <p:txBody>
          <a:bodyPr/>
          <a:lstStyle/>
          <a:p>
            <a:fld id="{6C8DB4F7-D883-4928-8961-38134A510B78}" type="slidenum">
              <a:rPr lang="en-GB" smtClean="0"/>
              <a:t>14</a:t>
            </a:fld>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52947" y="168876"/>
            <a:ext cx="8707745" cy="1168400"/>
          </a:xfrm>
        </p:spPr>
        <p:txBody>
          <a:bodyPr>
            <a:normAutofit/>
          </a:bodyPr>
          <a:lstStyle/>
          <a:p>
            <a:r>
              <a:rPr lang="en-US" altLang="en-US" dirty="0"/>
              <a:t>KMeans Clustering</a:t>
            </a:r>
          </a:p>
        </p:txBody>
      </p:sp>
      <p:sp>
        <p:nvSpPr>
          <p:cNvPr id="21507" name="Rectangle 3"/>
          <p:cNvSpPr>
            <a:spLocks noGrp="1" noChangeArrowheads="1"/>
          </p:cNvSpPr>
          <p:nvPr>
            <p:ph idx="1"/>
          </p:nvPr>
        </p:nvSpPr>
        <p:spPr>
          <a:xfrm>
            <a:off x="1152947" y="1616892"/>
            <a:ext cx="6731420" cy="3126558"/>
          </a:xfrm>
        </p:spPr>
        <p:txBody>
          <a:bodyPr>
            <a:normAutofit lnSpcReduction="10000"/>
          </a:bodyPr>
          <a:lstStyle/>
          <a:p>
            <a:pPr marL="361950" indent="-361950">
              <a:spcBef>
                <a:spcPts val="1800"/>
              </a:spcBef>
            </a:pPr>
            <a:r>
              <a:rPr lang="en-US" altLang="en-US" sz="2400" b="1" u="sng" dirty="0"/>
              <a:t>Partitional clustering approach </a:t>
            </a:r>
          </a:p>
          <a:p>
            <a:pPr marL="361950" indent="-361950">
              <a:spcBef>
                <a:spcPts val="1800"/>
              </a:spcBef>
            </a:pPr>
            <a:r>
              <a:rPr lang="en-US" altLang="en-US" sz="2400" dirty="0"/>
              <a:t>Number of clusters, K, must be specified</a:t>
            </a:r>
          </a:p>
          <a:p>
            <a:pPr marL="361950" indent="-361950">
              <a:spcBef>
                <a:spcPts val="1800"/>
              </a:spcBef>
            </a:pPr>
            <a:r>
              <a:rPr lang="en-US" altLang="en-US" sz="2400" dirty="0"/>
              <a:t>Each cluster is associated with a </a:t>
            </a:r>
            <a:r>
              <a:rPr lang="en-US" altLang="en-US" sz="2400" b="1" dirty="0">
                <a:solidFill>
                  <a:srgbClr val="C00000"/>
                </a:solidFill>
              </a:rPr>
              <a:t>centroid</a:t>
            </a:r>
            <a:r>
              <a:rPr lang="en-US" altLang="en-US" sz="2400" dirty="0"/>
              <a:t> (center point) </a:t>
            </a:r>
          </a:p>
          <a:p>
            <a:pPr marL="361950" indent="-361950">
              <a:spcBef>
                <a:spcPts val="1800"/>
              </a:spcBef>
            </a:pPr>
            <a:r>
              <a:rPr lang="en-US" altLang="en-US" sz="2400" dirty="0"/>
              <a:t>Each point is assigned to the cluster with the closest centroid</a:t>
            </a:r>
          </a:p>
          <a:p>
            <a:pPr marL="361950" indent="-361950">
              <a:spcBef>
                <a:spcPts val="1800"/>
              </a:spcBef>
            </a:pPr>
            <a:r>
              <a:rPr lang="en-US" altLang="en-US" sz="2400" dirty="0"/>
              <a:t>The basic algorithm is very simple</a:t>
            </a:r>
          </a:p>
        </p:txBody>
      </p:sp>
      <p:graphicFrame>
        <p:nvGraphicFramePr>
          <p:cNvPr id="21508" name="Object 1024"/>
          <p:cNvGraphicFramePr>
            <a:graphicFrameLocks noChangeAspect="1"/>
          </p:cNvGraphicFramePr>
          <p:nvPr>
            <p:extLst>
              <p:ext uri="{D42A27DB-BD31-4B8C-83A1-F6EECF244321}">
                <p14:modId xmlns:p14="http://schemas.microsoft.com/office/powerpoint/2010/main" val="3366420271"/>
              </p:ext>
            </p:extLst>
          </p:nvPr>
        </p:nvGraphicFramePr>
        <p:xfrm>
          <a:off x="1052303" y="5027539"/>
          <a:ext cx="7057992" cy="1830461"/>
        </p:xfrm>
        <a:graphic>
          <a:graphicData uri="http://schemas.openxmlformats.org/presentationml/2006/ole">
            <mc:AlternateContent xmlns:mc="http://schemas.openxmlformats.org/markup-compatibility/2006">
              <mc:Choice xmlns:v="urn:schemas-microsoft-com:vml" Requires="v">
                <p:oleObj name="Bitmap Image" r:id="rId2" imgW="9784928" imgH="3177815" progId="Paint.Picture">
                  <p:embed/>
                </p:oleObj>
              </mc:Choice>
              <mc:Fallback>
                <p:oleObj name="Bitmap Image" r:id="rId2" imgW="9784928" imgH="3177815" progId="Paint.Picture">
                  <p:embed/>
                  <p:pic>
                    <p:nvPicPr>
                      <p:cNvPr id="21508" name="Object 1024"/>
                      <p:cNvPicPr>
                        <a:picLocks noChangeAspect="1" noChangeArrowheads="1"/>
                      </p:cNvPicPr>
                      <p:nvPr/>
                    </p:nvPicPr>
                    <p:blipFill>
                      <a:blip r:embed="rId3">
                        <a:extLst>
                          <a:ext uri="{28A0092B-C50C-407E-A947-70E740481C1C}">
                            <a14:useLocalDpi xmlns:a14="http://schemas.microsoft.com/office/drawing/2010/main" val="0"/>
                          </a:ext>
                        </a:extLst>
                      </a:blip>
                      <a:srcRect t="20143"/>
                      <a:stretch>
                        <a:fillRect/>
                      </a:stretch>
                    </p:blipFill>
                    <p:spPr bwMode="auto">
                      <a:xfrm>
                        <a:off x="1052303" y="5027539"/>
                        <a:ext cx="7057992" cy="1830461"/>
                      </a:xfrm>
                      <a:prstGeom prst="rect">
                        <a:avLst/>
                      </a:prstGeom>
                      <a:noFill/>
                      <a:ln>
                        <a:noFill/>
                      </a:ln>
                      <a:effectLst/>
                    </p:spPr>
                  </p:pic>
                </p:oleObj>
              </mc:Fallback>
            </mc:AlternateContent>
          </a:graphicData>
        </a:graphic>
      </p:graphicFrame>
      <p:pic>
        <p:nvPicPr>
          <p:cNvPr id="2060" name="Picture 12">
            <a:extLst>
              <a:ext uri="{FF2B5EF4-FFF2-40B4-BE49-F238E27FC236}">
                <a16:creationId xmlns:a16="http://schemas.microsoft.com/office/drawing/2014/main" id="{B39AF79A-CA75-4B75-BC64-61B708EEBE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47484" y="1834933"/>
            <a:ext cx="3375942" cy="1969361"/>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a:extLst>
              <a:ext uri="{FF2B5EF4-FFF2-40B4-BE49-F238E27FC236}">
                <a16:creationId xmlns:a16="http://schemas.microsoft.com/office/drawing/2014/main" id="{D0DBD5C1-9178-4991-830F-4AF2AC5445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9730" y="4251729"/>
            <a:ext cx="3373696" cy="1969361"/>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77A6088-8948-43E5-83FE-CA8976BC16A7}"/>
              </a:ext>
            </a:extLst>
          </p:cNvPr>
          <p:cNvSpPr>
            <a:spLocks noGrp="1"/>
          </p:cNvSpPr>
          <p:nvPr>
            <p:ph type="sldNum" sz="quarter" idx="12"/>
          </p:nvPr>
        </p:nvSpPr>
        <p:spPr/>
        <p:txBody>
          <a:bodyPr/>
          <a:lstStyle/>
          <a:p>
            <a:fld id="{6C8DB4F7-D883-4928-8961-38134A510B78}" type="slidenum">
              <a:rPr lang="en-GB" smtClean="0"/>
              <a:t>15</a:t>
            </a:fld>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202725" y="29086"/>
            <a:ext cx="8982676" cy="1455574"/>
          </a:xfrm>
        </p:spPr>
        <p:txBody>
          <a:bodyPr>
            <a:normAutofit/>
          </a:bodyPr>
          <a:lstStyle/>
          <a:p>
            <a:r>
              <a:rPr lang="en-US" altLang="en-US" dirty="0"/>
              <a:t>K-means Clustering</a:t>
            </a:r>
            <a:br>
              <a:rPr lang="en-US" altLang="en-US" dirty="0"/>
            </a:br>
            <a:r>
              <a:rPr lang="en-US" altLang="en-US" sz="2800" dirty="0">
                <a:solidFill>
                  <a:srgbClr val="C00000"/>
                </a:solidFill>
              </a:rPr>
              <a:t>Example</a:t>
            </a:r>
            <a:endParaRPr lang="en-US" altLang="en-US" dirty="0">
              <a:solidFill>
                <a:srgbClr val="C00000"/>
              </a:solidFill>
            </a:endParaRPr>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9175" y="2205043"/>
            <a:ext cx="4779211" cy="358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967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9175" y="2205043"/>
            <a:ext cx="4779211" cy="358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967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9175" y="2205043"/>
            <a:ext cx="4779211" cy="358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967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9175" y="2205043"/>
            <a:ext cx="4779211" cy="358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9677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9175" y="2205043"/>
            <a:ext cx="4779211" cy="358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696776"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99175" y="2174033"/>
            <a:ext cx="4779211" cy="358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9" name="Rectangle 3">
            <a:extLst>
              <a:ext uri="{FF2B5EF4-FFF2-40B4-BE49-F238E27FC236}">
                <a16:creationId xmlns:a16="http://schemas.microsoft.com/office/drawing/2014/main" id="{EE5660CF-1968-4E91-BE60-A7F24776663C}"/>
              </a:ext>
            </a:extLst>
          </p:cNvPr>
          <p:cNvSpPr txBox="1">
            <a:spLocks noChangeArrowheads="1"/>
          </p:cNvSpPr>
          <p:nvPr/>
        </p:nvSpPr>
        <p:spPr>
          <a:xfrm>
            <a:off x="403655" y="1581666"/>
            <a:ext cx="7348150" cy="52763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90600" indent="-455613">
              <a:lnSpc>
                <a:spcPct val="100000"/>
              </a:lnSpc>
              <a:spcBef>
                <a:spcPts val="1200"/>
              </a:spcBef>
              <a:spcAft>
                <a:spcPts val="600"/>
              </a:spcAft>
            </a:pPr>
            <a:r>
              <a:rPr lang="en-US" altLang="en-US" sz="2000" dirty="0"/>
              <a:t>Initial centroids are chosen randomly.</a:t>
            </a:r>
          </a:p>
          <a:p>
            <a:pPr marL="1343025" lvl="1" indent="-263525">
              <a:lnSpc>
                <a:spcPct val="100000"/>
              </a:lnSpc>
              <a:spcBef>
                <a:spcPts val="1200"/>
              </a:spcBef>
              <a:spcAft>
                <a:spcPts val="600"/>
              </a:spcAft>
            </a:pPr>
            <a:r>
              <a:rPr lang="en-US" altLang="en-US" sz="1800" dirty="0"/>
              <a:t>Clusters produced vary from one run to another.</a:t>
            </a:r>
          </a:p>
          <a:p>
            <a:pPr marL="990600" indent="-455613">
              <a:lnSpc>
                <a:spcPct val="100000"/>
              </a:lnSpc>
              <a:spcBef>
                <a:spcPts val="1200"/>
              </a:spcBef>
              <a:spcAft>
                <a:spcPts val="600"/>
              </a:spcAft>
            </a:pPr>
            <a:r>
              <a:rPr lang="en-US" altLang="en-US" sz="2000" dirty="0"/>
              <a:t>The centroid is (typically) the mean of the points in the cluster.</a:t>
            </a:r>
          </a:p>
          <a:p>
            <a:pPr marL="990600" indent="-455613">
              <a:lnSpc>
                <a:spcPct val="100000"/>
              </a:lnSpc>
              <a:spcBef>
                <a:spcPts val="1200"/>
              </a:spcBef>
              <a:spcAft>
                <a:spcPts val="600"/>
              </a:spcAft>
            </a:pPr>
            <a:r>
              <a:rPr lang="en-US" altLang="en-US" sz="2000" dirty="0"/>
              <a:t>‘</a:t>
            </a:r>
            <a:r>
              <a:rPr lang="en-US" altLang="en-US" sz="2000" b="1" dirty="0"/>
              <a:t>Closeness</a:t>
            </a:r>
            <a:r>
              <a:rPr lang="en-US" altLang="en-US" sz="2000" dirty="0"/>
              <a:t>’ is measured by </a:t>
            </a:r>
            <a:r>
              <a:rPr lang="en-US" altLang="en-US" sz="2000" b="1" dirty="0"/>
              <a:t>Euclidean distance</a:t>
            </a:r>
            <a:r>
              <a:rPr lang="en-US" altLang="en-US" sz="2000" dirty="0"/>
              <a:t>, </a:t>
            </a:r>
            <a:r>
              <a:rPr lang="en-US" altLang="en-US" sz="2000" b="1" dirty="0"/>
              <a:t>cosine similarity, correlation, etc.</a:t>
            </a:r>
          </a:p>
          <a:p>
            <a:pPr marL="990600" indent="-455613">
              <a:lnSpc>
                <a:spcPct val="100000"/>
              </a:lnSpc>
              <a:spcBef>
                <a:spcPts val="1200"/>
              </a:spcBef>
              <a:spcAft>
                <a:spcPts val="600"/>
              </a:spcAft>
            </a:pPr>
            <a:r>
              <a:rPr lang="en-US" altLang="en-US" sz="2000" b="1" dirty="0"/>
              <a:t>K-means</a:t>
            </a:r>
            <a:r>
              <a:rPr lang="en-US" altLang="en-US" sz="2000" dirty="0"/>
              <a:t> will converge for common similarity measures as mentioned previously.</a:t>
            </a:r>
          </a:p>
          <a:p>
            <a:pPr marL="990600" indent="-455613">
              <a:lnSpc>
                <a:spcPct val="100000"/>
              </a:lnSpc>
              <a:spcBef>
                <a:spcPts val="1200"/>
              </a:spcBef>
              <a:spcAft>
                <a:spcPts val="600"/>
              </a:spcAft>
            </a:pPr>
            <a:r>
              <a:rPr lang="en-US" altLang="en-US" sz="2000" dirty="0"/>
              <a:t>Most of the convergence happens in the first few iterations.</a:t>
            </a:r>
          </a:p>
          <a:p>
            <a:pPr marL="1343025" lvl="1" indent="-263525">
              <a:lnSpc>
                <a:spcPct val="100000"/>
              </a:lnSpc>
              <a:spcBef>
                <a:spcPts val="1200"/>
              </a:spcBef>
              <a:spcAft>
                <a:spcPts val="600"/>
              </a:spcAft>
            </a:pPr>
            <a:r>
              <a:rPr lang="en-US" altLang="en-US" sz="1800" dirty="0"/>
              <a:t>Often the stopping condition is changed to ‘Until relatively few points change clusters’</a:t>
            </a:r>
          </a:p>
          <a:p>
            <a:pPr marL="990600" indent="-455613">
              <a:lnSpc>
                <a:spcPct val="100000"/>
              </a:lnSpc>
              <a:spcBef>
                <a:spcPts val="1200"/>
              </a:spcBef>
              <a:spcAft>
                <a:spcPts val="600"/>
              </a:spcAft>
            </a:pPr>
            <a:r>
              <a:rPr lang="en-US" altLang="en-US" sz="2000" b="1" dirty="0"/>
              <a:t>Complexity is O( n * K * I * d )</a:t>
            </a:r>
          </a:p>
          <a:p>
            <a:pPr marL="1343025" lvl="1" indent="-263525">
              <a:lnSpc>
                <a:spcPct val="100000"/>
              </a:lnSpc>
              <a:spcBef>
                <a:spcPts val="1200"/>
              </a:spcBef>
              <a:spcAft>
                <a:spcPts val="600"/>
              </a:spcAft>
            </a:pPr>
            <a:r>
              <a:rPr lang="en-US" altLang="en-US" sz="1800" dirty="0"/>
              <a:t>n = number of points, K = number of clusters, </a:t>
            </a:r>
            <a:br>
              <a:rPr lang="en-US" altLang="en-US" sz="1800" dirty="0"/>
            </a:br>
            <a:r>
              <a:rPr lang="en-US" altLang="en-US" sz="1800" dirty="0"/>
              <a:t>I = number of iterations, d = number of attributes</a:t>
            </a:r>
          </a:p>
        </p:txBody>
      </p:sp>
      <p:sp>
        <p:nvSpPr>
          <p:cNvPr id="2" name="Slide Number Placeholder 1">
            <a:extLst>
              <a:ext uri="{FF2B5EF4-FFF2-40B4-BE49-F238E27FC236}">
                <a16:creationId xmlns:a16="http://schemas.microsoft.com/office/drawing/2014/main" id="{AB756756-3C7F-400A-92DD-A5F4E735AA4D}"/>
              </a:ext>
            </a:extLst>
          </p:cNvPr>
          <p:cNvSpPr>
            <a:spLocks noGrp="1"/>
          </p:cNvSpPr>
          <p:nvPr>
            <p:ph type="sldNum" sz="quarter" idx="12"/>
          </p:nvPr>
        </p:nvSpPr>
        <p:spPr/>
        <p:txBody>
          <a:bodyPr/>
          <a:lstStyle/>
          <a:p>
            <a:fld id="{6C8DB4F7-D883-4928-8961-38134A510B78}" type="slidenum">
              <a:rPr lang="en-GB" smtClean="0"/>
              <a:t>16</a:t>
            </a:fld>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967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6967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9677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6967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6967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78011" y="82378"/>
            <a:ext cx="9007389" cy="1345206"/>
          </a:xfrm>
        </p:spPr>
        <p:txBody>
          <a:bodyPr>
            <a:normAutofit/>
          </a:bodyPr>
          <a:lstStyle/>
          <a:p>
            <a:r>
              <a:rPr lang="en-US" altLang="en-US" dirty="0"/>
              <a:t>K-means Clustering</a:t>
            </a:r>
            <a:br>
              <a:rPr lang="en-US" altLang="en-US" dirty="0"/>
            </a:br>
            <a:r>
              <a:rPr lang="en-US" altLang="en-US" sz="2800" dirty="0">
                <a:solidFill>
                  <a:srgbClr val="C00000"/>
                </a:solidFill>
              </a:rPr>
              <a:t>Example</a:t>
            </a:r>
            <a:endParaRPr lang="en-US" altLang="en-US" dirty="0"/>
          </a:p>
        </p:txBody>
      </p:sp>
      <p:sp>
        <p:nvSpPr>
          <p:cNvPr id="23555" name="Text Box 3"/>
          <p:cNvSpPr txBox="1">
            <a:spLocks noChangeArrowheads="1"/>
          </p:cNvSpPr>
          <p:nvPr/>
        </p:nvSpPr>
        <p:spPr bwMode="auto">
          <a:xfrm>
            <a:off x="2301551" y="4956174"/>
            <a:ext cx="800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endParaRPr lang="en-US" altLang="en-US"/>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951" y="1679575"/>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5151" y="1679575"/>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55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30751" y="1679575"/>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55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951" y="4422775"/>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56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35151" y="4422775"/>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3561"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0751" y="4422775"/>
            <a:ext cx="3043238"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CBA60CE-77FF-49E3-8A88-6213D8AED673}"/>
              </a:ext>
            </a:extLst>
          </p:cNvPr>
          <p:cNvSpPr>
            <a:spLocks noGrp="1"/>
          </p:cNvSpPr>
          <p:nvPr>
            <p:ph type="sldNum" sz="quarter" idx="12"/>
          </p:nvPr>
        </p:nvSpPr>
        <p:spPr/>
        <p:txBody>
          <a:bodyPr/>
          <a:lstStyle/>
          <a:p>
            <a:fld id="{6C8DB4F7-D883-4928-8961-38134A510B78}" type="slidenum">
              <a:rPr lang="en-GB" smtClean="0"/>
              <a:t>17</a:t>
            </a:fld>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01012" y="83137"/>
            <a:ext cx="10252788" cy="1325563"/>
          </a:xfrm>
        </p:spPr>
        <p:txBody>
          <a:bodyPr/>
          <a:lstStyle/>
          <a:p>
            <a:r>
              <a:rPr lang="en-US" altLang="en-US" dirty="0"/>
              <a:t>Evaluating K-means Clusters</a:t>
            </a:r>
          </a:p>
        </p:txBody>
      </p:sp>
      <p:graphicFrame>
        <p:nvGraphicFramePr>
          <p:cNvPr id="25604" name="Object 4"/>
          <p:cNvGraphicFramePr>
            <a:graphicFrameLocks noGrp="1" noChangeAspect="1"/>
          </p:cNvGraphicFramePr>
          <p:nvPr>
            <p:ph idx="1"/>
            <p:extLst>
              <p:ext uri="{D42A27DB-BD31-4B8C-83A1-F6EECF244321}">
                <p14:modId xmlns:p14="http://schemas.microsoft.com/office/powerpoint/2010/main" val="1736306497"/>
              </p:ext>
            </p:extLst>
          </p:nvPr>
        </p:nvGraphicFramePr>
        <p:xfrm>
          <a:off x="4224338" y="3186113"/>
          <a:ext cx="3175000" cy="960437"/>
        </p:xfrm>
        <a:graphic>
          <a:graphicData uri="http://schemas.openxmlformats.org/presentationml/2006/ole">
            <mc:AlternateContent xmlns:mc="http://schemas.openxmlformats.org/markup-compatibility/2006">
              <mc:Choice xmlns:v="urn:schemas-microsoft-com:vml" Requires="v">
                <p:oleObj name="Equation" r:id="rId2" imgW="1511300" imgH="457200" progId="Equation.3">
                  <p:embed/>
                </p:oleObj>
              </mc:Choice>
              <mc:Fallback>
                <p:oleObj name="Equation" r:id="rId2" imgW="1511300" imgH="457200" progId="Equation.3">
                  <p:embed/>
                  <p:pic>
                    <p:nvPicPr>
                      <p:cNvPr id="2560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8" y="3186113"/>
                        <a:ext cx="3175000" cy="960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3" name="Rectangle 3"/>
          <p:cNvSpPr>
            <a:spLocks noGrp="1" noChangeArrowheads="1"/>
          </p:cNvSpPr>
          <p:nvPr>
            <p:ph type="body" idx="4294967295"/>
          </p:nvPr>
        </p:nvSpPr>
        <p:spPr>
          <a:xfrm>
            <a:off x="1037968" y="1597025"/>
            <a:ext cx="11154033" cy="5232400"/>
          </a:xfrm>
        </p:spPr>
        <p:txBody>
          <a:bodyPr>
            <a:normAutofit/>
          </a:bodyPr>
          <a:lstStyle/>
          <a:p>
            <a:pPr>
              <a:lnSpc>
                <a:spcPct val="100000"/>
              </a:lnSpc>
              <a:spcAft>
                <a:spcPts val="1200"/>
              </a:spcAft>
            </a:pPr>
            <a:r>
              <a:rPr lang="en-US" altLang="en-US" sz="2400" b="1" dirty="0"/>
              <a:t>Most common measure is Sum of Squared Error (SSE)</a:t>
            </a:r>
          </a:p>
          <a:p>
            <a:pPr lvl="1">
              <a:lnSpc>
                <a:spcPct val="100000"/>
              </a:lnSpc>
              <a:spcAft>
                <a:spcPts val="1200"/>
              </a:spcAft>
            </a:pPr>
            <a:r>
              <a:rPr lang="en-US" altLang="en-US" sz="2000" dirty="0"/>
              <a:t>For each point, the error is the distance to the nearest cluster</a:t>
            </a:r>
          </a:p>
          <a:p>
            <a:pPr lvl="1">
              <a:lnSpc>
                <a:spcPct val="100000"/>
              </a:lnSpc>
              <a:spcAft>
                <a:spcPts val="1200"/>
              </a:spcAft>
            </a:pPr>
            <a:r>
              <a:rPr lang="en-US" altLang="en-US" sz="2000" dirty="0"/>
              <a:t>To get </a:t>
            </a:r>
            <a:r>
              <a:rPr lang="en-US" altLang="en-US" sz="2000" b="1" i="1" dirty="0"/>
              <a:t>SSE</a:t>
            </a:r>
            <a:r>
              <a:rPr lang="en-US" altLang="en-US" sz="2000" dirty="0"/>
              <a:t>, we square these errors and sum them.</a:t>
            </a:r>
          </a:p>
          <a:p>
            <a:pPr lvl="1">
              <a:lnSpc>
                <a:spcPct val="100000"/>
              </a:lnSpc>
              <a:spcAft>
                <a:spcPts val="1200"/>
              </a:spcAft>
              <a:buFont typeface="Arial" charset="0"/>
              <a:buNone/>
            </a:pPr>
            <a:endParaRPr lang="en-US" altLang="en-US" sz="2000" dirty="0"/>
          </a:p>
          <a:p>
            <a:pPr lvl="1">
              <a:lnSpc>
                <a:spcPct val="100000"/>
              </a:lnSpc>
              <a:spcAft>
                <a:spcPts val="1200"/>
              </a:spcAft>
            </a:pPr>
            <a:endParaRPr lang="en-US" altLang="en-US" sz="2000" dirty="0"/>
          </a:p>
          <a:p>
            <a:pPr lvl="1">
              <a:lnSpc>
                <a:spcPct val="100000"/>
              </a:lnSpc>
              <a:spcAft>
                <a:spcPts val="1200"/>
              </a:spcAft>
            </a:pPr>
            <a:r>
              <a:rPr lang="en-US" altLang="en-US" sz="2000" b="1" i="1" dirty="0"/>
              <a:t>x</a:t>
            </a:r>
            <a:r>
              <a:rPr lang="en-US" altLang="en-US" sz="2000" i="1" dirty="0"/>
              <a:t> </a:t>
            </a:r>
            <a:r>
              <a:rPr lang="en-US" altLang="en-US" sz="2000" dirty="0"/>
              <a:t>is a data point in cluster </a:t>
            </a:r>
            <a:r>
              <a:rPr lang="en-US" altLang="en-US" sz="2000" b="1" i="1" dirty="0"/>
              <a:t>C</a:t>
            </a:r>
            <a:r>
              <a:rPr lang="en-US" altLang="en-US" sz="2000" b="1" baseline="-25000" dirty="0"/>
              <a:t>i</a:t>
            </a:r>
            <a:r>
              <a:rPr lang="en-US" altLang="en-US" sz="2000" baseline="-25000" dirty="0"/>
              <a:t> </a:t>
            </a:r>
            <a:r>
              <a:rPr lang="en-US" altLang="en-US" sz="2000" dirty="0"/>
              <a:t>and </a:t>
            </a:r>
            <a:r>
              <a:rPr lang="en-US" altLang="en-US" sz="2000" b="1" i="1" dirty="0"/>
              <a:t>m</a:t>
            </a:r>
            <a:r>
              <a:rPr lang="en-US" altLang="en-US" sz="2000" b="1" i="1" baseline="-25000" dirty="0"/>
              <a:t>i</a:t>
            </a:r>
            <a:r>
              <a:rPr lang="en-US" altLang="en-US" sz="2000" dirty="0"/>
              <a:t> is the representative point for cluster </a:t>
            </a:r>
            <a:r>
              <a:rPr lang="en-US" altLang="en-US" sz="2000" b="1" i="1" dirty="0"/>
              <a:t>C</a:t>
            </a:r>
            <a:r>
              <a:rPr lang="en-US" altLang="en-US" sz="2000" b="1" baseline="-25000" dirty="0"/>
              <a:t>i</a:t>
            </a:r>
            <a:r>
              <a:rPr lang="en-US" altLang="en-US" sz="2000" b="1" dirty="0"/>
              <a:t> </a:t>
            </a:r>
          </a:p>
          <a:p>
            <a:pPr marL="1146175" lvl="2" indent="-231775">
              <a:lnSpc>
                <a:spcPct val="100000"/>
              </a:lnSpc>
              <a:spcAft>
                <a:spcPts val="1200"/>
              </a:spcAft>
            </a:pPr>
            <a:r>
              <a:rPr lang="en-US" altLang="en-US" sz="1800" dirty="0"/>
              <a:t> can show that </a:t>
            </a:r>
            <a:r>
              <a:rPr lang="en-US" altLang="en-US" sz="1800" b="1" i="1" dirty="0"/>
              <a:t>m</a:t>
            </a:r>
            <a:r>
              <a:rPr lang="en-US" altLang="en-US" sz="1800" b="1" i="1" baseline="-25000" dirty="0"/>
              <a:t>i</a:t>
            </a:r>
            <a:r>
              <a:rPr lang="en-US" altLang="en-US" sz="1800" b="1" baseline="-25000" dirty="0"/>
              <a:t> </a:t>
            </a:r>
            <a:r>
              <a:rPr lang="en-US" altLang="en-US" sz="1800" dirty="0"/>
              <a:t>corresponds to the center (mean) of the cluster</a:t>
            </a:r>
          </a:p>
          <a:p>
            <a:pPr lvl="1">
              <a:lnSpc>
                <a:spcPct val="100000"/>
              </a:lnSpc>
              <a:spcAft>
                <a:spcPts val="1200"/>
              </a:spcAft>
            </a:pPr>
            <a:r>
              <a:rPr lang="en-US" altLang="en-US" sz="2000" dirty="0"/>
              <a:t>Given two sets of clusters, we prefer the one with the smallest error</a:t>
            </a:r>
          </a:p>
          <a:p>
            <a:pPr lvl="1">
              <a:lnSpc>
                <a:spcPct val="100000"/>
              </a:lnSpc>
              <a:spcAft>
                <a:spcPts val="1200"/>
              </a:spcAft>
            </a:pPr>
            <a:r>
              <a:rPr lang="en-US" altLang="en-US" sz="2000" dirty="0"/>
              <a:t>One easy way to reduce </a:t>
            </a:r>
            <a:r>
              <a:rPr lang="en-US" altLang="en-US" sz="2000" b="1" dirty="0"/>
              <a:t>SSE</a:t>
            </a:r>
            <a:r>
              <a:rPr lang="en-US" altLang="en-US" sz="2000" dirty="0"/>
              <a:t> is to increase </a:t>
            </a:r>
            <a:r>
              <a:rPr lang="en-US" altLang="en-US" sz="2000" b="1" dirty="0"/>
              <a:t>K</a:t>
            </a:r>
            <a:r>
              <a:rPr lang="en-US" altLang="en-US" sz="2000" dirty="0"/>
              <a:t>, the number of clusters</a:t>
            </a:r>
          </a:p>
          <a:p>
            <a:pPr marL="1146175" lvl="2" indent="-231775">
              <a:lnSpc>
                <a:spcPct val="100000"/>
              </a:lnSpc>
              <a:spcAft>
                <a:spcPts val="1200"/>
              </a:spcAft>
            </a:pPr>
            <a:r>
              <a:rPr lang="en-US" altLang="en-US" sz="1800" dirty="0"/>
              <a:t>A good clustering with smaller </a:t>
            </a:r>
            <a:r>
              <a:rPr lang="en-US" altLang="en-US" sz="1800" b="1" dirty="0"/>
              <a:t>K</a:t>
            </a:r>
            <a:r>
              <a:rPr lang="en-US" altLang="en-US" sz="1800" dirty="0"/>
              <a:t> can have a lower </a:t>
            </a:r>
            <a:r>
              <a:rPr lang="en-US" altLang="en-US" sz="1800" b="1" dirty="0"/>
              <a:t>SSE</a:t>
            </a:r>
            <a:r>
              <a:rPr lang="en-US" altLang="en-US" sz="1800" dirty="0"/>
              <a:t> than a poor clustering with higher </a:t>
            </a:r>
            <a:r>
              <a:rPr lang="en-US" altLang="en-US" sz="1800" b="1" dirty="0"/>
              <a:t>K</a:t>
            </a:r>
          </a:p>
        </p:txBody>
      </p:sp>
      <p:sp>
        <p:nvSpPr>
          <p:cNvPr id="2" name="Slide Number Placeholder 1">
            <a:extLst>
              <a:ext uri="{FF2B5EF4-FFF2-40B4-BE49-F238E27FC236}">
                <a16:creationId xmlns:a16="http://schemas.microsoft.com/office/drawing/2014/main" id="{812EBBC6-948B-4C27-9985-D2352EDC7E49}"/>
              </a:ext>
            </a:extLst>
          </p:cNvPr>
          <p:cNvSpPr>
            <a:spLocks noGrp="1"/>
          </p:cNvSpPr>
          <p:nvPr>
            <p:ph type="sldNum" sz="quarter" idx="12"/>
          </p:nvPr>
        </p:nvSpPr>
        <p:spPr/>
        <p:txBody>
          <a:bodyPr/>
          <a:lstStyle/>
          <a:p>
            <a:fld id="{6C8DB4F7-D883-4928-8961-38134A510B78}" type="slidenum">
              <a:rPr lang="en-GB" smtClean="0"/>
              <a:t>18</a:t>
            </a:fld>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3332" y="166419"/>
            <a:ext cx="8093003" cy="1147665"/>
          </a:xfrm>
        </p:spPr>
        <p:txBody>
          <a:bodyPr>
            <a:normAutofit/>
          </a:bodyPr>
          <a:lstStyle/>
          <a:p>
            <a:r>
              <a:rPr lang="en-US" altLang="en-US" sz="4000" dirty="0"/>
              <a:t>Two different K-means Clustering</a:t>
            </a:r>
          </a:p>
        </p:txBody>
      </p:sp>
      <p:pic>
        <p:nvPicPr>
          <p:cNvPr id="266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1181" y="1796946"/>
            <a:ext cx="3001347" cy="2251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628" name="Text Box 4"/>
          <p:cNvSpPr txBox="1">
            <a:spLocks noChangeArrowheads="1"/>
          </p:cNvSpPr>
          <p:nvPr/>
        </p:nvSpPr>
        <p:spPr bwMode="auto">
          <a:xfrm>
            <a:off x="2133600" y="4419600"/>
            <a:ext cx="800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endParaRPr lang="en-US" altLang="en-US"/>
          </a:p>
        </p:txBody>
      </p:sp>
      <p:pic>
        <p:nvPicPr>
          <p:cNvPr id="2662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79105" y="3985885"/>
            <a:ext cx="3246847" cy="2436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630" name="Text Box 7"/>
          <p:cNvSpPr txBox="1">
            <a:spLocks noChangeArrowheads="1"/>
          </p:cNvSpPr>
          <p:nvPr/>
        </p:nvSpPr>
        <p:spPr bwMode="auto">
          <a:xfrm>
            <a:off x="9381398" y="6428481"/>
            <a:ext cx="2743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dirty="0"/>
              <a:t>Sub-optimal Clustering</a:t>
            </a:r>
          </a:p>
        </p:txBody>
      </p:sp>
      <p:pic>
        <p:nvPicPr>
          <p:cNvPr id="26631"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6825" y="4154738"/>
            <a:ext cx="3021807" cy="2267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6632" name="Text Box 10"/>
          <p:cNvSpPr txBox="1">
            <a:spLocks noChangeArrowheads="1"/>
          </p:cNvSpPr>
          <p:nvPr/>
        </p:nvSpPr>
        <p:spPr bwMode="auto">
          <a:xfrm>
            <a:off x="6793105" y="6428481"/>
            <a:ext cx="2286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dirty="0"/>
              <a:t>Optimal Clustering</a:t>
            </a:r>
          </a:p>
        </p:txBody>
      </p:sp>
      <p:sp>
        <p:nvSpPr>
          <p:cNvPr id="26633" name="Text Box 11"/>
          <p:cNvSpPr txBox="1">
            <a:spLocks noChangeArrowheads="1"/>
          </p:cNvSpPr>
          <p:nvPr/>
        </p:nvSpPr>
        <p:spPr bwMode="auto">
          <a:xfrm>
            <a:off x="8096954" y="1491853"/>
            <a:ext cx="2209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pPr>
            <a:r>
              <a:rPr lang="en-US" altLang="en-US" sz="1800" dirty="0"/>
              <a:t>Original Points</a:t>
            </a:r>
          </a:p>
        </p:txBody>
      </p:sp>
      <p:sp>
        <p:nvSpPr>
          <p:cNvPr id="10" name="Rectangle 3">
            <a:extLst>
              <a:ext uri="{FF2B5EF4-FFF2-40B4-BE49-F238E27FC236}">
                <a16:creationId xmlns:a16="http://schemas.microsoft.com/office/drawing/2014/main" id="{DCC3DF31-5BA3-4812-904F-FB7A7374C4C2}"/>
              </a:ext>
            </a:extLst>
          </p:cNvPr>
          <p:cNvSpPr txBox="1">
            <a:spLocks noChangeArrowheads="1"/>
          </p:cNvSpPr>
          <p:nvPr/>
        </p:nvSpPr>
        <p:spPr>
          <a:xfrm>
            <a:off x="841417" y="2454198"/>
            <a:ext cx="5478624" cy="3930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1200"/>
              </a:spcBef>
              <a:spcAft>
                <a:spcPts val="600"/>
              </a:spcAft>
            </a:pPr>
            <a:r>
              <a:rPr lang="en-US" altLang="en-US" sz="2400" b="1" dirty="0"/>
              <a:t>K-means </a:t>
            </a:r>
            <a:r>
              <a:rPr lang="en-US" altLang="en-US" sz="2400" dirty="0"/>
              <a:t>has problems when clusters are of differing </a:t>
            </a:r>
          </a:p>
          <a:p>
            <a:pPr lvl="1">
              <a:lnSpc>
                <a:spcPct val="100000"/>
              </a:lnSpc>
              <a:spcBef>
                <a:spcPts val="1200"/>
              </a:spcBef>
            </a:pPr>
            <a:r>
              <a:rPr lang="en-US" altLang="en-US" dirty="0"/>
              <a:t>Sizes</a:t>
            </a:r>
          </a:p>
          <a:p>
            <a:pPr lvl="1">
              <a:lnSpc>
                <a:spcPct val="100000"/>
              </a:lnSpc>
              <a:spcBef>
                <a:spcPts val="1200"/>
              </a:spcBef>
            </a:pPr>
            <a:r>
              <a:rPr lang="en-US" altLang="en-US" dirty="0"/>
              <a:t>Densities</a:t>
            </a:r>
          </a:p>
          <a:p>
            <a:pPr lvl="1">
              <a:lnSpc>
                <a:spcPct val="100000"/>
              </a:lnSpc>
              <a:spcBef>
                <a:spcPts val="1200"/>
              </a:spcBef>
            </a:pPr>
            <a:r>
              <a:rPr lang="en-US" altLang="en-US" dirty="0"/>
              <a:t>Non-globular shapes</a:t>
            </a:r>
          </a:p>
          <a:p>
            <a:pPr>
              <a:lnSpc>
                <a:spcPct val="100000"/>
              </a:lnSpc>
              <a:spcBef>
                <a:spcPts val="1200"/>
              </a:spcBef>
            </a:pPr>
            <a:endParaRPr lang="en-US" altLang="en-US" sz="1800" dirty="0"/>
          </a:p>
          <a:p>
            <a:pPr>
              <a:lnSpc>
                <a:spcPct val="100000"/>
              </a:lnSpc>
              <a:spcBef>
                <a:spcPts val="1200"/>
              </a:spcBef>
            </a:pPr>
            <a:r>
              <a:rPr lang="en-US" altLang="en-US" sz="2400" b="1" dirty="0"/>
              <a:t>K-means</a:t>
            </a:r>
            <a:r>
              <a:rPr lang="en-US" altLang="en-US" sz="2400" dirty="0"/>
              <a:t> has problems when the data contains outliers.</a:t>
            </a:r>
          </a:p>
        </p:txBody>
      </p:sp>
      <p:sp>
        <p:nvSpPr>
          <p:cNvPr id="12" name="TextBox 11">
            <a:extLst>
              <a:ext uri="{FF2B5EF4-FFF2-40B4-BE49-F238E27FC236}">
                <a16:creationId xmlns:a16="http://schemas.microsoft.com/office/drawing/2014/main" id="{B31CE559-011F-4210-A9C9-DC385BF00F60}"/>
              </a:ext>
            </a:extLst>
          </p:cNvPr>
          <p:cNvSpPr txBox="1"/>
          <p:nvPr/>
        </p:nvSpPr>
        <p:spPr>
          <a:xfrm>
            <a:off x="1086555" y="1796946"/>
            <a:ext cx="6218852" cy="523220"/>
          </a:xfrm>
          <a:prstGeom prst="rect">
            <a:avLst/>
          </a:prstGeom>
          <a:noFill/>
        </p:spPr>
        <p:txBody>
          <a:bodyPr wrap="square">
            <a:spAutoFit/>
          </a:bodyPr>
          <a:lstStyle/>
          <a:p>
            <a:r>
              <a:rPr lang="en-US" altLang="en-US" sz="2800" b="1" dirty="0">
                <a:solidFill>
                  <a:schemeClr val="accent1">
                    <a:lumMod val="75000"/>
                  </a:schemeClr>
                </a:solidFill>
              </a:rPr>
              <a:t>Limitations of K-means</a:t>
            </a:r>
            <a:endParaRPr lang="en-GB" sz="2800" b="1" dirty="0">
              <a:solidFill>
                <a:schemeClr val="accent1">
                  <a:lumMod val="75000"/>
                </a:schemeClr>
              </a:solidFill>
            </a:endParaRPr>
          </a:p>
        </p:txBody>
      </p:sp>
      <p:sp>
        <p:nvSpPr>
          <p:cNvPr id="2" name="Slide Number Placeholder 1">
            <a:extLst>
              <a:ext uri="{FF2B5EF4-FFF2-40B4-BE49-F238E27FC236}">
                <a16:creationId xmlns:a16="http://schemas.microsoft.com/office/drawing/2014/main" id="{B7C85FE3-CF81-4DCA-94A2-D92CDF50018C}"/>
              </a:ext>
            </a:extLst>
          </p:cNvPr>
          <p:cNvSpPr>
            <a:spLocks noGrp="1"/>
          </p:cNvSpPr>
          <p:nvPr>
            <p:ph type="sldNum" sz="quarter" idx="12"/>
          </p:nvPr>
        </p:nvSpPr>
        <p:spPr/>
        <p:txBody>
          <a:bodyPr/>
          <a:lstStyle/>
          <a:p>
            <a:fld id="{6C8DB4F7-D883-4928-8961-38134A510B78}" type="slidenum">
              <a:rPr lang="en-GB" smtClean="0"/>
              <a:t>19</a:t>
            </a:fld>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Agenda</a:t>
            </a:r>
            <a:endParaRPr lang="en-IE" dirty="0"/>
          </a:p>
        </p:txBody>
      </p:sp>
      <p:sp>
        <p:nvSpPr>
          <p:cNvPr id="4" name="Rectangle 3"/>
          <p:cNvSpPr>
            <a:spLocks noGrp="1"/>
          </p:cNvSpPr>
          <p:nvPr>
            <p:ph idx="1"/>
          </p:nvPr>
        </p:nvSpPr>
        <p:spPr>
          <a:xfrm>
            <a:off x="1359674" y="1538578"/>
            <a:ext cx="9994126" cy="5319422"/>
          </a:xfrm>
        </p:spPr>
        <p:txBody>
          <a:bodyPr vert="horz" lIns="92160" tIns="46080" rIns="92160" bIns="46080" rtlCol="0">
            <a:normAutofit/>
          </a:bodyPr>
          <a:lstStyle/>
          <a:p>
            <a:pPr marL="357188" indent="-357188">
              <a:lnSpc>
                <a:spcPct val="110000"/>
              </a:lnSpc>
              <a:spcBef>
                <a:spcPts val="600"/>
              </a:spcBef>
              <a:spcAft>
                <a:spcPts val="1200"/>
              </a:spcAft>
            </a:pPr>
            <a:r>
              <a:rPr lang="en-GB" sz="2400" dirty="0"/>
              <a:t>Introduction to Unsupervised Learning</a:t>
            </a:r>
          </a:p>
          <a:p>
            <a:pPr marL="357188" indent="-357188">
              <a:lnSpc>
                <a:spcPct val="110000"/>
              </a:lnSpc>
              <a:spcBef>
                <a:spcPts val="600"/>
              </a:spcBef>
              <a:spcAft>
                <a:spcPts val="1200"/>
              </a:spcAft>
            </a:pPr>
            <a:r>
              <a:rPr lang="en-GB" sz="2400" dirty="0"/>
              <a:t>Principle Component Analysis (PCA)</a:t>
            </a:r>
          </a:p>
          <a:p>
            <a:pPr marL="357188" indent="-357188">
              <a:lnSpc>
                <a:spcPct val="110000"/>
              </a:lnSpc>
              <a:spcBef>
                <a:spcPts val="600"/>
              </a:spcBef>
              <a:spcAft>
                <a:spcPts val="1200"/>
              </a:spcAft>
            </a:pPr>
            <a:r>
              <a:rPr lang="en-GB" sz="2400" dirty="0"/>
              <a:t>Reducing Dimensionality of Data</a:t>
            </a:r>
          </a:p>
          <a:p>
            <a:pPr marL="357188" indent="-357188">
              <a:lnSpc>
                <a:spcPct val="110000"/>
              </a:lnSpc>
              <a:spcBef>
                <a:spcPts val="600"/>
              </a:spcBef>
              <a:spcAft>
                <a:spcPts val="1200"/>
              </a:spcAft>
            </a:pPr>
            <a:r>
              <a:rPr lang="en-GB" sz="2400" dirty="0"/>
              <a:t>Clustering</a:t>
            </a:r>
          </a:p>
          <a:p>
            <a:pPr marL="357188" indent="-357188">
              <a:lnSpc>
                <a:spcPct val="110000"/>
              </a:lnSpc>
              <a:spcBef>
                <a:spcPts val="600"/>
              </a:spcBef>
              <a:spcAft>
                <a:spcPts val="1200"/>
              </a:spcAft>
            </a:pPr>
            <a:r>
              <a:rPr lang="en-GB" sz="2400" dirty="0"/>
              <a:t>Clustering Criterion: Elbow Method and The Silhouette Method</a:t>
            </a:r>
          </a:p>
          <a:p>
            <a:pPr marL="357188" indent="-357188">
              <a:lnSpc>
                <a:spcPct val="110000"/>
              </a:lnSpc>
              <a:spcBef>
                <a:spcPts val="600"/>
              </a:spcBef>
              <a:spcAft>
                <a:spcPts val="1200"/>
              </a:spcAft>
            </a:pPr>
            <a:r>
              <a:rPr lang="en-GB" sz="2400" dirty="0"/>
              <a:t>Types of Clustering</a:t>
            </a:r>
          </a:p>
          <a:p>
            <a:pPr marL="357188" indent="-357188">
              <a:lnSpc>
                <a:spcPct val="110000"/>
              </a:lnSpc>
              <a:spcBef>
                <a:spcPts val="600"/>
              </a:spcBef>
              <a:spcAft>
                <a:spcPts val="1200"/>
              </a:spcAft>
            </a:pPr>
            <a:r>
              <a:rPr lang="en-GB" sz="2400" dirty="0"/>
              <a:t>Feature Extraction Example</a:t>
            </a:r>
          </a:p>
          <a:p>
            <a:pPr marL="357188" indent="-357188">
              <a:lnSpc>
                <a:spcPct val="110000"/>
              </a:lnSpc>
              <a:spcBef>
                <a:spcPts val="600"/>
              </a:spcBef>
              <a:spcAft>
                <a:spcPts val="1200"/>
              </a:spcAft>
            </a:pPr>
            <a:r>
              <a:rPr lang="en-GB" sz="2400" dirty="0"/>
              <a:t>Comparison of PCA and </a:t>
            </a:r>
            <a:r>
              <a:rPr lang="en-GB" sz="2400" dirty="0" err="1"/>
              <a:t>Kmeans</a:t>
            </a:r>
            <a:r>
              <a:rPr lang="en-GB" sz="2400" dirty="0"/>
              <a:t> Clustering</a:t>
            </a:r>
          </a:p>
          <a:p>
            <a:pPr>
              <a:lnSpc>
                <a:spcPct val="110000"/>
              </a:lnSpc>
              <a:spcBef>
                <a:spcPts val="600"/>
              </a:spcBef>
              <a:spcAft>
                <a:spcPts val="1200"/>
              </a:spcAft>
            </a:pPr>
            <a:endParaRPr lang="en-GB" sz="2400" dirty="0"/>
          </a:p>
        </p:txBody>
      </p:sp>
      <p:sp>
        <p:nvSpPr>
          <p:cNvPr id="5" name="Slide Number Placeholder 4">
            <a:extLst>
              <a:ext uri="{FF2B5EF4-FFF2-40B4-BE49-F238E27FC236}">
                <a16:creationId xmlns:a16="http://schemas.microsoft.com/office/drawing/2014/main" id="{CC78C8D5-7600-4486-AADE-D644F2556EE1}"/>
              </a:ext>
            </a:extLst>
          </p:cNvPr>
          <p:cNvSpPr>
            <a:spLocks noGrp="1"/>
          </p:cNvSpPr>
          <p:nvPr>
            <p:ph type="sldNum" sz="quarter" idx="12"/>
          </p:nvPr>
        </p:nvSpPr>
        <p:spPr/>
        <p:txBody>
          <a:bodyPr/>
          <a:lstStyle/>
          <a:p>
            <a:fld id="{6C8DB4F7-D883-4928-8961-38134A510B78}" type="slidenum">
              <a:rPr lang="en-GB" smtClean="0"/>
              <a:t>2</a:t>
            </a:fld>
            <a:endParaRPr lang="en-GB"/>
          </a:p>
        </p:txBody>
      </p:sp>
    </p:spTree>
    <p:extLst>
      <p:ext uri="{BB962C8B-B14F-4D97-AF65-F5344CB8AC3E}">
        <p14:creationId xmlns:p14="http://schemas.microsoft.com/office/powerpoint/2010/main" val="3857066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838201" y="98973"/>
            <a:ext cx="8900604" cy="1325563"/>
          </a:xfrm>
        </p:spPr>
        <p:txBody>
          <a:bodyPr/>
          <a:lstStyle/>
          <a:p>
            <a:r>
              <a:rPr lang="en-US" altLang="en-US" dirty="0"/>
              <a:t>Solutions to </a:t>
            </a:r>
            <a:br>
              <a:rPr lang="en-US" altLang="en-US" dirty="0"/>
            </a:br>
            <a:r>
              <a:rPr lang="en-US" altLang="en-US" sz="2800" dirty="0">
                <a:solidFill>
                  <a:srgbClr val="C00000"/>
                </a:solidFill>
              </a:rPr>
              <a:t>Initial Centroids Problem</a:t>
            </a:r>
          </a:p>
        </p:txBody>
      </p:sp>
      <p:sp>
        <p:nvSpPr>
          <p:cNvPr id="44035" name="Rectangle 3"/>
          <p:cNvSpPr>
            <a:spLocks noGrp="1" noChangeArrowheads="1"/>
          </p:cNvSpPr>
          <p:nvPr>
            <p:ph idx="1"/>
          </p:nvPr>
        </p:nvSpPr>
        <p:spPr>
          <a:xfrm>
            <a:off x="1166326" y="1586204"/>
            <a:ext cx="10478278" cy="5113176"/>
          </a:xfrm>
        </p:spPr>
        <p:txBody>
          <a:bodyPr>
            <a:normAutofit/>
          </a:bodyPr>
          <a:lstStyle/>
          <a:p>
            <a:pPr>
              <a:lnSpc>
                <a:spcPct val="90000"/>
              </a:lnSpc>
              <a:spcBef>
                <a:spcPts val="1200"/>
              </a:spcBef>
              <a:spcAft>
                <a:spcPts val="600"/>
              </a:spcAft>
              <a:defRPr/>
            </a:pPr>
            <a:r>
              <a:rPr lang="en-US" sz="2400" dirty="0"/>
              <a:t>Multiple runs</a:t>
            </a:r>
          </a:p>
          <a:p>
            <a:pPr lvl="1">
              <a:lnSpc>
                <a:spcPct val="90000"/>
              </a:lnSpc>
              <a:spcBef>
                <a:spcPts val="1200"/>
              </a:spcBef>
              <a:spcAft>
                <a:spcPts val="600"/>
              </a:spcAft>
              <a:defRPr/>
            </a:pPr>
            <a:r>
              <a:rPr lang="en-US" sz="2200" dirty="0"/>
              <a:t>Helps, but probability is not on your side</a:t>
            </a:r>
          </a:p>
          <a:p>
            <a:pPr>
              <a:lnSpc>
                <a:spcPct val="90000"/>
              </a:lnSpc>
              <a:spcBef>
                <a:spcPts val="1200"/>
              </a:spcBef>
              <a:spcAft>
                <a:spcPts val="600"/>
              </a:spcAft>
              <a:defRPr/>
            </a:pPr>
            <a:r>
              <a:rPr lang="en-US" sz="2400" dirty="0"/>
              <a:t>Sample and use hierarchical clustering to determine initial centroids</a:t>
            </a:r>
          </a:p>
          <a:p>
            <a:pPr>
              <a:lnSpc>
                <a:spcPct val="90000"/>
              </a:lnSpc>
              <a:spcBef>
                <a:spcPts val="1200"/>
              </a:spcBef>
              <a:spcAft>
                <a:spcPts val="600"/>
              </a:spcAft>
              <a:defRPr/>
            </a:pPr>
            <a:r>
              <a:rPr lang="en-US" sz="2400" dirty="0"/>
              <a:t>Select more than </a:t>
            </a:r>
            <a:r>
              <a:rPr lang="en-US" sz="2400" b="1" dirty="0"/>
              <a:t>K</a:t>
            </a:r>
            <a:r>
              <a:rPr lang="en-US" sz="2400" dirty="0"/>
              <a:t> initial centroids and then select among these initial centroids</a:t>
            </a:r>
          </a:p>
          <a:p>
            <a:pPr lvl="1">
              <a:lnSpc>
                <a:spcPct val="90000"/>
              </a:lnSpc>
              <a:spcBef>
                <a:spcPts val="1200"/>
              </a:spcBef>
              <a:spcAft>
                <a:spcPts val="600"/>
              </a:spcAft>
              <a:defRPr/>
            </a:pPr>
            <a:r>
              <a:rPr lang="en-US" sz="2200" dirty="0"/>
              <a:t>Select most widely separated</a:t>
            </a:r>
          </a:p>
          <a:p>
            <a:pPr>
              <a:lnSpc>
                <a:spcPct val="90000"/>
              </a:lnSpc>
              <a:spcBef>
                <a:spcPts val="1200"/>
              </a:spcBef>
              <a:spcAft>
                <a:spcPts val="600"/>
              </a:spcAft>
              <a:defRPr/>
            </a:pPr>
            <a:r>
              <a:rPr lang="en-US" sz="2400" dirty="0"/>
              <a:t>Post-processing</a:t>
            </a:r>
          </a:p>
          <a:p>
            <a:pPr>
              <a:lnSpc>
                <a:spcPct val="90000"/>
              </a:lnSpc>
              <a:spcBef>
                <a:spcPts val="1200"/>
              </a:spcBef>
              <a:spcAft>
                <a:spcPts val="600"/>
              </a:spcAft>
              <a:defRPr/>
            </a:pPr>
            <a:r>
              <a:rPr lang="en-US" sz="2400" dirty="0"/>
              <a:t>Generate a larger number of clusters and then perform a hierarchical clustering</a:t>
            </a:r>
          </a:p>
          <a:p>
            <a:pPr>
              <a:lnSpc>
                <a:spcPct val="90000"/>
              </a:lnSpc>
              <a:spcBef>
                <a:spcPts val="1200"/>
              </a:spcBef>
              <a:spcAft>
                <a:spcPts val="600"/>
              </a:spcAft>
              <a:defRPr/>
            </a:pPr>
            <a:r>
              <a:rPr lang="en-US" sz="2400" dirty="0"/>
              <a:t>Bisecting </a:t>
            </a:r>
            <a:r>
              <a:rPr lang="en-US" sz="2400" b="1" dirty="0"/>
              <a:t>K-means</a:t>
            </a:r>
          </a:p>
          <a:p>
            <a:pPr lvl="1">
              <a:lnSpc>
                <a:spcPct val="90000"/>
              </a:lnSpc>
              <a:spcBef>
                <a:spcPts val="1200"/>
              </a:spcBef>
              <a:spcAft>
                <a:spcPts val="600"/>
              </a:spcAft>
              <a:defRPr/>
            </a:pPr>
            <a:r>
              <a:rPr lang="en-US" sz="2200" dirty="0"/>
              <a:t>Not as susceptible to initialization issues</a:t>
            </a:r>
          </a:p>
        </p:txBody>
      </p:sp>
      <p:sp>
        <p:nvSpPr>
          <p:cNvPr id="2" name="Slide Number Placeholder 1">
            <a:extLst>
              <a:ext uri="{FF2B5EF4-FFF2-40B4-BE49-F238E27FC236}">
                <a16:creationId xmlns:a16="http://schemas.microsoft.com/office/drawing/2014/main" id="{5CF1F817-63B1-4383-8076-ED7575E26D40}"/>
              </a:ext>
            </a:extLst>
          </p:cNvPr>
          <p:cNvSpPr>
            <a:spLocks noGrp="1"/>
          </p:cNvSpPr>
          <p:nvPr>
            <p:ph type="sldNum" sz="quarter" idx="12"/>
          </p:nvPr>
        </p:nvSpPr>
        <p:spPr/>
        <p:txBody>
          <a:bodyPr/>
          <a:lstStyle/>
          <a:p>
            <a:fld id="{6C8DB4F7-D883-4928-8961-38134A510B78}" type="slidenum">
              <a:rPr lang="en-GB" smtClean="0"/>
              <a:t>20</a:t>
            </a:fld>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259633" y="152400"/>
            <a:ext cx="8925767" cy="1219200"/>
          </a:xfrm>
        </p:spPr>
        <p:txBody>
          <a:bodyPr>
            <a:normAutofit/>
          </a:bodyPr>
          <a:lstStyle/>
          <a:p>
            <a:r>
              <a:rPr lang="en-US" altLang="en-US" dirty="0"/>
              <a:t>K-means++</a:t>
            </a:r>
          </a:p>
        </p:txBody>
      </p:sp>
      <mc:AlternateContent xmlns:mc="http://schemas.openxmlformats.org/markup-compatibility/2006" xmlns:a14="http://schemas.microsoft.com/office/drawing/2010/main">
        <mc:Choice Requires="a14">
          <p:sp>
            <p:nvSpPr>
              <p:cNvPr id="21507" name="Rectangle 3"/>
              <p:cNvSpPr>
                <a:spLocks noGrp="1" noChangeArrowheads="1"/>
              </p:cNvSpPr>
              <p:nvPr>
                <p:ph idx="1"/>
              </p:nvPr>
            </p:nvSpPr>
            <p:spPr>
              <a:xfrm>
                <a:off x="1324946" y="1552159"/>
                <a:ext cx="10150361" cy="5305841"/>
              </a:xfrm>
            </p:spPr>
            <p:txBody>
              <a:bodyPr>
                <a:normAutofit fontScale="92500" lnSpcReduction="10000"/>
              </a:bodyPr>
              <a:lstStyle/>
              <a:p>
                <a:pPr marL="357188" indent="-357188">
                  <a:lnSpc>
                    <a:spcPct val="100000"/>
                  </a:lnSpc>
                  <a:spcBef>
                    <a:spcPts val="900"/>
                  </a:spcBef>
                  <a:spcAft>
                    <a:spcPts val="600"/>
                  </a:spcAft>
                </a:pPr>
                <a:r>
                  <a:rPr lang="en-US" altLang="en-US" sz="2200" dirty="0"/>
                  <a:t>This approach can be slower than random initialization, but very consistently produces better results in terms of </a:t>
                </a:r>
                <a:r>
                  <a:rPr lang="en-US" altLang="en-US" sz="2200" b="1" dirty="0"/>
                  <a:t>SSE</a:t>
                </a:r>
              </a:p>
              <a:p>
                <a:pPr marL="898525" lvl="1" indent="-390525">
                  <a:lnSpc>
                    <a:spcPct val="100000"/>
                  </a:lnSpc>
                  <a:spcBef>
                    <a:spcPts val="900"/>
                  </a:spcBef>
                  <a:spcAft>
                    <a:spcPts val="600"/>
                  </a:spcAft>
                </a:pPr>
                <a:r>
                  <a:rPr lang="en-US" altLang="en-US" sz="2000" dirty="0"/>
                  <a:t>The </a:t>
                </a:r>
                <a:r>
                  <a:rPr lang="en-US" altLang="en-US" sz="2000" b="1" dirty="0"/>
                  <a:t>k-means++ </a:t>
                </a:r>
                <a:r>
                  <a:rPr lang="en-US" altLang="en-US" sz="2000" dirty="0"/>
                  <a:t>algorithm guarantees an approximation ratio </a:t>
                </a:r>
                <a:r>
                  <a:rPr lang="en-US" altLang="en-US" sz="2000" b="1" dirty="0"/>
                  <a:t>O(log k) </a:t>
                </a:r>
                <a:r>
                  <a:rPr lang="en-US" altLang="en-US" sz="2000" dirty="0"/>
                  <a:t>in expectation, where </a:t>
                </a:r>
                <a:r>
                  <a:rPr lang="en-US" altLang="en-US" sz="2000" b="1" dirty="0"/>
                  <a:t>k</a:t>
                </a:r>
                <a:r>
                  <a:rPr lang="en-US" altLang="en-US" sz="2000" dirty="0"/>
                  <a:t> is the number of centers</a:t>
                </a:r>
              </a:p>
              <a:p>
                <a:pPr marL="357188" indent="-357188">
                  <a:lnSpc>
                    <a:spcPct val="100000"/>
                  </a:lnSpc>
                  <a:spcBef>
                    <a:spcPts val="900"/>
                  </a:spcBef>
                  <a:spcAft>
                    <a:spcPts val="600"/>
                  </a:spcAft>
                </a:pPr>
                <a:r>
                  <a:rPr lang="en-US" altLang="en-US" sz="2200" dirty="0"/>
                  <a:t>To select a set of initial centroids, </a:t>
                </a:r>
                <a:r>
                  <a:rPr lang="en-US" altLang="en-US" sz="2200" b="1" i="1" dirty="0"/>
                  <a:t>C</a:t>
                </a:r>
                <a:r>
                  <a:rPr lang="en-US" altLang="en-US" sz="2200" dirty="0"/>
                  <a:t>, perform the following</a:t>
                </a:r>
                <a:endParaRPr lang="en-US" altLang="en-US" sz="1000" dirty="0"/>
              </a:p>
              <a:p>
                <a:pPr marL="357188" indent="-357188">
                  <a:lnSpc>
                    <a:spcPct val="100000"/>
                  </a:lnSpc>
                  <a:spcBef>
                    <a:spcPts val="900"/>
                  </a:spcBef>
                  <a:spcAft>
                    <a:spcPts val="600"/>
                  </a:spcAft>
                  <a:buFont typeface="+mj-lt"/>
                  <a:buAutoNum type="arabicPeriod"/>
                  <a:tabLst>
                    <a:tab pos="357188" algn="l"/>
                  </a:tabLst>
                </a:pPr>
                <a:r>
                  <a:rPr lang="en-US" altLang="en-US" sz="1900" dirty="0"/>
                  <a:t>Select an initial point at random to be the first centroid</a:t>
                </a:r>
              </a:p>
              <a:p>
                <a:pPr marL="357188" indent="-357188">
                  <a:lnSpc>
                    <a:spcPct val="100000"/>
                  </a:lnSpc>
                  <a:spcBef>
                    <a:spcPts val="900"/>
                  </a:spcBef>
                  <a:spcAft>
                    <a:spcPts val="600"/>
                  </a:spcAft>
                  <a:buFont typeface="+mj-lt"/>
                  <a:buAutoNum type="arabicPeriod"/>
                  <a:tabLst>
                    <a:tab pos="357188" algn="l"/>
                  </a:tabLst>
                </a:pPr>
                <a:r>
                  <a:rPr lang="en-US" altLang="en-US" sz="1900" dirty="0"/>
                  <a:t>For </a:t>
                </a:r>
                <a:r>
                  <a:rPr lang="en-US" altLang="en-US" sz="1900" b="1" dirty="0"/>
                  <a:t>k – 1 </a:t>
                </a:r>
                <a:r>
                  <a:rPr lang="en-US" altLang="en-US" sz="1900" dirty="0"/>
                  <a:t>steps</a:t>
                </a:r>
              </a:p>
              <a:p>
                <a:pPr marL="357188" indent="-357188">
                  <a:lnSpc>
                    <a:spcPct val="100000"/>
                  </a:lnSpc>
                  <a:spcBef>
                    <a:spcPts val="900"/>
                  </a:spcBef>
                  <a:spcAft>
                    <a:spcPts val="600"/>
                  </a:spcAft>
                  <a:buFont typeface="+mj-lt"/>
                  <a:buAutoNum type="arabicPeriod"/>
                  <a:tabLst>
                    <a:tab pos="357188" algn="l"/>
                  </a:tabLst>
                </a:pPr>
                <a:r>
                  <a:rPr lang="en-US" altLang="en-US" sz="1900" dirty="0"/>
                  <a:t>For each of the </a:t>
                </a:r>
                <a:r>
                  <a:rPr lang="en-US" altLang="en-US" sz="1900" b="1" dirty="0"/>
                  <a:t>N</a:t>
                </a:r>
                <a:r>
                  <a:rPr lang="en-US" altLang="en-US" sz="1900" dirty="0"/>
                  <a:t> points, </a:t>
                </a:r>
                <a:r>
                  <a:rPr lang="en-US" altLang="en-US" sz="1900" b="1" dirty="0"/>
                  <a:t>x</a:t>
                </a:r>
                <a:r>
                  <a:rPr lang="en-US" altLang="en-US" sz="1900" b="1" i="1" baseline="-25000" dirty="0">
                    <a:latin typeface="Times New Roman" panose="02020603050405020304" pitchFamily="18" charset="0"/>
                    <a:ea typeface="Cambria Math" panose="02040503050406030204" pitchFamily="18" charset="0"/>
                    <a:cs typeface="Times New Roman" panose="02020603050405020304" pitchFamily="18" charset="0"/>
                  </a:rPr>
                  <a:t>i</a:t>
                </a:r>
                <a:r>
                  <a:rPr lang="en-US" altLang="en-US" sz="1900" dirty="0">
                    <a:latin typeface="Times New Roman" panose="02020603050405020304" pitchFamily="18" charset="0"/>
                    <a:ea typeface="Cambria Math" panose="02040503050406030204" pitchFamily="18" charset="0"/>
                    <a:cs typeface="Times New Roman" panose="02020603050405020304" pitchFamily="18" charset="0"/>
                  </a:rPr>
                  <a:t>,</a:t>
                </a:r>
                <a:r>
                  <a:rPr lang="en-US" altLang="en-US" sz="1900" i="1"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en-US" sz="1900" b="1" dirty="0">
                    <a:latin typeface="Times New Roman" panose="02020603050405020304" pitchFamily="18" charset="0"/>
                    <a:ea typeface="Cambria Math" panose="02040503050406030204" pitchFamily="18" charset="0"/>
                    <a:cs typeface="Times New Roman" panose="02020603050405020304" pitchFamily="18" charset="0"/>
                  </a:rPr>
                  <a:t>1 ≤ </a:t>
                </a:r>
                <a:r>
                  <a:rPr lang="en-US" altLang="en-US" sz="1900" b="1" i="1" dirty="0" err="1">
                    <a:latin typeface="Times New Roman" panose="02020603050405020304" pitchFamily="18" charset="0"/>
                    <a:ea typeface="Cambria Math" panose="02040503050406030204" pitchFamily="18" charset="0"/>
                    <a:cs typeface="Times New Roman" panose="02020603050405020304" pitchFamily="18" charset="0"/>
                  </a:rPr>
                  <a:t>i</a:t>
                </a:r>
                <a:r>
                  <a:rPr lang="en-US" altLang="en-US" sz="1900" b="1" i="1"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en-US" sz="1900" b="1" dirty="0">
                    <a:latin typeface="Times New Roman" panose="02020603050405020304" pitchFamily="18" charset="0"/>
                    <a:ea typeface="Cambria Math" panose="02040503050406030204" pitchFamily="18" charset="0"/>
                    <a:cs typeface="Times New Roman" panose="02020603050405020304" pitchFamily="18" charset="0"/>
                  </a:rPr>
                  <a:t>≤ N</a:t>
                </a:r>
                <a:r>
                  <a:rPr lang="en-US" altLang="en-US" sz="1900" dirty="0">
                    <a:latin typeface="Times New Roman" panose="02020603050405020304" pitchFamily="18" charset="0"/>
                    <a:ea typeface="Cambria Math" panose="02040503050406030204" pitchFamily="18" charset="0"/>
                    <a:cs typeface="Times New Roman" panose="02020603050405020304" pitchFamily="18" charset="0"/>
                  </a:rPr>
                  <a:t>, </a:t>
                </a:r>
                <a:r>
                  <a:rPr lang="en-US" altLang="en-US" sz="1900" dirty="0"/>
                  <a:t>find the minimum squared distance to the currently selected centroids, </a:t>
                </a:r>
                <a:r>
                  <a:rPr lang="en-US" altLang="en-US" sz="1900" b="1" i="1" dirty="0"/>
                  <a:t>C</a:t>
                </a:r>
                <a:r>
                  <a:rPr lang="en-US" altLang="en-US" sz="1900" b="1" i="1" baseline="-25000" dirty="0"/>
                  <a:t>1</a:t>
                </a:r>
                <a:r>
                  <a:rPr lang="en-US" altLang="en-US" sz="1900" b="1" i="1" dirty="0"/>
                  <a:t>, …, </a:t>
                </a:r>
                <a:r>
                  <a:rPr lang="en-US" altLang="en-US" sz="1900" b="1" i="1" dirty="0" err="1"/>
                  <a:t>C</a:t>
                </a:r>
                <a:r>
                  <a:rPr lang="en-US" altLang="en-US" sz="1900" b="1" i="1" baseline="-25000" dirty="0" err="1"/>
                  <a:t>j</a:t>
                </a:r>
                <a:r>
                  <a:rPr lang="en-US" altLang="en-US" sz="1900" b="1" baseline="-25000" dirty="0"/>
                  <a:t>, </a:t>
                </a:r>
                <a:r>
                  <a:rPr lang="en-US" altLang="en-US" sz="1900" b="1" dirty="0">
                    <a:latin typeface="Times New Roman" panose="02020603050405020304" pitchFamily="18" charset="0"/>
                    <a:ea typeface="Cambria Math" panose="02040503050406030204" pitchFamily="18" charset="0"/>
                    <a:cs typeface="Times New Roman" panose="02020603050405020304" pitchFamily="18" charset="0"/>
                  </a:rPr>
                  <a:t>1 ≤ </a:t>
                </a:r>
                <a:r>
                  <a:rPr lang="en-US" altLang="en-US" sz="1900" b="1" i="1" dirty="0">
                    <a:latin typeface="Times New Roman" panose="02020603050405020304" pitchFamily="18" charset="0"/>
                    <a:ea typeface="Cambria Math" panose="02040503050406030204" pitchFamily="18" charset="0"/>
                    <a:cs typeface="Times New Roman" panose="02020603050405020304" pitchFamily="18" charset="0"/>
                  </a:rPr>
                  <a:t>j </a:t>
                </a:r>
                <a:r>
                  <a:rPr lang="en-US" altLang="en-US" sz="1900" b="1" dirty="0">
                    <a:latin typeface="Times New Roman" panose="02020603050405020304" pitchFamily="18" charset="0"/>
                    <a:ea typeface="Cambria Math" panose="02040503050406030204" pitchFamily="18" charset="0"/>
                    <a:cs typeface="Times New Roman" panose="02020603050405020304" pitchFamily="18" charset="0"/>
                  </a:rPr>
                  <a:t>&lt; k,</a:t>
                </a:r>
                <a:r>
                  <a:rPr lang="en-US" altLang="en-US" sz="1900" b="1" dirty="0"/>
                  <a:t>                     </a:t>
                </a:r>
                <a:r>
                  <a:rPr lang="en-US" altLang="en-US" sz="1900" dirty="0"/>
                  <a:t>i.e.,</a:t>
                </a:r>
                <a14:m>
                  <m:oMath xmlns:m="http://schemas.openxmlformats.org/officeDocument/2006/math">
                    <m:func>
                      <m:funcPr>
                        <m:ctrlPr>
                          <a:rPr lang="en-US" altLang="en-US" sz="1900" b="1" i="1">
                            <a:latin typeface="Cambria Math" panose="02040503050406030204" pitchFamily="18" charset="0"/>
                          </a:rPr>
                        </m:ctrlPr>
                      </m:funcPr>
                      <m:fName>
                        <m:limLow>
                          <m:limLowPr>
                            <m:ctrlPr>
                              <a:rPr lang="en-US" altLang="en-US" sz="1900" b="1" i="1">
                                <a:latin typeface="Cambria Math" panose="02040503050406030204" pitchFamily="18" charset="0"/>
                              </a:rPr>
                            </m:ctrlPr>
                          </m:limLowPr>
                          <m:e>
                            <m:r>
                              <a:rPr lang="en-US" altLang="en-US" sz="1900" b="1" i="1">
                                <a:latin typeface="Cambria Math"/>
                              </a:rPr>
                              <m:t>𝐦𝐢𝐧</m:t>
                            </m:r>
                          </m:e>
                          <m:lim>
                            <m:r>
                              <a:rPr lang="en-US" altLang="en-US" sz="1900" b="1" i="1">
                                <a:latin typeface="Cambria Math"/>
                              </a:rPr>
                              <m:t>𝒋</m:t>
                            </m:r>
                          </m:lim>
                        </m:limLow>
                      </m:fName>
                      <m:e>
                        <m:r>
                          <m:rPr>
                            <m:nor/>
                          </m:rPr>
                          <a:rPr lang="en-US" altLang="en-US" sz="1900" b="1" dirty="0"/>
                          <m:t>d</m:t>
                        </m:r>
                        <m:r>
                          <m:rPr>
                            <m:nor/>
                          </m:rPr>
                          <a:rPr lang="en-US" altLang="en-US" sz="1900" b="1" baseline="30000" dirty="0"/>
                          <m:t>2</m:t>
                        </m:r>
                        <m:r>
                          <m:rPr>
                            <m:nor/>
                          </m:rPr>
                          <a:rPr lang="en-US" altLang="en-US" sz="1900" b="1" dirty="0"/>
                          <m:t>( </m:t>
                        </m:r>
                        <m:r>
                          <m:rPr>
                            <m:nor/>
                          </m:rPr>
                          <a:rPr lang="en-US" altLang="en-US" sz="1900" b="1" i="1" dirty="0"/>
                          <m:t>C</m:t>
                        </m:r>
                        <m:r>
                          <m:rPr>
                            <m:nor/>
                          </m:rPr>
                          <a:rPr lang="en-US" altLang="en-US" sz="1900" b="1" i="1" baseline="-25000" dirty="0"/>
                          <m:t>j</m:t>
                        </m:r>
                        <m:r>
                          <m:rPr>
                            <m:nor/>
                          </m:rPr>
                          <a:rPr lang="en-US" altLang="en-US" sz="1900" b="1" dirty="0"/>
                          <m:t>, </m:t>
                        </m:r>
                        <m:r>
                          <m:rPr>
                            <m:nor/>
                          </m:rPr>
                          <a:rPr lang="en-US" altLang="en-US" sz="1900" b="1" i="1" dirty="0"/>
                          <m:t>x</m:t>
                        </m:r>
                        <m:r>
                          <m:rPr>
                            <m:nor/>
                          </m:rPr>
                          <a:rPr lang="en-US" altLang="en-US" sz="1900" b="1" i="1" baseline="-25000" dirty="0">
                            <a:latin typeface="Times New Roman" panose="02020603050405020304" pitchFamily="18" charset="0"/>
                            <a:cs typeface="Times New Roman" panose="02020603050405020304" pitchFamily="18" charset="0"/>
                          </a:rPr>
                          <m:t>i</m:t>
                        </m:r>
                        <m:r>
                          <m:rPr>
                            <m:nor/>
                          </m:rPr>
                          <a:rPr lang="en-US" altLang="en-US" sz="1900" b="1" dirty="0"/>
                          <m:t> )</m:t>
                        </m:r>
                      </m:e>
                    </m:func>
                    <m:r>
                      <m:rPr>
                        <m:nor/>
                      </m:rPr>
                      <a:rPr lang="en-US" altLang="en-US" sz="1900">
                        <a:latin typeface="Cambria Math"/>
                      </a:rPr>
                      <m:t> </m:t>
                    </m:r>
                  </m:oMath>
                </a14:m>
                <a:endParaRPr lang="en-IE" altLang="en-US" sz="1900" dirty="0"/>
              </a:p>
              <a:p>
                <a:pPr marL="357188" indent="-357188">
                  <a:lnSpc>
                    <a:spcPct val="100000"/>
                  </a:lnSpc>
                  <a:spcBef>
                    <a:spcPts val="900"/>
                  </a:spcBef>
                  <a:spcAft>
                    <a:spcPts val="600"/>
                  </a:spcAft>
                  <a:buFont typeface="+mj-lt"/>
                  <a:buAutoNum type="arabicPeriod"/>
                  <a:tabLst>
                    <a:tab pos="357188" algn="l"/>
                  </a:tabLst>
                </a:pPr>
                <a:r>
                  <a:rPr lang="en-US" altLang="en-US" sz="1900" dirty="0"/>
                  <a:t>Randomly select a new centroid by choosing a point with probability proportional to  </a:t>
                </a:r>
              </a:p>
              <a:p>
                <a:pPr marL="0" indent="0">
                  <a:lnSpc>
                    <a:spcPct val="100000"/>
                  </a:lnSpc>
                  <a:spcBef>
                    <a:spcPts val="900"/>
                  </a:spcBef>
                  <a:spcAft>
                    <a:spcPts val="600"/>
                  </a:spcAft>
                  <a:buNone/>
                  <a:tabLst>
                    <a:tab pos="457200" algn="l"/>
                  </a:tabLst>
                </a:pPr>
                <a:r>
                  <a:rPr lang="en-US" altLang="en-US" sz="1900" b="1" dirty="0"/>
                  <a:t>					</a:t>
                </a:r>
                <a14:m>
                  <m:oMath xmlns:m="http://schemas.openxmlformats.org/officeDocument/2006/math">
                    <m:f>
                      <m:fPr>
                        <m:ctrlPr>
                          <a:rPr lang="en-US" altLang="en-US" sz="1900" b="1" i="1">
                            <a:latin typeface="Cambria Math" panose="02040503050406030204" pitchFamily="18" charset="0"/>
                          </a:rPr>
                        </m:ctrlPr>
                      </m:fPr>
                      <m:num>
                        <m:func>
                          <m:funcPr>
                            <m:ctrlPr>
                              <a:rPr lang="en-US" altLang="en-US" sz="1900" b="1" i="1">
                                <a:latin typeface="Cambria Math" panose="02040503050406030204" pitchFamily="18" charset="0"/>
                              </a:rPr>
                            </m:ctrlPr>
                          </m:funcPr>
                          <m:fName>
                            <m:limLow>
                              <m:limLowPr>
                                <m:ctrlPr>
                                  <a:rPr lang="en-US" altLang="en-US" sz="1900" b="1" i="1">
                                    <a:latin typeface="Cambria Math" panose="02040503050406030204" pitchFamily="18" charset="0"/>
                                  </a:rPr>
                                </m:ctrlPr>
                              </m:limLowPr>
                              <m:e>
                                <m:r>
                                  <a:rPr lang="en-US" altLang="en-US" sz="1900" b="1" i="1">
                                    <a:latin typeface="Cambria Math"/>
                                  </a:rPr>
                                  <m:t>𝐦𝐢𝐧</m:t>
                                </m:r>
                              </m:e>
                              <m:lim>
                                <m:r>
                                  <a:rPr lang="en-US" altLang="en-US" sz="1900" b="1" i="1">
                                    <a:latin typeface="Cambria Math"/>
                                  </a:rPr>
                                  <m:t>𝒋</m:t>
                                </m:r>
                              </m:lim>
                            </m:limLow>
                          </m:fName>
                          <m:e>
                            <m:r>
                              <m:rPr>
                                <m:nor/>
                              </m:rPr>
                              <a:rPr lang="en-US" altLang="en-US" sz="1900" b="1" dirty="0"/>
                              <m:t>d</m:t>
                            </m:r>
                            <m:r>
                              <m:rPr>
                                <m:nor/>
                              </m:rPr>
                              <a:rPr lang="en-US" altLang="en-US" sz="1900" b="1" baseline="30000" dirty="0"/>
                              <m:t>2</m:t>
                            </m:r>
                            <m:r>
                              <m:rPr>
                                <m:nor/>
                              </m:rPr>
                              <a:rPr lang="en-US" altLang="en-US" sz="1900" b="1" dirty="0"/>
                              <m:t>( </m:t>
                            </m:r>
                            <m:r>
                              <m:rPr>
                                <m:nor/>
                              </m:rPr>
                              <a:rPr lang="en-US" altLang="en-US" sz="1900" b="1" i="1" dirty="0"/>
                              <m:t>C</m:t>
                            </m:r>
                            <m:r>
                              <m:rPr>
                                <m:nor/>
                              </m:rPr>
                              <a:rPr lang="en-US" altLang="en-US" sz="1900" b="1" i="1" baseline="-25000" dirty="0"/>
                              <m:t>j</m:t>
                            </m:r>
                            <m:r>
                              <m:rPr>
                                <m:nor/>
                              </m:rPr>
                              <a:rPr lang="en-US" altLang="en-US" sz="1900" b="1" dirty="0"/>
                              <m:t>, </m:t>
                            </m:r>
                            <m:r>
                              <m:rPr>
                                <m:nor/>
                              </m:rPr>
                              <a:rPr lang="en-US" altLang="en-US" sz="1900" b="1" i="1" dirty="0"/>
                              <m:t>x</m:t>
                            </m:r>
                            <m:r>
                              <m:rPr>
                                <m:nor/>
                              </m:rPr>
                              <a:rPr lang="en-US" altLang="en-US" sz="1900" b="1" i="1" baseline="-25000" dirty="0">
                                <a:latin typeface="Times New Roman" panose="02020603050405020304" pitchFamily="18" charset="0"/>
                                <a:cs typeface="Times New Roman" panose="02020603050405020304" pitchFamily="18" charset="0"/>
                              </a:rPr>
                              <m:t>i</m:t>
                            </m:r>
                            <m:r>
                              <m:rPr>
                                <m:nor/>
                              </m:rPr>
                              <a:rPr lang="en-US" altLang="en-US" sz="1900" b="1" dirty="0"/>
                              <m:t> )</m:t>
                            </m:r>
                          </m:e>
                        </m:func>
                      </m:num>
                      <m:den>
                        <m:nary>
                          <m:naryPr>
                            <m:chr m:val="∑"/>
                            <m:supHide m:val="on"/>
                            <m:ctrlPr>
                              <a:rPr lang="en-US" altLang="en-US" sz="1900" b="1" i="1">
                                <a:latin typeface="Cambria Math" panose="02040503050406030204" pitchFamily="18" charset="0"/>
                              </a:rPr>
                            </m:ctrlPr>
                          </m:naryPr>
                          <m:sub>
                            <m:r>
                              <a:rPr lang="en-US" altLang="en-US" sz="1900" b="1" i="1">
                                <a:latin typeface="Cambria Math"/>
                              </a:rPr>
                              <m:t>𝒊</m:t>
                            </m:r>
                          </m:sub>
                          <m:sup/>
                          <m:e>
                            <m:func>
                              <m:funcPr>
                                <m:ctrlPr>
                                  <a:rPr lang="en-US" altLang="en-US" sz="1900" b="1" i="1">
                                    <a:latin typeface="Cambria Math" panose="02040503050406030204" pitchFamily="18" charset="0"/>
                                  </a:rPr>
                                </m:ctrlPr>
                              </m:funcPr>
                              <m:fName>
                                <m:limLow>
                                  <m:limLowPr>
                                    <m:ctrlPr>
                                      <a:rPr lang="en-US" altLang="en-US" sz="1900" b="1" i="1">
                                        <a:latin typeface="Cambria Math" panose="02040503050406030204" pitchFamily="18" charset="0"/>
                                      </a:rPr>
                                    </m:ctrlPr>
                                  </m:limLowPr>
                                  <m:e>
                                    <m:r>
                                      <a:rPr lang="en-US" altLang="en-US" sz="1900" b="1" i="1">
                                        <a:latin typeface="Cambria Math"/>
                                      </a:rPr>
                                      <m:t>𝐦𝐢𝐧</m:t>
                                    </m:r>
                                  </m:e>
                                  <m:lim>
                                    <m:r>
                                      <a:rPr lang="en-US" altLang="en-US" sz="1900" b="1" i="1">
                                        <a:latin typeface="Cambria Math"/>
                                      </a:rPr>
                                      <m:t>𝒋</m:t>
                                    </m:r>
                                  </m:lim>
                                </m:limLow>
                              </m:fName>
                              <m:e>
                                <m:r>
                                  <m:rPr>
                                    <m:nor/>
                                  </m:rPr>
                                  <a:rPr lang="en-US" altLang="en-US" sz="1900" b="1" dirty="0"/>
                                  <m:t>d</m:t>
                                </m:r>
                                <m:r>
                                  <m:rPr>
                                    <m:nor/>
                                  </m:rPr>
                                  <a:rPr lang="en-US" altLang="en-US" sz="1900" b="1" baseline="30000" dirty="0"/>
                                  <m:t>2</m:t>
                                </m:r>
                                <m:r>
                                  <m:rPr>
                                    <m:nor/>
                                  </m:rPr>
                                  <a:rPr lang="en-US" altLang="en-US" sz="1900" b="1" dirty="0"/>
                                  <m:t>( </m:t>
                                </m:r>
                                <m:r>
                                  <m:rPr>
                                    <m:nor/>
                                  </m:rPr>
                                  <a:rPr lang="en-US" altLang="en-US" sz="1900" b="1" i="1" dirty="0"/>
                                  <m:t>C</m:t>
                                </m:r>
                                <m:r>
                                  <m:rPr>
                                    <m:nor/>
                                  </m:rPr>
                                  <a:rPr lang="en-US" altLang="en-US" sz="1900" b="1" i="1" baseline="-25000" dirty="0"/>
                                  <m:t>j</m:t>
                                </m:r>
                                <m:r>
                                  <m:rPr>
                                    <m:nor/>
                                  </m:rPr>
                                  <a:rPr lang="en-US" altLang="en-US" sz="1900" b="1" dirty="0"/>
                                  <m:t>, </m:t>
                                </m:r>
                                <m:r>
                                  <m:rPr>
                                    <m:nor/>
                                  </m:rPr>
                                  <a:rPr lang="en-US" altLang="en-US" sz="1900" b="1" i="1" dirty="0"/>
                                  <m:t>x</m:t>
                                </m:r>
                                <m:r>
                                  <m:rPr>
                                    <m:nor/>
                                  </m:rPr>
                                  <a:rPr lang="en-US" altLang="en-US" sz="1900" b="1" i="1" baseline="-25000" dirty="0">
                                    <a:latin typeface="Times New Roman" panose="02020603050405020304" pitchFamily="18" charset="0"/>
                                    <a:cs typeface="Times New Roman" panose="02020603050405020304" pitchFamily="18" charset="0"/>
                                  </a:rPr>
                                  <m:t>i</m:t>
                                </m:r>
                                <m:r>
                                  <m:rPr>
                                    <m:nor/>
                                  </m:rPr>
                                  <a:rPr lang="en-US" altLang="en-US" sz="1900" b="1" dirty="0"/>
                                  <m:t> )</m:t>
                                </m:r>
                              </m:e>
                            </m:func>
                          </m:e>
                        </m:nary>
                      </m:den>
                    </m:f>
                  </m:oMath>
                </a14:m>
                <a:r>
                  <a:rPr lang="en-US" altLang="en-US" sz="1900" b="1" dirty="0"/>
                  <a:t>  </a:t>
                </a:r>
                <a:r>
                  <a:rPr lang="en-US" altLang="en-US" sz="1900" dirty="0"/>
                  <a:t>is </a:t>
                </a:r>
              </a:p>
              <a:p>
                <a:pPr marL="508000" indent="-457200">
                  <a:lnSpc>
                    <a:spcPct val="100000"/>
                  </a:lnSpc>
                  <a:spcBef>
                    <a:spcPts val="900"/>
                  </a:spcBef>
                  <a:spcAft>
                    <a:spcPts val="600"/>
                  </a:spcAft>
                  <a:buFont typeface="+mj-lt"/>
                  <a:buAutoNum type="arabicPeriod" startAt="5"/>
                </a:pPr>
                <a:r>
                  <a:rPr lang="en-US" altLang="en-US" sz="1900" dirty="0"/>
                  <a:t>End For</a:t>
                </a:r>
                <a:endParaRPr lang="en-US" altLang="en-US" sz="1800" dirty="0"/>
              </a:p>
            </p:txBody>
          </p:sp>
        </mc:Choice>
        <mc:Fallback xmlns="">
          <p:sp>
            <p:nvSpPr>
              <p:cNvPr id="21507" name="Rectangle 3"/>
              <p:cNvSpPr>
                <a:spLocks noGrp="1" noRot="1" noChangeAspect="1" noMove="1" noResize="1" noEditPoints="1" noAdjustHandles="1" noChangeArrowheads="1" noChangeShapeType="1" noTextEdit="1"/>
              </p:cNvSpPr>
              <p:nvPr>
                <p:ph idx="1"/>
              </p:nvPr>
            </p:nvSpPr>
            <p:spPr>
              <a:xfrm>
                <a:off x="1324946" y="1552159"/>
                <a:ext cx="10150361" cy="5305841"/>
              </a:xfrm>
              <a:blipFill>
                <a:blip r:embed="rId2"/>
                <a:stretch>
                  <a:fillRect l="-541" t="-1264" r="-1141"/>
                </a:stretch>
              </a:blipFill>
            </p:spPr>
            <p:txBody>
              <a:bodyPr/>
              <a:lstStyle/>
              <a:p>
                <a:r>
                  <a:rPr lang="en-IE">
                    <a:noFill/>
                  </a:rPr>
                  <a:t> </a:t>
                </a:r>
              </a:p>
            </p:txBody>
          </p:sp>
        </mc:Fallback>
      </mc:AlternateContent>
      <p:sp>
        <p:nvSpPr>
          <p:cNvPr id="2" name="Slide Number Placeholder 1">
            <a:extLst>
              <a:ext uri="{FF2B5EF4-FFF2-40B4-BE49-F238E27FC236}">
                <a16:creationId xmlns:a16="http://schemas.microsoft.com/office/drawing/2014/main" id="{2EF11B7F-BFAA-4BD8-90BF-A4AF85BA6471}"/>
              </a:ext>
            </a:extLst>
          </p:cNvPr>
          <p:cNvSpPr>
            <a:spLocks noGrp="1"/>
          </p:cNvSpPr>
          <p:nvPr>
            <p:ph type="sldNum" sz="quarter" idx="12"/>
          </p:nvPr>
        </p:nvSpPr>
        <p:spPr/>
        <p:txBody>
          <a:bodyPr/>
          <a:lstStyle/>
          <a:p>
            <a:fld id="{6C8DB4F7-D883-4928-8961-38134A510B78}" type="slidenum">
              <a:rPr lang="en-GB" smtClean="0"/>
              <a:t>21</a:t>
            </a:fld>
            <a:endParaRPr lang="en-GB" dirty="0"/>
          </a:p>
        </p:txBody>
      </p:sp>
    </p:spTree>
    <p:extLst>
      <p:ext uri="{BB962C8B-B14F-4D97-AF65-F5344CB8AC3E}">
        <p14:creationId xmlns:p14="http://schemas.microsoft.com/office/powerpoint/2010/main" val="1283356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Updating Centers Incrementally</a:t>
            </a:r>
          </a:p>
        </p:txBody>
      </p:sp>
      <p:sp>
        <p:nvSpPr>
          <p:cNvPr id="47107" name="Rectangle 3"/>
          <p:cNvSpPr>
            <a:spLocks noGrp="1" noChangeArrowheads="1"/>
          </p:cNvSpPr>
          <p:nvPr>
            <p:ph idx="1"/>
          </p:nvPr>
        </p:nvSpPr>
        <p:spPr>
          <a:xfrm>
            <a:off x="1032819" y="1605704"/>
            <a:ext cx="10126362" cy="5248942"/>
          </a:xfrm>
        </p:spPr>
        <p:txBody>
          <a:bodyPr>
            <a:normAutofit/>
          </a:bodyPr>
          <a:lstStyle/>
          <a:p>
            <a:pPr marL="357188" indent="-357188">
              <a:lnSpc>
                <a:spcPct val="100000"/>
              </a:lnSpc>
              <a:spcBef>
                <a:spcPts val="1200"/>
              </a:spcBef>
              <a:spcAft>
                <a:spcPts val="600"/>
              </a:spcAft>
            </a:pPr>
            <a:r>
              <a:rPr lang="en-US" altLang="en-US" sz="2400" dirty="0"/>
              <a:t>In the basic </a:t>
            </a:r>
            <a:r>
              <a:rPr lang="en-US" altLang="en-US" sz="2400" b="1" dirty="0"/>
              <a:t>K-means algorithm</a:t>
            </a:r>
            <a:r>
              <a:rPr lang="en-US" altLang="en-US" sz="2400" dirty="0"/>
              <a:t>, centroids are updated after all points are assigned to a centroid.</a:t>
            </a:r>
          </a:p>
          <a:p>
            <a:pPr marL="357188" indent="-357188">
              <a:lnSpc>
                <a:spcPct val="100000"/>
              </a:lnSpc>
              <a:spcBef>
                <a:spcPts val="1200"/>
              </a:spcBef>
              <a:spcAft>
                <a:spcPts val="600"/>
              </a:spcAft>
            </a:pPr>
            <a:r>
              <a:rPr lang="en-US" altLang="en-US" sz="2400" dirty="0"/>
              <a:t>An alternative is to update the centroids after each assignment (incremental approach)</a:t>
            </a:r>
          </a:p>
          <a:p>
            <a:pPr marL="806450" lvl="1" indent="-349250">
              <a:lnSpc>
                <a:spcPct val="100000"/>
              </a:lnSpc>
              <a:spcBef>
                <a:spcPts val="1200"/>
              </a:spcBef>
              <a:spcAft>
                <a:spcPts val="600"/>
              </a:spcAft>
            </a:pPr>
            <a:r>
              <a:rPr lang="en-US" altLang="en-US" sz="2200" dirty="0"/>
              <a:t>Each assignment updates zero or two centroids</a:t>
            </a:r>
          </a:p>
          <a:p>
            <a:pPr marL="806450" lvl="1" indent="-349250">
              <a:lnSpc>
                <a:spcPct val="100000"/>
              </a:lnSpc>
              <a:spcBef>
                <a:spcPts val="1200"/>
              </a:spcBef>
              <a:spcAft>
                <a:spcPts val="600"/>
              </a:spcAft>
            </a:pPr>
            <a:r>
              <a:rPr lang="en-US" altLang="en-US" sz="2200" dirty="0"/>
              <a:t>More expensive</a:t>
            </a:r>
          </a:p>
          <a:p>
            <a:pPr marL="806450" lvl="1" indent="-349250">
              <a:lnSpc>
                <a:spcPct val="100000"/>
              </a:lnSpc>
              <a:spcBef>
                <a:spcPts val="1200"/>
              </a:spcBef>
              <a:spcAft>
                <a:spcPts val="600"/>
              </a:spcAft>
            </a:pPr>
            <a:r>
              <a:rPr lang="en-US" altLang="en-US" sz="2200" dirty="0"/>
              <a:t>Introduces an order dependency</a:t>
            </a:r>
          </a:p>
          <a:p>
            <a:pPr marL="806450" lvl="1" indent="-349250">
              <a:lnSpc>
                <a:spcPct val="100000"/>
              </a:lnSpc>
              <a:spcBef>
                <a:spcPts val="1200"/>
              </a:spcBef>
              <a:spcAft>
                <a:spcPts val="600"/>
              </a:spcAft>
            </a:pPr>
            <a:r>
              <a:rPr lang="en-US" altLang="en-US" sz="2200" dirty="0"/>
              <a:t>Never get an empty cluster</a:t>
            </a:r>
          </a:p>
          <a:p>
            <a:pPr marL="806450" lvl="1" indent="-349250">
              <a:lnSpc>
                <a:spcPct val="100000"/>
              </a:lnSpc>
              <a:spcBef>
                <a:spcPts val="1200"/>
              </a:spcBef>
              <a:spcAft>
                <a:spcPts val="600"/>
              </a:spcAft>
            </a:pPr>
            <a:r>
              <a:rPr lang="en-US" altLang="en-US" sz="2200" dirty="0"/>
              <a:t>Can use “weights” to change the impact</a:t>
            </a:r>
          </a:p>
        </p:txBody>
      </p:sp>
      <p:sp>
        <p:nvSpPr>
          <p:cNvPr id="2" name="Slide Number Placeholder 1">
            <a:extLst>
              <a:ext uri="{FF2B5EF4-FFF2-40B4-BE49-F238E27FC236}">
                <a16:creationId xmlns:a16="http://schemas.microsoft.com/office/drawing/2014/main" id="{D7B491F2-1B03-4AD2-B6E4-5F14E123F9A4}"/>
              </a:ext>
            </a:extLst>
          </p:cNvPr>
          <p:cNvSpPr>
            <a:spLocks noGrp="1"/>
          </p:cNvSpPr>
          <p:nvPr>
            <p:ph type="sldNum" sz="quarter" idx="12"/>
          </p:nvPr>
        </p:nvSpPr>
        <p:spPr/>
        <p:txBody>
          <a:bodyPr/>
          <a:lstStyle/>
          <a:p>
            <a:fld id="{6C8DB4F7-D883-4928-8961-38134A510B78}" type="slidenum">
              <a:rPr lang="en-GB" smtClean="0"/>
              <a:t>22</a:t>
            </a:fld>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67CD3-B9A0-443D-B98B-0FBCDFFEC7F4}"/>
              </a:ext>
            </a:extLst>
          </p:cNvPr>
          <p:cNvSpPr>
            <a:spLocks noGrp="1"/>
          </p:cNvSpPr>
          <p:nvPr>
            <p:ph type="title"/>
          </p:nvPr>
        </p:nvSpPr>
        <p:spPr>
          <a:xfrm>
            <a:off x="838200" y="47625"/>
            <a:ext cx="10515600" cy="1401031"/>
          </a:xfrm>
        </p:spPr>
        <p:txBody>
          <a:bodyPr/>
          <a:lstStyle/>
          <a:p>
            <a:r>
              <a:rPr lang="en-GB" dirty="0"/>
              <a:t>Feature Extraction</a:t>
            </a:r>
            <a:br>
              <a:rPr lang="en-GB" dirty="0"/>
            </a:br>
            <a:r>
              <a:rPr lang="en-GB" sz="2800" dirty="0">
                <a:solidFill>
                  <a:srgbClr val="C00000"/>
                </a:solidFill>
              </a:rPr>
              <a:t>Application</a:t>
            </a:r>
            <a:endParaRPr lang="en-GB" dirty="0">
              <a:solidFill>
                <a:srgbClr val="C00000"/>
              </a:solidFill>
            </a:endParaRPr>
          </a:p>
        </p:txBody>
      </p:sp>
      <p:sp>
        <p:nvSpPr>
          <p:cNvPr id="3" name="Content Placeholder 2">
            <a:extLst>
              <a:ext uri="{FF2B5EF4-FFF2-40B4-BE49-F238E27FC236}">
                <a16:creationId xmlns:a16="http://schemas.microsoft.com/office/drawing/2014/main" id="{65C20A80-DB8E-41EC-AD64-79237A88EEFB}"/>
              </a:ext>
            </a:extLst>
          </p:cNvPr>
          <p:cNvSpPr>
            <a:spLocks noGrp="1"/>
          </p:cNvSpPr>
          <p:nvPr>
            <p:ph idx="1"/>
          </p:nvPr>
        </p:nvSpPr>
        <p:spPr>
          <a:xfrm>
            <a:off x="814348" y="1585519"/>
            <a:ext cx="6589629" cy="5272481"/>
          </a:xfrm>
        </p:spPr>
        <p:txBody>
          <a:bodyPr>
            <a:normAutofit fontScale="92500"/>
          </a:bodyPr>
          <a:lstStyle/>
          <a:p>
            <a:pPr marL="357188" indent="-357188">
              <a:lnSpc>
                <a:spcPct val="100000"/>
              </a:lnSpc>
              <a:spcBef>
                <a:spcPts val="0"/>
              </a:spcBef>
              <a:spcAft>
                <a:spcPts val="1800"/>
              </a:spcAft>
            </a:pPr>
            <a:r>
              <a:rPr lang="en-GB" sz="2000" dirty="0"/>
              <a:t>A great example of an application where </a:t>
            </a:r>
            <a:r>
              <a:rPr lang="en-GB" sz="2000" b="1" dirty="0"/>
              <a:t>feature extraction </a:t>
            </a:r>
            <a:r>
              <a:rPr lang="en-GB" sz="2000" dirty="0"/>
              <a:t>is helpful with images. Images are made up of pixels, usually stored as </a:t>
            </a:r>
            <a:r>
              <a:rPr lang="en-GB" sz="2000" dirty="0">
                <a:solidFill>
                  <a:srgbClr val="FF0000"/>
                </a:solidFill>
              </a:rPr>
              <a:t>red</a:t>
            </a:r>
            <a:r>
              <a:rPr lang="en-GB" sz="2000" dirty="0"/>
              <a:t>, </a:t>
            </a:r>
            <a:r>
              <a:rPr lang="en-GB" sz="2000" dirty="0">
                <a:solidFill>
                  <a:srgbClr val="00B050"/>
                </a:solidFill>
              </a:rPr>
              <a:t>green</a:t>
            </a:r>
            <a:r>
              <a:rPr lang="en-GB" sz="2000" dirty="0"/>
              <a:t>, and </a:t>
            </a:r>
            <a:r>
              <a:rPr lang="en-GB" sz="2000" dirty="0">
                <a:solidFill>
                  <a:srgbClr val="0000FF"/>
                </a:solidFill>
              </a:rPr>
              <a:t>blue</a:t>
            </a:r>
            <a:r>
              <a:rPr lang="en-GB" sz="2000" dirty="0"/>
              <a:t> (RGB) intensities.</a:t>
            </a:r>
          </a:p>
          <a:p>
            <a:pPr marL="357188" indent="-357188">
              <a:lnSpc>
                <a:spcPct val="100000"/>
              </a:lnSpc>
              <a:spcBef>
                <a:spcPts val="0"/>
              </a:spcBef>
              <a:spcAft>
                <a:spcPts val="1800"/>
              </a:spcAft>
            </a:pPr>
            <a:r>
              <a:rPr lang="en-GB" sz="2000" dirty="0"/>
              <a:t>Objects in images are made up of thousands of pixels, and only together are they meaningful.</a:t>
            </a:r>
          </a:p>
          <a:p>
            <a:pPr marL="357188" indent="-357188">
              <a:lnSpc>
                <a:spcPct val="100000"/>
              </a:lnSpc>
              <a:spcBef>
                <a:spcPts val="0"/>
              </a:spcBef>
              <a:spcAft>
                <a:spcPts val="1800"/>
              </a:spcAft>
            </a:pPr>
            <a:r>
              <a:rPr lang="en-GB" sz="2000" dirty="0"/>
              <a:t>We give a very simple application of feature extraction on images using </a:t>
            </a:r>
            <a:r>
              <a:rPr lang="en-GB" sz="2000" b="1" dirty="0"/>
              <a:t>PCA</a:t>
            </a:r>
            <a:r>
              <a:rPr lang="en-GB" sz="2000" dirty="0"/>
              <a:t>, by working with face images from the Labeled Faces in the Wild dataset. </a:t>
            </a:r>
          </a:p>
          <a:p>
            <a:pPr marL="357188" indent="-357188">
              <a:lnSpc>
                <a:spcPct val="100000"/>
              </a:lnSpc>
              <a:spcBef>
                <a:spcPts val="0"/>
              </a:spcBef>
              <a:spcAft>
                <a:spcPts val="1800"/>
              </a:spcAft>
            </a:pPr>
            <a:r>
              <a:rPr lang="en-GB" sz="2000" dirty="0"/>
              <a:t>This dataset contains face images of celebrities downloaded from the Internet, and it includes faces of politicians, singers, actors, and athletes from the early 2000s. </a:t>
            </a:r>
          </a:p>
          <a:p>
            <a:pPr marL="357188" indent="-357188">
              <a:lnSpc>
                <a:spcPct val="100000"/>
              </a:lnSpc>
              <a:spcBef>
                <a:spcPts val="0"/>
              </a:spcBef>
              <a:spcAft>
                <a:spcPts val="1800"/>
              </a:spcAft>
            </a:pPr>
            <a:r>
              <a:rPr lang="en-GB" sz="2000" dirty="0"/>
              <a:t>We use grayscale versions of these images, and scale them down for faster processing. We can see some of the images in Figure.</a:t>
            </a:r>
          </a:p>
        </p:txBody>
      </p:sp>
      <p:sp>
        <p:nvSpPr>
          <p:cNvPr id="4" name="Slide Number Placeholder 3">
            <a:extLst>
              <a:ext uri="{FF2B5EF4-FFF2-40B4-BE49-F238E27FC236}">
                <a16:creationId xmlns:a16="http://schemas.microsoft.com/office/drawing/2014/main" id="{3244BB16-7956-41BE-ABC2-794F4C160164}"/>
              </a:ext>
            </a:extLst>
          </p:cNvPr>
          <p:cNvSpPr>
            <a:spLocks noGrp="1"/>
          </p:cNvSpPr>
          <p:nvPr>
            <p:ph type="sldNum" sz="quarter" idx="12"/>
          </p:nvPr>
        </p:nvSpPr>
        <p:spPr/>
        <p:txBody>
          <a:bodyPr/>
          <a:lstStyle/>
          <a:p>
            <a:fld id="{6C8DB4F7-D883-4928-8961-38134A510B78}" type="slidenum">
              <a:rPr lang="en-GB" smtClean="0"/>
              <a:t>23</a:t>
            </a:fld>
            <a:endParaRPr lang="en-GB"/>
          </a:p>
        </p:txBody>
      </p:sp>
      <p:pic>
        <p:nvPicPr>
          <p:cNvPr id="5" name="Picture 4">
            <a:extLst>
              <a:ext uri="{FF2B5EF4-FFF2-40B4-BE49-F238E27FC236}">
                <a16:creationId xmlns:a16="http://schemas.microsoft.com/office/drawing/2014/main" id="{13DE663F-46F1-4301-A2D8-B5ADD452021E}"/>
              </a:ext>
            </a:extLst>
          </p:cNvPr>
          <p:cNvPicPr>
            <a:picLocks noChangeAspect="1"/>
          </p:cNvPicPr>
          <p:nvPr/>
        </p:nvPicPr>
        <p:blipFill>
          <a:blip r:embed="rId3"/>
          <a:stretch>
            <a:fillRect/>
          </a:stretch>
        </p:blipFill>
        <p:spPr>
          <a:xfrm>
            <a:off x="7592037" y="1649349"/>
            <a:ext cx="4285875" cy="1074237"/>
          </a:xfrm>
          <a:prstGeom prst="rect">
            <a:avLst/>
          </a:prstGeom>
        </p:spPr>
      </p:pic>
      <p:pic>
        <p:nvPicPr>
          <p:cNvPr id="10242" name="Picture 2">
            <a:extLst>
              <a:ext uri="{FF2B5EF4-FFF2-40B4-BE49-F238E27FC236}">
                <a16:creationId xmlns:a16="http://schemas.microsoft.com/office/drawing/2014/main" id="{7969E5DF-BFAA-4FEA-B7F5-0C01ECA29B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1669" y="2818504"/>
            <a:ext cx="4590089" cy="24939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B743F7E-F3FD-47C5-B578-249603576F6C}"/>
              </a:ext>
            </a:extLst>
          </p:cNvPr>
          <p:cNvSpPr/>
          <p:nvPr/>
        </p:nvSpPr>
        <p:spPr>
          <a:xfrm>
            <a:off x="7608815" y="5351627"/>
            <a:ext cx="4402209" cy="584775"/>
          </a:xfrm>
          <a:prstGeom prst="rect">
            <a:avLst/>
          </a:prstGeom>
        </p:spPr>
        <p:txBody>
          <a:bodyPr wrap="square">
            <a:spAutoFit/>
          </a:bodyPr>
          <a:lstStyle/>
          <a:p>
            <a:r>
              <a:rPr lang="en-GB" sz="1600" dirty="0"/>
              <a:t>There are 3,023 images, each 87×65 pixels large, belonging to 62 different people</a:t>
            </a:r>
          </a:p>
        </p:txBody>
      </p:sp>
      <p:pic>
        <p:nvPicPr>
          <p:cNvPr id="8" name="Picture 7">
            <a:extLst>
              <a:ext uri="{FF2B5EF4-FFF2-40B4-BE49-F238E27FC236}">
                <a16:creationId xmlns:a16="http://schemas.microsoft.com/office/drawing/2014/main" id="{F3EDAF74-33AD-44A5-9AC8-CF86B4367312}"/>
              </a:ext>
            </a:extLst>
          </p:cNvPr>
          <p:cNvPicPr>
            <a:picLocks noChangeAspect="1"/>
          </p:cNvPicPr>
          <p:nvPr/>
        </p:nvPicPr>
        <p:blipFill>
          <a:blip r:embed="rId5"/>
          <a:stretch>
            <a:fillRect/>
          </a:stretch>
        </p:blipFill>
        <p:spPr>
          <a:xfrm>
            <a:off x="7568268" y="6027788"/>
            <a:ext cx="4459567" cy="471175"/>
          </a:xfrm>
          <a:prstGeom prst="rect">
            <a:avLst/>
          </a:prstGeom>
        </p:spPr>
      </p:pic>
      <p:sp>
        <p:nvSpPr>
          <p:cNvPr id="6" name="Rectangle 5">
            <a:extLst>
              <a:ext uri="{FF2B5EF4-FFF2-40B4-BE49-F238E27FC236}">
                <a16:creationId xmlns:a16="http://schemas.microsoft.com/office/drawing/2014/main" id="{48688201-FE13-4F27-8D09-C8A34B44343E}"/>
              </a:ext>
            </a:extLst>
          </p:cNvPr>
          <p:cNvSpPr/>
          <p:nvPr/>
        </p:nvSpPr>
        <p:spPr>
          <a:xfrm>
            <a:off x="6376875" y="6565916"/>
            <a:ext cx="6096000" cy="261610"/>
          </a:xfrm>
          <a:prstGeom prst="rect">
            <a:avLst/>
          </a:prstGeom>
        </p:spPr>
        <p:txBody>
          <a:bodyPr>
            <a:spAutoFit/>
          </a:bodyPr>
          <a:lstStyle/>
          <a:p>
            <a:pPr algn="ctr"/>
            <a:r>
              <a:rPr lang="en-GB" sz="1050" dirty="0"/>
              <a:t>https://scikit-learn.org/stable/modules/generated/sklearn.datasets.fetch_lfw_people.html</a:t>
            </a:r>
          </a:p>
        </p:txBody>
      </p:sp>
    </p:spTree>
    <p:extLst>
      <p:ext uri="{BB962C8B-B14F-4D97-AF65-F5344CB8AC3E}">
        <p14:creationId xmlns:p14="http://schemas.microsoft.com/office/powerpoint/2010/main" val="3552455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8FBB-C1BA-45E8-B805-75AA3D052D5C}"/>
              </a:ext>
            </a:extLst>
          </p:cNvPr>
          <p:cNvSpPr>
            <a:spLocks noGrp="1"/>
          </p:cNvSpPr>
          <p:nvPr>
            <p:ph type="title"/>
          </p:nvPr>
        </p:nvSpPr>
        <p:spPr>
          <a:xfrm>
            <a:off x="838200" y="47625"/>
            <a:ext cx="10515600" cy="1415415"/>
          </a:xfrm>
        </p:spPr>
        <p:txBody>
          <a:bodyPr/>
          <a:lstStyle/>
          <a:p>
            <a:r>
              <a:rPr lang="en-GB" dirty="0"/>
              <a:t>Feature Extraction</a:t>
            </a:r>
            <a:br>
              <a:rPr lang="en-GB" dirty="0"/>
            </a:br>
            <a:r>
              <a:rPr lang="en-GB" sz="2800" dirty="0">
                <a:solidFill>
                  <a:srgbClr val="C00000"/>
                </a:solidFill>
              </a:rPr>
              <a:t>Application</a:t>
            </a:r>
            <a:endParaRPr lang="en-GB" dirty="0"/>
          </a:p>
        </p:txBody>
      </p:sp>
      <p:sp>
        <p:nvSpPr>
          <p:cNvPr id="3" name="Content Placeholder 2">
            <a:extLst>
              <a:ext uri="{FF2B5EF4-FFF2-40B4-BE49-F238E27FC236}">
                <a16:creationId xmlns:a16="http://schemas.microsoft.com/office/drawing/2014/main" id="{4DFF42DA-22B3-47BD-9F4A-ECD39D6B6E78}"/>
              </a:ext>
            </a:extLst>
          </p:cNvPr>
          <p:cNvSpPr>
            <a:spLocks noGrp="1"/>
          </p:cNvSpPr>
          <p:nvPr>
            <p:ph idx="1"/>
          </p:nvPr>
        </p:nvSpPr>
        <p:spPr>
          <a:xfrm>
            <a:off x="964166" y="1652954"/>
            <a:ext cx="5874548" cy="5173242"/>
          </a:xfrm>
        </p:spPr>
        <p:txBody>
          <a:bodyPr>
            <a:normAutofit/>
          </a:bodyPr>
          <a:lstStyle/>
          <a:p>
            <a:pPr marL="357188" indent="-357188">
              <a:spcBef>
                <a:spcPts val="0"/>
              </a:spcBef>
              <a:spcAft>
                <a:spcPts val="1800"/>
              </a:spcAft>
              <a:tabLst>
                <a:tab pos="357188" algn="l"/>
              </a:tabLst>
            </a:pPr>
            <a:r>
              <a:rPr lang="en-GB" sz="2200" dirty="0"/>
              <a:t>We can see that when we use only the first 10 principal components, only the essence of the picture, like the face orientation and lighting, is captured. </a:t>
            </a:r>
          </a:p>
          <a:p>
            <a:pPr marL="357188" indent="-357188">
              <a:spcBef>
                <a:spcPts val="0"/>
              </a:spcBef>
              <a:spcAft>
                <a:spcPts val="1800"/>
              </a:spcAft>
              <a:tabLst>
                <a:tab pos="357188" algn="l"/>
              </a:tabLst>
            </a:pPr>
            <a:r>
              <a:rPr lang="en-GB" sz="2200" dirty="0"/>
              <a:t>By using more and more principal components, more and more details in the image are preserved. </a:t>
            </a:r>
          </a:p>
          <a:p>
            <a:pPr marL="357188" indent="-357188">
              <a:spcBef>
                <a:spcPts val="0"/>
              </a:spcBef>
              <a:spcAft>
                <a:spcPts val="1800"/>
              </a:spcAft>
              <a:tabLst>
                <a:tab pos="357188" algn="l"/>
              </a:tabLst>
            </a:pPr>
            <a:r>
              <a:rPr lang="en-GB" sz="2200" dirty="0"/>
              <a:t>This corresponds to extending the sum in Figure to include more and more terms.</a:t>
            </a:r>
          </a:p>
          <a:p>
            <a:pPr marL="357188" indent="-357188">
              <a:spcBef>
                <a:spcPts val="0"/>
              </a:spcBef>
              <a:spcAft>
                <a:spcPts val="1800"/>
              </a:spcAft>
              <a:tabLst>
                <a:tab pos="357188" algn="l"/>
              </a:tabLst>
            </a:pPr>
            <a:r>
              <a:rPr lang="en-GB" sz="2200" dirty="0"/>
              <a:t>Using as many components as there are pixels would mean that we would not discard any information after the rotation, and we would reconstruct the image perfectly.</a:t>
            </a:r>
          </a:p>
        </p:txBody>
      </p:sp>
      <p:sp>
        <p:nvSpPr>
          <p:cNvPr id="4" name="Slide Number Placeholder 3">
            <a:extLst>
              <a:ext uri="{FF2B5EF4-FFF2-40B4-BE49-F238E27FC236}">
                <a16:creationId xmlns:a16="http://schemas.microsoft.com/office/drawing/2014/main" id="{FE7C6FC8-1BBF-48AC-83A1-51A901F6477B}"/>
              </a:ext>
            </a:extLst>
          </p:cNvPr>
          <p:cNvSpPr>
            <a:spLocks noGrp="1"/>
          </p:cNvSpPr>
          <p:nvPr>
            <p:ph type="sldNum" sz="quarter" idx="12"/>
          </p:nvPr>
        </p:nvSpPr>
        <p:spPr/>
        <p:txBody>
          <a:bodyPr/>
          <a:lstStyle/>
          <a:p>
            <a:fld id="{6C8DB4F7-D883-4928-8961-38134A510B78}" type="slidenum">
              <a:rPr lang="en-GB" smtClean="0"/>
              <a:t>24</a:t>
            </a:fld>
            <a:endParaRPr lang="en-GB"/>
          </a:p>
        </p:txBody>
      </p:sp>
      <p:pic>
        <p:nvPicPr>
          <p:cNvPr id="1026" name="Picture 2">
            <a:extLst>
              <a:ext uri="{FF2B5EF4-FFF2-40B4-BE49-F238E27FC236}">
                <a16:creationId xmlns:a16="http://schemas.microsoft.com/office/drawing/2014/main" id="{F4745B7A-C6E5-4BC4-BDC9-9150895D49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9430" y="2558053"/>
            <a:ext cx="4088404" cy="32879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B86B101-8B61-4966-8BE8-2DBA5AE72478}"/>
              </a:ext>
            </a:extLst>
          </p:cNvPr>
          <p:cNvSpPr/>
          <p:nvPr/>
        </p:nvSpPr>
        <p:spPr>
          <a:xfrm>
            <a:off x="7139430" y="5846031"/>
            <a:ext cx="4389120" cy="646331"/>
          </a:xfrm>
          <a:prstGeom prst="rect">
            <a:avLst/>
          </a:prstGeom>
        </p:spPr>
        <p:txBody>
          <a:bodyPr wrap="square">
            <a:spAutoFit/>
          </a:bodyPr>
          <a:lstStyle/>
          <a:p>
            <a:r>
              <a:rPr lang="en-GB" dirty="0"/>
              <a:t>Reconstructing three face images using increasing numbers of principal components</a:t>
            </a:r>
          </a:p>
        </p:txBody>
      </p:sp>
      <p:pic>
        <p:nvPicPr>
          <p:cNvPr id="6" name="Picture 5">
            <a:extLst>
              <a:ext uri="{FF2B5EF4-FFF2-40B4-BE49-F238E27FC236}">
                <a16:creationId xmlns:a16="http://schemas.microsoft.com/office/drawing/2014/main" id="{BCEE5B4E-0692-477E-B878-F7AB9A37B536}"/>
              </a:ext>
            </a:extLst>
          </p:cNvPr>
          <p:cNvPicPr>
            <a:picLocks noChangeAspect="1"/>
          </p:cNvPicPr>
          <p:nvPr/>
        </p:nvPicPr>
        <p:blipFill>
          <a:blip r:embed="rId4"/>
          <a:stretch>
            <a:fillRect/>
          </a:stretch>
        </p:blipFill>
        <p:spPr>
          <a:xfrm>
            <a:off x="7026959" y="6492362"/>
            <a:ext cx="4614062" cy="333834"/>
          </a:xfrm>
          <a:prstGeom prst="rect">
            <a:avLst/>
          </a:prstGeom>
        </p:spPr>
      </p:pic>
      <p:pic>
        <p:nvPicPr>
          <p:cNvPr id="8" name="Picture 7">
            <a:extLst>
              <a:ext uri="{FF2B5EF4-FFF2-40B4-BE49-F238E27FC236}">
                <a16:creationId xmlns:a16="http://schemas.microsoft.com/office/drawing/2014/main" id="{F15C4DF2-6634-4093-97CD-FF1735D57BFE}"/>
              </a:ext>
            </a:extLst>
          </p:cNvPr>
          <p:cNvPicPr>
            <a:picLocks noChangeAspect="1"/>
          </p:cNvPicPr>
          <p:nvPr/>
        </p:nvPicPr>
        <p:blipFill>
          <a:blip r:embed="rId5"/>
          <a:stretch>
            <a:fillRect/>
          </a:stretch>
        </p:blipFill>
        <p:spPr>
          <a:xfrm>
            <a:off x="7207508" y="1578573"/>
            <a:ext cx="3952248" cy="789572"/>
          </a:xfrm>
          <a:prstGeom prst="rect">
            <a:avLst/>
          </a:prstGeom>
        </p:spPr>
      </p:pic>
    </p:spTree>
    <p:extLst>
      <p:ext uri="{BB962C8B-B14F-4D97-AF65-F5344CB8AC3E}">
        <p14:creationId xmlns:p14="http://schemas.microsoft.com/office/powerpoint/2010/main" val="4281058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878D-2415-4647-AA08-ACF50A6F1CB4}"/>
              </a:ext>
            </a:extLst>
          </p:cNvPr>
          <p:cNvSpPr>
            <a:spLocks noGrp="1"/>
          </p:cNvSpPr>
          <p:nvPr>
            <p:ph type="title"/>
          </p:nvPr>
        </p:nvSpPr>
        <p:spPr>
          <a:xfrm>
            <a:off x="838200" y="66287"/>
            <a:ext cx="10515600" cy="1359756"/>
          </a:xfrm>
        </p:spPr>
        <p:txBody>
          <a:bodyPr>
            <a:normAutofit/>
          </a:bodyPr>
          <a:lstStyle/>
          <a:p>
            <a:r>
              <a:rPr lang="en-GB" sz="4000" dirty="0"/>
              <a:t>Comparison of PCA and K-means</a:t>
            </a:r>
          </a:p>
        </p:txBody>
      </p:sp>
      <p:sp>
        <p:nvSpPr>
          <p:cNvPr id="3" name="Content Placeholder 2">
            <a:extLst>
              <a:ext uri="{FF2B5EF4-FFF2-40B4-BE49-F238E27FC236}">
                <a16:creationId xmlns:a16="http://schemas.microsoft.com/office/drawing/2014/main" id="{25C32188-E441-4D83-8A93-447BDC10B7CB}"/>
              </a:ext>
            </a:extLst>
          </p:cNvPr>
          <p:cNvSpPr>
            <a:spLocks noGrp="1"/>
          </p:cNvSpPr>
          <p:nvPr>
            <p:ph idx="1"/>
          </p:nvPr>
        </p:nvSpPr>
        <p:spPr>
          <a:xfrm>
            <a:off x="540689" y="1548938"/>
            <a:ext cx="7673992" cy="5308762"/>
          </a:xfrm>
        </p:spPr>
        <p:txBody>
          <a:bodyPr>
            <a:normAutofit fontScale="92500"/>
          </a:bodyPr>
          <a:lstStyle/>
          <a:p>
            <a:pPr marL="357188" indent="-357188">
              <a:lnSpc>
                <a:spcPct val="100000"/>
              </a:lnSpc>
              <a:spcBef>
                <a:spcPts val="0"/>
              </a:spcBef>
              <a:spcAft>
                <a:spcPts val="1800"/>
              </a:spcAft>
            </a:pPr>
            <a:r>
              <a:rPr lang="en-GB" sz="2000" dirty="0"/>
              <a:t>Although </a:t>
            </a:r>
            <a:r>
              <a:rPr lang="en-GB" sz="2000" b="1" dirty="0"/>
              <a:t>k-means</a:t>
            </a:r>
            <a:r>
              <a:rPr lang="en-GB" sz="2000" dirty="0"/>
              <a:t> is a clustering algorithm, there are interesting parallels between </a:t>
            </a:r>
            <a:r>
              <a:rPr lang="en-GB" sz="2000" b="1" dirty="0"/>
              <a:t>k-means</a:t>
            </a:r>
            <a:r>
              <a:rPr lang="en-GB" sz="2000" dirty="0"/>
              <a:t> and the decomposition methods like </a:t>
            </a:r>
            <a:r>
              <a:rPr lang="en-GB" sz="2000" b="1" dirty="0"/>
              <a:t>PCA</a:t>
            </a:r>
            <a:r>
              <a:rPr lang="en-GB" sz="2000" dirty="0"/>
              <a:t>.</a:t>
            </a:r>
          </a:p>
          <a:p>
            <a:pPr marL="357188" indent="-357188">
              <a:lnSpc>
                <a:spcPct val="100000"/>
              </a:lnSpc>
              <a:spcBef>
                <a:spcPts val="0"/>
              </a:spcBef>
              <a:spcAft>
                <a:spcPts val="1800"/>
              </a:spcAft>
            </a:pPr>
            <a:r>
              <a:rPr lang="en-GB" sz="2000" b="1" dirty="0"/>
              <a:t>PCA</a:t>
            </a:r>
            <a:r>
              <a:rPr lang="en-GB" sz="2000" dirty="0"/>
              <a:t> tries to find directions of </a:t>
            </a:r>
            <a:r>
              <a:rPr lang="en-GB" sz="2000" b="1" dirty="0"/>
              <a:t>maximum variance</a:t>
            </a:r>
            <a:r>
              <a:rPr lang="en-GB" sz="2000" dirty="0"/>
              <a:t> in the data, while </a:t>
            </a:r>
            <a:r>
              <a:rPr lang="en-GB" sz="2000" b="1" dirty="0"/>
              <a:t>k-means </a:t>
            </a:r>
            <a:r>
              <a:rPr lang="en-GB" sz="2000" dirty="0"/>
              <a:t>tries to represent each data point using a cluster center. </a:t>
            </a:r>
          </a:p>
          <a:p>
            <a:pPr marL="357188" indent="-357188">
              <a:lnSpc>
                <a:spcPct val="100000"/>
              </a:lnSpc>
              <a:spcBef>
                <a:spcPts val="0"/>
              </a:spcBef>
              <a:spcAft>
                <a:spcPts val="1800"/>
              </a:spcAft>
            </a:pPr>
            <a:r>
              <a:rPr lang="en-GB" sz="2000" dirty="0"/>
              <a:t>We can think of that as each point being represented using a single component, which is given by the cluster center. </a:t>
            </a:r>
          </a:p>
          <a:p>
            <a:pPr marL="357188" indent="-357188">
              <a:lnSpc>
                <a:spcPct val="100000"/>
              </a:lnSpc>
              <a:spcBef>
                <a:spcPts val="0"/>
              </a:spcBef>
              <a:spcAft>
                <a:spcPts val="1800"/>
              </a:spcAft>
            </a:pPr>
            <a:r>
              <a:rPr lang="en-GB" sz="2000" dirty="0"/>
              <a:t>This view of </a:t>
            </a:r>
            <a:r>
              <a:rPr lang="en-GB" sz="2000" b="1" dirty="0"/>
              <a:t>k-means</a:t>
            </a:r>
            <a:r>
              <a:rPr lang="en-GB" sz="2000" dirty="0"/>
              <a:t> as a decomposition method, where each point is represented using a single component, is called </a:t>
            </a:r>
            <a:r>
              <a:rPr lang="en-GB" sz="2000" b="1" dirty="0">
                <a:solidFill>
                  <a:schemeClr val="bg1"/>
                </a:solidFill>
                <a:highlight>
                  <a:srgbClr val="000000"/>
                </a:highlight>
              </a:rPr>
              <a:t>vector quantization</a:t>
            </a:r>
            <a:r>
              <a:rPr lang="en-GB" sz="2000" dirty="0"/>
              <a:t>.</a:t>
            </a:r>
          </a:p>
          <a:p>
            <a:pPr marL="357188" indent="-357188">
              <a:lnSpc>
                <a:spcPct val="100000"/>
              </a:lnSpc>
              <a:spcBef>
                <a:spcPts val="0"/>
              </a:spcBef>
              <a:spcAft>
                <a:spcPts val="1800"/>
              </a:spcAft>
            </a:pPr>
            <a:r>
              <a:rPr lang="en-GB" sz="2000" dirty="0"/>
              <a:t>Lets compare </a:t>
            </a:r>
            <a:r>
              <a:rPr lang="en-GB" sz="2000" b="1" dirty="0"/>
              <a:t>PCA</a:t>
            </a:r>
            <a:r>
              <a:rPr lang="en-GB" sz="2000" dirty="0"/>
              <a:t> and </a:t>
            </a:r>
            <a:r>
              <a:rPr lang="en-GB" sz="2000" b="1" dirty="0"/>
              <a:t>k-means</a:t>
            </a:r>
            <a:r>
              <a:rPr lang="en-GB" sz="2000" dirty="0"/>
              <a:t> outcomes, showing the components extracted, as well as reconstructions of faces from the test set using 100 components.</a:t>
            </a:r>
          </a:p>
          <a:p>
            <a:pPr marL="357188" indent="-357188">
              <a:lnSpc>
                <a:spcPct val="100000"/>
              </a:lnSpc>
              <a:spcBef>
                <a:spcPts val="0"/>
              </a:spcBef>
              <a:spcAft>
                <a:spcPts val="1800"/>
              </a:spcAft>
            </a:pPr>
            <a:r>
              <a:rPr lang="en-GB" sz="2000" dirty="0"/>
              <a:t>An interesting aspect of vector quantization using </a:t>
            </a:r>
            <a:r>
              <a:rPr lang="en-GB" sz="2000" b="1" dirty="0"/>
              <a:t>k-means </a:t>
            </a:r>
            <a:r>
              <a:rPr lang="en-GB" sz="2000" dirty="0"/>
              <a:t>is that we can use many more clusters than input dimensions to encode our data.</a:t>
            </a:r>
          </a:p>
        </p:txBody>
      </p:sp>
      <p:sp>
        <p:nvSpPr>
          <p:cNvPr id="4" name="Slide Number Placeholder 3">
            <a:extLst>
              <a:ext uri="{FF2B5EF4-FFF2-40B4-BE49-F238E27FC236}">
                <a16:creationId xmlns:a16="http://schemas.microsoft.com/office/drawing/2014/main" id="{50C778B4-6EC8-475D-9F3F-F5B8EB171A62}"/>
              </a:ext>
            </a:extLst>
          </p:cNvPr>
          <p:cNvSpPr>
            <a:spLocks noGrp="1"/>
          </p:cNvSpPr>
          <p:nvPr>
            <p:ph type="sldNum" sz="quarter" idx="12"/>
          </p:nvPr>
        </p:nvSpPr>
        <p:spPr/>
        <p:txBody>
          <a:bodyPr/>
          <a:lstStyle/>
          <a:p>
            <a:fld id="{6C8DB4F7-D883-4928-8961-38134A510B78}" type="slidenum">
              <a:rPr lang="en-GB" smtClean="0"/>
              <a:t>25</a:t>
            </a:fld>
            <a:endParaRPr lang="en-GB"/>
          </a:p>
        </p:txBody>
      </p:sp>
      <p:pic>
        <p:nvPicPr>
          <p:cNvPr id="5" name="Picture 4">
            <a:extLst>
              <a:ext uri="{FF2B5EF4-FFF2-40B4-BE49-F238E27FC236}">
                <a16:creationId xmlns:a16="http://schemas.microsoft.com/office/drawing/2014/main" id="{F6739380-583B-425C-912C-A5F63E2F9CF0}"/>
              </a:ext>
            </a:extLst>
          </p:cNvPr>
          <p:cNvPicPr>
            <a:picLocks noChangeAspect="1"/>
          </p:cNvPicPr>
          <p:nvPr/>
        </p:nvPicPr>
        <p:blipFill>
          <a:blip r:embed="rId2"/>
          <a:stretch>
            <a:fillRect/>
          </a:stretch>
        </p:blipFill>
        <p:spPr>
          <a:xfrm>
            <a:off x="8214681" y="442386"/>
            <a:ext cx="3980854" cy="5129344"/>
          </a:xfrm>
          <a:prstGeom prst="rect">
            <a:avLst/>
          </a:prstGeom>
        </p:spPr>
      </p:pic>
      <p:sp>
        <p:nvSpPr>
          <p:cNvPr id="6" name="Rectangle 5">
            <a:extLst>
              <a:ext uri="{FF2B5EF4-FFF2-40B4-BE49-F238E27FC236}">
                <a16:creationId xmlns:a16="http://schemas.microsoft.com/office/drawing/2014/main" id="{59C8F17A-4FCD-48EE-8857-F93DEE9138CF}"/>
              </a:ext>
            </a:extLst>
          </p:cNvPr>
          <p:cNvSpPr/>
          <p:nvPr/>
        </p:nvSpPr>
        <p:spPr>
          <a:xfrm>
            <a:off x="8282177" y="5571730"/>
            <a:ext cx="3909591" cy="1077218"/>
          </a:xfrm>
          <a:prstGeom prst="rect">
            <a:avLst/>
          </a:prstGeom>
        </p:spPr>
        <p:txBody>
          <a:bodyPr wrap="square">
            <a:spAutoFit/>
          </a:bodyPr>
          <a:lstStyle/>
          <a:p>
            <a:r>
              <a:rPr lang="en-GB" sz="1600" dirty="0">
                <a:latin typeface="MinionPro-It"/>
              </a:rPr>
              <a:t>Comparing image reconstructions using k-means and PCA with 100 components (or cluster </a:t>
            </a:r>
            <a:r>
              <a:rPr lang="en-GB" sz="1600" dirty="0" err="1">
                <a:latin typeface="MinionPro-It"/>
              </a:rPr>
              <a:t>centers</a:t>
            </a:r>
            <a:r>
              <a:rPr lang="en-GB" sz="1600" dirty="0">
                <a:latin typeface="MinionPro-It"/>
              </a:rPr>
              <a:t>)—k-means uses only a single cluster center per image</a:t>
            </a:r>
            <a:endParaRPr lang="en-GB" sz="1600" dirty="0"/>
          </a:p>
        </p:txBody>
      </p:sp>
    </p:spTree>
    <p:extLst>
      <p:ext uri="{BB962C8B-B14F-4D97-AF65-F5344CB8AC3E}">
        <p14:creationId xmlns:p14="http://schemas.microsoft.com/office/powerpoint/2010/main" val="2672096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1A6B-5EF3-4B91-B0E7-349382197ABB}"/>
              </a:ext>
            </a:extLst>
          </p:cNvPr>
          <p:cNvSpPr>
            <a:spLocks noGrp="1"/>
          </p:cNvSpPr>
          <p:nvPr>
            <p:ph type="title"/>
          </p:nvPr>
        </p:nvSpPr>
        <p:spPr/>
        <p:txBody>
          <a:bodyPr/>
          <a:lstStyle/>
          <a:p>
            <a:r>
              <a:rPr lang="en-GB" dirty="0"/>
              <a:t>Resources/ References</a:t>
            </a:r>
          </a:p>
        </p:txBody>
      </p:sp>
      <p:sp>
        <p:nvSpPr>
          <p:cNvPr id="3" name="Content Placeholder 2">
            <a:extLst>
              <a:ext uri="{FF2B5EF4-FFF2-40B4-BE49-F238E27FC236}">
                <a16:creationId xmlns:a16="http://schemas.microsoft.com/office/drawing/2014/main" id="{717D5E5B-EB6F-421A-AC92-5B7CFB9F6E19}"/>
              </a:ext>
            </a:extLst>
          </p:cNvPr>
          <p:cNvSpPr>
            <a:spLocks noGrp="1"/>
          </p:cNvSpPr>
          <p:nvPr>
            <p:ph idx="1"/>
          </p:nvPr>
        </p:nvSpPr>
        <p:spPr>
          <a:xfrm>
            <a:off x="909221" y="1604357"/>
            <a:ext cx="5840714" cy="5253644"/>
          </a:xfrm>
        </p:spPr>
        <p:txBody>
          <a:bodyPr>
            <a:normAutofit fontScale="92500" lnSpcReduction="10000"/>
          </a:bodyPr>
          <a:lstStyle/>
          <a:p>
            <a:pPr>
              <a:lnSpc>
                <a:spcPct val="110000"/>
              </a:lnSpc>
              <a:spcBef>
                <a:spcPts val="1200"/>
              </a:spcBef>
              <a:spcAft>
                <a:spcPts val="600"/>
              </a:spcAft>
            </a:pPr>
            <a:r>
              <a:rPr lang="en-GB" sz="1800" dirty="0"/>
              <a:t>Introduction to Data Mining, 2nd Edition, Pang-Ning Tan, Michael Steinbach, Anuj </a:t>
            </a:r>
            <a:r>
              <a:rPr lang="en-GB" sz="1800" dirty="0" err="1"/>
              <a:t>Karpatne</a:t>
            </a:r>
            <a:r>
              <a:rPr lang="en-GB" sz="1800" dirty="0"/>
              <a:t>, Vipin Kumar, 2019, Pearson. </a:t>
            </a:r>
          </a:p>
          <a:p>
            <a:pPr>
              <a:lnSpc>
                <a:spcPct val="110000"/>
              </a:lnSpc>
              <a:spcBef>
                <a:spcPts val="1200"/>
              </a:spcBef>
              <a:spcAft>
                <a:spcPts val="600"/>
              </a:spcAft>
            </a:pPr>
            <a:r>
              <a:rPr lang="en-GB" sz="1800" dirty="0"/>
              <a:t>Introduction to Machine Learning with Python A Guide for Data Scientists, Andreas C. Müller and Sarah Guido, Copyright © 2017, O'Reilly.</a:t>
            </a:r>
          </a:p>
          <a:p>
            <a:pPr>
              <a:lnSpc>
                <a:spcPct val="110000"/>
              </a:lnSpc>
              <a:spcBef>
                <a:spcPts val="1200"/>
              </a:spcBef>
              <a:spcAft>
                <a:spcPts val="600"/>
              </a:spcAft>
            </a:pPr>
            <a:r>
              <a:rPr lang="en-GB" sz="1800" dirty="0"/>
              <a:t>Machine Learning with Python Cookbook: Practical Solutions from </a:t>
            </a:r>
            <a:r>
              <a:rPr lang="en-GB" sz="1800" dirty="0" err="1"/>
              <a:t>Preprocessing</a:t>
            </a:r>
            <a:r>
              <a:rPr lang="en-GB" sz="1800" dirty="0"/>
              <a:t> to Deep Learning Paperback – 23 Mar. 2018. by. Chris </a:t>
            </a:r>
            <a:r>
              <a:rPr lang="en-GB" sz="1800" dirty="0" err="1"/>
              <a:t>Albon</a:t>
            </a:r>
            <a:endParaRPr lang="en-GB" sz="1800" dirty="0"/>
          </a:p>
          <a:p>
            <a:pPr>
              <a:lnSpc>
                <a:spcPct val="100000"/>
              </a:lnSpc>
              <a:spcBef>
                <a:spcPts val="1200"/>
              </a:spcBef>
              <a:spcAft>
                <a:spcPts val="600"/>
              </a:spcAft>
            </a:pPr>
            <a:r>
              <a:rPr lang="en-GB" sz="1800" dirty="0"/>
              <a:t>https://pub.towardsai.net/principal-component-analysis-pca-with-python-examples-tutorial-67a917bae9aa#2000</a:t>
            </a:r>
          </a:p>
          <a:p>
            <a:pPr>
              <a:lnSpc>
                <a:spcPct val="100000"/>
              </a:lnSpc>
              <a:spcBef>
                <a:spcPts val="1200"/>
              </a:spcBef>
              <a:spcAft>
                <a:spcPts val="600"/>
              </a:spcAft>
            </a:pPr>
            <a:r>
              <a:rPr lang="en-GB" sz="1800" dirty="0"/>
              <a:t>Numerical Computing with Python, Pratap </a:t>
            </a:r>
            <a:r>
              <a:rPr lang="en-GB" sz="1800" dirty="0" err="1"/>
              <a:t>Dangeti</a:t>
            </a:r>
            <a:r>
              <a:rPr lang="en-GB" sz="1800" dirty="0"/>
              <a:t>, Allen Yu, Claire Chung, Aldrin </a:t>
            </a:r>
            <a:r>
              <a:rPr lang="en-GB" sz="1800" dirty="0" err="1"/>
              <a:t>Yim</a:t>
            </a:r>
            <a:r>
              <a:rPr lang="en-GB" sz="1800" dirty="0"/>
              <a:t>, </a:t>
            </a:r>
            <a:r>
              <a:rPr lang="en-GB" sz="1800" dirty="0" err="1"/>
              <a:t>Packt</a:t>
            </a:r>
            <a:r>
              <a:rPr lang="en-GB" sz="1800" dirty="0"/>
              <a:t> Publishing, 2018.</a:t>
            </a:r>
          </a:p>
          <a:p>
            <a:pPr>
              <a:lnSpc>
                <a:spcPct val="100000"/>
              </a:lnSpc>
              <a:spcBef>
                <a:spcPts val="1200"/>
              </a:spcBef>
              <a:spcAft>
                <a:spcPts val="600"/>
              </a:spcAft>
            </a:pPr>
            <a:r>
              <a:rPr lang="en-GB" sz="1800" dirty="0"/>
              <a:t>https://towardsdatascience.com/k-means-clustering-from-a-to-z-f6242a314e9a</a:t>
            </a:r>
          </a:p>
        </p:txBody>
      </p:sp>
      <p:sp>
        <p:nvSpPr>
          <p:cNvPr id="4" name="Slide Number Placeholder 3">
            <a:extLst>
              <a:ext uri="{FF2B5EF4-FFF2-40B4-BE49-F238E27FC236}">
                <a16:creationId xmlns:a16="http://schemas.microsoft.com/office/drawing/2014/main" id="{717B92E3-E107-4882-9537-0A1A72BD9F44}"/>
              </a:ext>
            </a:extLst>
          </p:cNvPr>
          <p:cNvSpPr>
            <a:spLocks noGrp="1"/>
          </p:cNvSpPr>
          <p:nvPr>
            <p:ph type="sldNum" sz="quarter" idx="12"/>
          </p:nvPr>
        </p:nvSpPr>
        <p:spPr/>
        <p:txBody>
          <a:bodyPr/>
          <a:lstStyle/>
          <a:p>
            <a:fld id="{6C8DB4F7-D883-4928-8961-38134A510B78}" type="slidenum">
              <a:rPr lang="en-GB" smtClean="0"/>
              <a:t>26</a:t>
            </a:fld>
            <a:endParaRPr lang="en-GB" dirty="0"/>
          </a:p>
        </p:txBody>
      </p:sp>
      <p:sp>
        <p:nvSpPr>
          <p:cNvPr id="5" name="Title 5">
            <a:extLst>
              <a:ext uri="{FF2B5EF4-FFF2-40B4-BE49-F238E27FC236}">
                <a16:creationId xmlns:a16="http://schemas.microsoft.com/office/drawing/2014/main" id="{FB5FC76A-260C-2402-E8DE-F0D5AABE6C97}"/>
              </a:ext>
            </a:extLst>
          </p:cNvPr>
          <p:cNvSpPr txBox="1">
            <a:spLocks/>
          </p:cNvSpPr>
          <p:nvPr/>
        </p:nvSpPr>
        <p:spPr>
          <a:xfrm>
            <a:off x="7078267" y="2609025"/>
            <a:ext cx="4073105" cy="3037052"/>
          </a:xfrm>
          <a:prstGeom prst="rect">
            <a:avLst/>
          </a:prstGeom>
          <a:ln w="19050">
            <a:solidFill>
              <a:schemeClr val="tx1"/>
            </a:solidFill>
          </a:ln>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kern="1200">
                <a:solidFill>
                  <a:schemeClr val="accent1">
                    <a:lumMod val="75000"/>
                  </a:schemeClr>
                </a:solidFill>
                <a:latin typeface="+mn-lt"/>
                <a:ea typeface="+mj-ea"/>
                <a:cs typeface="+mj-cs"/>
              </a:defRPr>
            </a:lvl1pPr>
          </a:lstStyle>
          <a:p>
            <a:pPr algn="ctr"/>
            <a:r>
              <a:rPr lang="en-IE" sz="2400" dirty="0"/>
              <a:t>Copyright Notice</a:t>
            </a:r>
            <a:br>
              <a:rPr lang="en-IE" sz="2400" dirty="0"/>
            </a:br>
            <a:r>
              <a:rPr lang="en-IE" sz="1800" dirty="0"/>
              <a:t>The following material has been communicated to you by or on behalf of CCT College Dublin in accordance with the Copyright and Related Rights Act 2000 (the Act).</a:t>
            </a:r>
            <a:br>
              <a:rPr lang="en-IE" sz="1800" dirty="0"/>
            </a:br>
            <a:r>
              <a:rPr lang="en-IE" sz="1800" dirty="0"/>
              <a:t>The material may be subject to copyright under the Act and any further reproduction, communication or distribution of this material must be in accordance with the Act.</a:t>
            </a:r>
            <a:br>
              <a:rPr lang="en-IE" sz="1800" dirty="0"/>
            </a:br>
            <a:br>
              <a:rPr lang="en-IE" sz="1800" dirty="0"/>
            </a:br>
            <a:r>
              <a:rPr lang="en-IE" sz="1200" dirty="0"/>
              <a:t>Do not remove this notice</a:t>
            </a:r>
            <a:endParaRPr lang="en-IE" sz="1800" dirty="0"/>
          </a:p>
        </p:txBody>
      </p:sp>
    </p:spTree>
    <p:extLst>
      <p:ext uri="{BB962C8B-B14F-4D97-AF65-F5344CB8AC3E}">
        <p14:creationId xmlns:p14="http://schemas.microsoft.com/office/powerpoint/2010/main" val="1235696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9E267-A59D-4EA5-B195-6883F551135A}"/>
              </a:ext>
            </a:extLst>
          </p:cNvPr>
          <p:cNvSpPr>
            <a:spLocks noGrp="1"/>
          </p:cNvSpPr>
          <p:nvPr>
            <p:ph type="title"/>
          </p:nvPr>
        </p:nvSpPr>
        <p:spPr/>
        <p:txBody>
          <a:bodyPr/>
          <a:lstStyle/>
          <a:p>
            <a:r>
              <a:rPr lang="en-GB" dirty="0"/>
              <a:t>Introduction to </a:t>
            </a:r>
            <a:br>
              <a:rPr lang="en-GB" dirty="0"/>
            </a:br>
            <a:r>
              <a:rPr lang="en-GB" sz="2800" dirty="0">
                <a:solidFill>
                  <a:srgbClr val="C00000"/>
                </a:solidFill>
              </a:rPr>
              <a:t>Unsupervised Learning</a:t>
            </a:r>
            <a:endParaRPr lang="en-GB" dirty="0">
              <a:solidFill>
                <a:srgbClr val="C00000"/>
              </a:solidFill>
            </a:endParaRPr>
          </a:p>
        </p:txBody>
      </p:sp>
      <p:sp>
        <p:nvSpPr>
          <p:cNvPr id="3" name="Content Placeholder 2">
            <a:extLst>
              <a:ext uri="{FF2B5EF4-FFF2-40B4-BE49-F238E27FC236}">
                <a16:creationId xmlns:a16="http://schemas.microsoft.com/office/drawing/2014/main" id="{3ED841AE-FC6D-4E2F-B76B-357CB01BEDDE}"/>
              </a:ext>
            </a:extLst>
          </p:cNvPr>
          <p:cNvSpPr>
            <a:spLocks noGrp="1"/>
          </p:cNvSpPr>
          <p:nvPr>
            <p:ph idx="1"/>
          </p:nvPr>
        </p:nvSpPr>
        <p:spPr>
          <a:xfrm>
            <a:off x="838199" y="1510969"/>
            <a:ext cx="6803572" cy="5491192"/>
          </a:xfrm>
        </p:spPr>
        <p:txBody>
          <a:bodyPr>
            <a:normAutofit fontScale="85000" lnSpcReduction="10000"/>
          </a:bodyPr>
          <a:lstStyle/>
          <a:p>
            <a:pPr marL="361950" indent="-361950" algn="l">
              <a:lnSpc>
                <a:spcPct val="120000"/>
              </a:lnSpc>
              <a:spcBef>
                <a:spcPts val="1200"/>
              </a:spcBef>
              <a:spcAft>
                <a:spcPts val="600"/>
              </a:spcAft>
            </a:pPr>
            <a:r>
              <a:rPr lang="en-GB" sz="2000" dirty="0"/>
              <a:t>Unsupervised learning means learning by observation, not by example or labeled data. This type of learning works with unlabelled data. </a:t>
            </a:r>
            <a:r>
              <a:rPr lang="en-GB" sz="2000" b="1" dirty="0"/>
              <a:t>Dimensionality reduction </a:t>
            </a:r>
            <a:r>
              <a:rPr lang="en-GB" sz="2000" dirty="0"/>
              <a:t>and </a:t>
            </a:r>
            <a:r>
              <a:rPr lang="en-GB" sz="2000" b="1" dirty="0"/>
              <a:t>clustering</a:t>
            </a:r>
            <a:r>
              <a:rPr lang="en-GB" sz="2000" dirty="0"/>
              <a:t> are examples of such learning.</a:t>
            </a:r>
          </a:p>
          <a:p>
            <a:pPr marL="361950" indent="-361950" algn="l">
              <a:lnSpc>
                <a:spcPct val="120000"/>
              </a:lnSpc>
              <a:spcBef>
                <a:spcPts val="1200"/>
              </a:spcBef>
              <a:spcAft>
                <a:spcPts val="600"/>
              </a:spcAft>
            </a:pPr>
            <a:r>
              <a:rPr lang="en-GB" sz="2000" b="1" dirty="0"/>
              <a:t>Dimensionality reduction</a:t>
            </a:r>
            <a:r>
              <a:rPr lang="en-GB" sz="2000" dirty="0"/>
              <a:t> is used to reduce a large number of attributes to a few that can produce the same results.</a:t>
            </a:r>
          </a:p>
          <a:p>
            <a:pPr marL="361950" indent="-361950" algn="l">
              <a:lnSpc>
                <a:spcPct val="120000"/>
              </a:lnSpc>
              <a:spcBef>
                <a:spcPts val="1200"/>
              </a:spcBef>
              <a:spcAft>
                <a:spcPts val="600"/>
              </a:spcAft>
            </a:pPr>
            <a:r>
              <a:rPr lang="en-GB" sz="2000" dirty="0"/>
              <a:t>There are several methods that are available for reducing the dimensionality of data, such as </a:t>
            </a:r>
            <a:r>
              <a:rPr lang="en-GB" sz="2000" b="1" dirty="0"/>
              <a:t>principal component analysis (PCA)</a:t>
            </a:r>
            <a:r>
              <a:rPr lang="en-GB" sz="2000" dirty="0"/>
              <a:t>, </a:t>
            </a:r>
            <a:r>
              <a:rPr lang="en-GB" sz="2000" b="1" dirty="0"/>
              <a:t>t-SNE</a:t>
            </a:r>
            <a:r>
              <a:rPr lang="en-GB" sz="2000" dirty="0"/>
              <a:t>, </a:t>
            </a:r>
            <a:r>
              <a:rPr lang="en-GB" sz="2000" b="1" dirty="0"/>
              <a:t>wavelet transformation</a:t>
            </a:r>
            <a:r>
              <a:rPr lang="en-GB" sz="2000" dirty="0"/>
              <a:t>, and attribute subset selection.</a:t>
            </a:r>
          </a:p>
          <a:p>
            <a:pPr marL="361950" indent="-361950" algn="l">
              <a:lnSpc>
                <a:spcPct val="120000"/>
              </a:lnSpc>
              <a:spcBef>
                <a:spcPts val="1200"/>
              </a:spcBef>
              <a:spcAft>
                <a:spcPts val="600"/>
              </a:spcAft>
            </a:pPr>
            <a:r>
              <a:rPr lang="en-GB" sz="2000" dirty="0"/>
              <a:t>The term cluster means a group of similar items that are closely related to each other. </a:t>
            </a:r>
          </a:p>
          <a:p>
            <a:pPr marL="361950" indent="-361950" algn="l">
              <a:lnSpc>
                <a:spcPct val="120000"/>
              </a:lnSpc>
              <a:spcBef>
                <a:spcPts val="1200"/>
              </a:spcBef>
              <a:spcAft>
                <a:spcPts val="600"/>
              </a:spcAft>
            </a:pPr>
            <a:r>
              <a:rPr lang="en-GB" sz="2000" dirty="0"/>
              <a:t>We can say that a cluster is a set of data points that are similar to others in its cluster and dissimilar to data points of other clusters. </a:t>
            </a:r>
          </a:p>
          <a:p>
            <a:pPr marL="361950" indent="-361950" algn="l">
              <a:lnSpc>
                <a:spcPct val="120000"/>
              </a:lnSpc>
              <a:spcBef>
                <a:spcPts val="1200"/>
              </a:spcBef>
              <a:spcAft>
                <a:spcPts val="600"/>
              </a:spcAft>
            </a:pPr>
            <a:r>
              <a:rPr lang="en-GB" sz="2000" b="1" dirty="0"/>
              <a:t>Clustering</a:t>
            </a:r>
            <a:r>
              <a:rPr lang="en-GB" sz="2000" dirty="0"/>
              <a:t> has numerous applications, such as in searching documents, business intelligence, information security, and recommender systems.</a:t>
            </a:r>
          </a:p>
        </p:txBody>
      </p:sp>
      <p:sp>
        <p:nvSpPr>
          <p:cNvPr id="4" name="Slide Number Placeholder 3">
            <a:extLst>
              <a:ext uri="{FF2B5EF4-FFF2-40B4-BE49-F238E27FC236}">
                <a16:creationId xmlns:a16="http://schemas.microsoft.com/office/drawing/2014/main" id="{0A24673C-90D2-4D17-AA77-94E94FD9BA8B}"/>
              </a:ext>
            </a:extLst>
          </p:cNvPr>
          <p:cNvSpPr>
            <a:spLocks noGrp="1"/>
          </p:cNvSpPr>
          <p:nvPr>
            <p:ph type="sldNum" sz="quarter" idx="12"/>
          </p:nvPr>
        </p:nvSpPr>
        <p:spPr/>
        <p:txBody>
          <a:bodyPr/>
          <a:lstStyle/>
          <a:p>
            <a:fld id="{6C8DB4F7-D883-4928-8961-38134A510B78}" type="slidenum">
              <a:rPr lang="en-GB" smtClean="0"/>
              <a:t>3</a:t>
            </a:fld>
            <a:endParaRPr lang="en-GB" dirty="0"/>
          </a:p>
        </p:txBody>
      </p:sp>
      <p:pic>
        <p:nvPicPr>
          <p:cNvPr id="1026" name="Picture 2">
            <a:extLst>
              <a:ext uri="{FF2B5EF4-FFF2-40B4-BE49-F238E27FC236}">
                <a16:creationId xmlns:a16="http://schemas.microsoft.com/office/drawing/2014/main" id="{05334E84-7113-40D6-8CF6-DA9141558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6655" y="1715453"/>
            <a:ext cx="4210050" cy="30003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EC6F445-5CEE-4427-A83F-A791E417630D}"/>
              </a:ext>
            </a:extLst>
          </p:cNvPr>
          <p:cNvSpPr txBox="1"/>
          <p:nvPr/>
        </p:nvSpPr>
        <p:spPr>
          <a:xfrm>
            <a:off x="7641771" y="4845077"/>
            <a:ext cx="4301309" cy="1732141"/>
          </a:xfrm>
          <a:prstGeom prst="rect">
            <a:avLst/>
          </a:prstGeom>
          <a:noFill/>
        </p:spPr>
        <p:txBody>
          <a:bodyPr wrap="square">
            <a:spAutoFit/>
          </a:bodyPr>
          <a:lstStyle/>
          <a:p>
            <a:pPr marL="285750" indent="-285750">
              <a:lnSpc>
                <a:spcPct val="120000"/>
              </a:lnSpc>
              <a:buFont typeface="Arial" panose="020B0604020202020204" pitchFamily="34" charset="0"/>
              <a:buChar char="•"/>
            </a:pPr>
            <a:r>
              <a:rPr lang="en-GB" dirty="0"/>
              <a:t>we can see how clustering puts data records or observations into a few groups, and dimensionality reduction reduces the number of features or attributes.</a:t>
            </a:r>
          </a:p>
        </p:txBody>
      </p:sp>
    </p:spTree>
    <p:extLst>
      <p:ext uri="{BB962C8B-B14F-4D97-AF65-F5344CB8AC3E}">
        <p14:creationId xmlns:p14="http://schemas.microsoft.com/office/powerpoint/2010/main" val="2710167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1DF8A-5E39-44EC-B446-09BBE5FDC0AF}"/>
              </a:ext>
            </a:extLst>
          </p:cNvPr>
          <p:cNvSpPr>
            <a:spLocks noGrp="1"/>
          </p:cNvSpPr>
          <p:nvPr>
            <p:ph type="title"/>
          </p:nvPr>
        </p:nvSpPr>
        <p:spPr/>
        <p:txBody>
          <a:bodyPr/>
          <a:lstStyle/>
          <a:p>
            <a:r>
              <a:rPr lang="en-GB" dirty="0"/>
              <a:t>Introduction to </a:t>
            </a:r>
            <a:br>
              <a:rPr lang="en-GB" dirty="0"/>
            </a:br>
            <a:r>
              <a:rPr lang="en-GB" sz="2800" dirty="0">
                <a:solidFill>
                  <a:srgbClr val="C00000"/>
                </a:solidFill>
              </a:rPr>
              <a:t>Unsupervised Learning</a:t>
            </a:r>
            <a:endParaRPr lang="en-GB" dirty="0"/>
          </a:p>
        </p:txBody>
      </p:sp>
      <p:sp>
        <p:nvSpPr>
          <p:cNvPr id="3" name="Content Placeholder 2">
            <a:extLst>
              <a:ext uri="{FF2B5EF4-FFF2-40B4-BE49-F238E27FC236}">
                <a16:creationId xmlns:a16="http://schemas.microsoft.com/office/drawing/2014/main" id="{ABCA1176-FF46-4721-BE17-2C356B017B53}"/>
              </a:ext>
            </a:extLst>
          </p:cNvPr>
          <p:cNvSpPr>
            <a:spLocks noGrp="1"/>
          </p:cNvSpPr>
          <p:nvPr>
            <p:ph idx="1"/>
          </p:nvPr>
        </p:nvSpPr>
        <p:spPr>
          <a:xfrm>
            <a:off x="930876" y="1575186"/>
            <a:ext cx="10422924" cy="5282814"/>
          </a:xfrm>
        </p:spPr>
        <p:txBody>
          <a:bodyPr>
            <a:normAutofit fontScale="70000" lnSpcReduction="20000"/>
          </a:bodyPr>
          <a:lstStyle/>
          <a:p>
            <a:pPr marL="361950" indent="-361950" algn="l">
              <a:lnSpc>
                <a:spcPct val="120000"/>
              </a:lnSpc>
              <a:spcBef>
                <a:spcPts val="1400"/>
              </a:spcBef>
            </a:pPr>
            <a:r>
              <a:rPr lang="en-GB" dirty="0"/>
              <a:t>Suppose you  are watching a sports match involving a ball on a flat screen TV. The TV probably contains a million pixels, and the ball is represented by, say, a thousand pixels. </a:t>
            </a:r>
          </a:p>
          <a:p>
            <a:pPr marL="361950" indent="-361950" algn="l">
              <a:lnSpc>
                <a:spcPct val="120000"/>
              </a:lnSpc>
              <a:spcBef>
                <a:spcPts val="1400"/>
              </a:spcBef>
            </a:pPr>
            <a:r>
              <a:rPr lang="en-GB" dirty="0"/>
              <a:t>In most sports, we are concerned with the position of the ball at a given time. For your brain to follow what’s going on, you need to follow the position of the ball on the playing field.  You do this naturally, without even thinking about it. </a:t>
            </a:r>
          </a:p>
          <a:p>
            <a:pPr marL="361950" indent="-361950" algn="l">
              <a:lnSpc>
                <a:spcPct val="120000"/>
              </a:lnSpc>
              <a:spcBef>
                <a:spcPts val="1400"/>
              </a:spcBef>
            </a:pPr>
            <a:r>
              <a:rPr lang="en-GB" dirty="0"/>
              <a:t>Behind the scene, you are converting the million pixels on the monitor into a three-dimensional image showing the ball’s position on the playing field, in real time. </a:t>
            </a:r>
          </a:p>
          <a:p>
            <a:pPr marL="361950" indent="-361950" algn="l">
              <a:lnSpc>
                <a:spcPct val="120000"/>
              </a:lnSpc>
              <a:spcBef>
                <a:spcPts val="1400"/>
              </a:spcBef>
            </a:pPr>
            <a:r>
              <a:rPr lang="en-GB" dirty="0"/>
              <a:t>You have reduced the data from one million dimensions to three. In this sports match example, you are presented with millions of pixels, but it’s the ball’s three-dimensional position that’s important. </a:t>
            </a:r>
            <a:r>
              <a:rPr lang="en-GB" b="1" u="sng" dirty="0"/>
              <a:t>This is known as dimensionality reduction</a:t>
            </a:r>
            <a:r>
              <a:rPr lang="en-GB" dirty="0"/>
              <a:t>.</a:t>
            </a:r>
          </a:p>
          <a:p>
            <a:pPr marL="361950" indent="-361950" algn="l">
              <a:lnSpc>
                <a:spcPct val="120000"/>
              </a:lnSpc>
              <a:spcBef>
                <a:spcPts val="1400"/>
              </a:spcBef>
            </a:pPr>
            <a:r>
              <a:rPr lang="en-GB" dirty="0"/>
              <a:t>You are reducing data from more than one million values to the three relevant values. It is much easier to work with data in fewer dimensions. </a:t>
            </a:r>
          </a:p>
          <a:p>
            <a:pPr marL="361950" indent="-361950" algn="l">
              <a:lnSpc>
                <a:spcPct val="120000"/>
              </a:lnSpc>
              <a:spcBef>
                <a:spcPts val="1400"/>
              </a:spcBef>
            </a:pPr>
            <a:r>
              <a:rPr lang="en-GB" dirty="0"/>
              <a:t>We have to identify relevant features before we can begin to apply machine learning algorithms.</a:t>
            </a:r>
          </a:p>
        </p:txBody>
      </p:sp>
      <p:sp>
        <p:nvSpPr>
          <p:cNvPr id="4" name="Slide Number Placeholder 3">
            <a:extLst>
              <a:ext uri="{FF2B5EF4-FFF2-40B4-BE49-F238E27FC236}">
                <a16:creationId xmlns:a16="http://schemas.microsoft.com/office/drawing/2014/main" id="{55642425-C233-42F5-9CC6-3508B57DE454}"/>
              </a:ext>
            </a:extLst>
          </p:cNvPr>
          <p:cNvSpPr>
            <a:spLocks noGrp="1"/>
          </p:cNvSpPr>
          <p:nvPr>
            <p:ph type="sldNum" sz="quarter" idx="12"/>
          </p:nvPr>
        </p:nvSpPr>
        <p:spPr/>
        <p:txBody>
          <a:bodyPr/>
          <a:lstStyle/>
          <a:p>
            <a:fld id="{6C8DB4F7-D883-4928-8961-38134A510B78}" type="slidenum">
              <a:rPr lang="en-GB" smtClean="0"/>
              <a:t>4</a:t>
            </a:fld>
            <a:endParaRPr lang="en-GB" dirty="0"/>
          </a:p>
        </p:txBody>
      </p:sp>
    </p:spTree>
    <p:extLst>
      <p:ext uri="{BB962C8B-B14F-4D97-AF65-F5344CB8AC3E}">
        <p14:creationId xmlns:p14="http://schemas.microsoft.com/office/powerpoint/2010/main" val="99494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E6DF-D863-42F5-A86E-129EA5FF4384}"/>
              </a:ext>
            </a:extLst>
          </p:cNvPr>
          <p:cNvSpPr>
            <a:spLocks noGrp="1"/>
          </p:cNvSpPr>
          <p:nvPr>
            <p:ph type="title"/>
          </p:nvPr>
        </p:nvSpPr>
        <p:spPr>
          <a:xfrm>
            <a:off x="838200" y="99613"/>
            <a:ext cx="10515600" cy="1325563"/>
          </a:xfrm>
        </p:spPr>
        <p:txBody>
          <a:bodyPr/>
          <a:lstStyle/>
          <a:p>
            <a:r>
              <a:rPr lang="en-GB" dirty="0"/>
              <a:t>Principle Component Analysis (PCA)</a:t>
            </a:r>
          </a:p>
        </p:txBody>
      </p:sp>
      <p:sp>
        <p:nvSpPr>
          <p:cNvPr id="3" name="Content Placeholder 2">
            <a:extLst>
              <a:ext uri="{FF2B5EF4-FFF2-40B4-BE49-F238E27FC236}">
                <a16:creationId xmlns:a16="http://schemas.microsoft.com/office/drawing/2014/main" id="{5CBD18A2-5B13-4933-9242-FFE330F49683}"/>
              </a:ext>
            </a:extLst>
          </p:cNvPr>
          <p:cNvSpPr>
            <a:spLocks noGrp="1"/>
          </p:cNvSpPr>
          <p:nvPr>
            <p:ph idx="1"/>
          </p:nvPr>
        </p:nvSpPr>
        <p:spPr>
          <a:xfrm>
            <a:off x="751659" y="1696994"/>
            <a:ext cx="7569144" cy="5161005"/>
          </a:xfrm>
        </p:spPr>
        <p:txBody>
          <a:bodyPr>
            <a:normAutofit fontScale="92500" lnSpcReduction="20000"/>
          </a:bodyPr>
          <a:lstStyle/>
          <a:p>
            <a:pPr marL="361950" indent="-361950" algn="l">
              <a:lnSpc>
                <a:spcPct val="120000"/>
              </a:lnSpc>
              <a:spcBef>
                <a:spcPts val="1200"/>
              </a:spcBef>
              <a:spcAft>
                <a:spcPts val="600"/>
              </a:spcAft>
            </a:pPr>
            <a:r>
              <a:rPr lang="en-GB" sz="2000" dirty="0"/>
              <a:t>The first method for </a:t>
            </a:r>
            <a:r>
              <a:rPr lang="en-GB" sz="2000" b="1" dirty="0"/>
              <a:t>dimensionality reduction</a:t>
            </a:r>
            <a:r>
              <a:rPr lang="en-GB" sz="2000" dirty="0"/>
              <a:t> is called principal component analysis (PCA). </a:t>
            </a:r>
          </a:p>
          <a:p>
            <a:pPr marL="361950" indent="-361950" algn="l">
              <a:lnSpc>
                <a:spcPct val="120000"/>
              </a:lnSpc>
              <a:spcBef>
                <a:spcPts val="1200"/>
              </a:spcBef>
              <a:spcAft>
                <a:spcPts val="600"/>
              </a:spcAft>
            </a:pPr>
            <a:r>
              <a:rPr lang="en-GB" sz="2000" dirty="0"/>
              <a:t>In PCA, the dataset is transformed from its original coordinate system to a new coordinate system. </a:t>
            </a:r>
          </a:p>
          <a:p>
            <a:pPr marL="361950" indent="-361950" algn="l">
              <a:lnSpc>
                <a:spcPct val="120000"/>
              </a:lnSpc>
              <a:spcBef>
                <a:spcPts val="1200"/>
              </a:spcBef>
              <a:spcAft>
                <a:spcPts val="600"/>
              </a:spcAft>
            </a:pPr>
            <a:r>
              <a:rPr lang="en-GB" sz="2000" dirty="0"/>
              <a:t>The new coordinate system is chosen by the data itself. The first new axis is chosen in the direction of the most variance in the data. </a:t>
            </a:r>
          </a:p>
          <a:p>
            <a:pPr marL="361950" indent="-361950" algn="l">
              <a:lnSpc>
                <a:spcPct val="120000"/>
              </a:lnSpc>
              <a:spcBef>
                <a:spcPts val="1200"/>
              </a:spcBef>
              <a:spcAft>
                <a:spcPts val="600"/>
              </a:spcAft>
            </a:pPr>
            <a:r>
              <a:rPr lang="en-GB" sz="2000" dirty="0"/>
              <a:t>The second axis is orthogonal to the first axis and in the direction of an orthogonal axis with the largest variance. </a:t>
            </a:r>
          </a:p>
          <a:p>
            <a:pPr marL="361950" indent="-361950" algn="l">
              <a:lnSpc>
                <a:spcPct val="120000"/>
              </a:lnSpc>
              <a:spcBef>
                <a:spcPts val="1200"/>
              </a:spcBef>
              <a:spcAft>
                <a:spcPts val="600"/>
              </a:spcAft>
            </a:pPr>
            <a:r>
              <a:rPr lang="en-GB" sz="2000" dirty="0"/>
              <a:t>This procedure is repeated for as many features as we had in the original data. </a:t>
            </a:r>
          </a:p>
          <a:p>
            <a:pPr marL="361950" indent="-361950" algn="l">
              <a:lnSpc>
                <a:spcPct val="120000"/>
              </a:lnSpc>
              <a:spcBef>
                <a:spcPts val="1200"/>
              </a:spcBef>
              <a:spcAft>
                <a:spcPts val="600"/>
              </a:spcAft>
            </a:pPr>
            <a:r>
              <a:rPr lang="en-GB" sz="2000" dirty="0"/>
              <a:t>We find that the majority of the variance is contained in the first few axes. Therefore, we can ignore the rest of the axes, and we reduce the dimensionality of our data.</a:t>
            </a:r>
          </a:p>
        </p:txBody>
      </p:sp>
      <p:sp>
        <p:nvSpPr>
          <p:cNvPr id="4" name="Slide Number Placeholder 3">
            <a:extLst>
              <a:ext uri="{FF2B5EF4-FFF2-40B4-BE49-F238E27FC236}">
                <a16:creationId xmlns:a16="http://schemas.microsoft.com/office/drawing/2014/main" id="{15B8EC17-F75F-4174-A305-18C8E8032E0E}"/>
              </a:ext>
            </a:extLst>
          </p:cNvPr>
          <p:cNvSpPr>
            <a:spLocks noGrp="1"/>
          </p:cNvSpPr>
          <p:nvPr>
            <p:ph type="sldNum" sz="quarter" idx="12"/>
          </p:nvPr>
        </p:nvSpPr>
        <p:spPr/>
        <p:txBody>
          <a:bodyPr/>
          <a:lstStyle/>
          <a:p>
            <a:fld id="{6C8DB4F7-D883-4928-8961-38134A510B78}" type="slidenum">
              <a:rPr lang="en-GB" smtClean="0"/>
              <a:t>5</a:t>
            </a:fld>
            <a:endParaRPr lang="en-GB" dirty="0"/>
          </a:p>
        </p:txBody>
      </p:sp>
      <p:pic>
        <p:nvPicPr>
          <p:cNvPr id="6" name="Picture 5">
            <a:extLst>
              <a:ext uri="{FF2B5EF4-FFF2-40B4-BE49-F238E27FC236}">
                <a16:creationId xmlns:a16="http://schemas.microsoft.com/office/drawing/2014/main" id="{0A27A9E9-A9C8-47A5-9BA4-0FDE9A7D5A13}"/>
              </a:ext>
            </a:extLst>
          </p:cNvPr>
          <p:cNvPicPr>
            <a:picLocks noChangeAspect="1"/>
          </p:cNvPicPr>
          <p:nvPr/>
        </p:nvPicPr>
        <p:blipFill>
          <a:blip r:embed="rId2"/>
          <a:stretch>
            <a:fillRect/>
          </a:stretch>
        </p:blipFill>
        <p:spPr>
          <a:xfrm>
            <a:off x="8524059" y="1609101"/>
            <a:ext cx="2916282" cy="3659251"/>
          </a:xfrm>
          <a:prstGeom prst="rect">
            <a:avLst/>
          </a:prstGeom>
        </p:spPr>
      </p:pic>
      <p:sp>
        <p:nvSpPr>
          <p:cNvPr id="8" name="TextBox 7">
            <a:extLst>
              <a:ext uri="{FF2B5EF4-FFF2-40B4-BE49-F238E27FC236}">
                <a16:creationId xmlns:a16="http://schemas.microsoft.com/office/drawing/2014/main" id="{6829C6A2-2669-4808-B692-FB164D2CD98A}"/>
              </a:ext>
            </a:extLst>
          </p:cNvPr>
          <p:cNvSpPr txBox="1"/>
          <p:nvPr/>
        </p:nvSpPr>
        <p:spPr>
          <a:xfrm>
            <a:off x="7959012" y="5452278"/>
            <a:ext cx="3639864" cy="1200329"/>
          </a:xfrm>
          <a:prstGeom prst="rect">
            <a:avLst/>
          </a:prstGeom>
          <a:noFill/>
        </p:spPr>
        <p:txBody>
          <a:bodyPr wrap="square">
            <a:spAutoFit/>
          </a:bodyPr>
          <a:lstStyle/>
          <a:p>
            <a:pPr marL="285750" indent="-285750" algn="l">
              <a:buFont typeface="Arial" panose="020B0604020202020204" pitchFamily="34" charset="0"/>
              <a:buChar char="•"/>
            </a:pPr>
            <a:r>
              <a:rPr lang="en-GB" dirty="0"/>
              <a:t>Three choices for lines that span the entire dataset. Line B is the longest and accounts for the most variability in the dataset.</a:t>
            </a:r>
          </a:p>
        </p:txBody>
      </p:sp>
    </p:spTree>
    <p:extLst>
      <p:ext uri="{BB962C8B-B14F-4D97-AF65-F5344CB8AC3E}">
        <p14:creationId xmlns:p14="http://schemas.microsoft.com/office/powerpoint/2010/main" val="1405557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2B86-8FBF-4BDD-90EE-5C99D765AD3B}"/>
              </a:ext>
            </a:extLst>
          </p:cNvPr>
          <p:cNvSpPr>
            <a:spLocks noGrp="1"/>
          </p:cNvSpPr>
          <p:nvPr>
            <p:ph type="title"/>
          </p:nvPr>
        </p:nvSpPr>
        <p:spPr>
          <a:xfrm>
            <a:off x="838200" y="91375"/>
            <a:ext cx="10515600" cy="1325563"/>
          </a:xfrm>
        </p:spPr>
        <p:txBody>
          <a:bodyPr/>
          <a:lstStyle/>
          <a:p>
            <a:r>
              <a:rPr lang="en-GB" dirty="0"/>
              <a:t>Reducing Dimensionality of Data</a:t>
            </a:r>
          </a:p>
        </p:txBody>
      </p:sp>
      <p:sp>
        <p:nvSpPr>
          <p:cNvPr id="3" name="Content Placeholder 2">
            <a:extLst>
              <a:ext uri="{FF2B5EF4-FFF2-40B4-BE49-F238E27FC236}">
                <a16:creationId xmlns:a16="http://schemas.microsoft.com/office/drawing/2014/main" id="{39C6BEF4-043A-4591-ABB0-2E89BAF03B91}"/>
              </a:ext>
            </a:extLst>
          </p:cNvPr>
          <p:cNvSpPr>
            <a:spLocks noGrp="1"/>
          </p:cNvSpPr>
          <p:nvPr>
            <p:ph idx="1"/>
          </p:nvPr>
        </p:nvSpPr>
        <p:spPr>
          <a:xfrm>
            <a:off x="838200" y="1559871"/>
            <a:ext cx="7221604" cy="5298129"/>
          </a:xfrm>
        </p:spPr>
        <p:txBody>
          <a:bodyPr>
            <a:normAutofit fontScale="62500" lnSpcReduction="20000"/>
          </a:bodyPr>
          <a:lstStyle/>
          <a:p>
            <a:pPr marL="361950" indent="-361950" algn="l">
              <a:lnSpc>
                <a:spcPct val="120000"/>
              </a:lnSpc>
              <a:spcBef>
                <a:spcPts val="1200"/>
              </a:spcBef>
              <a:spcAft>
                <a:spcPts val="600"/>
              </a:spcAft>
            </a:pPr>
            <a:r>
              <a:rPr lang="en-GB" b="1" dirty="0"/>
              <a:t>Dimensionality Reduction </a:t>
            </a:r>
            <a:r>
              <a:rPr lang="en-GB" dirty="0"/>
              <a:t>entails scaling down a large number of attributes or columns (features) into a smaller number of attributes. </a:t>
            </a:r>
          </a:p>
          <a:p>
            <a:pPr marL="361950" indent="-361950" algn="l">
              <a:lnSpc>
                <a:spcPct val="120000"/>
              </a:lnSpc>
              <a:spcBef>
                <a:spcPts val="1200"/>
              </a:spcBef>
              <a:spcAft>
                <a:spcPts val="600"/>
              </a:spcAft>
            </a:pPr>
            <a:r>
              <a:rPr lang="en-GB" dirty="0"/>
              <a:t>The main objective of this technique is to get the best number of features for classification, regression, and other unsupervised approaches. </a:t>
            </a:r>
          </a:p>
          <a:p>
            <a:pPr marL="361950" indent="-361950" algn="l">
              <a:lnSpc>
                <a:spcPct val="120000"/>
              </a:lnSpc>
              <a:spcBef>
                <a:spcPts val="1200"/>
              </a:spcBef>
              <a:spcAft>
                <a:spcPts val="600"/>
              </a:spcAft>
            </a:pPr>
            <a:r>
              <a:rPr lang="en-GB" dirty="0"/>
              <a:t>Techniques for </a:t>
            </a:r>
            <a:r>
              <a:rPr lang="en-GB" b="1" dirty="0"/>
              <a:t>linear transformations </a:t>
            </a:r>
            <a:r>
              <a:rPr lang="en-GB" dirty="0"/>
              <a:t>include </a:t>
            </a:r>
            <a:r>
              <a:rPr lang="en-GB" b="1" dirty="0"/>
              <a:t>PCA</a:t>
            </a:r>
            <a:r>
              <a:rPr lang="en-GB" dirty="0"/>
              <a:t>, Linear Discriminant analysis (</a:t>
            </a:r>
            <a:r>
              <a:rPr lang="en-GB" b="1" dirty="0"/>
              <a:t>LDA</a:t>
            </a:r>
            <a:r>
              <a:rPr lang="en-GB" dirty="0"/>
              <a:t>), and Factor Analysis. </a:t>
            </a:r>
          </a:p>
          <a:p>
            <a:pPr marL="361950" indent="-361950" algn="l">
              <a:lnSpc>
                <a:spcPct val="120000"/>
              </a:lnSpc>
              <a:spcBef>
                <a:spcPts val="1200"/>
              </a:spcBef>
              <a:spcAft>
                <a:spcPts val="600"/>
              </a:spcAft>
            </a:pPr>
            <a:r>
              <a:rPr lang="en-GB" b="1" dirty="0"/>
              <a:t>Non-linear transformations </a:t>
            </a:r>
            <a:r>
              <a:rPr lang="en-GB" dirty="0"/>
              <a:t>include techniques such as t-SNE, Hessian eigenmaps and isometric feature mapping. Dimensionality reduction offers the following benefits</a:t>
            </a:r>
          </a:p>
          <a:p>
            <a:pPr marL="895350" indent="-269875" algn="l">
              <a:lnSpc>
                <a:spcPct val="120000"/>
              </a:lnSpc>
              <a:spcBef>
                <a:spcPts val="600"/>
              </a:spcBef>
              <a:spcAft>
                <a:spcPts val="600"/>
              </a:spcAft>
              <a:buFont typeface="Arial" panose="020B0604020202020204" pitchFamily="34" charset="0"/>
              <a:buChar char="•"/>
            </a:pPr>
            <a:r>
              <a:rPr lang="en-GB" dirty="0"/>
              <a:t>It filters redundant and less important features.</a:t>
            </a:r>
          </a:p>
          <a:p>
            <a:pPr marL="895350" indent="-269875" algn="l">
              <a:lnSpc>
                <a:spcPct val="120000"/>
              </a:lnSpc>
              <a:spcBef>
                <a:spcPts val="600"/>
              </a:spcBef>
              <a:spcAft>
                <a:spcPts val="600"/>
              </a:spcAft>
              <a:buFont typeface="Arial" panose="020B0604020202020204" pitchFamily="34" charset="0"/>
              <a:buChar char="•"/>
            </a:pPr>
            <a:r>
              <a:rPr lang="en-GB" dirty="0"/>
              <a:t>It reduces model complexity with less dimensional data.</a:t>
            </a:r>
          </a:p>
          <a:p>
            <a:pPr marL="895350" indent="-269875" algn="l">
              <a:lnSpc>
                <a:spcPct val="120000"/>
              </a:lnSpc>
              <a:spcBef>
                <a:spcPts val="600"/>
              </a:spcBef>
              <a:spcAft>
                <a:spcPts val="600"/>
              </a:spcAft>
              <a:buFont typeface="Arial" panose="020B0604020202020204" pitchFamily="34" charset="0"/>
              <a:buChar char="•"/>
            </a:pPr>
            <a:r>
              <a:rPr lang="en-GB" dirty="0"/>
              <a:t>It reduces memory and computation costs for model generation.</a:t>
            </a:r>
          </a:p>
          <a:p>
            <a:pPr marL="895350" indent="-269875" algn="l">
              <a:lnSpc>
                <a:spcPct val="120000"/>
              </a:lnSpc>
              <a:spcBef>
                <a:spcPts val="600"/>
              </a:spcBef>
              <a:spcAft>
                <a:spcPts val="600"/>
              </a:spcAft>
              <a:buFont typeface="Arial" panose="020B0604020202020204" pitchFamily="34" charset="0"/>
              <a:buChar char="•"/>
            </a:pPr>
            <a:r>
              <a:rPr lang="en-GB" dirty="0"/>
              <a:t>It visualizes high-dimensional data.</a:t>
            </a:r>
          </a:p>
        </p:txBody>
      </p:sp>
      <p:sp>
        <p:nvSpPr>
          <p:cNvPr id="4" name="Slide Number Placeholder 3">
            <a:extLst>
              <a:ext uri="{FF2B5EF4-FFF2-40B4-BE49-F238E27FC236}">
                <a16:creationId xmlns:a16="http://schemas.microsoft.com/office/drawing/2014/main" id="{3119EE92-3443-44A2-A1EB-FBECB757F741}"/>
              </a:ext>
            </a:extLst>
          </p:cNvPr>
          <p:cNvSpPr>
            <a:spLocks noGrp="1"/>
          </p:cNvSpPr>
          <p:nvPr>
            <p:ph type="sldNum" sz="quarter" idx="12"/>
          </p:nvPr>
        </p:nvSpPr>
        <p:spPr/>
        <p:txBody>
          <a:bodyPr/>
          <a:lstStyle/>
          <a:p>
            <a:fld id="{6C8DB4F7-D883-4928-8961-38134A510B78}" type="slidenum">
              <a:rPr lang="en-GB" smtClean="0"/>
              <a:t>6</a:t>
            </a:fld>
            <a:endParaRPr lang="en-GB" dirty="0"/>
          </a:p>
        </p:txBody>
      </p:sp>
      <p:pic>
        <p:nvPicPr>
          <p:cNvPr id="3074" name="Picture 2" descr="Figure 15: Working of PCA.">
            <a:extLst>
              <a:ext uri="{FF2B5EF4-FFF2-40B4-BE49-F238E27FC236}">
                <a16:creationId xmlns:a16="http://schemas.microsoft.com/office/drawing/2014/main" id="{8B1005DE-FFF9-424C-93DD-C307897E0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0579" y="1972276"/>
            <a:ext cx="2970661" cy="29134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121C6B1-E5BB-4B6A-8A70-9CCE262A9C0D}"/>
              </a:ext>
            </a:extLst>
          </p:cNvPr>
          <p:cNvSpPr txBox="1"/>
          <p:nvPr/>
        </p:nvSpPr>
        <p:spPr>
          <a:xfrm>
            <a:off x="7922959" y="5010513"/>
            <a:ext cx="3741819" cy="1354217"/>
          </a:xfrm>
          <a:prstGeom prst="rect">
            <a:avLst/>
          </a:prstGeom>
          <a:noFill/>
        </p:spPr>
        <p:txBody>
          <a:bodyPr wrap="square">
            <a:spAutoFit/>
          </a:bodyPr>
          <a:lstStyle/>
          <a:p>
            <a:pPr marL="285750" indent="-285750" algn="l">
              <a:spcBef>
                <a:spcPts val="1200"/>
              </a:spcBef>
              <a:buFont typeface="Arial" panose="020B0604020202020204" pitchFamily="34" charset="0"/>
              <a:buChar char="•"/>
            </a:pPr>
            <a:r>
              <a:rPr lang="en-GB" dirty="0"/>
              <a:t>Maximizes the variance of the projected line (purple).</a:t>
            </a:r>
          </a:p>
          <a:p>
            <a:pPr marL="285750" indent="-285750" algn="l">
              <a:spcBef>
                <a:spcPts val="1200"/>
              </a:spcBef>
              <a:buFont typeface="Arial" panose="020B0604020202020204" pitchFamily="34" charset="0"/>
              <a:buChar char="•"/>
            </a:pPr>
            <a:r>
              <a:rPr lang="en-GB" dirty="0"/>
              <a:t>Minimizes the MSE between the data points and projections (blue).</a:t>
            </a:r>
          </a:p>
        </p:txBody>
      </p:sp>
    </p:spTree>
    <p:extLst>
      <p:ext uri="{BB962C8B-B14F-4D97-AF65-F5344CB8AC3E}">
        <p14:creationId xmlns:p14="http://schemas.microsoft.com/office/powerpoint/2010/main" val="4249451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1E74-33DA-4693-BB4E-8D92722304B5}"/>
              </a:ext>
            </a:extLst>
          </p:cNvPr>
          <p:cNvSpPr>
            <a:spLocks noGrp="1"/>
          </p:cNvSpPr>
          <p:nvPr>
            <p:ph type="title"/>
          </p:nvPr>
        </p:nvSpPr>
        <p:spPr>
          <a:xfrm>
            <a:off x="838200" y="91375"/>
            <a:ext cx="10515600" cy="1325563"/>
          </a:xfrm>
        </p:spPr>
        <p:txBody>
          <a:bodyPr/>
          <a:lstStyle/>
          <a:p>
            <a:r>
              <a:rPr lang="en-GB" dirty="0"/>
              <a:t>Principle Component Analysis (PCA)</a:t>
            </a:r>
          </a:p>
        </p:txBody>
      </p:sp>
      <p:sp>
        <p:nvSpPr>
          <p:cNvPr id="3" name="Content Placeholder 2">
            <a:extLst>
              <a:ext uri="{FF2B5EF4-FFF2-40B4-BE49-F238E27FC236}">
                <a16:creationId xmlns:a16="http://schemas.microsoft.com/office/drawing/2014/main" id="{FEC1F7D6-8082-4480-B774-1510FA6F8A25}"/>
              </a:ext>
            </a:extLst>
          </p:cNvPr>
          <p:cNvSpPr>
            <a:spLocks noGrp="1"/>
          </p:cNvSpPr>
          <p:nvPr>
            <p:ph idx="1"/>
          </p:nvPr>
        </p:nvSpPr>
        <p:spPr>
          <a:xfrm>
            <a:off x="838200" y="1559297"/>
            <a:ext cx="10515600" cy="5233385"/>
          </a:xfrm>
        </p:spPr>
        <p:txBody>
          <a:bodyPr>
            <a:normAutofit/>
          </a:bodyPr>
          <a:lstStyle/>
          <a:p>
            <a:pPr marL="361950" indent="-361950" algn="l">
              <a:lnSpc>
                <a:spcPct val="100000"/>
              </a:lnSpc>
              <a:spcBef>
                <a:spcPts val="1200"/>
              </a:spcBef>
              <a:spcAft>
                <a:spcPts val="600"/>
              </a:spcAft>
            </a:pPr>
            <a:r>
              <a:rPr lang="en-GB" sz="2000" dirty="0"/>
              <a:t>In machine learning, it is considered that having a large amount of data means having a good-quality model for prediction, but a large dataset also poses the challenge of higher dimensionality. </a:t>
            </a:r>
          </a:p>
          <a:p>
            <a:pPr marL="361950" indent="-361950" algn="l">
              <a:lnSpc>
                <a:spcPct val="100000"/>
              </a:lnSpc>
              <a:spcBef>
                <a:spcPts val="1200"/>
              </a:spcBef>
              <a:spcAft>
                <a:spcPts val="600"/>
              </a:spcAft>
            </a:pPr>
            <a:r>
              <a:rPr lang="en-GB" sz="2000" dirty="0"/>
              <a:t>It causes an increase in complexity for prediction models due to the large number of attributes. </a:t>
            </a:r>
          </a:p>
          <a:p>
            <a:pPr marL="361950" indent="-361950" algn="l">
              <a:lnSpc>
                <a:spcPct val="100000"/>
              </a:lnSpc>
              <a:spcBef>
                <a:spcPts val="1200"/>
              </a:spcBef>
              <a:spcAft>
                <a:spcPts val="600"/>
              </a:spcAft>
            </a:pPr>
            <a:r>
              <a:rPr lang="en-GB" sz="2000" dirty="0"/>
              <a:t>For example, if we have 200 attributes or columns in our data, it becomes very difficult for us to proceed, what with such a huge number of attributes. In such cases, we need to reduce that number to 10 or 20 variables. </a:t>
            </a:r>
          </a:p>
          <a:p>
            <a:pPr marL="361950" indent="-361950">
              <a:lnSpc>
                <a:spcPct val="100000"/>
              </a:lnSpc>
              <a:spcBef>
                <a:spcPts val="1200"/>
              </a:spcBef>
              <a:spcAft>
                <a:spcPts val="600"/>
              </a:spcAft>
            </a:pPr>
            <a:r>
              <a:rPr lang="en-GB" sz="2000" dirty="0"/>
              <a:t>Another objective of </a:t>
            </a:r>
            <a:r>
              <a:rPr lang="en-GB" sz="2000" b="1" dirty="0"/>
              <a:t>PCA</a:t>
            </a:r>
            <a:r>
              <a:rPr lang="en-GB" sz="2000" dirty="0"/>
              <a:t> is to reduce the dimensionality without affecting the significant information. For p-dimensional data, the </a:t>
            </a:r>
            <a:r>
              <a:rPr lang="en-GB" sz="2000" b="1" dirty="0"/>
              <a:t>PCA</a:t>
            </a:r>
            <a:r>
              <a:rPr lang="en-GB" sz="2000" dirty="0"/>
              <a:t> equation can be written as follows</a:t>
            </a:r>
          </a:p>
          <a:p>
            <a:pPr algn="l">
              <a:lnSpc>
                <a:spcPct val="100000"/>
              </a:lnSpc>
              <a:spcBef>
                <a:spcPts val="1200"/>
              </a:spcBef>
              <a:spcAft>
                <a:spcPts val="600"/>
              </a:spcAft>
            </a:pPr>
            <a:endParaRPr lang="en-GB" sz="2000" dirty="0"/>
          </a:p>
        </p:txBody>
      </p:sp>
      <p:sp>
        <p:nvSpPr>
          <p:cNvPr id="4" name="Slide Number Placeholder 3">
            <a:extLst>
              <a:ext uri="{FF2B5EF4-FFF2-40B4-BE49-F238E27FC236}">
                <a16:creationId xmlns:a16="http://schemas.microsoft.com/office/drawing/2014/main" id="{F5BE740C-B27B-4E5D-B568-CE311004CAD9}"/>
              </a:ext>
            </a:extLst>
          </p:cNvPr>
          <p:cNvSpPr>
            <a:spLocks noGrp="1"/>
          </p:cNvSpPr>
          <p:nvPr>
            <p:ph type="sldNum" sz="quarter" idx="12"/>
          </p:nvPr>
        </p:nvSpPr>
        <p:spPr/>
        <p:txBody>
          <a:bodyPr/>
          <a:lstStyle/>
          <a:p>
            <a:fld id="{6C8DB4F7-D883-4928-8961-38134A510B78}" type="slidenum">
              <a:rPr lang="en-GB" smtClean="0"/>
              <a:t>7</a:t>
            </a:fld>
            <a:endParaRPr lang="en-GB" dirty="0"/>
          </a:p>
        </p:txBody>
      </p:sp>
      <p:pic>
        <p:nvPicPr>
          <p:cNvPr id="2050" name="Picture 2">
            <a:extLst>
              <a:ext uri="{FF2B5EF4-FFF2-40B4-BE49-F238E27FC236}">
                <a16:creationId xmlns:a16="http://schemas.microsoft.com/office/drawing/2014/main" id="{B0647496-191B-486C-AF6D-00737AF65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127" y="5451753"/>
            <a:ext cx="4233741" cy="2833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EDC73232-35B5-4DF6-9071-C3E26F62E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7409" y="6061647"/>
            <a:ext cx="1133475" cy="25717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extLst>
              <a:ext uri="{FF2B5EF4-FFF2-40B4-BE49-F238E27FC236}">
                <a16:creationId xmlns:a16="http://schemas.microsoft.com/office/drawing/2014/main" id="{26656934-7B1A-47A8-9CD9-DF96DCE9EC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1136" y="6344286"/>
            <a:ext cx="1609725" cy="2571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ED4156D-C1D8-4052-9718-33B492926ED8}"/>
              </a:ext>
            </a:extLst>
          </p:cNvPr>
          <p:cNvSpPr txBox="1"/>
          <p:nvPr/>
        </p:nvSpPr>
        <p:spPr>
          <a:xfrm>
            <a:off x="1278774" y="5945076"/>
            <a:ext cx="10625234" cy="707886"/>
          </a:xfrm>
          <a:prstGeom prst="rect">
            <a:avLst/>
          </a:prstGeom>
          <a:noFill/>
        </p:spPr>
        <p:txBody>
          <a:bodyPr wrap="square">
            <a:spAutoFit/>
          </a:bodyPr>
          <a:lstStyle/>
          <a:p>
            <a:r>
              <a:rPr lang="en-GB" sz="2000" b="1" dirty="0">
                <a:highlight>
                  <a:srgbClr val="FFFF00"/>
                </a:highlight>
              </a:rPr>
              <a:t>Principal Components</a:t>
            </a:r>
            <a:r>
              <a:rPr lang="en-GB" sz="2000" dirty="0">
                <a:highlight>
                  <a:srgbClr val="FFFF00"/>
                </a:highlight>
              </a:rPr>
              <a:t> are a weighted sum of all the attributes. </a:t>
            </a:r>
            <a:r>
              <a:rPr lang="en-GB" sz="2000" dirty="0"/>
              <a:t>Here,                          are the attributes in the original dataset and                                 are the weights of the attributes. </a:t>
            </a:r>
          </a:p>
        </p:txBody>
      </p:sp>
    </p:spTree>
    <p:extLst>
      <p:ext uri="{BB962C8B-B14F-4D97-AF65-F5344CB8AC3E}">
        <p14:creationId xmlns:p14="http://schemas.microsoft.com/office/powerpoint/2010/main" val="704812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BDB3-32E5-40BB-8271-8AC6A5ED3BF9}"/>
              </a:ext>
            </a:extLst>
          </p:cNvPr>
          <p:cNvSpPr>
            <a:spLocks noGrp="1"/>
          </p:cNvSpPr>
          <p:nvPr>
            <p:ph type="title"/>
          </p:nvPr>
        </p:nvSpPr>
        <p:spPr>
          <a:xfrm>
            <a:off x="838200" y="91375"/>
            <a:ext cx="10515600" cy="1325563"/>
          </a:xfrm>
        </p:spPr>
        <p:txBody>
          <a:bodyPr/>
          <a:lstStyle/>
          <a:p>
            <a:r>
              <a:rPr lang="en-GB" dirty="0"/>
              <a:t>Principle Component Analysis</a:t>
            </a:r>
            <a:br>
              <a:rPr lang="en-GB" dirty="0"/>
            </a:br>
            <a:r>
              <a:rPr lang="en-GB" sz="2800" dirty="0">
                <a:solidFill>
                  <a:srgbClr val="C00000"/>
                </a:solidFill>
              </a:rPr>
              <a:t>Example</a:t>
            </a:r>
            <a:endParaRPr lang="en-GB" dirty="0">
              <a:solidFill>
                <a:srgbClr val="C00000"/>
              </a:solidFill>
            </a:endParaRPr>
          </a:p>
        </p:txBody>
      </p:sp>
      <p:sp>
        <p:nvSpPr>
          <p:cNvPr id="8" name="Content Placeholder 2">
            <a:extLst>
              <a:ext uri="{FF2B5EF4-FFF2-40B4-BE49-F238E27FC236}">
                <a16:creationId xmlns:a16="http://schemas.microsoft.com/office/drawing/2014/main" id="{90E71601-3EA3-4AED-AA12-5A6BD8ACD665}"/>
              </a:ext>
            </a:extLst>
          </p:cNvPr>
          <p:cNvSpPr>
            <a:spLocks noGrp="1"/>
          </p:cNvSpPr>
          <p:nvPr>
            <p:ph idx="1"/>
          </p:nvPr>
        </p:nvSpPr>
        <p:spPr>
          <a:xfrm>
            <a:off x="1073021" y="1580452"/>
            <a:ext cx="7324530" cy="5277548"/>
          </a:xfrm>
        </p:spPr>
        <p:txBody>
          <a:bodyPr>
            <a:normAutofit/>
          </a:bodyPr>
          <a:lstStyle/>
          <a:p>
            <a:pPr marL="361950" indent="-361950">
              <a:lnSpc>
                <a:spcPct val="110000"/>
              </a:lnSpc>
              <a:spcBef>
                <a:spcPts val="1200"/>
              </a:spcBef>
              <a:spcAft>
                <a:spcPts val="600"/>
              </a:spcAft>
            </a:pPr>
            <a:r>
              <a:rPr lang="en-GB" sz="1800" dirty="0"/>
              <a:t>Suppose we consider the streets in a given city as attributes, and let's say you want to visit this city. Now the question is, how many streets you will visit? Obviously, you would like to visit the popular or main streets of the city, which let's say is 10 out of the 50 available streets. These 10 streets will give you the best understanding of that city. </a:t>
            </a:r>
            <a:r>
              <a:rPr lang="en-GB" sz="1800" dirty="0">
                <a:highlight>
                  <a:srgbClr val="FFFF00"/>
                </a:highlight>
              </a:rPr>
              <a:t>These streets are principal components, as they explain enough of the variance in the data (the city's streets).</a:t>
            </a:r>
          </a:p>
          <a:p>
            <a:pPr marL="361950" indent="-361950" algn="l">
              <a:lnSpc>
                <a:spcPct val="110000"/>
              </a:lnSpc>
              <a:spcBef>
                <a:spcPts val="1200"/>
              </a:spcBef>
              <a:spcAft>
                <a:spcPts val="600"/>
              </a:spcAft>
            </a:pPr>
            <a:r>
              <a:rPr lang="en-GB" sz="2000" b="1" dirty="0"/>
              <a:t>Performing PCA</a:t>
            </a:r>
          </a:p>
          <a:p>
            <a:pPr marL="539750" indent="-358775" algn="l">
              <a:lnSpc>
                <a:spcPct val="110000"/>
              </a:lnSpc>
              <a:spcBef>
                <a:spcPts val="1200"/>
              </a:spcBef>
              <a:spcAft>
                <a:spcPts val="600"/>
              </a:spcAft>
              <a:buFont typeface="+mj-lt"/>
              <a:buAutoNum type="arabicPeriod"/>
            </a:pPr>
            <a:r>
              <a:rPr lang="en-GB" sz="1800" dirty="0"/>
              <a:t>Compute the </a:t>
            </a:r>
            <a:r>
              <a:rPr lang="en-GB" sz="1800" b="1" dirty="0"/>
              <a:t>correlation</a:t>
            </a:r>
            <a:r>
              <a:rPr lang="en-GB" sz="1800" dirty="0"/>
              <a:t> or </a:t>
            </a:r>
            <a:r>
              <a:rPr lang="en-GB" sz="1800" b="1" dirty="0"/>
              <a:t>covariance</a:t>
            </a:r>
            <a:r>
              <a:rPr lang="en-GB" sz="1800" dirty="0"/>
              <a:t> matrix of a given dataset.</a:t>
            </a:r>
          </a:p>
          <a:p>
            <a:pPr marL="539750" indent="-358775" algn="l">
              <a:lnSpc>
                <a:spcPct val="110000"/>
              </a:lnSpc>
              <a:spcBef>
                <a:spcPts val="1200"/>
              </a:spcBef>
              <a:spcAft>
                <a:spcPts val="600"/>
              </a:spcAft>
              <a:buFont typeface="+mj-lt"/>
              <a:buAutoNum type="arabicPeriod"/>
            </a:pPr>
            <a:r>
              <a:rPr lang="en-GB" sz="1800" dirty="0"/>
              <a:t>Find the </a:t>
            </a:r>
            <a:r>
              <a:rPr lang="en-GB" sz="1800" b="1" dirty="0"/>
              <a:t>eigenvalues</a:t>
            </a:r>
            <a:r>
              <a:rPr lang="en-GB" sz="1800" dirty="0"/>
              <a:t> and </a:t>
            </a:r>
            <a:r>
              <a:rPr lang="en-GB" sz="1800" b="1" dirty="0"/>
              <a:t>eigenvectors</a:t>
            </a:r>
            <a:r>
              <a:rPr lang="en-GB" sz="1800" dirty="0"/>
              <a:t> of the correlation or covariance matrix.</a:t>
            </a:r>
          </a:p>
          <a:p>
            <a:pPr marL="539750" indent="-358775" algn="l">
              <a:lnSpc>
                <a:spcPct val="110000"/>
              </a:lnSpc>
              <a:spcBef>
                <a:spcPts val="1200"/>
              </a:spcBef>
              <a:spcAft>
                <a:spcPts val="600"/>
              </a:spcAft>
              <a:buFont typeface="+mj-lt"/>
              <a:buAutoNum type="arabicPeriod"/>
            </a:pPr>
            <a:r>
              <a:rPr lang="en-GB" sz="1800" dirty="0"/>
              <a:t>Multiply the eigenvector matrix by the original dataset and you will get the principal component matrix.</a:t>
            </a:r>
          </a:p>
        </p:txBody>
      </p:sp>
      <p:sp>
        <p:nvSpPr>
          <p:cNvPr id="4" name="Slide Number Placeholder 3">
            <a:extLst>
              <a:ext uri="{FF2B5EF4-FFF2-40B4-BE49-F238E27FC236}">
                <a16:creationId xmlns:a16="http://schemas.microsoft.com/office/drawing/2014/main" id="{4C7D545C-E43E-45D5-8982-1123E6F4EB18}"/>
              </a:ext>
            </a:extLst>
          </p:cNvPr>
          <p:cNvSpPr>
            <a:spLocks noGrp="1"/>
          </p:cNvSpPr>
          <p:nvPr>
            <p:ph type="sldNum" sz="quarter" idx="12"/>
          </p:nvPr>
        </p:nvSpPr>
        <p:spPr/>
        <p:txBody>
          <a:bodyPr/>
          <a:lstStyle/>
          <a:p>
            <a:fld id="{6C8DB4F7-D883-4928-8961-38134A510B78}" type="slidenum">
              <a:rPr lang="en-GB" smtClean="0"/>
              <a:t>8</a:t>
            </a:fld>
            <a:endParaRPr lang="en-GB" dirty="0"/>
          </a:p>
        </p:txBody>
      </p:sp>
      <p:pic>
        <p:nvPicPr>
          <p:cNvPr id="4098" name="Picture 2" descr="2-dimensional dataset with principal components">
            <a:extLst>
              <a:ext uri="{FF2B5EF4-FFF2-40B4-BE49-F238E27FC236}">
                <a16:creationId xmlns:a16="http://schemas.microsoft.com/office/drawing/2014/main" id="{7628F3FA-AD3C-4540-8C70-E194EEFB59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9929" y="1546306"/>
            <a:ext cx="3204958" cy="240371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74F62D1-18B4-48E7-B160-B9689FE9AB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0413" y="3956433"/>
            <a:ext cx="2807043" cy="23197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E273DB5-6E89-D6B1-D613-B739DCA8AD20}"/>
              </a:ext>
            </a:extLst>
          </p:cNvPr>
          <p:cNvPicPr>
            <a:picLocks noChangeAspect="1"/>
          </p:cNvPicPr>
          <p:nvPr/>
        </p:nvPicPr>
        <p:blipFill>
          <a:blip r:embed="rId5"/>
          <a:stretch>
            <a:fillRect/>
          </a:stretch>
        </p:blipFill>
        <p:spPr>
          <a:xfrm>
            <a:off x="8989090" y="6330783"/>
            <a:ext cx="2577759" cy="475894"/>
          </a:xfrm>
          <a:prstGeom prst="rect">
            <a:avLst/>
          </a:prstGeom>
        </p:spPr>
      </p:pic>
    </p:spTree>
    <p:extLst>
      <p:ext uri="{BB962C8B-B14F-4D97-AF65-F5344CB8AC3E}">
        <p14:creationId xmlns:p14="http://schemas.microsoft.com/office/powerpoint/2010/main" val="146373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D9402-9E44-410E-BAE4-1E6897E76458}"/>
              </a:ext>
            </a:extLst>
          </p:cNvPr>
          <p:cNvSpPr>
            <a:spLocks noGrp="1"/>
          </p:cNvSpPr>
          <p:nvPr>
            <p:ph type="title"/>
          </p:nvPr>
        </p:nvSpPr>
        <p:spPr/>
        <p:txBody>
          <a:bodyPr/>
          <a:lstStyle/>
          <a:p>
            <a:r>
              <a:rPr lang="en-GB" dirty="0"/>
              <a:t>Clustering</a:t>
            </a:r>
          </a:p>
        </p:txBody>
      </p:sp>
      <p:sp>
        <p:nvSpPr>
          <p:cNvPr id="3" name="Content Placeholder 2">
            <a:extLst>
              <a:ext uri="{FF2B5EF4-FFF2-40B4-BE49-F238E27FC236}">
                <a16:creationId xmlns:a16="http://schemas.microsoft.com/office/drawing/2014/main" id="{86D7EFAE-ABC5-40A1-914D-25FA97AFD2CF}"/>
              </a:ext>
            </a:extLst>
          </p:cNvPr>
          <p:cNvSpPr>
            <a:spLocks noGrp="1"/>
          </p:cNvSpPr>
          <p:nvPr>
            <p:ph idx="1"/>
          </p:nvPr>
        </p:nvSpPr>
        <p:spPr>
          <a:xfrm>
            <a:off x="714895" y="1524876"/>
            <a:ext cx="8472685" cy="5308035"/>
          </a:xfrm>
        </p:spPr>
        <p:txBody>
          <a:bodyPr>
            <a:noAutofit/>
          </a:bodyPr>
          <a:lstStyle/>
          <a:p>
            <a:pPr marL="357188" indent="-357188">
              <a:lnSpc>
                <a:spcPct val="100000"/>
              </a:lnSpc>
              <a:spcAft>
                <a:spcPts val="600"/>
              </a:spcAft>
            </a:pPr>
            <a:r>
              <a:rPr lang="en-US" altLang="en-US" sz="2000" dirty="0"/>
              <a:t>Finding groups of objects such that the objects in a group will be similar (or related) to one another and different from (or unrelated to) the objects in other groups.</a:t>
            </a:r>
          </a:p>
          <a:p>
            <a:pPr marL="357188" indent="-357188" algn="l">
              <a:lnSpc>
                <a:spcPct val="100000"/>
              </a:lnSpc>
              <a:spcAft>
                <a:spcPts val="600"/>
              </a:spcAft>
            </a:pPr>
            <a:r>
              <a:rPr lang="en-GB" sz="2000" dirty="0"/>
              <a:t>Grouping similar products, grouping similar articles or documents, and grouping similar customers for market segmentation are all examples of clustering. </a:t>
            </a:r>
          </a:p>
          <a:p>
            <a:pPr marL="357188" indent="-357188" algn="l">
              <a:lnSpc>
                <a:spcPct val="100000"/>
              </a:lnSpc>
              <a:spcAft>
                <a:spcPts val="600"/>
              </a:spcAft>
            </a:pPr>
            <a:r>
              <a:rPr lang="en-GB" sz="2000" dirty="0"/>
              <a:t>The core principle of clustering is </a:t>
            </a:r>
            <a:r>
              <a:rPr lang="en-GB" sz="2000" b="1" i="1" u="sng" dirty="0">
                <a:highlight>
                  <a:srgbClr val="FFFF00"/>
                </a:highlight>
              </a:rPr>
              <a:t>minimizing the intra-cluster distance</a:t>
            </a:r>
            <a:r>
              <a:rPr lang="en-GB" sz="2000" dirty="0">
                <a:highlight>
                  <a:srgbClr val="FFFF00"/>
                </a:highlight>
              </a:rPr>
              <a:t> and </a:t>
            </a:r>
            <a:r>
              <a:rPr lang="en-GB" sz="2000" b="1" i="1" u="sng" dirty="0">
                <a:highlight>
                  <a:srgbClr val="FFFF00"/>
                </a:highlight>
              </a:rPr>
              <a:t>maximizing the inter-cluster distance</a:t>
            </a:r>
            <a:r>
              <a:rPr lang="en-GB" sz="2000" dirty="0"/>
              <a:t>. </a:t>
            </a:r>
          </a:p>
          <a:p>
            <a:pPr marL="357188" indent="-357188" algn="l">
              <a:lnSpc>
                <a:spcPct val="100000"/>
              </a:lnSpc>
              <a:spcAft>
                <a:spcPts val="600"/>
              </a:spcAft>
            </a:pPr>
            <a:r>
              <a:rPr lang="en-GB" sz="2000" dirty="0"/>
              <a:t>The </a:t>
            </a:r>
            <a:r>
              <a:rPr lang="en-GB" sz="2000" b="1" i="1" u="sng" dirty="0"/>
              <a:t>intra-cluster distance </a:t>
            </a:r>
            <a:r>
              <a:rPr lang="en-GB" sz="2000" dirty="0"/>
              <a:t>is the distance between data items within a group, and the </a:t>
            </a:r>
            <a:r>
              <a:rPr lang="en-GB" sz="2000" b="1" i="1" u="sng" dirty="0"/>
              <a:t>inter-cluster distance</a:t>
            </a:r>
            <a:r>
              <a:rPr lang="en-GB" sz="2000" dirty="0"/>
              <a:t> is the distance between different groups. </a:t>
            </a:r>
          </a:p>
          <a:p>
            <a:pPr marL="357188" indent="-357188" algn="l">
              <a:lnSpc>
                <a:spcPct val="100000"/>
              </a:lnSpc>
              <a:spcAft>
                <a:spcPts val="600"/>
              </a:spcAft>
            </a:pPr>
            <a:r>
              <a:rPr lang="en-GB" sz="2000" dirty="0"/>
              <a:t>Since the data points are not labeled, so clustering is a kind of unsupervised problem. </a:t>
            </a:r>
          </a:p>
          <a:p>
            <a:pPr marL="357188" indent="-357188" algn="l">
              <a:lnSpc>
                <a:spcPct val="100000"/>
              </a:lnSpc>
              <a:spcAft>
                <a:spcPts val="600"/>
              </a:spcAft>
            </a:pPr>
            <a:r>
              <a:rPr lang="en-GB" sz="2000" dirty="0"/>
              <a:t>There are various methods for clustering and each method uses a different way to group the data points. </a:t>
            </a:r>
          </a:p>
        </p:txBody>
      </p:sp>
      <p:sp>
        <p:nvSpPr>
          <p:cNvPr id="4" name="Slide Number Placeholder 3">
            <a:extLst>
              <a:ext uri="{FF2B5EF4-FFF2-40B4-BE49-F238E27FC236}">
                <a16:creationId xmlns:a16="http://schemas.microsoft.com/office/drawing/2014/main" id="{76B824C1-C2D0-47AD-AE47-C8E5ACFD307A}"/>
              </a:ext>
            </a:extLst>
          </p:cNvPr>
          <p:cNvSpPr>
            <a:spLocks noGrp="1"/>
          </p:cNvSpPr>
          <p:nvPr>
            <p:ph type="sldNum" sz="quarter" idx="12"/>
          </p:nvPr>
        </p:nvSpPr>
        <p:spPr/>
        <p:txBody>
          <a:bodyPr/>
          <a:lstStyle/>
          <a:p>
            <a:fld id="{6C8DB4F7-D883-4928-8961-38134A510B78}" type="slidenum">
              <a:rPr lang="en-GB" smtClean="0"/>
              <a:t>9</a:t>
            </a:fld>
            <a:endParaRPr lang="en-GB" dirty="0"/>
          </a:p>
        </p:txBody>
      </p:sp>
      <p:pic>
        <p:nvPicPr>
          <p:cNvPr id="6" name="Picture 5">
            <a:extLst>
              <a:ext uri="{FF2B5EF4-FFF2-40B4-BE49-F238E27FC236}">
                <a16:creationId xmlns:a16="http://schemas.microsoft.com/office/drawing/2014/main" id="{F336A435-90B0-4295-9855-5F8EF48C07D0}"/>
              </a:ext>
            </a:extLst>
          </p:cNvPr>
          <p:cNvPicPr>
            <a:picLocks noChangeAspect="1"/>
          </p:cNvPicPr>
          <p:nvPr/>
        </p:nvPicPr>
        <p:blipFill>
          <a:blip r:embed="rId2"/>
          <a:stretch>
            <a:fillRect/>
          </a:stretch>
        </p:blipFill>
        <p:spPr>
          <a:xfrm>
            <a:off x="9190657" y="1596621"/>
            <a:ext cx="2166220" cy="5170044"/>
          </a:xfrm>
          <a:prstGeom prst="rect">
            <a:avLst/>
          </a:prstGeom>
        </p:spPr>
      </p:pic>
      <p:sp>
        <p:nvSpPr>
          <p:cNvPr id="9" name="TextBox 8">
            <a:extLst>
              <a:ext uri="{FF2B5EF4-FFF2-40B4-BE49-F238E27FC236}">
                <a16:creationId xmlns:a16="http://schemas.microsoft.com/office/drawing/2014/main" id="{866D9E3E-951D-4EF6-BCE8-5A625942C1B0}"/>
              </a:ext>
            </a:extLst>
          </p:cNvPr>
          <p:cNvSpPr txBox="1"/>
          <p:nvPr/>
        </p:nvSpPr>
        <p:spPr>
          <a:xfrm>
            <a:off x="10956034" y="5161523"/>
            <a:ext cx="1397257" cy="646331"/>
          </a:xfrm>
          <a:prstGeom prst="rect">
            <a:avLst/>
          </a:prstGeom>
          <a:noFill/>
        </p:spPr>
        <p:txBody>
          <a:bodyPr wrap="square">
            <a:spAutoFit/>
          </a:bodyPr>
          <a:lstStyle/>
          <a:p>
            <a:pPr algn="ctr" eaLnBrk="1" hangingPunct="1">
              <a:spcBef>
                <a:spcPct val="50000"/>
              </a:spcBef>
            </a:pPr>
            <a:r>
              <a:rPr lang="en-US" altLang="en-US" sz="1200" dirty="0"/>
              <a:t>Inter-cluster distances are maximized</a:t>
            </a:r>
          </a:p>
        </p:txBody>
      </p:sp>
      <p:sp>
        <p:nvSpPr>
          <p:cNvPr id="10" name="Line 34">
            <a:extLst>
              <a:ext uri="{FF2B5EF4-FFF2-40B4-BE49-F238E27FC236}">
                <a16:creationId xmlns:a16="http://schemas.microsoft.com/office/drawing/2014/main" id="{CD475F7D-CAF1-47CD-8569-1A02A3B6735A}"/>
              </a:ext>
            </a:extLst>
          </p:cNvPr>
          <p:cNvSpPr>
            <a:spLocks noChangeShapeType="1"/>
          </p:cNvSpPr>
          <p:nvPr/>
        </p:nvSpPr>
        <p:spPr bwMode="auto">
          <a:xfrm flipH="1" flipV="1">
            <a:off x="10702212" y="5365101"/>
            <a:ext cx="59094" cy="239177"/>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11" name="Straight Arrow Connector 10">
            <a:extLst>
              <a:ext uri="{FF2B5EF4-FFF2-40B4-BE49-F238E27FC236}">
                <a16:creationId xmlns:a16="http://schemas.microsoft.com/office/drawing/2014/main" id="{5FA8E19C-61BD-455F-B789-E26D707F7D0A}"/>
              </a:ext>
            </a:extLst>
          </p:cNvPr>
          <p:cNvCxnSpPr/>
          <p:nvPr/>
        </p:nvCxnSpPr>
        <p:spPr>
          <a:xfrm flipH="1">
            <a:off x="10761306" y="5484688"/>
            <a:ext cx="407437" cy="0"/>
          </a:xfrm>
          <a:prstGeom prst="straightConnector1">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Line 41">
            <a:extLst>
              <a:ext uri="{FF2B5EF4-FFF2-40B4-BE49-F238E27FC236}">
                <a16:creationId xmlns:a16="http://schemas.microsoft.com/office/drawing/2014/main" id="{17161A70-65D2-4053-9086-89563B3FEB7B}"/>
              </a:ext>
            </a:extLst>
          </p:cNvPr>
          <p:cNvSpPr>
            <a:spLocks noChangeShapeType="1"/>
          </p:cNvSpPr>
          <p:nvPr/>
        </p:nvSpPr>
        <p:spPr bwMode="auto">
          <a:xfrm flipV="1">
            <a:off x="9591039" y="4963645"/>
            <a:ext cx="74427" cy="267253"/>
          </a:xfrm>
          <a:prstGeom prst="line">
            <a:avLst/>
          </a:prstGeom>
          <a:noFill/>
          <a:ln w="25400">
            <a:solidFill>
              <a:srgbClr val="CC66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TextBox 14">
            <a:extLst>
              <a:ext uri="{FF2B5EF4-FFF2-40B4-BE49-F238E27FC236}">
                <a16:creationId xmlns:a16="http://schemas.microsoft.com/office/drawing/2014/main" id="{15A6DF13-6745-42EB-9CBA-6902ED62FFF9}"/>
              </a:ext>
            </a:extLst>
          </p:cNvPr>
          <p:cNvSpPr txBox="1"/>
          <p:nvPr/>
        </p:nvSpPr>
        <p:spPr>
          <a:xfrm>
            <a:off x="10938617" y="3808247"/>
            <a:ext cx="1384250" cy="646331"/>
          </a:xfrm>
          <a:prstGeom prst="rect">
            <a:avLst/>
          </a:prstGeom>
          <a:noFill/>
        </p:spPr>
        <p:txBody>
          <a:bodyPr wrap="square">
            <a:spAutoFit/>
          </a:bodyPr>
          <a:lstStyle/>
          <a:p>
            <a:pPr algn="ctr" eaLnBrk="1" hangingPunct="1">
              <a:spcBef>
                <a:spcPct val="50000"/>
              </a:spcBef>
            </a:pPr>
            <a:r>
              <a:rPr lang="en-US" altLang="en-US" sz="1200" dirty="0"/>
              <a:t>Intra-cluster distances are minimized</a:t>
            </a:r>
          </a:p>
        </p:txBody>
      </p:sp>
      <p:cxnSp>
        <p:nvCxnSpPr>
          <p:cNvPr id="16" name="Straight Arrow Connector 15">
            <a:extLst>
              <a:ext uri="{FF2B5EF4-FFF2-40B4-BE49-F238E27FC236}">
                <a16:creationId xmlns:a16="http://schemas.microsoft.com/office/drawing/2014/main" id="{2DA99D37-7DB2-4ECB-8A98-EFAFE0454E5C}"/>
              </a:ext>
            </a:extLst>
          </p:cNvPr>
          <p:cNvCxnSpPr>
            <a:cxnSpLocks/>
          </p:cNvCxnSpPr>
          <p:nvPr/>
        </p:nvCxnSpPr>
        <p:spPr>
          <a:xfrm flipH="1">
            <a:off x="9628252" y="4166960"/>
            <a:ext cx="1540492" cy="930311"/>
          </a:xfrm>
          <a:prstGeom prst="straightConnector1">
            <a:avLst/>
          </a:prstGeom>
          <a:ln w="19050">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89601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8680</TotalTime>
  <Words>3832</Words>
  <Application>Microsoft Office PowerPoint</Application>
  <PresentationFormat>Widescreen</PresentationFormat>
  <Paragraphs>272</Paragraphs>
  <Slides>26</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26</vt:i4>
      </vt:variant>
    </vt:vector>
  </HeadingPairs>
  <TitlesOfParts>
    <vt:vector size="37" baseType="lpstr">
      <vt:lpstr>Arial</vt:lpstr>
      <vt:lpstr>Arial</vt:lpstr>
      <vt:lpstr>Calibri</vt:lpstr>
      <vt:lpstr>Cambria Math</vt:lpstr>
      <vt:lpstr>MinionPro-It</vt:lpstr>
      <vt:lpstr>Roboto</vt:lpstr>
      <vt:lpstr>Times New Roman</vt:lpstr>
      <vt:lpstr>1_Office Theme</vt:lpstr>
      <vt:lpstr>Document</vt:lpstr>
      <vt:lpstr>Bitmap Image</vt:lpstr>
      <vt:lpstr>Equation</vt:lpstr>
      <vt:lpstr>Unsupervised Learning (PCA and k-Means) Week 5</vt:lpstr>
      <vt:lpstr>Agenda</vt:lpstr>
      <vt:lpstr>Introduction to  Unsupervised Learning</vt:lpstr>
      <vt:lpstr>Introduction to  Unsupervised Learning</vt:lpstr>
      <vt:lpstr>Principle Component Analysis (PCA)</vt:lpstr>
      <vt:lpstr>Reducing Dimensionality of Data</vt:lpstr>
      <vt:lpstr>Principle Component Analysis (PCA)</vt:lpstr>
      <vt:lpstr>Principle Component Analysis Example</vt:lpstr>
      <vt:lpstr>Clustering</vt:lpstr>
      <vt:lpstr>Clustering Criterion</vt:lpstr>
      <vt:lpstr>Finding Number of Clusters</vt:lpstr>
      <vt:lpstr>The Silhouette Method</vt:lpstr>
      <vt:lpstr>What is not Cluster Analysis?</vt:lpstr>
      <vt:lpstr>Types of Clustering</vt:lpstr>
      <vt:lpstr>KMeans Clustering</vt:lpstr>
      <vt:lpstr>K-means Clustering Example</vt:lpstr>
      <vt:lpstr>K-means Clustering Example</vt:lpstr>
      <vt:lpstr>Evaluating K-means Clusters</vt:lpstr>
      <vt:lpstr>Two different K-means Clustering</vt:lpstr>
      <vt:lpstr>Solutions to  Initial Centroids Problem</vt:lpstr>
      <vt:lpstr>K-means++</vt:lpstr>
      <vt:lpstr>Updating Centers Incrementally</vt:lpstr>
      <vt:lpstr>Feature Extraction Application</vt:lpstr>
      <vt:lpstr>Feature Extraction Application</vt:lpstr>
      <vt:lpstr>Comparison of PCA and K-means</vt:lpstr>
      <vt:lpstr>Resources/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Munawar Iqbal</dc:creator>
  <cp:lastModifiedBy>Muhammad Iqbal</cp:lastModifiedBy>
  <cp:revision>496</cp:revision>
  <dcterms:created xsi:type="dcterms:W3CDTF">2020-09-11T23:34:13Z</dcterms:created>
  <dcterms:modified xsi:type="dcterms:W3CDTF">2024-03-19T23:44:41Z</dcterms:modified>
</cp:coreProperties>
</file>