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85" r:id="rId2"/>
    <p:sldId id="267" r:id="rId3"/>
    <p:sldId id="268" r:id="rId4"/>
    <p:sldId id="322" r:id="rId5"/>
    <p:sldId id="764" r:id="rId6"/>
    <p:sldId id="736" r:id="rId7"/>
    <p:sldId id="738" r:id="rId8"/>
    <p:sldId id="741" r:id="rId9"/>
    <p:sldId id="742" r:id="rId10"/>
    <p:sldId id="744" r:id="rId11"/>
    <p:sldId id="747" r:id="rId12"/>
    <p:sldId id="750" r:id="rId13"/>
    <p:sldId id="751" r:id="rId14"/>
    <p:sldId id="752" r:id="rId15"/>
    <p:sldId id="753" r:id="rId16"/>
    <p:sldId id="765" r:id="rId17"/>
    <p:sldId id="754" r:id="rId18"/>
    <p:sldId id="755" r:id="rId19"/>
    <p:sldId id="757" r:id="rId20"/>
    <p:sldId id="758" r:id="rId21"/>
    <p:sldId id="759" r:id="rId22"/>
    <p:sldId id="766" r:id="rId23"/>
    <p:sldId id="760" r:id="rId24"/>
    <p:sldId id="3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76" autoAdjust="0"/>
    <p:restoredTop sz="95788" autoAdjust="0"/>
  </p:normalViewPr>
  <p:slideViewPr>
    <p:cSldViewPr snapToGrid="0">
      <p:cViewPr varScale="1">
        <p:scale>
          <a:sx n="113" d="100"/>
          <a:sy n="113" d="100"/>
        </p:scale>
        <p:origin x="120"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7A9FB-B4AA-40C7-A5AA-4B85A3DED926}" type="datetimeFigureOut">
              <a:rPr lang="en-GB" smtClean="0"/>
              <a:t>03/03/2024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27EC4-43D7-4899-AF54-D30B3AC26D4A}" type="slidenum">
              <a:rPr lang="en-GB" smtClean="0"/>
              <a:t>‹#›</a:t>
            </a:fld>
            <a:endParaRPr lang="en-GB" dirty="0"/>
          </a:p>
        </p:txBody>
      </p:sp>
    </p:spTree>
    <p:extLst>
      <p:ext uri="{BB962C8B-B14F-4D97-AF65-F5344CB8AC3E}">
        <p14:creationId xmlns:p14="http://schemas.microsoft.com/office/powerpoint/2010/main" val="378970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86F3B706-72DD-4B66-A507-1FC158F2DBE1}" type="slidenum">
              <a:rPr lang="en-IE" smtClean="0"/>
              <a:t>2</a:t>
            </a:fld>
            <a:endParaRPr lang="en-IE"/>
          </a:p>
        </p:txBody>
      </p:sp>
    </p:spTree>
    <p:extLst>
      <p:ext uri="{BB962C8B-B14F-4D97-AF65-F5344CB8AC3E}">
        <p14:creationId xmlns:p14="http://schemas.microsoft.com/office/powerpoint/2010/main" val="2425732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 regression model that </a:t>
            </a:r>
            <a:r>
              <a:rPr lang="en-GB" sz="1200" b="1" i="0" kern="1200" dirty="0">
                <a:solidFill>
                  <a:schemeClr val="tx1"/>
                </a:solidFill>
                <a:effectLst/>
                <a:latin typeface="+mn-lt"/>
                <a:ea typeface="+mn-ea"/>
                <a:cs typeface="+mn-cs"/>
              </a:rPr>
              <a:t>uses L1 regularization</a:t>
            </a:r>
            <a:r>
              <a:rPr lang="en-GB" sz="1200" b="0" i="0" kern="1200" dirty="0">
                <a:solidFill>
                  <a:schemeClr val="tx1"/>
                </a:solidFill>
                <a:effectLst/>
                <a:latin typeface="+mn-lt"/>
                <a:ea typeface="+mn-ea"/>
                <a:cs typeface="+mn-cs"/>
              </a:rPr>
              <a:t> technique is called Lasso Regression and model which </a:t>
            </a:r>
            <a:r>
              <a:rPr lang="en-GB" sz="1200" b="1" i="0" kern="1200" dirty="0">
                <a:solidFill>
                  <a:schemeClr val="tx1"/>
                </a:solidFill>
                <a:effectLst/>
                <a:latin typeface="+mn-lt"/>
                <a:ea typeface="+mn-ea"/>
                <a:cs typeface="+mn-cs"/>
              </a:rPr>
              <a:t>uses</a:t>
            </a:r>
            <a:r>
              <a:rPr lang="en-GB" sz="1200" b="0" i="0" kern="1200" dirty="0">
                <a:solidFill>
                  <a:schemeClr val="tx1"/>
                </a:solidFill>
                <a:effectLst/>
                <a:latin typeface="+mn-lt"/>
                <a:ea typeface="+mn-ea"/>
                <a:cs typeface="+mn-cs"/>
              </a:rPr>
              <a:t> L2 is called </a:t>
            </a:r>
            <a:r>
              <a:rPr lang="en-GB" sz="1200" b="1" i="0" kern="1200" dirty="0">
                <a:solidFill>
                  <a:schemeClr val="tx1"/>
                </a:solidFill>
                <a:effectLst/>
                <a:latin typeface="+mn-lt"/>
                <a:ea typeface="+mn-ea"/>
                <a:cs typeface="+mn-cs"/>
              </a:rPr>
              <a:t>Ridge</a:t>
            </a:r>
            <a:r>
              <a:rPr lang="en-GB" sz="1200" b="0" i="0" kern="1200" dirty="0">
                <a:solidFill>
                  <a:schemeClr val="tx1"/>
                </a:solidFill>
                <a:effectLst/>
                <a:latin typeface="+mn-lt"/>
                <a:ea typeface="+mn-ea"/>
                <a:cs typeface="+mn-cs"/>
              </a:rPr>
              <a:t> Regression. The key difference between these two is the penalty term. </a:t>
            </a:r>
            <a:r>
              <a:rPr lang="en-GB" sz="1200" b="1" i="0" kern="1200" dirty="0">
                <a:solidFill>
                  <a:schemeClr val="tx1"/>
                </a:solidFill>
                <a:effectLst/>
                <a:latin typeface="+mn-lt"/>
                <a:ea typeface="+mn-ea"/>
                <a:cs typeface="+mn-cs"/>
              </a:rPr>
              <a:t>Ridge</a:t>
            </a:r>
            <a:r>
              <a:rPr lang="en-GB" sz="1200" b="0" i="0" kern="1200" dirty="0">
                <a:solidFill>
                  <a:schemeClr val="tx1"/>
                </a:solidFill>
                <a:effectLst/>
                <a:latin typeface="+mn-lt"/>
                <a:ea typeface="+mn-ea"/>
                <a:cs typeface="+mn-cs"/>
              </a:rPr>
              <a:t> regression adds “squared magnitude” of coefficient as penalty term to the loss function.</a:t>
            </a:r>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14</a:t>
            </a:fld>
            <a:endParaRPr lang="en-GB"/>
          </a:p>
        </p:txBody>
      </p:sp>
    </p:spTree>
    <p:extLst>
      <p:ext uri="{BB962C8B-B14F-4D97-AF65-F5344CB8AC3E}">
        <p14:creationId xmlns:p14="http://schemas.microsoft.com/office/powerpoint/2010/main" val="2447747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dirty="0"/>
              <a:t>Regularization</a:t>
            </a:r>
            <a:r>
              <a:rPr lang="en-GB" sz="1200" dirty="0"/>
              <a:t> means explicitly restricting a model to avoid overfitting. </a:t>
            </a:r>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15</a:t>
            </a:fld>
            <a:endParaRPr lang="en-GB"/>
          </a:p>
        </p:txBody>
      </p:sp>
    </p:spTree>
    <p:extLst>
      <p:ext uri="{BB962C8B-B14F-4D97-AF65-F5344CB8AC3E}">
        <p14:creationId xmlns:p14="http://schemas.microsoft.com/office/powerpoint/2010/main" val="1924080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number e, also known as Euler's number, is a mathematical constant approximately equal to 2.71828</a:t>
            </a:r>
          </a:p>
          <a:p>
            <a:r>
              <a:rPr lang="en-GB" dirty="0"/>
              <a:t>where </a:t>
            </a:r>
            <a:r>
              <a:rPr lang="en-GB" b="1" dirty="0"/>
              <a:t>P(</a:t>
            </a:r>
            <a:r>
              <a:rPr lang="en-GB" b="1" dirty="0" err="1"/>
              <a:t>y</a:t>
            </a:r>
            <a:r>
              <a:rPr lang="en-GB" b="1" baseline="-25000" dirty="0" err="1"/>
              <a:t>i</a:t>
            </a:r>
            <a:r>
              <a:rPr lang="en-GB" b="1" dirty="0"/>
              <a:t> = 1 | X) </a:t>
            </a:r>
            <a:r>
              <a:rPr lang="en-GB" dirty="0"/>
              <a:t>is the probability of the </a:t>
            </a:r>
            <a:r>
              <a:rPr lang="en-GB" dirty="0" err="1"/>
              <a:t>i</a:t>
            </a:r>
            <a:r>
              <a:rPr lang="en-GB" baseline="30000" dirty="0" err="1"/>
              <a:t>th</a:t>
            </a:r>
            <a:r>
              <a:rPr lang="en-GB" dirty="0"/>
              <a:t> observation’s target value, </a:t>
            </a:r>
            <a:r>
              <a:rPr lang="en-GB" b="1" dirty="0" err="1"/>
              <a:t>y</a:t>
            </a:r>
            <a:r>
              <a:rPr lang="en-GB" b="1" baseline="-25000" dirty="0" err="1"/>
              <a:t>i</a:t>
            </a:r>
            <a:r>
              <a:rPr lang="en-GB" dirty="0"/>
              <a:t>, being class </a:t>
            </a:r>
            <a:r>
              <a:rPr lang="en-GB" b="1" dirty="0"/>
              <a:t>1</a:t>
            </a:r>
            <a:r>
              <a:rPr lang="en-GB" dirty="0"/>
              <a:t>, </a:t>
            </a:r>
            <a:r>
              <a:rPr lang="en-GB" b="1" dirty="0"/>
              <a:t>X</a:t>
            </a:r>
            <a:r>
              <a:rPr lang="en-GB" dirty="0"/>
              <a:t> is the training data, </a:t>
            </a:r>
            <a:r>
              <a:rPr lang="en-GB" b="1" i="1" dirty="0"/>
              <a:t>w</a:t>
            </a:r>
            <a:r>
              <a:rPr lang="en-GB" b="1" baseline="-25000" dirty="0"/>
              <a:t>0</a:t>
            </a:r>
            <a:r>
              <a:rPr lang="en-GB" dirty="0"/>
              <a:t> and </a:t>
            </a:r>
            <a:r>
              <a:rPr lang="en-GB" b="1" i="1" dirty="0"/>
              <a:t>w</a:t>
            </a:r>
            <a:r>
              <a:rPr lang="en-GB" b="1" baseline="-25000" dirty="0"/>
              <a:t>1</a:t>
            </a:r>
            <a:r>
              <a:rPr lang="en-GB" dirty="0"/>
              <a:t> are the parameters to be learned, and </a:t>
            </a:r>
            <a:r>
              <a:rPr lang="en-GB" b="1" i="1" dirty="0"/>
              <a:t>e</a:t>
            </a:r>
            <a:r>
              <a:rPr lang="en-GB" dirty="0"/>
              <a:t> is Euler’s number. </a:t>
            </a:r>
          </a:p>
        </p:txBody>
      </p:sp>
      <p:sp>
        <p:nvSpPr>
          <p:cNvPr id="4" name="Slide Number Placeholder 3"/>
          <p:cNvSpPr>
            <a:spLocks noGrp="1"/>
          </p:cNvSpPr>
          <p:nvPr>
            <p:ph type="sldNum" sz="quarter" idx="5"/>
          </p:nvPr>
        </p:nvSpPr>
        <p:spPr/>
        <p:txBody>
          <a:bodyPr/>
          <a:lstStyle/>
          <a:p>
            <a:fld id="{B9427EC4-43D7-4899-AF54-D30B3AC26D4A}" type="slidenum">
              <a:rPr lang="en-GB" smtClean="0"/>
              <a:t>16</a:t>
            </a:fld>
            <a:endParaRPr lang="en-GB" dirty="0"/>
          </a:p>
        </p:txBody>
      </p:sp>
    </p:spTree>
    <p:extLst>
      <p:ext uri="{BB962C8B-B14F-4D97-AF65-F5344CB8AC3E}">
        <p14:creationId xmlns:p14="http://schemas.microsoft.com/office/powerpoint/2010/main" val="2541439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dirty="0"/>
              <a:t>Regularization</a:t>
            </a:r>
            <a:r>
              <a:rPr lang="en-GB" sz="1200" dirty="0"/>
              <a:t> means explicitly restricting a model to avoid overfitting. </a:t>
            </a:r>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18</a:t>
            </a:fld>
            <a:endParaRPr lang="en-GB"/>
          </a:p>
        </p:txBody>
      </p:sp>
    </p:spTree>
    <p:extLst>
      <p:ext uri="{BB962C8B-B14F-4D97-AF65-F5344CB8AC3E}">
        <p14:creationId xmlns:p14="http://schemas.microsoft.com/office/powerpoint/2010/main" val="2995822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the case of </a:t>
            </a:r>
            <a:r>
              <a:rPr lang="en-GB" sz="1200" b="1" i="0" kern="1200" dirty="0">
                <a:solidFill>
                  <a:schemeClr val="tx1"/>
                </a:solidFill>
                <a:effectLst/>
                <a:latin typeface="+mn-lt"/>
                <a:ea typeface="+mn-ea"/>
                <a:cs typeface="+mn-cs"/>
              </a:rPr>
              <a:t>Linear Regression,</a:t>
            </a:r>
            <a:r>
              <a:rPr lang="en-GB" sz="1200" b="0" i="0" kern="1200" dirty="0">
                <a:solidFill>
                  <a:schemeClr val="tx1"/>
                </a:solidFill>
                <a:effectLst/>
                <a:latin typeface="+mn-lt"/>
                <a:ea typeface="+mn-ea"/>
                <a:cs typeface="+mn-cs"/>
              </a:rPr>
              <a:t> the outcome is continuous while in the case of </a:t>
            </a:r>
            <a:r>
              <a:rPr lang="en-GB" sz="1200" b="1" i="0" kern="1200" dirty="0">
                <a:solidFill>
                  <a:schemeClr val="tx1"/>
                </a:solidFill>
                <a:effectLst/>
                <a:latin typeface="+mn-lt"/>
                <a:ea typeface="+mn-ea"/>
                <a:cs typeface="+mn-cs"/>
              </a:rPr>
              <a:t>Logistic Regression</a:t>
            </a:r>
            <a:r>
              <a:rPr lang="en-GB" sz="1200" b="0" i="0" kern="1200" dirty="0">
                <a:solidFill>
                  <a:schemeClr val="tx1"/>
                </a:solidFill>
                <a:effectLst/>
                <a:latin typeface="+mn-lt"/>
                <a:ea typeface="+mn-ea"/>
                <a:cs typeface="+mn-cs"/>
              </a:rPr>
              <a:t> outcome is discrete (not continuous)</a:t>
            </a:r>
          </a:p>
          <a:p>
            <a:r>
              <a:rPr lang="en-GB" sz="1200" b="0" i="0" kern="1200" dirty="0">
                <a:solidFill>
                  <a:schemeClr val="tx1"/>
                </a:solidFill>
                <a:effectLst/>
                <a:latin typeface="+mn-lt"/>
                <a:ea typeface="+mn-ea"/>
                <a:cs typeface="+mn-cs"/>
              </a:rPr>
              <a:t>To perform</a:t>
            </a:r>
            <a:r>
              <a:rPr lang="en-GB" sz="1200" b="1" i="0" kern="1200" dirty="0">
                <a:solidFill>
                  <a:schemeClr val="tx1"/>
                </a:solidFill>
                <a:effectLst/>
                <a:latin typeface="+mn-lt"/>
                <a:ea typeface="+mn-ea"/>
                <a:cs typeface="+mn-cs"/>
              </a:rPr>
              <a:t> Linear regression</a:t>
            </a:r>
            <a:r>
              <a:rPr lang="en-GB" sz="1200" b="0" i="0" kern="1200" dirty="0">
                <a:solidFill>
                  <a:schemeClr val="tx1"/>
                </a:solidFill>
                <a:effectLst/>
                <a:latin typeface="+mn-lt"/>
                <a:ea typeface="+mn-ea"/>
                <a:cs typeface="+mn-cs"/>
              </a:rPr>
              <a:t> we require a linear relationship between the dependent and independent variables. But to perform </a:t>
            </a:r>
            <a:r>
              <a:rPr lang="en-GB" sz="1200" b="1" i="0" kern="1200" dirty="0">
                <a:solidFill>
                  <a:schemeClr val="tx1"/>
                </a:solidFill>
                <a:effectLst/>
                <a:latin typeface="+mn-lt"/>
                <a:ea typeface="+mn-ea"/>
                <a:cs typeface="+mn-cs"/>
              </a:rPr>
              <a:t>Logistic regression</a:t>
            </a:r>
            <a:r>
              <a:rPr lang="en-GB" sz="1200" b="0" i="0" kern="1200" dirty="0">
                <a:solidFill>
                  <a:schemeClr val="tx1"/>
                </a:solidFill>
                <a:effectLst/>
                <a:latin typeface="+mn-lt"/>
                <a:ea typeface="+mn-ea"/>
                <a:cs typeface="+mn-cs"/>
              </a:rPr>
              <a:t> we do not require a linear relationship between the dependent and independent variables.</a:t>
            </a:r>
          </a:p>
          <a:p>
            <a:r>
              <a:rPr lang="en-GB" sz="1200" b="1" i="0" kern="1200" dirty="0">
                <a:solidFill>
                  <a:schemeClr val="tx1"/>
                </a:solidFill>
                <a:effectLst/>
                <a:latin typeface="+mn-lt"/>
                <a:ea typeface="+mn-ea"/>
                <a:cs typeface="+mn-cs"/>
              </a:rPr>
              <a:t>Linear Regression</a:t>
            </a:r>
            <a:r>
              <a:rPr lang="en-GB" sz="1200" b="0" i="0" kern="1200" dirty="0">
                <a:solidFill>
                  <a:schemeClr val="tx1"/>
                </a:solidFill>
                <a:effectLst/>
                <a:latin typeface="+mn-lt"/>
                <a:ea typeface="+mn-ea"/>
                <a:cs typeface="+mn-cs"/>
              </a:rPr>
              <a:t> is all about fitting a straight line in the data while </a:t>
            </a:r>
            <a:r>
              <a:rPr lang="en-GB" sz="1200" b="1" i="0" kern="1200" dirty="0">
                <a:solidFill>
                  <a:schemeClr val="tx1"/>
                </a:solidFill>
                <a:effectLst/>
                <a:latin typeface="+mn-lt"/>
                <a:ea typeface="+mn-ea"/>
                <a:cs typeface="+mn-cs"/>
              </a:rPr>
              <a:t>Logistic Regression</a:t>
            </a:r>
            <a:r>
              <a:rPr lang="en-GB" sz="1200" b="0" i="0" kern="1200" dirty="0">
                <a:solidFill>
                  <a:schemeClr val="tx1"/>
                </a:solidFill>
                <a:effectLst/>
                <a:latin typeface="+mn-lt"/>
                <a:ea typeface="+mn-ea"/>
                <a:cs typeface="+mn-cs"/>
              </a:rPr>
              <a:t> is about fitting a curve to the data.</a:t>
            </a:r>
          </a:p>
          <a:p>
            <a:r>
              <a:rPr lang="en-GB" sz="1200" b="1" i="0" kern="1200" dirty="0">
                <a:solidFill>
                  <a:schemeClr val="tx1"/>
                </a:solidFill>
                <a:effectLst/>
                <a:latin typeface="+mn-lt"/>
                <a:ea typeface="+mn-ea"/>
                <a:cs typeface="+mn-cs"/>
              </a:rPr>
              <a:t>Linear Regression</a:t>
            </a:r>
            <a:r>
              <a:rPr lang="en-GB" sz="1200" b="0" i="0" kern="1200" dirty="0">
                <a:solidFill>
                  <a:schemeClr val="tx1"/>
                </a:solidFill>
                <a:effectLst/>
                <a:latin typeface="+mn-lt"/>
                <a:ea typeface="+mn-ea"/>
                <a:cs typeface="+mn-cs"/>
              </a:rPr>
              <a:t> is a </a:t>
            </a:r>
            <a:r>
              <a:rPr lang="en-GB" sz="1200" b="1" i="0" kern="1200" dirty="0">
                <a:solidFill>
                  <a:schemeClr val="tx1"/>
                </a:solidFill>
                <a:effectLst/>
                <a:latin typeface="+mn-lt"/>
                <a:ea typeface="+mn-ea"/>
                <a:cs typeface="+mn-cs"/>
              </a:rPr>
              <a:t>regression </a:t>
            </a:r>
            <a:r>
              <a:rPr lang="en-GB" sz="1200" b="0" i="0" kern="1200" dirty="0">
                <a:solidFill>
                  <a:schemeClr val="tx1"/>
                </a:solidFill>
                <a:effectLst/>
                <a:latin typeface="+mn-lt"/>
                <a:ea typeface="+mn-ea"/>
                <a:cs typeface="+mn-cs"/>
              </a:rPr>
              <a:t>algorithm for Machine Learning while </a:t>
            </a:r>
            <a:r>
              <a:rPr lang="en-GB" sz="1200" b="1" i="0" kern="1200" dirty="0">
                <a:solidFill>
                  <a:schemeClr val="tx1"/>
                </a:solidFill>
                <a:effectLst/>
                <a:latin typeface="+mn-lt"/>
                <a:ea typeface="+mn-ea"/>
                <a:cs typeface="+mn-cs"/>
              </a:rPr>
              <a:t>Logistic Regression</a:t>
            </a:r>
            <a:r>
              <a:rPr lang="en-GB" sz="1200" b="0" i="0" kern="1200" dirty="0">
                <a:solidFill>
                  <a:schemeClr val="tx1"/>
                </a:solidFill>
                <a:effectLst/>
                <a:latin typeface="+mn-lt"/>
                <a:ea typeface="+mn-ea"/>
                <a:cs typeface="+mn-cs"/>
              </a:rPr>
              <a:t> is a </a:t>
            </a:r>
            <a:r>
              <a:rPr lang="en-GB" sz="1200" b="1" i="1" kern="1200" dirty="0">
                <a:solidFill>
                  <a:schemeClr val="tx1"/>
                </a:solidFill>
                <a:effectLst/>
                <a:latin typeface="+mn-lt"/>
                <a:ea typeface="+mn-ea"/>
                <a:cs typeface="+mn-cs"/>
              </a:rPr>
              <a:t>classification </a:t>
            </a:r>
            <a:r>
              <a:rPr lang="en-GB" sz="1200" b="0" i="0" kern="1200" dirty="0">
                <a:solidFill>
                  <a:schemeClr val="tx1"/>
                </a:solidFill>
                <a:effectLst/>
                <a:latin typeface="+mn-lt"/>
                <a:ea typeface="+mn-ea"/>
                <a:cs typeface="+mn-cs"/>
              </a:rPr>
              <a:t>Algorithm for machine learning.</a:t>
            </a:r>
          </a:p>
          <a:p>
            <a:r>
              <a:rPr lang="en-GB" sz="1200" b="1" i="0" kern="1200" dirty="0">
                <a:solidFill>
                  <a:schemeClr val="tx1"/>
                </a:solidFill>
                <a:effectLst/>
                <a:latin typeface="+mn-lt"/>
                <a:ea typeface="+mn-ea"/>
                <a:cs typeface="+mn-cs"/>
              </a:rPr>
              <a:t>Linear regression</a:t>
            </a:r>
            <a:r>
              <a:rPr lang="en-GB" sz="1200" b="0" i="0" kern="1200" dirty="0">
                <a:solidFill>
                  <a:schemeClr val="tx1"/>
                </a:solidFill>
                <a:effectLst/>
                <a:latin typeface="+mn-lt"/>
                <a:ea typeface="+mn-ea"/>
                <a:cs typeface="+mn-cs"/>
              </a:rPr>
              <a:t> assumes Gaussian (or normal) distribution of the dependent variable. </a:t>
            </a:r>
            <a:r>
              <a:rPr lang="en-GB" sz="1200" b="1" i="0" kern="1200" dirty="0">
                <a:solidFill>
                  <a:schemeClr val="tx1"/>
                </a:solidFill>
                <a:effectLst/>
                <a:latin typeface="+mn-lt"/>
                <a:ea typeface="+mn-ea"/>
                <a:cs typeface="+mn-cs"/>
              </a:rPr>
              <a:t>Logistic regression</a:t>
            </a:r>
            <a:r>
              <a:rPr lang="en-GB" sz="1200" b="0" i="0" kern="1200" dirty="0">
                <a:solidFill>
                  <a:schemeClr val="tx1"/>
                </a:solidFill>
                <a:effectLst/>
                <a:latin typeface="+mn-lt"/>
                <a:ea typeface="+mn-ea"/>
                <a:cs typeface="+mn-cs"/>
              </a:rPr>
              <a:t> assumes the binomial distribution of the dependent variable.</a:t>
            </a: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21</a:t>
            </a:fld>
            <a:endParaRPr lang="en-GB"/>
          </a:p>
        </p:txBody>
      </p:sp>
    </p:spTree>
    <p:extLst>
      <p:ext uri="{BB962C8B-B14F-4D97-AF65-F5344CB8AC3E}">
        <p14:creationId xmlns:p14="http://schemas.microsoft.com/office/powerpoint/2010/main" val="1903133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SST: </a:t>
            </a:r>
            <a:r>
              <a:rPr lang="en-IE" b="0" i="0" dirty="0">
                <a:solidFill>
                  <a:srgbClr val="202124"/>
                </a:solidFill>
                <a:effectLst/>
                <a:latin typeface="Google Sans"/>
              </a:rPr>
              <a:t>Sum of Squares Total</a:t>
            </a:r>
          </a:p>
          <a:p>
            <a:r>
              <a:rPr lang="en-IE" b="0" i="0" dirty="0">
                <a:solidFill>
                  <a:srgbClr val="202124"/>
                </a:solidFill>
                <a:effectLst/>
                <a:latin typeface="Google Sans"/>
              </a:rPr>
              <a:t>SSR: S</a:t>
            </a:r>
            <a:r>
              <a:rPr lang="en-US" b="0" i="0" dirty="0">
                <a:solidFill>
                  <a:srgbClr val="202124"/>
                </a:solidFill>
                <a:effectLst/>
                <a:latin typeface="Google Sans"/>
              </a:rPr>
              <a:t>um of squares due to regression</a:t>
            </a:r>
            <a:endParaRPr lang="en-IE" dirty="0"/>
          </a:p>
        </p:txBody>
      </p:sp>
      <p:sp>
        <p:nvSpPr>
          <p:cNvPr id="4" name="Slide Number Placeholder 3"/>
          <p:cNvSpPr>
            <a:spLocks noGrp="1"/>
          </p:cNvSpPr>
          <p:nvPr>
            <p:ph type="sldNum" sz="quarter" idx="5"/>
          </p:nvPr>
        </p:nvSpPr>
        <p:spPr/>
        <p:txBody>
          <a:bodyPr/>
          <a:lstStyle/>
          <a:p>
            <a:fld id="{B9427EC4-43D7-4899-AF54-D30B3AC26D4A}" type="slidenum">
              <a:rPr lang="en-GB" smtClean="0"/>
              <a:t>22</a:t>
            </a:fld>
            <a:endParaRPr lang="en-GB" dirty="0"/>
          </a:p>
        </p:txBody>
      </p:sp>
    </p:spTree>
    <p:extLst>
      <p:ext uri="{BB962C8B-B14F-4D97-AF65-F5344CB8AC3E}">
        <p14:creationId xmlns:p14="http://schemas.microsoft.com/office/powerpoint/2010/main" val="840459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02124"/>
                </a:solidFill>
                <a:effectLst/>
                <a:latin typeface="arial" panose="020B0604020202020204" pitchFamily="34" charset="0"/>
              </a:rPr>
              <a:t>A variable with sparse data is </a:t>
            </a:r>
            <a:r>
              <a:rPr lang="en-GB" b="1" i="0" dirty="0">
                <a:solidFill>
                  <a:srgbClr val="202124"/>
                </a:solidFill>
                <a:effectLst/>
                <a:latin typeface="arial" panose="020B0604020202020204" pitchFamily="34" charset="0"/>
              </a:rPr>
              <a:t>one in which a relatively high percentage of the variable's cells do not contain actual data</a:t>
            </a:r>
            <a:r>
              <a:rPr lang="en-GB" b="0" i="0" dirty="0">
                <a:solidFill>
                  <a:srgbClr val="202124"/>
                </a:solidFill>
                <a:effectLst/>
                <a:latin typeface="arial" panose="020B0604020202020204" pitchFamily="34" charset="0"/>
              </a:rPr>
              <a:t>. Such "empty," or NA, values take up storage space in the file.</a:t>
            </a:r>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23</a:t>
            </a:fld>
            <a:endParaRPr lang="en-GB" dirty="0"/>
          </a:p>
        </p:txBody>
      </p:sp>
    </p:spTree>
    <p:extLst>
      <p:ext uri="{BB962C8B-B14F-4D97-AF65-F5344CB8AC3E}">
        <p14:creationId xmlns:p14="http://schemas.microsoft.com/office/powerpoint/2010/main" val="3071134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0" i="0" dirty="0">
                <a:solidFill>
                  <a:srgbClr val="4D5156"/>
                </a:solidFill>
                <a:effectLst/>
                <a:latin typeface="arial" panose="020B0604020202020204" pitchFamily="34" charset="0"/>
              </a:rPr>
              <a:t>In statistics, point estimation involves the use of sample data to calculate a single value which is to serve as a "best guess" or "best estimate" of an unknown population parameter. More formally, it is the application of a point estimator to the data to obtain a point estimate.</a:t>
            </a:r>
            <a:endParaRPr lang="en-GB" b="0" i="0" u="none" strike="noStrike" dirty="0">
              <a:solidFill>
                <a:srgbClr val="1A0DAB"/>
              </a:solidFill>
              <a:effectLst/>
              <a:latin typeface="arial" panose="020B0604020202020204" pitchFamily="34" charset="0"/>
            </a:endParaRPr>
          </a:p>
          <a:p>
            <a:pPr marL="171450" indent="-171450">
              <a:buFont typeface="Arial" panose="020B0604020202020204" pitchFamily="34" charset="0"/>
              <a:buChar char="•"/>
            </a:pPr>
            <a:r>
              <a:rPr lang="en-GB" dirty="0"/>
              <a:t>In statistics, a confidence interval (CI) is a type of estimate computed from the observed data. This gives a range of values for an unknown parameter (for example, a population mean). The interval has an associated confidence level that gives the probability with which an estimated interval will contain the true value of the parameter. The confidence level is chosen by the investigator. For a given estimation in a given sample, using a higher confidence level generates a wider (i.e., less precise) confidence interval. In general terms, a confidence interval for an unknown parameter is based on sampling the distribution of a corresponding estimator.</a:t>
            </a:r>
          </a:p>
          <a:p>
            <a:pPr marL="171450" indent="-171450">
              <a:buFont typeface="Arial" panose="020B0604020202020204" pitchFamily="34" charset="0"/>
              <a:buChar char="•"/>
            </a:pPr>
            <a:r>
              <a:rPr lang="en-GB" dirty="0"/>
              <a:t>GPA: Grade point average</a:t>
            </a:r>
          </a:p>
        </p:txBody>
      </p:sp>
      <p:sp>
        <p:nvSpPr>
          <p:cNvPr id="4" name="Slide Number Placeholder 3"/>
          <p:cNvSpPr>
            <a:spLocks noGrp="1"/>
          </p:cNvSpPr>
          <p:nvPr>
            <p:ph type="sldNum" sz="quarter" idx="5"/>
          </p:nvPr>
        </p:nvSpPr>
        <p:spPr/>
        <p:txBody>
          <a:bodyPr/>
          <a:lstStyle/>
          <a:p>
            <a:fld id="{B9427EC4-43D7-4899-AF54-D30B3AC26D4A}" type="slidenum">
              <a:rPr lang="en-GB" smtClean="0"/>
              <a:t>4</a:t>
            </a:fld>
            <a:endParaRPr lang="en-GB" dirty="0"/>
          </a:p>
        </p:txBody>
      </p:sp>
    </p:spTree>
    <p:extLst>
      <p:ext uri="{BB962C8B-B14F-4D97-AF65-F5344CB8AC3E}">
        <p14:creationId xmlns:p14="http://schemas.microsoft.com/office/powerpoint/2010/main" val="368973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86F3B706-72DD-4B66-A507-1FC158F2DBE1}" type="slidenum">
              <a:rPr lang="en-IE" smtClean="0"/>
              <a:t>5</a:t>
            </a:fld>
            <a:endParaRPr lang="en-IE"/>
          </a:p>
        </p:txBody>
      </p:sp>
    </p:spTree>
    <p:extLst>
      <p:ext uri="{BB962C8B-B14F-4D97-AF65-F5344CB8AC3E}">
        <p14:creationId xmlns:p14="http://schemas.microsoft.com/office/powerpoint/2010/main" val="408151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Multiple Linear Regression does this by simply adding more terms to the linear regression equation, with each term representing the impact of a different physical parameter.</a:t>
            </a: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6</a:t>
            </a:fld>
            <a:endParaRPr lang="en-GB" dirty="0"/>
          </a:p>
        </p:txBody>
      </p:sp>
    </p:spTree>
    <p:extLst>
      <p:ext uri="{BB962C8B-B14F-4D97-AF65-F5344CB8AC3E}">
        <p14:creationId xmlns:p14="http://schemas.microsoft.com/office/powerpoint/2010/main" val="474313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Aft>
                <a:spcPts val="1200"/>
              </a:spcAft>
              <a:buFont typeface="Arial" panose="020B0604020202020204" pitchFamily="34" charset="0"/>
              <a:buChar char="•"/>
            </a:pPr>
            <a:r>
              <a:rPr lang="en-GB" dirty="0">
                <a:latin typeface="MinionPro-Regular"/>
              </a:rPr>
              <a:t>The </a:t>
            </a:r>
            <a:r>
              <a:rPr lang="en-GB" b="1" dirty="0">
                <a:latin typeface="UbuntuMono-Regular"/>
              </a:rPr>
              <a:t>intercept_ </a:t>
            </a:r>
            <a:r>
              <a:rPr lang="en-GB" b="1" dirty="0">
                <a:latin typeface="MinionPro-Regular"/>
              </a:rPr>
              <a:t>attribute</a:t>
            </a:r>
            <a:r>
              <a:rPr lang="en-GB" dirty="0">
                <a:latin typeface="MinionPro-Regular"/>
              </a:rPr>
              <a:t> is always a single float number, while the </a:t>
            </a:r>
            <a:r>
              <a:rPr lang="en-GB" b="1" dirty="0" err="1">
                <a:latin typeface="UbuntuMono-Regular"/>
              </a:rPr>
              <a:t>coef_</a:t>
            </a:r>
            <a:r>
              <a:rPr lang="en-GB" b="1" dirty="0" err="1">
                <a:latin typeface="MinionPro-Regular"/>
              </a:rPr>
              <a:t>attribute</a:t>
            </a:r>
            <a:r>
              <a:rPr lang="en-GB" dirty="0">
                <a:latin typeface="MinionPro-Regular"/>
              </a:rPr>
              <a:t> is a NumPy array with one entry per input feature. </a:t>
            </a:r>
          </a:p>
          <a:p>
            <a:pPr marL="285750" indent="-285750">
              <a:spcAft>
                <a:spcPts val="1200"/>
              </a:spcAft>
              <a:buFont typeface="Arial" panose="020B0604020202020204" pitchFamily="34" charset="0"/>
              <a:buChar char="•"/>
            </a:pPr>
            <a:r>
              <a:rPr lang="en-GB" dirty="0">
                <a:latin typeface="MinionPro-Regular"/>
              </a:rPr>
              <a:t>We only have a single input feature in the </a:t>
            </a:r>
            <a:r>
              <a:rPr lang="en-GB" dirty="0">
                <a:latin typeface="UbuntuMono-Regular"/>
              </a:rPr>
              <a:t>wave </a:t>
            </a:r>
            <a:r>
              <a:rPr lang="en-GB" dirty="0">
                <a:latin typeface="MinionPro-Regular"/>
              </a:rPr>
              <a:t>dataset, </a:t>
            </a:r>
            <a:r>
              <a:rPr lang="en-GB" b="1" dirty="0" err="1">
                <a:latin typeface="UbuntuMono-Regular"/>
              </a:rPr>
              <a:t>lr.coef</a:t>
            </a:r>
            <a:r>
              <a:rPr lang="en-GB" b="1" dirty="0">
                <a:latin typeface="UbuntuMono-Regular"/>
              </a:rPr>
              <a:t>_</a:t>
            </a:r>
            <a:r>
              <a:rPr lang="en-GB" dirty="0">
                <a:latin typeface="UbuntuMono-Regular"/>
              </a:rPr>
              <a:t> </a:t>
            </a:r>
            <a:r>
              <a:rPr lang="en-GB" dirty="0">
                <a:latin typeface="MinionPro-Regular"/>
              </a:rPr>
              <a:t>only has a single entry.</a:t>
            </a:r>
            <a:endParaRPr lang="en-GB" dirty="0"/>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7</a:t>
            </a:fld>
            <a:endParaRPr lang="en-GB"/>
          </a:p>
        </p:txBody>
      </p:sp>
    </p:spTree>
    <p:extLst>
      <p:ext uri="{BB962C8B-B14F-4D97-AF65-F5344CB8AC3E}">
        <p14:creationId xmlns:p14="http://schemas.microsoft.com/office/powerpoint/2010/main" val="1949693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The goal of the cost function in linear ridge regression is to find the values of </a:t>
            </a:r>
            <a:r>
              <a:rPr lang="en-US" b="0" i="1" dirty="0">
                <a:solidFill>
                  <a:srgbClr val="0D0D0D"/>
                </a:solidFill>
                <a:effectLst/>
                <a:latin typeface="KaTeX_Math"/>
              </a:rPr>
              <a:t>β</a:t>
            </a:r>
            <a:r>
              <a:rPr lang="en-US" b="0" i="0" dirty="0">
                <a:solidFill>
                  <a:srgbClr val="0D0D0D"/>
                </a:solidFill>
                <a:effectLst/>
                <a:latin typeface="Söhne"/>
              </a:rPr>
              <a:t> that minimize the sum of squared differences while also penalizing large coefficients. The regularization term is crucial for balancing the trade-off between fitting the training data well and preventing the model from becoming too complex. It encourages the model to be simpler by discouraging overly complex relationships between features and the target variable.</a:t>
            </a:r>
          </a:p>
          <a:p>
            <a:endParaRPr lang="en-GB" b="0" i="0" dirty="0">
              <a:solidFill>
                <a:srgbClr val="4D5156"/>
              </a:solidFill>
              <a:effectLst/>
              <a:latin typeface="arial" panose="020B0604020202020204" pitchFamily="34" charset="0"/>
            </a:endParaRPr>
          </a:p>
          <a:p>
            <a:r>
              <a:rPr lang="en-GB" b="0" i="0" dirty="0">
                <a:solidFill>
                  <a:srgbClr val="4D5156"/>
                </a:solidFill>
                <a:effectLst/>
                <a:latin typeface="arial" panose="020B0604020202020204" pitchFamily="34" charset="0"/>
              </a:rPr>
              <a:t>In numerical analysis and scientific computing, a sparse matrix or sparse array is a matrix in which most of the elements are zero.</a:t>
            </a:r>
            <a:endParaRPr lang="en-GB" sz="1200" b="1"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L1</a:t>
            </a:r>
            <a:r>
              <a:rPr lang="en-GB" sz="1200" b="0" i="0" kern="1200" dirty="0">
                <a:solidFill>
                  <a:schemeClr val="tx1"/>
                </a:solidFill>
                <a:effectLst/>
                <a:latin typeface="+mn-lt"/>
                <a:ea typeface="+mn-ea"/>
                <a:cs typeface="+mn-cs"/>
              </a:rPr>
              <a:t> tends to shrink coefficients to zero whereas </a:t>
            </a:r>
            <a:r>
              <a:rPr lang="en-GB" sz="1200" b="1" i="0" kern="1200" dirty="0">
                <a:solidFill>
                  <a:schemeClr val="tx1"/>
                </a:solidFill>
                <a:effectLst/>
                <a:latin typeface="+mn-lt"/>
                <a:ea typeface="+mn-ea"/>
                <a:cs typeface="+mn-cs"/>
              </a:rPr>
              <a:t>L2</a:t>
            </a:r>
            <a:r>
              <a:rPr lang="en-GB" sz="1200" b="0" i="0" kern="1200" dirty="0">
                <a:solidFill>
                  <a:schemeClr val="tx1"/>
                </a:solidFill>
                <a:effectLst/>
                <a:latin typeface="+mn-lt"/>
                <a:ea typeface="+mn-ea"/>
                <a:cs typeface="+mn-cs"/>
              </a:rPr>
              <a:t> tends to shrink coefficients evenly. </a:t>
            </a:r>
            <a:r>
              <a:rPr lang="en-GB" sz="1200" b="1" i="0" kern="1200" dirty="0">
                <a:solidFill>
                  <a:schemeClr val="tx1"/>
                </a:solidFill>
                <a:effectLst/>
                <a:latin typeface="+mn-lt"/>
                <a:ea typeface="+mn-ea"/>
                <a:cs typeface="+mn-cs"/>
              </a:rPr>
              <a:t>L1</a:t>
            </a:r>
            <a:r>
              <a:rPr lang="en-GB" sz="1200" b="0" i="0" kern="1200" dirty="0">
                <a:solidFill>
                  <a:schemeClr val="tx1"/>
                </a:solidFill>
                <a:effectLst/>
                <a:latin typeface="+mn-lt"/>
                <a:ea typeface="+mn-ea"/>
                <a:cs typeface="+mn-cs"/>
              </a:rPr>
              <a:t> is therefore useful for feature selection, as we can drop any variables associated with coefficients that go to zero. </a:t>
            </a:r>
            <a:r>
              <a:rPr lang="en-GB" sz="1200" b="1" i="0" kern="1200" dirty="0">
                <a:solidFill>
                  <a:schemeClr val="tx1"/>
                </a:solidFill>
                <a:effectLst/>
                <a:latin typeface="+mn-lt"/>
                <a:ea typeface="+mn-ea"/>
                <a:cs typeface="+mn-cs"/>
              </a:rPr>
              <a:t>L2</a:t>
            </a:r>
            <a:r>
              <a:rPr lang="en-GB" sz="1200" b="0" i="0" kern="1200" dirty="0">
                <a:solidFill>
                  <a:schemeClr val="tx1"/>
                </a:solidFill>
                <a:effectLst/>
                <a:latin typeface="+mn-lt"/>
                <a:ea typeface="+mn-ea"/>
                <a:cs typeface="+mn-cs"/>
              </a:rPr>
              <a:t>, on the other hand, is useful when you have collinear/</a:t>
            </a:r>
            <a:r>
              <a:rPr lang="en-GB" sz="1200" b="0" i="0" kern="1200" dirty="0" err="1">
                <a:solidFill>
                  <a:schemeClr val="tx1"/>
                </a:solidFill>
                <a:effectLst/>
                <a:latin typeface="+mn-lt"/>
                <a:ea typeface="+mn-ea"/>
                <a:cs typeface="+mn-cs"/>
              </a:rPr>
              <a:t>codependent</a:t>
            </a:r>
            <a:r>
              <a:rPr lang="en-GB" sz="1200" b="0" i="0" kern="1200" dirty="0">
                <a:solidFill>
                  <a:schemeClr val="tx1"/>
                </a:solidFill>
                <a:effectLst/>
                <a:latin typeface="+mn-lt"/>
                <a:ea typeface="+mn-ea"/>
                <a:cs typeface="+mn-cs"/>
              </a:rPr>
              <a:t> features.</a:t>
            </a:r>
          </a:p>
          <a:p>
            <a:r>
              <a:rPr lang="en-GB" dirty="0"/>
              <a:t>https://medium.com/datadriveninvestor/l1-l2-regularization-7f1b4fe948f2</a:t>
            </a:r>
          </a:p>
        </p:txBody>
      </p:sp>
      <p:sp>
        <p:nvSpPr>
          <p:cNvPr id="4" name="Slide Number Placeholder 3"/>
          <p:cNvSpPr>
            <a:spLocks noGrp="1"/>
          </p:cNvSpPr>
          <p:nvPr>
            <p:ph type="sldNum" sz="quarter" idx="5"/>
          </p:nvPr>
        </p:nvSpPr>
        <p:spPr/>
        <p:txBody>
          <a:bodyPr/>
          <a:lstStyle/>
          <a:p>
            <a:fld id="{B9427EC4-43D7-4899-AF54-D30B3AC26D4A}" type="slidenum">
              <a:rPr lang="en-GB" smtClean="0"/>
              <a:t>8</a:t>
            </a:fld>
            <a:endParaRPr lang="en-GB"/>
          </a:p>
        </p:txBody>
      </p:sp>
    </p:spTree>
    <p:extLst>
      <p:ext uri="{BB962C8B-B14F-4D97-AF65-F5344CB8AC3E}">
        <p14:creationId xmlns:p14="http://schemas.microsoft.com/office/powerpoint/2010/main" val="1612341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spcBef>
                <a:spcPts val="0"/>
              </a:spcBef>
              <a:spcAft>
                <a:spcPts val="1800"/>
              </a:spcAft>
            </a:pPr>
            <a:r>
              <a:rPr lang="en-GB" sz="1200" dirty="0"/>
              <a:t>The </a:t>
            </a:r>
            <a:r>
              <a:rPr lang="en-GB" sz="1200" b="1" dirty="0"/>
              <a:t>x-axis</a:t>
            </a:r>
            <a:r>
              <a:rPr lang="en-GB" sz="1200" dirty="0"/>
              <a:t> enumerates the entries of </a:t>
            </a:r>
            <a:r>
              <a:rPr lang="en-GB" sz="1200" dirty="0" err="1"/>
              <a:t>coef</a:t>
            </a:r>
            <a:r>
              <a:rPr lang="en-GB" sz="1200" dirty="0"/>
              <a:t>_: x = 0 shows the coefficient associated with the </a:t>
            </a:r>
            <a:r>
              <a:rPr lang="en-GB" sz="1200" b="1" dirty="0"/>
              <a:t>first feature</a:t>
            </a:r>
            <a:r>
              <a:rPr lang="en-GB" sz="1200" dirty="0"/>
              <a:t>, x = 1 the coefficient associated with the </a:t>
            </a:r>
            <a:r>
              <a:rPr lang="en-GB" sz="1200" b="1" dirty="0"/>
              <a:t>second feature</a:t>
            </a:r>
            <a:r>
              <a:rPr lang="en-GB" sz="1200" dirty="0"/>
              <a:t>, and so on up to x = 100. </a:t>
            </a:r>
          </a:p>
          <a:p>
            <a:pPr>
              <a:lnSpc>
                <a:spcPct val="110000"/>
              </a:lnSpc>
              <a:spcBef>
                <a:spcPts val="0"/>
              </a:spcBef>
              <a:spcAft>
                <a:spcPts val="1800"/>
              </a:spcAft>
            </a:pPr>
            <a:r>
              <a:rPr lang="en-GB" sz="1200" dirty="0"/>
              <a:t>The </a:t>
            </a:r>
            <a:r>
              <a:rPr lang="en-GB" sz="1200" b="1" dirty="0"/>
              <a:t>y-axis</a:t>
            </a:r>
            <a:r>
              <a:rPr lang="en-GB" sz="1200" dirty="0"/>
              <a:t> shows the numeric values of the corresponding values of the coefficients. It is evident when alpha = 10, the coefficients are mostly between around -3 and 3. </a:t>
            </a:r>
          </a:p>
          <a:p>
            <a:pPr>
              <a:lnSpc>
                <a:spcPct val="110000"/>
              </a:lnSpc>
              <a:spcBef>
                <a:spcPts val="0"/>
              </a:spcBef>
              <a:spcAft>
                <a:spcPts val="1800"/>
              </a:spcAft>
            </a:pPr>
            <a:r>
              <a:rPr lang="en-GB" sz="1200" dirty="0"/>
              <a:t>The coefficients for the Ridge model with alpha = 1 are somewhat larger. The dots corresponding to alpha = 0.1 have larger magnitude, and many of the dots corresponding to linear regression without any regularization (which would be alpha = 0) are so large they are outside of the chart.</a:t>
            </a:r>
          </a:p>
          <a:p>
            <a:pPr>
              <a:lnSpc>
                <a:spcPct val="110000"/>
              </a:lnSpc>
              <a:spcBef>
                <a:spcPts val="0"/>
              </a:spcBef>
              <a:spcAft>
                <a:spcPts val="1800"/>
              </a:spcAft>
            </a:pPr>
            <a:r>
              <a:rPr lang="en-GB" sz="1200" dirty="0"/>
              <a:t>Another way to understand the influence of regularization is to fix a value of alpha but vary the amount of training data available. </a:t>
            </a: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10</a:t>
            </a:fld>
            <a:endParaRPr lang="en-GB" dirty="0"/>
          </a:p>
        </p:txBody>
      </p:sp>
    </p:spTree>
    <p:extLst>
      <p:ext uri="{BB962C8B-B14F-4D97-AF65-F5344CB8AC3E}">
        <p14:creationId xmlns:p14="http://schemas.microsoft.com/office/powerpoint/2010/main" val="3786777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92929"/>
                </a:solidFill>
                <a:effectLst/>
                <a:latin typeface="charter"/>
              </a:rPr>
              <a:t>In case of Ridge Regression, if </a:t>
            </a:r>
            <a:r>
              <a:rPr lang="en-GB" b="0" i="1" dirty="0">
                <a:solidFill>
                  <a:srgbClr val="292929"/>
                </a:solidFill>
                <a:effectLst/>
                <a:latin typeface="charter"/>
              </a:rPr>
              <a:t>lambda</a:t>
            </a:r>
            <a:r>
              <a:rPr lang="en-GB" b="0" i="0" dirty="0">
                <a:solidFill>
                  <a:srgbClr val="292929"/>
                </a:solidFill>
                <a:effectLst/>
                <a:latin typeface="charter"/>
              </a:rPr>
              <a:t> is zero then you can imagine we get back OLS. However, if </a:t>
            </a:r>
            <a:r>
              <a:rPr lang="en-GB" b="0" i="1" dirty="0">
                <a:solidFill>
                  <a:srgbClr val="292929"/>
                </a:solidFill>
                <a:effectLst/>
                <a:latin typeface="charter"/>
              </a:rPr>
              <a:t>lambda</a:t>
            </a:r>
            <a:r>
              <a:rPr lang="en-GB" b="0" i="0" dirty="0">
                <a:solidFill>
                  <a:srgbClr val="292929"/>
                </a:solidFill>
                <a:effectLst/>
                <a:latin typeface="charter"/>
              </a:rPr>
              <a:t> is very large then it will add too much weight and it will lead to under-fitting. Having said that it’s important how </a:t>
            </a:r>
            <a:r>
              <a:rPr lang="en-GB" b="0" i="1" dirty="0">
                <a:solidFill>
                  <a:srgbClr val="292929"/>
                </a:solidFill>
                <a:effectLst/>
                <a:latin typeface="charter"/>
              </a:rPr>
              <a:t>lambda</a:t>
            </a:r>
            <a:r>
              <a:rPr lang="en-GB" b="0" i="0" dirty="0">
                <a:solidFill>
                  <a:srgbClr val="292929"/>
                </a:solidFill>
                <a:effectLst/>
                <a:latin typeface="charter"/>
              </a:rPr>
              <a:t> is chosen. This technique works very well to avoid over-fitting issue.</a:t>
            </a:r>
          </a:p>
          <a:p>
            <a:endParaRPr lang="en-GB" b="0" i="0" dirty="0">
              <a:solidFill>
                <a:srgbClr val="292929"/>
              </a:solidFill>
              <a:effectLst/>
              <a:latin typeface="charter"/>
            </a:endParaRPr>
          </a:p>
          <a:p>
            <a:r>
              <a:rPr lang="en-GB" b="0" i="0" dirty="0">
                <a:solidFill>
                  <a:srgbClr val="292929"/>
                </a:solidFill>
                <a:effectLst/>
                <a:latin typeface="charter"/>
              </a:rPr>
              <a:t>In case of Lasso Regression, if </a:t>
            </a:r>
            <a:r>
              <a:rPr lang="en-GB" b="0" i="1" dirty="0">
                <a:solidFill>
                  <a:srgbClr val="292929"/>
                </a:solidFill>
                <a:effectLst/>
                <a:latin typeface="charter"/>
              </a:rPr>
              <a:t>lambda</a:t>
            </a:r>
            <a:r>
              <a:rPr lang="en-GB" b="0" i="0" dirty="0">
                <a:solidFill>
                  <a:srgbClr val="292929"/>
                </a:solidFill>
                <a:effectLst/>
                <a:latin typeface="charter"/>
              </a:rPr>
              <a:t> is zero then we will get back OLS whereas very large value will make coefficients zero hence it will under-fit.</a:t>
            </a:r>
            <a:endParaRPr lang="en-GB" dirty="0"/>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11</a:t>
            </a:fld>
            <a:endParaRPr lang="en-GB" dirty="0"/>
          </a:p>
        </p:txBody>
      </p:sp>
    </p:spTree>
    <p:extLst>
      <p:ext uri="{BB962C8B-B14F-4D97-AF65-F5344CB8AC3E}">
        <p14:creationId xmlns:p14="http://schemas.microsoft.com/office/powerpoint/2010/main" val="180506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02124"/>
                </a:solidFill>
                <a:effectLst/>
                <a:latin typeface="arial" panose="020B0604020202020204" pitchFamily="34" charset="0"/>
              </a:rPr>
              <a:t>Teal means having a dark greenish-blue colour</a:t>
            </a:r>
          </a:p>
          <a:p>
            <a:r>
              <a:rPr lang="en-GB" dirty="0"/>
              <a:t>Coefficient Magnitudes</a:t>
            </a:r>
            <a:r>
              <a:rPr lang="en-GB" b="0" i="0" dirty="0">
                <a:solidFill>
                  <a:srgbClr val="202124"/>
                </a:solidFill>
                <a:effectLst/>
                <a:latin typeface="arial" panose="020B0604020202020204" pitchFamily="34" charset="0"/>
              </a:rPr>
              <a:t>: CM</a:t>
            </a:r>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12</a:t>
            </a:fld>
            <a:endParaRPr lang="en-GB" dirty="0"/>
          </a:p>
        </p:txBody>
      </p:sp>
    </p:spTree>
    <p:extLst>
      <p:ext uri="{BB962C8B-B14F-4D97-AF65-F5344CB8AC3E}">
        <p14:creationId xmlns:p14="http://schemas.microsoft.com/office/powerpoint/2010/main" val="1098565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B836-E4EE-4E06-8B91-0A9BDBDB439E}"/>
              </a:ext>
            </a:extLst>
          </p:cNvPr>
          <p:cNvSpPr>
            <a:spLocks noGrp="1"/>
          </p:cNvSpPr>
          <p:nvPr>
            <p:ph type="ctrTitle"/>
          </p:nvPr>
        </p:nvSpPr>
        <p:spPr>
          <a:xfrm>
            <a:off x="1524000" y="1646238"/>
            <a:ext cx="9144000" cy="2387600"/>
          </a:xfrm>
        </p:spPr>
        <p:txBody>
          <a:bodyPr anchor="b"/>
          <a:lstStyle>
            <a:lvl1pPr algn="ctr">
              <a:defRPr sz="6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6A843F9D-205F-46E1-9D12-71A9AC6E13FC}"/>
              </a:ext>
            </a:extLst>
          </p:cNvPr>
          <p:cNvSpPr>
            <a:spLocks noGrp="1"/>
          </p:cNvSpPr>
          <p:nvPr>
            <p:ph type="subTitle" idx="1"/>
          </p:nvPr>
        </p:nvSpPr>
        <p:spPr>
          <a:xfrm>
            <a:off x="1524000" y="4125913"/>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42162BC-6CA4-467E-AC86-BC77F310BE51}"/>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EA333EDF-AB45-418D-8F51-D1AD2EDA3FD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F2102F7-94A1-4E2F-BEC9-64BA0D69333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73821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B817-3673-4DE2-BCA0-E562F2CEF01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69E6782-58FA-4A22-8241-7CD0AF42E1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2997E6-7848-4967-B09B-5BD03C98421D}"/>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89B674B2-668D-4966-8849-37A9CCD480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4CBD734-78B6-42C0-B289-397DED80D89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4226681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1867C-BED4-44B7-A70E-4EF6F33997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4DCE0-AEE9-4B9E-845B-8A5FB77BAB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A9966C-5B0E-4D0D-9341-168BA6C3832B}"/>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19EB4EB6-224E-4A2D-AC5D-AF0AFB62C00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544B8DA-5E4F-4D52-8936-9F9FCC7CEEBB}"/>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090596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1008E379-01FA-4A54-8C1F-EBAE58A5B8B7}"/>
              </a:ext>
            </a:extLst>
          </p:cNvPr>
          <p:cNvSpPr>
            <a:spLocks noGrp="1"/>
          </p:cNvSpPr>
          <p:nvPr>
            <p:ph type="sldNum" sz="quarter" idx="12"/>
          </p:nvPr>
        </p:nvSpPr>
        <p:spPr>
          <a:xfrm>
            <a:off x="8610600" y="6356350"/>
            <a:ext cx="2743200" cy="365125"/>
          </a:xfrm>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391834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8" y="1143000"/>
            <a:ext cx="11091333"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8218" y="3810000"/>
            <a:ext cx="11091333"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66F55598-CF12-410C-877C-AD1DC8538522}"/>
              </a:ext>
            </a:extLst>
          </p:cNvPr>
          <p:cNvSpPr>
            <a:spLocks noGrp="1"/>
          </p:cNvSpPr>
          <p:nvPr>
            <p:ph type="sldNum" sz="quarter" idx="12"/>
          </p:nvPr>
        </p:nvSpPr>
        <p:spPr>
          <a:xfrm>
            <a:off x="8610600" y="6356350"/>
            <a:ext cx="2743200" cy="365125"/>
          </a:xfrm>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915976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0AE1-99A4-41F3-BF6E-65E1013A9185}"/>
              </a:ext>
            </a:extLst>
          </p:cNvPr>
          <p:cNvSpPr>
            <a:spLocks noGrp="1"/>
          </p:cNvSpPr>
          <p:nvPr>
            <p:ph type="title" hasCustomPrompt="1"/>
          </p:nvPr>
        </p:nvSpPr>
        <p:spPr>
          <a:xfrm>
            <a:off x="838201" y="74259"/>
            <a:ext cx="8900604" cy="1325563"/>
          </a:xfr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C9A915C1-7308-4EE4-B2E5-01F49DB1D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04424B-1C03-4B66-9EF1-A229FB752C71}"/>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7243E005-405B-4CE0-928D-52F5FEE11F3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E78D7E0-ED2C-4C9E-A814-A3C47C37ED50}"/>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393527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D467-1716-4D07-9AA3-7A664C4D19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8704D9E-EF9B-4615-96B0-4EA09278B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501B99-FD4E-4ACF-95C7-037B7D19971E}"/>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45207437-B0B6-48C7-A34A-19E95D9BCFC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06FBE12A-27A4-4D4D-9CB9-5AD86CA3B9E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482691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C101-C812-4A54-B9AD-882F17E2C8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EF0F46-33F1-4156-BC49-BB22674E3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B920D2-BE75-470C-9C4B-D8543D713C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442DAA-7DAF-49AC-BAE0-70A3942E6C36}"/>
              </a:ext>
            </a:extLst>
          </p:cNvPr>
          <p:cNvSpPr>
            <a:spLocks noGrp="1"/>
          </p:cNvSpPr>
          <p:nvPr>
            <p:ph type="dt" sz="half" idx="10"/>
          </p:nvPr>
        </p:nvSpPr>
        <p:spPr/>
        <p:txBody>
          <a:bodyPr/>
          <a:lstStyle/>
          <a:p>
            <a:r>
              <a:rPr lang="en-US"/>
              <a:t>01/17/2018</a:t>
            </a:r>
            <a:endParaRPr lang="en-GB" dirty="0"/>
          </a:p>
        </p:txBody>
      </p:sp>
      <p:sp>
        <p:nvSpPr>
          <p:cNvPr id="6" name="Footer Placeholder 5">
            <a:extLst>
              <a:ext uri="{FF2B5EF4-FFF2-40B4-BE49-F238E27FC236}">
                <a16:creationId xmlns:a16="http://schemas.microsoft.com/office/drawing/2014/main" id="{2C113C39-64ED-4144-988B-D3ED11FEF25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471450C-57E5-4F9B-9DCD-E3CA0727E33C}"/>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71594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4105-5F97-48A3-AA6F-BADCE382C1FC}"/>
              </a:ext>
            </a:extLst>
          </p:cNvPr>
          <p:cNvSpPr>
            <a:spLocks noGrp="1"/>
          </p:cNvSpPr>
          <p:nvPr>
            <p:ph type="title"/>
          </p:nvPr>
        </p:nvSpPr>
        <p:spPr>
          <a:xfrm>
            <a:off x="838200" y="10477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79B9BC-0773-46F4-BF10-B66027DBA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33E622-696B-4DC4-94B6-1DD605B114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49C910A-7183-4227-AD5B-275F32F506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3A0466-8EA4-44AE-AF38-8D0CF8770A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7A87FD3-5C74-44AD-9CB5-28B1BF7DB053}"/>
              </a:ext>
            </a:extLst>
          </p:cNvPr>
          <p:cNvSpPr>
            <a:spLocks noGrp="1"/>
          </p:cNvSpPr>
          <p:nvPr>
            <p:ph type="dt" sz="half" idx="10"/>
          </p:nvPr>
        </p:nvSpPr>
        <p:spPr/>
        <p:txBody>
          <a:bodyPr/>
          <a:lstStyle/>
          <a:p>
            <a:r>
              <a:rPr lang="en-US"/>
              <a:t>01/17/2018</a:t>
            </a:r>
            <a:endParaRPr lang="en-GB" dirty="0"/>
          </a:p>
        </p:txBody>
      </p:sp>
      <p:sp>
        <p:nvSpPr>
          <p:cNvPr id="8" name="Footer Placeholder 7">
            <a:extLst>
              <a:ext uri="{FF2B5EF4-FFF2-40B4-BE49-F238E27FC236}">
                <a16:creationId xmlns:a16="http://schemas.microsoft.com/office/drawing/2014/main" id="{CBD7C44D-BC7B-4904-9A38-0AD77B82DAF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489B4015-E9F7-405B-AFAF-0A367C43664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070837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0906-B4A4-4BEE-92C1-B3DDE11F0F3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20F041-8ABD-4664-B1A5-6A4CA1C05D75}"/>
              </a:ext>
            </a:extLst>
          </p:cNvPr>
          <p:cNvSpPr>
            <a:spLocks noGrp="1"/>
          </p:cNvSpPr>
          <p:nvPr>
            <p:ph type="dt" sz="half" idx="10"/>
          </p:nvPr>
        </p:nvSpPr>
        <p:spPr/>
        <p:txBody>
          <a:bodyPr/>
          <a:lstStyle/>
          <a:p>
            <a:r>
              <a:rPr lang="en-US"/>
              <a:t>01/17/2018</a:t>
            </a:r>
            <a:endParaRPr lang="en-GB" dirty="0"/>
          </a:p>
        </p:txBody>
      </p:sp>
      <p:sp>
        <p:nvSpPr>
          <p:cNvPr id="4" name="Footer Placeholder 3">
            <a:extLst>
              <a:ext uri="{FF2B5EF4-FFF2-40B4-BE49-F238E27FC236}">
                <a16:creationId xmlns:a16="http://schemas.microsoft.com/office/drawing/2014/main" id="{98D34C98-2D5E-430B-B7D8-66C11BD7E104}"/>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26634D6-E26A-4DDD-864E-C75069819F8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10569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7FC441-C690-4EEF-920D-D09DB0F2C495}"/>
              </a:ext>
            </a:extLst>
          </p:cNvPr>
          <p:cNvSpPr>
            <a:spLocks noGrp="1"/>
          </p:cNvSpPr>
          <p:nvPr>
            <p:ph type="dt" sz="half" idx="10"/>
          </p:nvPr>
        </p:nvSpPr>
        <p:spPr/>
        <p:txBody>
          <a:bodyPr/>
          <a:lstStyle/>
          <a:p>
            <a:r>
              <a:rPr lang="en-US"/>
              <a:t>01/17/2018</a:t>
            </a:r>
            <a:endParaRPr lang="en-GB" dirty="0"/>
          </a:p>
        </p:txBody>
      </p:sp>
      <p:sp>
        <p:nvSpPr>
          <p:cNvPr id="3" name="Footer Placeholder 2">
            <a:extLst>
              <a:ext uri="{FF2B5EF4-FFF2-40B4-BE49-F238E27FC236}">
                <a16:creationId xmlns:a16="http://schemas.microsoft.com/office/drawing/2014/main" id="{B31B84C9-EEF1-438D-91A9-23773B67B2FD}"/>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D5D5FB7D-1032-4532-BEB0-CE5E34CDC0C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554158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6BE4-6FF8-47FD-94E0-A136532FD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0B5A2B-F66F-41C8-A747-1E19255F49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EB2CDD9-C6CB-4AD9-BCCE-B1E27D979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96FB3-9D3F-40F6-A756-F494796AFBCA}"/>
              </a:ext>
            </a:extLst>
          </p:cNvPr>
          <p:cNvSpPr>
            <a:spLocks noGrp="1"/>
          </p:cNvSpPr>
          <p:nvPr>
            <p:ph type="dt" sz="half" idx="10"/>
          </p:nvPr>
        </p:nvSpPr>
        <p:spPr/>
        <p:txBody>
          <a:bodyPr/>
          <a:lstStyle/>
          <a:p>
            <a:r>
              <a:rPr lang="en-US"/>
              <a:t>01/17/2018</a:t>
            </a:r>
            <a:endParaRPr lang="en-GB" dirty="0"/>
          </a:p>
        </p:txBody>
      </p:sp>
      <p:sp>
        <p:nvSpPr>
          <p:cNvPr id="6" name="Footer Placeholder 5">
            <a:extLst>
              <a:ext uri="{FF2B5EF4-FFF2-40B4-BE49-F238E27FC236}">
                <a16:creationId xmlns:a16="http://schemas.microsoft.com/office/drawing/2014/main" id="{6942FFE2-D26A-4DBB-A9F8-21F2F25BBEB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03225179-2F71-4479-886B-DD6A3B09F7ED}"/>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941574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0C0E-53E5-430A-BECB-DE76F1CC3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3D6A415-E8A5-4B01-8F66-20BF09CE9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0E08B4D-3C51-43FD-849B-425B6D6F8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423EC-1F52-4B63-A47A-58925E01D32F}"/>
              </a:ext>
            </a:extLst>
          </p:cNvPr>
          <p:cNvSpPr>
            <a:spLocks noGrp="1"/>
          </p:cNvSpPr>
          <p:nvPr>
            <p:ph type="dt" sz="half" idx="10"/>
          </p:nvPr>
        </p:nvSpPr>
        <p:spPr/>
        <p:txBody>
          <a:bodyPr/>
          <a:lstStyle/>
          <a:p>
            <a:r>
              <a:rPr lang="en-US"/>
              <a:t>01/17/2018</a:t>
            </a:r>
            <a:endParaRPr lang="en-GB" dirty="0"/>
          </a:p>
        </p:txBody>
      </p:sp>
      <p:sp>
        <p:nvSpPr>
          <p:cNvPr id="6" name="Footer Placeholder 5">
            <a:extLst>
              <a:ext uri="{FF2B5EF4-FFF2-40B4-BE49-F238E27FC236}">
                <a16:creationId xmlns:a16="http://schemas.microsoft.com/office/drawing/2014/main" id="{CD86B3AD-0636-4B60-96A1-136B5F012689}"/>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CDD8601E-D9A2-4620-8887-F3EB040CB0B8}"/>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859258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158B2-5239-4E3A-89F4-229D4B122F8A}"/>
              </a:ext>
            </a:extLst>
          </p:cNvPr>
          <p:cNvSpPr>
            <a:spLocks noGrp="1"/>
          </p:cNvSpPr>
          <p:nvPr>
            <p:ph type="title"/>
          </p:nvPr>
        </p:nvSpPr>
        <p:spPr>
          <a:xfrm>
            <a:off x="838200" y="83784"/>
            <a:ext cx="8909482"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9824DE6-2CA7-45AF-BD92-BBC7CEF35684}"/>
              </a:ext>
            </a:extLst>
          </p:cNvPr>
          <p:cNvSpPr>
            <a:spLocks noGrp="1"/>
          </p:cNvSpPr>
          <p:nvPr>
            <p:ph type="body" idx="1"/>
          </p:nvPr>
        </p:nvSpPr>
        <p:spPr>
          <a:xfrm>
            <a:off x="838200" y="1622144"/>
            <a:ext cx="10515600" cy="47609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ED070D-E4E1-46F4-8BC2-48A17062CF0A}"/>
              </a:ext>
            </a:extLst>
          </p:cNvPr>
          <p:cNvSpPr>
            <a:spLocks noGrp="1"/>
          </p:cNvSpPr>
          <p:nvPr>
            <p:ph type="dt" sz="half" idx="2"/>
          </p:nvPr>
        </p:nvSpPr>
        <p:spPr>
          <a:xfrm>
            <a:off x="838200" y="648952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01/17/2018</a:t>
            </a:r>
            <a:endParaRPr lang="en-GB" dirty="0"/>
          </a:p>
        </p:txBody>
      </p:sp>
      <p:sp>
        <p:nvSpPr>
          <p:cNvPr id="5" name="Footer Placeholder 4">
            <a:extLst>
              <a:ext uri="{FF2B5EF4-FFF2-40B4-BE49-F238E27FC236}">
                <a16:creationId xmlns:a16="http://schemas.microsoft.com/office/drawing/2014/main" id="{8FCB2783-4AC1-4DB9-A963-608F0E23124E}"/>
              </a:ext>
            </a:extLst>
          </p:cNvPr>
          <p:cNvSpPr>
            <a:spLocks noGrp="1"/>
          </p:cNvSpPr>
          <p:nvPr>
            <p:ph type="ftr" sz="quarter" idx="3"/>
          </p:nvPr>
        </p:nvSpPr>
        <p:spPr>
          <a:xfrm>
            <a:off x="4038600" y="648952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F369F35E-0E56-4AEE-8CB6-32E08C67576E}"/>
              </a:ext>
            </a:extLst>
          </p:cNvPr>
          <p:cNvSpPr>
            <a:spLocks noGrp="1"/>
          </p:cNvSpPr>
          <p:nvPr>
            <p:ph type="sldNum" sz="quarter" idx="4"/>
          </p:nvPr>
        </p:nvSpPr>
        <p:spPr>
          <a:xfrm>
            <a:off x="8610600" y="648952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DB4F7-D883-4928-8961-38134A510B78}" type="slidenum">
              <a:rPr lang="en-GB" smtClean="0"/>
              <a:t>‹#›</a:t>
            </a:fld>
            <a:endParaRPr lang="en-GB" dirty="0"/>
          </a:p>
        </p:txBody>
      </p:sp>
      <p:cxnSp>
        <p:nvCxnSpPr>
          <p:cNvPr id="8" name="Straight Connector 7">
            <a:extLst>
              <a:ext uri="{FF2B5EF4-FFF2-40B4-BE49-F238E27FC236}">
                <a16:creationId xmlns:a16="http://schemas.microsoft.com/office/drawing/2014/main" id="{7A42AE21-F744-4C3E-B28E-2B2F510608E3}"/>
              </a:ext>
            </a:extLst>
          </p:cNvPr>
          <p:cNvCxnSpPr/>
          <p:nvPr userDrawn="1"/>
        </p:nvCxnSpPr>
        <p:spPr>
          <a:xfrm>
            <a:off x="0" y="1515745"/>
            <a:ext cx="12192000" cy="0"/>
          </a:xfrm>
          <a:prstGeom prst="line">
            <a:avLst/>
          </a:prstGeom>
          <a:ln w="41275">
            <a:solidFill>
              <a:schemeClr val="accent4">
                <a:lumMod val="75000"/>
              </a:schemeClr>
            </a:solidFill>
          </a:ln>
        </p:spPr>
        <p:style>
          <a:lnRef idx="3">
            <a:schemeClr val="accent2"/>
          </a:lnRef>
          <a:fillRef idx="0">
            <a:schemeClr val="accent2"/>
          </a:fillRef>
          <a:effectRef idx="2">
            <a:schemeClr val="accent2"/>
          </a:effectRef>
          <a:fontRef idx="minor">
            <a:schemeClr val="tx1"/>
          </a:fontRef>
        </p:style>
      </p:cxnSp>
      <p:pic>
        <p:nvPicPr>
          <p:cNvPr id="1026" name="Picture 2" descr="CCT College Dublin">
            <a:extLst>
              <a:ext uri="{FF2B5EF4-FFF2-40B4-BE49-F238E27FC236}">
                <a16:creationId xmlns:a16="http://schemas.microsoft.com/office/drawing/2014/main" id="{FD965840-7190-49FB-BB72-03B3E004E58A}"/>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987380" y="437403"/>
            <a:ext cx="2177985" cy="57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0156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4400" b="1" kern="1200">
          <a:solidFill>
            <a:schemeClr val="accent1">
              <a:lumMod val="75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png"/><Relationship Id="rId7" Type="http://schemas.openxmlformats.org/officeDocument/2006/relationships/image" Target="../media/image29.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300.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arge building in the background&#10;&#10;Description automatically generated">
            <a:extLst>
              <a:ext uri="{FF2B5EF4-FFF2-40B4-BE49-F238E27FC236}">
                <a16:creationId xmlns:a16="http://schemas.microsoft.com/office/drawing/2014/main" id="{A7CE57C3-994F-48B6-853A-246BB3DE0D91}"/>
              </a:ext>
            </a:extLst>
          </p:cNvPr>
          <p:cNvPicPr>
            <a:picLocks noChangeAspect="1"/>
          </p:cNvPicPr>
          <p:nvPr/>
        </p:nvPicPr>
        <p:blipFill rotWithShape="1">
          <a:blip r:embed="rId2">
            <a:extLst>
              <a:ext uri="{28A0092B-C50C-407E-A947-70E740481C1C}">
                <a14:useLocalDpi xmlns:a14="http://schemas.microsoft.com/office/drawing/2010/main" val="0"/>
              </a:ext>
            </a:extLst>
          </a:blip>
          <a:srcRect l="1607" t="1724"/>
          <a:stretch/>
        </p:blipFill>
        <p:spPr>
          <a:xfrm>
            <a:off x="1" y="0"/>
            <a:ext cx="5672668" cy="5283200"/>
          </a:xfrm>
          <a:prstGeom prst="rect">
            <a:avLst/>
          </a:prstGeom>
        </p:spPr>
      </p:pic>
      <p:pic>
        <p:nvPicPr>
          <p:cNvPr id="7" name="Picture 6" descr="A picture containing object, sitting, computer, computer&#10;&#10;Description automatically generated">
            <a:extLst>
              <a:ext uri="{FF2B5EF4-FFF2-40B4-BE49-F238E27FC236}">
                <a16:creationId xmlns:a16="http://schemas.microsoft.com/office/drawing/2014/main" id="{EB854EEA-1FD7-4ADA-BB06-59D772A596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9309" y="374076"/>
            <a:ext cx="3332691" cy="640711"/>
          </a:xfrm>
          <a:prstGeom prst="rect">
            <a:avLst/>
          </a:prstGeom>
          <a:solidFill>
            <a:schemeClr val="bg1"/>
          </a:solidFill>
        </p:spPr>
      </p:pic>
      <p:sp>
        <p:nvSpPr>
          <p:cNvPr id="4" name="Title 1">
            <a:extLst>
              <a:ext uri="{FF2B5EF4-FFF2-40B4-BE49-F238E27FC236}">
                <a16:creationId xmlns:a16="http://schemas.microsoft.com/office/drawing/2014/main" id="{F017EDB3-A8D0-45F0-BAC2-8905FE5F05F5}"/>
              </a:ext>
            </a:extLst>
          </p:cNvPr>
          <p:cNvSpPr>
            <a:spLocks noGrp="1"/>
          </p:cNvSpPr>
          <p:nvPr>
            <p:ph type="ctrTitle"/>
          </p:nvPr>
        </p:nvSpPr>
        <p:spPr>
          <a:xfrm>
            <a:off x="4435772" y="4052566"/>
            <a:ext cx="7106371" cy="1137938"/>
          </a:xfrm>
        </p:spPr>
        <p:txBody>
          <a:bodyPr>
            <a:noAutofit/>
          </a:bodyPr>
          <a:lstStyle/>
          <a:p>
            <a:r>
              <a:rPr lang="en-GB" sz="2800" b="1" dirty="0">
                <a:solidFill>
                  <a:schemeClr val="tx1"/>
                </a:solidFill>
              </a:rPr>
              <a:t>Linear Models for Regression &amp; Classification</a:t>
            </a:r>
            <a:br>
              <a:rPr lang="en-GB" sz="2800" b="1" baseline="60000" dirty="0">
                <a:solidFill>
                  <a:schemeClr val="tx1"/>
                </a:solidFill>
              </a:rPr>
            </a:br>
            <a:r>
              <a:rPr lang="en-GB" sz="2800" b="1" dirty="0">
                <a:solidFill>
                  <a:schemeClr val="tx1"/>
                </a:solidFill>
              </a:rPr>
              <a:t>Week 3</a:t>
            </a:r>
          </a:p>
        </p:txBody>
      </p:sp>
      <p:sp>
        <p:nvSpPr>
          <p:cNvPr id="2" name="TextBox 1">
            <a:extLst>
              <a:ext uri="{FF2B5EF4-FFF2-40B4-BE49-F238E27FC236}">
                <a16:creationId xmlns:a16="http://schemas.microsoft.com/office/drawing/2014/main" id="{2DB6690A-CE78-FCC9-074E-747BC0D04162}"/>
              </a:ext>
            </a:extLst>
          </p:cNvPr>
          <p:cNvSpPr txBox="1"/>
          <p:nvPr/>
        </p:nvSpPr>
        <p:spPr>
          <a:xfrm>
            <a:off x="81481" y="6475088"/>
            <a:ext cx="2190938" cy="307777"/>
          </a:xfrm>
          <a:prstGeom prst="rect">
            <a:avLst/>
          </a:prstGeom>
          <a:noFill/>
        </p:spPr>
        <p:txBody>
          <a:bodyPr wrap="square" rtlCol="0">
            <a:spAutoFit/>
          </a:bodyPr>
          <a:lstStyle/>
          <a:p>
            <a:pPr algn="r"/>
            <a:r>
              <a:rPr lang="en-IE" sz="1400" dirty="0"/>
              <a:t>©CCT College Dublin 2022</a:t>
            </a:r>
          </a:p>
        </p:txBody>
      </p:sp>
      <p:sp>
        <p:nvSpPr>
          <p:cNvPr id="3" name="Title 1">
            <a:extLst>
              <a:ext uri="{FF2B5EF4-FFF2-40B4-BE49-F238E27FC236}">
                <a16:creationId xmlns:a16="http://schemas.microsoft.com/office/drawing/2014/main" id="{55652FE5-67E4-491C-C4DA-9E7624BE7F0B}"/>
              </a:ext>
            </a:extLst>
          </p:cNvPr>
          <p:cNvSpPr txBox="1">
            <a:spLocks/>
          </p:cNvSpPr>
          <p:nvPr/>
        </p:nvSpPr>
        <p:spPr>
          <a:xfrm>
            <a:off x="5612284" y="1883782"/>
            <a:ext cx="5929859" cy="1802455"/>
          </a:xfrm>
          <a:prstGeom prst="rect">
            <a:avLst/>
          </a:prstGeom>
        </p:spPr>
        <p:txBody>
          <a:bodyPr vert="horz" lIns="91440" tIns="45720" rIns="91440" bIns="45720" rtlCol="0" anchor="b">
            <a:normAutofit fontScale="82500" lnSpcReduction="10000"/>
          </a:bodyPr>
          <a:lstStyle>
            <a:lvl1pPr algn="ctr" defTabSz="914400" rtl="0" eaLnBrk="1" latinLnBrk="0" hangingPunct="1">
              <a:lnSpc>
                <a:spcPct val="90000"/>
              </a:lnSpc>
              <a:spcBef>
                <a:spcPct val="0"/>
              </a:spcBef>
              <a:buNone/>
              <a:defRPr sz="6000" b="1" kern="1200">
                <a:solidFill>
                  <a:schemeClr val="accent1">
                    <a:lumMod val="75000"/>
                  </a:schemeClr>
                </a:solidFill>
                <a:latin typeface="+mn-lt"/>
                <a:ea typeface="+mj-ea"/>
                <a:cs typeface="+mj-cs"/>
              </a:defRPr>
            </a:lvl1pPr>
          </a:lstStyle>
          <a:p>
            <a:pPr>
              <a:lnSpc>
                <a:spcPct val="110000"/>
              </a:lnSpc>
              <a:spcAft>
                <a:spcPts val="1200"/>
              </a:spcAft>
            </a:pPr>
            <a:r>
              <a:rPr lang="en-GB" sz="3600" dirty="0"/>
              <a:t>Machine Learning for Data Analysis</a:t>
            </a:r>
            <a:br>
              <a:rPr lang="en-GB" sz="3600" dirty="0"/>
            </a:br>
            <a:r>
              <a:rPr lang="en-GB" sz="3600" dirty="0"/>
              <a:t>MSc in Data Analytics</a:t>
            </a:r>
            <a:br>
              <a:rPr lang="en-GB" sz="3600" dirty="0"/>
            </a:br>
            <a:r>
              <a:rPr lang="en-GB" sz="3600" dirty="0">
                <a:solidFill>
                  <a:schemeClr val="accent4">
                    <a:lumMod val="75000"/>
                  </a:schemeClr>
                </a:solidFill>
              </a:rPr>
              <a:t>CCT College Dublin</a:t>
            </a:r>
            <a:endParaRPr lang="en-GB" sz="3600" dirty="0">
              <a:solidFill>
                <a:srgbClr val="C00000"/>
              </a:solidFill>
            </a:endParaRPr>
          </a:p>
        </p:txBody>
      </p:sp>
      <p:sp>
        <p:nvSpPr>
          <p:cNvPr id="5" name="Subtitle 2">
            <a:extLst>
              <a:ext uri="{FF2B5EF4-FFF2-40B4-BE49-F238E27FC236}">
                <a16:creationId xmlns:a16="http://schemas.microsoft.com/office/drawing/2014/main" id="{005D26B0-91B9-64F6-C342-00C6B736FFED}"/>
              </a:ext>
            </a:extLst>
          </p:cNvPr>
          <p:cNvSpPr txBox="1">
            <a:spLocks noGrp="1"/>
          </p:cNvSpPr>
          <p:nvPr>
            <p:ph type="subTitle" idx="1"/>
          </p:nvPr>
        </p:nvSpPr>
        <p:spPr>
          <a:xfrm>
            <a:off x="2966519" y="5666463"/>
            <a:ext cx="9144000" cy="1092204"/>
          </a:xfrm>
        </p:spPr>
        <p:txBody>
          <a:bodyPr>
            <a:normAutofit/>
          </a:bodyPr>
          <a:lstStyle/>
          <a:p>
            <a:pPr lvl="0"/>
            <a:r>
              <a:rPr lang="en-GB" sz="2800" b="1" dirty="0">
                <a:solidFill>
                  <a:schemeClr val="accent4">
                    <a:lumMod val="50000"/>
                  </a:schemeClr>
                </a:solidFill>
              </a:rPr>
              <a:t>Lecturer: Dr. Muhammad Iqbal</a:t>
            </a:r>
            <a:r>
              <a:rPr lang="en-GB" sz="1600" b="1" baseline="60000" dirty="0">
                <a:solidFill>
                  <a:schemeClr val="accent4">
                    <a:lumMod val="50000"/>
                  </a:schemeClr>
                </a:solidFill>
              </a:rPr>
              <a:t>*</a:t>
            </a:r>
          </a:p>
          <a:p>
            <a:pPr lvl="0"/>
            <a:r>
              <a:rPr lang="en-GB" sz="2800" b="1" dirty="0">
                <a:solidFill>
                  <a:schemeClr val="accent4">
                    <a:lumMod val="50000"/>
                  </a:schemeClr>
                </a:solidFill>
              </a:rPr>
              <a:t>Email: miqbal@cct.ie</a:t>
            </a:r>
          </a:p>
          <a:p>
            <a:pPr lvl="0"/>
            <a:endParaRPr lang="en-GB" sz="2800" b="1" dirty="0"/>
          </a:p>
        </p:txBody>
      </p:sp>
      <p:sp>
        <p:nvSpPr>
          <p:cNvPr id="8" name="Slide Number Placeholder 7">
            <a:extLst>
              <a:ext uri="{FF2B5EF4-FFF2-40B4-BE49-F238E27FC236}">
                <a16:creationId xmlns:a16="http://schemas.microsoft.com/office/drawing/2014/main" id="{C27840DD-01A8-208C-2B1B-8DF20498A971}"/>
              </a:ext>
            </a:extLst>
          </p:cNvPr>
          <p:cNvSpPr>
            <a:spLocks noGrp="1"/>
          </p:cNvSpPr>
          <p:nvPr>
            <p:ph type="sldNum" sz="quarter" idx="12"/>
          </p:nvPr>
        </p:nvSpPr>
        <p:spPr/>
        <p:txBody>
          <a:bodyPr/>
          <a:lstStyle/>
          <a:p>
            <a:fld id="{6C8DB4F7-D883-4928-8961-38134A510B78}" type="slidenum">
              <a:rPr lang="en-GB" smtClean="0"/>
              <a:t>1</a:t>
            </a:fld>
            <a:endParaRPr lang="en-GB" dirty="0"/>
          </a:p>
        </p:txBody>
      </p:sp>
    </p:spTree>
    <p:extLst>
      <p:ext uri="{BB962C8B-B14F-4D97-AF65-F5344CB8AC3E}">
        <p14:creationId xmlns:p14="http://schemas.microsoft.com/office/powerpoint/2010/main" val="4047597862"/>
      </p:ext>
    </p:extLst>
  </p:cSld>
  <p:clrMapOvr>
    <a:masterClrMapping/>
  </p:clrMapOvr>
  <mc:AlternateContent xmlns:mc="http://schemas.openxmlformats.org/markup-compatibility/2006" xmlns:p14="http://schemas.microsoft.com/office/powerpoint/2010/main">
    <mc:Choice Requires="p14">
      <p:transition spd="slow" p14:dur="2000" advTm="17927"/>
    </mc:Choice>
    <mc:Fallback xmlns="">
      <p:transition spd="slow" advTm="1792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BD9A3-1450-4219-910C-B9CEEBECED04}"/>
              </a:ext>
            </a:extLst>
          </p:cNvPr>
          <p:cNvSpPr>
            <a:spLocks noGrp="1"/>
          </p:cNvSpPr>
          <p:nvPr>
            <p:ph type="title"/>
          </p:nvPr>
        </p:nvSpPr>
        <p:spPr>
          <a:xfrm>
            <a:off x="838200" y="66287"/>
            <a:ext cx="10515600" cy="1365398"/>
          </a:xfrm>
        </p:spPr>
        <p:txBody>
          <a:bodyPr/>
          <a:lstStyle/>
          <a:p>
            <a:r>
              <a:rPr lang="en-GB" dirty="0"/>
              <a:t>Ridge Regression</a:t>
            </a:r>
            <a:br>
              <a:rPr lang="en-GB" dirty="0"/>
            </a:br>
            <a:r>
              <a:rPr lang="en-GB" sz="2800" dirty="0">
                <a:solidFill>
                  <a:srgbClr val="C00000"/>
                </a:solidFill>
              </a:rPr>
              <a:t>Effect of alpha (</a:t>
            </a:r>
            <a:r>
              <a:rPr lang="el-GR" sz="2800" dirty="0">
                <a:solidFill>
                  <a:srgbClr val="C00000"/>
                </a:solidFill>
              </a:rPr>
              <a:t>α</a:t>
            </a:r>
            <a:r>
              <a:rPr lang="en-GB" sz="2800" dirty="0">
                <a:solidFill>
                  <a:srgbClr val="C00000"/>
                </a:solidFill>
              </a:rPr>
              <a:t>)</a:t>
            </a:r>
            <a:endParaRPr lang="en-GB" dirty="0">
              <a:solidFill>
                <a:srgbClr val="C00000"/>
              </a:solidFill>
            </a:endParaRPr>
          </a:p>
        </p:txBody>
      </p:sp>
      <p:sp>
        <p:nvSpPr>
          <p:cNvPr id="3" name="Content Placeholder 2">
            <a:extLst>
              <a:ext uri="{FF2B5EF4-FFF2-40B4-BE49-F238E27FC236}">
                <a16:creationId xmlns:a16="http://schemas.microsoft.com/office/drawing/2014/main" id="{C4053BAA-68FE-4581-B432-4F00BD5AD730}"/>
              </a:ext>
            </a:extLst>
          </p:cNvPr>
          <p:cNvSpPr>
            <a:spLocks noGrp="1"/>
          </p:cNvSpPr>
          <p:nvPr>
            <p:ph idx="1"/>
          </p:nvPr>
        </p:nvSpPr>
        <p:spPr>
          <a:xfrm>
            <a:off x="677333" y="1638292"/>
            <a:ext cx="5545667" cy="5172082"/>
          </a:xfrm>
        </p:spPr>
        <p:txBody>
          <a:bodyPr>
            <a:normAutofit/>
          </a:bodyPr>
          <a:lstStyle/>
          <a:p>
            <a:pPr marL="355600" indent="-355600">
              <a:lnSpc>
                <a:spcPct val="120000"/>
              </a:lnSpc>
              <a:spcBef>
                <a:spcPts val="600"/>
              </a:spcBef>
              <a:spcAft>
                <a:spcPts val="1200"/>
              </a:spcAft>
            </a:pPr>
            <a:r>
              <a:rPr lang="en-GB" sz="2000" dirty="0"/>
              <a:t>We can obtain best trade-off by tuning the </a:t>
            </a:r>
            <a:r>
              <a:rPr lang="en-GB" sz="2000" b="1" dirty="0"/>
              <a:t>alpha (</a:t>
            </a:r>
            <a:r>
              <a:rPr lang="el-GR" sz="2000" b="1" dirty="0"/>
              <a:t>α</a:t>
            </a:r>
            <a:r>
              <a:rPr lang="en-GB" sz="2000" b="1" dirty="0"/>
              <a:t>)</a:t>
            </a:r>
            <a:r>
              <a:rPr lang="el-GR" sz="2000" b="1" dirty="0"/>
              <a:t> </a:t>
            </a:r>
            <a:r>
              <a:rPr lang="en-GB" sz="2000" b="1" dirty="0"/>
              <a:t> </a:t>
            </a:r>
            <a:r>
              <a:rPr lang="en-GB" sz="2000" dirty="0"/>
              <a:t>parameter.</a:t>
            </a:r>
          </a:p>
          <a:p>
            <a:pPr marL="355600" indent="-355600">
              <a:lnSpc>
                <a:spcPct val="120000"/>
              </a:lnSpc>
              <a:spcBef>
                <a:spcPts val="600"/>
              </a:spcBef>
              <a:spcAft>
                <a:spcPts val="1200"/>
              </a:spcAft>
            </a:pPr>
            <a:r>
              <a:rPr lang="en-GB" sz="2000" dirty="0"/>
              <a:t>The optimum setting of </a:t>
            </a:r>
            <a:r>
              <a:rPr lang="en-GB" sz="2000" b="1" dirty="0"/>
              <a:t>alpha (</a:t>
            </a:r>
            <a:r>
              <a:rPr lang="el-GR" sz="2000" b="1" dirty="0"/>
              <a:t>α</a:t>
            </a:r>
            <a:r>
              <a:rPr lang="en-GB" sz="2000" b="1" dirty="0"/>
              <a:t>)</a:t>
            </a:r>
            <a:r>
              <a:rPr lang="en-GB" sz="2000" dirty="0"/>
              <a:t> depends on the particular dataset that we are using. </a:t>
            </a:r>
          </a:p>
          <a:p>
            <a:pPr marL="355600" indent="-355600">
              <a:lnSpc>
                <a:spcPct val="120000"/>
              </a:lnSpc>
              <a:spcBef>
                <a:spcPts val="600"/>
              </a:spcBef>
              <a:spcAft>
                <a:spcPts val="1200"/>
              </a:spcAft>
            </a:pPr>
            <a:r>
              <a:rPr lang="en-GB" sz="2000" dirty="0"/>
              <a:t>We can get a more qualitative insight into how the </a:t>
            </a:r>
            <a:r>
              <a:rPr lang="en-GB" sz="2000" b="1" dirty="0"/>
              <a:t>alpha (</a:t>
            </a:r>
            <a:r>
              <a:rPr lang="el-GR" sz="2000" b="1" dirty="0"/>
              <a:t>α</a:t>
            </a:r>
            <a:r>
              <a:rPr lang="en-GB" sz="2000" b="1" dirty="0"/>
              <a:t>)</a:t>
            </a:r>
            <a:r>
              <a:rPr lang="en-GB" sz="2000" dirty="0"/>
              <a:t> parameter changes the model by inspecting the </a:t>
            </a:r>
            <a:r>
              <a:rPr lang="en-GB" sz="2000" b="1" dirty="0" err="1"/>
              <a:t>coef</a:t>
            </a:r>
            <a:r>
              <a:rPr lang="en-GB" sz="2000" b="1" dirty="0"/>
              <a:t>_ </a:t>
            </a:r>
            <a:r>
              <a:rPr lang="en-GB" sz="2000" dirty="0"/>
              <a:t>attribute of models with different values of </a:t>
            </a:r>
            <a:r>
              <a:rPr lang="en-GB" sz="2000" b="1" dirty="0"/>
              <a:t>alpha (</a:t>
            </a:r>
            <a:r>
              <a:rPr lang="el-GR" sz="2000" b="1" dirty="0"/>
              <a:t>α</a:t>
            </a:r>
            <a:r>
              <a:rPr lang="en-GB" sz="2000" b="1" dirty="0"/>
              <a:t>)</a:t>
            </a:r>
            <a:r>
              <a:rPr lang="en-GB" sz="2000" dirty="0"/>
              <a:t>. </a:t>
            </a:r>
          </a:p>
          <a:p>
            <a:pPr marL="355600" indent="-355600">
              <a:lnSpc>
                <a:spcPct val="120000"/>
              </a:lnSpc>
              <a:spcBef>
                <a:spcPts val="600"/>
              </a:spcBef>
              <a:spcAft>
                <a:spcPts val="1200"/>
              </a:spcAft>
            </a:pPr>
            <a:r>
              <a:rPr lang="en-GB" sz="2000" dirty="0"/>
              <a:t>A higher </a:t>
            </a:r>
            <a:r>
              <a:rPr lang="en-GB" sz="2000" b="1" dirty="0"/>
              <a:t>alpha (</a:t>
            </a:r>
            <a:r>
              <a:rPr lang="el-GR" sz="2000" b="1" dirty="0"/>
              <a:t>α</a:t>
            </a:r>
            <a:r>
              <a:rPr lang="en-GB" sz="2000" b="1" dirty="0"/>
              <a:t>)</a:t>
            </a:r>
            <a:r>
              <a:rPr lang="en-GB" sz="2000" dirty="0"/>
              <a:t> means a more restricted model, so we can expect the entries of </a:t>
            </a:r>
            <a:r>
              <a:rPr lang="en-GB" sz="2000" b="1" dirty="0" err="1"/>
              <a:t>coef</a:t>
            </a:r>
            <a:r>
              <a:rPr lang="en-GB" sz="2000" b="1" dirty="0"/>
              <a:t>_ </a:t>
            </a:r>
            <a:r>
              <a:rPr lang="en-GB" sz="2000" dirty="0"/>
              <a:t>to have smaller magnitude for a high value of </a:t>
            </a:r>
            <a:r>
              <a:rPr lang="en-GB" sz="2000" b="1" dirty="0"/>
              <a:t>alpha (</a:t>
            </a:r>
            <a:r>
              <a:rPr lang="el-GR" sz="2000" b="1" dirty="0"/>
              <a:t>α</a:t>
            </a:r>
            <a:r>
              <a:rPr lang="en-GB" sz="2000" b="1" dirty="0"/>
              <a:t>) </a:t>
            </a:r>
            <a:r>
              <a:rPr lang="en-GB" sz="2000" dirty="0"/>
              <a:t>than for a low value of </a:t>
            </a:r>
            <a:r>
              <a:rPr lang="en-GB" sz="2000" b="1" dirty="0"/>
              <a:t>alpha (</a:t>
            </a:r>
            <a:r>
              <a:rPr lang="el-GR" sz="2000" b="1" dirty="0"/>
              <a:t>α</a:t>
            </a:r>
            <a:r>
              <a:rPr lang="en-GB" sz="2000" b="1" dirty="0"/>
              <a:t>)</a:t>
            </a:r>
            <a:r>
              <a:rPr lang="en-GB" sz="2000" dirty="0"/>
              <a:t>.</a:t>
            </a:r>
          </a:p>
        </p:txBody>
      </p:sp>
      <p:pic>
        <p:nvPicPr>
          <p:cNvPr id="2050" name="Picture 2">
            <a:extLst>
              <a:ext uri="{FF2B5EF4-FFF2-40B4-BE49-F238E27FC236}">
                <a16:creationId xmlns:a16="http://schemas.microsoft.com/office/drawing/2014/main" id="{F3513CFB-8ACD-4547-B37D-6D9FDAE40E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3785" y="2587783"/>
            <a:ext cx="4884663" cy="3273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6CD0D8A-2F82-43F8-8BC4-AF23B7AD7DF4}"/>
              </a:ext>
            </a:extLst>
          </p:cNvPr>
          <p:cNvSpPr/>
          <p:nvPr/>
        </p:nvSpPr>
        <p:spPr>
          <a:xfrm>
            <a:off x="6728643" y="5904745"/>
            <a:ext cx="4786024" cy="584775"/>
          </a:xfrm>
          <a:prstGeom prst="rect">
            <a:avLst/>
          </a:prstGeom>
        </p:spPr>
        <p:txBody>
          <a:bodyPr wrap="square">
            <a:spAutoFit/>
          </a:bodyPr>
          <a:lstStyle/>
          <a:p>
            <a:r>
              <a:rPr lang="en-GB" sz="1600" i="1" dirty="0">
                <a:latin typeface="MinionPro-It"/>
              </a:rPr>
              <a:t>Comparing coefficient magnitudes for ridge regression with </a:t>
            </a:r>
            <a:r>
              <a:rPr lang="en-GB" sz="1600" b="1" i="1" dirty="0">
                <a:latin typeface="MinionPro-It"/>
              </a:rPr>
              <a:t>different values of alpha </a:t>
            </a:r>
            <a:r>
              <a:rPr lang="en-GB" sz="1600" i="1" dirty="0">
                <a:latin typeface="MinionPro-It"/>
              </a:rPr>
              <a:t>and linear regression</a:t>
            </a:r>
            <a:endParaRPr lang="en-GB" sz="1600" dirty="0"/>
          </a:p>
        </p:txBody>
      </p:sp>
      <p:sp>
        <p:nvSpPr>
          <p:cNvPr id="4" name="Slide Number Placeholder 3">
            <a:extLst>
              <a:ext uri="{FF2B5EF4-FFF2-40B4-BE49-F238E27FC236}">
                <a16:creationId xmlns:a16="http://schemas.microsoft.com/office/drawing/2014/main" id="{251B3269-4F09-48AA-AA07-E5723BC4A4E6}"/>
              </a:ext>
            </a:extLst>
          </p:cNvPr>
          <p:cNvSpPr>
            <a:spLocks noGrp="1"/>
          </p:cNvSpPr>
          <p:nvPr>
            <p:ph type="sldNum" sz="quarter" idx="12"/>
          </p:nvPr>
        </p:nvSpPr>
        <p:spPr/>
        <p:txBody>
          <a:bodyPr/>
          <a:lstStyle/>
          <a:p>
            <a:fld id="{6C8DB4F7-D883-4928-8961-38134A510B78}" type="slidenum">
              <a:rPr lang="en-GB" smtClean="0"/>
              <a:t>10</a:t>
            </a:fld>
            <a:endParaRPr lang="en-GB" dirty="0"/>
          </a:p>
        </p:txBody>
      </p:sp>
      <p:pic>
        <p:nvPicPr>
          <p:cNvPr id="7" name="Picture 6">
            <a:extLst>
              <a:ext uri="{FF2B5EF4-FFF2-40B4-BE49-F238E27FC236}">
                <a16:creationId xmlns:a16="http://schemas.microsoft.com/office/drawing/2014/main" id="{C9F1EBF8-4B87-4477-C7B7-169417649C18}"/>
              </a:ext>
            </a:extLst>
          </p:cNvPr>
          <p:cNvPicPr>
            <a:picLocks noChangeAspect="1"/>
          </p:cNvPicPr>
          <p:nvPr/>
        </p:nvPicPr>
        <p:blipFill>
          <a:blip r:embed="rId4"/>
          <a:stretch>
            <a:fillRect/>
          </a:stretch>
        </p:blipFill>
        <p:spPr>
          <a:xfrm>
            <a:off x="9664347" y="422319"/>
            <a:ext cx="2527653" cy="653334"/>
          </a:xfrm>
          <a:prstGeom prst="rect">
            <a:avLst/>
          </a:prstGeom>
        </p:spPr>
      </p:pic>
    </p:spTree>
    <p:extLst>
      <p:ext uri="{BB962C8B-B14F-4D97-AF65-F5344CB8AC3E}">
        <p14:creationId xmlns:p14="http://schemas.microsoft.com/office/powerpoint/2010/main" val="2697517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BD9A3-1450-4219-910C-B9CEEBECED04}"/>
              </a:ext>
            </a:extLst>
          </p:cNvPr>
          <p:cNvSpPr>
            <a:spLocks noGrp="1"/>
          </p:cNvSpPr>
          <p:nvPr>
            <p:ph type="title"/>
          </p:nvPr>
        </p:nvSpPr>
        <p:spPr>
          <a:xfrm>
            <a:off x="838200" y="47625"/>
            <a:ext cx="10515600" cy="1415415"/>
          </a:xfrm>
        </p:spPr>
        <p:txBody>
          <a:bodyPr/>
          <a:lstStyle/>
          <a:p>
            <a:r>
              <a:rPr lang="en-GB" dirty="0"/>
              <a:t>Lasso Regression</a:t>
            </a:r>
            <a:br>
              <a:rPr lang="en-GB" dirty="0"/>
            </a:br>
            <a:r>
              <a:rPr lang="en-GB" sz="2800" dirty="0">
                <a:solidFill>
                  <a:srgbClr val="C00000"/>
                </a:solidFill>
              </a:rPr>
              <a:t>L</a:t>
            </a:r>
            <a:r>
              <a:rPr lang="en-GB" sz="2800" baseline="-25000" dirty="0">
                <a:solidFill>
                  <a:srgbClr val="C00000"/>
                </a:solidFill>
              </a:rPr>
              <a:t>1</a:t>
            </a:r>
            <a:r>
              <a:rPr lang="en-GB" sz="2800" dirty="0">
                <a:solidFill>
                  <a:srgbClr val="C00000"/>
                </a:solidFill>
              </a:rPr>
              <a:t> Regularization</a:t>
            </a:r>
            <a:endParaRPr lang="en-GB" dirty="0">
              <a:solidFill>
                <a:srgbClr val="C00000"/>
              </a:solidFill>
            </a:endParaRPr>
          </a:p>
        </p:txBody>
      </p:sp>
      <p:sp>
        <p:nvSpPr>
          <p:cNvPr id="3" name="Content Placeholder 2">
            <a:extLst>
              <a:ext uri="{FF2B5EF4-FFF2-40B4-BE49-F238E27FC236}">
                <a16:creationId xmlns:a16="http://schemas.microsoft.com/office/drawing/2014/main" id="{C4053BAA-68FE-4581-B432-4F00BD5AD730}"/>
              </a:ext>
            </a:extLst>
          </p:cNvPr>
          <p:cNvSpPr>
            <a:spLocks noGrp="1"/>
          </p:cNvSpPr>
          <p:nvPr>
            <p:ph idx="1"/>
          </p:nvPr>
        </p:nvSpPr>
        <p:spPr>
          <a:xfrm>
            <a:off x="970384" y="1539255"/>
            <a:ext cx="10231016" cy="4472078"/>
          </a:xfrm>
        </p:spPr>
        <p:txBody>
          <a:bodyPr>
            <a:noAutofit/>
          </a:bodyPr>
          <a:lstStyle/>
          <a:p>
            <a:pPr>
              <a:lnSpc>
                <a:spcPct val="100000"/>
              </a:lnSpc>
              <a:spcBef>
                <a:spcPts val="1200"/>
              </a:spcBef>
              <a:spcAft>
                <a:spcPts val="600"/>
              </a:spcAft>
            </a:pPr>
            <a:r>
              <a:rPr lang="en-GB" sz="2200" b="1" dirty="0"/>
              <a:t>Lasso</a:t>
            </a:r>
            <a:r>
              <a:rPr lang="en-GB" sz="2200" dirty="0"/>
              <a:t> can be used as a substitute for Ridge when regularizing linear regression. Using the Lasso restricts coefficients in Ridge Regression to be near to zero in a similar but somewhat different manner known as </a:t>
            </a:r>
            <a:r>
              <a:rPr lang="en-GB" sz="2200" b="1" dirty="0"/>
              <a:t>L1 regularization</a:t>
            </a:r>
            <a:r>
              <a:rPr lang="en-GB" sz="2200" dirty="0"/>
              <a:t>.</a:t>
            </a:r>
          </a:p>
          <a:p>
            <a:pPr>
              <a:lnSpc>
                <a:spcPct val="100000"/>
              </a:lnSpc>
              <a:spcBef>
                <a:spcPts val="1200"/>
              </a:spcBef>
              <a:spcAft>
                <a:spcPts val="600"/>
              </a:spcAft>
            </a:pPr>
            <a:r>
              <a:rPr lang="en-GB" sz="2200" dirty="0"/>
              <a:t>The consequence of </a:t>
            </a:r>
            <a:r>
              <a:rPr lang="en-GB" sz="2200" b="1" dirty="0"/>
              <a:t>L</a:t>
            </a:r>
            <a:r>
              <a:rPr lang="en-GB" sz="2200" b="1" baseline="-25000" dirty="0"/>
              <a:t>1</a:t>
            </a:r>
            <a:r>
              <a:rPr lang="en-GB" sz="2200" b="1" dirty="0"/>
              <a:t> regularization </a:t>
            </a:r>
            <a:r>
              <a:rPr lang="en-GB" sz="2200" dirty="0"/>
              <a:t>is that when using the Lasso, some coefficients are </a:t>
            </a:r>
            <a:r>
              <a:rPr lang="en-GB" sz="2200" i="1" dirty="0"/>
              <a:t>exactly zero</a:t>
            </a:r>
            <a:r>
              <a:rPr lang="en-GB" sz="2200" dirty="0"/>
              <a:t>. </a:t>
            </a:r>
          </a:p>
          <a:p>
            <a:pPr>
              <a:lnSpc>
                <a:spcPct val="100000"/>
              </a:lnSpc>
              <a:spcBef>
                <a:spcPts val="1200"/>
              </a:spcBef>
              <a:spcAft>
                <a:spcPts val="600"/>
              </a:spcAft>
            </a:pPr>
            <a:r>
              <a:rPr lang="en-GB" sz="2200" dirty="0"/>
              <a:t>This means some features are entirely ignored by the model. Having some coefficients be exactly zero makes a model easier to interpret, and can reveal the most important features of your model. </a:t>
            </a:r>
          </a:p>
          <a:p>
            <a:pPr>
              <a:lnSpc>
                <a:spcPct val="100000"/>
              </a:lnSpc>
              <a:spcBef>
                <a:spcPts val="1200"/>
              </a:spcBef>
              <a:spcAft>
                <a:spcPts val="600"/>
              </a:spcAft>
            </a:pPr>
            <a:r>
              <a:rPr lang="en-GB" sz="2200" b="1" dirty="0"/>
              <a:t>Lasso Regression </a:t>
            </a:r>
            <a:r>
              <a:rPr lang="en-GB" sz="2200" dirty="0"/>
              <a:t>(Least Absolute Shrinkage and Selection Operator) adds “absolute value of magnitude” of coefficient as penalty term to the loss function. Let’s apply the Lasso to the extended Boston Housing dataset:</a:t>
            </a:r>
          </a:p>
        </p:txBody>
      </p:sp>
      <p:sp>
        <p:nvSpPr>
          <p:cNvPr id="7" name="TextBox 6">
            <a:extLst>
              <a:ext uri="{FF2B5EF4-FFF2-40B4-BE49-F238E27FC236}">
                <a16:creationId xmlns:a16="http://schemas.microsoft.com/office/drawing/2014/main" id="{7E6160E0-9FFA-4BE8-9B14-FB974D97C481}"/>
              </a:ext>
            </a:extLst>
          </p:cNvPr>
          <p:cNvSpPr txBox="1"/>
          <p:nvPr/>
        </p:nvSpPr>
        <p:spPr>
          <a:xfrm>
            <a:off x="2125506" y="6302750"/>
            <a:ext cx="3720122" cy="369332"/>
          </a:xfrm>
          <a:prstGeom prst="rect">
            <a:avLst/>
          </a:prstGeom>
          <a:noFill/>
        </p:spPr>
        <p:txBody>
          <a:bodyPr wrap="square">
            <a:spAutoFit/>
          </a:bodyPr>
          <a:lstStyle/>
          <a:p>
            <a:pPr algn="ctr"/>
            <a:r>
              <a:rPr lang="en-GB" b="0" i="0" dirty="0">
                <a:effectLst/>
              </a:rPr>
              <a:t>Cost function of Lasso Regression</a:t>
            </a:r>
            <a:endParaRPr lang="en-GB" dirty="0"/>
          </a:p>
        </p:txBody>
      </p:sp>
      <p:pic>
        <p:nvPicPr>
          <p:cNvPr id="8" name="Picture 7">
            <a:extLst>
              <a:ext uri="{FF2B5EF4-FFF2-40B4-BE49-F238E27FC236}">
                <a16:creationId xmlns:a16="http://schemas.microsoft.com/office/drawing/2014/main" id="{12882AC6-2471-4E5E-BE26-2709DF0EEBD5}"/>
              </a:ext>
            </a:extLst>
          </p:cNvPr>
          <p:cNvPicPr>
            <a:picLocks noChangeAspect="1"/>
          </p:cNvPicPr>
          <p:nvPr/>
        </p:nvPicPr>
        <p:blipFill>
          <a:blip r:embed="rId3"/>
          <a:stretch>
            <a:fillRect/>
          </a:stretch>
        </p:blipFill>
        <p:spPr>
          <a:xfrm>
            <a:off x="5845628" y="6142401"/>
            <a:ext cx="2402204" cy="653319"/>
          </a:xfrm>
          <a:prstGeom prst="rect">
            <a:avLst/>
          </a:prstGeom>
        </p:spPr>
      </p:pic>
      <p:sp>
        <p:nvSpPr>
          <p:cNvPr id="4" name="Slide Number Placeholder 3">
            <a:extLst>
              <a:ext uri="{FF2B5EF4-FFF2-40B4-BE49-F238E27FC236}">
                <a16:creationId xmlns:a16="http://schemas.microsoft.com/office/drawing/2014/main" id="{936702E7-2144-4549-83F6-E8487DBF5A0D}"/>
              </a:ext>
            </a:extLst>
          </p:cNvPr>
          <p:cNvSpPr>
            <a:spLocks noGrp="1"/>
          </p:cNvSpPr>
          <p:nvPr>
            <p:ph type="sldNum" sz="quarter" idx="12"/>
          </p:nvPr>
        </p:nvSpPr>
        <p:spPr/>
        <p:txBody>
          <a:bodyPr/>
          <a:lstStyle/>
          <a:p>
            <a:fld id="{6C8DB4F7-D883-4928-8961-38134A510B78}" type="slidenum">
              <a:rPr lang="en-GB" smtClean="0"/>
              <a:t>11</a:t>
            </a:fld>
            <a:endParaRPr lang="en-GB" dirty="0"/>
          </a:p>
        </p:txBody>
      </p:sp>
    </p:spTree>
    <p:extLst>
      <p:ext uri="{BB962C8B-B14F-4D97-AF65-F5344CB8AC3E}">
        <p14:creationId xmlns:p14="http://schemas.microsoft.com/office/powerpoint/2010/main" val="2361792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CDB45-CB76-48E1-B420-4803F508795E}"/>
              </a:ext>
            </a:extLst>
          </p:cNvPr>
          <p:cNvSpPr>
            <a:spLocks noGrp="1"/>
          </p:cNvSpPr>
          <p:nvPr>
            <p:ph type="title"/>
          </p:nvPr>
        </p:nvSpPr>
        <p:spPr>
          <a:xfrm>
            <a:off x="838200" y="47625"/>
            <a:ext cx="10515600" cy="1393549"/>
          </a:xfrm>
        </p:spPr>
        <p:txBody>
          <a:bodyPr/>
          <a:lstStyle/>
          <a:p>
            <a:r>
              <a:rPr lang="en-GB" dirty="0"/>
              <a:t>Comparison of CM </a:t>
            </a:r>
            <a:br>
              <a:rPr lang="en-GB" dirty="0"/>
            </a:br>
            <a:r>
              <a:rPr lang="en-GB" sz="2800" dirty="0">
                <a:solidFill>
                  <a:srgbClr val="C00000"/>
                </a:solidFill>
              </a:rPr>
              <a:t>Lasso Regression</a:t>
            </a:r>
            <a:endParaRPr lang="en-GB" dirty="0">
              <a:solidFill>
                <a:srgbClr val="C00000"/>
              </a:solidFill>
            </a:endParaRPr>
          </a:p>
        </p:txBody>
      </p:sp>
      <p:sp>
        <p:nvSpPr>
          <p:cNvPr id="3" name="Content Placeholder 2">
            <a:extLst>
              <a:ext uri="{FF2B5EF4-FFF2-40B4-BE49-F238E27FC236}">
                <a16:creationId xmlns:a16="http://schemas.microsoft.com/office/drawing/2014/main" id="{C03092D6-62A0-40E3-9EFD-FAD2A60FBAA5}"/>
              </a:ext>
            </a:extLst>
          </p:cNvPr>
          <p:cNvSpPr>
            <a:spLocks noGrp="1"/>
          </p:cNvSpPr>
          <p:nvPr>
            <p:ph idx="1"/>
          </p:nvPr>
        </p:nvSpPr>
        <p:spPr>
          <a:xfrm>
            <a:off x="651933" y="1532468"/>
            <a:ext cx="7111999" cy="5325532"/>
          </a:xfrm>
        </p:spPr>
        <p:txBody>
          <a:bodyPr>
            <a:normAutofit fontScale="92500" lnSpcReduction="10000"/>
          </a:bodyPr>
          <a:lstStyle/>
          <a:p>
            <a:pPr marL="355600" indent="-355600">
              <a:lnSpc>
                <a:spcPct val="110000"/>
              </a:lnSpc>
              <a:spcBef>
                <a:spcPts val="600"/>
              </a:spcBef>
              <a:spcAft>
                <a:spcPts val="1200"/>
              </a:spcAft>
            </a:pPr>
            <a:r>
              <a:rPr lang="en-GB" sz="2400" b="1" dirty="0"/>
              <a:t>For alpha (</a:t>
            </a:r>
            <a:r>
              <a:rPr lang="el-GR" sz="2400" b="1" dirty="0"/>
              <a:t>α</a:t>
            </a:r>
            <a:r>
              <a:rPr lang="en-GB" sz="2400" b="1" dirty="0"/>
              <a:t>) = 1</a:t>
            </a:r>
            <a:r>
              <a:rPr lang="en-GB" sz="2400" dirty="0"/>
              <a:t>, most of the coefficients are zero, but that the remaining coefficients are also small in magnitude. </a:t>
            </a:r>
          </a:p>
          <a:p>
            <a:pPr marL="355600" indent="-355600">
              <a:lnSpc>
                <a:spcPct val="110000"/>
              </a:lnSpc>
              <a:spcBef>
                <a:spcPts val="600"/>
              </a:spcBef>
              <a:spcAft>
                <a:spcPts val="1200"/>
              </a:spcAft>
            </a:pPr>
            <a:r>
              <a:rPr lang="en-GB" sz="2400" b="1" dirty="0"/>
              <a:t>For alpha (</a:t>
            </a:r>
            <a:r>
              <a:rPr lang="el-GR" sz="2400" b="1" dirty="0"/>
              <a:t>α</a:t>
            </a:r>
            <a:r>
              <a:rPr lang="en-GB" sz="2400" b="1" dirty="0"/>
              <a:t>) = 0.01</a:t>
            </a:r>
            <a:r>
              <a:rPr lang="en-GB" sz="2400" dirty="0"/>
              <a:t>, we obtain the solution shown as the red dots, which causes most features to be exactly zero. </a:t>
            </a:r>
          </a:p>
          <a:p>
            <a:pPr marL="355600" indent="-355600">
              <a:lnSpc>
                <a:spcPct val="110000"/>
              </a:lnSpc>
              <a:spcBef>
                <a:spcPts val="600"/>
              </a:spcBef>
              <a:spcAft>
                <a:spcPts val="1200"/>
              </a:spcAft>
            </a:pPr>
            <a:r>
              <a:rPr lang="en-GB" sz="2400" b="1" dirty="0"/>
              <a:t>For alpha (</a:t>
            </a:r>
            <a:r>
              <a:rPr lang="el-GR" sz="2400" b="1" dirty="0"/>
              <a:t>α</a:t>
            </a:r>
            <a:r>
              <a:rPr lang="en-GB" sz="2400" b="1" dirty="0"/>
              <a:t>) = 0.00001</a:t>
            </a:r>
            <a:r>
              <a:rPr lang="en-GB" sz="2400" dirty="0"/>
              <a:t>, we get a model that is quite unregularized, with most coefficients nonzero and of large magnitude as shown with green dots. </a:t>
            </a:r>
          </a:p>
          <a:p>
            <a:pPr marL="355600" indent="-355600">
              <a:lnSpc>
                <a:spcPct val="110000"/>
              </a:lnSpc>
              <a:spcBef>
                <a:spcPts val="600"/>
              </a:spcBef>
              <a:spcAft>
                <a:spcPts val="1200"/>
              </a:spcAft>
            </a:pPr>
            <a:r>
              <a:rPr lang="en-GB" sz="2400" dirty="0"/>
              <a:t>For comparison, the best </a:t>
            </a:r>
            <a:r>
              <a:rPr lang="en-GB" sz="2400" b="1" dirty="0"/>
              <a:t>Ridge solution</a:t>
            </a:r>
            <a:r>
              <a:rPr lang="en-GB" sz="2400" dirty="0"/>
              <a:t> is shown in teal. </a:t>
            </a:r>
          </a:p>
          <a:p>
            <a:pPr marL="355600" indent="-355600">
              <a:lnSpc>
                <a:spcPct val="110000"/>
              </a:lnSpc>
              <a:spcBef>
                <a:spcPts val="600"/>
              </a:spcBef>
              <a:spcAft>
                <a:spcPts val="1200"/>
              </a:spcAft>
            </a:pPr>
            <a:r>
              <a:rPr lang="en-GB" sz="2400" dirty="0"/>
              <a:t>The Ridge model with alpha (</a:t>
            </a:r>
            <a:r>
              <a:rPr lang="el-GR" sz="2400" dirty="0"/>
              <a:t>α</a:t>
            </a:r>
            <a:r>
              <a:rPr lang="en-GB" sz="2400" dirty="0"/>
              <a:t>) = 0.1 has similar predictive performance as the Lasso model with alpha (</a:t>
            </a:r>
            <a:r>
              <a:rPr lang="el-GR" sz="2400" dirty="0"/>
              <a:t>α</a:t>
            </a:r>
            <a:r>
              <a:rPr lang="en-GB" sz="2400" dirty="0"/>
              <a:t>) = 0.01, but using Ridge, all coefficients are nonzero.</a:t>
            </a:r>
          </a:p>
        </p:txBody>
      </p:sp>
      <p:pic>
        <p:nvPicPr>
          <p:cNvPr id="5122" name="Picture 2">
            <a:extLst>
              <a:ext uri="{FF2B5EF4-FFF2-40B4-BE49-F238E27FC236}">
                <a16:creationId xmlns:a16="http://schemas.microsoft.com/office/drawing/2014/main" id="{3446A205-D2F0-4454-8D85-958D47E54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099" y="2015685"/>
            <a:ext cx="3724275" cy="29146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FC9475A-5FFB-4EF6-9040-2C210D53F15E}"/>
              </a:ext>
            </a:extLst>
          </p:cNvPr>
          <p:cNvSpPr/>
          <p:nvPr/>
        </p:nvSpPr>
        <p:spPr>
          <a:xfrm>
            <a:off x="7826648" y="5097897"/>
            <a:ext cx="4184376" cy="923330"/>
          </a:xfrm>
          <a:prstGeom prst="rect">
            <a:avLst/>
          </a:prstGeom>
        </p:spPr>
        <p:txBody>
          <a:bodyPr wrap="square">
            <a:spAutoFit/>
          </a:bodyPr>
          <a:lstStyle/>
          <a:p>
            <a:r>
              <a:rPr lang="en-GB" i="1" dirty="0">
                <a:latin typeface="MinionPro-It"/>
              </a:rPr>
              <a:t>Comparing coefficient magnitudes for Lasso regression with different values of alpha and ridge regression</a:t>
            </a:r>
            <a:endParaRPr lang="en-GB" dirty="0"/>
          </a:p>
        </p:txBody>
      </p:sp>
      <p:sp>
        <p:nvSpPr>
          <p:cNvPr id="4" name="Slide Number Placeholder 3">
            <a:extLst>
              <a:ext uri="{FF2B5EF4-FFF2-40B4-BE49-F238E27FC236}">
                <a16:creationId xmlns:a16="http://schemas.microsoft.com/office/drawing/2014/main" id="{7E8848B5-B6A4-4865-A51F-C95CFA918D1D}"/>
              </a:ext>
            </a:extLst>
          </p:cNvPr>
          <p:cNvSpPr>
            <a:spLocks noGrp="1"/>
          </p:cNvSpPr>
          <p:nvPr>
            <p:ph type="sldNum" sz="quarter" idx="12"/>
          </p:nvPr>
        </p:nvSpPr>
        <p:spPr/>
        <p:txBody>
          <a:bodyPr/>
          <a:lstStyle/>
          <a:p>
            <a:fld id="{6C8DB4F7-D883-4928-8961-38134A510B78}" type="slidenum">
              <a:rPr lang="en-GB" smtClean="0"/>
              <a:t>12</a:t>
            </a:fld>
            <a:endParaRPr lang="en-GB" dirty="0"/>
          </a:p>
        </p:txBody>
      </p:sp>
      <p:sp>
        <p:nvSpPr>
          <p:cNvPr id="8" name="TextBox 7">
            <a:extLst>
              <a:ext uri="{FF2B5EF4-FFF2-40B4-BE49-F238E27FC236}">
                <a16:creationId xmlns:a16="http://schemas.microsoft.com/office/drawing/2014/main" id="{6749813C-9A1F-4E2E-A5B9-0C32FE5D055D}"/>
              </a:ext>
            </a:extLst>
          </p:cNvPr>
          <p:cNvSpPr txBox="1"/>
          <p:nvPr/>
        </p:nvSpPr>
        <p:spPr>
          <a:xfrm>
            <a:off x="8210935" y="1607506"/>
            <a:ext cx="2911151" cy="369332"/>
          </a:xfrm>
          <a:prstGeom prst="rect">
            <a:avLst/>
          </a:prstGeom>
          <a:noFill/>
        </p:spPr>
        <p:txBody>
          <a:bodyPr wrap="square">
            <a:spAutoFit/>
          </a:bodyPr>
          <a:lstStyle/>
          <a:p>
            <a:pPr algn="ctr"/>
            <a:r>
              <a:rPr lang="en-GB" dirty="0"/>
              <a:t>CM: Coefficient magnitude</a:t>
            </a:r>
          </a:p>
        </p:txBody>
      </p:sp>
    </p:spTree>
    <p:extLst>
      <p:ext uri="{BB962C8B-B14F-4D97-AF65-F5344CB8AC3E}">
        <p14:creationId xmlns:p14="http://schemas.microsoft.com/office/powerpoint/2010/main" val="3689488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CDB45-CB76-48E1-B420-4803F508795E}"/>
              </a:ext>
            </a:extLst>
          </p:cNvPr>
          <p:cNvSpPr>
            <a:spLocks noGrp="1"/>
          </p:cNvSpPr>
          <p:nvPr>
            <p:ph type="title"/>
          </p:nvPr>
        </p:nvSpPr>
        <p:spPr>
          <a:xfrm>
            <a:off x="838200" y="56092"/>
            <a:ext cx="10515600" cy="1393549"/>
          </a:xfrm>
        </p:spPr>
        <p:txBody>
          <a:bodyPr/>
          <a:lstStyle/>
          <a:p>
            <a:r>
              <a:rPr lang="en-GB" dirty="0"/>
              <a:t>Comparison of CM </a:t>
            </a:r>
            <a:br>
              <a:rPr lang="en-GB" dirty="0"/>
            </a:br>
            <a:r>
              <a:rPr lang="en-GB" sz="2800" dirty="0">
                <a:solidFill>
                  <a:srgbClr val="C00000"/>
                </a:solidFill>
              </a:rPr>
              <a:t>Lasso Regression</a:t>
            </a:r>
            <a:endParaRPr lang="en-GB" dirty="0"/>
          </a:p>
        </p:txBody>
      </p:sp>
      <p:sp>
        <p:nvSpPr>
          <p:cNvPr id="3" name="Content Placeholder 2">
            <a:extLst>
              <a:ext uri="{FF2B5EF4-FFF2-40B4-BE49-F238E27FC236}">
                <a16:creationId xmlns:a16="http://schemas.microsoft.com/office/drawing/2014/main" id="{C03092D6-62A0-40E3-9EFD-FAD2A60FBAA5}"/>
              </a:ext>
            </a:extLst>
          </p:cNvPr>
          <p:cNvSpPr>
            <a:spLocks noGrp="1"/>
          </p:cNvSpPr>
          <p:nvPr>
            <p:ph idx="1"/>
          </p:nvPr>
        </p:nvSpPr>
        <p:spPr>
          <a:xfrm>
            <a:off x="838199" y="1592370"/>
            <a:ext cx="7102151" cy="5218005"/>
          </a:xfrm>
        </p:spPr>
        <p:txBody>
          <a:bodyPr>
            <a:normAutofit/>
          </a:bodyPr>
          <a:lstStyle/>
          <a:p>
            <a:pPr>
              <a:lnSpc>
                <a:spcPct val="100000"/>
              </a:lnSpc>
              <a:spcBef>
                <a:spcPts val="600"/>
              </a:spcBef>
              <a:spcAft>
                <a:spcPts val="1200"/>
              </a:spcAft>
            </a:pPr>
            <a:r>
              <a:rPr lang="en-GB" sz="2000" b="1" dirty="0"/>
              <a:t>Ridge Regression </a:t>
            </a:r>
            <a:r>
              <a:rPr lang="en-GB" sz="2000" dirty="0"/>
              <a:t>is the first choice between these two models.</a:t>
            </a:r>
          </a:p>
          <a:p>
            <a:pPr>
              <a:lnSpc>
                <a:spcPct val="100000"/>
              </a:lnSpc>
              <a:spcBef>
                <a:spcPts val="600"/>
              </a:spcBef>
              <a:spcAft>
                <a:spcPts val="1200"/>
              </a:spcAft>
            </a:pPr>
            <a:r>
              <a:rPr lang="en-GB" sz="2000" b="1" dirty="0"/>
              <a:t>Lasso</a:t>
            </a:r>
            <a:r>
              <a:rPr lang="en-GB" sz="2000" dirty="0"/>
              <a:t> would be a better option if we have a lot of features but only think a few of them will be crucial. </a:t>
            </a:r>
          </a:p>
          <a:p>
            <a:pPr>
              <a:lnSpc>
                <a:spcPct val="100000"/>
              </a:lnSpc>
              <a:spcBef>
                <a:spcPts val="600"/>
              </a:spcBef>
              <a:spcAft>
                <a:spcPts val="1200"/>
              </a:spcAft>
            </a:pPr>
            <a:r>
              <a:rPr lang="en-GB" sz="2000" dirty="0"/>
              <a:t>Similar to this, Lasso will offer a model that is simpler to comprehend and will only choose a portion of the input features if we want a model that is simple to read. </a:t>
            </a:r>
          </a:p>
          <a:p>
            <a:pPr>
              <a:lnSpc>
                <a:spcPct val="100000"/>
              </a:lnSpc>
              <a:spcBef>
                <a:spcPts val="600"/>
              </a:spcBef>
              <a:spcAft>
                <a:spcPts val="1200"/>
              </a:spcAft>
            </a:pPr>
            <a:r>
              <a:rPr lang="en-GB" sz="2000" b="1" dirty="0" err="1"/>
              <a:t>scikit</a:t>
            </a:r>
            <a:r>
              <a:rPr lang="en-GB" sz="2000" b="1" dirty="0"/>
              <a:t>-learn</a:t>
            </a:r>
            <a:r>
              <a:rPr lang="en-GB" sz="2000" dirty="0"/>
              <a:t> provides the </a:t>
            </a:r>
            <a:r>
              <a:rPr lang="en-GB" sz="2000" b="1" dirty="0" err="1">
                <a:solidFill>
                  <a:schemeClr val="bg1"/>
                </a:solidFill>
                <a:highlight>
                  <a:srgbClr val="000000"/>
                </a:highlight>
              </a:rPr>
              <a:t>ElasticNet</a:t>
            </a:r>
            <a:r>
              <a:rPr lang="en-GB" sz="2000" dirty="0"/>
              <a:t> class, which combines the penalties of </a:t>
            </a:r>
            <a:r>
              <a:rPr lang="en-GB" sz="2000" b="1" dirty="0"/>
              <a:t>Lasso</a:t>
            </a:r>
            <a:r>
              <a:rPr lang="en-GB" sz="2000" dirty="0"/>
              <a:t> and </a:t>
            </a:r>
            <a:r>
              <a:rPr lang="en-GB" sz="2000" b="1" dirty="0"/>
              <a:t>Ridge</a:t>
            </a:r>
            <a:r>
              <a:rPr lang="en-GB" sz="2000" dirty="0"/>
              <a:t>. </a:t>
            </a:r>
          </a:p>
          <a:p>
            <a:pPr>
              <a:lnSpc>
                <a:spcPct val="100000"/>
              </a:lnSpc>
              <a:spcBef>
                <a:spcPts val="600"/>
              </a:spcBef>
              <a:spcAft>
                <a:spcPts val="1200"/>
              </a:spcAft>
            </a:pPr>
            <a:r>
              <a:rPr lang="en-GB" sz="2000" dirty="0"/>
              <a:t>In practice, sometimes this combination works better, though at the price of having two parameters to adjust: one for the </a:t>
            </a:r>
            <a:r>
              <a:rPr lang="en-GB" sz="2000" b="1" dirty="0"/>
              <a:t>L</a:t>
            </a:r>
            <a:r>
              <a:rPr lang="en-GB" sz="2000" b="1" baseline="-25000" dirty="0"/>
              <a:t>1</a:t>
            </a:r>
            <a:r>
              <a:rPr lang="en-GB" sz="2000" b="1" dirty="0"/>
              <a:t> regularization</a:t>
            </a:r>
            <a:r>
              <a:rPr lang="en-GB" sz="2000" dirty="0"/>
              <a:t>, and one for the </a:t>
            </a:r>
            <a:r>
              <a:rPr lang="en-GB" sz="2000" b="1" dirty="0"/>
              <a:t>L</a:t>
            </a:r>
            <a:r>
              <a:rPr lang="en-GB" sz="2000" b="1" baseline="-25000" dirty="0"/>
              <a:t>2</a:t>
            </a:r>
            <a:r>
              <a:rPr lang="en-GB" sz="2000" b="1" dirty="0"/>
              <a:t> regularization</a:t>
            </a:r>
            <a:r>
              <a:rPr lang="en-GB" sz="2000" dirty="0"/>
              <a:t>.</a:t>
            </a:r>
          </a:p>
          <a:p>
            <a:pPr>
              <a:lnSpc>
                <a:spcPct val="100000"/>
              </a:lnSpc>
              <a:spcBef>
                <a:spcPts val="600"/>
              </a:spcBef>
              <a:spcAft>
                <a:spcPts val="1200"/>
              </a:spcAft>
            </a:pPr>
            <a:r>
              <a:rPr lang="en-GB" sz="2000" dirty="0"/>
              <a:t>Linear regression with combined </a:t>
            </a:r>
            <a:r>
              <a:rPr lang="en-GB" sz="2000" b="1" dirty="0"/>
              <a:t>L</a:t>
            </a:r>
            <a:r>
              <a:rPr lang="en-GB" sz="2000" b="1" baseline="-25000" dirty="0"/>
              <a:t>1</a:t>
            </a:r>
            <a:r>
              <a:rPr lang="en-GB" sz="2000" dirty="0"/>
              <a:t> and </a:t>
            </a:r>
            <a:r>
              <a:rPr lang="en-GB" sz="2000" b="1" dirty="0"/>
              <a:t>L</a:t>
            </a:r>
            <a:r>
              <a:rPr lang="en-GB" sz="2000" b="1" baseline="-25000" dirty="0"/>
              <a:t>2</a:t>
            </a:r>
            <a:r>
              <a:rPr lang="en-GB" sz="2000" dirty="0"/>
              <a:t> priors as </a:t>
            </a:r>
            <a:r>
              <a:rPr lang="en-GB" sz="2000" dirty="0" err="1"/>
              <a:t>regularizer</a:t>
            </a:r>
            <a:r>
              <a:rPr lang="en-GB" sz="2000" dirty="0"/>
              <a:t>.</a:t>
            </a:r>
          </a:p>
        </p:txBody>
      </p:sp>
      <p:sp>
        <p:nvSpPr>
          <p:cNvPr id="4" name="Slide Number Placeholder 3">
            <a:extLst>
              <a:ext uri="{FF2B5EF4-FFF2-40B4-BE49-F238E27FC236}">
                <a16:creationId xmlns:a16="http://schemas.microsoft.com/office/drawing/2014/main" id="{AB15528C-C993-4DBF-BDF5-4A69B528DDEC}"/>
              </a:ext>
            </a:extLst>
          </p:cNvPr>
          <p:cNvSpPr>
            <a:spLocks noGrp="1"/>
          </p:cNvSpPr>
          <p:nvPr>
            <p:ph type="sldNum" sz="quarter" idx="12"/>
          </p:nvPr>
        </p:nvSpPr>
        <p:spPr/>
        <p:txBody>
          <a:bodyPr/>
          <a:lstStyle/>
          <a:p>
            <a:fld id="{6C8DB4F7-D883-4928-8961-38134A510B78}" type="slidenum">
              <a:rPr lang="en-GB" smtClean="0"/>
              <a:t>13</a:t>
            </a:fld>
            <a:endParaRPr lang="en-GB" dirty="0"/>
          </a:p>
        </p:txBody>
      </p:sp>
      <p:sp>
        <p:nvSpPr>
          <p:cNvPr id="6" name="TextBox 5">
            <a:extLst>
              <a:ext uri="{FF2B5EF4-FFF2-40B4-BE49-F238E27FC236}">
                <a16:creationId xmlns:a16="http://schemas.microsoft.com/office/drawing/2014/main" id="{583999A2-57EE-4A76-AD56-86A914B549C7}"/>
              </a:ext>
            </a:extLst>
          </p:cNvPr>
          <p:cNvSpPr txBox="1"/>
          <p:nvPr/>
        </p:nvSpPr>
        <p:spPr>
          <a:xfrm>
            <a:off x="7940350" y="4232153"/>
            <a:ext cx="3973028" cy="2622492"/>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GB" b="1" dirty="0"/>
              <a:t>alpha (</a:t>
            </a:r>
            <a:r>
              <a:rPr lang="el-GR" sz="1800" b="1" dirty="0"/>
              <a:t>α</a:t>
            </a:r>
            <a:r>
              <a:rPr lang="en-GB" b="1" dirty="0"/>
              <a:t>) </a:t>
            </a:r>
            <a:r>
              <a:rPr lang="en-GB" dirty="0"/>
              <a:t>value between 0 - 1 will perform an elastic net. </a:t>
            </a:r>
          </a:p>
          <a:p>
            <a:pPr marL="285750" indent="-285750">
              <a:spcBef>
                <a:spcPts val="1200"/>
              </a:spcBef>
              <a:spcAft>
                <a:spcPts val="600"/>
              </a:spcAft>
              <a:buFont typeface="Arial" panose="020B0604020202020204" pitchFamily="34" charset="0"/>
              <a:buChar char="•"/>
            </a:pPr>
            <a:r>
              <a:rPr lang="en-GB" dirty="0"/>
              <a:t>When </a:t>
            </a:r>
            <a:r>
              <a:rPr lang="en-GB" b="1" dirty="0"/>
              <a:t>alpha (</a:t>
            </a:r>
            <a:r>
              <a:rPr lang="el-GR" sz="1800" b="1" dirty="0"/>
              <a:t>α</a:t>
            </a:r>
            <a:r>
              <a:rPr lang="en-GB" b="1" dirty="0"/>
              <a:t>) = 0.5 </a:t>
            </a:r>
            <a:r>
              <a:rPr lang="en-GB" dirty="0"/>
              <a:t>we perform an equal combination of penalties whereas </a:t>
            </a:r>
            <a:r>
              <a:rPr lang="en-GB" b="1" dirty="0"/>
              <a:t>alpha (</a:t>
            </a:r>
            <a:r>
              <a:rPr lang="el-GR" sz="1800" b="1" dirty="0"/>
              <a:t>α</a:t>
            </a:r>
            <a:r>
              <a:rPr lang="en-GB" b="1" dirty="0"/>
              <a:t>) &lt; 0.5 </a:t>
            </a:r>
            <a:r>
              <a:rPr lang="en-GB" dirty="0"/>
              <a:t>will have a heavier ridge penalty applied and </a:t>
            </a:r>
            <a:r>
              <a:rPr lang="en-GB" b="1" dirty="0"/>
              <a:t>alpha (</a:t>
            </a:r>
            <a:r>
              <a:rPr lang="el-GR" sz="1800" b="1" dirty="0"/>
              <a:t>α</a:t>
            </a:r>
            <a:r>
              <a:rPr lang="en-GB" b="1" dirty="0"/>
              <a:t>) &gt; 0.5 </a:t>
            </a:r>
            <a:r>
              <a:rPr lang="en-GB" dirty="0"/>
              <a:t>will have a heavier Lasso penalty. </a:t>
            </a:r>
          </a:p>
        </p:txBody>
      </p:sp>
      <p:pic>
        <p:nvPicPr>
          <p:cNvPr id="8" name="Picture 7">
            <a:extLst>
              <a:ext uri="{FF2B5EF4-FFF2-40B4-BE49-F238E27FC236}">
                <a16:creationId xmlns:a16="http://schemas.microsoft.com/office/drawing/2014/main" id="{F3DE4ABF-6300-45C2-B539-A8D6C28C3C2E}"/>
              </a:ext>
            </a:extLst>
          </p:cNvPr>
          <p:cNvPicPr>
            <a:picLocks noChangeAspect="1"/>
          </p:cNvPicPr>
          <p:nvPr/>
        </p:nvPicPr>
        <p:blipFill>
          <a:blip r:embed="rId2"/>
          <a:stretch>
            <a:fillRect/>
          </a:stretch>
        </p:blipFill>
        <p:spPr>
          <a:xfrm>
            <a:off x="7940350" y="1684377"/>
            <a:ext cx="3874310" cy="2411498"/>
          </a:xfrm>
          <a:prstGeom prst="rect">
            <a:avLst/>
          </a:prstGeom>
        </p:spPr>
      </p:pic>
    </p:spTree>
    <p:extLst>
      <p:ext uri="{BB962C8B-B14F-4D97-AF65-F5344CB8AC3E}">
        <p14:creationId xmlns:p14="http://schemas.microsoft.com/office/powerpoint/2010/main" val="3301273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CDB45-CB76-48E1-B420-4803F508795E}"/>
              </a:ext>
            </a:extLst>
          </p:cNvPr>
          <p:cNvSpPr>
            <a:spLocks noGrp="1"/>
          </p:cNvSpPr>
          <p:nvPr>
            <p:ph type="title"/>
          </p:nvPr>
        </p:nvSpPr>
        <p:spPr>
          <a:xfrm>
            <a:off x="838200" y="47625"/>
            <a:ext cx="10515600" cy="1393549"/>
          </a:xfrm>
        </p:spPr>
        <p:txBody>
          <a:bodyPr/>
          <a:lstStyle/>
          <a:p>
            <a:r>
              <a:rPr lang="en-GB" dirty="0"/>
              <a:t>Linear Models</a:t>
            </a:r>
            <a:br>
              <a:rPr lang="en-GB" dirty="0"/>
            </a:br>
            <a:r>
              <a:rPr lang="en-GB" sz="2800" dirty="0">
                <a:solidFill>
                  <a:srgbClr val="C00000"/>
                </a:solidFill>
              </a:rPr>
              <a:t>Classification</a:t>
            </a:r>
          </a:p>
        </p:txBody>
      </p:sp>
      <p:sp>
        <p:nvSpPr>
          <p:cNvPr id="3" name="Content Placeholder 2">
            <a:extLst>
              <a:ext uri="{FF2B5EF4-FFF2-40B4-BE49-F238E27FC236}">
                <a16:creationId xmlns:a16="http://schemas.microsoft.com/office/drawing/2014/main" id="{C03092D6-62A0-40E3-9EFD-FAD2A60FBAA5}"/>
              </a:ext>
            </a:extLst>
          </p:cNvPr>
          <p:cNvSpPr>
            <a:spLocks noGrp="1"/>
          </p:cNvSpPr>
          <p:nvPr>
            <p:ph idx="1"/>
          </p:nvPr>
        </p:nvSpPr>
        <p:spPr>
          <a:xfrm>
            <a:off x="838199" y="1579418"/>
            <a:ext cx="10604157" cy="5230957"/>
          </a:xfrm>
        </p:spPr>
        <p:txBody>
          <a:bodyPr>
            <a:normAutofit/>
          </a:bodyPr>
          <a:lstStyle/>
          <a:p>
            <a:pPr>
              <a:lnSpc>
                <a:spcPct val="100000"/>
              </a:lnSpc>
              <a:spcBef>
                <a:spcPts val="1200"/>
              </a:spcBef>
              <a:spcAft>
                <a:spcPts val="1200"/>
              </a:spcAft>
            </a:pPr>
            <a:r>
              <a:rPr lang="en-GB" sz="2200" b="1" dirty="0"/>
              <a:t>Linear models </a:t>
            </a:r>
            <a:r>
              <a:rPr lang="en-GB" sz="2200" dirty="0"/>
              <a:t>are extensively used for classification. Let’s look at binary classification first. </a:t>
            </a:r>
          </a:p>
          <a:p>
            <a:pPr>
              <a:lnSpc>
                <a:spcPct val="100000"/>
              </a:lnSpc>
              <a:spcBef>
                <a:spcPts val="1200"/>
              </a:spcBef>
              <a:spcAft>
                <a:spcPts val="1200"/>
              </a:spcAft>
            </a:pPr>
            <a:r>
              <a:rPr lang="en-GB" sz="2200" dirty="0"/>
              <a:t>In this case, a </a:t>
            </a:r>
            <a:r>
              <a:rPr lang="en-GB" sz="2200" b="1" dirty="0"/>
              <a:t>prediction</a:t>
            </a:r>
            <a:r>
              <a:rPr lang="en-GB" sz="2200" dirty="0"/>
              <a:t> is made using the following formula</a:t>
            </a:r>
          </a:p>
          <a:p>
            <a:pPr algn="ctr">
              <a:lnSpc>
                <a:spcPct val="100000"/>
              </a:lnSpc>
              <a:spcBef>
                <a:spcPts val="1200"/>
              </a:spcBef>
              <a:spcAft>
                <a:spcPts val="1200"/>
              </a:spcAft>
            </a:pPr>
            <a:r>
              <a:rPr lang="en-GB" sz="2200" b="1" i="1" dirty="0">
                <a:solidFill>
                  <a:srgbClr val="C00000"/>
                </a:solidFill>
              </a:rPr>
              <a:t>f</a:t>
            </a:r>
            <a:r>
              <a:rPr lang="en-GB" sz="2200" b="1" dirty="0">
                <a:solidFill>
                  <a:srgbClr val="C00000"/>
                </a:solidFill>
              </a:rPr>
              <a:t>(</a:t>
            </a:r>
            <a:r>
              <a:rPr lang="en-GB" sz="2200" b="1" kern="0" dirty="0">
                <a:solidFill>
                  <a:srgbClr val="C00000"/>
                </a:solidFill>
              </a:rPr>
              <a:t>x</a:t>
            </a:r>
            <a:r>
              <a:rPr lang="en-GB" sz="2200" b="1" dirty="0">
                <a:solidFill>
                  <a:srgbClr val="C00000"/>
                </a:solidFill>
              </a:rPr>
              <a:t>)</a:t>
            </a:r>
            <a:r>
              <a:rPr lang="en-GB" sz="2200" b="1" i="1" dirty="0">
                <a:solidFill>
                  <a:srgbClr val="C00000"/>
                </a:solidFill>
              </a:rPr>
              <a:t> = </a:t>
            </a:r>
            <a:r>
              <a:rPr lang="pl-PL" sz="2200" b="1" i="1" dirty="0">
                <a:solidFill>
                  <a:srgbClr val="C00000"/>
                </a:solidFill>
              </a:rPr>
              <a:t>ŷ </a:t>
            </a:r>
            <a:r>
              <a:rPr lang="pl-PL" sz="2200" b="1" dirty="0">
                <a:solidFill>
                  <a:srgbClr val="C00000"/>
                </a:solidFill>
              </a:rPr>
              <a:t>= </a:t>
            </a:r>
            <a:r>
              <a:rPr lang="en-GB" sz="2200" b="1" i="1" dirty="0">
                <a:solidFill>
                  <a:srgbClr val="C00000"/>
                </a:solidFill>
              </a:rPr>
              <a:t>w</a:t>
            </a:r>
            <a:r>
              <a:rPr lang="pl-PL" sz="2200" b="1" dirty="0">
                <a:solidFill>
                  <a:srgbClr val="C00000"/>
                </a:solidFill>
              </a:rPr>
              <a:t>[0] * </a:t>
            </a:r>
            <a:r>
              <a:rPr lang="en-GB" sz="2200" b="1" kern="0" dirty="0">
                <a:solidFill>
                  <a:srgbClr val="C00000"/>
                </a:solidFill>
              </a:rPr>
              <a:t>x</a:t>
            </a:r>
            <a:r>
              <a:rPr lang="pl-PL" sz="2200" b="1" dirty="0">
                <a:solidFill>
                  <a:srgbClr val="C00000"/>
                </a:solidFill>
              </a:rPr>
              <a:t>[0] + </a:t>
            </a:r>
            <a:r>
              <a:rPr lang="en-GB" sz="2200" b="1" i="1" dirty="0">
                <a:solidFill>
                  <a:srgbClr val="C00000"/>
                </a:solidFill>
              </a:rPr>
              <a:t>w</a:t>
            </a:r>
            <a:r>
              <a:rPr lang="pl-PL" sz="2200" b="1" dirty="0">
                <a:solidFill>
                  <a:srgbClr val="C00000"/>
                </a:solidFill>
              </a:rPr>
              <a:t>[1] * </a:t>
            </a:r>
            <a:r>
              <a:rPr lang="en-GB" sz="2200" b="1" kern="0" dirty="0">
                <a:solidFill>
                  <a:srgbClr val="C00000"/>
                </a:solidFill>
              </a:rPr>
              <a:t>x</a:t>
            </a:r>
            <a:r>
              <a:rPr lang="pl-PL" sz="2200" b="1" dirty="0">
                <a:solidFill>
                  <a:srgbClr val="C00000"/>
                </a:solidFill>
              </a:rPr>
              <a:t>[1] + ... + </a:t>
            </a:r>
            <a:r>
              <a:rPr lang="en-GB" sz="2200" b="1" i="1" dirty="0">
                <a:solidFill>
                  <a:srgbClr val="C00000"/>
                </a:solidFill>
              </a:rPr>
              <a:t>w</a:t>
            </a:r>
            <a:r>
              <a:rPr lang="pl-PL" sz="2200" b="1" dirty="0">
                <a:solidFill>
                  <a:srgbClr val="C00000"/>
                </a:solidFill>
              </a:rPr>
              <a:t>[</a:t>
            </a:r>
            <a:r>
              <a:rPr lang="pl-PL" sz="2200" b="1" i="1" dirty="0">
                <a:solidFill>
                  <a:srgbClr val="C00000"/>
                </a:solidFill>
              </a:rPr>
              <a:t>p</a:t>
            </a:r>
            <a:r>
              <a:rPr lang="pl-PL" sz="2200" b="1" dirty="0">
                <a:solidFill>
                  <a:srgbClr val="C00000"/>
                </a:solidFill>
              </a:rPr>
              <a:t>] * </a:t>
            </a:r>
            <a:r>
              <a:rPr lang="en-GB" sz="2200" b="1" kern="0" dirty="0">
                <a:solidFill>
                  <a:srgbClr val="C00000"/>
                </a:solidFill>
              </a:rPr>
              <a:t>x</a:t>
            </a:r>
            <a:r>
              <a:rPr lang="pl-PL" sz="2200" b="1" dirty="0">
                <a:solidFill>
                  <a:srgbClr val="C00000"/>
                </a:solidFill>
              </a:rPr>
              <a:t>[</a:t>
            </a:r>
            <a:r>
              <a:rPr lang="pl-PL" sz="2200" b="1" i="1" dirty="0">
                <a:solidFill>
                  <a:srgbClr val="C00000"/>
                </a:solidFill>
              </a:rPr>
              <a:t>p</a:t>
            </a:r>
            <a:r>
              <a:rPr lang="pl-PL" sz="2200" b="1" dirty="0">
                <a:solidFill>
                  <a:srgbClr val="C00000"/>
                </a:solidFill>
              </a:rPr>
              <a:t>] + </a:t>
            </a:r>
            <a:r>
              <a:rPr lang="en-GB" sz="2200" b="1" i="1" dirty="0">
                <a:solidFill>
                  <a:srgbClr val="C00000"/>
                </a:solidFill>
              </a:rPr>
              <a:t>c</a:t>
            </a:r>
            <a:r>
              <a:rPr lang="pl-PL" sz="2200" b="1" i="1" dirty="0">
                <a:solidFill>
                  <a:srgbClr val="C00000"/>
                </a:solidFill>
              </a:rPr>
              <a:t> </a:t>
            </a:r>
            <a:r>
              <a:rPr lang="pl-PL" sz="2200" b="1" dirty="0">
                <a:solidFill>
                  <a:srgbClr val="C00000"/>
                </a:solidFill>
              </a:rPr>
              <a:t>&gt; 0</a:t>
            </a:r>
          </a:p>
          <a:p>
            <a:pPr>
              <a:lnSpc>
                <a:spcPct val="100000"/>
              </a:lnSpc>
              <a:spcBef>
                <a:spcPts val="1200"/>
              </a:spcBef>
              <a:spcAft>
                <a:spcPts val="1200"/>
              </a:spcAft>
            </a:pPr>
            <a:r>
              <a:rPr lang="en-GB" sz="2200" dirty="0"/>
              <a:t>The formula is fairly similar to that for linear regression, however we </a:t>
            </a:r>
            <a:r>
              <a:rPr lang="en-GB" sz="2200" dirty="0" err="1"/>
              <a:t>cutoff</a:t>
            </a:r>
            <a:r>
              <a:rPr lang="en-GB" sz="2200" dirty="0"/>
              <a:t> the projected value at zero rather than returning the weighted sum of the characteristics.</a:t>
            </a:r>
          </a:p>
          <a:p>
            <a:pPr>
              <a:lnSpc>
                <a:spcPct val="100000"/>
              </a:lnSpc>
              <a:spcBef>
                <a:spcPts val="1200"/>
              </a:spcBef>
              <a:spcAft>
                <a:spcPts val="1200"/>
              </a:spcAft>
            </a:pPr>
            <a:r>
              <a:rPr lang="en-GB" sz="2200" dirty="0"/>
              <a:t>If the </a:t>
            </a:r>
            <a:r>
              <a:rPr lang="en-GB" sz="2200" b="1" dirty="0"/>
              <a:t>function</a:t>
            </a:r>
            <a:r>
              <a:rPr lang="en-GB" sz="2200" dirty="0"/>
              <a:t> (</a:t>
            </a:r>
            <a:r>
              <a:rPr lang="en-GB" sz="2200" b="1" i="1" dirty="0"/>
              <a:t>f</a:t>
            </a:r>
            <a:r>
              <a:rPr lang="en-GB" sz="2200" b="1" dirty="0"/>
              <a:t>(</a:t>
            </a:r>
            <a:r>
              <a:rPr lang="en-GB" sz="2200" b="1" kern="0" dirty="0"/>
              <a:t>x</a:t>
            </a:r>
            <a:r>
              <a:rPr lang="en-GB" sz="2200" b="1" dirty="0"/>
              <a:t>)</a:t>
            </a:r>
            <a:r>
              <a:rPr lang="en-GB" sz="2200" dirty="0"/>
              <a:t>) is smaller than zero, we predict the class as </a:t>
            </a:r>
            <a:r>
              <a:rPr lang="en-GB" sz="2200" b="1" dirty="0"/>
              <a:t>-1</a:t>
            </a:r>
            <a:r>
              <a:rPr lang="en-GB" sz="2200" dirty="0"/>
              <a:t>; if it is larger than zero, we predict the class </a:t>
            </a:r>
            <a:r>
              <a:rPr lang="en-GB" sz="2200" b="1" dirty="0"/>
              <a:t>+1</a:t>
            </a:r>
            <a:r>
              <a:rPr lang="en-GB" sz="2200" dirty="0"/>
              <a:t>. This prediction rule is common to all linear models for classification.</a:t>
            </a:r>
          </a:p>
          <a:p>
            <a:pPr>
              <a:lnSpc>
                <a:spcPct val="100000"/>
              </a:lnSpc>
              <a:spcBef>
                <a:spcPts val="1200"/>
              </a:spcBef>
              <a:spcAft>
                <a:spcPts val="1200"/>
              </a:spcAft>
            </a:pPr>
            <a:r>
              <a:rPr lang="en-GB" sz="2200" dirty="0"/>
              <a:t>So there are many different ways to find the </a:t>
            </a:r>
            <a:r>
              <a:rPr lang="en-GB" sz="2200" b="1" dirty="0"/>
              <a:t>coefficients (</a:t>
            </a:r>
            <a:r>
              <a:rPr lang="en-GB" sz="2200" b="1" i="1" dirty="0"/>
              <a:t>w</a:t>
            </a:r>
            <a:r>
              <a:rPr lang="en-GB" sz="2200" b="1" dirty="0"/>
              <a:t>)</a:t>
            </a:r>
            <a:r>
              <a:rPr lang="en-GB" sz="2200" dirty="0"/>
              <a:t> and the </a:t>
            </a:r>
            <a:r>
              <a:rPr lang="en-GB" sz="2200" b="1" dirty="0"/>
              <a:t>intercept (c)</a:t>
            </a:r>
            <a:r>
              <a:rPr lang="en-GB" sz="2200" dirty="0"/>
              <a:t>.</a:t>
            </a:r>
          </a:p>
        </p:txBody>
      </p:sp>
      <p:sp>
        <p:nvSpPr>
          <p:cNvPr id="4" name="Slide Number Placeholder 3">
            <a:extLst>
              <a:ext uri="{FF2B5EF4-FFF2-40B4-BE49-F238E27FC236}">
                <a16:creationId xmlns:a16="http://schemas.microsoft.com/office/drawing/2014/main" id="{75A304DB-89DC-41BF-ABFC-75AF0670C1A9}"/>
              </a:ext>
            </a:extLst>
          </p:cNvPr>
          <p:cNvSpPr>
            <a:spLocks noGrp="1"/>
          </p:cNvSpPr>
          <p:nvPr>
            <p:ph type="sldNum" sz="quarter" idx="12"/>
          </p:nvPr>
        </p:nvSpPr>
        <p:spPr/>
        <p:txBody>
          <a:bodyPr/>
          <a:lstStyle/>
          <a:p>
            <a:fld id="{6C8DB4F7-D883-4928-8961-38134A510B78}" type="slidenum">
              <a:rPr lang="en-GB" smtClean="0"/>
              <a:t>14</a:t>
            </a:fld>
            <a:endParaRPr lang="en-GB" dirty="0"/>
          </a:p>
        </p:txBody>
      </p:sp>
    </p:spTree>
    <p:extLst>
      <p:ext uri="{BB962C8B-B14F-4D97-AF65-F5344CB8AC3E}">
        <p14:creationId xmlns:p14="http://schemas.microsoft.com/office/powerpoint/2010/main" val="2774940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CDB45-CB76-48E1-B420-4803F508795E}"/>
              </a:ext>
            </a:extLst>
          </p:cNvPr>
          <p:cNvSpPr>
            <a:spLocks noGrp="1"/>
          </p:cNvSpPr>
          <p:nvPr>
            <p:ph type="title"/>
          </p:nvPr>
        </p:nvSpPr>
        <p:spPr>
          <a:xfrm>
            <a:off x="838200" y="47625"/>
            <a:ext cx="10515600" cy="1393549"/>
          </a:xfrm>
        </p:spPr>
        <p:txBody>
          <a:bodyPr/>
          <a:lstStyle/>
          <a:p>
            <a:r>
              <a:rPr lang="en-GB" dirty="0"/>
              <a:t>Linear Models</a:t>
            </a:r>
            <a:br>
              <a:rPr lang="en-GB" dirty="0"/>
            </a:br>
            <a:r>
              <a:rPr lang="en-GB" sz="2800" dirty="0">
                <a:solidFill>
                  <a:srgbClr val="C00000"/>
                </a:solidFill>
              </a:rPr>
              <a:t>Classification</a:t>
            </a:r>
            <a:endParaRPr lang="en-GB" dirty="0"/>
          </a:p>
        </p:txBody>
      </p:sp>
      <p:sp>
        <p:nvSpPr>
          <p:cNvPr id="3" name="Content Placeholder 2">
            <a:extLst>
              <a:ext uri="{FF2B5EF4-FFF2-40B4-BE49-F238E27FC236}">
                <a16:creationId xmlns:a16="http://schemas.microsoft.com/office/drawing/2014/main" id="{C03092D6-62A0-40E3-9EFD-FAD2A60FBAA5}"/>
              </a:ext>
            </a:extLst>
          </p:cNvPr>
          <p:cNvSpPr>
            <a:spLocks noGrp="1"/>
          </p:cNvSpPr>
          <p:nvPr>
            <p:ph idx="1"/>
          </p:nvPr>
        </p:nvSpPr>
        <p:spPr>
          <a:xfrm>
            <a:off x="1066800" y="1561660"/>
            <a:ext cx="10287000" cy="5200236"/>
          </a:xfrm>
        </p:spPr>
        <p:txBody>
          <a:bodyPr>
            <a:noAutofit/>
          </a:bodyPr>
          <a:lstStyle/>
          <a:p>
            <a:pPr>
              <a:lnSpc>
                <a:spcPct val="100000"/>
              </a:lnSpc>
              <a:spcBef>
                <a:spcPts val="600"/>
              </a:spcBef>
              <a:spcAft>
                <a:spcPts val="1800"/>
              </a:spcAft>
            </a:pPr>
            <a:r>
              <a:rPr lang="en-GB" sz="2200" dirty="0"/>
              <a:t>For linear models of regression, the output, </a:t>
            </a:r>
            <a:r>
              <a:rPr lang="en-GB" sz="2200" b="1" i="1" dirty="0"/>
              <a:t>ŷ</a:t>
            </a:r>
            <a:r>
              <a:rPr lang="en-GB" sz="2200" dirty="0"/>
              <a:t>, is a linear function of the features: </a:t>
            </a:r>
            <a:r>
              <a:rPr lang="en-GB" sz="2200" b="1" dirty="0"/>
              <a:t>a line</a:t>
            </a:r>
            <a:r>
              <a:rPr lang="en-GB" sz="2200" dirty="0"/>
              <a:t>, </a:t>
            </a:r>
            <a:r>
              <a:rPr lang="en-GB" sz="2200" b="1" dirty="0"/>
              <a:t>plane</a:t>
            </a:r>
            <a:r>
              <a:rPr lang="en-GB" sz="2200" dirty="0"/>
              <a:t>, or </a:t>
            </a:r>
            <a:r>
              <a:rPr lang="en-GB" sz="2200" b="1" dirty="0"/>
              <a:t>hyperplane</a:t>
            </a:r>
            <a:r>
              <a:rPr lang="en-GB" sz="2200" dirty="0"/>
              <a:t> (in higher dimensions). </a:t>
            </a:r>
          </a:p>
          <a:p>
            <a:pPr>
              <a:lnSpc>
                <a:spcPct val="100000"/>
              </a:lnSpc>
              <a:spcBef>
                <a:spcPts val="600"/>
              </a:spcBef>
              <a:spcAft>
                <a:spcPts val="1800"/>
              </a:spcAft>
            </a:pPr>
            <a:r>
              <a:rPr lang="en-GB" sz="2200" dirty="0"/>
              <a:t>For linear models of classification, the </a:t>
            </a:r>
            <a:r>
              <a:rPr lang="en-GB" sz="2200" b="1" i="1" dirty="0"/>
              <a:t>decision boundary </a:t>
            </a:r>
            <a:r>
              <a:rPr lang="en-GB" sz="2200" dirty="0"/>
              <a:t>is a linear function of the input. </a:t>
            </a:r>
            <a:endParaRPr lang="en-GB" sz="2200" b="1" dirty="0"/>
          </a:p>
          <a:p>
            <a:pPr>
              <a:lnSpc>
                <a:spcPct val="100000"/>
              </a:lnSpc>
              <a:spcBef>
                <a:spcPts val="600"/>
              </a:spcBef>
              <a:spcAft>
                <a:spcPts val="1800"/>
              </a:spcAft>
            </a:pPr>
            <a:r>
              <a:rPr lang="en-GB" sz="2200" dirty="0"/>
              <a:t>There are many algorithms for learning linear models. These algorithms differ in the following two ways</a:t>
            </a:r>
          </a:p>
          <a:p>
            <a:pPr marL="1074738" indent="-354013">
              <a:lnSpc>
                <a:spcPct val="100000"/>
              </a:lnSpc>
              <a:spcBef>
                <a:spcPts val="600"/>
              </a:spcBef>
              <a:spcAft>
                <a:spcPts val="1800"/>
              </a:spcAft>
              <a:buFont typeface="Calibri" panose="020F0502020204030204" pitchFamily="34" charset="0"/>
              <a:buChar char="‒"/>
            </a:pPr>
            <a:r>
              <a:rPr lang="en-GB" sz="2200" dirty="0"/>
              <a:t>The way in which they measure how well a particular </a:t>
            </a:r>
            <a:r>
              <a:rPr lang="en-GB" sz="2200" b="1" dirty="0"/>
              <a:t>combination of coefficients </a:t>
            </a:r>
            <a:r>
              <a:rPr lang="en-GB" sz="2200" dirty="0"/>
              <a:t>and </a:t>
            </a:r>
            <a:r>
              <a:rPr lang="en-GB" sz="2200" b="1" dirty="0"/>
              <a:t>intercept</a:t>
            </a:r>
            <a:r>
              <a:rPr lang="en-GB" sz="2200" dirty="0"/>
              <a:t> fits the training data</a:t>
            </a:r>
          </a:p>
          <a:p>
            <a:pPr marL="1074738" indent="-354013">
              <a:lnSpc>
                <a:spcPct val="100000"/>
              </a:lnSpc>
              <a:spcBef>
                <a:spcPts val="600"/>
              </a:spcBef>
              <a:spcAft>
                <a:spcPts val="1800"/>
              </a:spcAft>
              <a:buFont typeface="Calibri" panose="020F0502020204030204" pitchFamily="34" charset="0"/>
              <a:buChar char="‒"/>
            </a:pPr>
            <a:r>
              <a:rPr lang="en-GB" sz="2200" dirty="0"/>
              <a:t>If and what kind of </a:t>
            </a:r>
            <a:r>
              <a:rPr lang="en-GB" sz="2200" b="1" dirty="0"/>
              <a:t>regularization</a:t>
            </a:r>
            <a:r>
              <a:rPr lang="en-GB" sz="2200" dirty="0"/>
              <a:t> they use</a:t>
            </a:r>
          </a:p>
          <a:p>
            <a:pPr>
              <a:lnSpc>
                <a:spcPct val="100000"/>
              </a:lnSpc>
              <a:spcBef>
                <a:spcPts val="600"/>
              </a:spcBef>
              <a:spcAft>
                <a:spcPts val="1800"/>
              </a:spcAft>
            </a:pPr>
            <a:r>
              <a:rPr lang="en-GB" sz="2200" dirty="0"/>
              <a:t>Different algorithms choose different ways to measure what “fitting the training set well” means. </a:t>
            </a:r>
          </a:p>
        </p:txBody>
      </p:sp>
      <p:sp>
        <p:nvSpPr>
          <p:cNvPr id="4" name="Slide Number Placeholder 3">
            <a:extLst>
              <a:ext uri="{FF2B5EF4-FFF2-40B4-BE49-F238E27FC236}">
                <a16:creationId xmlns:a16="http://schemas.microsoft.com/office/drawing/2014/main" id="{6B524B97-BF5E-4065-BE02-B29C49CA753D}"/>
              </a:ext>
            </a:extLst>
          </p:cNvPr>
          <p:cNvSpPr>
            <a:spLocks noGrp="1"/>
          </p:cNvSpPr>
          <p:nvPr>
            <p:ph type="sldNum" sz="quarter" idx="12"/>
          </p:nvPr>
        </p:nvSpPr>
        <p:spPr/>
        <p:txBody>
          <a:bodyPr/>
          <a:lstStyle/>
          <a:p>
            <a:fld id="{6C8DB4F7-D883-4928-8961-38134A510B78}" type="slidenum">
              <a:rPr lang="en-GB" smtClean="0"/>
              <a:t>15</a:t>
            </a:fld>
            <a:endParaRPr lang="en-GB" dirty="0"/>
          </a:p>
        </p:txBody>
      </p:sp>
    </p:spTree>
    <p:extLst>
      <p:ext uri="{BB962C8B-B14F-4D97-AF65-F5344CB8AC3E}">
        <p14:creationId xmlns:p14="http://schemas.microsoft.com/office/powerpoint/2010/main" val="1694091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5D9F8-9F9D-4354-ADE8-C411BE6253D2}"/>
              </a:ext>
            </a:extLst>
          </p:cNvPr>
          <p:cNvSpPr>
            <a:spLocks noGrp="1"/>
          </p:cNvSpPr>
          <p:nvPr>
            <p:ph type="title"/>
          </p:nvPr>
        </p:nvSpPr>
        <p:spPr/>
        <p:txBody>
          <a:bodyPr/>
          <a:lstStyle/>
          <a:p>
            <a:r>
              <a:rPr lang="en-GB" dirty="0"/>
              <a:t>Logistic Regression</a:t>
            </a:r>
          </a:p>
        </p:txBody>
      </p:sp>
      <p:sp>
        <p:nvSpPr>
          <p:cNvPr id="3" name="Content Placeholder 2">
            <a:extLst>
              <a:ext uri="{FF2B5EF4-FFF2-40B4-BE49-F238E27FC236}">
                <a16:creationId xmlns:a16="http://schemas.microsoft.com/office/drawing/2014/main" id="{241AA750-FB3B-4679-A780-053ACB9476A0}"/>
              </a:ext>
            </a:extLst>
          </p:cNvPr>
          <p:cNvSpPr>
            <a:spLocks noGrp="1"/>
          </p:cNvSpPr>
          <p:nvPr>
            <p:ph idx="1"/>
          </p:nvPr>
        </p:nvSpPr>
        <p:spPr>
          <a:xfrm>
            <a:off x="838198" y="1567387"/>
            <a:ext cx="8271297" cy="3554945"/>
          </a:xfrm>
        </p:spPr>
        <p:txBody>
          <a:bodyPr>
            <a:normAutofit/>
          </a:bodyPr>
          <a:lstStyle/>
          <a:p>
            <a:pPr marL="355600" indent="-355600" algn="l">
              <a:lnSpc>
                <a:spcPct val="100000"/>
              </a:lnSpc>
              <a:spcBef>
                <a:spcPts val="600"/>
              </a:spcBef>
              <a:spcAft>
                <a:spcPts val="1200"/>
              </a:spcAft>
            </a:pPr>
            <a:r>
              <a:rPr lang="en-GB" sz="1800" dirty="0"/>
              <a:t>A supervised method that works for classification is logistic regression. Using the </a:t>
            </a:r>
            <a:r>
              <a:rPr lang="en-GB" sz="1800" b="1" dirty="0"/>
              <a:t>Logistic Sigmoid Function (</a:t>
            </a:r>
            <a:r>
              <a:rPr lang="en-GB" sz="1800" b="1" i="1" dirty="0"/>
              <a:t>f</a:t>
            </a:r>
            <a:r>
              <a:rPr lang="en-GB" sz="1800" b="1" dirty="0"/>
              <a:t>(</a:t>
            </a:r>
            <a:r>
              <a:rPr lang="en-GB" sz="1800" b="1" i="1" dirty="0"/>
              <a:t>x</a:t>
            </a:r>
            <a:r>
              <a:rPr lang="en-GB" sz="1800" b="1" dirty="0"/>
              <a:t>))</a:t>
            </a:r>
            <a:r>
              <a:rPr lang="en-GB" sz="1800" dirty="0"/>
              <a:t>, Logistic Regression, which is based on linear regression, changes its output and produces a probability value that maps various classes.</a:t>
            </a:r>
          </a:p>
          <a:p>
            <a:pPr marL="355600" indent="-355600" algn="l">
              <a:lnSpc>
                <a:spcPct val="100000"/>
              </a:lnSpc>
              <a:spcBef>
                <a:spcPts val="600"/>
              </a:spcBef>
              <a:spcAft>
                <a:spcPts val="1200"/>
              </a:spcAft>
            </a:pPr>
            <a:r>
              <a:rPr lang="en-GB" sz="1800" dirty="0"/>
              <a:t>In </a:t>
            </a:r>
            <a:r>
              <a:rPr lang="en-GB" sz="1800" b="1" dirty="0"/>
              <a:t>Logistic Regression</a:t>
            </a:r>
            <a:r>
              <a:rPr lang="en-GB" sz="1800" dirty="0"/>
              <a:t>, the input features are linearly scaled as with linear regression.</a:t>
            </a:r>
          </a:p>
          <a:p>
            <a:pPr marL="355600" indent="-355600" algn="l">
              <a:lnSpc>
                <a:spcPct val="100000"/>
              </a:lnSpc>
              <a:spcBef>
                <a:spcPts val="600"/>
              </a:spcBef>
              <a:spcAft>
                <a:spcPts val="1200"/>
              </a:spcAft>
            </a:pPr>
            <a:r>
              <a:rPr lang="en-GB" sz="1800" dirty="0"/>
              <a:t>The logistic function receives the outcome as an argument. This function applies a nonlinear transformation to the input and makes sure that the output's range, which may be seen as the likelihood that the input belongs to class </a:t>
            </a:r>
            <a:r>
              <a:rPr lang="en-GB" sz="1800" b="1" dirty="0"/>
              <a:t>1</a:t>
            </a:r>
            <a:r>
              <a:rPr lang="en-GB" sz="1800" dirty="0"/>
              <a:t>, is within the range </a:t>
            </a:r>
            <a:r>
              <a:rPr lang="en-GB" sz="1800" b="1" dirty="0"/>
              <a:t>[0, 1]</a:t>
            </a:r>
            <a:r>
              <a:rPr lang="en-GB" sz="1800" dirty="0"/>
              <a:t>.</a:t>
            </a:r>
          </a:p>
        </p:txBody>
      </p:sp>
      <p:sp>
        <p:nvSpPr>
          <p:cNvPr id="4" name="Slide Number Placeholder 3">
            <a:extLst>
              <a:ext uri="{FF2B5EF4-FFF2-40B4-BE49-F238E27FC236}">
                <a16:creationId xmlns:a16="http://schemas.microsoft.com/office/drawing/2014/main" id="{CA9ACD07-5241-4D42-A765-97E6E3D89700}"/>
              </a:ext>
            </a:extLst>
          </p:cNvPr>
          <p:cNvSpPr>
            <a:spLocks noGrp="1"/>
          </p:cNvSpPr>
          <p:nvPr>
            <p:ph type="sldNum" sz="quarter" idx="12"/>
          </p:nvPr>
        </p:nvSpPr>
        <p:spPr/>
        <p:txBody>
          <a:bodyPr/>
          <a:lstStyle/>
          <a:p>
            <a:fld id="{6C8DB4F7-D883-4928-8961-38134A510B78}" type="slidenum">
              <a:rPr lang="en-GB" smtClean="0"/>
              <a:t>16</a:t>
            </a:fld>
            <a:endParaRPr lang="en-GB" dirty="0"/>
          </a:p>
        </p:txBody>
      </p:sp>
      <p:pic>
        <p:nvPicPr>
          <p:cNvPr id="2050" name="Picture 2" descr="Introduction to logistic regression">
            <a:extLst>
              <a:ext uri="{FF2B5EF4-FFF2-40B4-BE49-F238E27FC236}">
                <a16:creationId xmlns:a16="http://schemas.microsoft.com/office/drawing/2014/main" id="{1628988E-688E-44A2-A551-5CD13CD855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2603" y="2927372"/>
            <a:ext cx="2468419" cy="53128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ntroduction to logistic regression">
            <a:extLst>
              <a:ext uri="{FF2B5EF4-FFF2-40B4-BE49-F238E27FC236}">
                <a16:creationId xmlns:a16="http://schemas.microsoft.com/office/drawing/2014/main" id="{D049811A-5398-44CA-AA77-5BD0009B99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8806" y="0"/>
            <a:ext cx="2459610" cy="147828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6A718A4-691E-4ECF-80D2-9A7844A6049C}"/>
              </a:ext>
            </a:extLst>
          </p:cNvPr>
          <p:cNvSpPr txBox="1"/>
          <p:nvPr/>
        </p:nvSpPr>
        <p:spPr>
          <a:xfrm>
            <a:off x="838198" y="5054596"/>
            <a:ext cx="10608141" cy="1708160"/>
          </a:xfrm>
          <a:prstGeom prst="rect">
            <a:avLst/>
          </a:prstGeom>
          <a:noFill/>
        </p:spPr>
        <p:txBody>
          <a:bodyPr wrap="square">
            <a:spAutoFit/>
          </a:bodyPr>
          <a:lstStyle/>
          <a:p>
            <a:pPr marL="355600" indent="-355600">
              <a:spcBef>
                <a:spcPts val="1200"/>
              </a:spcBef>
              <a:spcAft>
                <a:spcPts val="600"/>
              </a:spcAft>
              <a:buFont typeface="Arial" panose="020B0604020202020204" pitchFamily="34" charset="0"/>
              <a:buChar char="•"/>
            </a:pPr>
            <a:r>
              <a:rPr lang="en-GB" dirty="0"/>
              <a:t>A Logistic regression is a widely used binary classifier (i.e., the target vector can only take two values). In the Logistic regression, a linear model (e.g., </a:t>
            </a:r>
            <a:r>
              <a:rPr lang="en-GB" b="1" i="1" dirty="0"/>
              <a:t>w</a:t>
            </a:r>
            <a:r>
              <a:rPr lang="en-GB" b="1" baseline="-25000" dirty="0"/>
              <a:t>0</a:t>
            </a:r>
            <a:r>
              <a:rPr lang="en-GB" b="1" dirty="0"/>
              <a:t> + </a:t>
            </a:r>
            <a:r>
              <a:rPr lang="en-GB" b="1" i="1" dirty="0"/>
              <a:t>w</a:t>
            </a:r>
            <a:r>
              <a:rPr lang="en-GB" b="1" baseline="-25000" dirty="0"/>
              <a:t>1</a:t>
            </a:r>
            <a:r>
              <a:rPr lang="en-GB" b="1" dirty="0"/>
              <a:t>x</a:t>
            </a:r>
            <a:r>
              <a:rPr lang="en-GB" dirty="0"/>
              <a:t>) is included in the Logistic (also called sigmoid) function.</a:t>
            </a:r>
          </a:p>
          <a:p>
            <a:pPr marL="355600" indent="-355600">
              <a:spcBef>
                <a:spcPts val="1200"/>
              </a:spcBef>
              <a:spcAft>
                <a:spcPts val="600"/>
              </a:spcAft>
              <a:buFont typeface="Arial" panose="020B0604020202020204" pitchFamily="34" charset="0"/>
              <a:buChar char="•"/>
            </a:pPr>
            <a:r>
              <a:rPr lang="en-GB" dirty="0"/>
              <a:t>The effect of the logistic function is to constrain the value of the function’s output to between </a:t>
            </a:r>
            <a:r>
              <a:rPr lang="en-GB" b="1" dirty="0"/>
              <a:t>0</a:t>
            </a:r>
            <a:r>
              <a:rPr lang="en-GB" dirty="0"/>
              <a:t> and </a:t>
            </a:r>
            <a:r>
              <a:rPr lang="en-GB" b="1" dirty="0"/>
              <a:t>1</a:t>
            </a:r>
            <a:r>
              <a:rPr lang="en-GB" dirty="0"/>
              <a:t> so that it can be interpreted as the probability. If </a:t>
            </a:r>
            <a:r>
              <a:rPr lang="en-GB" b="1" dirty="0"/>
              <a:t>P(</a:t>
            </a:r>
            <a:r>
              <a:rPr lang="en-GB" b="1" dirty="0" err="1"/>
              <a:t>y</a:t>
            </a:r>
            <a:r>
              <a:rPr lang="en-GB" b="1" baseline="-25000" dirty="0" err="1"/>
              <a:t>i</a:t>
            </a:r>
            <a:r>
              <a:rPr lang="en-GB" b="1" dirty="0"/>
              <a:t> = 1 | X) </a:t>
            </a:r>
            <a:r>
              <a:rPr lang="en-GB" dirty="0"/>
              <a:t>is greater than </a:t>
            </a:r>
            <a:r>
              <a:rPr lang="en-GB" b="1" dirty="0"/>
              <a:t>0.5</a:t>
            </a:r>
            <a:r>
              <a:rPr lang="en-GB" dirty="0"/>
              <a:t>, class </a:t>
            </a:r>
            <a:r>
              <a:rPr lang="en-GB" b="1" dirty="0"/>
              <a:t>1</a:t>
            </a:r>
            <a:r>
              <a:rPr lang="en-GB" dirty="0"/>
              <a:t> is predicted; otherwise, class </a:t>
            </a:r>
            <a:r>
              <a:rPr lang="en-GB" b="1" dirty="0"/>
              <a:t>0</a:t>
            </a:r>
            <a:r>
              <a:rPr lang="en-GB" dirty="0"/>
              <a:t> is predicted.</a:t>
            </a:r>
          </a:p>
        </p:txBody>
      </p:sp>
      <p:sp>
        <p:nvSpPr>
          <p:cNvPr id="10" name="TextBox 9">
            <a:extLst>
              <a:ext uri="{FF2B5EF4-FFF2-40B4-BE49-F238E27FC236}">
                <a16:creationId xmlns:a16="http://schemas.microsoft.com/office/drawing/2014/main" id="{142D2E31-7A19-41B3-AD80-1CB805CE250B}"/>
              </a:ext>
            </a:extLst>
          </p:cNvPr>
          <p:cNvSpPr txBox="1"/>
          <p:nvPr/>
        </p:nvSpPr>
        <p:spPr>
          <a:xfrm>
            <a:off x="9109495" y="2155199"/>
            <a:ext cx="3088922" cy="584775"/>
          </a:xfrm>
          <a:prstGeom prst="rect">
            <a:avLst/>
          </a:prstGeom>
          <a:noFill/>
        </p:spPr>
        <p:txBody>
          <a:bodyPr wrap="square">
            <a:spAutoFit/>
          </a:bodyPr>
          <a:lstStyle/>
          <a:p>
            <a:pPr algn="l"/>
            <a:r>
              <a:rPr lang="en-GB" sz="1600" dirty="0"/>
              <a:t>The form of the logistic (Sigmoid) function is as follows</a:t>
            </a:r>
          </a:p>
        </p:txBody>
      </p:sp>
      <p:pic>
        <p:nvPicPr>
          <p:cNvPr id="9" name="Picture 8">
            <a:extLst>
              <a:ext uri="{FF2B5EF4-FFF2-40B4-BE49-F238E27FC236}">
                <a16:creationId xmlns:a16="http://schemas.microsoft.com/office/drawing/2014/main" id="{68788AB1-3007-41D2-8D7F-0C4792C82CAF}"/>
              </a:ext>
            </a:extLst>
          </p:cNvPr>
          <p:cNvPicPr>
            <a:picLocks noChangeAspect="1"/>
          </p:cNvPicPr>
          <p:nvPr/>
        </p:nvPicPr>
        <p:blipFill>
          <a:blip r:embed="rId5"/>
          <a:stretch>
            <a:fillRect/>
          </a:stretch>
        </p:blipFill>
        <p:spPr>
          <a:xfrm>
            <a:off x="9268999" y="3577980"/>
            <a:ext cx="2655629" cy="553590"/>
          </a:xfrm>
          <a:prstGeom prst="rect">
            <a:avLst/>
          </a:prstGeom>
        </p:spPr>
      </p:pic>
    </p:spTree>
    <p:extLst>
      <p:ext uri="{BB962C8B-B14F-4D97-AF65-F5344CB8AC3E}">
        <p14:creationId xmlns:p14="http://schemas.microsoft.com/office/powerpoint/2010/main" val="1601681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CDB45-CB76-48E1-B420-4803F508795E}"/>
              </a:ext>
            </a:extLst>
          </p:cNvPr>
          <p:cNvSpPr>
            <a:spLocks noGrp="1"/>
          </p:cNvSpPr>
          <p:nvPr>
            <p:ph type="title"/>
          </p:nvPr>
        </p:nvSpPr>
        <p:spPr>
          <a:xfrm>
            <a:off x="838200" y="47625"/>
            <a:ext cx="10515600" cy="1393549"/>
          </a:xfrm>
        </p:spPr>
        <p:txBody>
          <a:bodyPr/>
          <a:lstStyle/>
          <a:p>
            <a:r>
              <a:rPr lang="en-GB" dirty="0"/>
              <a:t>Linear and Logistic Regression</a:t>
            </a:r>
          </a:p>
        </p:txBody>
      </p:sp>
      <p:sp>
        <p:nvSpPr>
          <p:cNvPr id="3" name="Content Placeholder 2">
            <a:extLst>
              <a:ext uri="{FF2B5EF4-FFF2-40B4-BE49-F238E27FC236}">
                <a16:creationId xmlns:a16="http://schemas.microsoft.com/office/drawing/2014/main" id="{C03092D6-62A0-40E3-9EFD-FAD2A60FBAA5}"/>
              </a:ext>
            </a:extLst>
          </p:cNvPr>
          <p:cNvSpPr>
            <a:spLocks noGrp="1"/>
          </p:cNvSpPr>
          <p:nvPr>
            <p:ph idx="1"/>
          </p:nvPr>
        </p:nvSpPr>
        <p:spPr>
          <a:xfrm>
            <a:off x="838200" y="1594312"/>
            <a:ext cx="10515600" cy="2862469"/>
          </a:xfrm>
        </p:spPr>
        <p:txBody>
          <a:bodyPr>
            <a:normAutofit lnSpcReduction="10000"/>
          </a:bodyPr>
          <a:lstStyle/>
          <a:p>
            <a:pPr marL="355600" indent="-355600">
              <a:lnSpc>
                <a:spcPct val="110000"/>
              </a:lnSpc>
              <a:spcBef>
                <a:spcPts val="600"/>
              </a:spcBef>
              <a:spcAft>
                <a:spcPts val="1500"/>
              </a:spcAft>
            </a:pPr>
            <a:r>
              <a:rPr lang="en-GB" sz="2000" dirty="0"/>
              <a:t>The two most common linear classification algorithms are </a:t>
            </a:r>
            <a:r>
              <a:rPr lang="en-GB" sz="2000" b="1" i="1" dirty="0"/>
              <a:t>Logistic regression</a:t>
            </a:r>
            <a:r>
              <a:rPr lang="en-GB" sz="2000" dirty="0"/>
              <a:t>, implemented in </a:t>
            </a:r>
            <a:r>
              <a:rPr lang="en-GB" sz="2000" b="1" dirty="0" err="1"/>
              <a:t>linear_model.LogisticRegression</a:t>
            </a:r>
            <a:r>
              <a:rPr lang="en-GB" sz="2000" dirty="0"/>
              <a:t>, and </a:t>
            </a:r>
            <a:r>
              <a:rPr lang="en-GB" sz="2000" b="1" i="1" dirty="0"/>
              <a:t>Linear support vector machines </a:t>
            </a:r>
            <a:r>
              <a:rPr lang="en-GB" sz="2000" dirty="0"/>
              <a:t>(linear SVMs), implemented in </a:t>
            </a:r>
            <a:r>
              <a:rPr lang="en-GB" sz="2000" b="1" dirty="0" err="1"/>
              <a:t>svm.LinearSVC</a:t>
            </a:r>
            <a:r>
              <a:rPr lang="en-GB" sz="2000" b="1" dirty="0"/>
              <a:t> </a:t>
            </a:r>
            <a:r>
              <a:rPr lang="en-GB" sz="2000" dirty="0"/>
              <a:t>(SVC stands for support vector classifier).</a:t>
            </a:r>
          </a:p>
          <a:p>
            <a:pPr marL="355600" indent="-355600">
              <a:lnSpc>
                <a:spcPct val="110000"/>
              </a:lnSpc>
              <a:spcBef>
                <a:spcPts val="600"/>
              </a:spcBef>
              <a:spcAft>
                <a:spcPts val="1500"/>
              </a:spcAft>
            </a:pPr>
            <a:r>
              <a:rPr lang="en-GB" sz="2000" dirty="0"/>
              <a:t>In the case of Linear Regression, the outcome is continuous while in the case of Logistic Regression, the outcome is discrete (not continuous) or categorical.</a:t>
            </a:r>
          </a:p>
          <a:p>
            <a:pPr marL="355600" indent="-355600">
              <a:lnSpc>
                <a:spcPct val="110000"/>
              </a:lnSpc>
              <a:spcBef>
                <a:spcPts val="600"/>
              </a:spcBef>
              <a:spcAft>
                <a:spcPts val="1500"/>
              </a:spcAft>
            </a:pPr>
            <a:r>
              <a:rPr lang="en-GB" sz="2000" dirty="0"/>
              <a:t>We can apply the </a:t>
            </a:r>
            <a:r>
              <a:rPr lang="en-GB" sz="2000" b="1" dirty="0" err="1"/>
              <a:t>LogisticRegression</a:t>
            </a:r>
            <a:r>
              <a:rPr lang="en-GB" sz="2000" dirty="0"/>
              <a:t> and </a:t>
            </a:r>
            <a:r>
              <a:rPr lang="en-GB" sz="2000" b="1" dirty="0" err="1"/>
              <a:t>LinearSVC</a:t>
            </a:r>
            <a:r>
              <a:rPr lang="en-GB" sz="2000" b="1" dirty="0"/>
              <a:t> </a:t>
            </a:r>
            <a:r>
              <a:rPr lang="en-GB" sz="2000" dirty="0"/>
              <a:t>models to the forge dataset, and visualize the decision boundary as found by the linear models.</a:t>
            </a:r>
          </a:p>
        </p:txBody>
      </p:sp>
      <p:pic>
        <p:nvPicPr>
          <p:cNvPr id="5" name="Picture 4">
            <a:extLst>
              <a:ext uri="{FF2B5EF4-FFF2-40B4-BE49-F238E27FC236}">
                <a16:creationId xmlns:a16="http://schemas.microsoft.com/office/drawing/2014/main" id="{E57B0914-1BE3-4852-93A9-C533A92C7120}"/>
              </a:ext>
            </a:extLst>
          </p:cNvPr>
          <p:cNvPicPr>
            <a:picLocks noChangeAspect="1"/>
          </p:cNvPicPr>
          <p:nvPr/>
        </p:nvPicPr>
        <p:blipFill>
          <a:blip r:embed="rId2"/>
          <a:stretch>
            <a:fillRect/>
          </a:stretch>
        </p:blipFill>
        <p:spPr>
          <a:xfrm>
            <a:off x="1024467" y="4609919"/>
            <a:ext cx="6189133" cy="1883931"/>
          </a:xfrm>
          <a:prstGeom prst="rect">
            <a:avLst/>
          </a:prstGeom>
        </p:spPr>
      </p:pic>
      <p:pic>
        <p:nvPicPr>
          <p:cNvPr id="6146" name="Picture 2">
            <a:extLst>
              <a:ext uri="{FF2B5EF4-FFF2-40B4-BE49-F238E27FC236}">
                <a16:creationId xmlns:a16="http://schemas.microsoft.com/office/drawing/2014/main" id="{D5BEAB14-2190-4C71-9898-F453575A17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9866" y="4460602"/>
            <a:ext cx="4220525" cy="14908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D88269F-2E00-42E2-B82F-C280866F4BDC}"/>
              </a:ext>
            </a:extLst>
          </p:cNvPr>
          <p:cNvSpPr/>
          <p:nvPr/>
        </p:nvSpPr>
        <p:spPr>
          <a:xfrm>
            <a:off x="7509866" y="6013024"/>
            <a:ext cx="4264398" cy="830997"/>
          </a:xfrm>
          <a:prstGeom prst="rect">
            <a:avLst/>
          </a:prstGeom>
        </p:spPr>
        <p:txBody>
          <a:bodyPr wrap="square">
            <a:spAutoFit/>
          </a:bodyPr>
          <a:lstStyle/>
          <a:p>
            <a:r>
              <a:rPr lang="en-GB" sz="1600" dirty="0">
                <a:latin typeface="MinionPro-It"/>
              </a:rPr>
              <a:t>Decision boundaries of a </a:t>
            </a:r>
            <a:r>
              <a:rPr lang="en-GB" sz="1600" b="1" dirty="0">
                <a:latin typeface="MinionPro-It"/>
              </a:rPr>
              <a:t>Linear SVM </a:t>
            </a:r>
            <a:r>
              <a:rPr lang="en-GB" sz="1600" dirty="0">
                <a:latin typeface="MinionPro-It"/>
              </a:rPr>
              <a:t>and</a:t>
            </a:r>
            <a:r>
              <a:rPr lang="en-GB" sz="1600" b="1" dirty="0">
                <a:latin typeface="MinionPro-It"/>
              </a:rPr>
              <a:t> Logistic regression</a:t>
            </a:r>
            <a:r>
              <a:rPr lang="en-GB" sz="1600" dirty="0">
                <a:latin typeface="MinionPro-It"/>
              </a:rPr>
              <a:t> on the forge dataset with the default parameters</a:t>
            </a:r>
            <a:endParaRPr lang="en-GB" sz="1600" dirty="0"/>
          </a:p>
        </p:txBody>
      </p:sp>
      <p:sp>
        <p:nvSpPr>
          <p:cNvPr id="4" name="Slide Number Placeholder 3">
            <a:extLst>
              <a:ext uri="{FF2B5EF4-FFF2-40B4-BE49-F238E27FC236}">
                <a16:creationId xmlns:a16="http://schemas.microsoft.com/office/drawing/2014/main" id="{74127F0E-3CD6-4D32-8AB9-032D0501834E}"/>
              </a:ext>
            </a:extLst>
          </p:cNvPr>
          <p:cNvSpPr>
            <a:spLocks noGrp="1"/>
          </p:cNvSpPr>
          <p:nvPr>
            <p:ph type="sldNum" sz="quarter" idx="12"/>
          </p:nvPr>
        </p:nvSpPr>
        <p:spPr/>
        <p:txBody>
          <a:bodyPr/>
          <a:lstStyle/>
          <a:p>
            <a:fld id="{6C8DB4F7-D883-4928-8961-38134A510B78}" type="slidenum">
              <a:rPr lang="en-GB" smtClean="0"/>
              <a:t>17</a:t>
            </a:fld>
            <a:endParaRPr lang="en-GB" dirty="0"/>
          </a:p>
        </p:txBody>
      </p:sp>
    </p:spTree>
    <p:extLst>
      <p:ext uri="{BB962C8B-B14F-4D97-AF65-F5344CB8AC3E}">
        <p14:creationId xmlns:p14="http://schemas.microsoft.com/office/powerpoint/2010/main" val="830230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CDB45-CB76-48E1-B420-4803F508795E}"/>
              </a:ext>
            </a:extLst>
          </p:cNvPr>
          <p:cNvSpPr>
            <a:spLocks noGrp="1"/>
          </p:cNvSpPr>
          <p:nvPr>
            <p:ph type="title"/>
          </p:nvPr>
        </p:nvSpPr>
        <p:spPr>
          <a:xfrm>
            <a:off x="838200" y="47625"/>
            <a:ext cx="7483764" cy="1393549"/>
          </a:xfrm>
        </p:spPr>
        <p:txBody>
          <a:bodyPr/>
          <a:lstStyle/>
          <a:p>
            <a:r>
              <a:rPr lang="en-GB" dirty="0"/>
              <a:t>Linear and Logistic Regression</a:t>
            </a:r>
          </a:p>
        </p:txBody>
      </p:sp>
      <p:sp>
        <p:nvSpPr>
          <p:cNvPr id="3" name="Content Placeholder 2">
            <a:extLst>
              <a:ext uri="{FF2B5EF4-FFF2-40B4-BE49-F238E27FC236}">
                <a16:creationId xmlns:a16="http://schemas.microsoft.com/office/drawing/2014/main" id="{C03092D6-62A0-40E3-9EFD-FAD2A60FBAA5}"/>
              </a:ext>
            </a:extLst>
          </p:cNvPr>
          <p:cNvSpPr>
            <a:spLocks noGrp="1"/>
          </p:cNvSpPr>
          <p:nvPr>
            <p:ph idx="1"/>
          </p:nvPr>
        </p:nvSpPr>
        <p:spPr>
          <a:xfrm>
            <a:off x="948267" y="1594677"/>
            <a:ext cx="10134600" cy="5237921"/>
          </a:xfrm>
        </p:spPr>
        <p:txBody>
          <a:bodyPr>
            <a:normAutofit/>
          </a:bodyPr>
          <a:lstStyle/>
          <a:p>
            <a:pPr marL="355600" indent="-355600">
              <a:lnSpc>
                <a:spcPct val="100000"/>
              </a:lnSpc>
              <a:spcBef>
                <a:spcPts val="600"/>
              </a:spcBef>
              <a:spcAft>
                <a:spcPts val="1800"/>
              </a:spcAft>
            </a:pPr>
            <a:r>
              <a:rPr lang="en-GB" sz="2100" dirty="0"/>
              <a:t>We can see the decision boundaries found by </a:t>
            </a:r>
            <a:r>
              <a:rPr lang="en-GB" sz="2100" b="1" dirty="0" err="1"/>
              <a:t>LinearSVC</a:t>
            </a:r>
            <a:r>
              <a:rPr lang="en-GB" sz="2100" dirty="0"/>
              <a:t> and </a:t>
            </a:r>
            <a:r>
              <a:rPr lang="en-GB" sz="2100" b="1" dirty="0" err="1"/>
              <a:t>LogisticRegression</a:t>
            </a:r>
            <a:r>
              <a:rPr lang="en-GB" sz="2100" dirty="0"/>
              <a:t> respectively as straight lines, separating the area classified as </a:t>
            </a:r>
            <a:r>
              <a:rPr lang="en-GB" sz="2100" b="1" dirty="0"/>
              <a:t>class 1 </a:t>
            </a:r>
            <a:r>
              <a:rPr lang="en-GB" sz="2100" dirty="0"/>
              <a:t>on the top from the area classified as </a:t>
            </a:r>
            <a:r>
              <a:rPr lang="en-GB" sz="2100" b="1" dirty="0"/>
              <a:t>class 0 </a:t>
            </a:r>
            <a:r>
              <a:rPr lang="en-GB" sz="2100" dirty="0"/>
              <a:t>on the bottom (</a:t>
            </a:r>
            <a:r>
              <a:rPr lang="en-GB" sz="2100" b="1" dirty="0"/>
              <a:t>Feature 0 </a:t>
            </a:r>
            <a:r>
              <a:rPr lang="en-GB" sz="2100" dirty="0"/>
              <a:t>along x-axis and </a:t>
            </a:r>
            <a:r>
              <a:rPr lang="en-GB" sz="2100" b="1" dirty="0"/>
              <a:t>Feature 1</a:t>
            </a:r>
            <a:r>
              <a:rPr lang="en-GB" sz="2100" dirty="0"/>
              <a:t> along y-axis)</a:t>
            </a:r>
          </a:p>
          <a:p>
            <a:pPr marL="355600" indent="-355600">
              <a:lnSpc>
                <a:spcPct val="100000"/>
              </a:lnSpc>
              <a:spcBef>
                <a:spcPts val="600"/>
              </a:spcBef>
              <a:spcAft>
                <a:spcPts val="1800"/>
              </a:spcAft>
            </a:pPr>
            <a:r>
              <a:rPr lang="en-GB" sz="2100" dirty="0"/>
              <a:t>Any new data point that lies above the black line will be classified as </a:t>
            </a:r>
            <a:r>
              <a:rPr lang="en-GB" sz="2100" b="1" dirty="0"/>
              <a:t>class 1</a:t>
            </a:r>
            <a:r>
              <a:rPr lang="en-GB" sz="2100" dirty="0"/>
              <a:t> by the respective classifier, while any point that lies below the black line will be classified as </a:t>
            </a:r>
            <a:r>
              <a:rPr lang="en-GB" sz="2100" b="1" dirty="0"/>
              <a:t>class 0</a:t>
            </a:r>
            <a:r>
              <a:rPr lang="en-GB" sz="2100" dirty="0"/>
              <a:t>. </a:t>
            </a:r>
          </a:p>
          <a:p>
            <a:pPr marL="355600" indent="-355600">
              <a:lnSpc>
                <a:spcPct val="100000"/>
              </a:lnSpc>
              <a:spcBef>
                <a:spcPts val="600"/>
              </a:spcBef>
              <a:spcAft>
                <a:spcPts val="1800"/>
              </a:spcAft>
            </a:pPr>
            <a:r>
              <a:rPr lang="en-GB" sz="2100" dirty="0"/>
              <a:t>For </a:t>
            </a:r>
            <a:r>
              <a:rPr lang="en-GB" sz="2100" b="1" dirty="0" err="1"/>
              <a:t>LogisticRegression</a:t>
            </a:r>
            <a:r>
              <a:rPr lang="en-GB" sz="2100" dirty="0"/>
              <a:t> and </a:t>
            </a:r>
            <a:r>
              <a:rPr lang="en-GB" sz="2100" b="1" dirty="0" err="1"/>
              <a:t>LinearSVC</a:t>
            </a:r>
            <a:r>
              <a:rPr lang="en-GB" sz="2100" b="1" dirty="0"/>
              <a:t>,</a:t>
            </a:r>
            <a:r>
              <a:rPr lang="en-GB" sz="2100" dirty="0"/>
              <a:t> the trade-off parameter that determines the strength of the regularization is called </a:t>
            </a:r>
            <a:r>
              <a:rPr lang="en-GB" sz="2100" b="1" dirty="0"/>
              <a:t>C</a:t>
            </a:r>
            <a:r>
              <a:rPr lang="en-GB" sz="2100" dirty="0"/>
              <a:t>, and higher values of </a:t>
            </a:r>
            <a:r>
              <a:rPr lang="en-GB" sz="2100" b="1" dirty="0"/>
              <a:t>C</a:t>
            </a:r>
            <a:r>
              <a:rPr lang="en-GB" sz="2100" dirty="0"/>
              <a:t> correspond to </a:t>
            </a:r>
            <a:r>
              <a:rPr lang="en-GB" sz="2100" i="1" dirty="0"/>
              <a:t>less </a:t>
            </a:r>
            <a:r>
              <a:rPr lang="en-GB" sz="2100" dirty="0"/>
              <a:t>regularization. </a:t>
            </a:r>
          </a:p>
          <a:p>
            <a:pPr marL="355600" indent="-355600">
              <a:lnSpc>
                <a:spcPct val="100000"/>
              </a:lnSpc>
              <a:spcBef>
                <a:spcPts val="600"/>
              </a:spcBef>
              <a:spcAft>
                <a:spcPts val="1800"/>
              </a:spcAft>
            </a:pPr>
            <a:r>
              <a:rPr lang="en-GB" sz="2100" dirty="0"/>
              <a:t>If we use a high value of </a:t>
            </a:r>
            <a:r>
              <a:rPr lang="en-GB" sz="2100" b="1" dirty="0"/>
              <a:t>C</a:t>
            </a:r>
            <a:r>
              <a:rPr lang="en-GB" sz="2100" dirty="0"/>
              <a:t>, </a:t>
            </a:r>
            <a:r>
              <a:rPr lang="en-GB" sz="2100" b="1" dirty="0" err="1"/>
              <a:t>LogisticRegression</a:t>
            </a:r>
            <a:r>
              <a:rPr lang="en-GB" sz="2100" dirty="0"/>
              <a:t> and </a:t>
            </a:r>
            <a:r>
              <a:rPr lang="en-GB" sz="2100" b="1" dirty="0" err="1"/>
              <a:t>LinearSVC</a:t>
            </a:r>
            <a:r>
              <a:rPr lang="en-GB" sz="2100" dirty="0"/>
              <a:t> try to fit the training set as best as possible, while with low values of the parameter </a:t>
            </a:r>
            <a:r>
              <a:rPr lang="en-GB" sz="2100" b="1" dirty="0"/>
              <a:t>C</a:t>
            </a:r>
            <a:r>
              <a:rPr lang="en-GB" sz="2100" dirty="0"/>
              <a:t>, the models put more emphasis on finding a </a:t>
            </a:r>
            <a:r>
              <a:rPr lang="en-GB" sz="2100" b="1" dirty="0"/>
              <a:t>coefficient vector (</a:t>
            </a:r>
            <a:r>
              <a:rPr lang="en-GB" sz="2100" b="1" i="1" dirty="0"/>
              <a:t>w</a:t>
            </a:r>
            <a:r>
              <a:rPr lang="en-GB" sz="2100" b="1" dirty="0"/>
              <a:t>) </a:t>
            </a:r>
            <a:r>
              <a:rPr lang="en-GB" sz="2100" dirty="0"/>
              <a:t>that is close to zero.</a:t>
            </a:r>
          </a:p>
        </p:txBody>
      </p:sp>
      <p:pic>
        <p:nvPicPr>
          <p:cNvPr id="5" name="Picture 2">
            <a:extLst>
              <a:ext uri="{FF2B5EF4-FFF2-40B4-BE49-F238E27FC236}">
                <a16:creationId xmlns:a16="http://schemas.microsoft.com/office/drawing/2014/main" id="{05FCF6D6-037F-4C6F-B0F0-B8E5CE9658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1475" y="-1036"/>
            <a:ext cx="4220525" cy="1490869"/>
          </a:xfrm>
          <a:prstGeom prst="rect">
            <a:avLst/>
          </a:prstGeom>
          <a:solidFill>
            <a:schemeClr val="bg1"/>
          </a:solidFill>
        </p:spPr>
      </p:pic>
      <p:sp>
        <p:nvSpPr>
          <p:cNvPr id="4" name="Slide Number Placeholder 3">
            <a:extLst>
              <a:ext uri="{FF2B5EF4-FFF2-40B4-BE49-F238E27FC236}">
                <a16:creationId xmlns:a16="http://schemas.microsoft.com/office/drawing/2014/main" id="{FE680EC1-70C1-4456-AC32-A0893F8DF9EC}"/>
              </a:ext>
            </a:extLst>
          </p:cNvPr>
          <p:cNvSpPr>
            <a:spLocks noGrp="1"/>
          </p:cNvSpPr>
          <p:nvPr>
            <p:ph type="sldNum" sz="quarter" idx="12"/>
          </p:nvPr>
        </p:nvSpPr>
        <p:spPr/>
        <p:txBody>
          <a:bodyPr/>
          <a:lstStyle/>
          <a:p>
            <a:fld id="{6C8DB4F7-D883-4928-8961-38134A510B78}" type="slidenum">
              <a:rPr lang="en-GB" smtClean="0"/>
              <a:t>18</a:t>
            </a:fld>
            <a:endParaRPr lang="en-GB" dirty="0"/>
          </a:p>
        </p:txBody>
      </p:sp>
    </p:spTree>
    <p:extLst>
      <p:ext uri="{BB962C8B-B14F-4D97-AF65-F5344CB8AC3E}">
        <p14:creationId xmlns:p14="http://schemas.microsoft.com/office/powerpoint/2010/main" val="1638617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55428-A423-413C-B66B-1CA75CDD4259}"/>
              </a:ext>
            </a:extLst>
          </p:cNvPr>
          <p:cNvSpPr>
            <a:spLocks noGrp="1"/>
          </p:cNvSpPr>
          <p:nvPr>
            <p:ph type="title"/>
          </p:nvPr>
        </p:nvSpPr>
        <p:spPr>
          <a:xfrm>
            <a:off x="838200" y="47625"/>
            <a:ext cx="10515600" cy="1391561"/>
          </a:xfrm>
        </p:spPr>
        <p:txBody>
          <a:bodyPr/>
          <a:lstStyle/>
          <a:p>
            <a:r>
              <a:rPr lang="en-GB" dirty="0"/>
              <a:t>Linear Models</a:t>
            </a:r>
            <a:br>
              <a:rPr lang="en-GB" dirty="0"/>
            </a:br>
            <a:r>
              <a:rPr lang="en-GB" sz="2800" dirty="0">
                <a:solidFill>
                  <a:srgbClr val="C00000"/>
                </a:solidFill>
              </a:rPr>
              <a:t>Multiclass Classification</a:t>
            </a:r>
          </a:p>
        </p:txBody>
      </p:sp>
      <p:sp>
        <p:nvSpPr>
          <p:cNvPr id="3" name="Content Placeholder 2">
            <a:extLst>
              <a:ext uri="{FF2B5EF4-FFF2-40B4-BE49-F238E27FC236}">
                <a16:creationId xmlns:a16="http://schemas.microsoft.com/office/drawing/2014/main" id="{AD1BEC60-258A-459D-A5F3-71E26685272C}"/>
              </a:ext>
            </a:extLst>
          </p:cNvPr>
          <p:cNvSpPr>
            <a:spLocks noGrp="1"/>
          </p:cNvSpPr>
          <p:nvPr>
            <p:ph idx="1"/>
          </p:nvPr>
        </p:nvSpPr>
        <p:spPr>
          <a:xfrm>
            <a:off x="838200" y="1559075"/>
            <a:ext cx="10515600" cy="5295570"/>
          </a:xfrm>
        </p:spPr>
        <p:txBody>
          <a:bodyPr>
            <a:noAutofit/>
          </a:bodyPr>
          <a:lstStyle/>
          <a:p>
            <a:pPr marL="355600" indent="-355600">
              <a:lnSpc>
                <a:spcPct val="110000"/>
              </a:lnSpc>
              <a:spcBef>
                <a:spcPts val="1200"/>
              </a:spcBef>
              <a:spcAft>
                <a:spcPts val="1200"/>
              </a:spcAft>
            </a:pPr>
            <a:r>
              <a:rPr lang="en-GB" sz="2100" dirty="0"/>
              <a:t>Many linear classification models are for binary classification only, and we need to extend to the multiclass case. A common technique to extend a binary classification algorithm to a multiclass classification algorithm is the </a:t>
            </a:r>
            <a:r>
              <a:rPr lang="en-GB" sz="2100" b="1" i="1" dirty="0"/>
              <a:t>one-vs.-rest </a:t>
            </a:r>
            <a:r>
              <a:rPr lang="en-GB" sz="2100" b="1" dirty="0"/>
              <a:t>approach</a:t>
            </a:r>
            <a:r>
              <a:rPr lang="en-GB" sz="2100" dirty="0"/>
              <a:t>. </a:t>
            </a:r>
          </a:p>
          <a:p>
            <a:pPr marL="355600" indent="-355600">
              <a:lnSpc>
                <a:spcPct val="110000"/>
              </a:lnSpc>
              <a:spcBef>
                <a:spcPts val="1200"/>
              </a:spcBef>
              <a:spcAft>
                <a:spcPts val="1200"/>
              </a:spcAft>
            </a:pPr>
            <a:r>
              <a:rPr lang="en-GB" sz="2100" dirty="0"/>
              <a:t>In the </a:t>
            </a:r>
            <a:r>
              <a:rPr lang="en-GB" sz="2100" b="1" dirty="0"/>
              <a:t>one-vs.-rest approach</a:t>
            </a:r>
            <a:r>
              <a:rPr lang="en-GB" sz="2100" dirty="0"/>
              <a:t>, a binary model is learned for each class that tries to separate that class from all the other classes, resulting in as many binary models as there are classes. </a:t>
            </a:r>
          </a:p>
          <a:p>
            <a:pPr marL="355600" indent="-355600">
              <a:lnSpc>
                <a:spcPct val="110000"/>
              </a:lnSpc>
              <a:spcBef>
                <a:spcPts val="1200"/>
              </a:spcBef>
              <a:spcAft>
                <a:spcPts val="1200"/>
              </a:spcAft>
            </a:pPr>
            <a:r>
              <a:rPr lang="en-GB" sz="2100" dirty="0"/>
              <a:t>To make a prediction, all </a:t>
            </a:r>
            <a:r>
              <a:rPr lang="en-GB" sz="2100" b="1" dirty="0"/>
              <a:t>binary classifiers </a:t>
            </a:r>
            <a:r>
              <a:rPr lang="en-GB" sz="2100" dirty="0"/>
              <a:t>are run on a test point. The classifier that has the highest score on its single class “wins,” and this class label is returned as the </a:t>
            </a:r>
            <a:r>
              <a:rPr lang="en-GB" sz="2100" b="1" dirty="0"/>
              <a:t>prediction</a:t>
            </a:r>
            <a:r>
              <a:rPr lang="en-GB" sz="2100" dirty="0"/>
              <a:t>.</a:t>
            </a:r>
          </a:p>
          <a:p>
            <a:pPr marL="355600" indent="-355600">
              <a:lnSpc>
                <a:spcPct val="110000"/>
              </a:lnSpc>
              <a:spcBef>
                <a:spcPts val="1200"/>
              </a:spcBef>
              <a:spcAft>
                <a:spcPts val="1200"/>
              </a:spcAft>
            </a:pPr>
            <a:r>
              <a:rPr lang="en-GB" sz="2100" dirty="0"/>
              <a:t>Having one binary classifier per class results in having </a:t>
            </a:r>
            <a:r>
              <a:rPr lang="en-GB" sz="2100" b="1" dirty="0"/>
              <a:t>one vector of coefficients (</a:t>
            </a:r>
            <a:r>
              <a:rPr lang="en-GB" sz="2100" b="1" i="1" dirty="0"/>
              <a:t>w</a:t>
            </a:r>
            <a:r>
              <a:rPr lang="en-GB" sz="2100" b="1" dirty="0"/>
              <a:t>) </a:t>
            </a:r>
            <a:r>
              <a:rPr lang="en-GB" sz="2100" dirty="0"/>
              <a:t>and </a:t>
            </a:r>
            <a:r>
              <a:rPr lang="en-GB" sz="2100" b="1" dirty="0"/>
              <a:t>one intercept (</a:t>
            </a:r>
            <a:r>
              <a:rPr lang="en-GB" sz="2100" b="1" i="1" dirty="0"/>
              <a:t>c</a:t>
            </a:r>
            <a:r>
              <a:rPr lang="en-GB" sz="2100" b="1" dirty="0"/>
              <a:t>)</a:t>
            </a:r>
            <a:r>
              <a:rPr lang="en-GB" sz="2100" dirty="0"/>
              <a:t> for each class. The class for which the result of the classification confidence formula given is highest is the assigned class label</a:t>
            </a:r>
          </a:p>
          <a:p>
            <a:pPr algn="ctr">
              <a:lnSpc>
                <a:spcPct val="110000"/>
              </a:lnSpc>
              <a:spcBef>
                <a:spcPts val="1200"/>
              </a:spcBef>
              <a:spcAft>
                <a:spcPts val="1200"/>
              </a:spcAft>
            </a:pPr>
            <a:r>
              <a:rPr lang="en-GB" sz="2100" b="1" i="1" dirty="0"/>
              <a:t>w</a:t>
            </a:r>
            <a:r>
              <a:rPr lang="pl-PL" sz="2100" b="1" dirty="0"/>
              <a:t>[0] * </a:t>
            </a:r>
            <a:r>
              <a:rPr lang="en-GB" sz="2100" b="1" kern="0" dirty="0"/>
              <a:t>x</a:t>
            </a:r>
            <a:r>
              <a:rPr lang="pl-PL" sz="2100" b="1" dirty="0"/>
              <a:t>[0] + </a:t>
            </a:r>
            <a:r>
              <a:rPr lang="en-GB" sz="2100" b="1" i="1" dirty="0"/>
              <a:t>w</a:t>
            </a:r>
            <a:r>
              <a:rPr lang="pl-PL" sz="2100" b="1" dirty="0"/>
              <a:t>[1] * </a:t>
            </a:r>
            <a:r>
              <a:rPr lang="en-GB" sz="2100" b="1" kern="0" dirty="0"/>
              <a:t>x</a:t>
            </a:r>
            <a:r>
              <a:rPr lang="pl-PL" sz="2100" b="1" dirty="0"/>
              <a:t>[1] + ... + </a:t>
            </a:r>
            <a:r>
              <a:rPr lang="en-GB" sz="2100" b="1" i="1" dirty="0"/>
              <a:t>w</a:t>
            </a:r>
            <a:r>
              <a:rPr lang="pl-PL" sz="2100" b="1" dirty="0"/>
              <a:t>[</a:t>
            </a:r>
            <a:r>
              <a:rPr lang="en-GB" sz="2100" b="1" dirty="0"/>
              <a:t>p</a:t>
            </a:r>
            <a:r>
              <a:rPr lang="pl-PL" sz="2100" b="1" dirty="0"/>
              <a:t>] * </a:t>
            </a:r>
            <a:r>
              <a:rPr lang="en-GB" sz="2100" b="1" kern="0" dirty="0"/>
              <a:t>x</a:t>
            </a:r>
            <a:r>
              <a:rPr lang="pl-PL" sz="2100" b="1" dirty="0"/>
              <a:t>[</a:t>
            </a:r>
            <a:r>
              <a:rPr lang="en-GB" sz="2100" b="1" i="1" dirty="0"/>
              <a:t>p</a:t>
            </a:r>
            <a:r>
              <a:rPr lang="pl-PL" sz="2100" b="1" dirty="0"/>
              <a:t>] + </a:t>
            </a:r>
            <a:r>
              <a:rPr lang="en-GB" sz="2100" b="1" i="1" dirty="0"/>
              <a:t>c</a:t>
            </a:r>
            <a:endParaRPr lang="pl-PL" sz="2100" b="1" i="1" dirty="0"/>
          </a:p>
        </p:txBody>
      </p:sp>
      <p:sp>
        <p:nvSpPr>
          <p:cNvPr id="4" name="Slide Number Placeholder 3">
            <a:extLst>
              <a:ext uri="{FF2B5EF4-FFF2-40B4-BE49-F238E27FC236}">
                <a16:creationId xmlns:a16="http://schemas.microsoft.com/office/drawing/2014/main" id="{93DCE8B5-E1B1-47E0-9878-80435B6310FA}"/>
              </a:ext>
            </a:extLst>
          </p:cNvPr>
          <p:cNvSpPr>
            <a:spLocks noGrp="1"/>
          </p:cNvSpPr>
          <p:nvPr>
            <p:ph type="sldNum" sz="quarter" idx="12"/>
          </p:nvPr>
        </p:nvSpPr>
        <p:spPr/>
        <p:txBody>
          <a:bodyPr/>
          <a:lstStyle/>
          <a:p>
            <a:fld id="{6C8DB4F7-D883-4928-8961-38134A510B78}" type="slidenum">
              <a:rPr lang="en-GB" smtClean="0"/>
              <a:t>19</a:t>
            </a:fld>
            <a:endParaRPr lang="en-GB" dirty="0"/>
          </a:p>
        </p:txBody>
      </p:sp>
    </p:spTree>
    <p:extLst>
      <p:ext uri="{BB962C8B-B14F-4D97-AF65-F5344CB8AC3E}">
        <p14:creationId xmlns:p14="http://schemas.microsoft.com/office/powerpoint/2010/main" val="1644922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676" y="80577"/>
            <a:ext cx="10118124" cy="1325563"/>
          </a:xfrm>
        </p:spPr>
        <p:txBody>
          <a:bodyPr>
            <a:normAutofit/>
          </a:bodyPr>
          <a:lstStyle/>
          <a:p>
            <a:r>
              <a:rPr lang="en-GB"/>
              <a:t>Agenda</a:t>
            </a:r>
            <a:endParaRPr lang="en-IE" dirty="0"/>
          </a:p>
        </p:txBody>
      </p:sp>
      <p:sp>
        <p:nvSpPr>
          <p:cNvPr id="4" name="Rectangle 3"/>
          <p:cNvSpPr>
            <a:spLocks noGrp="1"/>
          </p:cNvSpPr>
          <p:nvPr>
            <p:ph idx="1"/>
          </p:nvPr>
        </p:nvSpPr>
        <p:spPr>
          <a:xfrm>
            <a:off x="1423282" y="1614114"/>
            <a:ext cx="9930517" cy="5243885"/>
          </a:xfrm>
        </p:spPr>
        <p:txBody>
          <a:bodyPr vert="horz" lIns="92160" tIns="46080" rIns="92160" bIns="46080" rtlCol="0">
            <a:normAutofit fontScale="92500" lnSpcReduction="20000"/>
          </a:bodyPr>
          <a:lstStyle/>
          <a:p>
            <a:pPr marL="355600" indent="-355600">
              <a:lnSpc>
                <a:spcPct val="110000"/>
              </a:lnSpc>
              <a:spcBef>
                <a:spcPts val="600"/>
              </a:spcBef>
              <a:spcAft>
                <a:spcPts val="1200"/>
              </a:spcAft>
            </a:pPr>
            <a:r>
              <a:rPr lang="en-US" dirty="0"/>
              <a:t>Introduction to Regression</a:t>
            </a:r>
          </a:p>
          <a:p>
            <a:pPr marL="355600" indent="-355600">
              <a:lnSpc>
                <a:spcPct val="110000"/>
              </a:lnSpc>
              <a:spcBef>
                <a:spcPts val="600"/>
              </a:spcBef>
              <a:spcAft>
                <a:spcPts val="1200"/>
              </a:spcAft>
            </a:pPr>
            <a:r>
              <a:rPr lang="en-US" dirty="0"/>
              <a:t>Regression Analysis</a:t>
            </a:r>
          </a:p>
          <a:p>
            <a:pPr marL="355600" indent="-355600">
              <a:lnSpc>
                <a:spcPct val="110000"/>
              </a:lnSpc>
              <a:spcBef>
                <a:spcPts val="600"/>
              </a:spcBef>
              <a:spcAft>
                <a:spcPts val="1200"/>
              </a:spcAft>
            </a:pPr>
            <a:r>
              <a:rPr lang="en-US" dirty="0"/>
              <a:t>Linear Regression</a:t>
            </a:r>
          </a:p>
          <a:p>
            <a:pPr marL="355600" indent="-355600">
              <a:lnSpc>
                <a:spcPct val="110000"/>
              </a:lnSpc>
              <a:spcBef>
                <a:spcPts val="600"/>
              </a:spcBef>
              <a:spcAft>
                <a:spcPts val="1200"/>
              </a:spcAft>
            </a:pPr>
            <a:r>
              <a:rPr lang="en-US" dirty="0"/>
              <a:t>Ridge Regression (</a:t>
            </a:r>
            <a:r>
              <a:rPr lang="en-US" b="1" dirty="0"/>
              <a:t>L</a:t>
            </a:r>
            <a:r>
              <a:rPr lang="en-US" b="1" baseline="-25000" dirty="0"/>
              <a:t>2</a:t>
            </a:r>
            <a:r>
              <a:rPr lang="en-US" b="1" dirty="0"/>
              <a:t> Regularization</a:t>
            </a:r>
            <a:r>
              <a:rPr lang="en-US" dirty="0"/>
              <a:t>)</a:t>
            </a:r>
          </a:p>
          <a:p>
            <a:pPr marL="355600" indent="-355600">
              <a:lnSpc>
                <a:spcPct val="110000"/>
              </a:lnSpc>
              <a:spcBef>
                <a:spcPts val="600"/>
              </a:spcBef>
              <a:spcAft>
                <a:spcPts val="1200"/>
              </a:spcAft>
            </a:pPr>
            <a:r>
              <a:rPr lang="en-US" dirty="0"/>
              <a:t>Lasso Regression (</a:t>
            </a:r>
            <a:r>
              <a:rPr lang="en-US" b="1" dirty="0"/>
              <a:t>L</a:t>
            </a:r>
            <a:r>
              <a:rPr lang="en-US" b="1" baseline="-25000" dirty="0"/>
              <a:t>1</a:t>
            </a:r>
            <a:r>
              <a:rPr lang="en-US" b="1" dirty="0"/>
              <a:t> Regularization</a:t>
            </a:r>
            <a:r>
              <a:rPr lang="en-US" dirty="0"/>
              <a:t>)</a:t>
            </a:r>
          </a:p>
          <a:p>
            <a:pPr marL="355600" indent="-355600">
              <a:lnSpc>
                <a:spcPct val="110000"/>
              </a:lnSpc>
              <a:spcBef>
                <a:spcPts val="600"/>
              </a:spcBef>
              <a:spcAft>
                <a:spcPts val="1200"/>
              </a:spcAft>
            </a:pPr>
            <a:r>
              <a:rPr lang="en-US" dirty="0"/>
              <a:t>Comparison of Linear, Ridge and Lasso Regression</a:t>
            </a:r>
          </a:p>
          <a:p>
            <a:pPr marL="355600" indent="-355600">
              <a:lnSpc>
                <a:spcPct val="110000"/>
              </a:lnSpc>
              <a:spcBef>
                <a:spcPts val="600"/>
              </a:spcBef>
              <a:spcAft>
                <a:spcPts val="1200"/>
              </a:spcAft>
            </a:pPr>
            <a:r>
              <a:rPr lang="en-US" dirty="0"/>
              <a:t>Linear Regression for Multi-class classification</a:t>
            </a:r>
          </a:p>
          <a:p>
            <a:pPr marL="355600" indent="-355600">
              <a:lnSpc>
                <a:spcPct val="110000"/>
              </a:lnSpc>
              <a:spcBef>
                <a:spcPts val="600"/>
              </a:spcBef>
              <a:spcAft>
                <a:spcPts val="1200"/>
              </a:spcAft>
            </a:pPr>
            <a:r>
              <a:rPr lang="en-US" dirty="0"/>
              <a:t>Linear and Logistic Regression</a:t>
            </a:r>
          </a:p>
          <a:p>
            <a:pPr marL="355600" indent="-355600">
              <a:lnSpc>
                <a:spcPct val="110000"/>
              </a:lnSpc>
              <a:spcBef>
                <a:spcPts val="600"/>
              </a:spcBef>
              <a:spcAft>
                <a:spcPts val="1200"/>
              </a:spcAft>
            </a:pPr>
            <a:r>
              <a:rPr lang="en-US" dirty="0"/>
              <a:t>Strengths and Weaknesses</a:t>
            </a:r>
          </a:p>
        </p:txBody>
      </p:sp>
      <p:sp>
        <p:nvSpPr>
          <p:cNvPr id="3" name="Slide Number Placeholder 2">
            <a:extLst>
              <a:ext uri="{FF2B5EF4-FFF2-40B4-BE49-F238E27FC236}">
                <a16:creationId xmlns:a16="http://schemas.microsoft.com/office/drawing/2014/main" id="{8B9B03DE-7355-4EAA-87B5-A5A073D63C12}"/>
              </a:ext>
            </a:extLst>
          </p:cNvPr>
          <p:cNvSpPr>
            <a:spLocks noGrp="1"/>
          </p:cNvSpPr>
          <p:nvPr>
            <p:ph type="sldNum" sz="quarter" idx="12"/>
          </p:nvPr>
        </p:nvSpPr>
        <p:spPr/>
        <p:txBody>
          <a:bodyPr/>
          <a:lstStyle/>
          <a:p>
            <a:fld id="{6C8DB4F7-D883-4928-8961-38134A510B78}" type="slidenum">
              <a:rPr lang="en-GB" smtClean="0"/>
              <a:t>2</a:t>
            </a:fld>
            <a:endParaRPr lang="en-GB" dirty="0"/>
          </a:p>
        </p:txBody>
      </p:sp>
    </p:spTree>
    <p:extLst>
      <p:ext uri="{BB962C8B-B14F-4D97-AF65-F5344CB8AC3E}">
        <p14:creationId xmlns:p14="http://schemas.microsoft.com/office/powerpoint/2010/main" val="865008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55428-A423-413C-B66B-1CA75CDD4259}"/>
              </a:ext>
            </a:extLst>
          </p:cNvPr>
          <p:cNvSpPr>
            <a:spLocks noGrp="1"/>
          </p:cNvSpPr>
          <p:nvPr>
            <p:ph type="title"/>
          </p:nvPr>
        </p:nvSpPr>
        <p:spPr>
          <a:xfrm>
            <a:off x="838200" y="47625"/>
            <a:ext cx="10515600" cy="1391561"/>
          </a:xfrm>
        </p:spPr>
        <p:txBody>
          <a:bodyPr/>
          <a:lstStyle/>
          <a:p>
            <a:r>
              <a:rPr lang="en-GB" dirty="0"/>
              <a:t>Linear Models</a:t>
            </a:r>
            <a:br>
              <a:rPr lang="en-GB" dirty="0"/>
            </a:br>
            <a:r>
              <a:rPr lang="en-GB" sz="2800" dirty="0">
                <a:solidFill>
                  <a:srgbClr val="C00000"/>
                </a:solidFill>
              </a:rPr>
              <a:t>Multiclass Classification</a:t>
            </a:r>
            <a:endParaRPr lang="en-GB" dirty="0"/>
          </a:p>
        </p:txBody>
      </p:sp>
      <p:sp>
        <p:nvSpPr>
          <p:cNvPr id="3" name="Content Placeholder 2">
            <a:extLst>
              <a:ext uri="{FF2B5EF4-FFF2-40B4-BE49-F238E27FC236}">
                <a16:creationId xmlns:a16="http://schemas.microsoft.com/office/drawing/2014/main" id="{AD1BEC60-258A-459D-A5F3-71E26685272C}"/>
              </a:ext>
            </a:extLst>
          </p:cNvPr>
          <p:cNvSpPr>
            <a:spLocks noGrp="1"/>
          </p:cNvSpPr>
          <p:nvPr>
            <p:ph idx="1"/>
          </p:nvPr>
        </p:nvSpPr>
        <p:spPr>
          <a:xfrm>
            <a:off x="753533" y="1683193"/>
            <a:ext cx="5432663" cy="4635255"/>
          </a:xfrm>
        </p:spPr>
        <p:txBody>
          <a:bodyPr>
            <a:normAutofit fontScale="85000" lnSpcReduction="10000"/>
          </a:bodyPr>
          <a:lstStyle/>
          <a:p>
            <a:pPr marL="355600" indent="-355600">
              <a:lnSpc>
                <a:spcPct val="120000"/>
              </a:lnSpc>
              <a:spcBef>
                <a:spcPts val="0"/>
              </a:spcBef>
              <a:spcAft>
                <a:spcPts val="1800"/>
              </a:spcAft>
            </a:pPr>
            <a:r>
              <a:rPr lang="en-GB" sz="3200" dirty="0"/>
              <a:t>Let us apply the one-vs.-rest method to a simple three-class classification dataset. </a:t>
            </a:r>
          </a:p>
          <a:p>
            <a:pPr marL="355600" indent="-355600">
              <a:lnSpc>
                <a:spcPct val="120000"/>
              </a:lnSpc>
              <a:spcBef>
                <a:spcPts val="0"/>
              </a:spcBef>
              <a:spcAft>
                <a:spcPts val="1800"/>
              </a:spcAft>
            </a:pPr>
            <a:r>
              <a:rPr lang="en-GB" sz="3200" dirty="0"/>
              <a:t>We use a two-dimensional dataset, where each class is given by data sampled.</a:t>
            </a:r>
          </a:p>
          <a:p>
            <a:pPr marL="355600" indent="-355600">
              <a:lnSpc>
                <a:spcPct val="120000"/>
              </a:lnSpc>
              <a:spcBef>
                <a:spcPts val="0"/>
              </a:spcBef>
              <a:spcAft>
                <a:spcPts val="1800"/>
              </a:spcAft>
            </a:pPr>
            <a:r>
              <a:rPr lang="en-GB" sz="3200" dirty="0"/>
              <a:t>It is clear from the figure that the Two-dimensional toy dataset containing three classes.</a:t>
            </a:r>
          </a:p>
        </p:txBody>
      </p:sp>
      <p:pic>
        <p:nvPicPr>
          <p:cNvPr id="5" name="Picture 4">
            <a:extLst>
              <a:ext uri="{FF2B5EF4-FFF2-40B4-BE49-F238E27FC236}">
                <a16:creationId xmlns:a16="http://schemas.microsoft.com/office/drawing/2014/main" id="{1CB2C661-2428-4B8E-9E00-706DA8A45CA1}"/>
              </a:ext>
            </a:extLst>
          </p:cNvPr>
          <p:cNvPicPr>
            <a:picLocks noChangeAspect="1"/>
          </p:cNvPicPr>
          <p:nvPr/>
        </p:nvPicPr>
        <p:blipFill>
          <a:blip r:embed="rId2"/>
          <a:stretch>
            <a:fillRect/>
          </a:stretch>
        </p:blipFill>
        <p:spPr>
          <a:xfrm>
            <a:off x="6615485" y="1683193"/>
            <a:ext cx="4484317" cy="1632833"/>
          </a:xfrm>
          <a:prstGeom prst="rect">
            <a:avLst/>
          </a:prstGeom>
        </p:spPr>
      </p:pic>
      <p:pic>
        <p:nvPicPr>
          <p:cNvPr id="9218" name="Picture 2">
            <a:extLst>
              <a:ext uri="{FF2B5EF4-FFF2-40B4-BE49-F238E27FC236}">
                <a16:creationId xmlns:a16="http://schemas.microsoft.com/office/drawing/2014/main" id="{10DAD3D4-C2F8-4339-91D3-AB4FB72BF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7116" y="3650808"/>
            <a:ext cx="3752850" cy="24955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65C2B8D6-E04B-4120-9FF7-B5D85398EAF8}"/>
              </a:ext>
            </a:extLst>
          </p:cNvPr>
          <p:cNvSpPr>
            <a:spLocks noGrp="1"/>
          </p:cNvSpPr>
          <p:nvPr>
            <p:ph type="sldNum" sz="quarter" idx="12"/>
          </p:nvPr>
        </p:nvSpPr>
        <p:spPr/>
        <p:txBody>
          <a:bodyPr/>
          <a:lstStyle/>
          <a:p>
            <a:fld id="{6C8DB4F7-D883-4928-8961-38134A510B78}" type="slidenum">
              <a:rPr lang="en-GB" smtClean="0"/>
              <a:t>20</a:t>
            </a:fld>
            <a:endParaRPr lang="en-GB" dirty="0"/>
          </a:p>
        </p:txBody>
      </p:sp>
    </p:spTree>
    <p:extLst>
      <p:ext uri="{BB962C8B-B14F-4D97-AF65-F5344CB8AC3E}">
        <p14:creationId xmlns:p14="http://schemas.microsoft.com/office/powerpoint/2010/main" val="2317383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55428-A423-413C-B66B-1CA75CDD4259}"/>
              </a:ext>
            </a:extLst>
          </p:cNvPr>
          <p:cNvSpPr>
            <a:spLocks noGrp="1"/>
          </p:cNvSpPr>
          <p:nvPr>
            <p:ph type="title"/>
          </p:nvPr>
        </p:nvSpPr>
        <p:spPr>
          <a:xfrm>
            <a:off x="838200" y="47625"/>
            <a:ext cx="10515600" cy="1391561"/>
          </a:xfrm>
        </p:spPr>
        <p:txBody>
          <a:bodyPr>
            <a:normAutofit/>
          </a:bodyPr>
          <a:lstStyle/>
          <a:p>
            <a:r>
              <a:rPr lang="en-GB" dirty="0">
                <a:latin typeface="MinionPro-It"/>
              </a:rPr>
              <a:t>Two-dimensional Toy Dataset</a:t>
            </a:r>
            <a:br>
              <a:rPr lang="en-GB" dirty="0">
                <a:latin typeface="MinionPro-It"/>
              </a:rPr>
            </a:br>
            <a:r>
              <a:rPr lang="en-GB" sz="2800" dirty="0">
                <a:solidFill>
                  <a:srgbClr val="C00000"/>
                </a:solidFill>
                <a:latin typeface="MinionPro-It"/>
              </a:rPr>
              <a:t>Three Classes</a:t>
            </a:r>
            <a:endParaRPr lang="en-GB" dirty="0">
              <a:solidFill>
                <a:srgbClr val="C00000"/>
              </a:solidFill>
            </a:endParaRPr>
          </a:p>
        </p:txBody>
      </p:sp>
      <p:sp>
        <p:nvSpPr>
          <p:cNvPr id="3" name="Content Placeholder 2">
            <a:extLst>
              <a:ext uri="{FF2B5EF4-FFF2-40B4-BE49-F238E27FC236}">
                <a16:creationId xmlns:a16="http://schemas.microsoft.com/office/drawing/2014/main" id="{AD1BEC60-258A-459D-A5F3-71E26685272C}"/>
              </a:ext>
            </a:extLst>
          </p:cNvPr>
          <p:cNvSpPr>
            <a:spLocks noGrp="1"/>
          </p:cNvSpPr>
          <p:nvPr>
            <p:ph idx="1"/>
          </p:nvPr>
        </p:nvSpPr>
        <p:spPr>
          <a:xfrm>
            <a:off x="660400" y="1514058"/>
            <a:ext cx="6671732" cy="5298252"/>
          </a:xfrm>
        </p:spPr>
        <p:txBody>
          <a:bodyPr>
            <a:noAutofit/>
          </a:bodyPr>
          <a:lstStyle/>
          <a:p>
            <a:pPr marL="355600" indent="-355600">
              <a:lnSpc>
                <a:spcPct val="100000"/>
              </a:lnSpc>
              <a:spcBef>
                <a:spcPts val="600"/>
              </a:spcBef>
              <a:spcAft>
                <a:spcPts val="1200"/>
              </a:spcAft>
            </a:pPr>
            <a:r>
              <a:rPr lang="en-GB" sz="1800" dirty="0"/>
              <a:t>We can see that all the points belonging to </a:t>
            </a:r>
            <a:r>
              <a:rPr lang="en-GB" sz="1800" b="1" dirty="0"/>
              <a:t>class 0</a:t>
            </a:r>
            <a:r>
              <a:rPr lang="en-GB" sz="1800" dirty="0"/>
              <a:t> in the training data are above the line corresponding to </a:t>
            </a:r>
            <a:r>
              <a:rPr lang="en-GB" sz="1800" b="1" dirty="0"/>
              <a:t>class 0</a:t>
            </a:r>
            <a:r>
              <a:rPr lang="en-GB" sz="1800" dirty="0"/>
              <a:t>, which means that they are on the “</a:t>
            </a:r>
            <a:r>
              <a:rPr lang="en-GB" sz="1800" b="1" dirty="0"/>
              <a:t>class 0</a:t>
            </a:r>
            <a:r>
              <a:rPr lang="en-GB" sz="1800" dirty="0"/>
              <a:t>” side of this binary classifier. </a:t>
            </a:r>
          </a:p>
          <a:p>
            <a:pPr marL="355600" indent="-355600">
              <a:lnSpc>
                <a:spcPct val="100000"/>
              </a:lnSpc>
              <a:spcBef>
                <a:spcPts val="600"/>
              </a:spcBef>
              <a:spcAft>
                <a:spcPts val="1200"/>
              </a:spcAft>
            </a:pPr>
            <a:r>
              <a:rPr lang="en-GB" sz="1800" dirty="0"/>
              <a:t>The points in </a:t>
            </a:r>
            <a:r>
              <a:rPr lang="en-GB" sz="1800" b="1" dirty="0"/>
              <a:t>class 0</a:t>
            </a:r>
            <a:r>
              <a:rPr lang="en-GB" sz="1800" dirty="0"/>
              <a:t> are above the line corresponding to </a:t>
            </a:r>
            <a:r>
              <a:rPr lang="en-GB" sz="1800" b="1" dirty="0"/>
              <a:t>class 2</a:t>
            </a:r>
            <a:r>
              <a:rPr lang="en-GB" sz="1800" dirty="0"/>
              <a:t>, which means they are classified as “</a:t>
            </a:r>
            <a:r>
              <a:rPr lang="en-GB" sz="1800" b="1" dirty="0"/>
              <a:t>rest</a:t>
            </a:r>
            <a:r>
              <a:rPr lang="en-GB" sz="1800" dirty="0"/>
              <a:t>” by the binary classifier for </a:t>
            </a:r>
            <a:r>
              <a:rPr lang="en-GB" sz="1800" b="1" dirty="0"/>
              <a:t>class 2</a:t>
            </a:r>
            <a:r>
              <a:rPr lang="en-GB" sz="1800" dirty="0"/>
              <a:t>. </a:t>
            </a:r>
          </a:p>
          <a:p>
            <a:pPr marL="355600" indent="-355600">
              <a:lnSpc>
                <a:spcPct val="100000"/>
              </a:lnSpc>
              <a:spcBef>
                <a:spcPts val="600"/>
              </a:spcBef>
              <a:spcAft>
                <a:spcPts val="1200"/>
              </a:spcAft>
            </a:pPr>
            <a:r>
              <a:rPr lang="en-GB" sz="1800" dirty="0"/>
              <a:t>The points belonging to </a:t>
            </a:r>
            <a:r>
              <a:rPr lang="en-GB" sz="1800" b="1" dirty="0"/>
              <a:t>class 0</a:t>
            </a:r>
            <a:r>
              <a:rPr lang="en-GB" sz="1800" dirty="0"/>
              <a:t> are to the left of the line corresponding to </a:t>
            </a:r>
            <a:r>
              <a:rPr lang="en-GB" sz="1800" b="1" dirty="0"/>
              <a:t>class 1</a:t>
            </a:r>
            <a:r>
              <a:rPr lang="en-GB" sz="1800" dirty="0"/>
              <a:t>, which means the binary classifier for </a:t>
            </a:r>
            <a:r>
              <a:rPr lang="en-GB" sz="1800" b="1" dirty="0"/>
              <a:t>class 1</a:t>
            </a:r>
            <a:r>
              <a:rPr lang="en-GB" sz="1800" dirty="0"/>
              <a:t> also classifies them as “</a:t>
            </a:r>
            <a:r>
              <a:rPr lang="en-GB" sz="1800" b="1" dirty="0"/>
              <a:t>rest</a:t>
            </a:r>
            <a:r>
              <a:rPr lang="en-GB" sz="1800" dirty="0"/>
              <a:t>.”</a:t>
            </a:r>
          </a:p>
          <a:p>
            <a:pPr marL="355600" indent="-355600">
              <a:lnSpc>
                <a:spcPct val="100000"/>
              </a:lnSpc>
              <a:spcBef>
                <a:spcPts val="600"/>
              </a:spcBef>
              <a:spcAft>
                <a:spcPts val="1200"/>
              </a:spcAft>
            </a:pPr>
            <a:r>
              <a:rPr lang="en-GB" sz="1800" dirty="0"/>
              <a:t>Therefore, any point in this area will be classified as </a:t>
            </a:r>
            <a:r>
              <a:rPr lang="en-GB" sz="1800" b="1" dirty="0"/>
              <a:t>class 0 </a:t>
            </a:r>
            <a:r>
              <a:rPr lang="en-GB" sz="1800" dirty="0"/>
              <a:t>by the final.</a:t>
            </a:r>
          </a:p>
          <a:p>
            <a:pPr marL="355600" indent="-355600">
              <a:lnSpc>
                <a:spcPct val="100000"/>
              </a:lnSpc>
              <a:spcBef>
                <a:spcPts val="600"/>
              </a:spcBef>
              <a:spcAft>
                <a:spcPts val="1200"/>
              </a:spcAft>
            </a:pPr>
            <a:r>
              <a:rPr lang="en-GB" sz="1800" dirty="0"/>
              <a:t>How about the triangle in the plot's center? There, points are classified as "rest" by all three binary classifiers. </a:t>
            </a:r>
            <a:r>
              <a:rPr lang="en-GB" sz="1800" b="1" dirty="0"/>
              <a:t>Which class would be given that point? </a:t>
            </a:r>
            <a:r>
              <a:rPr lang="en-GB" sz="1800" dirty="0"/>
              <a:t>The class of the closest line, which has the highest value in the classification algorithm, is the correct response.</a:t>
            </a:r>
          </a:p>
        </p:txBody>
      </p:sp>
      <p:pic>
        <p:nvPicPr>
          <p:cNvPr id="5" name="Picture 4">
            <a:extLst>
              <a:ext uri="{FF2B5EF4-FFF2-40B4-BE49-F238E27FC236}">
                <a16:creationId xmlns:a16="http://schemas.microsoft.com/office/drawing/2014/main" id="{A2D79DCF-1BBF-48FF-9E7D-7E228A26B2FA}"/>
              </a:ext>
            </a:extLst>
          </p:cNvPr>
          <p:cNvPicPr>
            <a:picLocks noChangeAspect="1"/>
          </p:cNvPicPr>
          <p:nvPr/>
        </p:nvPicPr>
        <p:blipFill>
          <a:blip r:embed="rId3"/>
          <a:stretch>
            <a:fillRect/>
          </a:stretch>
        </p:blipFill>
        <p:spPr>
          <a:xfrm>
            <a:off x="7546054" y="1609876"/>
            <a:ext cx="4119933" cy="1391561"/>
          </a:xfrm>
          <a:prstGeom prst="rect">
            <a:avLst/>
          </a:prstGeom>
        </p:spPr>
      </p:pic>
      <p:pic>
        <p:nvPicPr>
          <p:cNvPr id="10242" name="Picture 2">
            <a:extLst>
              <a:ext uri="{FF2B5EF4-FFF2-40B4-BE49-F238E27FC236}">
                <a16:creationId xmlns:a16="http://schemas.microsoft.com/office/drawing/2014/main" id="{ED430707-8507-4D65-BD64-EF2A7DE6C9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8700" y="3201633"/>
            <a:ext cx="4657725" cy="25336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E8E7A19-7166-4752-868E-FC84A9E75D80}"/>
              </a:ext>
            </a:extLst>
          </p:cNvPr>
          <p:cNvSpPr/>
          <p:nvPr/>
        </p:nvSpPr>
        <p:spPr>
          <a:xfrm>
            <a:off x="7690986" y="5935480"/>
            <a:ext cx="3975001" cy="646331"/>
          </a:xfrm>
          <a:prstGeom prst="rect">
            <a:avLst/>
          </a:prstGeom>
        </p:spPr>
        <p:txBody>
          <a:bodyPr wrap="square">
            <a:spAutoFit/>
          </a:bodyPr>
          <a:lstStyle/>
          <a:p>
            <a:r>
              <a:rPr lang="en-GB" i="1" dirty="0">
                <a:latin typeface="MinionPro-It"/>
              </a:rPr>
              <a:t>Decision boundaries learned by the three one-vs.-rest classifiers</a:t>
            </a:r>
            <a:endParaRPr lang="en-GB" dirty="0"/>
          </a:p>
        </p:txBody>
      </p:sp>
      <p:sp>
        <p:nvSpPr>
          <p:cNvPr id="4" name="Slide Number Placeholder 3">
            <a:extLst>
              <a:ext uri="{FF2B5EF4-FFF2-40B4-BE49-F238E27FC236}">
                <a16:creationId xmlns:a16="http://schemas.microsoft.com/office/drawing/2014/main" id="{6B5AA4FE-3602-4113-9023-A15534663D09}"/>
              </a:ext>
            </a:extLst>
          </p:cNvPr>
          <p:cNvSpPr>
            <a:spLocks noGrp="1"/>
          </p:cNvSpPr>
          <p:nvPr>
            <p:ph type="sldNum" sz="quarter" idx="12"/>
          </p:nvPr>
        </p:nvSpPr>
        <p:spPr/>
        <p:txBody>
          <a:bodyPr/>
          <a:lstStyle/>
          <a:p>
            <a:fld id="{6C8DB4F7-D883-4928-8961-38134A510B78}" type="slidenum">
              <a:rPr lang="en-GB" smtClean="0"/>
              <a:t>21</a:t>
            </a:fld>
            <a:endParaRPr lang="en-GB" dirty="0"/>
          </a:p>
        </p:txBody>
      </p:sp>
    </p:spTree>
    <p:extLst>
      <p:ext uri="{BB962C8B-B14F-4D97-AF65-F5344CB8AC3E}">
        <p14:creationId xmlns:p14="http://schemas.microsoft.com/office/powerpoint/2010/main" val="3560413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0FD4E-0AB9-4615-9571-F6FA3AD5F0F2}"/>
              </a:ext>
            </a:extLst>
          </p:cNvPr>
          <p:cNvSpPr>
            <a:spLocks noGrp="1"/>
          </p:cNvSpPr>
          <p:nvPr>
            <p:ph type="title"/>
          </p:nvPr>
        </p:nvSpPr>
        <p:spPr/>
        <p:txBody>
          <a:bodyPr>
            <a:normAutofit/>
          </a:bodyPr>
          <a:lstStyle/>
          <a:p>
            <a:pPr algn="l"/>
            <a:r>
              <a:rPr lang="en-GB" dirty="0"/>
              <a:t>Measuring The Quality Of</a:t>
            </a:r>
            <a:br>
              <a:rPr lang="en-GB" dirty="0"/>
            </a:br>
            <a:r>
              <a:rPr lang="en-GB" sz="2800" dirty="0">
                <a:solidFill>
                  <a:srgbClr val="C00000"/>
                </a:solidFill>
              </a:rPr>
              <a:t>A Regression Model</a:t>
            </a:r>
          </a:p>
        </p:txBody>
      </p:sp>
      <p:sp>
        <p:nvSpPr>
          <p:cNvPr id="3" name="Content Placeholder 2">
            <a:extLst>
              <a:ext uri="{FF2B5EF4-FFF2-40B4-BE49-F238E27FC236}">
                <a16:creationId xmlns:a16="http://schemas.microsoft.com/office/drawing/2014/main" id="{4D7C8744-8B95-4013-8DE0-80C2D43966C2}"/>
              </a:ext>
            </a:extLst>
          </p:cNvPr>
          <p:cNvSpPr>
            <a:spLocks noGrp="1"/>
          </p:cNvSpPr>
          <p:nvPr>
            <p:ph idx="1"/>
          </p:nvPr>
        </p:nvSpPr>
        <p:spPr>
          <a:xfrm>
            <a:off x="838200" y="1622145"/>
            <a:ext cx="10515600" cy="480975"/>
          </a:xfrm>
        </p:spPr>
        <p:txBody>
          <a:bodyPr>
            <a:noAutofit/>
          </a:bodyPr>
          <a:lstStyle/>
          <a:p>
            <a:pPr marL="355600" indent="-355600" algn="l"/>
            <a:r>
              <a:rPr lang="en-GB" sz="2000" dirty="0"/>
              <a:t>A useful statistics is (</a:t>
            </a:r>
            <a:r>
              <a:rPr lang="en-GB" sz="2000" b="1" dirty="0"/>
              <a:t>s</a:t>
            </a:r>
            <a:r>
              <a:rPr lang="en-GB" sz="2000" dirty="0"/>
              <a:t>), the standard error of the estimate is calculated as</a:t>
            </a:r>
          </a:p>
        </p:txBody>
      </p:sp>
      <p:sp>
        <p:nvSpPr>
          <p:cNvPr id="4" name="Slide Number Placeholder 3">
            <a:extLst>
              <a:ext uri="{FF2B5EF4-FFF2-40B4-BE49-F238E27FC236}">
                <a16:creationId xmlns:a16="http://schemas.microsoft.com/office/drawing/2014/main" id="{8488F7A3-EB9D-430D-8FEA-D374E0F9F4E7}"/>
              </a:ext>
            </a:extLst>
          </p:cNvPr>
          <p:cNvSpPr>
            <a:spLocks noGrp="1"/>
          </p:cNvSpPr>
          <p:nvPr>
            <p:ph type="sldNum" sz="quarter" idx="12"/>
          </p:nvPr>
        </p:nvSpPr>
        <p:spPr/>
        <p:txBody>
          <a:bodyPr/>
          <a:lstStyle/>
          <a:p>
            <a:fld id="{6C8DB4F7-D883-4928-8961-38134A510B78}" type="slidenum">
              <a:rPr lang="en-GB" smtClean="0"/>
              <a:t>22</a:t>
            </a:fld>
            <a:endParaRPr lang="en-GB" dirty="0"/>
          </a:p>
        </p:txBody>
      </p:sp>
      <p:sp>
        <p:nvSpPr>
          <p:cNvPr id="8" name="TextBox 7">
            <a:extLst>
              <a:ext uri="{FF2B5EF4-FFF2-40B4-BE49-F238E27FC236}">
                <a16:creationId xmlns:a16="http://schemas.microsoft.com/office/drawing/2014/main" id="{CF9735B8-0D70-455A-9B7F-8A0F9FC0925F}"/>
              </a:ext>
            </a:extLst>
          </p:cNvPr>
          <p:cNvSpPr txBox="1"/>
          <p:nvPr/>
        </p:nvSpPr>
        <p:spPr>
          <a:xfrm>
            <a:off x="838200" y="2680176"/>
            <a:ext cx="8559800" cy="2092881"/>
          </a:xfrm>
          <a:prstGeom prst="rect">
            <a:avLst/>
          </a:prstGeom>
          <a:noFill/>
        </p:spPr>
        <p:txBody>
          <a:bodyPr wrap="square">
            <a:spAutoFit/>
          </a:bodyPr>
          <a:lstStyle/>
          <a:p>
            <a:pPr marL="342900" indent="-342900" algn="l">
              <a:spcBef>
                <a:spcPts val="1200"/>
              </a:spcBef>
              <a:buFont typeface="Arial" panose="020B0604020202020204" pitchFamily="34" charset="0"/>
              <a:buChar char="•"/>
            </a:pPr>
            <a:r>
              <a:rPr lang="en-GB" sz="2000" dirty="0"/>
              <a:t>where </a:t>
            </a:r>
            <a:r>
              <a:rPr lang="en-GB" sz="2000" b="1" dirty="0"/>
              <a:t>SSE</a:t>
            </a:r>
            <a:r>
              <a:rPr lang="en-GB" sz="2000" dirty="0"/>
              <a:t> is the sum of squared errors. The statistic </a:t>
            </a:r>
            <a:r>
              <a:rPr lang="en-GB" sz="2000" b="1" dirty="0"/>
              <a:t>s</a:t>
            </a:r>
            <a:r>
              <a:rPr lang="en-GB" sz="2000" dirty="0"/>
              <a:t> is useful for assessing the quality of a regression model because its value indicates a measure of the size of the “typical” prediction error.</a:t>
            </a:r>
          </a:p>
          <a:p>
            <a:pPr marL="342900" indent="-342900" algn="l">
              <a:spcBef>
                <a:spcPts val="1200"/>
              </a:spcBef>
              <a:buFont typeface="Arial" panose="020B0604020202020204" pitchFamily="34" charset="0"/>
              <a:buChar char="•"/>
            </a:pPr>
            <a:r>
              <a:rPr lang="en-GB" sz="2000" dirty="0"/>
              <a:t>Another measure of the quality of a regression model is the </a:t>
            </a:r>
            <a:r>
              <a:rPr lang="en-GB" sz="2000" b="1" i="1" dirty="0"/>
              <a:t>r</a:t>
            </a:r>
            <a:r>
              <a:rPr lang="en-GB" sz="2000" b="1" baseline="30000" dirty="0"/>
              <a:t>2</a:t>
            </a:r>
            <a:r>
              <a:rPr lang="en-GB" sz="2000" dirty="0"/>
              <a:t> (r-squared) statistic. </a:t>
            </a:r>
            <a:r>
              <a:rPr lang="en-GB" sz="2000" b="1" i="1" dirty="0"/>
              <a:t>r</a:t>
            </a:r>
            <a:r>
              <a:rPr lang="en-GB" sz="2000" b="1" baseline="30000" dirty="0"/>
              <a:t>2</a:t>
            </a:r>
            <a:r>
              <a:rPr lang="en-GB" sz="2000" dirty="0"/>
              <a:t> measures how closely the linear regression fits the data, with values closer to 100% indicating a more perfect fit. The formula for </a:t>
            </a:r>
            <a:r>
              <a:rPr lang="en-GB" sz="2000" b="1" i="1" dirty="0"/>
              <a:t>r</a:t>
            </a:r>
            <a:r>
              <a:rPr lang="en-GB" sz="2000" b="1" baseline="30000" dirty="0"/>
              <a:t>2</a:t>
            </a:r>
            <a:r>
              <a:rPr lang="en-GB" sz="2000" dirty="0"/>
              <a:t> is</a:t>
            </a:r>
          </a:p>
        </p:txBody>
      </p:sp>
      <p:pic>
        <p:nvPicPr>
          <p:cNvPr id="10" name="Picture 9">
            <a:extLst>
              <a:ext uri="{FF2B5EF4-FFF2-40B4-BE49-F238E27FC236}">
                <a16:creationId xmlns:a16="http://schemas.microsoft.com/office/drawing/2014/main" id="{0D4D334E-67A4-4C7A-B050-1CD06EAE745C}"/>
              </a:ext>
            </a:extLst>
          </p:cNvPr>
          <p:cNvPicPr>
            <a:picLocks noChangeAspect="1"/>
          </p:cNvPicPr>
          <p:nvPr/>
        </p:nvPicPr>
        <p:blipFill>
          <a:blip r:embed="rId3"/>
          <a:stretch>
            <a:fillRect/>
          </a:stretch>
        </p:blipFill>
        <p:spPr>
          <a:xfrm>
            <a:off x="4724400" y="4781229"/>
            <a:ext cx="1371600" cy="695325"/>
          </a:xfrm>
          <a:prstGeom prst="rect">
            <a:avLst/>
          </a:prstGeom>
        </p:spPr>
      </p:pic>
      <p:pic>
        <p:nvPicPr>
          <p:cNvPr id="2052" name="Picture 4" descr="Explain linear regression with manual calculation | by WY Fok | Towards  Data Science">
            <a:extLst>
              <a:ext uri="{FF2B5EF4-FFF2-40B4-BE49-F238E27FC236}">
                <a16:creationId xmlns:a16="http://schemas.microsoft.com/office/drawing/2014/main" id="{A5C7594D-2FDD-42F7-A262-D63244DC2D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6895" y="3213866"/>
            <a:ext cx="2070784" cy="2389755"/>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3C7F980F-3BF4-4E8A-9C8A-AF25B6F87C12}"/>
              </a:ext>
            </a:extLst>
          </p:cNvPr>
          <p:cNvGrpSpPr/>
          <p:nvPr/>
        </p:nvGrpSpPr>
        <p:grpSpPr>
          <a:xfrm>
            <a:off x="838200" y="5504148"/>
            <a:ext cx="10144760" cy="1323439"/>
            <a:chOff x="838200" y="5538016"/>
            <a:chExt cx="10144760" cy="1323439"/>
          </a:xfrm>
        </p:grpSpPr>
        <p:sp>
          <p:nvSpPr>
            <p:cNvPr id="13" name="TextBox 12">
              <a:extLst>
                <a:ext uri="{FF2B5EF4-FFF2-40B4-BE49-F238E27FC236}">
                  <a16:creationId xmlns:a16="http://schemas.microsoft.com/office/drawing/2014/main" id="{4B0DD52D-0651-4BAF-BFC9-AF18DE1F9D24}"/>
                </a:ext>
              </a:extLst>
            </p:cNvPr>
            <p:cNvSpPr txBox="1"/>
            <p:nvPr/>
          </p:nvSpPr>
          <p:spPr>
            <a:xfrm>
              <a:off x="838200" y="5538016"/>
              <a:ext cx="10144760" cy="1323439"/>
            </a:xfrm>
            <a:prstGeom prst="rect">
              <a:avLst/>
            </a:prstGeom>
            <a:noFill/>
          </p:spPr>
          <p:txBody>
            <a:bodyPr wrap="square">
              <a:spAutoFit/>
            </a:bodyPr>
            <a:lstStyle/>
            <a:p>
              <a:pPr marL="342900" indent="-342900" algn="l">
                <a:buFont typeface="Arial" panose="020B0604020202020204" pitchFamily="34" charset="0"/>
                <a:buChar char="•"/>
              </a:pPr>
              <a:r>
                <a:rPr lang="en-GB" sz="2000" dirty="0"/>
                <a:t>Where </a:t>
              </a:r>
              <a:r>
                <a:rPr lang="en-GB" sz="2000" b="1" dirty="0"/>
                <a:t>SST</a:t>
              </a:r>
              <a:r>
                <a:rPr lang="en-GB" sz="2000" dirty="0"/>
                <a:t> represents the variability in the y-variable, and </a:t>
              </a:r>
              <a:r>
                <a:rPr lang="en-GB" sz="2000" b="1" dirty="0"/>
                <a:t>SSR</a:t>
              </a:r>
              <a:r>
                <a:rPr lang="en-GB" sz="2000" dirty="0"/>
                <a:t> represents the improvement in estimation from using the regression model as compared to just using    to estimate </a:t>
              </a:r>
              <a:r>
                <a:rPr lang="en-GB" sz="2000" b="1" dirty="0"/>
                <a:t>y</a:t>
              </a:r>
              <a:r>
                <a:rPr lang="en-GB" sz="2000" dirty="0"/>
                <a:t>. Thus, </a:t>
              </a:r>
              <a:r>
                <a:rPr lang="en-GB" sz="2000" b="1" i="1" dirty="0"/>
                <a:t>r</a:t>
              </a:r>
              <a:r>
                <a:rPr lang="en-GB" sz="2000" b="1" baseline="30000" dirty="0"/>
                <a:t>2</a:t>
              </a:r>
              <a:r>
                <a:rPr lang="en-GB" sz="2000" dirty="0"/>
                <a:t> may be interpreted as the ratio of the total variability in y that is accounted for by the linear relationship between </a:t>
              </a:r>
              <a:r>
                <a:rPr lang="en-GB" sz="2000" b="1" i="1" dirty="0"/>
                <a:t>x</a:t>
              </a:r>
              <a:r>
                <a:rPr lang="en-GB" sz="2000" dirty="0"/>
                <a:t> and </a:t>
              </a:r>
              <a:r>
                <a:rPr lang="en-GB" sz="2000" b="1" i="1" dirty="0"/>
                <a:t>y</a:t>
              </a:r>
              <a:r>
                <a:rPr lang="en-GB" sz="2000" dirty="0"/>
                <a:t>.</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F90567C-2597-4D40-B429-64DDD1668CC5}"/>
                    </a:ext>
                  </a:extLst>
                </p:cNvPr>
                <p:cNvSpPr txBox="1"/>
                <p:nvPr/>
              </p:nvSpPr>
              <p:spPr>
                <a:xfrm>
                  <a:off x="8738013" y="5893797"/>
                  <a:ext cx="1907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b="1" i="1" smtClean="0">
                                <a:latin typeface="Cambria Math" panose="02040503050406030204" pitchFamily="18" charset="0"/>
                              </a:rPr>
                            </m:ctrlPr>
                          </m:accPr>
                          <m:e>
                            <m:r>
                              <a:rPr lang="en-GB" b="1" i="1" smtClean="0">
                                <a:latin typeface="Cambria Math" panose="02040503050406030204" pitchFamily="18" charset="0"/>
                              </a:rPr>
                              <m:t>𝒚</m:t>
                            </m:r>
                          </m:e>
                        </m:acc>
                      </m:oMath>
                    </m:oMathPara>
                  </a14:m>
                  <a:endParaRPr lang="en-GB" b="1" dirty="0"/>
                </a:p>
              </p:txBody>
            </p:sp>
          </mc:Choice>
          <mc:Fallback xmlns="">
            <p:sp>
              <p:nvSpPr>
                <p:cNvPr id="14" name="TextBox 13">
                  <a:extLst>
                    <a:ext uri="{FF2B5EF4-FFF2-40B4-BE49-F238E27FC236}">
                      <a16:creationId xmlns:a16="http://schemas.microsoft.com/office/drawing/2014/main" id="{8F90567C-2597-4D40-B429-64DDD1668CC5}"/>
                    </a:ext>
                  </a:extLst>
                </p:cNvPr>
                <p:cNvSpPr txBox="1">
                  <a:spLocks noRot="1" noChangeAspect="1" noMove="1" noResize="1" noEditPoints="1" noAdjustHandles="1" noChangeArrowheads="1" noChangeShapeType="1" noTextEdit="1"/>
                </p:cNvSpPr>
                <p:nvPr/>
              </p:nvSpPr>
              <p:spPr>
                <a:xfrm>
                  <a:off x="8738013" y="5893797"/>
                  <a:ext cx="190757" cy="276999"/>
                </a:xfrm>
                <a:prstGeom prst="rect">
                  <a:avLst/>
                </a:prstGeom>
                <a:blipFill>
                  <a:blip r:embed="rId5"/>
                  <a:stretch>
                    <a:fillRect l="-31250" r="-28125" b="-26667"/>
                  </a:stretch>
                </a:blipFill>
              </p:spPr>
              <p:txBody>
                <a:bodyPr/>
                <a:lstStyle/>
                <a:p>
                  <a:r>
                    <a:rPr lang="en-GB">
                      <a:noFill/>
                    </a:rPr>
                    <a:t> </a:t>
                  </a:r>
                </a:p>
              </p:txBody>
            </p:sp>
          </mc:Fallback>
        </mc:AlternateContent>
      </p:grpSp>
      <p:pic>
        <p:nvPicPr>
          <p:cNvPr id="18" name="Picture 17">
            <a:extLst>
              <a:ext uri="{FF2B5EF4-FFF2-40B4-BE49-F238E27FC236}">
                <a16:creationId xmlns:a16="http://schemas.microsoft.com/office/drawing/2014/main" id="{2505F436-0A3D-4B31-A483-4C89F1AA61D9}"/>
              </a:ext>
            </a:extLst>
          </p:cNvPr>
          <p:cNvPicPr>
            <a:picLocks noChangeAspect="1"/>
          </p:cNvPicPr>
          <p:nvPr/>
        </p:nvPicPr>
        <p:blipFill>
          <a:blip r:embed="rId6"/>
          <a:stretch>
            <a:fillRect/>
          </a:stretch>
        </p:blipFill>
        <p:spPr>
          <a:xfrm>
            <a:off x="9298269" y="85625"/>
            <a:ext cx="2893731" cy="2045089"/>
          </a:xfrm>
          <a:prstGeom prst="rect">
            <a:avLst/>
          </a:prstGeom>
        </p:spPr>
      </p:pic>
      <p:pic>
        <p:nvPicPr>
          <p:cNvPr id="2056" name="Picture 8" descr="What are the different metrics that will be used in Linear Regression to  check the accuracy of the model | i2tutorials">
            <a:extLst>
              <a:ext uri="{FF2B5EF4-FFF2-40B4-BE49-F238E27FC236}">
                <a16:creationId xmlns:a16="http://schemas.microsoft.com/office/drawing/2014/main" id="{C248C409-F3FA-4123-B5B8-C07A2B47C2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11596" y="2226668"/>
            <a:ext cx="2408007" cy="96420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E68215B-A775-4604-91DD-E369C3EA11D0}"/>
              </a:ext>
            </a:extLst>
          </p:cNvPr>
          <p:cNvPicPr>
            <a:picLocks noChangeAspect="1"/>
          </p:cNvPicPr>
          <p:nvPr/>
        </p:nvPicPr>
        <p:blipFill>
          <a:blip r:embed="rId8"/>
          <a:stretch>
            <a:fillRect/>
          </a:stretch>
        </p:blipFill>
        <p:spPr>
          <a:xfrm>
            <a:off x="4602703" y="2130714"/>
            <a:ext cx="1371600" cy="419100"/>
          </a:xfrm>
          <a:prstGeom prst="rect">
            <a:avLst/>
          </a:prstGeom>
        </p:spPr>
      </p:pic>
    </p:spTree>
    <p:extLst>
      <p:ext uri="{BB962C8B-B14F-4D97-AF65-F5344CB8AC3E}">
        <p14:creationId xmlns:p14="http://schemas.microsoft.com/office/powerpoint/2010/main" val="738412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55428-A423-413C-B66B-1CA75CDD4259}"/>
              </a:ext>
            </a:extLst>
          </p:cNvPr>
          <p:cNvSpPr>
            <a:spLocks noGrp="1"/>
          </p:cNvSpPr>
          <p:nvPr>
            <p:ph type="title"/>
          </p:nvPr>
        </p:nvSpPr>
        <p:spPr>
          <a:xfrm>
            <a:off x="838200" y="47625"/>
            <a:ext cx="9117563" cy="1391561"/>
          </a:xfrm>
        </p:spPr>
        <p:txBody>
          <a:bodyPr/>
          <a:lstStyle/>
          <a:p>
            <a:r>
              <a:rPr lang="en-GB" dirty="0"/>
              <a:t>Strengths and Weaknesses</a:t>
            </a:r>
          </a:p>
        </p:txBody>
      </p:sp>
      <p:sp>
        <p:nvSpPr>
          <p:cNvPr id="3" name="Content Placeholder 2">
            <a:extLst>
              <a:ext uri="{FF2B5EF4-FFF2-40B4-BE49-F238E27FC236}">
                <a16:creationId xmlns:a16="http://schemas.microsoft.com/office/drawing/2014/main" id="{AD1BEC60-258A-459D-A5F3-71E26685272C}"/>
              </a:ext>
            </a:extLst>
          </p:cNvPr>
          <p:cNvSpPr>
            <a:spLocks noGrp="1"/>
          </p:cNvSpPr>
          <p:nvPr>
            <p:ph idx="1"/>
          </p:nvPr>
        </p:nvSpPr>
        <p:spPr>
          <a:xfrm>
            <a:off x="838200" y="1531621"/>
            <a:ext cx="10515600" cy="5326379"/>
          </a:xfrm>
        </p:spPr>
        <p:txBody>
          <a:bodyPr>
            <a:noAutofit/>
          </a:bodyPr>
          <a:lstStyle/>
          <a:p>
            <a:pPr marL="355600" indent="-355600">
              <a:lnSpc>
                <a:spcPct val="100000"/>
              </a:lnSpc>
              <a:spcBef>
                <a:spcPts val="1200"/>
              </a:spcBef>
              <a:spcAft>
                <a:spcPts val="600"/>
              </a:spcAft>
            </a:pPr>
            <a:r>
              <a:rPr lang="en-GB" sz="2000" b="1" dirty="0"/>
              <a:t>Linear models </a:t>
            </a:r>
            <a:r>
              <a:rPr lang="en-GB" sz="2000" dirty="0"/>
              <a:t>are very fast to train, and also fast to predict. They scale to very large datasets and work well with sparse data. This is true if the dataset has highly correlated features; in these cases, the coefficients might be hard to interpret. </a:t>
            </a:r>
          </a:p>
          <a:p>
            <a:pPr marL="355600" indent="-355600">
              <a:lnSpc>
                <a:spcPct val="100000"/>
              </a:lnSpc>
              <a:spcBef>
                <a:spcPts val="1200"/>
              </a:spcBef>
              <a:spcAft>
                <a:spcPts val="600"/>
              </a:spcAft>
            </a:pPr>
            <a:r>
              <a:rPr lang="en-GB" sz="2000" dirty="0"/>
              <a:t>Linear models perform well when the number of features is large compared to the number of samples.</a:t>
            </a:r>
          </a:p>
          <a:p>
            <a:pPr marL="355600" indent="-355600">
              <a:lnSpc>
                <a:spcPct val="100000"/>
              </a:lnSpc>
              <a:spcBef>
                <a:spcPts val="1200"/>
              </a:spcBef>
              <a:spcAft>
                <a:spcPts val="600"/>
              </a:spcAft>
            </a:pPr>
            <a:r>
              <a:rPr lang="en-GB" sz="2000" dirty="0"/>
              <a:t>They are applied to very huge datasets for the simple reason that other models cannot be trained. Other </a:t>
            </a:r>
            <a:r>
              <a:rPr lang="en-GB" sz="2000"/>
              <a:t>models might </a:t>
            </a:r>
            <a:r>
              <a:rPr lang="en-GB" sz="2000" dirty="0"/>
              <a:t>perform more generally in lower-dimensional spaces.</a:t>
            </a:r>
          </a:p>
          <a:p>
            <a:pPr marL="355600" indent="-355600">
              <a:lnSpc>
                <a:spcPct val="100000"/>
              </a:lnSpc>
              <a:spcBef>
                <a:spcPts val="1200"/>
              </a:spcBef>
              <a:spcAft>
                <a:spcPts val="600"/>
              </a:spcAft>
            </a:pPr>
            <a:r>
              <a:rPr lang="en-GB" sz="2000" dirty="0"/>
              <a:t>Large values for </a:t>
            </a:r>
            <a:r>
              <a:rPr lang="en-GB" sz="2000" b="1" i="1" dirty="0"/>
              <a:t>alpha</a:t>
            </a:r>
            <a:r>
              <a:rPr lang="en-GB" sz="2000" dirty="0"/>
              <a:t> or small values for </a:t>
            </a:r>
            <a:r>
              <a:rPr lang="en-GB" sz="2000" b="1" dirty="0"/>
              <a:t>C </a:t>
            </a:r>
            <a:r>
              <a:rPr lang="en-GB" sz="2000" dirty="0"/>
              <a:t>mean simple models. For the regression models, tuning these parameters is quite important. </a:t>
            </a:r>
          </a:p>
          <a:p>
            <a:pPr marL="355600" indent="-355600">
              <a:lnSpc>
                <a:spcPct val="100000"/>
              </a:lnSpc>
              <a:spcBef>
                <a:spcPts val="1200"/>
              </a:spcBef>
              <a:spcAft>
                <a:spcPts val="600"/>
              </a:spcAft>
            </a:pPr>
            <a:r>
              <a:rPr lang="en-GB" sz="2000" dirty="0"/>
              <a:t>The other decision we have to make is whether we want to use </a:t>
            </a:r>
            <a:r>
              <a:rPr lang="en-GB" sz="2000" b="1" dirty="0"/>
              <a:t>L</a:t>
            </a:r>
            <a:r>
              <a:rPr lang="en-GB" sz="2000" b="1" baseline="-25000" dirty="0"/>
              <a:t>1</a:t>
            </a:r>
            <a:r>
              <a:rPr lang="en-GB" sz="2000" b="1" dirty="0"/>
              <a:t> regularization </a:t>
            </a:r>
            <a:r>
              <a:rPr lang="en-GB" sz="2000" dirty="0"/>
              <a:t>or </a:t>
            </a:r>
            <a:r>
              <a:rPr lang="en-GB" sz="2000" b="1" dirty="0"/>
              <a:t>L</a:t>
            </a:r>
            <a:r>
              <a:rPr lang="en-GB" sz="2000" b="1" baseline="-25000" dirty="0"/>
              <a:t>2</a:t>
            </a:r>
            <a:r>
              <a:rPr lang="en-GB" sz="2000" b="1" dirty="0"/>
              <a:t> regularization</a:t>
            </a:r>
            <a:r>
              <a:rPr lang="en-GB" sz="2000" dirty="0"/>
              <a:t>. If we assume that only a few of features are important, we should use </a:t>
            </a:r>
            <a:r>
              <a:rPr lang="en-GB" sz="2000" b="1" dirty="0"/>
              <a:t>L</a:t>
            </a:r>
            <a:r>
              <a:rPr lang="en-GB" sz="2000" b="1" baseline="-25000" dirty="0"/>
              <a:t>1</a:t>
            </a:r>
            <a:r>
              <a:rPr lang="en-GB" sz="2000" dirty="0"/>
              <a:t>.</a:t>
            </a:r>
          </a:p>
          <a:p>
            <a:pPr marL="355600" indent="-355600">
              <a:lnSpc>
                <a:spcPct val="100000"/>
              </a:lnSpc>
              <a:spcBef>
                <a:spcPts val="1200"/>
              </a:spcBef>
              <a:spcAft>
                <a:spcPts val="600"/>
              </a:spcAft>
            </a:pPr>
            <a:r>
              <a:rPr lang="en-GB" sz="2000" dirty="0"/>
              <a:t>The main parameter of linear models is the </a:t>
            </a:r>
            <a:r>
              <a:rPr lang="en-GB" sz="2000" b="1" dirty="0"/>
              <a:t>Regularization Parameter</a:t>
            </a:r>
            <a:r>
              <a:rPr lang="en-GB" sz="2000" dirty="0"/>
              <a:t>, called </a:t>
            </a:r>
            <a:r>
              <a:rPr lang="en-GB" sz="2000" b="1" i="1" dirty="0"/>
              <a:t>alpha</a:t>
            </a:r>
            <a:r>
              <a:rPr lang="en-GB" sz="2000" dirty="0"/>
              <a:t> in the regression models and </a:t>
            </a:r>
            <a:r>
              <a:rPr lang="en-GB" sz="2000" b="1" dirty="0"/>
              <a:t>C</a:t>
            </a:r>
            <a:r>
              <a:rPr lang="en-GB" sz="2000" dirty="0"/>
              <a:t> in </a:t>
            </a:r>
            <a:r>
              <a:rPr lang="en-GB" sz="2000" b="1" dirty="0" err="1"/>
              <a:t>LinearSVC</a:t>
            </a:r>
            <a:r>
              <a:rPr lang="en-GB" sz="2000" dirty="0"/>
              <a:t> and </a:t>
            </a:r>
            <a:r>
              <a:rPr lang="en-GB" sz="2000" b="1" dirty="0" err="1"/>
              <a:t>LogisticRegression</a:t>
            </a:r>
            <a:r>
              <a:rPr lang="en-GB" sz="2000" dirty="0"/>
              <a:t>.</a:t>
            </a:r>
          </a:p>
        </p:txBody>
      </p:sp>
      <p:sp>
        <p:nvSpPr>
          <p:cNvPr id="4" name="Slide Number Placeholder 3">
            <a:extLst>
              <a:ext uri="{FF2B5EF4-FFF2-40B4-BE49-F238E27FC236}">
                <a16:creationId xmlns:a16="http://schemas.microsoft.com/office/drawing/2014/main" id="{81D7ED50-44A1-4E07-95E7-59C42EEF792D}"/>
              </a:ext>
            </a:extLst>
          </p:cNvPr>
          <p:cNvSpPr>
            <a:spLocks noGrp="1"/>
          </p:cNvSpPr>
          <p:nvPr>
            <p:ph type="sldNum" sz="quarter" idx="12"/>
          </p:nvPr>
        </p:nvSpPr>
        <p:spPr/>
        <p:txBody>
          <a:bodyPr/>
          <a:lstStyle/>
          <a:p>
            <a:fld id="{6C8DB4F7-D883-4928-8961-38134A510B78}" type="slidenum">
              <a:rPr lang="en-GB" smtClean="0"/>
              <a:t>23</a:t>
            </a:fld>
            <a:endParaRPr lang="en-GB" dirty="0"/>
          </a:p>
        </p:txBody>
      </p:sp>
    </p:spTree>
    <p:extLst>
      <p:ext uri="{BB962C8B-B14F-4D97-AF65-F5344CB8AC3E}">
        <p14:creationId xmlns:p14="http://schemas.microsoft.com/office/powerpoint/2010/main" val="600788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41A6B-5EF3-4B91-B0E7-349382197ABB}"/>
              </a:ext>
            </a:extLst>
          </p:cNvPr>
          <p:cNvSpPr>
            <a:spLocks noGrp="1"/>
          </p:cNvSpPr>
          <p:nvPr>
            <p:ph type="title"/>
          </p:nvPr>
        </p:nvSpPr>
        <p:spPr/>
        <p:txBody>
          <a:bodyPr/>
          <a:lstStyle/>
          <a:p>
            <a:r>
              <a:rPr lang="en-GB" dirty="0"/>
              <a:t>Resources/ References</a:t>
            </a:r>
          </a:p>
        </p:txBody>
      </p:sp>
      <p:sp>
        <p:nvSpPr>
          <p:cNvPr id="3" name="Content Placeholder 2">
            <a:extLst>
              <a:ext uri="{FF2B5EF4-FFF2-40B4-BE49-F238E27FC236}">
                <a16:creationId xmlns:a16="http://schemas.microsoft.com/office/drawing/2014/main" id="{717D5E5B-EB6F-421A-AC92-5B7CFB9F6E19}"/>
              </a:ext>
            </a:extLst>
          </p:cNvPr>
          <p:cNvSpPr>
            <a:spLocks noGrp="1"/>
          </p:cNvSpPr>
          <p:nvPr>
            <p:ph idx="1"/>
          </p:nvPr>
        </p:nvSpPr>
        <p:spPr>
          <a:xfrm>
            <a:off x="838200" y="1578601"/>
            <a:ext cx="6442493" cy="5262465"/>
          </a:xfrm>
        </p:spPr>
        <p:txBody>
          <a:bodyPr>
            <a:normAutofit fontScale="92500" lnSpcReduction="10000"/>
          </a:bodyPr>
          <a:lstStyle/>
          <a:p>
            <a:pPr>
              <a:lnSpc>
                <a:spcPct val="100000"/>
              </a:lnSpc>
              <a:spcBef>
                <a:spcPts val="600"/>
              </a:spcBef>
              <a:spcAft>
                <a:spcPts val="600"/>
              </a:spcAft>
            </a:pPr>
            <a:r>
              <a:rPr lang="en-GB" sz="1800" dirty="0"/>
              <a:t>Mastering Machine Learning with Python in Six Steps: A Practical Implementation Guide to Predictive Data Analytics Using Python Manohar </a:t>
            </a:r>
            <a:r>
              <a:rPr lang="en-GB" sz="1800" dirty="0" err="1"/>
              <a:t>Swamynathan</a:t>
            </a:r>
            <a:r>
              <a:rPr lang="en-GB" sz="1800" dirty="0"/>
              <a:t>, 1484249461, 2019, </a:t>
            </a:r>
            <a:r>
              <a:rPr lang="en-GB" sz="1800" dirty="0" err="1"/>
              <a:t>Apress</a:t>
            </a:r>
            <a:r>
              <a:rPr lang="en-GB" sz="1800" dirty="0"/>
              <a:t>.</a:t>
            </a:r>
          </a:p>
          <a:p>
            <a:pPr>
              <a:lnSpc>
                <a:spcPct val="100000"/>
              </a:lnSpc>
              <a:spcBef>
                <a:spcPts val="600"/>
              </a:spcBef>
              <a:spcAft>
                <a:spcPts val="600"/>
              </a:spcAft>
            </a:pPr>
            <a:r>
              <a:rPr lang="en-GB" sz="1800" dirty="0"/>
              <a:t>Introduction to Machine Learning with Python, Andreas C. Müller and Sarah Guido, O'Reilly Publishers, 2017.</a:t>
            </a:r>
          </a:p>
          <a:p>
            <a:pPr>
              <a:lnSpc>
                <a:spcPct val="100000"/>
              </a:lnSpc>
              <a:spcBef>
                <a:spcPts val="600"/>
              </a:spcBef>
              <a:spcAft>
                <a:spcPts val="600"/>
              </a:spcAft>
            </a:pPr>
            <a:r>
              <a:rPr lang="en-GB" sz="1800" dirty="0"/>
              <a:t>Data Mining And Machine Learning, Fundamental Concepts And Algorithms, MOHAMMED J. </a:t>
            </a:r>
            <a:r>
              <a:rPr lang="en-GB" sz="1800" dirty="0" err="1"/>
              <a:t>Zaki</a:t>
            </a:r>
            <a:r>
              <a:rPr lang="en-GB" sz="1800" dirty="0"/>
              <a:t>, Wagner </a:t>
            </a:r>
            <a:r>
              <a:rPr lang="en-GB" sz="1800" dirty="0" err="1"/>
              <a:t>Meira</a:t>
            </a:r>
            <a:r>
              <a:rPr lang="en-GB" sz="1800" dirty="0"/>
              <a:t>, Jr., Cambridge CB2 8BS, United Kingdom, 2020.</a:t>
            </a:r>
          </a:p>
          <a:p>
            <a:pPr>
              <a:lnSpc>
                <a:spcPct val="100000"/>
              </a:lnSpc>
              <a:spcBef>
                <a:spcPts val="600"/>
              </a:spcBef>
              <a:spcAft>
                <a:spcPts val="600"/>
              </a:spcAft>
            </a:pPr>
            <a:r>
              <a:rPr lang="en-GB" sz="1800" dirty="0"/>
              <a:t>Discovering Knowledge In Data: An Introduction To Data Exploration, Second Edition, By Daniel Larose And Chantal Larose, John Wiley And Sons, Inc., 2014.</a:t>
            </a:r>
          </a:p>
          <a:p>
            <a:pPr>
              <a:lnSpc>
                <a:spcPct val="100000"/>
              </a:lnSpc>
              <a:spcBef>
                <a:spcPts val="600"/>
              </a:spcBef>
              <a:spcAft>
                <a:spcPts val="600"/>
              </a:spcAft>
            </a:pPr>
            <a:r>
              <a:rPr lang="tr-TR" sz="1800" dirty="0"/>
              <a:t>www.datacamp.com</a:t>
            </a:r>
            <a:endParaRPr lang="en-GB" sz="1800" dirty="0"/>
          </a:p>
          <a:p>
            <a:pPr>
              <a:lnSpc>
                <a:spcPct val="100000"/>
              </a:lnSpc>
              <a:spcBef>
                <a:spcPts val="600"/>
              </a:spcBef>
              <a:spcAft>
                <a:spcPts val="600"/>
              </a:spcAft>
            </a:pPr>
            <a:r>
              <a:rPr lang="tr-TR" sz="1800" dirty="0"/>
              <a:t>www.analyticsvidhya.com/blog/2018/08/k-nearest-neighbor-introduction-regression-python</a:t>
            </a:r>
            <a:endParaRPr lang="en-GB" sz="1800" dirty="0"/>
          </a:p>
          <a:p>
            <a:pPr>
              <a:lnSpc>
                <a:spcPct val="100000"/>
              </a:lnSpc>
              <a:spcBef>
                <a:spcPts val="600"/>
              </a:spcBef>
              <a:spcAft>
                <a:spcPts val="600"/>
              </a:spcAft>
            </a:pPr>
            <a:r>
              <a:rPr lang="en-GB" sz="1800" dirty="0"/>
              <a:t>Some images are used from google search repository to enhance the level of learning.</a:t>
            </a:r>
          </a:p>
          <a:p>
            <a:pPr>
              <a:lnSpc>
                <a:spcPct val="100000"/>
              </a:lnSpc>
              <a:spcBef>
                <a:spcPts val="600"/>
              </a:spcBef>
              <a:spcAft>
                <a:spcPts val="600"/>
              </a:spcAft>
            </a:pPr>
            <a:r>
              <a:rPr lang="en-GB" sz="1800" dirty="0"/>
              <a:t>Sample datasets for Regression: www.kaggle.com/tags/regression</a:t>
            </a:r>
          </a:p>
        </p:txBody>
      </p:sp>
      <p:sp>
        <p:nvSpPr>
          <p:cNvPr id="4" name="Slide Number Placeholder 3">
            <a:extLst>
              <a:ext uri="{FF2B5EF4-FFF2-40B4-BE49-F238E27FC236}">
                <a16:creationId xmlns:a16="http://schemas.microsoft.com/office/drawing/2014/main" id="{447DBE60-6E02-4C6D-A842-A43FA445ABD2}"/>
              </a:ext>
            </a:extLst>
          </p:cNvPr>
          <p:cNvSpPr>
            <a:spLocks noGrp="1"/>
          </p:cNvSpPr>
          <p:nvPr>
            <p:ph type="sldNum" sz="quarter" idx="12"/>
          </p:nvPr>
        </p:nvSpPr>
        <p:spPr/>
        <p:txBody>
          <a:bodyPr/>
          <a:lstStyle/>
          <a:p>
            <a:fld id="{6C8DB4F7-D883-4928-8961-38134A510B78}" type="slidenum">
              <a:rPr lang="en-GB" smtClean="0"/>
              <a:t>24</a:t>
            </a:fld>
            <a:endParaRPr lang="en-GB" dirty="0"/>
          </a:p>
        </p:txBody>
      </p:sp>
      <p:sp>
        <p:nvSpPr>
          <p:cNvPr id="5" name="Title 5">
            <a:extLst>
              <a:ext uri="{FF2B5EF4-FFF2-40B4-BE49-F238E27FC236}">
                <a16:creationId xmlns:a16="http://schemas.microsoft.com/office/drawing/2014/main" id="{57706224-15BA-6097-5A72-4CCC94E3F6EF}"/>
              </a:ext>
            </a:extLst>
          </p:cNvPr>
          <p:cNvSpPr txBox="1">
            <a:spLocks/>
          </p:cNvSpPr>
          <p:nvPr/>
        </p:nvSpPr>
        <p:spPr>
          <a:xfrm>
            <a:off x="7414385" y="2426145"/>
            <a:ext cx="4073105" cy="3037052"/>
          </a:xfrm>
          <a:prstGeom prst="rect">
            <a:avLst/>
          </a:prstGeom>
          <a:ln w="19050">
            <a:solidFill>
              <a:schemeClr val="tx1"/>
            </a:solidFill>
          </a:ln>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kern="1200">
                <a:solidFill>
                  <a:schemeClr val="accent1">
                    <a:lumMod val="75000"/>
                  </a:schemeClr>
                </a:solidFill>
                <a:latin typeface="+mn-lt"/>
                <a:ea typeface="+mj-ea"/>
                <a:cs typeface="+mj-cs"/>
              </a:defRPr>
            </a:lvl1pPr>
          </a:lstStyle>
          <a:p>
            <a:pPr algn="ctr"/>
            <a:r>
              <a:rPr lang="en-IE" sz="2400" dirty="0"/>
              <a:t>Copyright Notice</a:t>
            </a:r>
            <a:br>
              <a:rPr lang="en-IE" sz="2400" dirty="0"/>
            </a:br>
            <a:r>
              <a:rPr lang="en-IE" sz="1800" dirty="0"/>
              <a:t>The following material has been communicated to you by or on behalf of CCT College Dublin in accordance with the Copyright and Related Rights Act 2000 (the Act).</a:t>
            </a:r>
            <a:br>
              <a:rPr lang="en-IE" sz="1800" dirty="0"/>
            </a:br>
            <a:r>
              <a:rPr lang="en-IE" sz="1800" dirty="0"/>
              <a:t>The material may be subject to copyright under the Act and any further reproduction, communication or distribution of this material must be in accordance with the Act.</a:t>
            </a:r>
            <a:br>
              <a:rPr lang="en-IE" sz="1800" dirty="0"/>
            </a:br>
            <a:br>
              <a:rPr lang="en-IE" sz="1800" dirty="0"/>
            </a:br>
            <a:r>
              <a:rPr lang="en-IE" sz="1200" dirty="0"/>
              <a:t>Do not remove this notice</a:t>
            </a:r>
            <a:endParaRPr lang="en-IE" sz="1800" dirty="0"/>
          </a:p>
        </p:txBody>
      </p:sp>
    </p:spTree>
    <p:extLst>
      <p:ext uri="{BB962C8B-B14F-4D97-AF65-F5344CB8AC3E}">
        <p14:creationId xmlns:p14="http://schemas.microsoft.com/office/powerpoint/2010/main" val="1235696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240970" y="85237"/>
            <a:ext cx="10112829" cy="1325563"/>
          </a:xfrm>
        </p:spPr>
        <p:txBody>
          <a:bodyPr>
            <a:normAutofit/>
          </a:bodyPr>
          <a:lstStyle/>
          <a:p>
            <a:pPr>
              <a:defRPr/>
            </a:pPr>
            <a:r>
              <a:rPr lang="en-GB" dirty="0"/>
              <a:t>Introduction to Regression</a:t>
            </a:r>
            <a:endParaRPr lang="en-US" altLang="en-US" sz="3200" dirty="0">
              <a:solidFill>
                <a:schemeClr val="tx2">
                  <a:satMod val="130000"/>
                </a:schemeClr>
              </a:solidFill>
            </a:endParaRPr>
          </a:p>
        </p:txBody>
      </p:sp>
      <p:sp>
        <p:nvSpPr>
          <p:cNvPr id="19459" name="Rectangle 3"/>
          <p:cNvSpPr>
            <a:spLocks noGrp="1" noChangeArrowheads="1"/>
          </p:cNvSpPr>
          <p:nvPr>
            <p:ph idx="1"/>
          </p:nvPr>
        </p:nvSpPr>
        <p:spPr>
          <a:xfrm>
            <a:off x="838200" y="1565137"/>
            <a:ext cx="6299718" cy="5264870"/>
          </a:xfrm>
        </p:spPr>
        <p:txBody>
          <a:bodyPr>
            <a:normAutofit fontScale="85000" lnSpcReduction="10000"/>
          </a:bodyPr>
          <a:lstStyle/>
          <a:p>
            <a:pPr marL="358775" indent="-358775">
              <a:lnSpc>
                <a:spcPct val="100000"/>
              </a:lnSpc>
              <a:spcBef>
                <a:spcPts val="1200"/>
              </a:spcBef>
              <a:spcAft>
                <a:spcPts val="600"/>
              </a:spcAft>
              <a:defRPr/>
            </a:pPr>
            <a:r>
              <a:rPr lang="en-GB" sz="2400" dirty="0"/>
              <a:t>Regression models are used to predict target variables on a continuous scale, which makes them attractive for addressing many questions in various fields. </a:t>
            </a:r>
          </a:p>
          <a:p>
            <a:pPr marL="358775" indent="-358775">
              <a:lnSpc>
                <a:spcPct val="100000"/>
              </a:lnSpc>
              <a:spcBef>
                <a:spcPts val="1200"/>
              </a:spcBef>
              <a:spcAft>
                <a:spcPts val="600"/>
              </a:spcAft>
              <a:defRPr/>
            </a:pPr>
            <a:r>
              <a:rPr lang="en-GB" sz="2400" dirty="0"/>
              <a:t>They have applications in industry, such as understanding relationships between variables, evaluating trends, or making forecasts. One example is predicting the sales of a company in the future months.</a:t>
            </a:r>
            <a:endParaRPr lang="en-US" sz="2400" dirty="0"/>
          </a:p>
          <a:p>
            <a:pPr marL="358775" indent="-358775">
              <a:lnSpc>
                <a:spcPct val="100000"/>
              </a:lnSpc>
              <a:spcBef>
                <a:spcPts val="1200"/>
              </a:spcBef>
              <a:spcAft>
                <a:spcPts val="600"/>
              </a:spcAft>
              <a:defRPr/>
            </a:pPr>
            <a:r>
              <a:rPr lang="en-US" altLang="en-US" b="1" dirty="0"/>
              <a:t>Example:</a:t>
            </a:r>
            <a:r>
              <a:rPr lang="en-US" altLang="en-US" sz="2400" dirty="0"/>
              <a:t> Estimate a patient’s systolic blood pressure, based on patient’s age, gender, body-mass index, and sodium levels.</a:t>
            </a:r>
          </a:p>
          <a:p>
            <a:pPr marL="811213" lvl="2" indent="-452438">
              <a:lnSpc>
                <a:spcPct val="100000"/>
              </a:lnSpc>
              <a:spcBef>
                <a:spcPts val="1200"/>
              </a:spcBef>
              <a:spcAft>
                <a:spcPts val="600"/>
              </a:spcAft>
              <a:buFont typeface="+mj-lt"/>
              <a:buAutoNum type="alphaLcParenR"/>
              <a:defRPr/>
            </a:pPr>
            <a:r>
              <a:rPr lang="en-US" altLang="en-US" sz="2400" dirty="0"/>
              <a:t>Use training data to develop the model that estimates systolic blood pressure based on predictor variables.</a:t>
            </a:r>
          </a:p>
          <a:p>
            <a:pPr marL="811213" lvl="2" indent="-452438">
              <a:lnSpc>
                <a:spcPct val="100000"/>
              </a:lnSpc>
              <a:spcBef>
                <a:spcPts val="1200"/>
              </a:spcBef>
              <a:spcAft>
                <a:spcPts val="600"/>
              </a:spcAft>
              <a:buFont typeface="+mj-lt"/>
              <a:buAutoNum type="alphaLcParenR"/>
              <a:defRPr/>
            </a:pPr>
            <a:r>
              <a:rPr lang="en-US" altLang="en-US" sz="2400" dirty="0"/>
              <a:t>Apply model to new cases in order to obtain estimated systolic blood pressure.</a:t>
            </a:r>
          </a:p>
        </p:txBody>
      </p:sp>
      <p:pic>
        <p:nvPicPr>
          <p:cNvPr id="1026" name="Picture 2">
            <a:extLst>
              <a:ext uri="{FF2B5EF4-FFF2-40B4-BE49-F238E27FC236}">
                <a16:creationId xmlns:a16="http://schemas.microsoft.com/office/drawing/2014/main" id="{095DA571-7565-4E92-940C-3BCA39D1A2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9962" y="1593129"/>
            <a:ext cx="4340714" cy="27149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ext, email&#10;&#10;Description automatically generated">
            <a:extLst>
              <a:ext uri="{FF2B5EF4-FFF2-40B4-BE49-F238E27FC236}">
                <a16:creationId xmlns:a16="http://schemas.microsoft.com/office/drawing/2014/main" id="{D7DD1E52-35B2-4F73-887B-F6D8F5C87DB8}"/>
              </a:ext>
            </a:extLst>
          </p:cNvPr>
          <p:cNvPicPr>
            <a:picLocks noChangeAspect="1"/>
          </p:cNvPicPr>
          <p:nvPr/>
        </p:nvPicPr>
        <p:blipFill>
          <a:blip r:embed="rId3"/>
          <a:stretch>
            <a:fillRect/>
          </a:stretch>
        </p:blipFill>
        <p:spPr>
          <a:xfrm>
            <a:off x="7333539" y="4499708"/>
            <a:ext cx="4433559" cy="2124762"/>
          </a:xfrm>
          <a:prstGeom prst="rect">
            <a:avLst/>
          </a:prstGeom>
        </p:spPr>
      </p:pic>
      <p:sp>
        <p:nvSpPr>
          <p:cNvPr id="2" name="Slide Number Placeholder 1">
            <a:extLst>
              <a:ext uri="{FF2B5EF4-FFF2-40B4-BE49-F238E27FC236}">
                <a16:creationId xmlns:a16="http://schemas.microsoft.com/office/drawing/2014/main" id="{83A28F35-3D99-4D61-BE75-07C724350C9C}"/>
              </a:ext>
            </a:extLst>
          </p:cNvPr>
          <p:cNvSpPr>
            <a:spLocks noGrp="1"/>
          </p:cNvSpPr>
          <p:nvPr>
            <p:ph type="sldNum" sz="quarter" idx="12"/>
          </p:nvPr>
        </p:nvSpPr>
        <p:spPr/>
        <p:txBody>
          <a:bodyPr/>
          <a:lstStyle/>
          <a:p>
            <a:fld id="{6C8DB4F7-D883-4928-8961-38134A510B78}" type="slidenum">
              <a:rPr lang="en-GB" smtClean="0"/>
              <a:t>3</a:t>
            </a:fld>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222310" y="169863"/>
            <a:ext cx="9236140" cy="1143000"/>
          </a:xfrm>
        </p:spPr>
        <p:txBody>
          <a:bodyPr>
            <a:normAutofit/>
          </a:bodyPr>
          <a:lstStyle/>
          <a:p>
            <a:pPr>
              <a:defRPr/>
            </a:pPr>
            <a:r>
              <a:rPr lang="en-GB" dirty="0"/>
              <a:t>Introduction to Regression</a:t>
            </a:r>
            <a:endParaRPr lang="en-US" altLang="en-US" sz="3200" dirty="0">
              <a:solidFill>
                <a:schemeClr val="tx2">
                  <a:satMod val="130000"/>
                </a:schemeClr>
              </a:solidFill>
            </a:endParaRPr>
          </a:p>
        </p:txBody>
      </p:sp>
      <p:sp>
        <p:nvSpPr>
          <p:cNvPr id="31747" name="Rectangle 3"/>
          <p:cNvSpPr>
            <a:spLocks noGrp="1" noChangeArrowheads="1"/>
          </p:cNvSpPr>
          <p:nvPr>
            <p:ph sz="half" idx="1"/>
          </p:nvPr>
        </p:nvSpPr>
        <p:spPr>
          <a:xfrm>
            <a:off x="948267" y="1583703"/>
            <a:ext cx="6442347" cy="5274297"/>
          </a:xfrm>
        </p:spPr>
        <p:txBody>
          <a:bodyPr>
            <a:normAutofit fontScale="92500" lnSpcReduction="10000"/>
          </a:bodyPr>
          <a:lstStyle/>
          <a:p>
            <a:pPr marL="355600" indent="-355600">
              <a:lnSpc>
                <a:spcPct val="100000"/>
              </a:lnSpc>
              <a:spcBef>
                <a:spcPts val="1200"/>
              </a:spcBef>
              <a:spcAft>
                <a:spcPts val="600"/>
              </a:spcAft>
            </a:pPr>
            <a:r>
              <a:rPr lang="cy-GB" altLang="en-US" sz="2000" dirty="0"/>
              <a:t>Figure shows scatter plot of graduate </a:t>
            </a:r>
            <a:r>
              <a:rPr lang="cy-GB" altLang="en-US" sz="2000" b="1" dirty="0"/>
              <a:t>GPA</a:t>
            </a:r>
            <a:r>
              <a:rPr lang="cy-GB" altLang="en-US" sz="2000" dirty="0"/>
              <a:t> against undergraduate </a:t>
            </a:r>
            <a:r>
              <a:rPr lang="cy-GB" altLang="en-US" sz="2000" b="1" dirty="0"/>
              <a:t>GPA </a:t>
            </a:r>
            <a:r>
              <a:rPr lang="cy-GB" altLang="en-US" sz="2000" dirty="0"/>
              <a:t>(1000 students).</a:t>
            </a:r>
          </a:p>
          <a:p>
            <a:pPr marL="355600" indent="-355600">
              <a:lnSpc>
                <a:spcPct val="100000"/>
              </a:lnSpc>
              <a:spcBef>
                <a:spcPts val="1200"/>
              </a:spcBef>
              <a:spcAft>
                <a:spcPts val="600"/>
              </a:spcAft>
            </a:pPr>
            <a:r>
              <a:rPr lang="cy-GB" altLang="en-US" sz="2000" b="1" dirty="0"/>
              <a:t>Linear regression</a:t>
            </a:r>
            <a:r>
              <a:rPr lang="cy-GB" altLang="en-US" sz="2000" dirty="0"/>
              <a:t> finds line (blue) best approximating relationship between two variables.</a:t>
            </a:r>
          </a:p>
          <a:p>
            <a:pPr marL="355600" indent="-355600">
              <a:lnSpc>
                <a:spcPct val="100000"/>
              </a:lnSpc>
              <a:spcBef>
                <a:spcPts val="1200"/>
              </a:spcBef>
              <a:spcAft>
                <a:spcPts val="600"/>
              </a:spcAft>
            </a:pPr>
            <a:r>
              <a:rPr lang="cy-GB" altLang="en-US" sz="2000" b="1" dirty="0"/>
              <a:t>Regression line</a:t>
            </a:r>
            <a:r>
              <a:rPr lang="cy-GB" altLang="en-US" sz="2000" dirty="0"/>
              <a:t> estimates student’s graduate </a:t>
            </a:r>
            <a:r>
              <a:rPr lang="cy-GB" altLang="en-US" sz="2000" b="1" dirty="0"/>
              <a:t>GPA</a:t>
            </a:r>
            <a:r>
              <a:rPr lang="cy-GB" altLang="en-US" sz="2000" dirty="0"/>
              <a:t> based on their undergraduate </a:t>
            </a:r>
            <a:r>
              <a:rPr lang="cy-GB" altLang="en-US" sz="2000" b="1" dirty="0"/>
              <a:t>GPA</a:t>
            </a:r>
            <a:r>
              <a:rPr lang="cy-GB" altLang="en-US" sz="2000" dirty="0"/>
              <a:t>, resulting in the following model as </a:t>
            </a:r>
            <a:r>
              <a:rPr lang="cy-GB" altLang="en-US" sz="2000" b="1" dirty="0"/>
              <a:t>w</a:t>
            </a:r>
            <a:r>
              <a:rPr lang="cy-GB" altLang="en-US" sz="2000" b="1" baseline="-25000" dirty="0"/>
              <a:t>0</a:t>
            </a:r>
            <a:r>
              <a:rPr lang="cy-GB" altLang="en-US" sz="2000" b="1" dirty="0"/>
              <a:t> = 1.24 </a:t>
            </a:r>
            <a:r>
              <a:rPr lang="cy-GB" altLang="en-US" sz="2000" dirty="0"/>
              <a:t>and </a:t>
            </a:r>
            <a:r>
              <a:rPr lang="cy-GB" altLang="en-US" sz="2000" b="1" dirty="0"/>
              <a:t>w</a:t>
            </a:r>
            <a:r>
              <a:rPr lang="cy-GB" altLang="en-US" sz="2000" b="1" baseline="-25000" dirty="0"/>
              <a:t>1</a:t>
            </a:r>
            <a:r>
              <a:rPr lang="cy-GB" altLang="en-US" sz="2000" b="1" dirty="0"/>
              <a:t> = 0.67</a:t>
            </a:r>
            <a:r>
              <a:rPr lang="cy-GB" altLang="en-US" sz="2000" dirty="0"/>
              <a:t>.</a:t>
            </a:r>
          </a:p>
          <a:p>
            <a:pPr marL="355600" indent="-355600">
              <a:lnSpc>
                <a:spcPct val="100000"/>
              </a:lnSpc>
              <a:spcBef>
                <a:spcPts val="1200"/>
              </a:spcBef>
              <a:spcAft>
                <a:spcPts val="600"/>
              </a:spcAft>
            </a:pPr>
            <a:r>
              <a:rPr lang="cy-GB" altLang="en-US" sz="2400" b="1" dirty="0"/>
              <a:t>ŷ = w</a:t>
            </a:r>
            <a:r>
              <a:rPr lang="cy-GB" altLang="en-US" sz="2400" b="1" baseline="-25000" dirty="0"/>
              <a:t>0</a:t>
            </a:r>
            <a:r>
              <a:rPr lang="cy-GB" altLang="en-US" sz="2400" b="1" dirty="0"/>
              <a:t> + w</a:t>
            </a:r>
            <a:r>
              <a:rPr lang="cy-GB" altLang="en-US" sz="2400" b="1" baseline="-25000" dirty="0"/>
              <a:t>1</a:t>
            </a:r>
            <a:r>
              <a:rPr lang="cy-GB" altLang="en-US" sz="2400" b="1" dirty="0"/>
              <a:t>x        =&gt;       ŷ = 1.24 + 0.67x</a:t>
            </a:r>
          </a:p>
          <a:p>
            <a:pPr marL="355600" indent="-355600">
              <a:lnSpc>
                <a:spcPct val="100000"/>
              </a:lnSpc>
              <a:spcBef>
                <a:spcPts val="1200"/>
              </a:spcBef>
              <a:spcAft>
                <a:spcPts val="600"/>
              </a:spcAft>
            </a:pPr>
            <a:r>
              <a:rPr lang="cy-GB" altLang="en-US" sz="2000" dirty="0"/>
              <a:t>For example, suppose student’s undergraduate </a:t>
            </a:r>
            <a:r>
              <a:rPr lang="cy-GB" altLang="en-US" sz="2000" b="1" dirty="0"/>
              <a:t>GPA = 3.0</a:t>
            </a:r>
          </a:p>
          <a:p>
            <a:pPr marL="355600" indent="-355600">
              <a:lnSpc>
                <a:spcPct val="100000"/>
              </a:lnSpc>
              <a:spcBef>
                <a:spcPts val="1200"/>
              </a:spcBef>
              <a:spcAft>
                <a:spcPts val="600"/>
              </a:spcAft>
            </a:pPr>
            <a:r>
              <a:rPr lang="cy-GB" altLang="en-US" sz="2000" dirty="0"/>
              <a:t>According to estimation model, the estimated student’s graduate </a:t>
            </a:r>
            <a:r>
              <a:rPr lang="cy-GB" altLang="en-US" sz="2000" b="1" dirty="0"/>
              <a:t>GPA</a:t>
            </a:r>
            <a:r>
              <a:rPr lang="cy-GB" altLang="en-US" sz="2000" dirty="0"/>
              <a:t> is </a:t>
            </a:r>
          </a:p>
          <a:p>
            <a:pPr marL="355600" indent="-355600">
              <a:lnSpc>
                <a:spcPct val="100000"/>
              </a:lnSpc>
              <a:spcBef>
                <a:spcPts val="1200"/>
              </a:spcBef>
              <a:spcAft>
                <a:spcPts val="600"/>
              </a:spcAft>
            </a:pPr>
            <a:r>
              <a:rPr lang="cy-GB" altLang="en-US" sz="2400" b="1" dirty="0"/>
              <a:t>GPA = 1.24 + 0.67(3.0) = 3.25 </a:t>
            </a:r>
          </a:p>
          <a:p>
            <a:pPr marL="355600" indent="-355600">
              <a:lnSpc>
                <a:spcPct val="100000"/>
              </a:lnSpc>
              <a:spcBef>
                <a:spcPts val="1200"/>
              </a:spcBef>
              <a:spcAft>
                <a:spcPts val="600"/>
              </a:spcAft>
            </a:pPr>
            <a:r>
              <a:rPr lang="cy-GB" altLang="en-US" sz="2000" dirty="0"/>
              <a:t>Point (x = 3.0, ŷ = 3.25) lies on regression line</a:t>
            </a:r>
            <a:endParaRPr lang="en-US" altLang="en-US" sz="2000" dirty="0"/>
          </a:p>
        </p:txBody>
      </p:sp>
      <p:graphicFrame>
        <p:nvGraphicFramePr>
          <p:cNvPr id="31751" name="Object 2"/>
          <p:cNvGraphicFramePr>
            <a:graphicFrameLocks noChangeAspect="1"/>
          </p:cNvGraphicFramePr>
          <p:nvPr>
            <p:extLst>
              <p:ext uri="{D42A27DB-BD31-4B8C-83A1-F6EECF244321}">
                <p14:modId xmlns:p14="http://schemas.microsoft.com/office/powerpoint/2010/main" val="1853755230"/>
              </p:ext>
            </p:extLst>
          </p:nvPr>
        </p:nvGraphicFramePr>
        <p:xfrm>
          <a:off x="7753647" y="1716712"/>
          <a:ext cx="3784730" cy="2582944"/>
        </p:xfrm>
        <a:graphic>
          <a:graphicData uri="http://schemas.openxmlformats.org/presentationml/2006/ole">
            <mc:AlternateContent xmlns:mc="http://schemas.openxmlformats.org/markup-compatibility/2006">
              <mc:Choice xmlns:v="urn:schemas-microsoft-com:vml" Requires="v">
                <p:oleObj r:id="rId3" imgW="6771429" imgH="4629796" progId="MSPhotoEd.3">
                  <p:embed/>
                </p:oleObj>
              </mc:Choice>
              <mc:Fallback>
                <p:oleObj r:id="rId3" imgW="6771429" imgH="4629796" progId="MSPhotoEd.3">
                  <p:embed/>
                  <p:pic>
                    <p:nvPicPr>
                      <p:cNvPr id="3175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3647" y="1716712"/>
                        <a:ext cx="3784730" cy="2582944"/>
                      </a:xfrm>
                      <a:prstGeom prst="rect">
                        <a:avLst/>
                      </a:prstGeom>
                      <a:noFill/>
                      <a:ln>
                        <a:noFill/>
                      </a:ln>
                    </p:spPr>
                  </p:pic>
                </p:oleObj>
              </mc:Fallback>
            </mc:AlternateContent>
          </a:graphicData>
        </a:graphic>
      </p:graphicFrame>
      <p:sp>
        <p:nvSpPr>
          <p:cNvPr id="11" name="TextBox 10">
            <a:extLst>
              <a:ext uri="{FF2B5EF4-FFF2-40B4-BE49-F238E27FC236}">
                <a16:creationId xmlns:a16="http://schemas.microsoft.com/office/drawing/2014/main" id="{5BB9833E-9402-49B4-A629-F98653D022D2}"/>
              </a:ext>
            </a:extLst>
          </p:cNvPr>
          <p:cNvSpPr txBox="1"/>
          <p:nvPr/>
        </p:nvSpPr>
        <p:spPr>
          <a:xfrm>
            <a:off x="7440139" y="4486868"/>
            <a:ext cx="4411745" cy="2185214"/>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GB" dirty="0"/>
              <a:t>Methods used for classification and prediction applicable to prediction.</a:t>
            </a:r>
          </a:p>
          <a:p>
            <a:pPr marL="342900" indent="-342900">
              <a:spcAft>
                <a:spcPts val="1200"/>
              </a:spcAft>
              <a:buFont typeface="Arial" panose="020B0604020202020204" pitchFamily="34" charset="0"/>
              <a:buChar char="•"/>
            </a:pPr>
            <a:r>
              <a:rPr lang="en-GB" dirty="0"/>
              <a:t>Includes point estimation, confidence interval estimation, linear regression and correlation, multiple regression, k-nearest neighbor, decision trees and neural networks.</a:t>
            </a:r>
          </a:p>
        </p:txBody>
      </p:sp>
      <p:sp>
        <p:nvSpPr>
          <p:cNvPr id="2" name="Slide Number Placeholder 1">
            <a:extLst>
              <a:ext uri="{FF2B5EF4-FFF2-40B4-BE49-F238E27FC236}">
                <a16:creationId xmlns:a16="http://schemas.microsoft.com/office/drawing/2014/main" id="{91F4831C-780C-48D1-AD79-55D5B80C1980}"/>
              </a:ext>
            </a:extLst>
          </p:cNvPr>
          <p:cNvSpPr>
            <a:spLocks noGrp="1"/>
          </p:cNvSpPr>
          <p:nvPr>
            <p:ph type="sldNum" sz="quarter" idx="12"/>
          </p:nvPr>
        </p:nvSpPr>
        <p:spPr/>
        <p:txBody>
          <a:bodyPr/>
          <a:lstStyle/>
          <a:p>
            <a:fld id="{6C8DB4F7-D883-4928-8961-38134A510B78}" type="slidenum">
              <a:rPr lang="en-GB" smtClean="0"/>
              <a:t>4</a:t>
            </a:fld>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577"/>
            <a:ext cx="10515600" cy="1325563"/>
          </a:xfrm>
        </p:spPr>
        <p:txBody>
          <a:bodyPr>
            <a:normAutofit/>
          </a:bodyPr>
          <a:lstStyle/>
          <a:p>
            <a:r>
              <a:rPr lang="en-GB" dirty="0"/>
              <a:t>Regression Analysis</a:t>
            </a:r>
            <a:endParaRPr lang="en-IE" dirty="0">
              <a:solidFill>
                <a:schemeClr val="accent5">
                  <a:lumMod val="75000"/>
                </a:schemeClr>
              </a:solidFill>
            </a:endParaRPr>
          </a:p>
        </p:txBody>
      </p:sp>
      <p:sp>
        <p:nvSpPr>
          <p:cNvPr id="4" name="Rectangle 3"/>
          <p:cNvSpPr>
            <a:spLocks noGrp="1"/>
          </p:cNvSpPr>
          <p:nvPr>
            <p:ph idx="1"/>
          </p:nvPr>
        </p:nvSpPr>
        <p:spPr>
          <a:xfrm>
            <a:off x="838199" y="1547456"/>
            <a:ext cx="6138533" cy="5189809"/>
          </a:xfrm>
        </p:spPr>
        <p:txBody>
          <a:bodyPr vert="horz" lIns="92160" tIns="46080" rIns="92160" bIns="46080" rtlCol="0">
            <a:noAutofit/>
          </a:bodyPr>
          <a:lstStyle/>
          <a:p>
            <a:pPr>
              <a:spcBef>
                <a:spcPts val="600"/>
              </a:spcBef>
              <a:spcAft>
                <a:spcPts val="600"/>
              </a:spcAft>
            </a:pPr>
            <a:r>
              <a:rPr lang="en-US" sz="1900" b="1" dirty="0"/>
              <a:t>Regression analysis is used to</a:t>
            </a:r>
          </a:p>
          <a:p>
            <a:pPr lvl="1">
              <a:spcBef>
                <a:spcPts val="600"/>
              </a:spcBef>
              <a:spcAft>
                <a:spcPts val="600"/>
              </a:spcAft>
            </a:pPr>
            <a:r>
              <a:rPr lang="en-US" sz="1900" dirty="0"/>
              <a:t>Predict the value of a </a:t>
            </a:r>
            <a:r>
              <a:rPr lang="en-US" sz="1900" b="1" dirty="0"/>
              <a:t>dependent variable</a:t>
            </a:r>
            <a:r>
              <a:rPr lang="en-US" sz="1900" dirty="0"/>
              <a:t> based on the value of at least one </a:t>
            </a:r>
            <a:r>
              <a:rPr lang="en-US" sz="1900" b="1" dirty="0"/>
              <a:t>independent variable.</a:t>
            </a:r>
          </a:p>
          <a:p>
            <a:pPr lvl="1">
              <a:spcBef>
                <a:spcPts val="600"/>
              </a:spcBef>
              <a:spcAft>
                <a:spcPts val="600"/>
              </a:spcAft>
            </a:pPr>
            <a:r>
              <a:rPr lang="en-US" sz="1900" dirty="0"/>
              <a:t>Explain the impact of changes in an independent variable on the dependent variable.</a:t>
            </a:r>
          </a:p>
          <a:p>
            <a:pPr>
              <a:spcBef>
                <a:spcPts val="600"/>
              </a:spcBef>
              <a:spcAft>
                <a:spcPts val="600"/>
              </a:spcAft>
            </a:pPr>
            <a:r>
              <a:rPr lang="en-US" sz="1900" b="1" dirty="0"/>
              <a:t>Dependent variable (</a:t>
            </a:r>
            <a:r>
              <a:rPr lang="en-US" sz="1900" b="1" dirty="0">
                <a:highlight>
                  <a:srgbClr val="FFFF00"/>
                </a:highlight>
              </a:rPr>
              <a:t>Target variable</a:t>
            </a:r>
            <a:r>
              <a:rPr lang="en-US" sz="1900" b="1" dirty="0"/>
              <a:t>)</a:t>
            </a:r>
          </a:p>
          <a:p>
            <a:pPr lvl="1">
              <a:spcBef>
                <a:spcPts val="600"/>
              </a:spcBef>
              <a:spcAft>
                <a:spcPts val="600"/>
              </a:spcAft>
            </a:pPr>
            <a:r>
              <a:rPr lang="en-US" sz="1900" dirty="0"/>
              <a:t>The variable we wish to predict or explain.</a:t>
            </a:r>
          </a:p>
          <a:p>
            <a:pPr>
              <a:spcBef>
                <a:spcPts val="600"/>
              </a:spcBef>
              <a:spcAft>
                <a:spcPts val="600"/>
              </a:spcAft>
            </a:pPr>
            <a:r>
              <a:rPr lang="en-US" sz="1900" b="1" dirty="0"/>
              <a:t>Independent variable (</a:t>
            </a:r>
            <a:r>
              <a:rPr lang="en-US" sz="1900" b="1" dirty="0">
                <a:highlight>
                  <a:srgbClr val="FFFF00"/>
                </a:highlight>
              </a:rPr>
              <a:t>Input features</a:t>
            </a:r>
            <a:r>
              <a:rPr lang="en-US" sz="1900" b="1" dirty="0"/>
              <a:t>)</a:t>
            </a:r>
          </a:p>
          <a:p>
            <a:pPr lvl="1">
              <a:spcBef>
                <a:spcPts val="600"/>
              </a:spcBef>
              <a:spcAft>
                <a:spcPts val="600"/>
              </a:spcAft>
            </a:pPr>
            <a:r>
              <a:rPr lang="en-US" sz="1900" dirty="0"/>
              <a:t>The variable used to predict or explain the dependent variable.</a:t>
            </a:r>
          </a:p>
          <a:p>
            <a:pPr>
              <a:spcBef>
                <a:spcPts val="600"/>
              </a:spcBef>
              <a:spcAft>
                <a:spcPts val="600"/>
              </a:spcAft>
            </a:pPr>
            <a:r>
              <a:rPr lang="en-GB" sz="1900" dirty="0"/>
              <a:t>The goal is to find the best </a:t>
            </a:r>
            <a:r>
              <a:rPr lang="en-GB" sz="1900" b="1" dirty="0"/>
              <a:t>w</a:t>
            </a:r>
            <a:r>
              <a:rPr lang="en-GB" sz="1900" b="1" baseline="-25000" dirty="0"/>
              <a:t>0</a:t>
            </a:r>
            <a:r>
              <a:rPr lang="en-GB" sz="1900" dirty="0"/>
              <a:t> and </a:t>
            </a:r>
            <a:r>
              <a:rPr lang="en-GB" sz="1900" b="1" dirty="0"/>
              <a:t>w</a:t>
            </a:r>
            <a:r>
              <a:rPr lang="en-GB" sz="1900" b="1" baseline="-25000" dirty="0"/>
              <a:t>1</a:t>
            </a:r>
            <a:r>
              <a:rPr lang="en-GB" sz="1900" b="1" dirty="0"/>
              <a:t> </a:t>
            </a:r>
            <a:r>
              <a:rPr lang="en-GB" sz="1900" dirty="0"/>
              <a:t>values, we get the best fitting of the line. So, when we are finally using our model for prediction, it will predict the value of </a:t>
            </a:r>
            <a:r>
              <a:rPr lang="en-GB" sz="1900" b="1" dirty="0"/>
              <a:t>y</a:t>
            </a:r>
            <a:r>
              <a:rPr lang="en-GB" sz="1900" dirty="0"/>
              <a:t> for the input value of </a:t>
            </a:r>
            <a:r>
              <a:rPr lang="en-GB" sz="1900" b="1" dirty="0"/>
              <a:t>x</a:t>
            </a:r>
            <a:r>
              <a:rPr lang="en-GB" sz="1900" dirty="0"/>
              <a:t>.</a:t>
            </a:r>
            <a:endParaRPr lang="en-US" sz="1900" dirty="0"/>
          </a:p>
        </p:txBody>
      </p:sp>
      <p:pic>
        <p:nvPicPr>
          <p:cNvPr id="6" name="Picture 5">
            <a:extLst>
              <a:ext uri="{FF2B5EF4-FFF2-40B4-BE49-F238E27FC236}">
                <a16:creationId xmlns:a16="http://schemas.microsoft.com/office/drawing/2014/main" id="{50000CE3-E650-4DD9-B6D9-9128C1817D27}"/>
              </a:ext>
            </a:extLst>
          </p:cNvPr>
          <p:cNvPicPr>
            <a:picLocks noChangeAspect="1"/>
          </p:cNvPicPr>
          <p:nvPr/>
        </p:nvPicPr>
        <p:blipFill>
          <a:blip r:embed="rId3"/>
          <a:stretch>
            <a:fillRect/>
          </a:stretch>
        </p:blipFill>
        <p:spPr>
          <a:xfrm>
            <a:off x="7080110" y="1670381"/>
            <a:ext cx="4432954" cy="2005847"/>
          </a:xfrm>
          <a:prstGeom prst="rect">
            <a:avLst/>
          </a:prstGeom>
        </p:spPr>
      </p:pic>
      <p:sp>
        <p:nvSpPr>
          <p:cNvPr id="8" name="TextBox 7">
            <a:extLst>
              <a:ext uri="{FF2B5EF4-FFF2-40B4-BE49-F238E27FC236}">
                <a16:creationId xmlns:a16="http://schemas.microsoft.com/office/drawing/2014/main" id="{07F08F25-47B8-4421-893B-F62EE26DA981}"/>
              </a:ext>
            </a:extLst>
          </p:cNvPr>
          <p:cNvSpPr txBox="1"/>
          <p:nvPr/>
        </p:nvSpPr>
        <p:spPr>
          <a:xfrm>
            <a:off x="7080110" y="4184695"/>
            <a:ext cx="4761349" cy="2708434"/>
          </a:xfrm>
          <a:prstGeom prst="rect">
            <a:avLst/>
          </a:prstGeom>
          <a:noFill/>
        </p:spPr>
        <p:txBody>
          <a:bodyPr wrap="square">
            <a:spAutoFit/>
          </a:bodyPr>
          <a:lstStyle/>
          <a:p>
            <a:pPr marL="285750" indent="-285750" algn="l" fontAlgn="base">
              <a:spcAft>
                <a:spcPts val="1200"/>
              </a:spcAft>
              <a:buFont typeface="Arial" panose="020B0604020202020204" pitchFamily="34" charset="0"/>
              <a:buChar char="•"/>
            </a:pPr>
            <a:r>
              <a:rPr lang="en-GB" sz="1600" dirty="0"/>
              <a:t>While training the model, we are given</a:t>
            </a:r>
            <a:br>
              <a:rPr lang="en-GB" sz="1600" dirty="0"/>
            </a:br>
            <a:r>
              <a:rPr lang="en-GB" sz="1600" b="1" dirty="0"/>
              <a:t>x: </a:t>
            </a:r>
            <a:r>
              <a:rPr lang="en-GB" sz="1600" dirty="0"/>
              <a:t>input training data (univariate – one input variable (parameter))</a:t>
            </a:r>
            <a:br>
              <a:rPr lang="en-GB" sz="1600" dirty="0"/>
            </a:br>
            <a:r>
              <a:rPr lang="en-GB" sz="1600" b="1" dirty="0"/>
              <a:t>y: </a:t>
            </a:r>
            <a:r>
              <a:rPr lang="en-GB" sz="1600" dirty="0"/>
              <a:t>labels to data (supervised learning)</a:t>
            </a:r>
          </a:p>
          <a:p>
            <a:pPr marL="285750" indent="-285750" algn="l" fontAlgn="base">
              <a:spcAft>
                <a:spcPts val="1200"/>
              </a:spcAft>
              <a:buFont typeface="Arial" panose="020B0604020202020204" pitchFamily="34" charset="0"/>
              <a:buChar char="•"/>
            </a:pPr>
            <a:r>
              <a:rPr lang="en-GB" sz="1600" dirty="0"/>
              <a:t>When training the model, it fits the best line to predict the value of </a:t>
            </a:r>
            <a:r>
              <a:rPr lang="en-GB" sz="1600" b="1" dirty="0"/>
              <a:t>y</a:t>
            </a:r>
            <a:r>
              <a:rPr lang="en-GB" sz="1600" dirty="0"/>
              <a:t> for a given value of </a:t>
            </a:r>
            <a:r>
              <a:rPr lang="en-GB" sz="1600" b="1" dirty="0"/>
              <a:t>x</a:t>
            </a:r>
            <a:r>
              <a:rPr lang="en-GB" sz="1600" dirty="0"/>
              <a:t>. The model gets the best regression fit line by finding the best </a:t>
            </a:r>
            <a:r>
              <a:rPr lang="en-GB" sz="1600" b="1" dirty="0"/>
              <a:t>w</a:t>
            </a:r>
            <a:r>
              <a:rPr lang="en-GB" sz="1600" b="1" baseline="-25000" dirty="0"/>
              <a:t>1</a:t>
            </a:r>
            <a:r>
              <a:rPr lang="en-GB" sz="1600" dirty="0"/>
              <a:t> value.</a:t>
            </a:r>
            <a:br>
              <a:rPr lang="en-GB" sz="1600" dirty="0"/>
            </a:br>
            <a:r>
              <a:rPr lang="en-GB" sz="1600" b="1" dirty="0"/>
              <a:t>w</a:t>
            </a:r>
            <a:r>
              <a:rPr lang="en-GB" sz="1600" b="1" baseline="-25000" dirty="0"/>
              <a:t>0</a:t>
            </a:r>
            <a:r>
              <a:rPr lang="en-GB" sz="1600" b="1" dirty="0"/>
              <a:t>: </a:t>
            </a:r>
            <a:r>
              <a:rPr lang="en-GB" sz="1600" dirty="0"/>
              <a:t>intercept or used symbol </a:t>
            </a:r>
            <a:r>
              <a:rPr lang="en-GB" sz="1600" b="1" dirty="0"/>
              <a:t>c</a:t>
            </a:r>
            <a:br>
              <a:rPr lang="en-GB" sz="1600" dirty="0"/>
            </a:br>
            <a:r>
              <a:rPr lang="en-GB" sz="1600" b="1" dirty="0"/>
              <a:t>w</a:t>
            </a:r>
            <a:r>
              <a:rPr lang="en-GB" sz="1600" b="1" baseline="-25000" dirty="0"/>
              <a:t>1</a:t>
            </a:r>
            <a:r>
              <a:rPr lang="en-GB" sz="1600" b="1" dirty="0"/>
              <a:t>: </a:t>
            </a:r>
            <a:r>
              <a:rPr lang="en-GB" sz="1600" dirty="0"/>
              <a:t>coefficient of </a:t>
            </a:r>
            <a:r>
              <a:rPr lang="en-GB" sz="1600" b="1" dirty="0"/>
              <a:t>x</a:t>
            </a:r>
          </a:p>
        </p:txBody>
      </p:sp>
      <p:pic>
        <p:nvPicPr>
          <p:cNvPr id="2052" name="Picture 4">
            <a:extLst>
              <a:ext uri="{FF2B5EF4-FFF2-40B4-BE49-F238E27FC236}">
                <a16:creationId xmlns:a16="http://schemas.microsoft.com/office/drawing/2014/main" id="{8121F880-EE29-4A6D-999A-5C461032EE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3198" y="6144578"/>
            <a:ext cx="2642014" cy="7134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picture containing text, clock&#10;&#10;Description automatically generated">
            <a:extLst>
              <a:ext uri="{FF2B5EF4-FFF2-40B4-BE49-F238E27FC236}">
                <a16:creationId xmlns:a16="http://schemas.microsoft.com/office/drawing/2014/main" id="{1242319E-2AFE-4199-91FF-EEB25B28C126}"/>
              </a:ext>
            </a:extLst>
          </p:cNvPr>
          <p:cNvPicPr>
            <a:picLocks noChangeAspect="1"/>
          </p:cNvPicPr>
          <p:nvPr/>
        </p:nvPicPr>
        <p:blipFill>
          <a:blip r:embed="rId5"/>
          <a:stretch>
            <a:fillRect/>
          </a:stretch>
        </p:blipFill>
        <p:spPr>
          <a:xfrm>
            <a:off x="8610600" y="3728383"/>
            <a:ext cx="1466259" cy="451812"/>
          </a:xfrm>
          <a:prstGeom prst="rect">
            <a:avLst/>
          </a:prstGeom>
        </p:spPr>
      </p:pic>
      <p:sp>
        <p:nvSpPr>
          <p:cNvPr id="3" name="Slide Number Placeholder 2">
            <a:extLst>
              <a:ext uri="{FF2B5EF4-FFF2-40B4-BE49-F238E27FC236}">
                <a16:creationId xmlns:a16="http://schemas.microsoft.com/office/drawing/2014/main" id="{9BBDCB58-32C5-47CB-A283-72889B5D2F74}"/>
              </a:ext>
            </a:extLst>
          </p:cNvPr>
          <p:cNvSpPr>
            <a:spLocks noGrp="1"/>
          </p:cNvSpPr>
          <p:nvPr>
            <p:ph type="sldNum" sz="quarter" idx="12"/>
          </p:nvPr>
        </p:nvSpPr>
        <p:spPr/>
        <p:txBody>
          <a:bodyPr/>
          <a:lstStyle/>
          <a:p>
            <a:fld id="{6C8DB4F7-D883-4928-8961-38134A510B78}" type="slidenum">
              <a:rPr lang="en-GB" smtClean="0"/>
              <a:t>5</a:t>
            </a:fld>
            <a:endParaRPr lang="en-GB" dirty="0"/>
          </a:p>
        </p:txBody>
      </p:sp>
    </p:spTree>
    <p:extLst>
      <p:ext uri="{BB962C8B-B14F-4D97-AF65-F5344CB8AC3E}">
        <p14:creationId xmlns:p14="http://schemas.microsoft.com/office/powerpoint/2010/main" val="1367098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BD9A3-1450-4219-910C-B9CEEBECED04}"/>
              </a:ext>
            </a:extLst>
          </p:cNvPr>
          <p:cNvSpPr>
            <a:spLocks noGrp="1"/>
          </p:cNvSpPr>
          <p:nvPr>
            <p:ph type="title"/>
          </p:nvPr>
        </p:nvSpPr>
        <p:spPr>
          <a:xfrm>
            <a:off x="838200" y="74946"/>
            <a:ext cx="10515600" cy="1357663"/>
          </a:xfrm>
        </p:spPr>
        <p:txBody>
          <a:bodyPr/>
          <a:lstStyle/>
          <a:p>
            <a:r>
              <a:rPr lang="en-GB" dirty="0"/>
              <a:t>Linear Models</a:t>
            </a:r>
          </a:p>
        </p:txBody>
      </p:sp>
      <p:sp>
        <p:nvSpPr>
          <p:cNvPr id="3" name="Content Placeholder 2">
            <a:extLst>
              <a:ext uri="{FF2B5EF4-FFF2-40B4-BE49-F238E27FC236}">
                <a16:creationId xmlns:a16="http://schemas.microsoft.com/office/drawing/2014/main" id="{C4053BAA-68FE-4581-B432-4F00BD5AD730}"/>
              </a:ext>
            </a:extLst>
          </p:cNvPr>
          <p:cNvSpPr>
            <a:spLocks noGrp="1"/>
          </p:cNvSpPr>
          <p:nvPr>
            <p:ph idx="1"/>
          </p:nvPr>
        </p:nvSpPr>
        <p:spPr>
          <a:xfrm>
            <a:off x="685236" y="1547220"/>
            <a:ext cx="8042189" cy="5386978"/>
          </a:xfrm>
        </p:spPr>
        <p:txBody>
          <a:bodyPr>
            <a:normAutofit/>
          </a:bodyPr>
          <a:lstStyle/>
          <a:p>
            <a:pPr marL="355600" indent="-355600">
              <a:lnSpc>
                <a:spcPct val="100000"/>
              </a:lnSpc>
              <a:spcBef>
                <a:spcPts val="600"/>
              </a:spcBef>
              <a:spcAft>
                <a:spcPts val="1200"/>
              </a:spcAft>
            </a:pPr>
            <a:r>
              <a:rPr lang="en-GB" sz="1900" b="1" dirty="0"/>
              <a:t>Linear models (LMs) </a:t>
            </a:r>
            <a:r>
              <a:rPr lang="en-GB" sz="1900" dirty="0"/>
              <a:t>are a class of models that are widely used in practice and LMs make a prediction using a </a:t>
            </a:r>
            <a:r>
              <a:rPr lang="en-GB" sz="1900" b="1" i="1" dirty="0"/>
              <a:t>linear function </a:t>
            </a:r>
            <a:r>
              <a:rPr lang="en-GB" sz="1900" dirty="0"/>
              <a:t>of the input features.</a:t>
            </a:r>
          </a:p>
          <a:p>
            <a:pPr marL="355600" indent="-355600">
              <a:lnSpc>
                <a:spcPct val="100000"/>
              </a:lnSpc>
              <a:spcBef>
                <a:spcPts val="600"/>
              </a:spcBef>
              <a:spcAft>
                <a:spcPts val="1200"/>
              </a:spcAft>
            </a:pPr>
            <a:r>
              <a:rPr lang="en-GB" sz="1900" dirty="0"/>
              <a:t>For multiple regression, the general prediction formula for a linear model is mentioned below</a:t>
            </a:r>
          </a:p>
          <a:p>
            <a:pPr marL="355600" indent="-355600">
              <a:lnSpc>
                <a:spcPct val="100000"/>
              </a:lnSpc>
              <a:spcBef>
                <a:spcPts val="600"/>
              </a:spcBef>
              <a:spcAft>
                <a:spcPts val="1200"/>
              </a:spcAft>
            </a:pPr>
            <a:endParaRPr lang="en-GB" sz="1900" dirty="0"/>
          </a:p>
          <a:p>
            <a:pPr marL="355600" indent="-355600">
              <a:lnSpc>
                <a:spcPct val="100000"/>
              </a:lnSpc>
              <a:spcBef>
                <a:spcPts val="600"/>
              </a:spcBef>
              <a:spcAft>
                <a:spcPts val="1200"/>
              </a:spcAft>
            </a:pPr>
            <a:r>
              <a:rPr lang="en-GB" sz="1900" dirty="0"/>
              <a:t>where </a:t>
            </a:r>
            <a:r>
              <a:rPr lang="en-GB" sz="1900" b="1" i="1" kern="0" dirty="0"/>
              <a:t>x</a:t>
            </a:r>
            <a:r>
              <a:rPr lang="en-GB" sz="1900" b="1" kern="0" baseline="-25000" dirty="0"/>
              <a:t>1</a:t>
            </a:r>
            <a:r>
              <a:rPr lang="en-GB" sz="1900" dirty="0"/>
              <a:t> to </a:t>
            </a:r>
            <a:r>
              <a:rPr lang="en-GB" sz="1900" b="1" i="1" kern="0" dirty="0"/>
              <a:t>x</a:t>
            </a:r>
            <a:r>
              <a:rPr lang="en-GB" sz="1900" b="1" kern="0" baseline="-25000" dirty="0"/>
              <a:t>m</a:t>
            </a:r>
            <a:r>
              <a:rPr lang="en-GB" sz="1900" dirty="0"/>
              <a:t> shows the features (for example, columns/ attributes in a file) of a single data point, </a:t>
            </a:r>
            <a:r>
              <a:rPr lang="en-GB" sz="1900" b="1" i="1" dirty="0"/>
              <a:t>w</a:t>
            </a:r>
            <a:r>
              <a:rPr lang="en-GB" sz="1900" b="1" dirty="0"/>
              <a:t>[1…n]</a:t>
            </a:r>
            <a:r>
              <a:rPr lang="en-GB" sz="1900" i="1" dirty="0"/>
              <a:t> </a:t>
            </a:r>
            <a:r>
              <a:rPr lang="en-GB" sz="1900" dirty="0"/>
              <a:t>and </a:t>
            </a:r>
            <a:r>
              <a:rPr lang="cy-GB" altLang="en-US" sz="1900" b="1" dirty="0"/>
              <a:t>w</a:t>
            </a:r>
            <a:r>
              <a:rPr lang="cy-GB" altLang="en-US" sz="1900" b="1" baseline="-25000" dirty="0"/>
              <a:t>0</a:t>
            </a:r>
            <a:r>
              <a:rPr lang="en-GB" sz="1900" i="1" dirty="0"/>
              <a:t> </a:t>
            </a:r>
            <a:r>
              <a:rPr lang="en-GB" sz="1900" dirty="0"/>
              <a:t>are parameters of the model that are learned, and </a:t>
            </a:r>
            <a:r>
              <a:rPr lang="en-GB" sz="1900" b="1" i="1" dirty="0">
                <a:highlight>
                  <a:srgbClr val="00FFFF"/>
                </a:highlight>
              </a:rPr>
              <a:t>ŷ</a:t>
            </a:r>
            <a:r>
              <a:rPr lang="en-GB" sz="1900" i="1" dirty="0"/>
              <a:t> </a:t>
            </a:r>
            <a:r>
              <a:rPr lang="en-GB" sz="1900" dirty="0"/>
              <a:t>is the prediction the model makes. For a dataset with a single feature, we can mention as</a:t>
            </a:r>
          </a:p>
          <a:p>
            <a:pPr marL="355600" indent="-355600" algn="ctr">
              <a:lnSpc>
                <a:spcPct val="100000"/>
              </a:lnSpc>
              <a:spcBef>
                <a:spcPts val="600"/>
              </a:spcBef>
              <a:spcAft>
                <a:spcPts val="1200"/>
              </a:spcAft>
            </a:pPr>
            <a:r>
              <a:rPr lang="pl-PL" sz="1900" b="1" i="1" dirty="0"/>
              <a:t>ŷ </a:t>
            </a:r>
            <a:r>
              <a:rPr lang="pl-PL" sz="1900" b="1" dirty="0"/>
              <a:t>= </a:t>
            </a:r>
            <a:r>
              <a:rPr lang="en-GB" sz="1900" b="1" i="1" dirty="0"/>
              <a:t>w</a:t>
            </a:r>
            <a:r>
              <a:rPr lang="pl-PL" sz="1900" b="1" dirty="0"/>
              <a:t>[0] </a:t>
            </a:r>
            <a:r>
              <a:rPr lang="en-IE" sz="1900" b="1" dirty="0"/>
              <a:t> + w[1] </a:t>
            </a:r>
            <a:r>
              <a:rPr lang="pl-PL" sz="1900" b="1" dirty="0"/>
              <a:t>* </a:t>
            </a:r>
            <a:r>
              <a:rPr lang="en-GB" sz="1900" b="1" kern="0" dirty="0"/>
              <a:t>x</a:t>
            </a:r>
            <a:r>
              <a:rPr lang="pl-PL" sz="1900" b="1" dirty="0"/>
              <a:t>[</a:t>
            </a:r>
            <a:r>
              <a:rPr lang="en-IE" sz="1900" b="1" dirty="0"/>
              <a:t>1</a:t>
            </a:r>
            <a:r>
              <a:rPr lang="pl-PL" sz="1900" b="1" dirty="0"/>
              <a:t>]</a:t>
            </a:r>
            <a:endParaRPr lang="en-GB" sz="1900" b="1" i="1" dirty="0"/>
          </a:p>
          <a:p>
            <a:pPr marL="355600" indent="-355600">
              <a:lnSpc>
                <a:spcPct val="100000"/>
              </a:lnSpc>
              <a:spcBef>
                <a:spcPts val="600"/>
              </a:spcBef>
              <a:spcAft>
                <a:spcPts val="1200"/>
              </a:spcAft>
            </a:pPr>
            <a:r>
              <a:rPr lang="en-GB" sz="1900" b="1" i="1" dirty="0"/>
              <a:t>w</a:t>
            </a:r>
            <a:r>
              <a:rPr lang="en-GB" sz="1900" b="1" dirty="0"/>
              <a:t>[1]</a:t>
            </a:r>
            <a:r>
              <a:rPr lang="en-GB" sz="1900" dirty="0"/>
              <a:t> is the slope and </a:t>
            </a:r>
            <a:r>
              <a:rPr lang="en-GB" sz="1900" b="1" i="1" dirty="0"/>
              <a:t>w</a:t>
            </a:r>
            <a:r>
              <a:rPr lang="en-GB" sz="1900" b="1" dirty="0"/>
              <a:t>[0]</a:t>
            </a:r>
            <a:r>
              <a:rPr lang="en-GB" sz="1900" i="1" dirty="0"/>
              <a:t> </a:t>
            </a:r>
            <a:r>
              <a:rPr lang="en-GB" sz="1900" dirty="0"/>
              <a:t>is the y-axis offset (y - intercept). For more features, </a:t>
            </a:r>
            <a:r>
              <a:rPr lang="en-GB" sz="1900" b="1" i="1" dirty="0"/>
              <a:t>w</a:t>
            </a:r>
            <a:r>
              <a:rPr lang="en-GB" sz="1900" i="1" dirty="0"/>
              <a:t> </a:t>
            </a:r>
            <a:r>
              <a:rPr lang="en-GB" sz="1900" dirty="0"/>
              <a:t>contains the slopes along each feature axis. Alternatively, we can think of the predicted response as being a weighted sum of the input features, with weights (which can be negative) given by the entries of </a:t>
            </a:r>
            <a:r>
              <a:rPr lang="en-GB" sz="1900" b="1" i="1" dirty="0"/>
              <a:t>w</a:t>
            </a:r>
            <a:r>
              <a:rPr lang="en-GB" sz="1900" dirty="0"/>
              <a:t>.</a:t>
            </a:r>
          </a:p>
        </p:txBody>
      </p:sp>
      <p:pic>
        <p:nvPicPr>
          <p:cNvPr id="8" name="Picture 7" descr="Chart, scatter chart&#10;&#10;Description automatically generated">
            <a:extLst>
              <a:ext uri="{FF2B5EF4-FFF2-40B4-BE49-F238E27FC236}">
                <a16:creationId xmlns:a16="http://schemas.microsoft.com/office/drawing/2014/main" id="{A6788DF5-D2A7-4ACC-BCD1-C3629A906034}"/>
              </a:ext>
            </a:extLst>
          </p:cNvPr>
          <p:cNvPicPr>
            <a:picLocks noChangeAspect="1"/>
          </p:cNvPicPr>
          <p:nvPr/>
        </p:nvPicPr>
        <p:blipFill>
          <a:blip r:embed="rId3"/>
          <a:stretch>
            <a:fillRect/>
          </a:stretch>
        </p:blipFill>
        <p:spPr>
          <a:xfrm>
            <a:off x="8896759" y="2273290"/>
            <a:ext cx="3129358" cy="2088827"/>
          </a:xfrm>
          <a:prstGeom prst="rect">
            <a:avLst/>
          </a:prstGeom>
        </p:spPr>
      </p:pic>
      <p:sp>
        <p:nvSpPr>
          <p:cNvPr id="11" name="TextBox 10">
            <a:extLst>
              <a:ext uri="{FF2B5EF4-FFF2-40B4-BE49-F238E27FC236}">
                <a16:creationId xmlns:a16="http://schemas.microsoft.com/office/drawing/2014/main" id="{49CE2386-6EC4-471C-8F27-4000CC10E3B8}"/>
              </a:ext>
            </a:extLst>
          </p:cNvPr>
          <p:cNvSpPr txBox="1"/>
          <p:nvPr/>
        </p:nvSpPr>
        <p:spPr>
          <a:xfrm>
            <a:off x="8691050" y="4584710"/>
            <a:ext cx="3202108" cy="1656287"/>
          </a:xfrm>
          <a:prstGeom prst="rect">
            <a:avLst/>
          </a:prstGeom>
          <a:noFill/>
        </p:spPr>
        <p:txBody>
          <a:bodyPr wrap="square">
            <a:spAutoFit/>
          </a:bodyPr>
          <a:lstStyle/>
          <a:p>
            <a:pPr marL="285750" indent="-285750">
              <a:lnSpc>
                <a:spcPct val="110000"/>
              </a:lnSpc>
              <a:spcBef>
                <a:spcPts val="1200"/>
              </a:spcBef>
              <a:buFont typeface="Arial" panose="020B0604020202020204" pitchFamily="34" charset="0"/>
              <a:buChar char="•"/>
            </a:pPr>
            <a:r>
              <a:rPr lang="en-GB" sz="1400" dirty="0"/>
              <a:t>Visualizing multiple linear regression fits in 3-dimensional scatter plot.</a:t>
            </a:r>
          </a:p>
          <a:p>
            <a:pPr marL="285750" indent="-285750">
              <a:lnSpc>
                <a:spcPct val="110000"/>
              </a:lnSpc>
              <a:spcBef>
                <a:spcPts val="1200"/>
              </a:spcBef>
              <a:buFont typeface="Arial" panose="020B0604020202020204" pitchFamily="34" charset="0"/>
              <a:buChar char="•"/>
            </a:pPr>
            <a:r>
              <a:rPr lang="en-GB" sz="1400" b="1" dirty="0"/>
              <a:t>Multiple regression </a:t>
            </a:r>
            <a:r>
              <a:rPr lang="en-GB" sz="1400" dirty="0"/>
              <a:t>is an extension of linear regression models that allow predictions of systems with </a:t>
            </a:r>
            <a:r>
              <a:rPr lang="en-GB" sz="1400" b="1" u="sng" dirty="0"/>
              <a:t>multiple independent variables</a:t>
            </a:r>
            <a:r>
              <a:rPr lang="en-GB" sz="1400" dirty="0"/>
              <a:t>. </a:t>
            </a:r>
          </a:p>
        </p:txBody>
      </p:sp>
      <p:sp>
        <p:nvSpPr>
          <p:cNvPr id="4" name="Slide Number Placeholder 3">
            <a:extLst>
              <a:ext uri="{FF2B5EF4-FFF2-40B4-BE49-F238E27FC236}">
                <a16:creationId xmlns:a16="http://schemas.microsoft.com/office/drawing/2014/main" id="{8A4A9216-34C0-4EEC-8A1C-BE06A881F0C0}"/>
              </a:ext>
            </a:extLst>
          </p:cNvPr>
          <p:cNvSpPr>
            <a:spLocks noGrp="1"/>
          </p:cNvSpPr>
          <p:nvPr>
            <p:ph type="sldNum" sz="quarter" idx="12"/>
          </p:nvPr>
        </p:nvSpPr>
        <p:spPr/>
        <p:txBody>
          <a:bodyPr/>
          <a:lstStyle/>
          <a:p>
            <a:fld id="{6C8DB4F7-D883-4928-8961-38134A510B78}" type="slidenum">
              <a:rPr lang="en-GB" smtClean="0"/>
              <a:t>6</a:t>
            </a:fld>
            <a:endParaRPr lang="en-GB" dirty="0"/>
          </a:p>
        </p:txBody>
      </p:sp>
      <p:sp>
        <p:nvSpPr>
          <p:cNvPr id="6" name="TextBox 5">
            <a:extLst>
              <a:ext uri="{FF2B5EF4-FFF2-40B4-BE49-F238E27FC236}">
                <a16:creationId xmlns:a16="http://schemas.microsoft.com/office/drawing/2014/main" id="{ADC65EC6-9DE1-B58C-CD53-97889BDF65B4}"/>
              </a:ext>
            </a:extLst>
          </p:cNvPr>
          <p:cNvSpPr txBox="1"/>
          <p:nvPr/>
        </p:nvSpPr>
        <p:spPr>
          <a:xfrm>
            <a:off x="2688167" y="3168450"/>
            <a:ext cx="4669367" cy="400110"/>
          </a:xfrm>
          <a:prstGeom prst="rect">
            <a:avLst/>
          </a:prstGeom>
          <a:noFill/>
        </p:spPr>
        <p:txBody>
          <a:bodyPr wrap="square">
            <a:spAutoFit/>
          </a:bodyPr>
          <a:lstStyle/>
          <a:p>
            <a:r>
              <a:rPr lang="cy-GB" altLang="en-US" sz="2000" b="1" dirty="0"/>
              <a:t>ŷ = w</a:t>
            </a:r>
            <a:r>
              <a:rPr lang="cy-GB" altLang="en-US" sz="2000" b="1" baseline="-25000" dirty="0"/>
              <a:t>0</a:t>
            </a:r>
            <a:r>
              <a:rPr lang="cy-GB" altLang="en-US" sz="2000" b="1" dirty="0"/>
              <a:t> + w</a:t>
            </a:r>
            <a:r>
              <a:rPr lang="cy-GB" altLang="en-US" sz="2000" b="1" baseline="-25000" dirty="0"/>
              <a:t>1</a:t>
            </a:r>
            <a:r>
              <a:rPr lang="cy-GB" altLang="en-US" sz="2000" b="1" dirty="0"/>
              <a:t>x</a:t>
            </a:r>
            <a:r>
              <a:rPr lang="cy-GB" altLang="en-US" sz="2000" b="1" baseline="-25000" dirty="0"/>
              <a:t>1</a:t>
            </a:r>
            <a:r>
              <a:rPr lang="cy-GB" altLang="en-US" sz="2000" b="1" dirty="0"/>
              <a:t> + w</a:t>
            </a:r>
            <a:r>
              <a:rPr lang="cy-GB" altLang="en-US" sz="2000" b="1" baseline="-25000" dirty="0"/>
              <a:t>2</a:t>
            </a:r>
            <a:r>
              <a:rPr lang="cy-GB" altLang="en-US" sz="2000" b="1" dirty="0"/>
              <a:t>x</a:t>
            </a:r>
            <a:r>
              <a:rPr lang="cy-GB" altLang="en-US" sz="2000" b="1" baseline="-25000" dirty="0"/>
              <a:t>2</a:t>
            </a:r>
            <a:r>
              <a:rPr lang="cy-GB" altLang="en-US" sz="2000" b="1" dirty="0"/>
              <a:t> + w</a:t>
            </a:r>
            <a:r>
              <a:rPr lang="cy-GB" altLang="en-US" sz="2000" b="1" baseline="-25000" dirty="0"/>
              <a:t>3</a:t>
            </a:r>
            <a:r>
              <a:rPr lang="cy-GB" altLang="en-US" sz="2000" b="1" dirty="0"/>
              <a:t>x</a:t>
            </a:r>
            <a:r>
              <a:rPr lang="cy-GB" altLang="en-US" sz="2000" b="1" baseline="-25000" dirty="0"/>
              <a:t>3</a:t>
            </a:r>
            <a:r>
              <a:rPr lang="cy-GB" altLang="en-US" sz="2000" b="1" dirty="0"/>
              <a:t> + ... + w</a:t>
            </a:r>
            <a:r>
              <a:rPr lang="cy-GB" altLang="en-US" sz="2000" b="1" baseline="-25000" dirty="0"/>
              <a:t>n</a:t>
            </a:r>
            <a:r>
              <a:rPr lang="cy-GB" altLang="en-US" sz="2000" b="1" dirty="0"/>
              <a:t>x</a:t>
            </a:r>
            <a:r>
              <a:rPr lang="cy-GB" altLang="en-US" sz="2000" b="1" baseline="-25000" dirty="0"/>
              <a:t>n</a:t>
            </a:r>
            <a:endParaRPr lang="en-IE" sz="2000" dirty="0"/>
          </a:p>
        </p:txBody>
      </p:sp>
    </p:spTree>
    <p:extLst>
      <p:ext uri="{BB962C8B-B14F-4D97-AF65-F5344CB8AC3E}">
        <p14:creationId xmlns:p14="http://schemas.microsoft.com/office/powerpoint/2010/main" val="1301144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BD9A3-1450-4219-910C-B9CEEBECED04}"/>
              </a:ext>
            </a:extLst>
          </p:cNvPr>
          <p:cNvSpPr>
            <a:spLocks noGrp="1"/>
          </p:cNvSpPr>
          <p:nvPr>
            <p:ph type="title"/>
          </p:nvPr>
        </p:nvSpPr>
        <p:spPr>
          <a:xfrm>
            <a:off x="838200" y="47625"/>
            <a:ext cx="11353800" cy="1396164"/>
          </a:xfrm>
        </p:spPr>
        <p:txBody>
          <a:bodyPr>
            <a:normAutofit/>
          </a:bodyPr>
          <a:lstStyle/>
          <a:p>
            <a:r>
              <a:rPr lang="en-GB" dirty="0"/>
              <a:t>Linear Regression </a:t>
            </a:r>
            <a:br>
              <a:rPr lang="en-GB" dirty="0"/>
            </a:br>
            <a:r>
              <a:rPr lang="en-GB" sz="2800" dirty="0">
                <a:solidFill>
                  <a:srgbClr val="C00000"/>
                </a:solidFill>
              </a:rPr>
              <a:t>aka Ordinary Least Squares</a:t>
            </a:r>
            <a:endParaRPr lang="en-GB" dirty="0">
              <a:solidFill>
                <a:srgbClr val="C00000"/>
              </a:solidFill>
            </a:endParaRPr>
          </a:p>
        </p:txBody>
      </p:sp>
      <p:sp>
        <p:nvSpPr>
          <p:cNvPr id="3" name="Content Placeholder 2">
            <a:extLst>
              <a:ext uri="{FF2B5EF4-FFF2-40B4-BE49-F238E27FC236}">
                <a16:creationId xmlns:a16="http://schemas.microsoft.com/office/drawing/2014/main" id="{C4053BAA-68FE-4581-B432-4F00BD5AD730}"/>
              </a:ext>
            </a:extLst>
          </p:cNvPr>
          <p:cNvSpPr>
            <a:spLocks noGrp="1"/>
          </p:cNvSpPr>
          <p:nvPr>
            <p:ph idx="1"/>
          </p:nvPr>
        </p:nvSpPr>
        <p:spPr>
          <a:xfrm>
            <a:off x="973668" y="1582598"/>
            <a:ext cx="10193866" cy="5272048"/>
          </a:xfrm>
        </p:spPr>
        <p:txBody>
          <a:bodyPr>
            <a:normAutofit fontScale="92500"/>
          </a:bodyPr>
          <a:lstStyle/>
          <a:p>
            <a:pPr marL="355600" indent="-355600">
              <a:lnSpc>
                <a:spcPct val="100000"/>
              </a:lnSpc>
              <a:spcBef>
                <a:spcPts val="600"/>
              </a:spcBef>
              <a:spcAft>
                <a:spcPts val="1200"/>
              </a:spcAft>
            </a:pPr>
            <a:r>
              <a:rPr lang="en-GB" sz="2400" b="1" dirty="0"/>
              <a:t>Linear regression</a:t>
            </a:r>
            <a:r>
              <a:rPr lang="en-GB" sz="2400" dirty="0"/>
              <a:t>, or </a:t>
            </a:r>
            <a:r>
              <a:rPr lang="en-GB" sz="2400" b="1" i="1" dirty="0"/>
              <a:t>ordinary least squares </a:t>
            </a:r>
            <a:r>
              <a:rPr lang="en-GB" sz="2400" b="1" dirty="0"/>
              <a:t>(OLS)</a:t>
            </a:r>
            <a:r>
              <a:rPr lang="en-GB" sz="2000" dirty="0"/>
              <a:t>, is the simplest and most classic linear method for Regression. </a:t>
            </a:r>
          </a:p>
          <a:p>
            <a:pPr marL="355600" indent="-355600">
              <a:lnSpc>
                <a:spcPct val="100000"/>
              </a:lnSpc>
              <a:spcBef>
                <a:spcPts val="600"/>
              </a:spcBef>
              <a:spcAft>
                <a:spcPts val="1200"/>
              </a:spcAft>
            </a:pPr>
            <a:r>
              <a:rPr lang="en-GB" sz="2400" b="1" dirty="0"/>
              <a:t>Linear regression </a:t>
            </a:r>
            <a:r>
              <a:rPr lang="en-GB" sz="2000" dirty="0"/>
              <a:t>finds the parameters </a:t>
            </a:r>
            <a:r>
              <a:rPr lang="en-GB" sz="2000" b="1" i="1" dirty="0"/>
              <a:t>w</a:t>
            </a:r>
            <a:r>
              <a:rPr lang="en-GB" sz="2000" i="1" dirty="0"/>
              <a:t> </a:t>
            </a:r>
            <a:r>
              <a:rPr lang="en-GB" sz="2000" dirty="0"/>
              <a:t>and </a:t>
            </a:r>
            <a:r>
              <a:rPr lang="en-GB" sz="2000" b="1" i="1" dirty="0"/>
              <a:t>c</a:t>
            </a:r>
            <a:r>
              <a:rPr lang="en-GB" sz="2000" i="1" dirty="0"/>
              <a:t> </a:t>
            </a:r>
            <a:r>
              <a:rPr lang="en-GB" sz="2000" dirty="0"/>
              <a:t>that minimize the </a:t>
            </a:r>
            <a:r>
              <a:rPr lang="en-GB" sz="2000" b="1" i="1" dirty="0"/>
              <a:t>mean squared error </a:t>
            </a:r>
            <a:r>
              <a:rPr lang="en-GB" sz="2000" dirty="0"/>
              <a:t>between predictions and the true regression targets, </a:t>
            </a:r>
            <a:r>
              <a:rPr lang="en-GB" sz="2000" b="1" i="1" dirty="0"/>
              <a:t>y</a:t>
            </a:r>
            <a:r>
              <a:rPr lang="en-GB" sz="2000" dirty="0"/>
              <a:t>, on the training set. </a:t>
            </a:r>
          </a:p>
          <a:p>
            <a:pPr marL="355600" indent="-355600" algn="l">
              <a:lnSpc>
                <a:spcPct val="100000"/>
              </a:lnSpc>
              <a:spcBef>
                <a:spcPts val="600"/>
              </a:spcBef>
              <a:spcAft>
                <a:spcPts val="1200"/>
              </a:spcAft>
              <a:buFont typeface="Arial" panose="020B0604020202020204" pitchFamily="34" charset="0"/>
              <a:buChar char="•"/>
            </a:pPr>
            <a:r>
              <a:rPr lang="en-GB" sz="2400" b="1" i="0" dirty="0">
                <a:solidFill>
                  <a:srgbClr val="212529"/>
                </a:solidFill>
                <a:effectLst/>
              </a:rPr>
              <a:t>R</a:t>
            </a:r>
            <a:r>
              <a:rPr lang="en-GB" sz="2400" b="1" i="0" baseline="30000" dirty="0">
                <a:solidFill>
                  <a:srgbClr val="212529"/>
                </a:solidFill>
                <a:effectLst/>
              </a:rPr>
              <a:t>2</a:t>
            </a:r>
            <a:r>
              <a:rPr lang="en-GB" sz="2400" b="1" i="0" dirty="0">
                <a:solidFill>
                  <a:srgbClr val="212529"/>
                </a:solidFill>
                <a:effectLst/>
              </a:rPr>
              <a:t> (coefficient of determination) Regression Score </a:t>
            </a:r>
            <a:r>
              <a:rPr lang="en-GB" sz="2400" b="1" dirty="0">
                <a:solidFill>
                  <a:srgbClr val="212529"/>
                </a:solidFill>
              </a:rPr>
              <a:t>F</a:t>
            </a:r>
            <a:r>
              <a:rPr lang="en-GB" sz="2400" b="1" i="0" dirty="0">
                <a:solidFill>
                  <a:srgbClr val="212529"/>
                </a:solidFill>
                <a:effectLst/>
              </a:rPr>
              <a:t>unction</a:t>
            </a:r>
          </a:p>
          <a:p>
            <a:pPr marL="355600" indent="-355600" algn="l">
              <a:lnSpc>
                <a:spcPct val="100000"/>
              </a:lnSpc>
              <a:spcBef>
                <a:spcPts val="600"/>
              </a:spcBef>
              <a:spcAft>
                <a:spcPts val="1200"/>
              </a:spcAft>
              <a:buFont typeface="Arial" panose="020B0604020202020204" pitchFamily="34" charset="0"/>
              <a:buChar char="•"/>
            </a:pPr>
            <a:r>
              <a:rPr lang="en-GB" sz="2000" b="0" i="0" dirty="0">
                <a:solidFill>
                  <a:srgbClr val="212529"/>
                </a:solidFill>
                <a:effectLst/>
              </a:rPr>
              <a:t>Best possible score is 1.0 and it can be negative (because the model can be arbitrarily worse). A constant model that always predicts the expected value of y, disregarding the input features, would get a R</a:t>
            </a:r>
            <a:r>
              <a:rPr lang="en-GB" sz="2000" b="0" i="0" baseline="30000" dirty="0">
                <a:solidFill>
                  <a:srgbClr val="212529"/>
                </a:solidFill>
                <a:effectLst/>
              </a:rPr>
              <a:t>2</a:t>
            </a:r>
            <a:r>
              <a:rPr lang="en-GB" sz="2000" b="0" i="0" dirty="0">
                <a:solidFill>
                  <a:srgbClr val="212529"/>
                </a:solidFill>
                <a:effectLst/>
              </a:rPr>
              <a:t> score of 0.0.</a:t>
            </a:r>
          </a:p>
          <a:p>
            <a:pPr marL="355600" indent="-355600">
              <a:lnSpc>
                <a:spcPct val="100000"/>
              </a:lnSpc>
              <a:spcBef>
                <a:spcPts val="600"/>
              </a:spcBef>
              <a:spcAft>
                <a:spcPts val="1200"/>
              </a:spcAft>
            </a:pPr>
            <a:r>
              <a:rPr lang="en-GB" sz="2000" dirty="0"/>
              <a:t>For example, </a:t>
            </a:r>
            <a:r>
              <a:rPr lang="en-GB" sz="2000" b="1" i="1" dirty="0"/>
              <a:t>R</a:t>
            </a:r>
            <a:r>
              <a:rPr lang="en-GB" sz="2000" b="1" baseline="30000" dirty="0"/>
              <a:t>2</a:t>
            </a:r>
            <a:r>
              <a:rPr lang="en-GB" sz="2000" dirty="0"/>
              <a:t> of around 0.66 is not very good, but we can see that the scores on the training and test sets are very close together. This means we are likely </a:t>
            </a:r>
            <a:r>
              <a:rPr lang="en-GB" sz="2000" b="1" dirty="0"/>
              <a:t>underfitting</a:t>
            </a:r>
            <a:r>
              <a:rPr lang="en-GB" sz="2000" dirty="0"/>
              <a:t>, not </a:t>
            </a:r>
            <a:r>
              <a:rPr lang="en-GB" sz="2000" b="1" dirty="0"/>
              <a:t>overfitting</a:t>
            </a:r>
            <a:r>
              <a:rPr lang="en-GB" sz="2000" dirty="0"/>
              <a:t>.</a:t>
            </a:r>
          </a:p>
          <a:p>
            <a:pPr marL="355600" indent="-355600">
              <a:lnSpc>
                <a:spcPct val="100000"/>
              </a:lnSpc>
              <a:spcBef>
                <a:spcPts val="600"/>
              </a:spcBef>
              <a:spcAft>
                <a:spcPts val="1200"/>
              </a:spcAft>
            </a:pPr>
            <a:r>
              <a:rPr lang="en-GB" sz="2000" dirty="0"/>
              <a:t>For this one-dimensional dataset, there are less chances of </a:t>
            </a:r>
            <a:r>
              <a:rPr lang="en-GB" sz="2000" b="1" dirty="0"/>
              <a:t>overfitting</a:t>
            </a:r>
            <a:r>
              <a:rPr lang="en-GB" sz="2000" dirty="0"/>
              <a:t>, as the model is very simple (or restricted). With </a:t>
            </a:r>
            <a:r>
              <a:rPr lang="en-GB" sz="2000" b="1" dirty="0"/>
              <a:t>higher-dimensional datasets </a:t>
            </a:r>
            <a:r>
              <a:rPr lang="en-GB" sz="2000" dirty="0"/>
              <a:t>(meaning datasets with a large number of features), linear models become more powerful, and there is a higher chance of overfitting.</a:t>
            </a:r>
          </a:p>
        </p:txBody>
      </p:sp>
      <p:sp>
        <p:nvSpPr>
          <p:cNvPr id="4" name="Slide Number Placeholder 3">
            <a:extLst>
              <a:ext uri="{FF2B5EF4-FFF2-40B4-BE49-F238E27FC236}">
                <a16:creationId xmlns:a16="http://schemas.microsoft.com/office/drawing/2014/main" id="{FCD2EF6C-59A0-494B-BB4B-457D6759D2BF}"/>
              </a:ext>
            </a:extLst>
          </p:cNvPr>
          <p:cNvSpPr>
            <a:spLocks noGrp="1"/>
          </p:cNvSpPr>
          <p:nvPr>
            <p:ph type="sldNum" sz="quarter" idx="12"/>
          </p:nvPr>
        </p:nvSpPr>
        <p:spPr/>
        <p:txBody>
          <a:bodyPr/>
          <a:lstStyle/>
          <a:p>
            <a:fld id="{6C8DB4F7-D883-4928-8961-38134A510B78}" type="slidenum">
              <a:rPr lang="en-GB" smtClean="0"/>
              <a:t>7</a:t>
            </a:fld>
            <a:endParaRPr lang="en-GB" dirty="0"/>
          </a:p>
        </p:txBody>
      </p:sp>
    </p:spTree>
    <p:extLst>
      <p:ext uri="{BB962C8B-B14F-4D97-AF65-F5344CB8AC3E}">
        <p14:creationId xmlns:p14="http://schemas.microsoft.com/office/powerpoint/2010/main" val="1886170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BD9A3-1450-4219-910C-B9CEEBECED04}"/>
              </a:ext>
            </a:extLst>
          </p:cNvPr>
          <p:cNvSpPr>
            <a:spLocks noGrp="1"/>
          </p:cNvSpPr>
          <p:nvPr>
            <p:ph type="title"/>
          </p:nvPr>
        </p:nvSpPr>
        <p:spPr>
          <a:xfrm>
            <a:off x="838200" y="47625"/>
            <a:ext cx="10515600" cy="1380406"/>
          </a:xfrm>
        </p:spPr>
        <p:txBody>
          <a:bodyPr/>
          <a:lstStyle/>
          <a:p>
            <a:r>
              <a:rPr lang="en-GB" dirty="0"/>
              <a:t>Ridge Regression</a:t>
            </a:r>
            <a:br>
              <a:rPr lang="en-GB" dirty="0"/>
            </a:br>
            <a:r>
              <a:rPr lang="en-GB" sz="2800" dirty="0">
                <a:solidFill>
                  <a:srgbClr val="C00000"/>
                </a:solidFill>
              </a:rPr>
              <a:t>L</a:t>
            </a:r>
            <a:r>
              <a:rPr lang="en-GB" sz="2800" baseline="-25000" dirty="0">
                <a:solidFill>
                  <a:srgbClr val="C00000"/>
                </a:solidFill>
              </a:rPr>
              <a:t>2</a:t>
            </a:r>
            <a:r>
              <a:rPr lang="en-GB" sz="2800" dirty="0">
                <a:solidFill>
                  <a:srgbClr val="C00000"/>
                </a:solidFill>
              </a:rPr>
              <a:t> Regularization</a:t>
            </a:r>
            <a:endParaRPr lang="en-GB" dirty="0">
              <a:solidFill>
                <a:srgbClr val="C00000"/>
              </a:solidFill>
            </a:endParaRPr>
          </a:p>
        </p:txBody>
      </p:sp>
      <p:sp>
        <p:nvSpPr>
          <p:cNvPr id="3" name="Content Placeholder 2">
            <a:extLst>
              <a:ext uri="{FF2B5EF4-FFF2-40B4-BE49-F238E27FC236}">
                <a16:creationId xmlns:a16="http://schemas.microsoft.com/office/drawing/2014/main" id="{C4053BAA-68FE-4581-B432-4F00BD5AD730}"/>
              </a:ext>
            </a:extLst>
          </p:cNvPr>
          <p:cNvSpPr>
            <a:spLocks noGrp="1"/>
          </p:cNvSpPr>
          <p:nvPr>
            <p:ph idx="1"/>
          </p:nvPr>
        </p:nvSpPr>
        <p:spPr>
          <a:xfrm>
            <a:off x="838200" y="1575327"/>
            <a:ext cx="10515600" cy="4844134"/>
          </a:xfrm>
        </p:spPr>
        <p:txBody>
          <a:bodyPr>
            <a:normAutofit/>
          </a:bodyPr>
          <a:lstStyle/>
          <a:p>
            <a:pPr marL="355600" indent="-355600">
              <a:lnSpc>
                <a:spcPct val="100000"/>
              </a:lnSpc>
              <a:spcBef>
                <a:spcPts val="600"/>
              </a:spcBef>
              <a:spcAft>
                <a:spcPts val="1200"/>
              </a:spcAft>
            </a:pPr>
            <a:r>
              <a:rPr lang="en-GB" sz="2000" b="1" dirty="0"/>
              <a:t>Regularization</a:t>
            </a:r>
            <a:r>
              <a:rPr lang="en-GB" sz="2000" dirty="0"/>
              <a:t> means explicitly restricting a model to avoid overfitting. In order to create less complex model when we have a large number of features in the dataset, some of the Regularization techniques used to address over-fitting and feature selection from the dataset.</a:t>
            </a:r>
            <a:endParaRPr lang="en-GB" sz="2000" b="1" dirty="0"/>
          </a:p>
          <a:p>
            <a:pPr marL="355600" indent="-355600">
              <a:lnSpc>
                <a:spcPct val="100000"/>
              </a:lnSpc>
              <a:spcBef>
                <a:spcPts val="600"/>
              </a:spcBef>
              <a:spcAft>
                <a:spcPts val="1200"/>
              </a:spcAft>
            </a:pPr>
            <a:r>
              <a:rPr lang="en-GB" sz="2000" b="1" dirty="0"/>
              <a:t>Ridge regression</a:t>
            </a:r>
            <a:r>
              <a:rPr lang="en-GB" sz="2000" dirty="0"/>
              <a:t> is a linear model for regression based on similar formula as we used for the linear regression (ordinary least squares). In ridge regression, the </a:t>
            </a:r>
            <a:r>
              <a:rPr lang="en-GB" sz="2000" b="1" dirty="0"/>
              <a:t>coefficients (</a:t>
            </a:r>
            <a:r>
              <a:rPr lang="en-GB" sz="2000" b="1" i="1" dirty="0"/>
              <a:t>w</a:t>
            </a:r>
            <a:r>
              <a:rPr lang="en-GB" sz="2000" b="1" dirty="0"/>
              <a:t>) </a:t>
            </a:r>
            <a:r>
              <a:rPr lang="en-GB" sz="2000" dirty="0"/>
              <a:t>are used for training the data, but also to fit an additional constraint. </a:t>
            </a:r>
          </a:p>
          <a:p>
            <a:pPr marL="355600" indent="-355600">
              <a:lnSpc>
                <a:spcPct val="100000"/>
              </a:lnSpc>
              <a:spcBef>
                <a:spcPts val="600"/>
              </a:spcBef>
              <a:spcAft>
                <a:spcPts val="1200"/>
              </a:spcAft>
            </a:pPr>
            <a:r>
              <a:rPr lang="en-GB" sz="2000" b="1" dirty="0"/>
              <a:t>L</a:t>
            </a:r>
            <a:r>
              <a:rPr lang="en-GB" sz="2000" b="1" baseline="-25000" dirty="0"/>
              <a:t>2</a:t>
            </a:r>
            <a:r>
              <a:rPr lang="en-GB" sz="2000" dirty="0"/>
              <a:t> regularization forces the weights to be small but does not make them zero and does non sparse solution. </a:t>
            </a:r>
            <a:r>
              <a:rPr lang="en-GB" sz="2000" b="1" dirty="0"/>
              <a:t>L</a:t>
            </a:r>
            <a:r>
              <a:rPr lang="en-GB" sz="2000" b="1" baseline="-25000" dirty="0"/>
              <a:t>2</a:t>
            </a:r>
            <a:r>
              <a:rPr lang="en-GB" sz="2000" dirty="0"/>
              <a:t> tends to shrink the coefficients evenly. The particular kind used by Ridge Regression is known as </a:t>
            </a:r>
            <a:r>
              <a:rPr lang="en-GB" sz="2000" b="1" dirty="0"/>
              <a:t>L</a:t>
            </a:r>
            <a:r>
              <a:rPr lang="en-GB" sz="2000" b="1" baseline="-25000" dirty="0"/>
              <a:t>2</a:t>
            </a:r>
            <a:r>
              <a:rPr lang="en-GB" sz="2000" dirty="0"/>
              <a:t> regularization.</a:t>
            </a:r>
          </a:p>
          <a:p>
            <a:pPr marL="355600" indent="-355600">
              <a:lnSpc>
                <a:spcPct val="100000"/>
              </a:lnSpc>
              <a:spcBef>
                <a:spcPts val="600"/>
              </a:spcBef>
              <a:spcAft>
                <a:spcPts val="1200"/>
              </a:spcAft>
            </a:pPr>
            <a:r>
              <a:rPr lang="en-GB" sz="2000" b="1" dirty="0"/>
              <a:t>Ridge regression </a:t>
            </a:r>
            <a:r>
              <a:rPr lang="en-GB" sz="2000" dirty="0"/>
              <a:t>adds “squared magnitude” of coefficient as penalty term to the loss function. It is clear from the highlighted part represents </a:t>
            </a:r>
            <a:r>
              <a:rPr lang="en-GB" sz="2000" b="1" dirty="0"/>
              <a:t>L</a:t>
            </a:r>
            <a:r>
              <a:rPr lang="en-GB" sz="2000" b="1" baseline="-25000" dirty="0"/>
              <a:t>2</a:t>
            </a:r>
            <a:r>
              <a:rPr lang="en-GB" sz="2000" dirty="0"/>
              <a:t> regularization element.</a:t>
            </a:r>
          </a:p>
        </p:txBody>
      </p:sp>
      <p:sp>
        <p:nvSpPr>
          <p:cNvPr id="8" name="TextBox 7">
            <a:extLst>
              <a:ext uri="{FF2B5EF4-FFF2-40B4-BE49-F238E27FC236}">
                <a16:creationId xmlns:a16="http://schemas.microsoft.com/office/drawing/2014/main" id="{FF4A2080-7710-4C52-B00A-763DBC2BC4F5}"/>
              </a:ext>
            </a:extLst>
          </p:cNvPr>
          <p:cNvSpPr txBox="1"/>
          <p:nvPr/>
        </p:nvSpPr>
        <p:spPr>
          <a:xfrm>
            <a:off x="2197511" y="6197425"/>
            <a:ext cx="3568246" cy="369332"/>
          </a:xfrm>
          <a:prstGeom prst="rect">
            <a:avLst/>
          </a:prstGeom>
          <a:noFill/>
        </p:spPr>
        <p:txBody>
          <a:bodyPr wrap="square">
            <a:spAutoFit/>
          </a:bodyPr>
          <a:lstStyle/>
          <a:p>
            <a:pPr algn="ctr"/>
            <a:r>
              <a:rPr lang="en-GB" b="1" i="0" dirty="0">
                <a:effectLst/>
              </a:rPr>
              <a:t>Cost function of Ridge Regression</a:t>
            </a:r>
            <a:endParaRPr lang="en-GB" b="1" dirty="0"/>
          </a:p>
        </p:txBody>
      </p:sp>
      <p:pic>
        <p:nvPicPr>
          <p:cNvPr id="6" name="Picture 5">
            <a:extLst>
              <a:ext uri="{FF2B5EF4-FFF2-40B4-BE49-F238E27FC236}">
                <a16:creationId xmlns:a16="http://schemas.microsoft.com/office/drawing/2014/main" id="{D52E3702-F193-4F55-BBCF-31A39238CE56}"/>
              </a:ext>
            </a:extLst>
          </p:cNvPr>
          <p:cNvPicPr>
            <a:picLocks noChangeAspect="1"/>
          </p:cNvPicPr>
          <p:nvPr/>
        </p:nvPicPr>
        <p:blipFill>
          <a:blip r:embed="rId3"/>
          <a:stretch>
            <a:fillRect/>
          </a:stretch>
        </p:blipFill>
        <p:spPr>
          <a:xfrm>
            <a:off x="5980362" y="6057422"/>
            <a:ext cx="2527653" cy="653334"/>
          </a:xfrm>
          <a:prstGeom prst="rect">
            <a:avLst/>
          </a:prstGeom>
        </p:spPr>
      </p:pic>
      <p:sp>
        <p:nvSpPr>
          <p:cNvPr id="4" name="Slide Number Placeholder 3">
            <a:extLst>
              <a:ext uri="{FF2B5EF4-FFF2-40B4-BE49-F238E27FC236}">
                <a16:creationId xmlns:a16="http://schemas.microsoft.com/office/drawing/2014/main" id="{5D21D917-9AC4-4EF5-ACDC-58B4927B7E1D}"/>
              </a:ext>
            </a:extLst>
          </p:cNvPr>
          <p:cNvSpPr>
            <a:spLocks noGrp="1"/>
          </p:cNvSpPr>
          <p:nvPr>
            <p:ph type="sldNum" sz="quarter" idx="12"/>
          </p:nvPr>
        </p:nvSpPr>
        <p:spPr/>
        <p:txBody>
          <a:bodyPr/>
          <a:lstStyle/>
          <a:p>
            <a:fld id="{6C8DB4F7-D883-4928-8961-38134A510B78}" type="slidenum">
              <a:rPr lang="en-GB" smtClean="0"/>
              <a:t>8</a:t>
            </a:fld>
            <a:endParaRPr lang="en-GB" dirty="0"/>
          </a:p>
        </p:txBody>
      </p:sp>
    </p:spTree>
    <p:extLst>
      <p:ext uri="{BB962C8B-B14F-4D97-AF65-F5344CB8AC3E}">
        <p14:creationId xmlns:p14="http://schemas.microsoft.com/office/powerpoint/2010/main" val="764909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BD9A3-1450-4219-910C-B9CEEBECED04}"/>
              </a:ext>
            </a:extLst>
          </p:cNvPr>
          <p:cNvSpPr>
            <a:spLocks noGrp="1"/>
          </p:cNvSpPr>
          <p:nvPr>
            <p:ph type="title"/>
          </p:nvPr>
        </p:nvSpPr>
        <p:spPr/>
        <p:txBody>
          <a:bodyPr/>
          <a:lstStyle/>
          <a:p>
            <a:r>
              <a:rPr lang="en-GB" dirty="0"/>
              <a:t>Comparison </a:t>
            </a:r>
            <a:br>
              <a:rPr lang="en-GB" dirty="0"/>
            </a:br>
            <a:r>
              <a:rPr lang="en-GB" sz="2800" dirty="0">
                <a:solidFill>
                  <a:srgbClr val="C00000"/>
                </a:solidFill>
              </a:rPr>
              <a:t>Linear and Ridge Regression</a:t>
            </a:r>
          </a:p>
        </p:txBody>
      </p:sp>
      <p:sp>
        <p:nvSpPr>
          <p:cNvPr id="3" name="Content Placeholder 2">
            <a:extLst>
              <a:ext uri="{FF2B5EF4-FFF2-40B4-BE49-F238E27FC236}">
                <a16:creationId xmlns:a16="http://schemas.microsoft.com/office/drawing/2014/main" id="{C4053BAA-68FE-4581-B432-4F00BD5AD730}"/>
              </a:ext>
            </a:extLst>
          </p:cNvPr>
          <p:cNvSpPr>
            <a:spLocks noGrp="1"/>
          </p:cNvSpPr>
          <p:nvPr>
            <p:ph idx="1"/>
          </p:nvPr>
        </p:nvSpPr>
        <p:spPr>
          <a:xfrm>
            <a:off x="967740" y="1623528"/>
            <a:ext cx="7140562" cy="5186848"/>
          </a:xfrm>
        </p:spPr>
        <p:txBody>
          <a:bodyPr>
            <a:normAutofit fontScale="92500"/>
          </a:bodyPr>
          <a:lstStyle/>
          <a:p>
            <a:pPr marL="355600" indent="-355600">
              <a:lnSpc>
                <a:spcPct val="110000"/>
              </a:lnSpc>
              <a:spcBef>
                <a:spcPts val="600"/>
              </a:spcBef>
              <a:spcAft>
                <a:spcPts val="1200"/>
              </a:spcAft>
            </a:pPr>
            <a:r>
              <a:rPr lang="en-GB" sz="2000" dirty="0"/>
              <a:t>If we obtain the lower training set score using Ridge than </a:t>
            </a:r>
            <a:r>
              <a:rPr lang="en-GB" sz="2000" b="1" dirty="0" err="1"/>
              <a:t>LinearRegression</a:t>
            </a:r>
            <a:r>
              <a:rPr lang="en-GB" sz="2000" dirty="0"/>
              <a:t>, while the test set score is </a:t>
            </a:r>
            <a:r>
              <a:rPr lang="en-GB" sz="2000" i="1" dirty="0"/>
              <a:t>higher</a:t>
            </a:r>
            <a:r>
              <a:rPr lang="en-GB" sz="2000" dirty="0"/>
              <a:t>. </a:t>
            </a:r>
          </a:p>
          <a:p>
            <a:pPr marL="355600" indent="-355600">
              <a:lnSpc>
                <a:spcPct val="110000"/>
              </a:lnSpc>
              <a:spcBef>
                <a:spcPts val="600"/>
              </a:spcBef>
              <a:spcAft>
                <a:spcPts val="1200"/>
              </a:spcAft>
            </a:pPr>
            <a:r>
              <a:rPr lang="en-GB" sz="2000" dirty="0"/>
              <a:t>Ridge is a more restricted model and there are less chances of overfitting. A less complex model means worse performance on the training set, but better generalization. </a:t>
            </a:r>
          </a:p>
          <a:p>
            <a:pPr marL="355600" indent="-355600">
              <a:lnSpc>
                <a:spcPct val="110000"/>
              </a:lnSpc>
              <a:spcBef>
                <a:spcPts val="600"/>
              </a:spcBef>
              <a:spcAft>
                <a:spcPts val="1200"/>
              </a:spcAft>
            </a:pPr>
            <a:r>
              <a:rPr lang="en-GB" sz="2000" dirty="0"/>
              <a:t>We are always interested in generalization performance; we should choose the Ridge model over the </a:t>
            </a:r>
            <a:r>
              <a:rPr lang="en-GB" sz="2000" b="1" dirty="0"/>
              <a:t>LinearRegression</a:t>
            </a:r>
            <a:r>
              <a:rPr lang="en-GB" sz="2000" dirty="0"/>
              <a:t> model. </a:t>
            </a:r>
          </a:p>
          <a:p>
            <a:pPr marL="355600" indent="-355600">
              <a:lnSpc>
                <a:spcPct val="110000"/>
              </a:lnSpc>
              <a:spcBef>
                <a:spcPts val="600"/>
              </a:spcBef>
              <a:spcAft>
                <a:spcPts val="1200"/>
              </a:spcAft>
            </a:pPr>
            <a:r>
              <a:rPr lang="en-GB" sz="2000" dirty="0"/>
              <a:t>The </a:t>
            </a:r>
            <a:r>
              <a:rPr lang="en-GB" sz="2000" b="1" dirty="0"/>
              <a:t>Ridge model </a:t>
            </a:r>
            <a:r>
              <a:rPr lang="en-GB" sz="2000" dirty="0"/>
              <a:t>makes a trade-off between the simplicity of the model (near-zero coefficients) and its performance on the training set. </a:t>
            </a:r>
          </a:p>
          <a:p>
            <a:pPr marL="355600" indent="-355600">
              <a:lnSpc>
                <a:spcPct val="110000"/>
              </a:lnSpc>
              <a:spcBef>
                <a:spcPts val="600"/>
              </a:spcBef>
              <a:spcAft>
                <a:spcPts val="1200"/>
              </a:spcAft>
            </a:pPr>
            <a:r>
              <a:rPr lang="en-GB" sz="2000" dirty="0"/>
              <a:t>How much importance the model places on simplicity versus training set performance can be specified by the user, using the </a:t>
            </a:r>
            <a:r>
              <a:rPr lang="en-GB" sz="2000" b="1" dirty="0"/>
              <a:t>alpha (</a:t>
            </a:r>
            <a:r>
              <a:rPr lang="el-GR" sz="2000" b="1" dirty="0"/>
              <a:t>α</a:t>
            </a:r>
            <a:r>
              <a:rPr lang="en-GB" sz="2000" b="1" dirty="0"/>
              <a:t>) </a:t>
            </a:r>
            <a:r>
              <a:rPr lang="en-GB" sz="2000" dirty="0"/>
              <a:t>parameter. </a:t>
            </a:r>
          </a:p>
        </p:txBody>
      </p:sp>
      <p:sp>
        <p:nvSpPr>
          <p:cNvPr id="4" name="Slide Number Placeholder 3">
            <a:extLst>
              <a:ext uri="{FF2B5EF4-FFF2-40B4-BE49-F238E27FC236}">
                <a16:creationId xmlns:a16="http://schemas.microsoft.com/office/drawing/2014/main" id="{FF2BD853-B840-4DB4-B714-B1FDF58DA431}"/>
              </a:ext>
            </a:extLst>
          </p:cNvPr>
          <p:cNvSpPr>
            <a:spLocks noGrp="1"/>
          </p:cNvSpPr>
          <p:nvPr>
            <p:ph type="sldNum" sz="quarter" idx="12"/>
          </p:nvPr>
        </p:nvSpPr>
        <p:spPr/>
        <p:txBody>
          <a:bodyPr/>
          <a:lstStyle/>
          <a:p>
            <a:fld id="{6C8DB4F7-D883-4928-8961-38134A510B78}" type="slidenum">
              <a:rPr lang="en-GB" smtClean="0"/>
              <a:t>9</a:t>
            </a:fld>
            <a:endParaRPr lang="en-GB" dirty="0"/>
          </a:p>
        </p:txBody>
      </p:sp>
      <p:pic>
        <p:nvPicPr>
          <p:cNvPr id="8" name="Picture 7">
            <a:extLst>
              <a:ext uri="{FF2B5EF4-FFF2-40B4-BE49-F238E27FC236}">
                <a16:creationId xmlns:a16="http://schemas.microsoft.com/office/drawing/2014/main" id="{D8EFCA3C-3AEA-49E9-BCAD-73B5387FC04C}"/>
              </a:ext>
            </a:extLst>
          </p:cNvPr>
          <p:cNvPicPr>
            <a:picLocks noChangeAspect="1"/>
          </p:cNvPicPr>
          <p:nvPr/>
        </p:nvPicPr>
        <p:blipFill>
          <a:blip r:embed="rId2"/>
          <a:stretch>
            <a:fillRect/>
          </a:stretch>
        </p:blipFill>
        <p:spPr>
          <a:xfrm>
            <a:off x="8032114" y="2540848"/>
            <a:ext cx="3548847" cy="3061162"/>
          </a:xfrm>
          <a:prstGeom prst="rect">
            <a:avLst/>
          </a:prstGeom>
        </p:spPr>
      </p:pic>
    </p:spTree>
    <p:extLst>
      <p:ext uri="{BB962C8B-B14F-4D97-AF65-F5344CB8AC3E}">
        <p14:creationId xmlns:p14="http://schemas.microsoft.com/office/powerpoint/2010/main" val="262901086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8772</TotalTime>
  <Words>4751</Words>
  <Application>Microsoft Office PowerPoint</Application>
  <PresentationFormat>Widescreen</PresentationFormat>
  <Paragraphs>245</Paragraphs>
  <Slides>24</Slides>
  <Notes>16</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7" baseType="lpstr">
      <vt:lpstr>Arial</vt:lpstr>
      <vt:lpstr>Arial</vt:lpstr>
      <vt:lpstr>Calibri</vt:lpstr>
      <vt:lpstr>Cambria Math</vt:lpstr>
      <vt:lpstr>charter</vt:lpstr>
      <vt:lpstr>Google Sans</vt:lpstr>
      <vt:lpstr>KaTeX_Math</vt:lpstr>
      <vt:lpstr>MinionPro-It</vt:lpstr>
      <vt:lpstr>MinionPro-Regular</vt:lpstr>
      <vt:lpstr>Söhne</vt:lpstr>
      <vt:lpstr>UbuntuMono-Regular</vt:lpstr>
      <vt:lpstr>1_Office Theme</vt:lpstr>
      <vt:lpstr>MSPhotoEd.3</vt:lpstr>
      <vt:lpstr>Linear Models for Regression &amp; Classification Week 3</vt:lpstr>
      <vt:lpstr>Agenda</vt:lpstr>
      <vt:lpstr>Introduction to Regression</vt:lpstr>
      <vt:lpstr>Introduction to Regression</vt:lpstr>
      <vt:lpstr>Regression Analysis</vt:lpstr>
      <vt:lpstr>Linear Models</vt:lpstr>
      <vt:lpstr>Linear Regression  aka Ordinary Least Squares</vt:lpstr>
      <vt:lpstr>Ridge Regression L2 Regularization</vt:lpstr>
      <vt:lpstr>Comparison  Linear and Ridge Regression</vt:lpstr>
      <vt:lpstr>Ridge Regression Effect of alpha (α)</vt:lpstr>
      <vt:lpstr>Lasso Regression L1 Regularization</vt:lpstr>
      <vt:lpstr>Comparison of CM  Lasso Regression</vt:lpstr>
      <vt:lpstr>Comparison of CM  Lasso Regression</vt:lpstr>
      <vt:lpstr>Linear Models Classification</vt:lpstr>
      <vt:lpstr>Linear Models Classification</vt:lpstr>
      <vt:lpstr>Logistic Regression</vt:lpstr>
      <vt:lpstr>Linear and Logistic Regression</vt:lpstr>
      <vt:lpstr>Linear and Logistic Regression</vt:lpstr>
      <vt:lpstr>Linear Models Multiclass Classification</vt:lpstr>
      <vt:lpstr>Linear Models Multiclass Classification</vt:lpstr>
      <vt:lpstr>Two-dimensional Toy Dataset Three Classes</vt:lpstr>
      <vt:lpstr>Measuring The Quality Of A Regression Model</vt:lpstr>
      <vt:lpstr>Strengths and Weaknesses</vt:lpstr>
      <vt:lpstr>Resources/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Munawar Iqbal</dc:creator>
  <cp:lastModifiedBy>Muhammad Iqbal</cp:lastModifiedBy>
  <cp:revision>371</cp:revision>
  <dcterms:created xsi:type="dcterms:W3CDTF">2020-09-11T23:34:13Z</dcterms:created>
  <dcterms:modified xsi:type="dcterms:W3CDTF">2024-03-03T22:16:20Z</dcterms:modified>
</cp:coreProperties>
</file>