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0" r:id="rId2"/>
    <p:sldId id="259" r:id="rId3"/>
    <p:sldId id="327" r:id="rId4"/>
    <p:sldId id="328" r:id="rId5"/>
    <p:sldId id="330" r:id="rId6"/>
    <p:sldId id="333" r:id="rId7"/>
    <p:sldId id="329" r:id="rId8"/>
    <p:sldId id="334" r:id="rId9"/>
    <p:sldId id="332" r:id="rId10"/>
    <p:sldId id="307" r:id="rId11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on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00"/>
    <a:srgbClr val="DB8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1" autoAdjust="0"/>
    <p:restoredTop sz="75183" autoAdjust="0"/>
  </p:normalViewPr>
  <p:slideViewPr>
    <p:cSldViewPr snapToGrid="0">
      <p:cViewPr varScale="1">
        <p:scale>
          <a:sx n="87" d="100"/>
          <a:sy n="87" d="100"/>
        </p:scale>
        <p:origin x="1680" y="192"/>
      </p:cViewPr>
      <p:guideLst>
        <p:guide orient="horz" pos="32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106FA7-9E8C-426B-01A9-41B2216602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EC9EF-F837-D061-F082-C045E002D46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54231EA-9AD1-479F-949C-B1EBAAA7A33B}" type="datetimeFigureOut">
              <a:rPr lang="fr-FR"/>
              <a:pPr>
                <a:defRPr/>
              </a:pPr>
              <a:t>21/11/2023</a:t>
            </a:fld>
            <a:endParaRPr lang="fr-FR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7340E56-59D2-AA3C-D147-E1EC6C2A1B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4067998-88ED-3F20-F090-DBA427550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FR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4A221-567C-A968-D8E1-9477D8BBC7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22F46-D6C3-A8A5-9334-90DB18A54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5C9CA22-F1D1-450E-83D7-D82150459C0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C9CA22-F1D1-450E-83D7-D82150459C00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81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effectLst/>
                <a:latin typeface="-apple-system-font"/>
              </a:rPr>
              <a:t>  </a:t>
            </a:r>
            <a:r>
              <a:rPr lang="pt-PT" b="0" i="0" u="none" strike="noStrike" dirty="0" err="1">
                <a:effectLst/>
                <a:latin typeface="-apple-system-font"/>
              </a:rPr>
              <a:t>Motivation</a:t>
            </a:r>
            <a:r>
              <a:rPr lang="pt-PT" b="0" i="0" u="none" strike="noStrike" dirty="0">
                <a:effectLst/>
                <a:latin typeface="-apple-system-font"/>
              </a:rPr>
              <a:t> (</a:t>
            </a:r>
            <a:r>
              <a:rPr lang="pt-PT" b="0" i="0" u="none" strike="noStrike" dirty="0" err="1">
                <a:effectLst/>
                <a:latin typeface="-apple-system-font"/>
              </a:rPr>
              <a:t>ZooKeeper</a:t>
            </a:r>
            <a:r>
              <a:rPr lang="pt-PT" b="0" i="0" u="none" strike="noStrike" dirty="0">
                <a:effectLst/>
                <a:latin typeface="-apple-system-font"/>
              </a:rPr>
              <a:t> + Kafka-</a:t>
            </a:r>
            <a:r>
              <a:rPr lang="pt-PT" b="0" i="0" u="none" strike="noStrike" dirty="0" err="1">
                <a:effectLst/>
                <a:latin typeface="-apple-system-font"/>
              </a:rPr>
              <a:t>ZooKeeper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Architecture</a:t>
            </a:r>
            <a:r>
              <a:rPr lang="pt-PT" b="0" i="0" u="none" strike="noStrike" dirty="0">
                <a:effectLst/>
                <a:latin typeface="-apple-system-font"/>
              </a:rPr>
              <a:t> &amp; </a:t>
            </a:r>
            <a:r>
              <a:rPr lang="pt-PT" b="0" i="0" u="none" strike="noStrike" dirty="0" err="1">
                <a:effectLst/>
                <a:latin typeface="-apple-system-font"/>
              </a:rPr>
              <a:t>Problems</a:t>
            </a:r>
            <a:r>
              <a:rPr lang="pt-PT" b="0" i="0" u="none" strike="noStrike" dirty="0">
                <a:effectLst/>
                <a:latin typeface="-apple-system-font"/>
              </a:rPr>
              <a:t>)</a:t>
            </a:r>
            <a:br>
              <a:rPr lang="pt-PT" b="0" i="0" u="none" strike="noStrike" dirty="0">
                <a:effectLst/>
                <a:latin typeface="-apple-system-font"/>
              </a:rPr>
            </a:br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One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key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component</a:t>
            </a:r>
            <a:r>
              <a:rPr lang="pt-PT" b="0" i="0" u="none" strike="noStrike" dirty="0">
                <a:effectLst/>
                <a:latin typeface="-apple-system-font"/>
              </a:rPr>
              <a:t> in </a:t>
            </a:r>
            <a:r>
              <a:rPr lang="pt-PT" b="0" i="0" u="none" strike="noStrike" dirty="0" err="1">
                <a:effectLst/>
                <a:latin typeface="-apple-system-font"/>
              </a:rPr>
              <a:t>Kafka’s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architecture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ZooKeeper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which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plays</a:t>
            </a:r>
            <a:r>
              <a:rPr lang="pt-PT" b="0" i="0" u="none" strike="noStrike" dirty="0">
                <a:effectLst/>
                <a:latin typeface="-apple-system-font"/>
              </a:rPr>
              <a:t> a </a:t>
            </a:r>
            <a:r>
              <a:rPr lang="pt-PT" b="0" i="0" u="none" strike="noStrike" dirty="0" err="1">
                <a:effectLst/>
                <a:latin typeface="-apple-system-font"/>
              </a:rPr>
              <a:t>critical</a:t>
            </a:r>
            <a:r>
              <a:rPr lang="pt-PT" b="0" i="0" u="none" strike="noStrike" dirty="0">
                <a:effectLst/>
                <a:latin typeface="-apple-system-font"/>
              </a:rPr>
              <a:t> role in </a:t>
            </a:r>
            <a:r>
              <a:rPr lang="pt-PT" b="0" i="0" u="none" strike="noStrike" dirty="0" err="1">
                <a:effectLst/>
                <a:latin typeface="-apple-system-font"/>
              </a:rPr>
              <a:t>managing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coordinating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Kafka cluster.</a:t>
            </a:r>
          </a:p>
          <a:p>
            <a:pPr algn="l"/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What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ZooKeeper</a:t>
            </a:r>
            <a:r>
              <a:rPr lang="pt-PT" b="0" i="0" u="none" strike="noStrike" dirty="0">
                <a:effectLst/>
                <a:latin typeface="-apple-system-font"/>
              </a:rPr>
              <a:t>? </a:t>
            </a:r>
            <a:r>
              <a:rPr lang="pt-PT" b="0" i="0" u="none" strike="noStrike" dirty="0" err="1">
                <a:effectLst/>
                <a:latin typeface="-apple-system-font"/>
              </a:rPr>
              <a:t>It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basically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a </a:t>
            </a:r>
            <a:r>
              <a:rPr lang="pt-PT" b="0" i="0" u="none" strike="noStrike" dirty="0" err="1">
                <a:effectLst/>
                <a:latin typeface="-apple-system-font"/>
              </a:rPr>
              <a:t>distributed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system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that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provides</a:t>
            </a:r>
            <a:r>
              <a:rPr lang="pt-PT" b="0" i="0" u="none" strike="noStrike" dirty="0">
                <a:effectLst/>
                <a:latin typeface="-apple-system-font"/>
              </a:rPr>
              <a:t> a </a:t>
            </a:r>
            <a:r>
              <a:rPr lang="pt-PT" b="0" i="0" u="none" strike="noStrike" dirty="0" err="1">
                <a:effectLst/>
                <a:latin typeface="-apple-system-font"/>
              </a:rPr>
              <a:t>centralised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infrastructure</a:t>
            </a:r>
            <a:r>
              <a:rPr lang="pt-PT" b="0" i="0" u="none" strike="noStrike" dirty="0">
                <a:effectLst/>
                <a:latin typeface="-apple-system-font"/>
              </a:rPr>
              <a:t> for to </a:t>
            </a:r>
            <a:r>
              <a:rPr lang="pt-PT" b="0" i="0" u="none" strike="noStrike" dirty="0" err="1">
                <a:effectLst/>
                <a:latin typeface="-apple-system-font"/>
              </a:rPr>
              <a:t>distributed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applications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In </a:t>
            </a:r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case </a:t>
            </a:r>
            <a:r>
              <a:rPr lang="pt-PT" b="0" i="0" u="none" strike="noStrike" dirty="0" err="1">
                <a:effectLst/>
                <a:latin typeface="-apple-system-font"/>
              </a:rPr>
              <a:t>of</a:t>
            </a:r>
            <a:r>
              <a:rPr lang="pt-PT" b="0" i="0" u="none" strike="noStrike" dirty="0">
                <a:effectLst/>
                <a:latin typeface="-apple-system-font"/>
              </a:rPr>
              <a:t> Kafka, </a:t>
            </a:r>
            <a:r>
              <a:rPr lang="pt-PT" b="0" i="0" u="none" strike="noStrike" dirty="0" err="1">
                <a:effectLst/>
                <a:latin typeface="-apple-system-font"/>
              </a:rPr>
              <a:t>ZooKeeper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used</a:t>
            </a:r>
            <a:r>
              <a:rPr lang="pt-PT" b="0" i="0" u="none" strike="noStrike" dirty="0">
                <a:effectLst/>
                <a:latin typeface="-apple-system-font"/>
              </a:rPr>
              <a:t> to: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Manage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metadata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about</a:t>
            </a:r>
            <a:r>
              <a:rPr lang="pt-PT" b="0" i="0" u="none" strike="noStrike" dirty="0">
                <a:effectLst/>
                <a:latin typeface="-apple-system-font"/>
              </a:rPr>
              <a:t> brokers, </a:t>
            </a:r>
            <a:r>
              <a:rPr lang="pt-PT" b="0" i="0" u="none" strike="noStrike" dirty="0" err="1">
                <a:effectLst/>
                <a:latin typeface="-apple-system-font"/>
              </a:rPr>
              <a:t>topics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partitions</a:t>
            </a:r>
            <a:r>
              <a:rPr lang="pt-PT" b="0" i="0" u="none" strike="noStrike" dirty="0">
                <a:effectLst/>
                <a:latin typeface="-apple-system-font"/>
              </a:rPr>
              <a:t> (</a:t>
            </a:r>
            <a:r>
              <a:rPr lang="pt-PT" b="0" i="0" u="none" strike="noStrike" dirty="0" err="1">
                <a:effectLst/>
                <a:latin typeface="-apple-system-font"/>
              </a:rPr>
              <a:t>Metadata</a:t>
            </a:r>
            <a:r>
              <a:rPr lang="pt-PT" b="0" i="0" u="none" strike="noStrike" dirty="0">
                <a:effectLst/>
                <a:latin typeface="-apple-system-font"/>
              </a:rPr>
              <a:t> Management)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Help</a:t>
            </a:r>
            <a:r>
              <a:rPr lang="pt-PT" b="0" i="0" u="none" strike="noStrike" dirty="0">
                <a:effectLst/>
                <a:latin typeface="-apple-system-font"/>
              </a:rPr>
              <a:t> in leader </a:t>
            </a:r>
            <a:r>
              <a:rPr lang="pt-PT" b="0" i="0" u="none" strike="noStrike" dirty="0" err="1">
                <a:effectLst/>
                <a:latin typeface="-apple-system-font"/>
              </a:rPr>
              <a:t>election</a:t>
            </a:r>
            <a:r>
              <a:rPr lang="pt-PT" b="0" i="0" u="none" strike="noStrike" dirty="0">
                <a:effectLst/>
                <a:latin typeface="-apple-system-font"/>
              </a:rPr>
              <a:t> (Leader </a:t>
            </a:r>
            <a:r>
              <a:rPr lang="pt-PT" b="0" i="0" u="none" strike="noStrike" dirty="0" err="1">
                <a:effectLst/>
                <a:latin typeface="-apple-system-font"/>
              </a:rPr>
              <a:t>Election</a:t>
            </a:r>
            <a:r>
              <a:rPr lang="pt-PT" b="0" i="0" u="none" strike="noStrike" dirty="0">
                <a:effectLst/>
                <a:latin typeface="-apple-system-font"/>
              </a:rPr>
              <a:t>)</a:t>
            </a: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Cluster </a:t>
            </a:r>
            <a:r>
              <a:rPr lang="pt-PT" b="0" i="0" u="none" strike="noStrike" dirty="0" err="1">
                <a:effectLst/>
                <a:latin typeface="-apple-system-font"/>
              </a:rPr>
              <a:t>Coordination</a:t>
            </a:r>
            <a:r>
              <a:rPr lang="pt-PT" b="0" i="0" u="none" strike="noStrike" dirty="0">
                <a:effectLst/>
                <a:latin typeface="-apple-system-font"/>
              </a:rPr>
              <a:t>, to </a:t>
            </a:r>
            <a:r>
              <a:rPr lang="pt-PT" b="0" i="0" u="none" strike="noStrike" dirty="0" err="1">
                <a:effectLst/>
                <a:latin typeface="-apple-system-font"/>
              </a:rPr>
              <a:t>ensure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that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all</a:t>
            </a:r>
            <a:r>
              <a:rPr lang="pt-PT" b="0" i="0" u="none" strike="noStrike" dirty="0">
                <a:effectLst/>
                <a:latin typeface="-apple-system-font"/>
              </a:rPr>
              <a:t> nodes are </a:t>
            </a:r>
            <a:r>
              <a:rPr lang="pt-PT" b="0" i="0" u="none" strike="noStrike" dirty="0" err="1">
                <a:effectLst/>
                <a:latin typeface="-apple-system-font"/>
              </a:rPr>
              <a:t>aware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of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changes</a:t>
            </a:r>
            <a:r>
              <a:rPr lang="pt-PT" b="0" i="0" u="none" strike="noStrike" dirty="0">
                <a:effectLst/>
                <a:latin typeface="-apple-system-font"/>
              </a:rPr>
              <a:t> (Cluster </a:t>
            </a:r>
            <a:r>
              <a:rPr lang="pt-PT" b="0" i="0" u="none" strike="noStrike" dirty="0" err="1">
                <a:effectLst/>
                <a:latin typeface="-apple-system-font"/>
              </a:rPr>
              <a:t>Coordination</a:t>
            </a:r>
            <a:r>
              <a:rPr lang="pt-PT" b="0" i="0" u="none" strike="noStrike" dirty="0">
                <a:effectLst/>
                <a:latin typeface="-apple-system-font"/>
              </a:rPr>
              <a:t>)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Store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manage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configurations</a:t>
            </a:r>
            <a:r>
              <a:rPr lang="pt-PT" b="0" i="0" u="none" strike="noStrike" dirty="0">
                <a:effectLst/>
                <a:latin typeface="-apple-system-font"/>
              </a:rPr>
              <a:t> (</a:t>
            </a:r>
            <a:r>
              <a:rPr lang="pt-PT" b="0" i="0" u="none" strike="noStrike" dirty="0" err="1">
                <a:effectLst/>
                <a:latin typeface="-apple-system-font"/>
              </a:rPr>
              <a:t>Configuration</a:t>
            </a:r>
            <a:r>
              <a:rPr lang="pt-PT" b="0" i="0" u="none" strike="noStrike" dirty="0">
                <a:effectLst/>
                <a:latin typeface="-apple-system-font"/>
              </a:rPr>
              <a:t> Management)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Failure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detection</a:t>
            </a:r>
            <a:r>
              <a:rPr lang="pt-PT" b="0" i="0" u="none" strike="noStrike" dirty="0">
                <a:effectLst/>
                <a:latin typeface="-apple-system-font"/>
              </a:rPr>
              <a:t>, </a:t>
            </a:r>
            <a:r>
              <a:rPr lang="pt-PT" b="0" i="0" u="none" strike="noStrike" dirty="0" err="1">
                <a:effectLst/>
                <a:latin typeface="-apple-system-font"/>
              </a:rPr>
              <a:t>through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heartbeats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session</a:t>
            </a:r>
            <a:r>
              <a:rPr lang="pt-PT" b="0" i="0" u="none" strike="noStrike" dirty="0">
                <a:effectLst/>
                <a:latin typeface="-apple-system-font"/>
              </a:rPr>
              <a:t> management (</a:t>
            </a:r>
            <a:r>
              <a:rPr lang="pt-PT" b="0" i="0" u="none" strike="noStrike" dirty="0" err="1">
                <a:effectLst/>
                <a:latin typeface="-apple-system-font"/>
              </a:rPr>
              <a:t>Failure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detection</a:t>
            </a:r>
            <a:r>
              <a:rPr lang="pt-PT" b="0" i="0" u="none" strike="noStrike" dirty="0">
                <a:effectLst/>
                <a:latin typeface="-apple-system-font"/>
              </a:rPr>
              <a:t>)</a:t>
            </a:r>
          </a:p>
          <a:p>
            <a:pPr algn="l"/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While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ZooKeeper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has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been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reliable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there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still</a:t>
            </a:r>
            <a:r>
              <a:rPr lang="pt-PT" b="0" i="0" u="none" strike="noStrike" dirty="0">
                <a:effectLst/>
                <a:latin typeface="-apple-system-font"/>
              </a:rPr>
              <a:t> are some </a:t>
            </a:r>
            <a:r>
              <a:rPr lang="pt-PT" b="0" i="0" u="none" strike="noStrike" dirty="0" err="1">
                <a:effectLst/>
                <a:latin typeface="-apple-system-font"/>
              </a:rPr>
              <a:t>challenges</a:t>
            </a:r>
            <a:r>
              <a:rPr lang="pt-PT" b="0" i="0" u="none" strike="noStrike" dirty="0">
                <a:effectLst/>
                <a:latin typeface="-apple-system-font"/>
              </a:rPr>
              <a:t>: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Running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maintaining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two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separate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distributed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systems</a:t>
            </a:r>
            <a:r>
              <a:rPr lang="pt-PT" b="0" i="0" u="none" strike="noStrike" dirty="0">
                <a:effectLst/>
                <a:latin typeface="-apple-system-font"/>
              </a:rPr>
              <a:t>. </a:t>
            </a:r>
            <a:r>
              <a:rPr lang="pt-PT" b="0" i="0" u="none" strike="noStrike" dirty="0" err="1">
                <a:effectLst/>
                <a:latin typeface="-apple-system-font"/>
              </a:rPr>
              <a:t>Monitoring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configuring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managing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systems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independently</a:t>
            </a:r>
            <a:r>
              <a:rPr lang="pt-PT" b="0" i="0" u="none" strike="noStrike" dirty="0">
                <a:effectLst/>
                <a:latin typeface="-apple-system-font"/>
              </a:rPr>
              <a:t>. (</a:t>
            </a:r>
            <a:r>
              <a:rPr lang="pt-PT" b="0" i="0" u="none" strike="noStrike" dirty="0" err="1">
                <a:effectLst/>
                <a:latin typeface="-apple-system-font"/>
              </a:rPr>
              <a:t>Operational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Complexity</a:t>
            </a:r>
            <a:r>
              <a:rPr lang="pt-PT" b="0" i="0" u="none" strike="noStrike" dirty="0">
                <a:effectLst/>
                <a:latin typeface="-apple-system-font"/>
              </a:rPr>
              <a:t>)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If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ZooKeeper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experiences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issues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it</a:t>
            </a:r>
            <a:r>
              <a:rPr lang="pt-PT" b="0" i="0" u="none" strike="noStrike" dirty="0">
                <a:effectLst/>
                <a:latin typeface="-apple-system-font"/>
              </a:rPr>
              <a:t> can </a:t>
            </a:r>
            <a:r>
              <a:rPr lang="pt-PT" b="0" i="0" u="none" strike="noStrike" dirty="0" err="1">
                <a:effectLst/>
                <a:latin typeface="-apple-system-font"/>
              </a:rPr>
              <a:t>impact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Kafka cluster </a:t>
            </a:r>
            <a:r>
              <a:rPr lang="pt-PT" b="0" i="0" u="none" strike="noStrike" dirty="0" err="1">
                <a:effectLst/>
                <a:latin typeface="-apple-system-font"/>
              </a:rPr>
              <a:t>stability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availability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introducing</a:t>
            </a:r>
            <a:r>
              <a:rPr lang="pt-PT" b="0" i="0" u="none" strike="noStrike" dirty="0">
                <a:effectLst/>
                <a:latin typeface="-apple-system-font"/>
              </a:rPr>
              <a:t> a single </a:t>
            </a:r>
            <a:r>
              <a:rPr lang="pt-PT" b="0" i="0" u="none" strike="noStrike" dirty="0" err="1">
                <a:effectLst/>
                <a:latin typeface="-apple-system-font"/>
              </a:rPr>
              <a:t>point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of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failure</a:t>
            </a:r>
            <a:r>
              <a:rPr lang="pt-PT" b="0" i="0" u="none" strike="noStrike" dirty="0">
                <a:effectLst/>
                <a:latin typeface="-apple-system-font"/>
              </a:rPr>
              <a:t>. (Single </a:t>
            </a:r>
            <a:r>
              <a:rPr lang="pt-PT" b="0" i="0" u="none" strike="noStrike" dirty="0" err="1">
                <a:effectLst/>
                <a:latin typeface="-apple-system-font"/>
              </a:rPr>
              <a:t>Point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of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Failure</a:t>
            </a:r>
            <a:r>
              <a:rPr lang="pt-PT" b="0" i="0" u="none" strike="noStrike" dirty="0">
                <a:effectLst/>
                <a:latin typeface="-apple-system-font"/>
              </a:rPr>
              <a:t>)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Communication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between</a:t>
            </a:r>
            <a:r>
              <a:rPr lang="pt-PT" b="0" i="0" u="none" strike="noStrike" dirty="0">
                <a:effectLst/>
                <a:latin typeface="-apple-system-font"/>
              </a:rPr>
              <a:t> Kafka brokers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ZooKeeper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introduces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additional</a:t>
            </a:r>
            <a:r>
              <a:rPr lang="pt-PT" b="0" i="0" u="none" strike="noStrike" dirty="0">
                <a:effectLst/>
                <a:latin typeface="-apple-system-font"/>
              </a:rPr>
              <a:t> network </a:t>
            </a:r>
            <a:r>
              <a:rPr lang="pt-PT" b="0" i="0" u="none" strike="noStrike" dirty="0" err="1">
                <a:effectLst/>
                <a:latin typeface="-apple-system-font"/>
              </a:rPr>
              <a:t>latency</a:t>
            </a:r>
            <a:r>
              <a:rPr lang="pt-PT" b="0" i="0" u="none" strike="noStrike" dirty="0">
                <a:effectLst/>
                <a:latin typeface="-apple-system-font"/>
              </a:rPr>
              <a:t>. (</a:t>
            </a:r>
            <a:r>
              <a:rPr lang="pt-PT" b="0" i="0" u="none" strike="noStrike" dirty="0" err="1">
                <a:effectLst/>
                <a:latin typeface="-apple-system-font"/>
              </a:rPr>
              <a:t>Latency</a:t>
            </a:r>
            <a:r>
              <a:rPr lang="pt-PT" b="0" i="0" u="none" strike="noStrike" dirty="0">
                <a:effectLst/>
                <a:latin typeface="-apple-system-font"/>
              </a:rPr>
              <a:t>)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ZooKeeper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not</a:t>
            </a:r>
            <a:r>
              <a:rPr lang="pt-PT" b="0" i="0" u="none" strike="noStrike" dirty="0">
                <a:effectLst/>
                <a:latin typeface="-apple-system-font"/>
              </a:rPr>
              <a:t> as horizontal </a:t>
            </a:r>
            <a:r>
              <a:rPr lang="pt-PT" b="0" i="0" u="none" strike="noStrike" dirty="0" err="1">
                <a:effectLst/>
                <a:latin typeface="-apple-system-font"/>
              </a:rPr>
              <a:t>scalable</a:t>
            </a:r>
            <a:r>
              <a:rPr lang="pt-PT" b="0" i="0" u="none" strike="noStrike" dirty="0">
                <a:effectLst/>
                <a:latin typeface="-apple-system-font"/>
              </a:rPr>
              <a:t> as Kafka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can </a:t>
            </a:r>
            <a:r>
              <a:rPr lang="pt-PT" b="0" i="0" u="none" strike="noStrike" dirty="0" err="1">
                <a:effectLst/>
                <a:latin typeface="-apple-system-font"/>
              </a:rPr>
              <a:t>become</a:t>
            </a:r>
            <a:r>
              <a:rPr lang="pt-PT" b="0" i="0" u="none" strike="noStrike" dirty="0">
                <a:effectLst/>
                <a:latin typeface="-apple-system-font"/>
              </a:rPr>
              <a:t> a </a:t>
            </a:r>
            <a:r>
              <a:rPr lang="pt-PT" b="0" i="0" u="none" strike="noStrike" dirty="0" err="1">
                <a:effectLst/>
                <a:latin typeface="-apple-system-font"/>
              </a:rPr>
              <a:t>bottleneck</a:t>
            </a:r>
            <a:r>
              <a:rPr lang="pt-PT" b="0" i="0" u="none" strike="noStrike" dirty="0">
                <a:effectLst/>
                <a:latin typeface="-apple-system-font"/>
              </a:rPr>
              <a:t>. (</a:t>
            </a:r>
            <a:r>
              <a:rPr lang="pt-PT" b="0" i="0" u="none" strike="noStrike" dirty="0" err="1">
                <a:effectLst/>
                <a:latin typeface="-apple-system-font"/>
              </a:rPr>
              <a:t>Scalability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Concerns</a:t>
            </a:r>
            <a:r>
              <a:rPr lang="pt-PT" b="0" i="0" u="none" strike="noStrike" dirty="0">
                <a:effectLst/>
                <a:latin typeface="-apple-system-font"/>
              </a:rPr>
              <a:t>)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dependency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ZooKeeper</a:t>
            </a:r>
            <a:r>
              <a:rPr lang="pt-PT" b="0" i="0" u="none" strike="noStrike" dirty="0">
                <a:effectLst/>
                <a:latin typeface="-apple-system-font"/>
              </a:rPr>
              <a:t> for </a:t>
            </a:r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Kafka cluster </a:t>
            </a:r>
            <a:r>
              <a:rPr lang="pt-PT" b="0" i="0" u="none" strike="noStrike" dirty="0" err="1">
                <a:effectLst/>
                <a:latin typeface="-apple-system-font"/>
              </a:rPr>
              <a:t>well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functioning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introduces</a:t>
            </a:r>
            <a:r>
              <a:rPr lang="pt-PT" b="0" i="0" u="none" strike="noStrike" dirty="0">
                <a:effectLst/>
                <a:latin typeface="-apple-system-font"/>
              </a:rPr>
              <a:t> a </a:t>
            </a:r>
            <a:r>
              <a:rPr lang="pt-PT" b="0" i="0" u="none" strike="noStrike" dirty="0" err="1">
                <a:effectLst/>
                <a:latin typeface="-apple-system-font"/>
              </a:rPr>
              <a:t>synchronization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overhead</a:t>
            </a:r>
            <a:r>
              <a:rPr lang="pt-PT" b="0" i="0" u="none" strike="noStrike" dirty="0">
                <a:effectLst/>
                <a:latin typeface="-apple-system-font"/>
              </a:rPr>
              <a:t> (</a:t>
            </a:r>
            <a:r>
              <a:rPr lang="pt-PT" b="0" i="0" u="none" strike="noStrike" dirty="0" err="1">
                <a:effectLst/>
                <a:latin typeface="-apple-system-font"/>
              </a:rPr>
              <a:t>Synchronization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Overhead</a:t>
            </a:r>
            <a:r>
              <a:rPr lang="pt-PT" b="0" i="0" u="none" strike="noStrike" dirty="0">
                <a:effectLst/>
                <a:latin typeface="-apple-system-font"/>
              </a:rPr>
              <a:t>)</a:t>
            </a:r>
            <a:br>
              <a:rPr lang="pt-PT" b="0" i="0" u="none" strike="noStrike" dirty="0">
                <a:effectLst/>
                <a:latin typeface="-apple-system-font"/>
              </a:rPr>
            </a:br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This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challenges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consideration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have</a:t>
            </a:r>
            <a:r>
              <a:rPr lang="pt-PT" b="0" i="0" u="none" strike="noStrike" dirty="0">
                <a:effectLst/>
                <a:latin typeface="-apple-system-font"/>
              </a:rPr>
              <a:t> led </a:t>
            </a:r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Kafka </a:t>
            </a:r>
            <a:r>
              <a:rPr lang="pt-PT" b="0" i="0" u="none" strike="noStrike" dirty="0" err="1">
                <a:effectLst/>
                <a:latin typeface="-apple-system-font"/>
              </a:rPr>
              <a:t>community</a:t>
            </a:r>
            <a:r>
              <a:rPr lang="pt-PT" b="0" i="0" u="none" strike="noStrike" dirty="0">
                <a:effectLst/>
                <a:latin typeface="-apple-system-font"/>
              </a:rPr>
              <a:t> in </a:t>
            </a:r>
            <a:r>
              <a:rPr lang="pt-PT" b="0" i="0" u="none" strike="noStrike" dirty="0" err="1">
                <a:effectLst/>
                <a:latin typeface="-apple-system-font"/>
              </a:rPr>
              <a:t>exploring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alternatives</a:t>
            </a:r>
            <a:r>
              <a:rPr lang="pt-PT" b="0" i="0" u="none" strike="noStrike" dirty="0">
                <a:effectLst/>
                <a:latin typeface="-apple-system-font"/>
              </a:rPr>
              <a:t> to minimize </a:t>
            </a:r>
            <a:r>
              <a:rPr lang="pt-PT" b="0" i="0" u="none" strike="noStrike" dirty="0" err="1">
                <a:effectLst/>
                <a:latin typeface="-apple-system-font"/>
              </a:rPr>
              <a:t>its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dependence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Zookeeper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C9CA22-F1D1-450E-83D7-D82150459C0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8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b="0" i="0" u="none" strike="noStrike" dirty="0" err="1">
                <a:effectLst/>
                <a:latin typeface="-apple-system-font"/>
              </a:rPr>
              <a:t>What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? (</a:t>
            </a:r>
            <a:r>
              <a:rPr lang="pt-PT" b="0" i="0" u="none" strike="noStrike" dirty="0" err="1">
                <a:effectLst/>
                <a:latin typeface="-apple-system-font"/>
              </a:rPr>
              <a:t>What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Kraft +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advantages</a:t>
            </a:r>
            <a:r>
              <a:rPr lang="pt-PT" b="0" i="0" u="none" strike="noStrike" dirty="0">
                <a:effectLst/>
                <a:latin typeface="-apple-system-font"/>
              </a:rPr>
              <a:t>)</a:t>
            </a:r>
            <a:br>
              <a:rPr lang="pt-PT" b="0" i="0" u="none" strike="noStrike" dirty="0">
                <a:effectLst/>
                <a:latin typeface="-apple-system-font"/>
              </a:rPr>
            </a:br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aims</a:t>
            </a:r>
            <a:r>
              <a:rPr lang="pt-PT" b="0" i="0" u="none" strike="noStrike" dirty="0">
                <a:effectLst/>
                <a:latin typeface="-apple-system-font"/>
              </a:rPr>
              <a:t> to </a:t>
            </a:r>
            <a:r>
              <a:rPr lang="pt-PT" b="0" i="0" u="none" strike="noStrike" dirty="0" err="1">
                <a:effectLst/>
                <a:latin typeface="-apple-system-font"/>
              </a:rPr>
              <a:t>provide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alternative</a:t>
            </a:r>
            <a:r>
              <a:rPr lang="pt-PT" b="0" i="0" u="none" strike="noStrike" dirty="0">
                <a:effectLst/>
                <a:latin typeface="-apple-system-font"/>
              </a:rPr>
              <a:t> to </a:t>
            </a:r>
            <a:r>
              <a:rPr lang="pt-PT" b="0" i="0" u="none" strike="noStrike" dirty="0" err="1">
                <a:effectLst/>
                <a:latin typeface="-apple-system-font"/>
              </a:rPr>
              <a:t>ZooKeeper</a:t>
            </a:r>
            <a:r>
              <a:rPr lang="pt-PT" b="0" i="0" u="none" strike="noStrike" dirty="0">
                <a:effectLst/>
                <a:latin typeface="-apple-system-font"/>
              </a:rPr>
              <a:t> for </a:t>
            </a:r>
            <a:r>
              <a:rPr lang="pt-PT" b="0" i="0" u="none" strike="noStrike" dirty="0" err="1">
                <a:effectLst/>
                <a:latin typeface="-apple-system-font"/>
              </a:rPr>
              <a:t>managing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metadata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of</a:t>
            </a:r>
            <a:r>
              <a:rPr lang="pt-PT" b="0" i="0" u="none" strike="noStrike" dirty="0">
                <a:effectLst/>
                <a:latin typeface="-apple-system-font"/>
              </a:rPr>
              <a:t> brokers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partitions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Kafka nodes take </a:t>
            </a:r>
            <a:r>
              <a:rPr lang="pt-PT" b="0" i="0" u="none" strike="noStrike" dirty="0" err="1">
                <a:effectLst/>
                <a:latin typeface="-apple-system-font"/>
              </a:rPr>
              <a:t>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roles </a:t>
            </a:r>
            <a:r>
              <a:rPr lang="pt-PT" b="0" i="0" u="none" strike="noStrike" dirty="0" err="1">
                <a:effectLst/>
                <a:latin typeface="-apple-system-font"/>
              </a:rPr>
              <a:t>of</a:t>
            </a:r>
            <a:r>
              <a:rPr lang="pt-PT" b="0" i="0" u="none" strike="noStrike" dirty="0">
                <a:effectLst/>
                <a:latin typeface="-apple-system-font"/>
              </a:rPr>
              <a:t> brokers, </a:t>
            </a:r>
            <a:r>
              <a:rPr lang="pt-PT" b="0" i="0" u="none" strike="noStrike" dirty="0" err="1">
                <a:effectLst/>
                <a:latin typeface="-apple-system-font"/>
              </a:rPr>
              <a:t>controllers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or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both</a:t>
            </a:r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Raft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a </a:t>
            </a:r>
            <a:r>
              <a:rPr lang="pt-PT" b="0" i="0" u="none" strike="noStrike" dirty="0" err="1">
                <a:effectLst/>
                <a:latin typeface="-apple-system-font"/>
              </a:rPr>
              <a:t>consensus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algorithm</a:t>
            </a:r>
            <a:r>
              <a:rPr lang="pt-PT" b="0" i="0" u="none" strike="noStrike" dirty="0">
                <a:effectLst/>
                <a:latin typeface="-apple-system-font"/>
              </a:rPr>
              <a:t> for </a:t>
            </a:r>
            <a:r>
              <a:rPr lang="pt-PT" b="0" i="0" u="none" strike="noStrike" dirty="0" err="1">
                <a:effectLst/>
                <a:latin typeface="-apple-system-font"/>
              </a:rPr>
              <a:t>distributed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systems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that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helps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ensuring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consistency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fault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tolerance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  <a:br>
              <a:rPr lang="pt-PT" b="0" i="0" u="none" strike="noStrike" dirty="0">
                <a:effectLst/>
                <a:latin typeface="-apple-system-font"/>
              </a:rPr>
            </a:br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key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points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of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are: 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Metadata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managed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through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Raft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consensus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group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eliminating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need</a:t>
            </a:r>
            <a:r>
              <a:rPr lang="pt-PT" b="0" i="0" u="none" strike="noStrike" dirty="0">
                <a:effectLst/>
                <a:latin typeface="-apple-system-font"/>
              </a:rPr>
              <a:t> for </a:t>
            </a:r>
            <a:r>
              <a:rPr lang="pt-PT" b="0" i="0" u="none" strike="noStrike" dirty="0" err="1">
                <a:effectLst/>
                <a:latin typeface="-apple-system-font"/>
              </a:rPr>
              <a:t>ZooKeeper</a:t>
            </a:r>
            <a:r>
              <a:rPr lang="pt-PT" b="0" i="0" u="none" strike="noStrike" dirty="0">
                <a:effectLst/>
                <a:latin typeface="-apple-system-font"/>
              </a:rPr>
              <a:t> for </a:t>
            </a:r>
            <a:r>
              <a:rPr lang="pt-PT" b="0" i="0" u="none" strike="noStrike" dirty="0" err="1">
                <a:effectLst/>
                <a:latin typeface="-apple-system-font"/>
              </a:rPr>
              <a:t>metadata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coordination</a:t>
            </a:r>
            <a:r>
              <a:rPr lang="pt-PT" b="0" i="0" u="none" strike="noStrike" dirty="0">
                <a:effectLst/>
                <a:latin typeface="-apple-system-font"/>
              </a:rPr>
              <a:t>. (</a:t>
            </a:r>
            <a:r>
              <a:rPr lang="pt-PT" b="0" i="0" u="none" strike="noStrike" dirty="0" err="1">
                <a:effectLst/>
                <a:latin typeface="-apple-system-font"/>
              </a:rPr>
              <a:t>Metadata</a:t>
            </a:r>
            <a:r>
              <a:rPr lang="pt-PT" b="0" i="0" u="none" strike="noStrike" dirty="0">
                <a:effectLst/>
                <a:latin typeface="-apple-system-font"/>
              </a:rPr>
              <a:t> Management)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Replaces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ZooKeeper</a:t>
            </a:r>
            <a:r>
              <a:rPr lang="pt-PT" b="0" i="0" u="none" strike="noStrike" dirty="0">
                <a:effectLst/>
                <a:latin typeface="-apple-system-font"/>
              </a:rPr>
              <a:t> in leader </a:t>
            </a:r>
            <a:r>
              <a:rPr lang="pt-PT" b="0" i="0" u="none" strike="noStrike" dirty="0" err="1">
                <a:effectLst/>
                <a:latin typeface="-apple-system-font"/>
              </a:rPr>
              <a:t>election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removing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overhead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associated</a:t>
            </a:r>
            <a:r>
              <a:rPr lang="pt-PT" b="0" i="0" u="none" strike="noStrike" dirty="0">
                <a:effectLst/>
                <a:latin typeface="-apple-system-font"/>
              </a:rPr>
              <a:t> in </a:t>
            </a:r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communication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with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ZooKeeper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while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doing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it</a:t>
            </a:r>
            <a:r>
              <a:rPr lang="pt-PT" b="0" i="0" u="none" strike="noStrike" dirty="0">
                <a:effectLst/>
                <a:latin typeface="-apple-system-font"/>
              </a:rPr>
              <a:t>. (Leader </a:t>
            </a:r>
            <a:r>
              <a:rPr lang="pt-PT" b="0" i="0" u="none" strike="noStrike" dirty="0" err="1">
                <a:effectLst/>
                <a:latin typeface="-apple-system-font"/>
              </a:rPr>
              <a:t>Election</a:t>
            </a:r>
            <a:r>
              <a:rPr lang="pt-PT" b="0" i="0" u="none" strike="noStrike" dirty="0">
                <a:effectLst/>
                <a:latin typeface="-apple-system-font"/>
              </a:rPr>
              <a:t>)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By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not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having</a:t>
            </a:r>
            <a:r>
              <a:rPr lang="pt-PT" b="0" i="0" u="none" strike="noStrike" dirty="0">
                <a:effectLst/>
                <a:latin typeface="-apple-system-font"/>
              </a:rPr>
              <a:t> 2 </a:t>
            </a:r>
            <a:r>
              <a:rPr lang="pt-PT" b="0" i="0" u="none" strike="noStrike" dirty="0" err="1">
                <a:effectLst/>
                <a:latin typeface="-apple-system-font"/>
              </a:rPr>
              <a:t>separate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systems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simplify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architecture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reduce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operational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complexity</a:t>
            </a:r>
            <a:r>
              <a:rPr lang="pt-PT" b="0" i="0" u="none" strike="noStrike" dirty="0">
                <a:effectLst/>
                <a:latin typeface="-apple-system-font"/>
              </a:rPr>
              <a:t>. (</a:t>
            </a:r>
            <a:r>
              <a:rPr lang="pt-PT" b="0" i="0" u="none" strike="noStrike" dirty="0" err="1">
                <a:effectLst/>
                <a:latin typeface="-apple-system-font"/>
              </a:rPr>
              <a:t>Simplification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of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Architecture</a:t>
            </a:r>
            <a:r>
              <a:rPr lang="pt-PT" b="0" i="0" u="none" strike="noStrike" dirty="0">
                <a:effectLst/>
                <a:latin typeface="-apple-system-font"/>
              </a:rPr>
              <a:t>)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It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provides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better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scalability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performance, </a:t>
            </a:r>
            <a:r>
              <a:rPr lang="pt-PT" b="0" i="0" u="none" strike="noStrike" dirty="0" err="1">
                <a:effectLst/>
                <a:latin typeface="-apple-system-font"/>
              </a:rPr>
              <a:t>particularly</a:t>
            </a:r>
            <a:r>
              <a:rPr lang="pt-PT" b="0" i="0" u="none" strike="noStrike" dirty="0">
                <a:effectLst/>
                <a:latin typeface="-apple-system-font"/>
              </a:rPr>
              <a:t> for </a:t>
            </a:r>
            <a:r>
              <a:rPr lang="pt-PT" b="0" i="0" u="none" strike="noStrike" dirty="0" err="1">
                <a:effectLst/>
                <a:latin typeface="-apple-system-font"/>
              </a:rPr>
              <a:t>large-scale</a:t>
            </a:r>
            <a:r>
              <a:rPr lang="pt-PT" b="0" i="0" u="none" strike="noStrike" dirty="0">
                <a:effectLst/>
                <a:latin typeface="-apple-system-font"/>
              </a:rPr>
              <a:t> Kafka clusters (</a:t>
            </a:r>
            <a:r>
              <a:rPr lang="pt-PT" b="0" i="0" u="none" strike="noStrike" dirty="0" err="1">
                <a:effectLst/>
                <a:latin typeface="-apple-system-font"/>
              </a:rPr>
              <a:t>Scalability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Performance)</a:t>
            </a:r>
          </a:p>
          <a:p>
            <a:pPr algn="l"/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In </a:t>
            </a:r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Diagram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we</a:t>
            </a:r>
            <a:r>
              <a:rPr lang="pt-PT" b="0" i="0" u="none" strike="noStrike" dirty="0">
                <a:effectLst/>
                <a:latin typeface="-apple-system-font"/>
              </a:rPr>
              <a:t> can </a:t>
            </a:r>
            <a:r>
              <a:rPr lang="pt-PT" b="0" i="0" u="none" strike="noStrike" dirty="0" err="1">
                <a:effectLst/>
                <a:latin typeface="-apple-system-font"/>
              </a:rPr>
              <a:t>see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running</a:t>
            </a:r>
            <a:r>
              <a:rPr lang="pt-PT" b="0" i="0" u="none" strike="noStrike" dirty="0">
                <a:effectLst/>
                <a:latin typeface="-apple-system-font"/>
              </a:rPr>
              <a:t> in </a:t>
            </a:r>
            <a:r>
              <a:rPr lang="pt-PT" b="0" i="0" u="none" strike="noStrike" dirty="0" err="1">
                <a:effectLst/>
                <a:latin typeface="-apple-system-font"/>
              </a:rPr>
              <a:t>Isolated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Mode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where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there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a </a:t>
            </a:r>
            <a:r>
              <a:rPr lang="pt-PT" b="0" i="0" u="none" strike="noStrike" dirty="0" err="1">
                <a:effectLst/>
                <a:latin typeface="-apple-system-font"/>
              </a:rPr>
              <a:t>distinction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between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controller</a:t>
            </a:r>
            <a:r>
              <a:rPr lang="pt-PT" b="0" i="0" u="none" strike="noStrike" dirty="0">
                <a:effectLst/>
                <a:latin typeface="-apple-system-font"/>
              </a:rPr>
              <a:t> nodes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broker nodes.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There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also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a </a:t>
            </a:r>
            <a:r>
              <a:rPr lang="pt-PT" b="0" i="0" u="none" strike="noStrike" dirty="0" err="1">
                <a:effectLst/>
                <a:latin typeface="-apple-system-font"/>
              </a:rPr>
              <a:t>combined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mode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where</a:t>
            </a:r>
            <a:r>
              <a:rPr lang="pt-PT" b="0" i="0" u="none" strike="noStrike" dirty="0">
                <a:effectLst/>
                <a:latin typeface="-apple-system-font"/>
              </a:rPr>
              <a:t> a Kafka node can </a:t>
            </a:r>
            <a:r>
              <a:rPr lang="pt-PT" b="0" i="0" u="none" strike="noStrike" dirty="0" err="1">
                <a:effectLst/>
                <a:latin typeface="-apple-system-font"/>
              </a:rPr>
              <a:t>act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both</a:t>
            </a:r>
            <a:r>
              <a:rPr lang="pt-PT" b="0" i="0" u="none" strike="noStrike" dirty="0">
                <a:effectLst/>
                <a:latin typeface="-apple-system-font"/>
              </a:rPr>
              <a:t> as a broker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a </a:t>
            </a:r>
            <a:r>
              <a:rPr lang="pt-PT" b="0" i="0" u="none" strike="noStrike" dirty="0" err="1">
                <a:effectLst/>
                <a:latin typeface="-apple-system-font"/>
              </a:rPr>
              <a:t>controller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C9CA22-F1D1-450E-83D7-D82150459C00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57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effectLst/>
                <a:latin typeface="-apple-system-font"/>
              </a:rPr>
              <a:t> 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in </a:t>
            </a:r>
            <a:r>
              <a:rPr lang="pt-PT" b="0" i="0" u="none" strike="noStrike" dirty="0" err="1">
                <a:effectLst/>
                <a:latin typeface="-apple-system-font"/>
              </a:rPr>
              <a:t>Production</a:t>
            </a:r>
            <a:r>
              <a:rPr lang="pt-PT" b="0" i="0" u="none" strike="noStrike" dirty="0">
                <a:effectLst/>
                <a:latin typeface="-apple-system-font"/>
              </a:rPr>
              <a:t> (</a:t>
            </a:r>
            <a:r>
              <a:rPr lang="pt-PT" b="0" i="0" u="none" strike="noStrike" dirty="0" err="1">
                <a:effectLst/>
                <a:latin typeface="-apple-system-font"/>
              </a:rPr>
              <a:t>Current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limitations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of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+ </a:t>
            </a:r>
            <a:r>
              <a:rPr lang="pt-PT" b="0" i="0" u="none" strike="noStrike" dirty="0" err="1">
                <a:effectLst/>
                <a:latin typeface="-apple-system-font"/>
              </a:rPr>
              <a:t>KRaft&amp;Strimzi</a:t>
            </a:r>
            <a:r>
              <a:rPr lang="pt-PT" b="0" i="0" u="none" strike="noStrike" dirty="0">
                <a:effectLst/>
                <a:latin typeface="-apple-system-font"/>
              </a:rPr>
              <a:t>)</a:t>
            </a:r>
            <a:br>
              <a:rPr lang="pt-PT" b="0" i="0" u="none" strike="noStrike" dirty="0">
                <a:effectLst/>
                <a:latin typeface="-apple-system-font"/>
              </a:rPr>
            </a:br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While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work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progressing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it’s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not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yet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ready</a:t>
            </a:r>
            <a:r>
              <a:rPr lang="pt-PT" b="0" i="0" u="none" strike="noStrike" dirty="0">
                <a:effectLst/>
                <a:latin typeface="-apple-system-font"/>
              </a:rPr>
              <a:t> for </a:t>
            </a:r>
            <a:r>
              <a:rPr lang="pt-PT" b="0" i="0" u="none" strike="noStrike" dirty="0" err="1">
                <a:effectLst/>
                <a:latin typeface="-apple-system-font"/>
              </a:rPr>
              <a:t>production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  <a:br>
              <a:rPr lang="pt-PT" b="0" i="0" u="none" strike="noStrike" dirty="0">
                <a:effectLst/>
                <a:latin typeface="-apple-system-font"/>
              </a:rPr>
            </a:br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Some </a:t>
            </a:r>
            <a:r>
              <a:rPr lang="pt-PT" b="0" i="0" u="none" strike="noStrike" dirty="0" err="1">
                <a:effectLst/>
                <a:latin typeface="-apple-system-font"/>
              </a:rPr>
              <a:t>current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limitations</a:t>
            </a:r>
            <a:r>
              <a:rPr lang="pt-PT" b="0" i="0" u="none" strike="noStrike" dirty="0">
                <a:effectLst/>
                <a:latin typeface="-apple-system-font"/>
              </a:rPr>
              <a:t> are:</a:t>
            </a:r>
            <a:br>
              <a:rPr lang="pt-PT" b="0" i="0" u="none" strike="noStrike" dirty="0">
                <a:effectLst/>
                <a:latin typeface="-apple-system-font"/>
              </a:rPr>
            </a:br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Migration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from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ZooKeeper</a:t>
            </a:r>
            <a:r>
              <a:rPr lang="pt-PT" b="0" i="0" u="none" strike="noStrike" dirty="0">
                <a:effectLst/>
                <a:latin typeface="-apple-system-font"/>
              </a:rPr>
              <a:t> to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still</a:t>
            </a:r>
            <a:r>
              <a:rPr lang="pt-PT" b="0" i="0" u="none" strike="noStrike" dirty="0">
                <a:effectLst/>
                <a:latin typeface="-apple-system-font"/>
              </a:rPr>
              <a:t> in </a:t>
            </a:r>
            <a:r>
              <a:rPr lang="pt-PT" b="0" i="0" u="none" strike="noStrike" dirty="0" err="1">
                <a:effectLst/>
                <a:latin typeface="-apple-system-font"/>
              </a:rPr>
              <a:t>early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access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only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available</a:t>
            </a:r>
            <a:r>
              <a:rPr lang="pt-PT" b="0" i="0" u="none" strike="noStrike" dirty="0">
                <a:effectLst/>
                <a:latin typeface="-apple-system-font"/>
              </a:rPr>
              <a:t> for clusters </a:t>
            </a:r>
            <a:r>
              <a:rPr lang="pt-PT" b="0" i="0" u="none" strike="noStrike" dirty="0" err="1">
                <a:effectLst/>
                <a:latin typeface="-apple-system-font"/>
              </a:rPr>
              <a:t>with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supported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features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  <a:br>
              <a:rPr lang="pt-PT" b="0" i="0" u="none" strike="noStrike" dirty="0">
                <a:effectLst/>
                <a:latin typeface="-apple-system-font"/>
              </a:rPr>
            </a:br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Combined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mode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where</a:t>
            </a:r>
            <a:r>
              <a:rPr lang="pt-PT" b="0" i="0" u="none" strike="noStrike" dirty="0">
                <a:effectLst/>
                <a:latin typeface="-apple-system-font"/>
              </a:rPr>
              <a:t> Kafka nodes </a:t>
            </a:r>
            <a:r>
              <a:rPr lang="pt-PT" b="0" i="0" u="none" strike="noStrike" dirty="0" err="1">
                <a:effectLst/>
                <a:latin typeface="-apple-system-font"/>
              </a:rPr>
              <a:t>act</a:t>
            </a:r>
            <a:r>
              <a:rPr lang="pt-PT" b="0" i="0" u="none" strike="noStrike" dirty="0">
                <a:effectLst/>
                <a:latin typeface="-apple-system-font"/>
              </a:rPr>
              <a:t> as </a:t>
            </a:r>
            <a:r>
              <a:rPr lang="pt-PT" b="0" i="0" u="none" strike="noStrike" dirty="0" err="1">
                <a:effectLst/>
                <a:latin typeface="-apple-system-font"/>
              </a:rPr>
              <a:t>both</a:t>
            </a:r>
            <a:r>
              <a:rPr lang="pt-PT" b="0" i="0" u="none" strike="noStrike" dirty="0">
                <a:effectLst/>
                <a:latin typeface="-apple-system-font"/>
              </a:rPr>
              <a:t> a broker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controller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not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currently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supported</a:t>
            </a:r>
            <a:r>
              <a:rPr lang="pt-PT" b="0" i="0" u="none" strike="noStrike" dirty="0">
                <a:effectLst/>
                <a:latin typeface="-apple-system-font"/>
              </a:rPr>
              <a:t> for </a:t>
            </a:r>
            <a:r>
              <a:rPr lang="pt-PT" b="0" i="0" u="none" strike="noStrike" dirty="0" err="1">
                <a:effectLst/>
                <a:latin typeface="-apple-system-font"/>
              </a:rPr>
              <a:t>production</a:t>
            </a:r>
            <a:r>
              <a:rPr lang="pt-PT" b="0" i="0" u="none" strike="noStrike" dirty="0">
                <a:effectLst/>
                <a:latin typeface="-apple-system-font"/>
              </a:rPr>
              <a:t>. 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This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because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there</a:t>
            </a:r>
            <a:r>
              <a:rPr lang="pt-PT" b="0" i="0" u="none" strike="noStrike" dirty="0">
                <a:effectLst/>
                <a:latin typeface="-apple-system-font"/>
              </a:rPr>
              <a:t> are </a:t>
            </a:r>
            <a:r>
              <a:rPr lang="pt-PT" b="0" i="0" u="none" strike="noStrike" dirty="0" err="1">
                <a:effectLst/>
                <a:latin typeface="-apple-system-font"/>
              </a:rPr>
              <a:t>key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security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feature</a:t>
            </a:r>
            <a:r>
              <a:rPr lang="pt-PT" b="0" i="0" u="none" strike="noStrike" dirty="0">
                <a:effectLst/>
                <a:latin typeface="-apple-system-font"/>
              </a:rPr>
              <a:t> gaps </a:t>
            </a:r>
            <a:r>
              <a:rPr lang="pt-PT" b="0" i="0" u="none" strike="noStrike" dirty="0" err="1">
                <a:effectLst/>
                <a:latin typeface="-apple-system-font"/>
              </a:rPr>
              <a:t>between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modes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  <a:br>
              <a:rPr lang="pt-PT" b="0" i="0" u="none" strike="noStrike" dirty="0">
                <a:effectLst/>
                <a:latin typeface="-apple-system-font"/>
              </a:rPr>
            </a:br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JBOD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not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supported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meaning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only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one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directory</a:t>
            </a:r>
            <a:r>
              <a:rPr lang="pt-PT" b="0" i="0" u="none" strike="noStrike" dirty="0">
                <a:effectLst/>
                <a:latin typeface="-apple-system-font"/>
              </a:rPr>
              <a:t> can </a:t>
            </a:r>
            <a:r>
              <a:rPr lang="pt-PT" b="0" i="0" u="none" strike="noStrike" dirty="0" err="1">
                <a:effectLst/>
                <a:latin typeface="-apple-system-font"/>
              </a:rPr>
              <a:t>be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configured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  <a:br>
              <a:rPr lang="pt-PT" b="0" i="0" u="none" strike="noStrike" dirty="0">
                <a:effectLst/>
                <a:latin typeface="-apple-system-font"/>
              </a:rPr>
            </a:br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No </a:t>
            </a:r>
            <a:r>
              <a:rPr lang="pt-PT" b="0" i="0" u="none" strike="noStrike" dirty="0" err="1">
                <a:effectLst/>
                <a:latin typeface="-apple-system-font"/>
              </a:rPr>
              <a:t>support</a:t>
            </a:r>
            <a:r>
              <a:rPr lang="pt-PT" b="0" i="0" u="none" strike="noStrike" dirty="0">
                <a:effectLst/>
                <a:latin typeface="-apple-system-font"/>
              </a:rPr>
              <a:t> for </a:t>
            </a:r>
            <a:r>
              <a:rPr lang="pt-PT" b="0" i="0" u="none" strike="noStrike" dirty="0" err="1">
                <a:effectLst/>
                <a:latin typeface="-apple-system-font"/>
              </a:rPr>
              <a:t>quorum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reconfiguration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meaning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you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cannot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add</a:t>
            </a:r>
            <a:r>
              <a:rPr lang="pt-PT" b="0" i="0" u="none" strike="noStrike" dirty="0">
                <a:effectLst/>
                <a:latin typeface="-apple-system-font"/>
              </a:rPr>
              <a:t> more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controllers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or</a:t>
            </a:r>
            <a:r>
              <a:rPr lang="pt-PT" b="0" i="0" u="none" strike="noStrike" dirty="0">
                <a:effectLst/>
                <a:latin typeface="-apple-system-font"/>
              </a:rPr>
              <a:t> remove </a:t>
            </a:r>
            <a:r>
              <a:rPr lang="pt-PT" b="0" i="0" u="none" strike="noStrike" dirty="0" err="1">
                <a:effectLst/>
                <a:latin typeface="-apple-system-font"/>
              </a:rPr>
              <a:t>existing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ones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What</a:t>
            </a:r>
            <a:r>
              <a:rPr lang="pt-PT" b="0" i="0" u="none" strike="noStrike" dirty="0">
                <a:effectLst/>
                <a:latin typeface="-apple-system-font"/>
              </a:rPr>
              <a:t> does </a:t>
            </a:r>
            <a:r>
              <a:rPr lang="pt-PT" b="0" i="0" u="none" strike="noStrike" dirty="0" err="1">
                <a:effectLst/>
                <a:latin typeface="-apple-system-font"/>
              </a:rPr>
              <a:t>this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mean</a:t>
            </a:r>
            <a:r>
              <a:rPr lang="pt-PT" b="0" i="0" u="none" strike="noStrike" dirty="0">
                <a:effectLst/>
                <a:latin typeface="-apple-system-font"/>
              </a:rPr>
              <a:t> for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Strimzi</a:t>
            </a:r>
            <a:r>
              <a:rPr lang="pt-PT" b="0" i="0" u="none" strike="noStrike" dirty="0">
                <a:effectLst/>
                <a:latin typeface="-apple-system-font"/>
              </a:rPr>
              <a:t>:</a:t>
            </a:r>
            <a:br>
              <a:rPr lang="pt-PT" b="0" i="0" u="none" strike="noStrike" dirty="0">
                <a:effectLst/>
                <a:latin typeface="-apple-system-font"/>
              </a:rPr>
            </a:br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Moving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between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ZooKeeper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 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clusters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not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supported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Controller-only</a:t>
            </a:r>
            <a:r>
              <a:rPr lang="pt-PT" b="0" i="0" u="none" strike="noStrike" dirty="0">
                <a:effectLst/>
                <a:latin typeface="-apple-system-font"/>
              </a:rPr>
              <a:t> nodes </a:t>
            </a:r>
            <a:r>
              <a:rPr lang="pt-PT" b="0" i="0" u="none" strike="noStrike" dirty="0" err="1">
                <a:effectLst/>
                <a:latin typeface="-apple-system-font"/>
              </a:rPr>
              <a:t>cannot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undergo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rolling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updates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or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updated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individually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Upgrades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downgrades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of</a:t>
            </a:r>
            <a:r>
              <a:rPr lang="pt-PT" b="0" i="0" u="none" strike="noStrike" dirty="0">
                <a:effectLst/>
                <a:latin typeface="-apple-system-font"/>
              </a:rPr>
              <a:t> Kafka </a:t>
            </a:r>
            <a:r>
              <a:rPr lang="pt-PT" b="0" i="0" u="none" strike="noStrike" dirty="0" err="1">
                <a:effectLst/>
                <a:latin typeface="-apple-system-font"/>
              </a:rPr>
              <a:t>or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Strimzi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versions</a:t>
            </a:r>
            <a:r>
              <a:rPr lang="pt-PT" b="0" i="0" u="none" strike="noStrike" dirty="0">
                <a:effectLst/>
                <a:latin typeface="-apple-system-font"/>
              </a:rPr>
              <a:t> are </a:t>
            </a:r>
            <a:r>
              <a:rPr lang="pt-PT" b="0" i="0" u="none" strike="noStrike" dirty="0" err="1">
                <a:effectLst/>
                <a:latin typeface="-apple-system-font"/>
              </a:rPr>
              <a:t>not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supported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without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deleting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re-deploying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Only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Unidirectional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Topic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Operator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supported</a:t>
            </a:r>
            <a:r>
              <a:rPr lang="pt-PT" b="0" i="0" u="none" strike="noStrike" dirty="0">
                <a:effectLst/>
                <a:latin typeface="-apple-system-font"/>
              </a:rPr>
              <a:t> in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mode</a:t>
            </a:r>
            <a:r>
              <a:rPr lang="pt-PT" b="0" i="0" u="none" strike="noStrike" dirty="0">
                <a:effectLst/>
                <a:latin typeface="-apple-system-font"/>
              </a:rPr>
              <a:t>. </a:t>
            </a:r>
            <a:r>
              <a:rPr lang="pt-PT" b="0" i="0" u="none" strike="noStrike" dirty="0" err="1">
                <a:effectLst/>
                <a:latin typeface="-apple-system-font"/>
              </a:rPr>
              <a:t>Meaning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operation</a:t>
            </a:r>
            <a:r>
              <a:rPr lang="pt-PT" b="0" i="0" u="none" strike="noStrike" dirty="0">
                <a:effectLst/>
                <a:latin typeface="-apple-system-font"/>
              </a:rPr>
              <a:t> to </a:t>
            </a:r>
            <a:r>
              <a:rPr lang="pt-PT" b="0" i="0" u="none" strike="noStrike" dirty="0" err="1">
                <a:effectLst/>
                <a:latin typeface="-apple-system-font"/>
              </a:rPr>
              <a:t>topics</a:t>
            </a:r>
            <a:r>
              <a:rPr lang="pt-PT" b="0" i="0" u="none" strike="noStrike" dirty="0">
                <a:effectLst/>
                <a:latin typeface="-apple-system-font"/>
              </a:rPr>
              <a:t> can </a:t>
            </a:r>
            <a:r>
              <a:rPr lang="pt-PT" b="0" i="0" u="none" strike="noStrike" dirty="0" err="1">
                <a:effectLst/>
                <a:latin typeface="-apple-system-font"/>
              </a:rPr>
              <a:t>only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realized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within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brokers </a:t>
            </a:r>
            <a:r>
              <a:rPr lang="pt-PT" b="0" i="0" u="none" strike="noStrike" dirty="0" err="1">
                <a:effectLst/>
                <a:latin typeface="-apple-system-font"/>
              </a:rPr>
              <a:t>because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there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no </a:t>
            </a:r>
            <a:r>
              <a:rPr lang="pt-PT" b="0" i="0" u="none" strike="noStrike" dirty="0" err="1">
                <a:effectLst/>
                <a:latin typeface="-apple-system-font"/>
              </a:rPr>
              <a:t>TopicOperator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type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jbod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storage</a:t>
            </a:r>
            <a:r>
              <a:rPr lang="pt-PT" b="0" i="0" u="none" strike="noStrike" dirty="0">
                <a:effectLst/>
                <a:latin typeface="-apple-system-font"/>
              </a:rPr>
              <a:t> can </a:t>
            </a:r>
            <a:r>
              <a:rPr lang="pt-PT" b="0" i="0" u="none" strike="noStrike" dirty="0" err="1">
                <a:effectLst/>
                <a:latin typeface="-apple-system-font"/>
              </a:rPr>
              <a:t>be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used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but</a:t>
            </a:r>
            <a:r>
              <a:rPr lang="pt-PT" b="0" i="0" u="none" strike="noStrike" dirty="0">
                <a:effectLst/>
                <a:latin typeface="-apple-system-font"/>
              </a:rPr>
              <a:t> can </a:t>
            </a:r>
            <a:r>
              <a:rPr lang="pt-PT" b="0" i="0" u="none" strike="noStrike" dirty="0" err="1">
                <a:effectLst/>
                <a:latin typeface="-apple-system-font"/>
              </a:rPr>
              <a:t>only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contain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one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disk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C9CA22-F1D1-450E-83D7-D82150459C00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effectLst/>
                <a:latin typeface="-apple-system-font"/>
              </a:rPr>
              <a:t>  </a:t>
            </a:r>
            <a:r>
              <a:rPr lang="pt-PT" b="0" i="0" u="none" strike="noStrike" dirty="0" err="1">
                <a:effectLst/>
                <a:latin typeface="-apple-system-font"/>
              </a:rPr>
              <a:t>How</a:t>
            </a:r>
            <a:r>
              <a:rPr lang="pt-PT" b="0" i="0" u="none" strike="noStrike" dirty="0">
                <a:effectLst/>
                <a:latin typeface="-apple-system-font"/>
              </a:rPr>
              <a:t> to </a:t>
            </a:r>
            <a:r>
              <a:rPr lang="pt-PT" b="0" i="0" u="none" strike="noStrike" dirty="0" err="1">
                <a:effectLst/>
                <a:latin typeface="-apple-system-font"/>
              </a:rPr>
              <a:t>deploy</a:t>
            </a:r>
            <a:r>
              <a:rPr lang="pt-PT" b="0" i="0" u="none" strike="noStrike" dirty="0">
                <a:effectLst/>
                <a:latin typeface="-apple-system-font"/>
              </a:rPr>
              <a:t>?</a:t>
            </a:r>
            <a:br>
              <a:rPr lang="pt-PT" b="0" i="0" u="none" strike="noStrike" dirty="0">
                <a:effectLst/>
                <a:latin typeface="-apple-system-font"/>
              </a:rPr>
            </a:br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To </a:t>
            </a:r>
            <a:r>
              <a:rPr lang="pt-PT" b="0" i="0" u="none" strike="noStrike" dirty="0" err="1">
                <a:effectLst/>
                <a:latin typeface="-apple-system-font"/>
              </a:rPr>
              <a:t>deploy</a:t>
            </a:r>
            <a:r>
              <a:rPr lang="pt-PT" b="0" i="0" u="none" strike="noStrike" dirty="0">
                <a:effectLst/>
                <a:latin typeface="-apple-system-font"/>
              </a:rPr>
              <a:t> a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cluster </a:t>
            </a:r>
            <a:r>
              <a:rPr lang="pt-PT" b="0" i="0" u="none" strike="noStrike" dirty="0" err="1">
                <a:effectLst/>
                <a:latin typeface="-apple-system-font"/>
              </a:rPr>
              <a:t>with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Strimzi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first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need</a:t>
            </a:r>
            <a:r>
              <a:rPr lang="pt-PT" b="0" i="0" u="none" strike="noStrike" dirty="0">
                <a:effectLst/>
                <a:latin typeface="-apple-system-font"/>
              </a:rPr>
              <a:t>: </a:t>
            </a:r>
            <a:br>
              <a:rPr lang="pt-PT" b="0" i="0" u="none" strike="noStrike" dirty="0">
                <a:effectLst/>
                <a:latin typeface="-apple-system-font"/>
              </a:rPr>
            </a:br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First</a:t>
            </a:r>
            <a:r>
              <a:rPr lang="pt-PT" b="0" i="0" u="none" strike="noStrike" dirty="0">
                <a:effectLst/>
                <a:latin typeface="-apple-system-font"/>
              </a:rPr>
              <a:t> a </a:t>
            </a:r>
            <a:r>
              <a:rPr lang="pt-PT" b="0" i="0" u="none" strike="noStrike" dirty="0" err="1">
                <a:effectLst/>
                <a:latin typeface="-apple-system-font"/>
              </a:rPr>
              <a:t>Kubernetes</a:t>
            </a:r>
            <a:r>
              <a:rPr lang="pt-PT" b="0" i="0" u="none" strike="noStrike" dirty="0">
                <a:effectLst/>
                <a:latin typeface="-apple-system-font"/>
              </a:rPr>
              <a:t> cluster </a:t>
            </a:r>
            <a:r>
              <a:rPr lang="pt-PT" b="0" i="0" u="none" strike="noStrike" dirty="0" err="1">
                <a:effectLst/>
                <a:latin typeface="-apple-system-font"/>
              </a:rPr>
              <a:t>running</a:t>
            </a:r>
            <a:r>
              <a:rPr lang="pt-PT" b="0" i="0" u="none" strike="noStrike" dirty="0">
                <a:effectLst/>
                <a:latin typeface="-apple-system-font"/>
              </a:rPr>
              <a:t>.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a </a:t>
            </a:r>
            <a:r>
              <a:rPr lang="pt-PT" b="0" i="0" u="none" strike="noStrike" dirty="0" err="1">
                <a:effectLst/>
                <a:latin typeface="-apple-system-font"/>
              </a:rPr>
              <a:t>Strimzi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Custom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Resource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Definition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*show </a:t>
            </a:r>
            <a:r>
              <a:rPr lang="pt-PT" b="0" i="0" u="none" strike="noStrike" dirty="0" err="1">
                <a:effectLst/>
                <a:latin typeface="-apple-system-font"/>
              </a:rPr>
              <a:t>kafka-with-raft.yaml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snipets</a:t>
            </a:r>
            <a:r>
              <a:rPr lang="pt-PT" b="0" i="0" u="none" strike="noStrike" dirty="0">
                <a:effectLst/>
                <a:latin typeface="-apple-system-font"/>
              </a:rPr>
              <a:t>*</a:t>
            </a: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*</a:t>
            </a:r>
            <a:r>
              <a:rPr lang="pt-PT" b="0" i="0" u="none" strike="noStrike" dirty="0" err="1">
                <a:effectLst/>
                <a:latin typeface="-apple-system-font"/>
              </a:rPr>
              <a:t>kind</a:t>
            </a:r>
            <a:r>
              <a:rPr lang="pt-PT" b="0" i="0" u="none" strike="noStrike" dirty="0">
                <a:effectLst/>
                <a:latin typeface="-apple-system-font"/>
              </a:rPr>
              <a:t>: </a:t>
            </a:r>
            <a:r>
              <a:rPr lang="pt-PT" b="0" i="0" u="none" strike="noStrike" dirty="0" err="1">
                <a:effectLst/>
                <a:latin typeface="-apple-system-font"/>
              </a:rPr>
              <a:t>KafkaNodePool</a:t>
            </a:r>
            <a:r>
              <a:rPr lang="pt-PT" b="0" i="0" u="none" strike="noStrike" dirty="0">
                <a:effectLst/>
                <a:latin typeface="-apple-system-font"/>
              </a:rPr>
              <a:t> -&gt; </a:t>
            </a:r>
            <a:r>
              <a:rPr lang="pt-PT" b="0" i="0" u="none" strike="noStrike" dirty="0" err="1">
                <a:effectLst/>
                <a:latin typeface="-apple-system-font"/>
              </a:rPr>
              <a:t>name</a:t>
            </a:r>
            <a:r>
              <a:rPr lang="pt-PT" b="0" i="0" u="none" strike="noStrike" dirty="0">
                <a:effectLst/>
                <a:latin typeface="-apple-system-font"/>
              </a:rPr>
              <a:t>: </a:t>
            </a:r>
            <a:r>
              <a:rPr lang="pt-PT" b="0" i="0" u="none" strike="noStrike" dirty="0" err="1">
                <a:effectLst/>
                <a:latin typeface="-apple-system-font"/>
              </a:rPr>
              <a:t>controller</a:t>
            </a:r>
            <a:r>
              <a:rPr lang="pt-PT" b="0" i="0" u="none" strike="noStrike" dirty="0">
                <a:effectLst/>
                <a:latin typeface="-apple-system-font"/>
              </a:rPr>
              <a:t>*</a:t>
            </a: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*</a:t>
            </a:r>
            <a:r>
              <a:rPr lang="pt-PT" b="0" i="0" u="none" strike="noStrike" dirty="0" err="1">
                <a:effectLst/>
                <a:latin typeface="-apple-system-font"/>
              </a:rPr>
              <a:t>kind</a:t>
            </a:r>
            <a:r>
              <a:rPr lang="pt-PT" b="0" i="0" u="none" strike="noStrike" dirty="0">
                <a:effectLst/>
                <a:latin typeface="-apple-system-font"/>
              </a:rPr>
              <a:t>: </a:t>
            </a:r>
            <a:r>
              <a:rPr lang="pt-PT" b="0" i="0" u="none" strike="noStrike" dirty="0" err="1">
                <a:effectLst/>
                <a:latin typeface="-apple-system-font"/>
              </a:rPr>
              <a:t>KafkaNodePool</a:t>
            </a:r>
            <a:r>
              <a:rPr lang="pt-PT" b="0" i="0" u="none" strike="noStrike" dirty="0">
                <a:effectLst/>
                <a:latin typeface="-apple-system-font"/>
              </a:rPr>
              <a:t> -&gt; </a:t>
            </a:r>
            <a:r>
              <a:rPr lang="pt-PT" b="0" i="0" u="none" strike="noStrike" dirty="0" err="1">
                <a:effectLst/>
                <a:latin typeface="-apple-system-font"/>
              </a:rPr>
              <a:t>name</a:t>
            </a:r>
            <a:r>
              <a:rPr lang="pt-PT" b="0" i="0" u="none" strike="noStrike" dirty="0">
                <a:effectLst/>
                <a:latin typeface="-apple-system-font"/>
              </a:rPr>
              <a:t>: broker*</a:t>
            </a: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*cluster </a:t>
            </a:r>
            <a:r>
              <a:rPr lang="pt-PT" b="0" i="0" u="none" strike="noStrike" dirty="0" err="1">
                <a:effectLst/>
                <a:latin typeface="-apple-system-font"/>
              </a:rPr>
              <a:t>beginning</a:t>
            </a:r>
            <a:r>
              <a:rPr lang="pt-PT" b="0" i="0" u="none" strike="noStrike" dirty="0">
                <a:effectLst/>
                <a:latin typeface="-apple-system-font"/>
              </a:rPr>
              <a:t> -&gt; </a:t>
            </a:r>
            <a:r>
              <a:rPr lang="pt-PT" b="0" i="0" u="none" strike="noStrike" dirty="0" err="1">
                <a:effectLst/>
                <a:latin typeface="-apple-system-font"/>
              </a:rPr>
              <a:t>NodePools</a:t>
            </a:r>
            <a:r>
              <a:rPr lang="pt-PT" b="0" i="0" u="none" strike="noStrike" dirty="0">
                <a:effectLst/>
                <a:latin typeface="-apple-system-font"/>
              </a:rPr>
              <a:t> &amp;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enabled</a:t>
            </a:r>
            <a:r>
              <a:rPr lang="pt-PT" b="0" i="0" u="none" strike="noStrike" dirty="0">
                <a:effectLst/>
                <a:latin typeface="-apple-system-font"/>
              </a:rPr>
              <a:t>*</a:t>
            </a: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*Replicas </a:t>
            </a:r>
            <a:r>
              <a:rPr lang="pt-PT" b="0" i="0" u="none" strike="noStrike" dirty="0" err="1">
                <a:effectLst/>
                <a:latin typeface="-apple-system-font"/>
              </a:rPr>
              <a:t>field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required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Kafka's</a:t>
            </a:r>
            <a:r>
              <a:rPr lang="pt-PT" b="0" i="0" u="none" strike="noStrike" dirty="0">
                <a:effectLst/>
                <a:latin typeface="-apple-system-font"/>
              </a:rPr>
              <a:t> CRD </a:t>
            </a:r>
            <a:r>
              <a:rPr lang="pt-PT" b="0" i="0" u="none" strike="noStrike" dirty="0" err="1">
                <a:effectLst/>
                <a:latin typeface="-apple-system-font"/>
              </a:rPr>
              <a:t>schema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but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will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ignored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when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NodePools</a:t>
            </a:r>
            <a:r>
              <a:rPr lang="pt-PT" b="0" i="0" u="none" strike="noStrike" dirty="0">
                <a:effectLst/>
                <a:latin typeface="-apple-system-font"/>
              </a:rPr>
              <a:t> are </a:t>
            </a:r>
            <a:r>
              <a:rPr lang="pt-PT" b="0" i="0" u="none" strike="noStrike" dirty="0" err="1">
                <a:effectLst/>
                <a:latin typeface="-apple-system-font"/>
              </a:rPr>
              <a:t>used</a:t>
            </a:r>
            <a:r>
              <a:rPr lang="pt-PT" b="0" i="0" u="none" strike="noStrike" dirty="0">
                <a:effectLst/>
                <a:latin typeface="-apple-system-font"/>
              </a:rPr>
              <a:t>*</a:t>
            </a: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*</a:t>
            </a:r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storage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field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required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Kafka’s</a:t>
            </a:r>
            <a:r>
              <a:rPr lang="pt-PT" b="0" i="0" u="none" strike="noStrike" dirty="0">
                <a:effectLst/>
                <a:latin typeface="-apple-system-font"/>
              </a:rPr>
              <a:t> CRD </a:t>
            </a:r>
            <a:r>
              <a:rPr lang="pt-PT" b="0" i="0" u="none" strike="noStrike" dirty="0" err="1">
                <a:effectLst/>
                <a:latin typeface="-apple-system-font"/>
              </a:rPr>
              <a:t>schema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but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will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ignored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when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NodePools</a:t>
            </a:r>
            <a:r>
              <a:rPr lang="pt-PT" b="0" i="0" u="none" strike="noStrike" dirty="0">
                <a:effectLst/>
                <a:latin typeface="-apple-system-font"/>
              </a:rPr>
              <a:t> are </a:t>
            </a:r>
            <a:r>
              <a:rPr lang="pt-PT" b="0" i="0" u="none" strike="noStrike" dirty="0" err="1">
                <a:effectLst/>
                <a:latin typeface="-apple-system-font"/>
              </a:rPr>
              <a:t>used</a:t>
            </a:r>
            <a:r>
              <a:rPr lang="pt-PT" b="0" i="0" u="none" strike="noStrike" dirty="0">
                <a:effectLst/>
                <a:latin typeface="-apple-system-font"/>
              </a:rPr>
              <a:t>*</a:t>
            </a: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*</a:t>
            </a:r>
            <a:r>
              <a:rPr lang="pt-PT" b="0" i="0" u="none" strike="noStrike" dirty="0" err="1">
                <a:effectLst/>
                <a:latin typeface="-apple-system-font"/>
              </a:rPr>
              <a:t>ZooKeeper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section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required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Kafka’s</a:t>
            </a:r>
            <a:r>
              <a:rPr lang="pt-PT" b="0" i="0" u="none" strike="noStrike" dirty="0">
                <a:effectLst/>
                <a:latin typeface="-apple-system-font"/>
              </a:rPr>
              <a:t> CRD </a:t>
            </a:r>
            <a:r>
              <a:rPr lang="pt-PT" b="0" i="0" u="none" strike="noStrike" dirty="0" err="1">
                <a:effectLst/>
                <a:latin typeface="-apple-system-font"/>
              </a:rPr>
              <a:t>schema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but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will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ignored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when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running</a:t>
            </a:r>
            <a:r>
              <a:rPr lang="pt-PT" b="0" i="0" u="none" strike="noStrike" dirty="0">
                <a:effectLst/>
                <a:latin typeface="-apple-system-font"/>
              </a:rPr>
              <a:t> in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mode</a:t>
            </a:r>
            <a:r>
              <a:rPr lang="pt-PT" b="0" i="0" u="none" strike="noStrike" dirty="0">
                <a:effectLst/>
                <a:latin typeface="-apple-system-font"/>
              </a:rPr>
              <a:t>*</a:t>
            </a: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*</a:t>
            </a:r>
            <a:r>
              <a:rPr lang="pt-PT" b="0" i="0" u="none" strike="noStrike" dirty="0" err="1">
                <a:effectLst/>
                <a:latin typeface="-apple-system-font"/>
              </a:rPr>
              <a:t>Because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only</a:t>
            </a:r>
            <a:r>
              <a:rPr lang="pt-PT" b="0" i="0" u="none" strike="noStrike" dirty="0">
                <a:effectLst/>
                <a:latin typeface="-apple-system-font"/>
              </a:rPr>
              <a:t> </a:t>
            </a:r>
            <a:r>
              <a:rPr lang="pt-PT" b="0" i="0" u="none" strike="noStrike" dirty="0" err="1">
                <a:effectLst/>
                <a:latin typeface="-apple-system-font"/>
              </a:rPr>
              <a:t>Unidirectional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Topic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Operator</a:t>
            </a:r>
            <a:r>
              <a:rPr lang="pt-PT" b="0" i="0" u="none" strike="noStrike" dirty="0">
                <a:effectLst/>
                <a:latin typeface="-apple-system-font"/>
              </a:rPr>
              <a:t> 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supported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using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topicOperator</a:t>
            </a:r>
            <a:r>
              <a:rPr lang="pt-PT" b="0" i="0" u="none" strike="noStrike" dirty="0">
                <a:effectLst/>
                <a:latin typeface="-apple-system-font"/>
              </a:rPr>
              <a:t> must </a:t>
            </a:r>
            <a:r>
              <a:rPr lang="pt-PT" b="0" i="0" u="none" strike="noStrike" dirty="0" err="1">
                <a:effectLst/>
                <a:latin typeface="-apple-system-font"/>
              </a:rPr>
              <a:t>be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removed</a:t>
            </a:r>
            <a:r>
              <a:rPr lang="pt-PT" b="0" i="0" u="none" strike="noStrike" dirty="0">
                <a:effectLst/>
                <a:latin typeface="-apple-system-font"/>
              </a:rPr>
              <a:t>*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C9CA22-F1D1-450E-83D7-D82150459C00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643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effectLst/>
                <a:latin typeface="-apple-system-font"/>
              </a:rPr>
              <a:t>  </a:t>
            </a:r>
            <a:r>
              <a:rPr lang="pt-PT" b="0" i="0" u="none" strike="noStrike" dirty="0" err="1">
                <a:effectLst/>
                <a:latin typeface="-apple-system-font"/>
              </a:rPr>
              <a:t>How</a:t>
            </a:r>
            <a:r>
              <a:rPr lang="pt-PT" b="0" i="0" u="none" strike="noStrike" dirty="0">
                <a:effectLst/>
                <a:latin typeface="-apple-system-font"/>
              </a:rPr>
              <a:t> to </a:t>
            </a:r>
            <a:r>
              <a:rPr lang="pt-PT" b="0" i="0" u="none" strike="noStrike" dirty="0" err="1">
                <a:effectLst/>
                <a:latin typeface="-apple-system-font"/>
              </a:rPr>
              <a:t>deploy</a:t>
            </a:r>
            <a:r>
              <a:rPr lang="pt-PT" b="0" i="0" u="none" strike="noStrike" dirty="0">
                <a:effectLst/>
                <a:latin typeface="-apple-system-font"/>
              </a:rPr>
              <a:t>?</a:t>
            </a:r>
            <a:br>
              <a:rPr lang="pt-PT" b="0" i="0" u="none" strike="noStrike" dirty="0">
                <a:effectLst/>
                <a:latin typeface="-apple-system-font"/>
              </a:rPr>
            </a:br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In </a:t>
            </a:r>
            <a:r>
              <a:rPr lang="pt-PT" b="0" i="0" u="none" strike="noStrike" dirty="0" err="1">
                <a:effectLst/>
                <a:latin typeface="-apple-system-font"/>
              </a:rPr>
              <a:t>strimzi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hidden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behind</a:t>
            </a:r>
            <a:r>
              <a:rPr lang="pt-PT" b="0" i="0" u="none" strike="noStrike" dirty="0">
                <a:effectLst/>
                <a:latin typeface="-apple-system-font"/>
              </a:rPr>
              <a:t> a </a:t>
            </a:r>
            <a:r>
              <a:rPr lang="pt-PT" b="0" i="0" u="none" strike="noStrike" dirty="0" err="1">
                <a:effectLst/>
                <a:latin typeface="-apple-system-font"/>
              </a:rPr>
              <a:t>FeatureGate</a:t>
            </a:r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To </a:t>
            </a:r>
            <a:r>
              <a:rPr lang="pt-PT" b="0" i="0" u="none" strike="noStrike" dirty="0" err="1">
                <a:effectLst/>
                <a:latin typeface="-apple-system-font"/>
              </a:rPr>
              <a:t>enable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need</a:t>
            </a:r>
            <a:r>
              <a:rPr lang="pt-PT" b="0" i="0" u="none" strike="noStrike" dirty="0">
                <a:effectLst/>
                <a:latin typeface="-apple-system-font"/>
              </a:rPr>
              <a:t> to </a:t>
            </a:r>
            <a:r>
              <a:rPr lang="pt-PT" b="0" i="0" u="none" strike="noStrike" dirty="0" err="1">
                <a:effectLst/>
                <a:latin typeface="-apple-system-font"/>
              </a:rPr>
              <a:t>specify</a:t>
            </a:r>
            <a:r>
              <a:rPr lang="pt-PT" b="0" i="0" u="none" strike="noStrike" dirty="0">
                <a:effectLst/>
                <a:latin typeface="-apple-system-font"/>
              </a:rPr>
              <a:t> +</a:t>
            </a:r>
            <a:r>
              <a:rPr lang="pt-PT" b="0" i="0" u="none" strike="noStrike" dirty="0" err="1">
                <a:effectLst/>
                <a:latin typeface="-apple-system-font"/>
              </a:rPr>
              <a:t>UseKRaft</a:t>
            </a:r>
            <a:r>
              <a:rPr lang="pt-PT" b="0" i="0" u="none" strike="noStrike" dirty="0">
                <a:effectLst/>
                <a:latin typeface="-apple-system-font"/>
              </a:rPr>
              <a:t>,+</a:t>
            </a:r>
            <a:r>
              <a:rPr lang="pt-PT" b="0" i="0" u="none" strike="noStrike" dirty="0" err="1">
                <a:effectLst/>
                <a:latin typeface="-apple-system-font"/>
              </a:rPr>
              <a:t>KafkaNodePools</a:t>
            </a:r>
            <a:r>
              <a:rPr lang="pt-PT" b="0" i="0" u="none" strike="noStrike" dirty="0">
                <a:effectLst/>
                <a:latin typeface="-apple-system-font"/>
              </a:rPr>
              <a:t> in </a:t>
            </a:r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STRIMZI_FEATURE_GATES </a:t>
            </a:r>
            <a:r>
              <a:rPr lang="pt-PT" b="0" i="0" u="none" strike="noStrike" dirty="0" err="1">
                <a:effectLst/>
                <a:latin typeface="-apple-system-font"/>
              </a:rPr>
              <a:t>environment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variable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UseKRaft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feature</a:t>
            </a:r>
            <a:r>
              <a:rPr lang="pt-PT" b="0" i="0" u="none" strike="noStrike" dirty="0">
                <a:effectLst/>
                <a:latin typeface="-apple-system-font"/>
              </a:rPr>
              <a:t> gate </a:t>
            </a:r>
            <a:r>
              <a:rPr lang="pt-PT" b="0" i="0" u="none" strike="noStrike" dirty="0" err="1">
                <a:effectLst/>
                <a:latin typeface="-apple-system-font"/>
              </a:rPr>
              <a:t>provides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</a:t>
            </a:r>
            <a:r>
              <a:rPr lang="pt-PT" b="0" i="0" u="none" strike="noStrike" dirty="0">
                <a:effectLst/>
                <a:latin typeface="-apple-system-font"/>
              </a:rPr>
              <a:t> API </a:t>
            </a:r>
            <a:r>
              <a:rPr lang="pt-PT" b="0" i="0" u="none" strike="noStrike" dirty="0" err="1">
                <a:effectLst/>
                <a:latin typeface="-apple-system-font"/>
              </a:rPr>
              <a:t>that</a:t>
            </a:r>
            <a:r>
              <a:rPr lang="pt-PT" b="0" i="0" u="none" strike="noStrike" dirty="0">
                <a:effectLst/>
                <a:latin typeface="-apple-system-font"/>
              </a:rPr>
              <a:t> configures Kafka cluster nodes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their</a:t>
            </a:r>
            <a:r>
              <a:rPr lang="pt-PT" b="0" i="0" u="none" strike="noStrike" dirty="0">
                <a:effectLst/>
                <a:latin typeface="-apple-system-font"/>
              </a:rPr>
              <a:t> roles.</a:t>
            </a:r>
          </a:p>
          <a:p>
            <a:pPr algn="l"/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*</a:t>
            </a:r>
            <a:r>
              <a:rPr lang="pt-PT" b="0" i="0" u="none" strike="noStrike" dirty="0" err="1">
                <a:effectLst/>
                <a:latin typeface="-apple-system-font"/>
              </a:rPr>
              <a:t>kubectl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apply</a:t>
            </a:r>
            <a:r>
              <a:rPr lang="pt-PT" b="0" i="0" u="none" strike="noStrike" dirty="0">
                <a:effectLst/>
                <a:latin typeface="-apple-system-font"/>
              </a:rPr>
              <a:t> -f </a:t>
            </a:r>
            <a:r>
              <a:rPr lang="pt-PT" b="0" i="0" u="none" strike="noStrike" dirty="0" err="1">
                <a:effectLst/>
                <a:latin typeface="-apple-system-font"/>
              </a:rPr>
              <a:t>kafka-with-kraft.yaml</a:t>
            </a:r>
            <a:r>
              <a:rPr lang="pt-PT" b="0" i="0" u="none" strike="noStrike" dirty="0">
                <a:effectLst/>
                <a:latin typeface="-apple-system-font"/>
              </a:rPr>
              <a:t> -n &lt;</a:t>
            </a:r>
            <a:r>
              <a:rPr lang="pt-PT" b="0" i="0" u="none" strike="noStrike" dirty="0" err="1">
                <a:effectLst/>
                <a:latin typeface="-apple-system-font"/>
              </a:rPr>
              <a:t>namespace</a:t>
            </a:r>
            <a:r>
              <a:rPr lang="pt-PT" b="0" i="0" u="none" strike="noStrike" dirty="0">
                <a:effectLst/>
                <a:latin typeface="-apple-system-font"/>
              </a:rPr>
              <a:t>&gt;*</a:t>
            </a: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*show </a:t>
            </a:r>
            <a:r>
              <a:rPr lang="pt-PT" b="0" i="0" u="none" strike="noStrike" dirty="0" err="1">
                <a:effectLst/>
                <a:latin typeface="-apple-system-font"/>
              </a:rPr>
              <a:t>pods</a:t>
            </a:r>
            <a:r>
              <a:rPr lang="pt-PT" b="0" i="0" u="none" strike="noStrike" dirty="0">
                <a:effectLst/>
                <a:latin typeface="-apple-system-font"/>
              </a:rPr>
              <a:t>*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C9CA22-F1D1-450E-83D7-D82150459C00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896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effectLst/>
                <a:latin typeface="-apple-system-font"/>
              </a:rPr>
              <a:t>  </a:t>
            </a:r>
            <a:r>
              <a:rPr lang="pt-PT" b="0" i="0" u="none" strike="noStrike" dirty="0" err="1">
                <a:effectLst/>
                <a:latin typeface="-apple-system-font"/>
              </a:rPr>
              <a:t>Differences</a:t>
            </a:r>
            <a:endParaRPr lang="pt-PT" b="0" i="0" u="none" strike="noStrike" dirty="0">
              <a:effectLst/>
              <a:latin typeface="-apple-system-fon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When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transitioning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from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ZooKeeper</a:t>
            </a:r>
            <a:r>
              <a:rPr lang="pt-PT" b="0" i="0" u="none" strike="noStrike" dirty="0">
                <a:effectLst/>
                <a:latin typeface="-apple-system-font"/>
              </a:rPr>
              <a:t> to 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need</a:t>
            </a:r>
            <a:r>
              <a:rPr lang="pt-PT" b="0" i="0" u="none" strike="noStrike" dirty="0">
                <a:effectLst/>
                <a:latin typeface="-apple-system-font"/>
              </a:rPr>
              <a:t> to </a:t>
            </a:r>
            <a:r>
              <a:rPr lang="pt-PT" b="0" i="0" u="none" strike="noStrike" dirty="0" err="1">
                <a:effectLst/>
                <a:latin typeface="-apple-system-font"/>
              </a:rPr>
              <a:t>review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adapt</a:t>
            </a:r>
            <a:r>
              <a:rPr lang="pt-PT" b="0" i="0" u="none" strike="noStrike" dirty="0">
                <a:effectLst/>
                <a:latin typeface="-apple-system-font"/>
              </a:rPr>
              <a:t> some </a:t>
            </a:r>
            <a:r>
              <a:rPr lang="pt-PT" b="0" i="0" u="none" strike="noStrike" dirty="0" err="1">
                <a:effectLst/>
                <a:latin typeface="-apple-system-font"/>
              </a:rPr>
              <a:t>strategies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when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integrating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with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other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components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Monitoring</a:t>
            </a:r>
            <a:r>
              <a:rPr lang="pt-PT" b="0" i="0" u="none" strike="noStrike" dirty="0">
                <a:effectLst/>
                <a:latin typeface="-apple-system-font"/>
              </a:rPr>
              <a:t>: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has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its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own</a:t>
            </a:r>
            <a:r>
              <a:rPr lang="pt-PT" b="0" i="0" u="none" strike="noStrike" dirty="0">
                <a:effectLst/>
                <a:latin typeface="-apple-system-font"/>
              </a:rPr>
              <a:t> set </a:t>
            </a:r>
            <a:r>
              <a:rPr lang="pt-PT" b="0" i="0" u="none" strike="noStrike" dirty="0" err="1">
                <a:effectLst/>
                <a:latin typeface="-apple-system-font"/>
              </a:rPr>
              <a:t>of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metrics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behaviors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so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monitoring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will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have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differences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Kafka </a:t>
            </a:r>
            <a:r>
              <a:rPr lang="pt-PT" b="0" i="0" u="none" strike="noStrike" dirty="0" err="1">
                <a:effectLst/>
                <a:latin typeface="-apple-system-font"/>
              </a:rPr>
              <a:t>with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still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exposes</a:t>
            </a:r>
            <a:r>
              <a:rPr lang="pt-PT" b="0" i="0" u="none" strike="noStrike" dirty="0">
                <a:effectLst/>
                <a:latin typeface="-apple-system-font"/>
              </a:rPr>
              <a:t> JMX </a:t>
            </a:r>
            <a:r>
              <a:rPr lang="pt-PT" b="0" i="0" u="none" strike="noStrike" dirty="0" err="1">
                <a:effectLst/>
                <a:latin typeface="-apple-system-font"/>
              </a:rPr>
              <a:t>MBeans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but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set </a:t>
            </a:r>
            <a:r>
              <a:rPr lang="pt-PT" b="0" i="0" u="none" strike="noStrike" dirty="0" err="1">
                <a:effectLst/>
                <a:latin typeface="-apple-system-font"/>
              </a:rPr>
              <a:t>of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metrics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related</a:t>
            </a:r>
            <a:r>
              <a:rPr lang="pt-PT" b="0" i="0" u="none" strike="noStrike" dirty="0">
                <a:effectLst/>
                <a:latin typeface="-apple-system-font"/>
              </a:rPr>
              <a:t> to </a:t>
            </a:r>
            <a:r>
              <a:rPr lang="pt-PT" b="0" i="0" u="none" strike="noStrike" dirty="0" err="1">
                <a:effectLst/>
                <a:latin typeface="-apple-system-font"/>
              </a:rPr>
              <a:t>coordination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leadership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will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different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Specific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metrics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related</a:t>
            </a:r>
            <a:r>
              <a:rPr lang="pt-PT" b="0" i="0" u="none" strike="noStrike" dirty="0">
                <a:effectLst/>
                <a:latin typeface="-apple-system-font"/>
              </a:rPr>
              <a:t> to log </a:t>
            </a:r>
            <a:r>
              <a:rPr lang="pt-PT" b="0" i="0" u="none" strike="noStrike" dirty="0" err="1">
                <a:effectLst/>
                <a:latin typeface="-apple-system-font"/>
              </a:rPr>
              <a:t>replication</a:t>
            </a:r>
            <a:r>
              <a:rPr lang="pt-PT" b="0" i="0" u="none" strike="noStrike" dirty="0">
                <a:effectLst/>
                <a:latin typeface="-apple-system-font"/>
              </a:rPr>
              <a:t>, leader </a:t>
            </a:r>
            <a:r>
              <a:rPr lang="pt-PT" b="0" i="0" u="none" strike="noStrike" dirty="0" err="1">
                <a:effectLst/>
                <a:latin typeface="-apple-system-font"/>
              </a:rPr>
              <a:t>election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consensus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algorithms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may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exposed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prometheus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specific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metrics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dashboards</a:t>
            </a:r>
            <a:r>
              <a:rPr lang="pt-PT" b="0" i="0" u="none" strike="noStrike" dirty="0">
                <a:effectLst/>
                <a:latin typeface="-apple-system-font"/>
              </a:rPr>
              <a:t> for 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cluster </a:t>
            </a:r>
            <a:r>
              <a:rPr lang="pt-PT" b="0" i="0" u="none" strike="noStrike" dirty="0" err="1">
                <a:effectLst/>
                <a:latin typeface="-apple-system-font"/>
              </a:rPr>
              <a:t>may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differ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Clients</a:t>
            </a:r>
            <a:r>
              <a:rPr lang="pt-PT" b="0" i="0" u="none" strike="noStrike" dirty="0">
                <a:effectLst/>
                <a:latin typeface="-apple-system-font"/>
              </a:rPr>
              <a:t>, </a:t>
            </a:r>
            <a:r>
              <a:rPr lang="pt-PT" b="0" i="0" u="none" strike="noStrike" dirty="0" err="1">
                <a:effectLst/>
                <a:latin typeface="-apple-system-font"/>
              </a:rPr>
              <a:t>Producers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Consumers</a:t>
            </a:r>
            <a:r>
              <a:rPr lang="pt-PT" b="0" i="0" u="none" strike="noStrike" dirty="0">
                <a:effectLst/>
                <a:latin typeface="-apple-system-font"/>
              </a:rPr>
              <a:t>: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These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components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need</a:t>
            </a:r>
            <a:r>
              <a:rPr lang="pt-PT" b="0" i="0" u="none" strike="noStrike" dirty="0">
                <a:effectLst/>
                <a:latin typeface="-apple-system-font"/>
              </a:rPr>
              <a:t> to </a:t>
            </a:r>
            <a:r>
              <a:rPr lang="pt-PT" b="0" i="0" u="none" strike="noStrike" dirty="0" err="1">
                <a:effectLst/>
                <a:latin typeface="-apple-system-font"/>
              </a:rPr>
              <a:t>be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aware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that</a:t>
            </a:r>
            <a:r>
              <a:rPr lang="pt-PT" b="0" i="0" u="none" strike="noStrike" dirty="0">
                <a:effectLst/>
                <a:latin typeface="-apple-system-font"/>
              </a:rPr>
              <a:t> some </a:t>
            </a:r>
            <a:r>
              <a:rPr lang="pt-PT" b="0" i="0" u="none" strike="noStrike" dirty="0" err="1">
                <a:effectLst/>
                <a:latin typeface="-apple-system-font"/>
              </a:rPr>
              <a:t>things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may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change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when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using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: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discovery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communication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with</a:t>
            </a:r>
            <a:r>
              <a:rPr lang="pt-PT" b="0" i="0" u="none" strike="noStrike" dirty="0">
                <a:effectLst/>
                <a:latin typeface="-apple-system-font"/>
              </a:rPr>
              <a:t> brokers </a:t>
            </a:r>
            <a:r>
              <a:rPr lang="pt-PT" b="0" i="0" u="none" strike="noStrike" dirty="0" err="1">
                <a:effectLst/>
                <a:latin typeface="-apple-system-font"/>
              </a:rPr>
              <a:t>may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change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handling </a:t>
            </a:r>
            <a:r>
              <a:rPr lang="pt-PT" b="0" i="0" u="none" strike="noStrike" dirty="0" err="1">
                <a:effectLst/>
                <a:latin typeface="-apple-system-font"/>
              </a:rPr>
              <a:t>of</a:t>
            </a:r>
            <a:r>
              <a:rPr lang="pt-PT" b="0" i="0" u="none" strike="noStrike" dirty="0">
                <a:effectLst/>
                <a:latin typeface="-apple-system-font"/>
              </a:rPr>
              <a:t> leader </a:t>
            </a:r>
            <a:r>
              <a:rPr lang="pt-PT" b="0" i="0" u="none" strike="noStrike" dirty="0" err="1">
                <a:effectLst/>
                <a:latin typeface="-apple-system-font"/>
              </a:rPr>
              <a:t>changes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like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detecting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when</a:t>
            </a:r>
            <a:r>
              <a:rPr lang="pt-PT" b="0" i="0" u="none" strike="noStrike" dirty="0">
                <a:effectLst/>
                <a:latin typeface="-apple-system-font"/>
              </a:rPr>
              <a:t> a </a:t>
            </a:r>
            <a:r>
              <a:rPr lang="pt-PT" b="0" i="0" u="none" strike="noStrike" dirty="0" err="1">
                <a:effectLst/>
                <a:latin typeface="-apple-system-font"/>
              </a:rPr>
              <a:t>partition</a:t>
            </a:r>
            <a:r>
              <a:rPr lang="pt-PT" b="0" i="0" u="none" strike="noStrike" dirty="0">
                <a:effectLst/>
                <a:latin typeface="-apple-system-font"/>
              </a:rPr>
              <a:t> leader </a:t>
            </a:r>
            <a:r>
              <a:rPr lang="pt-PT" b="0" i="0" u="none" strike="noStrike" dirty="0" err="1">
                <a:effectLst/>
                <a:latin typeface="-apple-system-font"/>
              </a:rPr>
              <a:t>changes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Load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balancing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may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different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when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distributing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connection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across</a:t>
            </a:r>
            <a:r>
              <a:rPr lang="pt-PT" b="0" i="0" u="none" strike="noStrike" dirty="0">
                <a:effectLst/>
                <a:latin typeface="-apple-system-font"/>
              </a:rPr>
              <a:t> brokers.</a:t>
            </a: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Error handling </a:t>
            </a:r>
            <a:r>
              <a:rPr lang="pt-PT" b="0" i="0" u="none" strike="noStrike" dirty="0" err="1">
                <a:effectLst/>
                <a:latin typeface="-apple-system-font"/>
              </a:rPr>
              <a:t>should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resilient</a:t>
            </a:r>
            <a:r>
              <a:rPr lang="pt-PT" b="0" i="0" u="none" strike="noStrike" dirty="0">
                <a:effectLst/>
                <a:latin typeface="-apple-system-font"/>
              </a:rPr>
              <a:t> to </a:t>
            </a:r>
            <a:r>
              <a:rPr lang="pt-PT" b="0" i="0" u="none" strike="noStrike" dirty="0" err="1">
                <a:effectLst/>
                <a:latin typeface="-apple-system-font"/>
              </a:rPr>
              <a:t>temporary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failures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delays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associated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with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protocol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Metadata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retrieval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or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updating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might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need</a:t>
            </a:r>
            <a:r>
              <a:rPr lang="pt-PT" b="0" i="0" u="none" strike="noStrike" dirty="0">
                <a:effectLst/>
                <a:latin typeface="-apple-system-font"/>
              </a:rPr>
              <a:t> to </a:t>
            </a:r>
            <a:r>
              <a:rPr lang="pt-PT" b="0" i="0" u="none" strike="noStrike" dirty="0" err="1">
                <a:effectLst/>
                <a:latin typeface="-apple-system-font"/>
              </a:rPr>
              <a:t>be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adapted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Security</a:t>
            </a:r>
            <a:r>
              <a:rPr lang="pt-PT" b="0" i="0" u="none" strike="noStrike" dirty="0">
                <a:effectLst/>
                <a:latin typeface="-apple-system-font"/>
              </a:rPr>
              <a:t>: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Authentication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authorization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mechanisms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credentials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may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need</a:t>
            </a:r>
            <a:r>
              <a:rPr lang="pt-PT" b="0" i="0" u="none" strike="noStrike" dirty="0">
                <a:effectLst/>
                <a:latin typeface="-apple-system-font"/>
              </a:rPr>
              <a:t> to </a:t>
            </a:r>
            <a:r>
              <a:rPr lang="pt-PT" b="0" i="0" u="none" strike="noStrike" dirty="0" err="1">
                <a:effectLst/>
                <a:latin typeface="-apple-system-font"/>
              </a:rPr>
              <a:t>be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reconfigured</a:t>
            </a:r>
            <a:r>
              <a:rPr lang="pt-PT" b="0" i="0" u="none" strike="noStrike" dirty="0">
                <a:effectLst/>
                <a:latin typeface="-apple-system-font"/>
              </a:rPr>
              <a:t> to </a:t>
            </a:r>
            <a:r>
              <a:rPr lang="pt-PT" b="0" i="0" u="none" strike="noStrike" dirty="0" err="1">
                <a:effectLst/>
                <a:latin typeface="-apple-system-font"/>
              </a:rPr>
              <a:t>align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with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security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features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of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In a </a:t>
            </a:r>
            <a:r>
              <a:rPr lang="pt-PT" b="0" i="0" u="none" strike="noStrike" dirty="0" err="1">
                <a:effectLst/>
                <a:latin typeface="-apple-system-font"/>
              </a:rPr>
              <a:t>ZooKeeper-based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architecture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usually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relly</a:t>
            </a:r>
            <a:r>
              <a:rPr lang="pt-PT" b="0" i="0" u="none" strike="noStrike" dirty="0">
                <a:effectLst/>
                <a:latin typeface="-apple-system-font"/>
              </a:rPr>
              <a:t> in </a:t>
            </a:r>
            <a:r>
              <a:rPr lang="pt-PT" b="0" i="0" u="none" strike="noStrike" dirty="0" err="1">
                <a:effectLst/>
                <a:latin typeface="-apple-system-font"/>
              </a:rPr>
              <a:t>Acess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control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lists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other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mechanisms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configured</a:t>
            </a:r>
            <a:r>
              <a:rPr lang="pt-PT" b="0" i="0" u="none" strike="noStrike" dirty="0">
                <a:effectLst/>
                <a:latin typeface="-apple-system-font"/>
              </a:rPr>
              <a:t> in </a:t>
            </a:r>
            <a:r>
              <a:rPr lang="pt-PT" b="0" i="0" u="none" strike="noStrike" dirty="0" err="1">
                <a:effectLst/>
                <a:latin typeface="-apple-system-font"/>
              </a:rPr>
              <a:t>ZooKeeper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also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sometimes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Kerberos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In Kraft </a:t>
            </a:r>
            <a:r>
              <a:rPr lang="pt-PT" b="0" i="0" u="none" strike="noStrike" dirty="0" err="1">
                <a:effectLst/>
                <a:latin typeface="-apple-system-font"/>
              </a:rPr>
              <a:t>we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still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relly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on</a:t>
            </a:r>
            <a:r>
              <a:rPr lang="pt-PT" b="0" i="0" u="none" strike="noStrike" dirty="0">
                <a:effectLst/>
                <a:latin typeface="-apple-system-font"/>
              </a:rPr>
              <a:t> TLS/SSL for </a:t>
            </a:r>
            <a:r>
              <a:rPr lang="pt-PT" b="0" i="0" u="none" strike="noStrike" dirty="0" err="1">
                <a:effectLst/>
                <a:latin typeface="-apple-system-font"/>
              </a:rPr>
              <a:t>encryption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authentication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often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Certificate-based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Simple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Authentication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also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supported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authorization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managed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by</a:t>
            </a:r>
            <a:r>
              <a:rPr lang="pt-PT" b="0" i="0" u="none" strike="noStrike" dirty="0">
                <a:effectLst/>
                <a:latin typeface="-apple-system-font"/>
              </a:rPr>
              <a:t> Kafka. For </a:t>
            </a:r>
            <a:r>
              <a:rPr lang="pt-PT" b="0" i="0" u="none" strike="noStrike" dirty="0" err="1">
                <a:effectLst/>
                <a:latin typeface="-apple-system-font"/>
              </a:rPr>
              <a:t>this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reason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Key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Truststore</a:t>
            </a:r>
            <a:r>
              <a:rPr lang="pt-PT" b="0" i="0" u="none" strike="noStrike" dirty="0">
                <a:effectLst/>
                <a:latin typeface="-apple-system-font"/>
              </a:rPr>
              <a:t> management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important</a:t>
            </a:r>
            <a:r>
              <a:rPr lang="pt-PT" b="0" i="0" u="none" strike="noStrike" dirty="0">
                <a:effectLst/>
                <a:latin typeface="-apple-system-font"/>
              </a:rPr>
              <a:t> for a secure </a:t>
            </a:r>
            <a:r>
              <a:rPr lang="pt-PT" b="0" i="0" u="none" strike="noStrike" dirty="0" err="1">
                <a:effectLst/>
                <a:latin typeface="-apple-system-font"/>
              </a:rPr>
              <a:t>communication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C9CA22-F1D1-450E-83D7-D82150459C00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32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effectLst/>
                <a:latin typeface="-apple-system-font"/>
              </a:rPr>
              <a:t>  Future (</a:t>
            </a:r>
            <a:r>
              <a:rPr lang="pt-PT" b="0" i="0" u="none" strike="noStrike" dirty="0" err="1">
                <a:effectLst/>
                <a:latin typeface="-apple-system-font"/>
              </a:rPr>
              <a:t>Strimzi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KRaft&amp;NodePools</a:t>
            </a:r>
            <a:r>
              <a:rPr lang="pt-PT" b="0" i="0" u="none" strike="noStrike" dirty="0">
                <a:effectLst/>
                <a:latin typeface="-apple-system-font"/>
              </a:rPr>
              <a:t> future + </a:t>
            </a:r>
            <a:r>
              <a:rPr lang="pt-PT" b="0" i="0" u="none" strike="noStrike" dirty="0" err="1">
                <a:effectLst/>
                <a:latin typeface="-apple-system-font"/>
              </a:rPr>
              <a:t>Inevitability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of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migration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from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ZooKeeper-based</a:t>
            </a:r>
            <a:r>
              <a:rPr lang="pt-PT" b="0" i="0" u="none" strike="noStrike" dirty="0">
                <a:effectLst/>
                <a:latin typeface="-apple-system-font"/>
              </a:rPr>
              <a:t> Kafka cluster to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will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main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turning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point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where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everyone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will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have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start</a:t>
            </a:r>
            <a:r>
              <a:rPr lang="pt-PT" b="0" i="0" u="none" strike="noStrike" dirty="0">
                <a:effectLst/>
                <a:latin typeface="-apple-system-font"/>
              </a:rPr>
              <a:t> to use </a:t>
            </a:r>
            <a:r>
              <a:rPr lang="pt-PT" b="0" i="0" u="none" strike="noStrike" dirty="0" err="1">
                <a:effectLst/>
                <a:latin typeface="-apple-system-font"/>
              </a:rPr>
              <a:t>KafkaNodePool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resources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Strimzi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following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Kafka’s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work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on</a:t>
            </a:r>
            <a:r>
              <a:rPr lang="pt-PT" b="0" i="0" u="none" strike="noStrike" dirty="0">
                <a:effectLst/>
                <a:latin typeface="-apple-system-font"/>
              </a:rPr>
              <a:t> Kraft </a:t>
            </a:r>
            <a:r>
              <a:rPr lang="pt-PT" b="0" i="0" u="none" strike="noStrike" dirty="0" err="1">
                <a:effectLst/>
                <a:latin typeface="-apple-system-font"/>
              </a:rPr>
              <a:t>currently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working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improving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KafkaNodePools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next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releases</a:t>
            </a:r>
            <a:r>
              <a:rPr lang="pt-PT" b="0" i="0" u="none" strike="noStrike" dirty="0">
                <a:effectLst/>
                <a:latin typeface="-apple-system-font"/>
              </a:rPr>
              <a:t>: 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Test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coverage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integration</a:t>
            </a:r>
            <a:r>
              <a:rPr lang="pt-PT" b="0" i="0" u="none" strike="noStrike" dirty="0">
                <a:effectLst/>
                <a:latin typeface="-apple-system-font"/>
              </a:rPr>
              <a:t>, bug fixes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 </a:t>
            </a:r>
            <a:r>
              <a:rPr lang="pt-PT" b="0" i="0" u="none" strike="noStrike" dirty="0" err="1">
                <a:effectLst/>
                <a:latin typeface="-apple-system-font"/>
              </a:rPr>
              <a:t>expanding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resources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configurations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Strimzi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plan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to </a:t>
            </a:r>
            <a:r>
              <a:rPr lang="pt-PT" b="0" i="0" u="none" strike="noStrike" dirty="0" err="1">
                <a:effectLst/>
                <a:latin typeface="-apple-system-font"/>
              </a:rPr>
              <a:t>promote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KafkaNodePools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from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feature</a:t>
            </a:r>
            <a:r>
              <a:rPr lang="pt-PT" b="0" i="0" u="none" strike="noStrike" dirty="0">
                <a:effectLst/>
                <a:latin typeface="-apple-system-font"/>
              </a:rPr>
              <a:t> gate to beta </a:t>
            </a:r>
            <a:r>
              <a:rPr lang="pt-PT" b="0" i="0" u="none" strike="noStrike" dirty="0" err="1">
                <a:effectLst/>
                <a:latin typeface="-apple-system-font"/>
              </a:rPr>
              <a:t>on</a:t>
            </a:r>
            <a:r>
              <a:rPr lang="pt-PT" b="0" i="0" u="none" strike="noStrike" dirty="0">
                <a:effectLst/>
                <a:latin typeface="-apple-system-font"/>
              </a:rPr>
              <a:t> 0.39,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finally</a:t>
            </a:r>
            <a:r>
              <a:rPr lang="pt-PT" b="0" i="0" u="none" strike="noStrike" dirty="0">
                <a:effectLst/>
                <a:latin typeface="-apple-system-font"/>
              </a:rPr>
              <a:t> in 0.41 to General </a:t>
            </a:r>
            <a:r>
              <a:rPr lang="pt-PT" b="0" i="0" u="none" strike="noStrike" dirty="0" err="1">
                <a:effectLst/>
                <a:latin typeface="-apple-system-font"/>
              </a:rPr>
              <a:t>Availability</a:t>
            </a:r>
            <a:r>
              <a:rPr lang="pt-PT" b="0" i="0" u="none" strike="noStrike" dirty="0">
                <a:effectLst/>
                <a:latin typeface="-apple-system-font"/>
              </a:rPr>
              <a:t>. </a:t>
            </a:r>
            <a:r>
              <a:rPr lang="pt-PT" b="0" i="0" u="none" strike="noStrike" dirty="0" err="1">
                <a:effectLst/>
                <a:latin typeface="-apple-system-font"/>
              </a:rPr>
              <a:t>This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of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course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subject</a:t>
            </a:r>
            <a:r>
              <a:rPr lang="pt-PT" b="0" i="0" u="none" strike="noStrike" dirty="0">
                <a:effectLst/>
                <a:latin typeface="-apple-system-font"/>
              </a:rPr>
              <a:t> to </a:t>
            </a:r>
            <a:r>
              <a:rPr lang="pt-PT" b="0" i="0" u="none" strike="noStrike" dirty="0" err="1">
                <a:effectLst/>
                <a:latin typeface="-apple-system-font"/>
              </a:rPr>
              <a:t>change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endParaRPr lang="pt-PT" b="0" i="0" u="none" strike="noStrike" dirty="0">
              <a:effectLst/>
              <a:latin typeface="-apple-system-font"/>
            </a:endParaRPr>
          </a:p>
          <a:p>
            <a:pPr algn="l"/>
            <a:r>
              <a:rPr lang="pt-PT" b="0" i="0" u="none" strike="noStrike" dirty="0">
                <a:effectLst/>
                <a:latin typeface="-apple-system-font"/>
              </a:rPr>
              <a:t>In </a:t>
            </a:r>
            <a:r>
              <a:rPr lang="pt-PT" b="0" i="0" u="none" strike="noStrike" dirty="0" err="1">
                <a:effectLst/>
                <a:latin typeface="-apple-system-font"/>
              </a:rPr>
              <a:t>conclusion</a:t>
            </a:r>
            <a:r>
              <a:rPr lang="pt-PT" b="0" i="0" u="none" strike="noStrike" dirty="0">
                <a:effectLst/>
                <a:latin typeface="-apple-system-font"/>
              </a:rPr>
              <a:t>, Kafka </a:t>
            </a:r>
            <a:r>
              <a:rPr lang="pt-PT" b="0" i="0" u="none" strike="noStrike" dirty="0" err="1">
                <a:effectLst/>
                <a:latin typeface="-apple-system-font"/>
              </a:rPr>
              <a:t>has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been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actively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exploring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alternatives</a:t>
            </a:r>
            <a:r>
              <a:rPr lang="pt-PT" b="0" i="0" u="none" strike="noStrike" dirty="0">
                <a:effectLst/>
                <a:latin typeface="-apple-system-font"/>
              </a:rPr>
              <a:t> to </a:t>
            </a:r>
            <a:r>
              <a:rPr lang="pt-PT" b="0" i="0" u="none" strike="noStrike" dirty="0" err="1">
                <a:effectLst/>
                <a:latin typeface="-apple-system-font"/>
              </a:rPr>
              <a:t>its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dependency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ZooKeeper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with</a:t>
            </a:r>
            <a:r>
              <a:rPr lang="pt-PT" b="0" i="0" u="none" strike="noStrike" dirty="0">
                <a:effectLst/>
                <a:latin typeface="-apple-system-font"/>
              </a:rPr>
              <a:t> a particular </a:t>
            </a:r>
            <a:r>
              <a:rPr lang="pt-PT" b="0" i="0" u="none" strike="noStrike" dirty="0" err="1">
                <a:effectLst/>
                <a:latin typeface="-apple-system-font"/>
              </a:rPr>
              <a:t>focus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  <a:p>
            <a:pPr algn="l"/>
            <a:r>
              <a:rPr lang="pt-PT" b="0" i="0" u="none" strike="noStrike" dirty="0" err="1">
                <a:effectLst/>
                <a:latin typeface="-apple-system-font"/>
              </a:rPr>
              <a:t>It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only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inevitable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that</a:t>
            </a:r>
            <a:r>
              <a:rPr lang="pt-PT" b="0" i="0" u="none" strike="noStrike" dirty="0">
                <a:effectLst/>
                <a:latin typeface="-apple-system-font"/>
              </a:rPr>
              <a:t> a </a:t>
            </a:r>
            <a:r>
              <a:rPr lang="pt-PT" b="0" i="0" u="none" strike="noStrike" dirty="0" err="1">
                <a:effectLst/>
                <a:latin typeface="-apple-system-font"/>
              </a:rPr>
              <a:t>change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will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happen</a:t>
            </a:r>
            <a:r>
              <a:rPr lang="pt-PT" b="0" i="0" u="none" strike="noStrike" dirty="0">
                <a:effectLst/>
                <a:latin typeface="-apple-system-font"/>
              </a:rPr>
              <a:t>,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we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believe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that</a:t>
            </a:r>
            <a:r>
              <a:rPr lang="pt-PT" b="0" i="0" u="none" strike="noStrike" dirty="0">
                <a:effectLst/>
                <a:latin typeface="-apple-system-font"/>
              </a:rPr>
              <a:t> a </a:t>
            </a:r>
            <a:r>
              <a:rPr lang="pt-PT" b="0" i="0" u="none" strike="noStrike" dirty="0" err="1">
                <a:effectLst/>
                <a:latin typeface="-apple-system-font"/>
              </a:rPr>
              <a:t>close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following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and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discussion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on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KRaft</a:t>
            </a:r>
            <a:r>
              <a:rPr lang="pt-PT" b="0" i="0" u="none" strike="noStrike" dirty="0">
                <a:effectLst/>
                <a:latin typeface="-apple-system-font"/>
              </a:rPr>
              <a:t> </a:t>
            </a:r>
            <a:r>
              <a:rPr lang="pt-PT" b="0" i="0" u="none" strike="noStrike" dirty="0" err="1">
                <a:effectLst/>
                <a:latin typeface="-apple-system-font"/>
              </a:rPr>
              <a:t>is</a:t>
            </a:r>
            <a:r>
              <a:rPr lang="pt-PT" b="0" i="0" u="none" strike="noStrike" dirty="0">
                <a:effectLst/>
                <a:latin typeface="-apple-system-font"/>
              </a:rPr>
              <a:t> </a:t>
            </a:r>
            <a:r>
              <a:rPr lang="pt-PT" b="0" i="0" u="none" strike="noStrike" dirty="0" err="1">
                <a:effectLst/>
                <a:latin typeface="-apple-system-font"/>
              </a:rPr>
              <a:t>important</a:t>
            </a:r>
            <a:r>
              <a:rPr lang="pt-PT" b="0" i="0" u="none" strike="noStrike" dirty="0">
                <a:effectLst/>
                <a:latin typeface="-apple-system-font"/>
              </a:rPr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C9CA22-F1D1-450E-83D7-D82150459C00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2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13B7ED7-1DA7-B599-4FD1-0C0201FE2D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CB49A036-B3E0-00C5-F3D0-DE9A932D29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00" y="4887913"/>
            <a:ext cx="4319588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336800" y="3371850"/>
            <a:ext cx="3721100" cy="36830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336800" y="4064000"/>
            <a:ext cx="774700" cy="368300"/>
          </a:xfrm>
        </p:spPr>
        <p:txBody>
          <a:bodyPr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6800" y="1016000"/>
            <a:ext cx="7048500" cy="2330450"/>
          </a:xfrm>
        </p:spPr>
        <p:txBody>
          <a:bodyPr>
            <a:no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621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669CA8-7E98-BF3D-9541-4F9026F2523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B3FCD368-4552-EC5E-0EF8-F02F241200E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54713" y="860425"/>
            <a:ext cx="282575" cy="1296988"/>
            <a:chOff x="2131656" y="3008739"/>
            <a:chExt cx="180000" cy="82780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838509D-92AB-93DE-3C3B-D519F68331FB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2218622" y="3152617"/>
              <a:ext cx="3033" cy="503575"/>
            </a:xfrm>
            <a:prstGeom prst="line">
              <a:avLst/>
            </a:prstGeom>
            <a:ln w="16510">
              <a:solidFill>
                <a:srgbClr val="5D3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8B203D-BC98-2BF8-C4F1-1F4985FC3EF2}"/>
                </a:ext>
              </a:extLst>
            </p:cNvPr>
            <p:cNvSpPr/>
            <p:nvPr/>
          </p:nvSpPr>
          <p:spPr>
            <a:xfrm>
              <a:off x="2131656" y="3008739"/>
              <a:ext cx="180000" cy="180355"/>
            </a:xfrm>
            <a:prstGeom prst="ellipse">
              <a:avLst/>
            </a:prstGeom>
            <a:solidFill>
              <a:srgbClr val="5D35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BE46BE-30AC-D045-DA60-EBBF78FAEAD1}"/>
                </a:ext>
              </a:extLst>
            </p:cNvPr>
            <p:cNvSpPr/>
            <p:nvPr/>
          </p:nvSpPr>
          <p:spPr>
            <a:xfrm>
              <a:off x="2131656" y="3332972"/>
              <a:ext cx="180000" cy="179342"/>
            </a:xfrm>
            <a:prstGeom prst="ellipse">
              <a:avLst/>
            </a:prstGeom>
            <a:solidFill>
              <a:srgbClr val="5D35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AD3F739-8AD4-25C5-08C8-870CF1640760}"/>
                </a:ext>
              </a:extLst>
            </p:cNvPr>
            <p:cNvSpPr/>
            <p:nvPr/>
          </p:nvSpPr>
          <p:spPr>
            <a:xfrm>
              <a:off x="2131656" y="3656192"/>
              <a:ext cx="180000" cy="180355"/>
            </a:xfrm>
            <a:prstGeom prst="ellipse">
              <a:avLst/>
            </a:prstGeom>
            <a:solidFill>
              <a:srgbClr val="5D35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B4153213-B157-AB19-81AB-E8BEC41792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A37E41B5-1AA4-ECA3-8804-8902372164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810736" y="2641809"/>
            <a:ext cx="6560114" cy="2716168"/>
          </a:xfrm>
        </p:spPr>
        <p:txBody>
          <a:bodyPr>
            <a:normAutofit/>
          </a:bodyPr>
          <a:lstStyle>
            <a:lvl1pPr marL="0" indent="0" algn="ctr">
              <a:buNone/>
              <a:defRPr sz="5400" b="0" baseline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029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DIVIDER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5589A3-0172-1C9B-AA55-6ADEEC8DAC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BB8A5DB-F3F1-B056-BCF5-20135DA218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57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BB9081B5-BCFD-4992-5A8A-21840434D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257CDB1E-DC38-B9FE-DC5B-3840A14CF2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151091" y="2714137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151091" y="3072936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151091" y="3431735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151091" y="3790534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4646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DIVIDER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63A2064-7DD6-BF60-A759-D9D5CB6B1F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E03160-21C7-741B-AA9E-38185CCA829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3151212-0ACD-E93C-C0CB-3EDCC8973C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3270CBC-C982-2C53-C34B-7D7EBD250C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0A7FBEBE-68C7-8651-9DE4-0C0D53A788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151091" y="2714137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 baseline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151091" y="3072936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151091" y="3431735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151091" y="3790534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7807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DIVIDER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0F4F3D-1F71-BA7B-6A06-F14B3899DB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A1B0C35-735F-1D4B-CC8F-F7979E01BE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653CE43E-289D-0471-F7FD-E9884B77E5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98ABD9AF-75FD-C517-0D06-2BDA247261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 Marionete Limited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151091" y="2714137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151091" y="3072936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151091" y="3431735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151091" y="3790534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7142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DIVIDER 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CEE9-F7BE-18F7-9F23-32A0619A1A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6D920EA-E50C-1D22-AA7B-9375732253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59477CF-8683-7FAC-0778-9C7CB7685D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EA22B73B-E401-17DF-6A97-66196444BD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723655" y="2755701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1723655" y="3114500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1723655" y="3473299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723655" y="3832098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232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DIVIDER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6743B102-1581-79FE-6C80-4D1A488BE6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D140A105-6F44-3D9C-76DD-8BF1E2E046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8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F5553614-C706-3C1B-0D1A-48A8F1FE3C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03212F10-BE3A-B9DB-BC2F-815DB00992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723655" y="2755701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1723655" y="3114500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1723655" y="3473299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723655" y="3832098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8080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38DB6736-9DC4-6AE6-1B2D-9B300EBA58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E1088F76-490D-0BCE-3DA6-1D8A69BBC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C96CB6FC-D67D-71B9-7D44-CE60D8D96D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138AE2FD-ED64-B770-0859-E9FBEBE4B7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</p:spTree>
    <p:extLst>
      <p:ext uri="{BB962C8B-B14F-4D97-AF65-F5344CB8AC3E}">
        <p14:creationId xmlns:p14="http://schemas.microsoft.com/office/powerpoint/2010/main" val="529977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BB724795-0B02-8FF7-C91E-0FFA39A033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6B4C9A8-12C8-4704-8926-4BDAB2181B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3A82433B-C2F5-7DEC-7103-A875A5EDB1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</p:spTree>
    <p:extLst>
      <p:ext uri="{BB962C8B-B14F-4D97-AF65-F5344CB8AC3E}">
        <p14:creationId xmlns:p14="http://schemas.microsoft.com/office/powerpoint/2010/main" val="2434973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#1 -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3D7606B2-3FCE-3CD6-3DD6-3EFEE3C39792}"/>
              </a:ext>
            </a:extLst>
          </p:cNvPr>
          <p:cNvSpPr txBox="1">
            <a:spLocks/>
          </p:cNvSpPr>
          <p:nvPr userDrawn="1"/>
        </p:nvSpPr>
        <p:spPr>
          <a:xfrm>
            <a:off x="5849938" y="6483350"/>
            <a:ext cx="479425" cy="230188"/>
          </a:xfrm>
          <a:prstGeom prst="rect">
            <a:avLst/>
          </a:prstGeom>
        </p:spPr>
        <p:txBody>
          <a:bodyPr lIns="104287" tIns="52144" rIns="104287" bIns="52144" anchor="ctr"/>
          <a:lstStyle>
            <a:defPPr>
              <a:defRPr lang="en-US"/>
            </a:defPPr>
            <a:lvl1pPr marL="0" algn="l" defTabSz="521437" rtl="0" eaLnBrk="1" latinLnBrk="0" hangingPunct="1"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ea typeface="+mn-ea"/>
                <a:cs typeface="Avenir Next Regular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EF6132B3-B125-46B2-9472-95A29697E6AB}" type="slidenum">
              <a:rPr lang="en-US" b="1" smtClean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400" b="1" dirty="0">
              <a:solidFill>
                <a:srgbClr val="5D35B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40ABD1E-8835-B292-0446-D37B6ED5E80C}"/>
              </a:ext>
            </a:extLst>
          </p:cNvPr>
          <p:cNvSpPr/>
          <p:nvPr userDrawn="1"/>
        </p:nvSpPr>
        <p:spPr>
          <a:xfrm>
            <a:off x="171450" y="144463"/>
            <a:ext cx="265113" cy="265112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BF110D-B063-5C65-647F-80935E2DB9F1}"/>
              </a:ext>
            </a:extLst>
          </p:cNvPr>
          <p:cNvCxnSpPr>
            <a:stCxn id="12" idx="0"/>
          </p:cNvCxnSpPr>
          <p:nvPr userDrawn="1"/>
        </p:nvCxnSpPr>
        <p:spPr>
          <a:xfrm flipV="1">
            <a:off x="303213" y="0"/>
            <a:ext cx="0" cy="144463"/>
          </a:xfrm>
          <a:prstGeom prst="line">
            <a:avLst/>
          </a:prstGeom>
          <a:ln w="22225">
            <a:solidFill>
              <a:srgbClr val="5D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9">
            <a:extLst>
              <a:ext uri="{FF2B5EF4-FFF2-40B4-BE49-F238E27FC236}">
                <a16:creationId xmlns:a16="http://schemas.microsoft.com/office/drawing/2014/main" id="{150DA286-899C-06FF-C4B2-F33A954DE6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 Marionete Limited</a:t>
            </a: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F780D1D7-112F-25CF-5827-050A3D2EE6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3932" y="725506"/>
            <a:ext cx="11572510" cy="54857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493940" y="145018"/>
            <a:ext cx="7382501" cy="472908"/>
          </a:xfrm>
        </p:spPr>
        <p:txBody>
          <a:bodyPr>
            <a:normAutofit/>
          </a:bodyPr>
          <a:lstStyle>
            <a:lvl1pPr marL="0" indent="0" algn="r">
              <a:buNone/>
              <a:defRPr sz="30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6034" y="72902"/>
            <a:ext cx="3455742" cy="391018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7A9AC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0632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5D03D0F-64D0-ADF7-988E-DD4AB0C049E1}"/>
              </a:ext>
            </a:extLst>
          </p:cNvPr>
          <p:cNvSpPr/>
          <p:nvPr userDrawn="1"/>
        </p:nvSpPr>
        <p:spPr>
          <a:xfrm>
            <a:off x="171450" y="144463"/>
            <a:ext cx="265113" cy="265112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CF0017-E688-55CF-3A84-8D12CB163FAD}"/>
              </a:ext>
            </a:extLst>
          </p:cNvPr>
          <p:cNvCxnSpPr/>
          <p:nvPr userDrawn="1"/>
        </p:nvCxnSpPr>
        <p:spPr>
          <a:xfrm flipV="1">
            <a:off x="303213" y="0"/>
            <a:ext cx="0" cy="144463"/>
          </a:xfrm>
          <a:prstGeom prst="line">
            <a:avLst/>
          </a:prstGeom>
          <a:ln w="22225">
            <a:solidFill>
              <a:srgbClr val="5D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76EF68E-5A9D-0400-09EF-33F55E84CC50}"/>
              </a:ext>
            </a:extLst>
          </p:cNvPr>
          <p:cNvSpPr txBox="1">
            <a:spLocks/>
          </p:cNvSpPr>
          <p:nvPr userDrawn="1"/>
        </p:nvSpPr>
        <p:spPr>
          <a:xfrm>
            <a:off x="5849938" y="6483350"/>
            <a:ext cx="479425" cy="230188"/>
          </a:xfrm>
          <a:prstGeom prst="rect">
            <a:avLst/>
          </a:prstGeom>
        </p:spPr>
        <p:txBody>
          <a:bodyPr lIns="104287" tIns="52144" rIns="104287" bIns="52144" anchor="ctr"/>
          <a:lstStyle>
            <a:defPPr>
              <a:defRPr lang="en-US"/>
            </a:defPPr>
            <a:lvl1pPr marL="0" algn="l" defTabSz="521437" rtl="0" eaLnBrk="1" latinLnBrk="0" hangingPunct="1"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ea typeface="+mn-ea"/>
                <a:cs typeface="Avenir Next Regular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82DE98FD-C972-4587-9EB1-2EC74FDC6820}" type="slidenum">
              <a:rPr lang="en-US" b="1" smtClean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400" b="1" dirty="0">
              <a:solidFill>
                <a:srgbClr val="5D35B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F845AE92-DD8D-4644-3586-2E6D017FA4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59B4264-213E-AE69-CAFE-2C97CFC8A7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6034" y="72902"/>
            <a:ext cx="3455742" cy="391018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7A9AC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576892" y="1304692"/>
            <a:ext cx="9299550" cy="536564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10"/>
          </p:nvPr>
        </p:nvSpPr>
        <p:spPr>
          <a:xfrm>
            <a:off x="2576892" y="1969201"/>
            <a:ext cx="9299550" cy="42420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76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FEF97991-8C5B-03D5-9DA4-B1DA30EA83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4D9FD8D-44E2-70F5-D6F5-135564A8F3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3" y="4949825"/>
            <a:ext cx="4319587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90600" y="3060700"/>
            <a:ext cx="3721100" cy="36830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90600" y="3695700"/>
            <a:ext cx="774700" cy="368300"/>
          </a:xfrm>
        </p:spPr>
        <p:txBody>
          <a:bodyPr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90600" y="717550"/>
            <a:ext cx="7048500" cy="2330450"/>
          </a:xfrm>
        </p:spPr>
        <p:txBody>
          <a:bodyPr>
            <a:no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6201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0EF429-13A2-A517-CB15-BE0065109C15}"/>
              </a:ext>
            </a:extLst>
          </p:cNvPr>
          <p:cNvSpPr/>
          <p:nvPr userDrawn="1"/>
        </p:nvSpPr>
        <p:spPr>
          <a:xfrm>
            <a:off x="0" y="1304925"/>
            <a:ext cx="2422525" cy="5553075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C962C9-1C34-4E53-367C-37C1FC92E9CF}"/>
              </a:ext>
            </a:extLst>
          </p:cNvPr>
          <p:cNvSpPr/>
          <p:nvPr userDrawn="1"/>
        </p:nvSpPr>
        <p:spPr>
          <a:xfrm>
            <a:off x="-358775" y="1749425"/>
            <a:ext cx="717550" cy="717550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DF245D-DBE5-536C-FB69-20A4E8EA187E}"/>
              </a:ext>
            </a:extLst>
          </p:cNvPr>
          <p:cNvSpPr/>
          <p:nvPr userDrawn="1"/>
        </p:nvSpPr>
        <p:spPr>
          <a:xfrm>
            <a:off x="171450" y="144463"/>
            <a:ext cx="265113" cy="265112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659F4B-052E-2843-8F73-C4844DF2F0D5}"/>
              </a:ext>
            </a:extLst>
          </p:cNvPr>
          <p:cNvCxnSpPr/>
          <p:nvPr userDrawn="1"/>
        </p:nvCxnSpPr>
        <p:spPr>
          <a:xfrm flipV="1">
            <a:off x="303213" y="0"/>
            <a:ext cx="0" cy="144463"/>
          </a:xfrm>
          <a:prstGeom prst="line">
            <a:avLst/>
          </a:prstGeom>
          <a:ln w="22225">
            <a:solidFill>
              <a:srgbClr val="5D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D49EF62-CABA-B6C6-E96A-8ACD492D8699}"/>
              </a:ext>
            </a:extLst>
          </p:cNvPr>
          <p:cNvSpPr txBox="1">
            <a:spLocks/>
          </p:cNvSpPr>
          <p:nvPr userDrawn="1"/>
        </p:nvSpPr>
        <p:spPr>
          <a:xfrm>
            <a:off x="5849938" y="6483350"/>
            <a:ext cx="479425" cy="230188"/>
          </a:xfrm>
          <a:prstGeom prst="rect">
            <a:avLst/>
          </a:prstGeom>
        </p:spPr>
        <p:txBody>
          <a:bodyPr lIns="104287" tIns="52144" rIns="104287" bIns="52144" anchor="ctr"/>
          <a:lstStyle>
            <a:defPPr>
              <a:defRPr lang="en-US"/>
            </a:defPPr>
            <a:lvl1pPr marL="0" algn="l" defTabSz="521437" rtl="0" eaLnBrk="1" latinLnBrk="0" hangingPunct="1"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ea typeface="+mn-ea"/>
                <a:cs typeface="Avenir Next Regular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66E72B6-CBF8-4A01-AD5B-21487193211A}" type="slidenum">
              <a:rPr lang="en-US" b="1" smtClean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400" b="1" dirty="0">
              <a:solidFill>
                <a:srgbClr val="5D35B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DA495042-4125-9D0F-939C-8794BFEEB4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2">
            <a:extLst>
              <a:ext uri="{FF2B5EF4-FFF2-40B4-BE49-F238E27FC236}">
                <a16:creationId xmlns:a16="http://schemas.microsoft.com/office/drawing/2014/main" id="{3EB9F9B7-9B46-B220-D2F1-8DB28CC24B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576892" y="1304692"/>
            <a:ext cx="9299550" cy="536564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10"/>
          </p:nvPr>
        </p:nvSpPr>
        <p:spPr>
          <a:xfrm>
            <a:off x="2576892" y="1969201"/>
            <a:ext cx="9299550" cy="42420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6034" y="72902"/>
            <a:ext cx="3455742" cy="391018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7A9AC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16"/>
          <p:cNvSpPr>
            <a:spLocks noGrp="1"/>
          </p:cNvSpPr>
          <p:nvPr>
            <p:ph sz="quarter" idx="13"/>
          </p:nvPr>
        </p:nvSpPr>
        <p:spPr>
          <a:xfrm>
            <a:off x="399866" y="1993656"/>
            <a:ext cx="1886134" cy="421757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rgbClr val="8E8F9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256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97432C1-6EF7-5E60-DAEF-BAF0B12F46AE}"/>
              </a:ext>
            </a:extLst>
          </p:cNvPr>
          <p:cNvSpPr/>
          <p:nvPr userDrawn="1"/>
        </p:nvSpPr>
        <p:spPr>
          <a:xfrm>
            <a:off x="171450" y="144463"/>
            <a:ext cx="265113" cy="265112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391A68-72E2-1269-4E88-3FF89D66FE86}"/>
              </a:ext>
            </a:extLst>
          </p:cNvPr>
          <p:cNvCxnSpPr/>
          <p:nvPr userDrawn="1"/>
        </p:nvCxnSpPr>
        <p:spPr>
          <a:xfrm flipV="1">
            <a:off x="303213" y="0"/>
            <a:ext cx="0" cy="144463"/>
          </a:xfrm>
          <a:prstGeom prst="line">
            <a:avLst/>
          </a:prstGeom>
          <a:ln w="22225">
            <a:solidFill>
              <a:srgbClr val="5D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E989012-2267-EC16-AB7C-A8AC024B3A90}"/>
              </a:ext>
            </a:extLst>
          </p:cNvPr>
          <p:cNvSpPr txBox="1">
            <a:spLocks/>
          </p:cNvSpPr>
          <p:nvPr userDrawn="1"/>
        </p:nvSpPr>
        <p:spPr>
          <a:xfrm>
            <a:off x="5849938" y="6483350"/>
            <a:ext cx="479425" cy="230188"/>
          </a:xfrm>
          <a:prstGeom prst="rect">
            <a:avLst/>
          </a:prstGeom>
        </p:spPr>
        <p:txBody>
          <a:bodyPr lIns="104287" tIns="52144" rIns="104287" bIns="52144" anchor="ctr"/>
          <a:lstStyle>
            <a:defPPr>
              <a:defRPr lang="en-US"/>
            </a:defPPr>
            <a:lvl1pPr marL="0" algn="l" defTabSz="521437" rtl="0" eaLnBrk="1" latinLnBrk="0" hangingPunct="1"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ea typeface="+mn-ea"/>
                <a:cs typeface="Avenir Next Regular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99B222C-8664-431A-89A4-223EC8EE0DC3}" type="slidenum">
              <a:rPr lang="en-US" b="1" smtClean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400" b="1" dirty="0">
              <a:solidFill>
                <a:srgbClr val="5D35B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291C1430-EAE9-A45C-78E8-74DCD16EAC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17CA40A8-4494-615F-1B5A-4866AB6D41B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303932" y="1969201"/>
            <a:ext cx="11572510" cy="42420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6034" y="72902"/>
            <a:ext cx="3455742" cy="391018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7A9AC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03932" y="1304692"/>
            <a:ext cx="11572510" cy="536564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083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8642017-84EA-2C29-1699-47CC9C4CD391}"/>
              </a:ext>
            </a:extLst>
          </p:cNvPr>
          <p:cNvSpPr/>
          <p:nvPr userDrawn="1"/>
        </p:nvSpPr>
        <p:spPr>
          <a:xfrm>
            <a:off x="171450" y="144463"/>
            <a:ext cx="265113" cy="265112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78D1D1-D24C-E420-ECB0-5CAC2A6BD7D7}"/>
              </a:ext>
            </a:extLst>
          </p:cNvPr>
          <p:cNvCxnSpPr/>
          <p:nvPr userDrawn="1"/>
        </p:nvCxnSpPr>
        <p:spPr>
          <a:xfrm flipV="1">
            <a:off x="303213" y="0"/>
            <a:ext cx="0" cy="144463"/>
          </a:xfrm>
          <a:prstGeom prst="line">
            <a:avLst/>
          </a:prstGeom>
          <a:ln w="22225">
            <a:solidFill>
              <a:srgbClr val="5D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A62C20A-9B17-73F2-B097-F227BE9F7B91}"/>
              </a:ext>
            </a:extLst>
          </p:cNvPr>
          <p:cNvSpPr txBox="1">
            <a:spLocks/>
          </p:cNvSpPr>
          <p:nvPr userDrawn="1"/>
        </p:nvSpPr>
        <p:spPr>
          <a:xfrm>
            <a:off x="5849938" y="6483350"/>
            <a:ext cx="479425" cy="230188"/>
          </a:xfrm>
          <a:prstGeom prst="rect">
            <a:avLst/>
          </a:prstGeom>
        </p:spPr>
        <p:txBody>
          <a:bodyPr lIns="104287" tIns="52144" rIns="104287" bIns="52144" anchor="ctr"/>
          <a:lstStyle>
            <a:defPPr>
              <a:defRPr lang="en-US"/>
            </a:defPPr>
            <a:lvl1pPr marL="0" algn="l" defTabSz="521437" rtl="0" eaLnBrk="1" latinLnBrk="0" hangingPunct="1"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ea typeface="+mn-ea"/>
                <a:cs typeface="Avenir Next Regular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2208723-C259-4B2C-A9CD-39E8B66178F4}" type="slidenum">
              <a:rPr lang="en-US" b="1" smtClean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400" b="1" dirty="0">
              <a:solidFill>
                <a:srgbClr val="5D35B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145FA70F-B965-B4BF-9D63-A76260B4DD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4D60DF09-DF20-6DA6-10E9-3789403969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10"/>
          </p:nvPr>
        </p:nvSpPr>
        <p:spPr>
          <a:xfrm>
            <a:off x="7688180" y="1969201"/>
            <a:ext cx="4188262" cy="42420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6034" y="72902"/>
            <a:ext cx="3455742" cy="391018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7A9AC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03932" y="1304692"/>
            <a:ext cx="6902984" cy="536564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303932" y="1969201"/>
            <a:ext cx="6902984" cy="42420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b="0" i="0" smtClean="0">
                <a:effectLst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688180" y="1560904"/>
            <a:ext cx="3442218" cy="280352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7184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F800A44-4267-8731-3511-2D96A9908B4B}"/>
              </a:ext>
            </a:extLst>
          </p:cNvPr>
          <p:cNvSpPr/>
          <p:nvPr userDrawn="1"/>
        </p:nvSpPr>
        <p:spPr>
          <a:xfrm>
            <a:off x="171450" y="144463"/>
            <a:ext cx="265113" cy="265112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6814EA-34AB-7B6A-095E-280501A889EC}"/>
              </a:ext>
            </a:extLst>
          </p:cNvPr>
          <p:cNvCxnSpPr/>
          <p:nvPr userDrawn="1"/>
        </p:nvCxnSpPr>
        <p:spPr>
          <a:xfrm flipV="1">
            <a:off x="303213" y="0"/>
            <a:ext cx="0" cy="144463"/>
          </a:xfrm>
          <a:prstGeom prst="line">
            <a:avLst/>
          </a:prstGeom>
          <a:ln w="22225">
            <a:solidFill>
              <a:srgbClr val="5D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B25E1-6B33-2ECD-E740-B4889347FA23}"/>
              </a:ext>
            </a:extLst>
          </p:cNvPr>
          <p:cNvSpPr txBox="1">
            <a:spLocks/>
          </p:cNvSpPr>
          <p:nvPr userDrawn="1"/>
        </p:nvSpPr>
        <p:spPr>
          <a:xfrm>
            <a:off x="5849938" y="6483350"/>
            <a:ext cx="479425" cy="230188"/>
          </a:xfrm>
          <a:prstGeom prst="rect">
            <a:avLst/>
          </a:prstGeom>
        </p:spPr>
        <p:txBody>
          <a:bodyPr lIns="104287" tIns="52144" rIns="104287" bIns="52144" anchor="ctr"/>
          <a:lstStyle>
            <a:defPPr>
              <a:defRPr lang="en-US"/>
            </a:defPPr>
            <a:lvl1pPr marL="0" algn="l" defTabSz="521437" rtl="0" eaLnBrk="1" latinLnBrk="0" hangingPunct="1"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ea typeface="+mn-ea"/>
                <a:cs typeface="Avenir Next Regular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3EB8D86-DFE7-4F69-8DFA-22664991C6BD}" type="slidenum">
              <a:rPr lang="en-US" b="1" smtClean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400" b="1" dirty="0">
              <a:solidFill>
                <a:srgbClr val="5D35B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36CFF47-EFA7-3B88-0D34-72DC2E8F0F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8FDFDC97-5762-083B-711E-B7F445AA907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6034" y="72902"/>
            <a:ext cx="3455742" cy="391018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7A9AC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607957" y="3739207"/>
            <a:ext cx="2735957" cy="259961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01861" y="3739207"/>
            <a:ext cx="2735957" cy="259961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795765" y="3739207"/>
            <a:ext cx="2735957" cy="259961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608652" y="4148139"/>
            <a:ext cx="2735262" cy="20630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4701861" y="4148138"/>
            <a:ext cx="2735262" cy="20630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795070" y="4148138"/>
            <a:ext cx="2735262" cy="20630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424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4E3112F-145B-51A0-B933-C6030F4843F3}"/>
              </a:ext>
            </a:extLst>
          </p:cNvPr>
          <p:cNvSpPr/>
          <p:nvPr userDrawn="1"/>
        </p:nvSpPr>
        <p:spPr>
          <a:xfrm>
            <a:off x="171450" y="144463"/>
            <a:ext cx="265113" cy="265112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53BCE2-7609-1AF3-B695-D79B997A7244}"/>
              </a:ext>
            </a:extLst>
          </p:cNvPr>
          <p:cNvCxnSpPr/>
          <p:nvPr userDrawn="1"/>
        </p:nvCxnSpPr>
        <p:spPr>
          <a:xfrm flipV="1">
            <a:off x="303213" y="0"/>
            <a:ext cx="0" cy="144463"/>
          </a:xfrm>
          <a:prstGeom prst="line">
            <a:avLst/>
          </a:prstGeom>
          <a:ln w="22225">
            <a:solidFill>
              <a:srgbClr val="5D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72A67-DBD3-46E1-317F-3F4811B2A32B}"/>
              </a:ext>
            </a:extLst>
          </p:cNvPr>
          <p:cNvSpPr txBox="1">
            <a:spLocks/>
          </p:cNvSpPr>
          <p:nvPr userDrawn="1"/>
        </p:nvSpPr>
        <p:spPr>
          <a:xfrm>
            <a:off x="5849938" y="6483350"/>
            <a:ext cx="479425" cy="230188"/>
          </a:xfrm>
          <a:prstGeom prst="rect">
            <a:avLst/>
          </a:prstGeom>
        </p:spPr>
        <p:txBody>
          <a:bodyPr lIns="104287" tIns="52144" rIns="104287" bIns="52144" anchor="ctr"/>
          <a:lstStyle>
            <a:defPPr>
              <a:defRPr lang="en-US"/>
            </a:defPPr>
            <a:lvl1pPr marL="0" algn="l" defTabSz="521437" rtl="0" eaLnBrk="1" latinLnBrk="0" hangingPunct="1"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ea typeface="+mn-ea"/>
                <a:cs typeface="Avenir Next Regular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DD9B703-68CC-4EF6-AFDC-E95946A8FBC3}" type="slidenum">
              <a:rPr lang="en-US" b="1" smtClean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400" b="1" dirty="0">
              <a:solidFill>
                <a:srgbClr val="5D35B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15867F14-AA70-E063-E2FF-6702B34891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C0493C95-CA29-FA09-C56B-298E6701675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6034" y="72902"/>
            <a:ext cx="3455742" cy="391018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7A9AC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62927" y="735128"/>
            <a:ext cx="2104683" cy="259961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63620" y="2822223"/>
            <a:ext cx="2104033" cy="33890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2746745" y="735128"/>
            <a:ext cx="2104683" cy="259961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2747438" y="2822223"/>
            <a:ext cx="2104033" cy="33890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5030563" y="735128"/>
            <a:ext cx="2104683" cy="259961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031256" y="2822223"/>
            <a:ext cx="2104033" cy="33890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7314381" y="735128"/>
            <a:ext cx="2104683" cy="259961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7315074" y="2822223"/>
            <a:ext cx="2104033" cy="33890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9598199" y="735128"/>
            <a:ext cx="2104683" cy="259961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9598892" y="2822223"/>
            <a:ext cx="2104033" cy="33890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85060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891CDA8E-539A-E5D1-B656-4FEFEFD97E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88F5B1C-A196-C9B6-31F2-3ED59F8F6951}"/>
              </a:ext>
            </a:extLst>
          </p:cNvPr>
          <p:cNvSpPr/>
          <p:nvPr userDrawn="1"/>
        </p:nvSpPr>
        <p:spPr>
          <a:xfrm>
            <a:off x="171450" y="144463"/>
            <a:ext cx="265113" cy="265112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013F3D-0A05-5B34-6200-C24EC9525A35}"/>
              </a:ext>
            </a:extLst>
          </p:cNvPr>
          <p:cNvCxnSpPr/>
          <p:nvPr userDrawn="1"/>
        </p:nvCxnSpPr>
        <p:spPr>
          <a:xfrm flipV="1">
            <a:off x="303213" y="0"/>
            <a:ext cx="0" cy="144463"/>
          </a:xfrm>
          <a:prstGeom prst="line">
            <a:avLst/>
          </a:prstGeom>
          <a:ln w="22225">
            <a:solidFill>
              <a:srgbClr val="5D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347BE-A037-2C20-DE34-0071E51416A8}"/>
              </a:ext>
            </a:extLst>
          </p:cNvPr>
          <p:cNvSpPr txBox="1">
            <a:spLocks/>
          </p:cNvSpPr>
          <p:nvPr userDrawn="1"/>
        </p:nvSpPr>
        <p:spPr>
          <a:xfrm>
            <a:off x="5849938" y="6483350"/>
            <a:ext cx="479425" cy="230188"/>
          </a:xfrm>
          <a:prstGeom prst="rect">
            <a:avLst/>
          </a:prstGeom>
        </p:spPr>
        <p:txBody>
          <a:bodyPr lIns="104287" tIns="52144" rIns="104287" bIns="52144" anchor="ctr"/>
          <a:lstStyle>
            <a:defPPr>
              <a:defRPr lang="en-US"/>
            </a:defPPr>
            <a:lvl1pPr marL="0" algn="l" defTabSz="521437" rtl="0" eaLnBrk="1" latinLnBrk="0" hangingPunct="1"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ea typeface="+mn-ea"/>
                <a:cs typeface="Avenir Next Regular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E47918C-7E11-4F4F-819A-C6BFAE6B2E20}" type="slidenum">
              <a:rPr lang="en-US" b="1" smtClean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400" b="1" dirty="0">
              <a:solidFill>
                <a:srgbClr val="5D35B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A5D9AE6-2156-92CC-1253-F916DDF271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97B07A24-F82C-1B7E-F6E0-1C134969BC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03932" y="1304692"/>
            <a:ext cx="5856838" cy="536564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688179" y="2274849"/>
            <a:ext cx="3875636" cy="3055433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6034" y="72902"/>
            <a:ext cx="3455742" cy="391018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7A9AC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03932" y="1969201"/>
            <a:ext cx="5856838" cy="424202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500" b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5262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BC2C0EB5-A44A-6404-36FD-D85832F014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D4E8D6C-4489-A8E0-188A-EE1F76320236}"/>
              </a:ext>
            </a:extLst>
          </p:cNvPr>
          <p:cNvSpPr/>
          <p:nvPr userDrawn="1"/>
        </p:nvSpPr>
        <p:spPr>
          <a:xfrm>
            <a:off x="171450" y="144463"/>
            <a:ext cx="265113" cy="265112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936EB1-D148-6A99-3631-B6F872941466}"/>
              </a:ext>
            </a:extLst>
          </p:cNvPr>
          <p:cNvCxnSpPr/>
          <p:nvPr userDrawn="1"/>
        </p:nvCxnSpPr>
        <p:spPr>
          <a:xfrm flipV="1">
            <a:off x="303213" y="0"/>
            <a:ext cx="0" cy="144463"/>
          </a:xfrm>
          <a:prstGeom prst="line">
            <a:avLst/>
          </a:prstGeom>
          <a:ln w="22225">
            <a:solidFill>
              <a:srgbClr val="5D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81613-5B32-69D4-D12A-9E03947C5ACB}"/>
              </a:ext>
            </a:extLst>
          </p:cNvPr>
          <p:cNvSpPr txBox="1">
            <a:spLocks/>
          </p:cNvSpPr>
          <p:nvPr userDrawn="1"/>
        </p:nvSpPr>
        <p:spPr>
          <a:xfrm>
            <a:off x="5849938" y="6483350"/>
            <a:ext cx="479425" cy="230188"/>
          </a:xfrm>
          <a:prstGeom prst="rect">
            <a:avLst/>
          </a:prstGeom>
        </p:spPr>
        <p:txBody>
          <a:bodyPr lIns="104287" tIns="52144" rIns="104287" bIns="52144" anchor="ctr"/>
          <a:lstStyle>
            <a:defPPr>
              <a:defRPr lang="en-US"/>
            </a:defPPr>
            <a:lvl1pPr marL="0" algn="l" defTabSz="521437" rtl="0" eaLnBrk="1" latinLnBrk="0" hangingPunct="1"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ea typeface="+mn-ea"/>
                <a:cs typeface="Avenir Next Regular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E0CE1B2C-E687-4130-84E5-FFDBD59941B9}" type="slidenum">
              <a:rPr lang="en-US" b="1" smtClean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400" b="1" dirty="0">
              <a:solidFill>
                <a:srgbClr val="5D35B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E8C50BC8-C4FA-C7A9-3326-991F07D8F5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D41912DE-042C-0F88-EFB6-6ECA1DF5FD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03931" y="1304692"/>
            <a:ext cx="7879948" cy="536564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6"/>
          <p:cNvSpPr>
            <a:spLocks noGrp="1"/>
          </p:cNvSpPr>
          <p:nvPr>
            <p:ph sz="quarter" idx="15"/>
          </p:nvPr>
        </p:nvSpPr>
        <p:spPr>
          <a:xfrm>
            <a:off x="5258738" y="1969201"/>
            <a:ext cx="2925141" cy="42420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6034" y="72902"/>
            <a:ext cx="3455742" cy="391018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7A9AC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03932" y="1969201"/>
            <a:ext cx="4676031" cy="424202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500" b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6983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EA324FE8-9C30-CB53-7401-B34876F99A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5608265-79F0-574D-3AEE-0569CDE400AD}"/>
              </a:ext>
            </a:extLst>
          </p:cNvPr>
          <p:cNvSpPr/>
          <p:nvPr userDrawn="1"/>
        </p:nvSpPr>
        <p:spPr>
          <a:xfrm>
            <a:off x="171450" y="144463"/>
            <a:ext cx="265113" cy="265112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F4ABAF-3D98-5F3E-2FCE-DD7F1B66D57B}"/>
              </a:ext>
            </a:extLst>
          </p:cNvPr>
          <p:cNvCxnSpPr/>
          <p:nvPr userDrawn="1"/>
        </p:nvCxnSpPr>
        <p:spPr>
          <a:xfrm flipV="1">
            <a:off x="303213" y="0"/>
            <a:ext cx="0" cy="144463"/>
          </a:xfrm>
          <a:prstGeom prst="line">
            <a:avLst/>
          </a:prstGeom>
          <a:ln w="22225">
            <a:solidFill>
              <a:srgbClr val="5D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BD681-B0A8-7A27-7614-3C4CA237C7D3}"/>
              </a:ext>
            </a:extLst>
          </p:cNvPr>
          <p:cNvSpPr txBox="1">
            <a:spLocks/>
          </p:cNvSpPr>
          <p:nvPr userDrawn="1"/>
        </p:nvSpPr>
        <p:spPr>
          <a:xfrm>
            <a:off x="5849938" y="6483350"/>
            <a:ext cx="479425" cy="230188"/>
          </a:xfrm>
          <a:prstGeom prst="rect">
            <a:avLst/>
          </a:prstGeom>
        </p:spPr>
        <p:txBody>
          <a:bodyPr lIns="104287" tIns="52144" rIns="104287" bIns="52144" anchor="ctr"/>
          <a:lstStyle>
            <a:defPPr>
              <a:defRPr lang="en-US"/>
            </a:defPPr>
            <a:lvl1pPr marL="0" algn="l" defTabSz="521437" rtl="0" eaLnBrk="1" latinLnBrk="0" hangingPunct="1"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ea typeface="+mn-ea"/>
                <a:cs typeface="Avenir Next Regular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3D6FA31-349A-4FC6-8D0F-580E43B82E0F}" type="slidenum">
              <a:rPr lang="en-US" b="1" smtClean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400" b="1" dirty="0">
              <a:solidFill>
                <a:srgbClr val="5D35B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682DAA63-2DCE-AF9D-A9EC-2FB234C7C4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850022FE-70ED-E705-046B-65C952B678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6034" y="72902"/>
            <a:ext cx="3455742" cy="391018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7A9AC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36034" y="1370205"/>
            <a:ext cx="4124536" cy="40624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577137" y="3018531"/>
            <a:ext cx="2307724" cy="40624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028023" y="663122"/>
            <a:ext cx="5848415" cy="536564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36033" y="1834126"/>
            <a:ext cx="4124537" cy="368041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28024" y="1322555"/>
            <a:ext cx="3241972" cy="488867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500" b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9577138" y="3559125"/>
            <a:ext cx="2307723" cy="265210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1">
                <a:solidFill>
                  <a:srgbClr val="8E8F9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41254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EC987D3-3C17-7143-9AE6-31FEAC1BBB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BBDEA2F-1945-6536-B0B5-98F516C51E9C}"/>
              </a:ext>
            </a:extLst>
          </p:cNvPr>
          <p:cNvSpPr/>
          <p:nvPr userDrawn="1"/>
        </p:nvSpPr>
        <p:spPr>
          <a:xfrm>
            <a:off x="171450" y="144463"/>
            <a:ext cx="265113" cy="265112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392D05-B99C-61D9-067B-8C784FEE02A6}"/>
              </a:ext>
            </a:extLst>
          </p:cNvPr>
          <p:cNvCxnSpPr/>
          <p:nvPr userDrawn="1"/>
        </p:nvCxnSpPr>
        <p:spPr>
          <a:xfrm flipV="1">
            <a:off x="303213" y="0"/>
            <a:ext cx="0" cy="144463"/>
          </a:xfrm>
          <a:prstGeom prst="line">
            <a:avLst/>
          </a:prstGeom>
          <a:ln w="22225">
            <a:solidFill>
              <a:srgbClr val="5D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B3F46-8820-C62C-4171-9B2DE1E96FA9}"/>
              </a:ext>
            </a:extLst>
          </p:cNvPr>
          <p:cNvSpPr txBox="1">
            <a:spLocks/>
          </p:cNvSpPr>
          <p:nvPr userDrawn="1"/>
        </p:nvSpPr>
        <p:spPr>
          <a:xfrm>
            <a:off x="5849938" y="6483350"/>
            <a:ext cx="479425" cy="230188"/>
          </a:xfrm>
          <a:prstGeom prst="rect">
            <a:avLst/>
          </a:prstGeom>
        </p:spPr>
        <p:txBody>
          <a:bodyPr lIns="104287" tIns="52144" rIns="104287" bIns="52144" anchor="ctr"/>
          <a:lstStyle>
            <a:defPPr>
              <a:defRPr lang="en-US"/>
            </a:defPPr>
            <a:lvl1pPr marL="0" algn="l" defTabSz="521437" rtl="0" eaLnBrk="1" latinLnBrk="0" hangingPunct="1"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ea typeface="+mn-ea"/>
                <a:cs typeface="Avenir Next Regular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EC040306-8B1F-49AD-BD77-655715B901F7}" type="slidenum">
              <a:rPr lang="en-US" b="1" smtClean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400" b="1" dirty="0">
              <a:solidFill>
                <a:srgbClr val="5D35B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9B06E6F2-1797-4539-5135-5CA475A638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E64BCF80-6A3B-4937-9F77-26BD6E0B7C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6034" y="72902"/>
            <a:ext cx="3455742" cy="391018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7A9AC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019602" y="4348633"/>
            <a:ext cx="5856837" cy="40624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36034" y="1370205"/>
            <a:ext cx="4124536" cy="40624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36033" y="1834126"/>
            <a:ext cx="4124537" cy="368041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28023" y="4853355"/>
            <a:ext cx="5848415" cy="1357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500" b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1804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1E16D5-62C5-E397-0FD1-8FB9662FD089}"/>
              </a:ext>
            </a:extLst>
          </p:cNvPr>
          <p:cNvSpPr/>
          <p:nvPr userDrawn="1"/>
        </p:nvSpPr>
        <p:spPr>
          <a:xfrm>
            <a:off x="3802063" y="0"/>
            <a:ext cx="4576762" cy="6858000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29B777-5B34-C984-2013-916FA9684E39}"/>
              </a:ext>
            </a:extLst>
          </p:cNvPr>
          <p:cNvSpPr/>
          <p:nvPr userDrawn="1"/>
        </p:nvSpPr>
        <p:spPr>
          <a:xfrm>
            <a:off x="171450" y="144463"/>
            <a:ext cx="265113" cy="265112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5725A7-71FC-2BC1-C8F4-8BFFA45861DF}"/>
              </a:ext>
            </a:extLst>
          </p:cNvPr>
          <p:cNvCxnSpPr/>
          <p:nvPr userDrawn="1"/>
        </p:nvCxnSpPr>
        <p:spPr>
          <a:xfrm flipV="1">
            <a:off x="303213" y="0"/>
            <a:ext cx="0" cy="144463"/>
          </a:xfrm>
          <a:prstGeom prst="line">
            <a:avLst/>
          </a:prstGeom>
          <a:ln w="22225">
            <a:solidFill>
              <a:srgbClr val="5D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29A1A-DFF8-7DCB-F8F8-A800A3AC3A9F}"/>
              </a:ext>
            </a:extLst>
          </p:cNvPr>
          <p:cNvSpPr txBox="1">
            <a:spLocks/>
          </p:cNvSpPr>
          <p:nvPr userDrawn="1"/>
        </p:nvSpPr>
        <p:spPr>
          <a:xfrm>
            <a:off x="5849938" y="6483350"/>
            <a:ext cx="479425" cy="230188"/>
          </a:xfrm>
          <a:prstGeom prst="rect">
            <a:avLst/>
          </a:prstGeom>
        </p:spPr>
        <p:txBody>
          <a:bodyPr lIns="104287" tIns="52144" rIns="104287" bIns="52144" anchor="ctr"/>
          <a:lstStyle>
            <a:defPPr>
              <a:defRPr lang="en-US"/>
            </a:defPPr>
            <a:lvl1pPr marL="0" algn="l" defTabSz="521437" rtl="0" eaLnBrk="1" latinLnBrk="0" hangingPunct="1"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ea typeface="+mn-ea"/>
                <a:cs typeface="Avenir Next Regular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36051D8-9424-42E4-A717-992DCD9DA979}" type="slidenum">
              <a:rPr lang="en-US" b="1" smtClean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400" b="1" dirty="0">
              <a:solidFill>
                <a:srgbClr val="5D35B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2B5D608-9D1A-E30A-DD1C-6FB8095606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B55016D9-4793-31D3-0BB9-A902495CE2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03931" y="1304692"/>
            <a:ext cx="3285089" cy="536564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6034" y="72902"/>
            <a:ext cx="3152986" cy="391018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7A9AC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591351" y="1943765"/>
            <a:ext cx="3285088" cy="40624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03930" y="1933762"/>
            <a:ext cx="3285089" cy="40624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03930" y="2432513"/>
            <a:ext cx="3285089" cy="377871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500" b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8591350" y="2432513"/>
            <a:ext cx="3285089" cy="377871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500" b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36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44ACD4B7-03C3-3D3D-B368-2D664275F6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9F18C9F-EC7C-2CF9-EE44-26EE8FA1BD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5205413"/>
            <a:ext cx="4319588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717550"/>
            <a:ext cx="7048500" cy="2330450"/>
          </a:xfrm>
        </p:spPr>
        <p:txBody>
          <a:bodyPr>
            <a:no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9900" y="3060700"/>
            <a:ext cx="3721100" cy="36830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69900" y="3740150"/>
            <a:ext cx="774700" cy="368300"/>
          </a:xfrm>
        </p:spPr>
        <p:txBody>
          <a:bodyPr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9371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#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AC5CF1CE-A663-8D76-E81B-99206D8822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5146DB6-6C17-0A6D-6F00-8EF2DBDB9184}"/>
              </a:ext>
            </a:extLst>
          </p:cNvPr>
          <p:cNvSpPr/>
          <p:nvPr userDrawn="1"/>
        </p:nvSpPr>
        <p:spPr>
          <a:xfrm>
            <a:off x="171450" y="144463"/>
            <a:ext cx="265113" cy="265112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C3314D-5BA6-E903-7773-D4DBFB798986}"/>
              </a:ext>
            </a:extLst>
          </p:cNvPr>
          <p:cNvCxnSpPr/>
          <p:nvPr userDrawn="1"/>
        </p:nvCxnSpPr>
        <p:spPr>
          <a:xfrm flipV="1">
            <a:off x="303213" y="0"/>
            <a:ext cx="0" cy="144463"/>
          </a:xfrm>
          <a:prstGeom prst="line">
            <a:avLst/>
          </a:prstGeom>
          <a:ln w="22225">
            <a:solidFill>
              <a:srgbClr val="5D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C6D3C-CFC5-C02B-5B64-DFB3C85B7B17}"/>
              </a:ext>
            </a:extLst>
          </p:cNvPr>
          <p:cNvSpPr txBox="1">
            <a:spLocks/>
          </p:cNvSpPr>
          <p:nvPr userDrawn="1"/>
        </p:nvSpPr>
        <p:spPr>
          <a:xfrm>
            <a:off x="5849938" y="6483350"/>
            <a:ext cx="479425" cy="230188"/>
          </a:xfrm>
          <a:prstGeom prst="rect">
            <a:avLst/>
          </a:prstGeom>
        </p:spPr>
        <p:txBody>
          <a:bodyPr lIns="104287" tIns="52144" rIns="104287" bIns="52144" anchor="ctr"/>
          <a:lstStyle>
            <a:defPPr>
              <a:defRPr lang="en-US"/>
            </a:defPPr>
            <a:lvl1pPr marL="0" algn="l" defTabSz="521437" rtl="0" eaLnBrk="1" latinLnBrk="0" hangingPunct="1"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ea typeface="+mn-ea"/>
                <a:cs typeface="Avenir Next Regular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892E13A-C1EA-4F05-A25A-464CAFBE00BE}" type="slidenum">
              <a:rPr lang="en-US" b="1" smtClean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400" b="1" dirty="0">
              <a:solidFill>
                <a:srgbClr val="5D35B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287E94C-3FF6-0508-3177-DE419CC8D4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DB19FC28-E5FA-3B92-7B1A-DDAC3918D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6034" y="72902"/>
            <a:ext cx="3455742" cy="391018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7A9AC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03932" y="2242828"/>
            <a:ext cx="5856838" cy="536564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688179" y="1370205"/>
            <a:ext cx="3875636" cy="40624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03930" y="2907337"/>
            <a:ext cx="5856840" cy="330389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500" b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7688180" y="1899139"/>
            <a:ext cx="3901035" cy="370156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04127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F1EEB7A-5F84-8124-2B48-AE64653DFE92}"/>
              </a:ext>
            </a:extLst>
          </p:cNvPr>
          <p:cNvSpPr/>
          <p:nvPr userDrawn="1"/>
        </p:nvSpPr>
        <p:spPr>
          <a:xfrm>
            <a:off x="3121025" y="3781425"/>
            <a:ext cx="2444750" cy="2446338"/>
          </a:xfrm>
          <a:prstGeom prst="ellipse">
            <a:avLst/>
          </a:prstGeom>
          <a:solidFill>
            <a:srgbClr val="5D35B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E43DD-7D87-0D89-3F24-4A257A10CA77}"/>
              </a:ext>
            </a:extLst>
          </p:cNvPr>
          <p:cNvSpPr/>
          <p:nvPr userDrawn="1"/>
        </p:nvSpPr>
        <p:spPr>
          <a:xfrm>
            <a:off x="4343400" y="0"/>
            <a:ext cx="7848600" cy="6858000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59B0E2-47A7-0064-8940-063E7CEA1348}"/>
              </a:ext>
            </a:extLst>
          </p:cNvPr>
          <p:cNvSpPr/>
          <p:nvPr userDrawn="1"/>
        </p:nvSpPr>
        <p:spPr>
          <a:xfrm>
            <a:off x="171450" y="144463"/>
            <a:ext cx="265113" cy="265112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8B6058-7424-334D-F3FE-21204EC5CE0B}"/>
              </a:ext>
            </a:extLst>
          </p:cNvPr>
          <p:cNvCxnSpPr/>
          <p:nvPr userDrawn="1"/>
        </p:nvCxnSpPr>
        <p:spPr>
          <a:xfrm flipV="1">
            <a:off x="303213" y="0"/>
            <a:ext cx="0" cy="144463"/>
          </a:xfrm>
          <a:prstGeom prst="line">
            <a:avLst/>
          </a:prstGeom>
          <a:ln w="22225">
            <a:solidFill>
              <a:srgbClr val="5D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5C9FF00-6EDF-B0DD-D6F9-C4A6576D3388}"/>
              </a:ext>
            </a:extLst>
          </p:cNvPr>
          <p:cNvSpPr txBox="1">
            <a:spLocks/>
          </p:cNvSpPr>
          <p:nvPr userDrawn="1"/>
        </p:nvSpPr>
        <p:spPr>
          <a:xfrm>
            <a:off x="5849938" y="6483350"/>
            <a:ext cx="479425" cy="230188"/>
          </a:xfrm>
          <a:prstGeom prst="rect">
            <a:avLst/>
          </a:prstGeom>
        </p:spPr>
        <p:txBody>
          <a:bodyPr lIns="104287" tIns="52144" rIns="104287" bIns="52144" anchor="ctr"/>
          <a:lstStyle>
            <a:defPPr>
              <a:defRPr lang="en-US"/>
            </a:defPPr>
            <a:lvl1pPr marL="0" algn="l" defTabSz="521437" rtl="0" eaLnBrk="1" latinLnBrk="0" hangingPunct="1"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ea typeface="+mn-ea"/>
                <a:cs typeface="Avenir Next Regular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28F66C7A-E047-4982-BD73-D6119E0C79F4}" type="slidenum">
              <a:rPr lang="en-US" b="1" smtClean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400" b="1" dirty="0">
              <a:solidFill>
                <a:srgbClr val="5D35B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D7F2D04F-3B5A-4584-D2AD-A91D2DEEFE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2">
            <a:extLst>
              <a:ext uri="{FF2B5EF4-FFF2-40B4-BE49-F238E27FC236}">
                <a16:creationId xmlns:a16="http://schemas.microsoft.com/office/drawing/2014/main" id="{2CDE9853-3FA3-3504-8E71-B65DFFF5C8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6034" y="72902"/>
            <a:ext cx="3152986" cy="391018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7A9AC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03931" y="1181741"/>
            <a:ext cx="2673446" cy="40624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832351" y="5005137"/>
            <a:ext cx="7044088" cy="12060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rgbClr val="8E8F9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832350" y="463920"/>
            <a:ext cx="3713773" cy="59721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rgbClr val="8E8F9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303931" y="1680491"/>
            <a:ext cx="2673445" cy="418446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500" b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682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#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6D8DD5B-1DF4-0E51-E872-AAB5F2D0EC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A6EFE10C-F81C-8939-8C92-3232AFE7305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00388" y="2222500"/>
            <a:ext cx="2293937" cy="2517775"/>
            <a:chOff x="3100070" y="2222311"/>
            <a:chExt cx="2294566" cy="25181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092B5C-61C8-7F91-64E5-CFB79B71BFF9}"/>
                </a:ext>
              </a:extLst>
            </p:cNvPr>
            <p:cNvSpPr/>
            <p:nvPr userDrawn="1"/>
          </p:nvSpPr>
          <p:spPr>
            <a:xfrm>
              <a:off x="3100070" y="2246127"/>
              <a:ext cx="2213582" cy="249431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38100" dist="25400" dir="2700000" algn="tl" rotWithShape="0">
                <a:schemeClr val="bg1">
                  <a:lumMod val="85000"/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AD2F006-BB0B-1535-A5B8-983A343C6306}"/>
                </a:ext>
              </a:extLst>
            </p:cNvPr>
            <p:cNvSpPr/>
            <p:nvPr userDrawn="1"/>
          </p:nvSpPr>
          <p:spPr>
            <a:xfrm>
              <a:off x="5213611" y="2222311"/>
              <a:ext cx="181025" cy="18100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D35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EAA46CC8-0729-2E36-4446-8E64F5B81646}"/>
              </a:ext>
            </a:extLst>
          </p:cNvPr>
          <p:cNvSpPr/>
          <p:nvPr userDrawn="1"/>
        </p:nvSpPr>
        <p:spPr>
          <a:xfrm>
            <a:off x="171450" y="144463"/>
            <a:ext cx="265113" cy="265112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D48F14-96A3-04FB-8D13-BBA4B3109B02}"/>
              </a:ext>
            </a:extLst>
          </p:cNvPr>
          <p:cNvCxnSpPr/>
          <p:nvPr userDrawn="1"/>
        </p:nvCxnSpPr>
        <p:spPr>
          <a:xfrm flipV="1">
            <a:off x="303213" y="0"/>
            <a:ext cx="0" cy="144463"/>
          </a:xfrm>
          <a:prstGeom prst="line">
            <a:avLst/>
          </a:prstGeom>
          <a:ln w="22225">
            <a:solidFill>
              <a:srgbClr val="5D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39F2FDF-D9B7-86DE-E41C-690104A3B0EE}"/>
              </a:ext>
            </a:extLst>
          </p:cNvPr>
          <p:cNvSpPr txBox="1">
            <a:spLocks/>
          </p:cNvSpPr>
          <p:nvPr userDrawn="1"/>
        </p:nvSpPr>
        <p:spPr>
          <a:xfrm>
            <a:off x="5849938" y="6483350"/>
            <a:ext cx="479425" cy="230188"/>
          </a:xfrm>
          <a:prstGeom prst="rect">
            <a:avLst/>
          </a:prstGeom>
        </p:spPr>
        <p:txBody>
          <a:bodyPr lIns="104287" tIns="52144" rIns="104287" bIns="52144" anchor="ctr"/>
          <a:lstStyle>
            <a:defPPr>
              <a:defRPr lang="en-US"/>
            </a:defPPr>
            <a:lvl1pPr marL="0" algn="l" defTabSz="521437" rtl="0" eaLnBrk="1" latinLnBrk="0" hangingPunct="1"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ea typeface="+mn-ea"/>
                <a:cs typeface="Avenir Next Regular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85A604FC-49F6-4F45-8418-4C319255F345}" type="slidenum">
              <a:rPr lang="en-US" b="1" smtClean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400" b="1" dirty="0">
              <a:solidFill>
                <a:srgbClr val="5D35B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55DB50-B416-5D79-BEB2-59CDFE1F02A8}"/>
              </a:ext>
            </a:extLst>
          </p:cNvPr>
          <p:cNvSpPr/>
          <p:nvPr userDrawn="1"/>
        </p:nvSpPr>
        <p:spPr>
          <a:xfrm>
            <a:off x="171450" y="2998788"/>
            <a:ext cx="2422525" cy="3340100"/>
          </a:xfrm>
          <a:prstGeom prst="rect">
            <a:avLst/>
          </a:prstGeom>
          <a:solidFill>
            <a:srgbClr val="5D35B1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0AFE1EEA-1DC0-7B89-A8F0-181101E9F89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499100" y="1739900"/>
            <a:ext cx="2300288" cy="2517775"/>
            <a:chOff x="6160321" y="3965598"/>
            <a:chExt cx="2300330" cy="251813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228A74-06E9-7096-2E3D-14A3357A1A1E}"/>
                </a:ext>
              </a:extLst>
            </p:cNvPr>
            <p:cNvSpPr/>
            <p:nvPr userDrawn="1"/>
          </p:nvSpPr>
          <p:spPr>
            <a:xfrm>
              <a:off x="6247636" y="3989414"/>
              <a:ext cx="2213015" cy="249431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38100" dist="25400" dir="2700000" algn="tl" rotWithShape="0">
                <a:schemeClr val="bg1">
                  <a:lumMod val="85000"/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DCCA4C3-FC5B-2EF2-CB8B-FB6424CE9339}"/>
                </a:ext>
              </a:extLst>
            </p:cNvPr>
            <p:cNvSpPr/>
            <p:nvPr userDrawn="1"/>
          </p:nvSpPr>
          <p:spPr>
            <a:xfrm>
              <a:off x="6160321" y="3965598"/>
              <a:ext cx="180978" cy="18100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D35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pic>
        <p:nvPicPr>
          <p:cNvPr id="14" name="Picture 17">
            <a:extLst>
              <a:ext uri="{FF2B5EF4-FFF2-40B4-BE49-F238E27FC236}">
                <a16:creationId xmlns:a16="http://schemas.microsoft.com/office/drawing/2014/main" id="{9F49C6F2-2250-F82C-4895-2662B3E31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8">
            <a:extLst>
              <a:ext uri="{FF2B5EF4-FFF2-40B4-BE49-F238E27FC236}">
                <a16:creationId xmlns:a16="http://schemas.microsoft.com/office/drawing/2014/main" id="{7BA41B82-ED55-250C-891A-A358983687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6034" y="72902"/>
            <a:ext cx="3152986" cy="391018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7A9AC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03931" y="3114045"/>
            <a:ext cx="2107799" cy="40624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5678714" y="1892079"/>
            <a:ext cx="2021172" cy="38558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5678714" y="2301012"/>
            <a:ext cx="2021172" cy="175839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3192403" y="2378489"/>
            <a:ext cx="2021172" cy="38558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3192403" y="2787422"/>
            <a:ext cx="2021172" cy="175839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304946" y="3568887"/>
            <a:ext cx="2106783" cy="254053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6881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#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0D5E8E-6CF9-A046-A815-5AD5465A025A}"/>
              </a:ext>
            </a:extLst>
          </p:cNvPr>
          <p:cNvSpPr/>
          <p:nvPr userDrawn="1"/>
        </p:nvSpPr>
        <p:spPr>
          <a:xfrm>
            <a:off x="0" y="12700"/>
            <a:ext cx="12192000" cy="6858000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9ADBAAB-8F50-2B36-826E-2A63801D97B4}"/>
              </a:ext>
            </a:extLst>
          </p:cNvPr>
          <p:cNvSpPr/>
          <p:nvPr userDrawn="1"/>
        </p:nvSpPr>
        <p:spPr>
          <a:xfrm>
            <a:off x="171450" y="144463"/>
            <a:ext cx="265113" cy="265112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D68B4C-98CE-2AA1-7693-7FE78D580A91}"/>
              </a:ext>
            </a:extLst>
          </p:cNvPr>
          <p:cNvCxnSpPr/>
          <p:nvPr userDrawn="1"/>
        </p:nvCxnSpPr>
        <p:spPr>
          <a:xfrm flipV="1">
            <a:off x="303213" y="0"/>
            <a:ext cx="0" cy="144463"/>
          </a:xfrm>
          <a:prstGeom prst="line">
            <a:avLst/>
          </a:prstGeom>
          <a:ln w="22225">
            <a:solidFill>
              <a:srgbClr val="5D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98EA9-D191-5369-2982-21B5D0E491AD}"/>
              </a:ext>
            </a:extLst>
          </p:cNvPr>
          <p:cNvSpPr txBox="1">
            <a:spLocks/>
          </p:cNvSpPr>
          <p:nvPr userDrawn="1"/>
        </p:nvSpPr>
        <p:spPr>
          <a:xfrm>
            <a:off x="5849938" y="6483350"/>
            <a:ext cx="479425" cy="230188"/>
          </a:xfrm>
          <a:prstGeom prst="rect">
            <a:avLst/>
          </a:prstGeom>
        </p:spPr>
        <p:txBody>
          <a:bodyPr lIns="104287" tIns="52144" rIns="104287" bIns="52144" anchor="ctr"/>
          <a:lstStyle>
            <a:defPPr>
              <a:defRPr lang="en-US"/>
            </a:defPPr>
            <a:lvl1pPr marL="0" algn="l" defTabSz="521437" rtl="0" eaLnBrk="1" latinLnBrk="0" hangingPunct="1"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ea typeface="+mn-ea"/>
                <a:cs typeface="Avenir Next Regular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32721BB-9F7E-4497-B0C6-B700C42641DD}" type="slidenum">
              <a:rPr lang="en-US" b="1" smtClean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400" b="1" dirty="0">
              <a:solidFill>
                <a:srgbClr val="5D35B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9BAD489-D3E7-0221-E0AF-F491C8F579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4BF6A0A5-187F-B934-B2C4-E5C7CA7B50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 Marionete Limited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6034" y="72902"/>
            <a:ext cx="3152986" cy="391018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7A9AC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02917" y="1304692"/>
            <a:ext cx="7973524" cy="536564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3902917" y="1964126"/>
            <a:ext cx="7973524" cy="424710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500" b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5883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69DA39-EC11-3294-E639-538BDBE3C576}"/>
              </a:ext>
            </a:extLst>
          </p:cNvPr>
          <p:cNvSpPr/>
          <p:nvPr userDrawn="1"/>
        </p:nvSpPr>
        <p:spPr>
          <a:xfrm>
            <a:off x="0" y="1304925"/>
            <a:ext cx="2422525" cy="5553075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CB9836-9573-3919-7C5D-0F02769873D7}"/>
              </a:ext>
            </a:extLst>
          </p:cNvPr>
          <p:cNvSpPr/>
          <p:nvPr userDrawn="1"/>
        </p:nvSpPr>
        <p:spPr>
          <a:xfrm>
            <a:off x="-358775" y="1749425"/>
            <a:ext cx="717550" cy="717550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AF79EC-D431-85B1-39AC-9DC9B2A11924}"/>
              </a:ext>
            </a:extLst>
          </p:cNvPr>
          <p:cNvSpPr/>
          <p:nvPr userDrawn="1"/>
        </p:nvSpPr>
        <p:spPr>
          <a:xfrm>
            <a:off x="171450" y="144463"/>
            <a:ext cx="265113" cy="265112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B92D9B-053E-0C70-5A65-12B358EE7A1C}"/>
              </a:ext>
            </a:extLst>
          </p:cNvPr>
          <p:cNvCxnSpPr/>
          <p:nvPr userDrawn="1"/>
        </p:nvCxnSpPr>
        <p:spPr>
          <a:xfrm flipV="1">
            <a:off x="303213" y="0"/>
            <a:ext cx="0" cy="144463"/>
          </a:xfrm>
          <a:prstGeom prst="line">
            <a:avLst/>
          </a:prstGeom>
          <a:ln w="22225">
            <a:solidFill>
              <a:srgbClr val="5D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2D94794-C13C-16DA-D00B-EB09B8CE5BCA}"/>
              </a:ext>
            </a:extLst>
          </p:cNvPr>
          <p:cNvSpPr txBox="1">
            <a:spLocks/>
          </p:cNvSpPr>
          <p:nvPr userDrawn="1"/>
        </p:nvSpPr>
        <p:spPr>
          <a:xfrm>
            <a:off x="5849938" y="6483350"/>
            <a:ext cx="479425" cy="230188"/>
          </a:xfrm>
          <a:prstGeom prst="rect">
            <a:avLst/>
          </a:prstGeom>
        </p:spPr>
        <p:txBody>
          <a:bodyPr lIns="104287" tIns="52144" rIns="104287" bIns="52144" anchor="ctr"/>
          <a:lstStyle>
            <a:defPPr>
              <a:defRPr lang="en-US"/>
            </a:defPPr>
            <a:lvl1pPr marL="0" algn="l" defTabSz="521437" rtl="0" eaLnBrk="1" latinLnBrk="0" hangingPunct="1"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ea typeface="+mn-ea"/>
                <a:cs typeface="Avenir Next Regular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CCC2C78-5F23-4987-A97B-0EE7AF65C153}" type="slidenum">
              <a:rPr lang="en-US" b="1" smtClean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400" b="1" dirty="0">
              <a:solidFill>
                <a:srgbClr val="5D35B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A86389DB-DDD0-C078-32F3-8F887E5778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2">
            <a:extLst>
              <a:ext uri="{FF2B5EF4-FFF2-40B4-BE49-F238E27FC236}">
                <a16:creationId xmlns:a16="http://schemas.microsoft.com/office/drawing/2014/main" id="{2189A933-F45D-6763-FFDE-4DA2CC4AE3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3"/>
          </p:nvPr>
        </p:nvSpPr>
        <p:spPr>
          <a:xfrm>
            <a:off x="399866" y="1993656"/>
            <a:ext cx="1886134" cy="421757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rgbClr val="8E8F9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6034" y="72902"/>
            <a:ext cx="3455742" cy="391018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7A9AC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2658972" y="3913757"/>
            <a:ext cx="2104033" cy="22974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4942790" y="3913757"/>
            <a:ext cx="2104033" cy="22974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226608" y="3913757"/>
            <a:ext cx="2104033" cy="22974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9510426" y="3913757"/>
            <a:ext cx="2104033" cy="22974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592597" y="768128"/>
            <a:ext cx="7105884" cy="536564"/>
          </a:xfrm>
        </p:spPr>
        <p:txBody>
          <a:bodyPr>
            <a:normAutofit/>
          </a:bodyPr>
          <a:lstStyle>
            <a:lvl1pPr marL="0" indent="0" algn="ctr">
              <a:buNone/>
              <a:defRPr sz="30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3165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#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1C0B8D8-86E1-37B9-437B-3421E6917FDD}"/>
              </a:ext>
            </a:extLst>
          </p:cNvPr>
          <p:cNvSpPr/>
          <p:nvPr userDrawn="1"/>
        </p:nvSpPr>
        <p:spPr>
          <a:xfrm>
            <a:off x="171450" y="144463"/>
            <a:ext cx="265113" cy="265112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7BE264-349A-85D3-6DC2-B711787C1780}"/>
              </a:ext>
            </a:extLst>
          </p:cNvPr>
          <p:cNvCxnSpPr>
            <a:stCxn id="5" idx="0"/>
          </p:cNvCxnSpPr>
          <p:nvPr userDrawn="1"/>
        </p:nvCxnSpPr>
        <p:spPr>
          <a:xfrm flipV="1">
            <a:off x="303213" y="0"/>
            <a:ext cx="0" cy="144463"/>
          </a:xfrm>
          <a:prstGeom prst="line">
            <a:avLst/>
          </a:prstGeom>
          <a:ln w="22225">
            <a:solidFill>
              <a:srgbClr val="5D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5F95E12-F1B9-6B80-4E78-49B4B8A44487}"/>
              </a:ext>
            </a:extLst>
          </p:cNvPr>
          <p:cNvSpPr txBox="1">
            <a:spLocks/>
          </p:cNvSpPr>
          <p:nvPr userDrawn="1"/>
        </p:nvSpPr>
        <p:spPr>
          <a:xfrm>
            <a:off x="5849938" y="6483350"/>
            <a:ext cx="479425" cy="230188"/>
          </a:xfrm>
          <a:prstGeom prst="rect">
            <a:avLst/>
          </a:prstGeom>
        </p:spPr>
        <p:txBody>
          <a:bodyPr lIns="104287" tIns="52144" rIns="104287" bIns="52144" anchor="ctr"/>
          <a:lstStyle>
            <a:defPPr>
              <a:defRPr lang="en-US"/>
            </a:defPPr>
            <a:lvl1pPr marL="0" algn="l" defTabSz="521437" rtl="0" eaLnBrk="1" latinLnBrk="0" hangingPunct="1"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ea typeface="+mn-ea"/>
                <a:cs typeface="Avenir Next Regular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3BCB12C-7BF4-4DEB-841D-BC466A607B65}" type="slidenum">
              <a:rPr lang="en-US" b="1" smtClean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400" b="1" dirty="0">
              <a:solidFill>
                <a:srgbClr val="5D35B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CC207D25-E561-F5F7-ED29-F2454255DE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127CAFA6-37B7-55A3-C0C8-0676B7C15EE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740525" y="792163"/>
            <a:ext cx="360363" cy="461962"/>
            <a:chOff x="6871124" y="3253979"/>
            <a:chExt cx="359852" cy="461665"/>
          </a:xfrm>
        </p:grpSpPr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DDD45AB8-7B96-9FD7-0F7F-890F79AC8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2326" y="3253979"/>
              <a:ext cx="3174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pt-PT" altLang="en-US" sz="2400">
                  <a:solidFill>
                    <a:srgbClr val="5D35B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1</a:t>
              </a:r>
              <a:endParaRPr lang="fr-FR" altLang="en-US" sz="2400">
                <a:solidFill>
                  <a:srgbClr val="5D35B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186BF4-F9BB-7564-B5ED-E13AE925D91A}"/>
                </a:ext>
              </a:extLst>
            </p:cNvPr>
            <p:cNvSpPr/>
            <p:nvPr/>
          </p:nvSpPr>
          <p:spPr>
            <a:xfrm>
              <a:off x="6871124" y="3301573"/>
              <a:ext cx="359852" cy="360130"/>
            </a:xfrm>
            <a:prstGeom prst="ellipse">
              <a:avLst/>
            </a:prstGeom>
            <a:noFill/>
            <a:ln>
              <a:solidFill>
                <a:srgbClr val="5D35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grpSp>
        <p:nvGrpSpPr>
          <p:cNvPr id="12" name="Group 13">
            <a:extLst>
              <a:ext uri="{FF2B5EF4-FFF2-40B4-BE49-F238E27FC236}">
                <a16:creationId xmlns:a16="http://schemas.microsoft.com/office/drawing/2014/main" id="{0A7C79E2-F0B1-98B1-52F2-BC5B2337CC9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740525" y="3594100"/>
            <a:ext cx="360363" cy="461963"/>
            <a:chOff x="6871124" y="3253979"/>
            <a:chExt cx="359852" cy="461665"/>
          </a:xfrm>
        </p:grpSpPr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4454ED93-8704-61A0-B7C6-108D04EB9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2326" y="3253979"/>
              <a:ext cx="3174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pt-PT" altLang="en-US" sz="2400">
                  <a:solidFill>
                    <a:srgbClr val="5D35B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2</a:t>
              </a:r>
              <a:endParaRPr lang="fr-FR" altLang="en-US" sz="2400">
                <a:solidFill>
                  <a:srgbClr val="5D35B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4F8D94-1493-8F02-3A28-8F6F3649CD54}"/>
                </a:ext>
              </a:extLst>
            </p:cNvPr>
            <p:cNvSpPr/>
            <p:nvPr/>
          </p:nvSpPr>
          <p:spPr>
            <a:xfrm>
              <a:off x="6871124" y="3301573"/>
              <a:ext cx="359852" cy="360131"/>
            </a:xfrm>
            <a:prstGeom prst="ellipse">
              <a:avLst/>
            </a:prstGeom>
            <a:noFill/>
            <a:ln>
              <a:solidFill>
                <a:srgbClr val="5D35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grpSp>
        <p:nvGrpSpPr>
          <p:cNvPr id="15" name="Group 16">
            <a:extLst>
              <a:ext uri="{FF2B5EF4-FFF2-40B4-BE49-F238E27FC236}">
                <a16:creationId xmlns:a16="http://schemas.microsoft.com/office/drawing/2014/main" id="{21013AD4-E35E-2D62-B16F-28F706E366B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351963" y="3602038"/>
            <a:ext cx="360362" cy="461962"/>
            <a:chOff x="6871124" y="3253979"/>
            <a:chExt cx="359852" cy="461665"/>
          </a:xfrm>
        </p:grpSpPr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714B828A-2D36-5C09-1481-4BD27ECCA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2326" y="3253979"/>
              <a:ext cx="3174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pt-PT" altLang="en-US" sz="2400">
                  <a:solidFill>
                    <a:srgbClr val="5D35B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3</a:t>
              </a:r>
              <a:endParaRPr lang="fr-FR" altLang="en-US" sz="2400">
                <a:solidFill>
                  <a:srgbClr val="5D35B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C3596F-C2BD-92A4-FDD9-ABA32A8F9C1D}"/>
                </a:ext>
              </a:extLst>
            </p:cNvPr>
            <p:cNvSpPr/>
            <p:nvPr/>
          </p:nvSpPr>
          <p:spPr>
            <a:xfrm>
              <a:off x="6871124" y="3301573"/>
              <a:ext cx="359852" cy="360130"/>
            </a:xfrm>
            <a:prstGeom prst="ellipse">
              <a:avLst/>
            </a:prstGeom>
            <a:noFill/>
            <a:ln>
              <a:solidFill>
                <a:srgbClr val="5D35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pic>
        <p:nvPicPr>
          <p:cNvPr id="18" name="Picture 19">
            <a:extLst>
              <a:ext uri="{FF2B5EF4-FFF2-40B4-BE49-F238E27FC236}">
                <a16:creationId xmlns:a16="http://schemas.microsoft.com/office/drawing/2014/main" id="{8AD624CF-C751-64CA-D0E4-B24BD90078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03931" y="1304692"/>
            <a:ext cx="6171009" cy="536564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03930" y="1933762"/>
            <a:ext cx="6171010" cy="40624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6034" y="72902"/>
            <a:ext cx="3455742" cy="391018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7A9AC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7060684" y="905611"/>
            <a:ext cx="2188742" cy="251655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1">
                <a:solidFill>
                  <a:srgbClr val="8E8F9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7060684" y="3695782"/>
            <a:ext cx="2188742" cy="251655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1">
                <a:solidFill>
                  <a:srgbClr val="8E8F9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9675973" y="3695782"/>
            <a:ext cx="2188742" cy="251655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1">
                <a:solidFill>
                  <a:srgbClr val="8E8F9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303930" y="2432513"/>
            <a:ext cx="6171010" cy="37798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5769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AB0CF8-E89B-03B5-ED3F-BD0AC6FAE345}"/>
              </a:ext>
            </a:extLst>
          </p:cNvPr>
          <p:cNvSpPr/>
          <p:nvPr userDrawn="1"/>
        </p:nvSpPr>
        <p:spPr>
          <a:xfrm>
            <a:off x="4343400" y="0"/>
            <a:ext cx="7848600" cy="6858000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B7C06BB-3E28-C992-F346-098A6B775FD7}"/>
              </a:ext>
            </a:extLst>
          </p:cNvPr>
          <p:cNvSpPr/>
          <p:nvPr userDrawn="1"/>
        </p:nvSpPr>
        <p:spPr>
          <a:xfrm>
            <a:off x="171450" y="144463"/>
            <a:ext cx="265113" cy="265112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4A1911-298A-A06C-3E78-C4C883DB55E8}"/>
              </a:ext>
            </a:extLst>
          </p:cNvPr>
          <p:cNvCxnSpPr/>
          <p:nvPr userDrawn="1"/>
        </p:nvCxnSpPr>
        <p:spPr>
          <a:xfrm flipV="1">
            <a:off x="303213" y="0"/>
            <a:ext cx="0" cy="144463"/>
          </a:xfrm>
          <a:prstGeom prst="line">
            <a:avLst/>
          </a:prstGeom>
          <a:ln w="22225">
            <a:solidFill>
              <a:srgbClr val="5D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866A4-58C6-C863-D1D1-0183AF75F8FD}"/>
              </a:ext>
            </a:extLst>
          </p:cNvPr>
          <p:cNvSpPr txBox="1">
            <a:spLocks/>
          </p:cNvSpPr>
          <p:nvPr userDrawn="1"/>
        </p:nvSpPr>
        <p:spPr>
          <a:xfrm>
            <a:off x="5849938" y="6483350"/>
            <a:ext cx="479425" cy="230188"/>
          </a:xfrm>
          <a:prstGeom prst="rect">
            <a:avLst/>
          </a:prstGeom>
        </p:spPr>
        <p:txBody>
          <a:bodyPr lIns="104287" tIns="52144" rIns="104287" bIns="52144" anchor="ctr"/>
          <a:lstStyle>
            <a:defPPr>
              <a:defRPr lang="en-US"/>
            </a:defPPr>
            <a:lvl1pPr marL="0" algn="l" defTabSz="521437" rtl="0" eaLnBrk="1" latinLnBrk="0" hangingPunct="1"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ea typeface="+mn-ea"/>
                <a:cs typeface="Avenir Next Regular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3303656-0DC6-4057-9193-E1E00EA1D247}" type="slidenum">
              <a:rPr lang="en-US" b="1" smtClean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400" b="1" dirty="0">
              <a:solidFill>
                <a:srgbClr val="5D35B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1038C79C-B775-EC04-2ADA-05EC296EFD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7FC71FA2-F269-0A89-4226-ADA2BFBA8F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6034" y="72902"/>
            <a:ext cx="3152986" cy="391018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7A9AC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03931" y="1181741"/>
            <a:ext cx="3692716" cy="40624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832351" y="5005137"/>
            <a:ext cx="7044088" cy="12060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rgbClr val="8E8F9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832350" y="463920"/>
            <a:ext cx="3713773" cy="59721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rgbClr val="8E8F9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303931" y="3817563"/>
            <a:ext cx="3692716" cy="40624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303931" y="1685494"/>
            <a:ext cx="3692716" cy="188991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303931" y="4321315"/>
            <a:ext cx="3692716" cy="188991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8749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#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AF562058-783B-88C7-7168-D4DDA60D11C9}"/>
              </a:ext>
            </a:extLst>
          </p:cNvPr>
          <p:cNvSpPr txBox="1">
            <a:spLocks/>
          </p:cNvSpPr>
          <p:nvPr userDrawn="1"/>
        </p:nvSpPr>
        <p:spPr>
          <a:xfrm>
            <a:off x="5849938" y="6483350"/>
            <a:ext cx="479425" cy="230188"/>
          </a:xfrm>
          <a:prstGeom prst="rect">
            <a:avLst/>
          </a:prstGeom>
        </p:spPr>
        <p:txBody>
          <a:bodyPr lIns="104287" tIns="52144" rIns="104287" bIns="52144" anchor="ctr"/>
          <a:lstStyle>
            <a:defPPr>
              <a:defRPr lang="en-US"/>
            </a:defPPr>
            <a:lvl1pPr marL="0" algn="l" defTabSz="521437" rtl="0" eaLnBrk="1" latinLnBrk="0" hangingPunct="1"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ea typeface="+mn-ea"/>
                <a:cs typeface="Avenir Next Regular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557A6A4-5629-4B9D-B506-68203BD08AD9}" type="slidenum">
              <a:rPr lang="en-US" b="1" smtClean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400" b="1" dirty="0">
              <a:solidFill>
                <a:srgbClr val="5D35B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3C94B8-F81D-428E-F344-CDB964D247E0}"/>
              </a:ext>
            </a:extLst>
          </p:cNvPr>
          <p:cNvSpPr/>
          <p:nvPr userDrawn="1"/>
        </p:nvSpPr>
        <p:spPr>
          <a:xfrm>
            <a:off x="171450" y="144463"/>
            <a:ext cx="265113" cy="265112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B7A4D2-7D53-F158-1CD2-18475BBFB7DA}"/>
              </a:ext>
            </a:extLst>
          </p:cNvPr>
          <p:cNvCxnSpPr/>
          <p:nvPr userDrawn="1"/>
        </p:nvCxnSpPr>
        <p:spPr>
          <a:xfrm flipV="1">
            <a:off x="303213" y="0"/>
            <a:ext cx="0" cy="144463"/>
          </a:xfrm>
          <a:prstGeom prst="line">
            <a:avLst/>
          </a:prstGeom>
          <a:ln w="22225">
            <a:solidFill>
              <a:srgbClr val="5D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>
            <a:extLst>
              <a:ext uri="{FF2B5EF4-FFF2-40B4-BE49-F238E27FC236}">
                <a16:creationId xmlns:a16="http://schemas.microsoft.com/office/drawing/2014/main" id="{4BAECE6D-B074-8860-16AE-9D7B72CCD2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80A6B6B2-B417-5C99-F89C-BB2B08D7C4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6034" y="72902"/>
            <a:ext cx="3152986" cy="391018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A7A9AC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03931" y="1304692"/>
            <a:ext cx="11560783" cy="536564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03930" y="1933762"/>
            <a:ext cx="11560784" cy="40624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303929" y="3864549"/>
            <a:ext cx="11560785" cy="234779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303929" y="2588362"/>
            <a:ext cx="11560785" cy="105008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1">
                <a:solidFill>
                  <a:srgbClr val="8E8F9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4159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F70CE6-E413-CF40-624C-EAF0E12072FC}"/>
              </a:ext>
            </a:extLst>
          </p:cNvPr>
          <p:cNvSpPr/>
          <p:nvPr userDrawn="1"/>
        </p:nvSpPr>
        <p:spPr>
          <a:xfrm>
            <a:off x="-25400" y="0"/>
            <a:ext cx="12217400" cy="6858000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E5F4F3B-35E1-E522-E32D-E44D49AB19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8" y="1668463"/>
            <a:ext cx="1889125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3223B2DE-093B-80C4-B566-DED5212433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5732463"/>
            <a:ext cx="2873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CEF0F0D1-34E4-1F97-D71D-B6B6E308A1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5334000"/>
            <a:ext cx="2873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A4308228-E825-844B-583F-05EF787E2E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6124575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DDF1A2A6-7B77-E99A-8D87-65FE642A89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71650" y="1668463"/>
            <a:ext cx="1889125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ECC856-767D-74F0-575A-A803FF00DB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790700"/>
            <a:ext cx="16637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F3AE46-423D-AB01-0FF6-ABDF18F57C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790700"/>
            <a:ext cx="16637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CE0FF7DB-937D-2211-56C3-9488426590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140075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347E8EF0-1BDF-70A8-920F-10FD5EB0D2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38" y="3140075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7A47C11C-772D-8AD9-DCFB-4ACE458929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7">
            <a:extLst>
              <a:ext uri="{FF2B5EF4-FFF2-40B4-BE49-F238E27FC236}">
                <a16:creationId xmlns:a16="http://schemas.microsoft.com/office/drawing/2014/main" id="{191402B6-E071-BEAE-A228-5193EF5B84C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041507" y="654894"/>
            <a:ext cx="3615311" cy="406245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2561256" y="4165103"/>
            <a:ext cx="7044088" cy="55591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790492" y="1859735"/>
            <a:ext cx="2173058" cy="22615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043044" y="3140352"/>
            <a:ext cx="1330932" cy="234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 u="none">
                <a:solidFill>
                  <a:srgbClr val="231F2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3790492" y="2202037"/>
            <a:ext cx="1668074" cy="84335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rgbClr val="231F2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722935" y="1859735"/>
            <a:ext cx="2173058" cy="22615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75487" y="3140352"/>
            <a:ext cx="1330932" cy="234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 u="none">
                <a:solidFill>
                  <a:srgbClr val="231F2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722935" y="2202037"/>
            <a:ext cx="1668074" cy="84335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rgbClr val="231F2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378449" y="5344459"/>
            <a:ext cx="3392707" cy="2807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397785" y="6149360"/>
            <a:ext cx="3392707" cy="2807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397785" y="5746909"/>
            <a:ext cx="3392707" cy="2807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70261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559A42A-64CF-514D-8C41-C21DBF9356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5DB78B-4CA8-C6C3-C2FC-1B48639193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33A7879-BA65-8066-2417-E5D446D34A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3057525"/>
            <a:ext cx="28797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68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EAC4678-A71A-72D4-35C3-75108F8FF6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FB0A722-92F9-BAFA-FCBF-B80A6A31F4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5205413"/>
            <a:ext cx="4319588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717550"/>
            <a:ext cx="7048500" cy="2330450"/>
          </a:xfrm>
        </p:spPr>
        <p:txBody>
          <a:bodyPr>
            <a:noAutofit/>
          </a:bodyPr>
          <a:lstStyle>
            <a:lvl1pPr marL="0" indent="0">
              <a:buNone/>
              <a:defRPr sz="6600" baseline="0">
                <a:solidFill>
                  <a:srgbClr val="5D35B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9900" y="3060700"/>
            <a:ext cx="3721100" cy="36830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231F20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69900" y="3740150"/>
            <a:ext cx="774700" cy="368300"/>
          </a:xfrm>
        </p:spPr>
        <p:txBody>
          <a:bodyPr>
            <a:noAutofit/>
          </a:bodyPr>
          <a:lstStyle>
            <a:lvl1pPr marL="0" indent="0">
              <a:buNone/>
              <a:defRPr sz="2800" baseline="0">
                <a:solidFill>
                  <a:srgbClr val="231F20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4752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1CE7C733-9BAC-D5B3-0A95-FE1EDD45A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8E3193-B616-7F38-2D82-0E154B9F5A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C2F3868-A345-0401-D858-134D42D6FC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3057525"/>
            <a:ext cx="28797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3737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9D354681-E6EE-783E-9403-CED64049CD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62DE0DF-C3CB-3A10-881F-3C36CC774B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3057525"/>
            <a:ext cx="28797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5017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8C601A03-A8D5-1278-C0C2-50CD78FA09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ECB9B1D-5D59-EB63-35B8-F43465AF2F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3057525"/>
            <a:ext cx="28797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1022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810556D7-E8E6-97AE-0729-6508B1695E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100239DB-2F0F-949D-74C5-D7B765C32E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3057525"/>
            <a:ext cx="28797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7906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685E1A9E-27A6-4AFD-CC0A-820CBE5B77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9F817DED-8A62-78C1-48F5-1D2FE7872A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3057525"/>
            <a:ext cx="28797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05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9B8B8148-5438-C61E-043C-EF09BE9696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A00A77C-84F0-457A-4A93-676856F244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5205413"/>
            <a:ext cx="4319588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70400" y="717550"/>
            <a:ext cx="7048500" cy="2330450"/>
          </a:xfrm>
        </p:spPr>
        <p:txBody>
          <a:bodyPr>
            <a:no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70400" y="3060700"/>
            <a:ext cx="3721100" cy="36830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70400" y="3740150"/>
            <a:ext cx="774700" cy="368300"/>
          </a:xfrm>
        </p:spPr>
        <p:txBody>
          <a:bodyPr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636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38727A8A-239C-2587-7079-21F0EF132D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869EA5D-35B7-F7C3-F06B-CE2686D09D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5205413"/>
            <a:ext cx="4319588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717550"/>
            <a:ext cx="7048500" cy="2330450"/>
          </a:xfrm>
        </p:spPr>
        <p:txBody>
          <a:bodyPr>
            <a:no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9900" y="3067050"/>
            <a:ext cx="3721100" cy="36830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69900" y="3740150"/>
            <a:ext cx="774700" cy="368300"/>
          </a:xfrm>
        </p:spPr>
        <p:txBody>
          <a:bodyPr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210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C2B961-6F53-8E65-0965-949C4F199F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336E03E-B2B3-4970-1E1D-2D6320CFE3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3B23A41-0F95-CC15-21E2-D013ED50CF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3B11F9DA-66C0-50FD-E41C-3C40B4BE04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Placeholder 8"/>
          <p:cNvSpPr>
            <a:spLocks noGrp="1"/>
          </p:cNvSpPr>
          <p:nvPr>
            <p:ph type="body" sz="quarter" idx="45"/>
          </p:nvPr>
        </p:nvSpPr>
        <p:spPr>
          <a:xfrm>
            <a:off x="5213424" y="464564"/>
            <a:ext cx="6271109" cy="569590"/>
          </a:xfrm>
        </p:spPr>
        <p:txBody>
          <a:bodyPr>
            <a:noAutofit/>
          </a:bodyPr>
          <a:lstStyle>
            <a:lvl1pPr marL="0" indent="0" algn="l">
              <a:buNone/>
              <a:defRPr sz="4000" b="0">
                <a:solidFill>
                  <a:srgbClr val="5D35B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2" name="Text Placeholder 8"/>
          <p:cNvSpPr>
            <a:spLocks noGrp="1"/>
          </p:cNvSpPr>
          <p:nvPr>
            <p:ph type="body" sz="quarter" idx="38"/>
          </p:nvPr>
        </p:nvSpPr>
        <p:spPr>
          <a:xfrm>
            <a:off x="10939870" y="1478170"/>
            <a:ext cx="546010" cy="274551"/>
          </a:xfrm>
        </p:spPr>
        <p:txBody>
          <a:bodyPr>
            <a:normAutofit/>
          </a:bodyPr>
          <a:lstStyle>
            <a:lvl1pPr marL="0" indent="0" algn="ctr">
              <a:buNone/>
              <a:defRPr sz="1300" b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3" name="Text Placeholder 8"/>
          <p:cNvSpPr>
            <a:spLocks noGrp="1"/>
          </p:cNvSpPr>
          <p:nvPr>
            <p:ph type="body" sz="quarter" idx="39"/>
          </p:nvPr>
        </p:nvSpPr>
        <p:spPr>
          <a:xfrm>
            <a:off x="10938523" y="2105944"/>
            <a:ext cx="546010" cy="274551"/>
          </a:xfrm>
        </p:spPr>
        <p:txBody>
          <a:bodyPr>
            <a:normAutofit/>
          </a:bodyPr>
          <a:lstStyle>
            <a:lvl1pPr marL="0" indent="0" algn="ctr">
              <a:buNone/>
              <a:defRPr sz="1300" b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4" name="Text Placeholder 8"/>
          <p:cNvSpPr>
            <a:spLocks noGrp="1"/>
          </p:cNvSpPr>
          <p:nvPr>
            <p:ph type="body" sz="quarter" idx="40"/>
          </p:nvPr>
        </p:nvSpPr>
        <p:spPr>
          <a:xfrm>
            <a:off x="10938523" y="2732634"/>
            <a:ext cx="546010" cy="274551"/>
          </a:xfrm>
        </p:spPr>
        <p:txBody>
          <a:bodyPr>
            <a:normAutofit/>
          </a:bodyPr>
          <a:lstStyle>
            <a:lvl1pPr marL="0" indent="0" algn="ctr">
              <a:buNone/>
              <a:defRPr sz="1300" b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5" name="Text Placeholder 8"/>
          <p:cNvSpPr>
            <a:spLocks noGrp="1"/>
          </p:cNvSpPr>
          <p:nvPr>
            <p:ph type="body" sz="quarter" idx="41"/>
          </p:nvPr>
        </p:nvSpPr>
        <p:spPr>
          <a:xfrm>
            <a:off x="10938523" y="3349146"/>
            <a:ext cx="546010" cy="274551"/>
          </a:xfrm>
        </p:spPr>
        <p:txBody>
          <a:bodyPr>
            <a:normAutofit/>
          </a:bodyPr>
          <a:lstStyle>
            <a:lvl1pPr marL="0" indent="0" algn="ctr">
              <a:buNone/>
              <a:defRPr sz="1300" b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6" name="Text Placeholder 8"/>
          <p:cNvSpPr>
            <a:spLocks noGrp="1"/>
          </p:cNvSpPr>
          <p:nvPr>
            <p:ph type="body" sz="quarter" idx="42"/>
          </p:nvPr>
        </p:nvSpPr>
        <p:spPr>
          <a:xfrm>
            <a:off x="10938523" y="3965920"/>
            <a:ext cx="546010" cy="274551"/>
          </a:xfrm>
        </p:spPr>
        <p:txBody>
          <a:bodyPr>
            <a:normAutofit/>
          </a:bodyPr>
          <a:lstStyle>
            <a:lvl1pPr marL="0" indent="0" algn="ctr">
              <a:buNone/>
              <a:defRPr sz="1300" b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7" name="Text Placeholder 8"/>
          <p:cNvSpPr>
            <a:spLocks noGrp="1"/>
          </p:cNvSpPr>
          <p:nvPr>
            <p:ph type="body" sz="quarter" idx="43"/>
          </p:nvPr>
        </p:nvSpPr>
        <p:spPr>
          <a:xfrm>
            <a:off x="10940853" y="4576959"/>
            <a:ext cx="546010" cy="274551"/>
          </a:xfrm>
        </p:spPr>
        <p:txBody>
          <a:bodyPr>
            <a:normAutofit/>
          </a:bodyPr>
          <a:lstStyle>
            <a:lvl1pPr marL="0" indent="0" algn="ctr">
              <a:buNone/>
              <a:defRPr sz="1300" b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8" name="Text Placeholder 8"/>
          <p:cNvSpPr>
            <a:spLocks noGrp="1"/>
          </p:cNvSpPr>
          <p:nvPr>
            <p:ph type="body" sz="quarter" idx="44"/>
          </p:nvPr>
        </p:nvSpPr>
        <p:spPr>
          <a:xfrm>
            <a:off x="10938523" y="5189616"/>
            <a:ext cx="546010" cy="274551"/>
          </a:xfrm>
        </p:spPr>
        <p:txBody>
          <a:bodyPr>
            <a:normAutofit/>
          </a:bodyPr>
          <a:lstStyle>
            <a:lvl1pPr marL="0" indent="0" algn="ctr">
              <a:buNone/>
              <a:defRPr sz="1300" b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740514" y="1473326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5740512" y="1783281"/>
            <a:ext cx="4298321" cy="188258"/>
          </a:xfrm>
        </p:spPr>
        <p:txBody>
          <a:bodyPr>
            <a:noAutofit/>
          </a:bodyPr>
          <a:lstStyle>
            <a:lvl1pPr marL="0" indent="0" algn="l">
              <a:lnSpc>
                <a:spcPts val="900"/>
              </a:lnSpc>
              <a:buNone/>
              <a:defRPr sz="1400" b="0">
                <a:solidFill>
                  <a:srgbClr val="8E8F9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5740512" y="2096472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1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5740510" y="2406427"/>
            <a:ext cx="4298321" cy="188258"/>
          </a:xfrm>
        </p:spPr>
        <p:txBody>
          <a:bodyPr>
            <a:noAutofit/>
          </a:bodyPr>
          <a:lstStyle>
            <a:lvl1pPr marL="0" indent="0" algn="l">
              <a:lnSpc>
                <a:spcPts val="900"/>
              </a:lnSpc>
              <a:buNone/>
              <a:defRPr sz="1400" b="0">
                <a:solidFill>
                  <a:srgbClr val="8E8F9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5740510" y="2730213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5740508" y="3040168"/>
            <a:ext cx="4298321" cy="188258"/>
          </a:xfrm>
        </p:spPr>
        <p:txBody>
          <a:bodyPr>
            <a:noAutofit/>
          </a:bodyPr>
          <a:lstStyle>
            <a:lvl1pPr marL="0" indent="0" algn="l">
              <a:lnSpc>
                <a:spcPts val="900"/>
              </a:lnSpc>
              <a:buNone/>
              <a:defRPr sz="1400" b="0">
                <a:solidFill>
                  <a:srgbClr val="8E8F9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5740508" y="3338866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5740506" y="3648821"/>
            <a:ext cx="4298321" cy="188258"/>
          </a:xfrm>
        </p:spPr>
        <p:txBody>
          <a:bodyPr>
            <a:noAutofit/>
          </a:bodyPr>
          <a:lstStyle>
            <a:lvl1pPr marL="0" indent="0" algn="l">
              <a:lnSpc>
                <a:spcPts val="900"/>
              </a:lnSpc>
              <a:buNone/>
              <a:defRPr sz="1400" b="0">
                <a:solidFill>
                  <a:srgbClr val="8E8F9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" name="Text Placeholder 8"/>
          <p:cNvSpPr>
            <a:spLocks noGrp="1"/>
          </p:cNvSpPr>
          <p:nvPr>
            <p:ph type="body" sz="quarter" idx="30"/>
          </p:nvPr>
        </p:nvSpPr>
        <p:spPr>
          <a:xfrm>
            <a:off x="5740506" y="3963499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7" name="Text Placeholder 8"/>
          <p:cNvSpPr>
            <a:spLocks noGrp="1"/>
          </p:cNvSpPr>
          <p:nvPr>
            <p:ph type="body" sz="quarter" idx="31"/>
          </p:nvPr>
        </p:nvSpPr>
        <p:spPr>
          <a:xfrm>
            <a:off x="5740504" y="4273454"/>
            <a:ext cx="4298321" cy="188258"/>
          </a:xfrm>
        </p:spPr>
        <p:txBody>
          <a:bodyPr>
            <a:noAutofit/>
          </a:bodyPr>
          <a:lstStyle>
            <a:lvl1pPr marL="0" indent="0" algn="l">
              <a:lnSpc>
                <a:spcPts val="900"/>
              </a:lnSpc>
              <a:buNone/>
              <a:defRPr sz="1400" b="0">
                <a:solidFill>
                  <a:srgbClr val="8E8F9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Text Placeholder 8"/>
          <p:cNvSpPr>
            <a:spLocks noGrp="1"/>
          </p:cNvSpPr>
          <p:nvPr>
            <p:ph type="body" sz="quarter" idx="32"/>
          </p:nvPr>
        </p:nvSpPr>
        <p:spPr>
          <a:xfrm>
            <a:off x="5740506" y="4564266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9" name="Text Placeholder 8"/>
          <p:cNvSpPr>
            <a:spLocks noGrp="1"/>
          </p:cNvSpPr>
          <p:nvPr>
            <p:ph type="body" sz="quarter" idx="33"/>
          </p:nvPr>
        </p:nvSpPr>
        <p:spPr>
          <a:xfrm>
            <a:off x="5740504" y="4874221"/>
            <a:ext cx="4298321" cy="188258"/>
          </a:xfrm>
        </p:spPr>
        <p:txBody>
          <a:bodyPr>
            <a:noAutofit/>
          </a:bodyPr>
          <a:lstStyle>
            <a:lvl1pPr marL="0" indent="0" algn="l">
              <a:lnSpc>
                <a:spcPts val="900"/>
              </a:lnSpc>
              <a:buNone/>
              <a:defRPr sz="1400" b="0">
                <a:solidFill>
                  <a:srgbClr val="8E8F9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0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5740506" y="5181423"/>
            <a:ext cx="4298321" cy="279395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1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5740504" y="5491378"/>
            <a:ext cx="4298321" cy="188258"/>
          </a:xfrm>
        </p:spPr>
        <p:txBody>
          <a:bodyPr>
            <a:noAutofit/>
          </a:bodyPr>
          <a:lstStyle>
            <a:lvl1pPr marL="0" indent="0" algn="l">
              <a:lnSpc>
                <a:spcPts val="900"/>
              </a:lnSpc>
              <a:buNone/>
              <a:defRPr sz="1400" b="0">
                <a:solidFill>
                  <a:srgbClr val="8E8F9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8"/>
          <p:cNvSpPr>
            <a:spLocks noGrp="1"/>
          </p:cNvSpPr>
          <p:nvPr>
            <p:ph type="body" sz="quarter" idx="46"/>
          </p:nvPr>
        </p:nvSpPr>
        <p:spPr>
          <a:xfrm>
            <a:off x="10913113" y="1051987"/>
            <a:ext cx="571420" cy="274551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rgbClr val="5D35B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86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0CC53-D252-1295-6C2F-4DEF13421A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A5E342E1-7237-C479-A14F-B2669B77AFB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54713" y="860425"/>
            <a:ext cx="282575" cy="1296988"/>
            <a:chOff x="2131656" y="3008739"/>
            <a:chExt cx="180000" cy="82780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DD5566-AFA2-AE16-47EA-06029720D92F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2218622" y="3152617"/>
              <a:ext cx="3033" cy="503575"/>
            </a:xfrm>
            <a:prstGeom prst="line">
              <a:avLst/>
            </a:prstGeom>
            <a:ln w="16510">
              <a:solidFill>
                <a:srgbClr val="5D3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E27CC20-0F08-D064-3D6E-55F2B3CE8D3E}"/>
                </a:ext>
              </a:extLst>
            </p:cNvPr>
            <p:cNvSpPr/>
            <p:nvPr/>
          </p:nvSpPr>
          <p:spPr>
            <a:xfrm>
              <a:off x="2131656" y="3008739"/>
              <a:ext cx="180000" cy="180355"/>
            </a:xfrm>
            <a:prstGeom prst="ellipse">
              <a:avLst/>
            </a:prstGeom>
            <a:solidFill>
              <a:srgbClr val="5D35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4A8AEC-A13C-B035-31C6-A8C30BDC8256}"/>
                </a:ext>
              </a:extLst>
            </p:cNvPr>
            <p:cNvSpPr/>
            <p:nvPr/>
          </p:nvSpPr>
          <p:spPr>
            <a:xfrm>
              <a:off x="2131656" y="3332972"/>
              <a:ext cx="180000" cy="179342"/>
            </a:xfrm>
            <a:prstGeom prst="ellipse">
              <a:avLst/>
            </a:prstGeom>
            <a:solidFill>
              <a:srgbClr val="5D35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670DD7-FB6A-5363-2239-6D8E70DC4060}"/>
                </a:ext>
              </a:extLst>
            </p:cNvPr>
            <p:cNvSpPr/>
            <p:nvPr/>
          </p:nvSpPr>
          <p:spPr>
            <a:xfrm>
              <a:off x="2131656" y="3656192"/>
              <a:ext cx="180000" cy="180355"/>
            </a:xfrm>
            <a:prstGeom prst="ellipse">
              <a:avLst/>
            </a:prstGeom>
            <a:solidFill>
              <a:srgbClr val="5D35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5E159A93-E24C-1B2F-203B-094530FB35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F9D731A1-38E2-0F29-3697-23ECDFF5C9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810736" y="2641809"/>
            <a:ext cx="6560114" cy="2716168"/>
          </a:xfrm>
        </p:spPr>
        <p:txBody>
          <a:bodyPr>
            <a:normAutofit/>
          </a:bodyPr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83845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BBB09DF0-E16B-2247-916E-A67D31029F8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54713" y="860425"/>
            <a:ext cx="282575" cy="1296988"/>
            <a:chOff x="2131656" y="3008739"/>
            <a:chExt cx="180000" cy="82780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09A9710-1150-6997-6A14-7CD7E47ED399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2218622" y="3152617"/>
              <a:ext cx="3033" cy="503575"/>
            </a:xfrm>
            <a:prstGeom prst="line">
              <a:avLst/>
            </a:prstGeom>
            <a:ln w="16510">
              <a:solidFill>
                <a:srgbClr val="5D3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68A3B57-F74A-DC37-DA05-98634F88784B}"/>
                </a:ext>
              </a:extLst>
            </p:cNvPr>
            <p:cNvSpPr/>
            <p:nvPr/>
          </p:nvSpPr>
          <p:spPr>
            <a:xfrm>
              <a:off x="2131656" y="3008739"/>
              <a:ext cx="180000" cy="180355"/>
            </a:xfrm>
            <a:prstGeom prst="ellipse">
              <a:avLst/>
            </a:prstGeom>
            <a:solidFill>
              <a:srgbClr val="5D35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D13515-8B28-6461-788F-B5A0207D0092}"/>
                </a:ext>
              </a:extLst>
            </p:cNvPr>
            <p:cNvSpPr/>
            <p:nvPr/>
          </p:nvSpPr>
          <p:spPr>
            <a:xfrm>
              <a:off x="2131656" y="3332972"/>
              <a:ext cx="180000" cy="179342"/>
            </a:xfrm>
            <a:prstGeom prst="ellipse">
              <a:avLst/>
            </a:prstGeom>
            <a:solidFill>
              <a:srgbClr val="5D35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49B71E-37BC-109A-5AF6-4A1C282D0798}"/>
                </a:ext>
              </a:extLst>
            </p:cNvPr>
            <p:cNvSpPr/>
            <p:nvPr/>
          </p:nvSpPr>
          <p:spPr>
            <a:xfrm>
              <a:off x="2131656" y="3656192"/>
              <a:ext cx="180000" cy="180355"/>
            </a:xfrm>
            <a:prstGeom prst="ellipse">
              <a:avLst/>
            </a:prstGeom>
            <a:solidFill>
              <a:srgbClr val="5D35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17CD2818-FD7A-5C7D-1A4D-9F9EE38044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00" y="6637338"/>
            <a:ext cx="312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en-US" sz="800">
                <a:solidFill>
                  <a:srgbClr val="A7A9A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© Marionete Limited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DD3B8175-1958-244C-FEC1-C9C433D399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163" y="6380163"/>
            <a:ext cx="13858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810736" y="2641809"/>
            <a:ext cx="6560114" cy="2716168"/>
          </a:xfrm>
        </p:spPr>
        <p:txBody>
          <a:bodyPr>
            <a:normAutofit/>
          </a:bodyPr>
          <a:lstStyle>
            <a:lvl1pPr marL="0" indent="0" algn="ctr">
              <a:buNone/>
              <a:defRPr sz="5400" b="0" baseline="0">
                <a:solidFill>
                  <a:srgbClr val="5D35B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025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237B4C1-7A4C-5837-D394-E5075F232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fr-FR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F30BA18-197F-F6F4-A95B-FDF9F31DA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fr-FR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D02BF0E-70AE-2A1F-1590-38DA9DD20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AD040E0-8FD5-4DBC-A009-B52A6B68CA65}" type="datetimeFigureOut">
              <a:rPr lang="fr-FR"/>
              <a:pPr>
                <a:defRPr/>
              </a:pPr>
              <a:t>21/11/2023</a:t>
            </a:fld>
            <a:endParaRPr lang="fr-FR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7DCBE30-FA06-2F80-70EC-8F249CD96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37475" y="6356350"/>
            <a:ext cx="4114800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1F2E5E-8C35-C083-9572-B34AED972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19763" y="6419850"/>
            <a:ext cx="752475" cy="238125"/>
          </a:xfrm>
          <a:prstGeom prst="rect">
            <a:avLst/>
          </a:prstGeom>
        </p:spPr>
        <p:txBody>
          <a:bodyPr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Akkurat Pro" panose="020B0504020101020102" pitchFamily="34" charset="0"/>
              </a:defRPr>
            </a:lvl1pPr>
          </a:lstStyle>
          <a:p>
            <a:pPr>
              <a:defRPr/>
            </a:pPr>
            <a:fld id="{9B5BF672-D210-4CD5-BE50-06E4FE0364A7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69" r:id="rId26"/>
    <p:sldLayoutId id="2147483770" r:id="rId27"/>
    <p:sldLayoutId id="2147483771" r:id="rId28"/>
    <p:sldLayoutId id="2147483772" r:id="rId29"/>
    <p:sldLayoutId id="2147483773" r:id="rId30"/>
    <p:sldLayoutId id="2147483774" r:id="rId31"/>
    <p:sldLayoutId id="2147483775" r:id="rId32"/>
    <p:sldLayoutId id="2147483776" r:id="rId33"/>
    <p:sldLayoutId id="2147483777" r:id="rId34"/>
    <p:sldLayoutId id="2147483778" r:id="rId35"/>
    <p:sldLayoutId id="2147483779" r:id="rId36"/>
    <p:sldLayoutId id="2147483780" r:id="rId37"/>
    <p:sldLayoutId id="2147483781" r:id="rId38"/>
    <p:sldLayoutId id="2147483782" r:id="rId39"/>
    <p:sldLayoutId id="2147483783" r:id="rId40"/>
    <p:sldLayoutId id="2147483784" r:id="rId41"/>
    <p:sldLayoutId id="2147483785" r:id="rId42"/>
    <p:sldLayoutId id="2147483786" r:id="rId43"/>
    <p:sldLayoutId id="2147483787" r:id="rId44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Placeholder 1">
            <a:extLst>
              <a:ext uri="{FF2B5EF4-FFF2-40B4-BE49-F238E27FC236}">
                <a16:creationId xmlns:a16="http://schemas.microsoft.com/office/drawing/2014/main" id="{7F82C1E5-2F29-64C5-F788-F061A95FDEE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469900" y="1098550"/>
            <a:ext cx="7048500" cy="2330450"/>
          </a:xfrm>
        </p:spPr>
        <p:txBody>
          <a:bodyPr/>
          <a:lstStyle/>
          <a:p>
            <a:r>
              <a:rPr lang="en-GB" altLang="en-US" b="1" dirty="0"/>
              <a:t>Kafka Raft</a:t>
            </a:r>
          </a:p>
          <a:p>
            <a:r>
              <a:rPr lang="en-GB" altLang="en-US" sz="4400" b="1" dirty="0"/>
              <a:t>(</a:t>
            </a:r>
            <a:r>
              <a:rPr lang="en-GB" altLang="en-US" sz="4400" b="1" dirty="0" err="1"/>
              <a:t>KRaft</a:t>
            </a:r>
            <a:r>
              <a:rPr lang="en-GB" altLang="en-US" sz="4400" b="1" dirty="0"/>
              <a:t>)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342AA93-EF79-DE85-D322-A170CB3C737C}"/>
              </a:ext>
            </a:extLst>
          </p:cNvPr>
          <p:cNvSpPr txBox="1">
            <a:spLocks noChangeArrowheads="1"/>
          </p:cNvSpPr>
          <p:nvPr/>
        </p:nvSpPr>
        <p:spPr>
          <a:xfrm>
            <a:off x="9282113" y="6550025"/>
            <a:ext cx="2909887" cy="307975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GB" altLang="en-US" sz="1800" dirty="0">
                <a:solidFill>
                  <a:schemeClr val="bg1"/>
                </a:solidFill>
              </a:rPr>
              <a:t>Ricardo Cordeiro, Rui </a:t>
            </a:r>
            <a:r>
              <a:rPr lang="en-GB" altLang="en-US" sz="1800" dirty="0" err="1">
                <a:solidFill>
                  <a:schemeClr val="bg1"/>
                </a:solidFill>
              </a:rPr>
              <a:t>Grafino</a:t>
            </a:r>
            <a:endParaRPr lang="en-GB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Imagem 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AC737C51-05AF-CEEA-348C-17F5D198E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50" y="2430462"/>
            <a:ext cx="1997075" cy="19970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8B5A4BA-B105-B2C5-D6FA-9A9597371B0D}"/>
              </a:ext>
            </a:extLst>
          </p:cNvPr>
          <p:cNvSpPr txBox="1">
            <a:spLocks noChangeArrowheads="1"/>
          </p:cNvSpPr>
          <p:nvPr/>
        </p:nvSpPr>
        <p:spPr>
          <a:xfrm>
            <a:off x="9282113" y="6550025"/>
            <a:ext cx="2909887" cy="307975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GB" altLang="en-US" sz="1800" dirty="0">
                <a:solidFill>
                  <a:srgbClr val="7030A0"/>
                </a:solidFill>
              </a:rPr>
              <a:t>Ricardo Cordeiro, Rui </a:t>
            </a:r>
            <a:r>
              <a:rPr lang="en-GB" altLang="en-US" sz="1800" dirty="0" err="1">
                <a:solidFill>
                  <a:srgbClr val="7030A0"/>
                </a:solidFill>
              </a:rPr>
              <a:t>Grafino</a:t>
            </a:r>
            <a:endParaRPr lang="en-GB" altLang="en-US" sz="1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Placeholder 113">
            <a:extLst>
              <a:ext uri="{FF2B5EF4-FFF2-40B4-BE49-F238E27FC236}">
                <a16:creationId xmlns:a16="http://schemas.microsoft.com/office/drawing/2014/main" id="{4E71ACBE-EB3D-6485-5536-2A5F6D9AECA7}"/>
              </a:ext>
            </a:extLst>
          </p:cNvPr>
          <p:cNvSpPr>
            <a:spLocks noGrp="1" noChangeArrowheads="1"/>
          </p:cNvSpPr>
          <p:nvPr>
            <p:ph type="body" sz="quarter" idx="45"/>
          </p:nvPr>
        </p:nvSpPr>
        <p:spPr>
          <a:xfrm>
            <a:off x="5213350" y="465138"/>
            <a:ext cx="6270625" cy="568325"/>
          </a:xfrm>
        </p:spPr>
        <p:txBody>
          <a:bodyPr/>
          <a:lstStyle/>
          <a:p>
            <a:r>
              <a:rPr lang="en-GB" altLang="en-US" dirty="0"/>
              <a:t>Table of Contents</a:t>
            </a: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AD422387-24FD-006C-F9A0-0CD9BB79EA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1943100"/>
            <a:ext cx="4298950" cy="2794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Motivation</a:t>
            </a:r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C98FA5D2-11E1-CFC5-9DA8-7CD3C17E0C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6000" y="2566988"/>
            <a:ext cx="4298950" cy="2794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What is </a:t>
            </a:r>
            <a:r>
              <a:rPr lang="en-GB" dirty="0" err="1"/>
              <a:t>KRaft</a:t>
            </a:r>
            <a:r>
              <a:rPr lang="en-GB" dirty="0"/>
              <a:t>?</a:t>
            </a:r>
          </a:p>
          <a:p>
            <a:pPr fontAlgn="auto"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E1D1D4CB-694A-D3A3-EC84-3E103E5823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96000" y="3200400"/>
            <a:ext cx="4298950" cy="2794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err="1"/>
              <a:t>KRaft</a:t>
            </a:r>
            <a:r>
              <a:rPr lang="en-GB" dirty="0"/>
              <a:t> in Production</a:t>
            </a:r>
          </a:p>
        </p:txBody>
      </p:sp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69638D33-43AD-4BB0-50A9-FD483017746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96000" y="3808413"/>
            <a:ext cx="4298950" cy="2794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How to Deploy?</a:t>
            </a:r>
          </a:p>
          <a:p>
            <a:pPr fontAlgn="auto">
              <a:spcAft>
                <a:spcPts val="0"/>
              </a:spcAft>
              <a:defRPr/>
            </a:pPr>
            <a:endParaRPr lang="en-GB" dirty="0"/>
          </a:p>
          <a:p>
            <a:pPr fontAlgn="auto"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7165EA21-345F-BFB1-737B-55D5BB1BCE2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96000" y="4433888"/>
            <a:ext cx="4298950" cy="2794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Differences</a:t>
            </a:r>
          </a:p>
        </p:txBody>
      </p:sp>
      <p:pic>
        <p:nvPicPr>
          <p:cNvPr id="54296" name="Picture 1">
            <a:extLst>
              <a:ext uri="{FF2B5EF4-FFF2-40B4-BE49-F238E27FC236}">
                <a16:creationId xmlns:a16="http://schemas.microsoft.com/office/drawing/2014/main" id="{214075F1-CA8F-5FCA-2291-582F7E70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708275"/>
            <a:ext cx="1690688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58D250B-615A-B10D-7B0E-D7317EE428E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853113" y="2066925"/>
            <a:ext cx="0" cy="2957513"/>
          </a:xfrm>
          <a:prstGeom prst="line">
            <a:avLst/>
          </a:prstGeom>
          <a:ln w="19050">
            <a:solidFill>
              <a:srgbClr val="5D3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7C7C6FD-B875-88F0-03D4-F098907829A1}"/>
              </a:ext>
            </a:extLst>
          </p:cNvPr>
          <p:cNvSpPr/>
          <p:nvPr/>
        </p:nvSpPr>
        <p:spPr>
          <a:xfrm>
            <a:off x="5694363" y="2509838"/>
            <a:ext cx="323850" cy="323850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A902E1-E421-82D2-AEF5-3E5116B45D3C}"/>
              </a:ext>
            </a:extLst>
          </p:cNvPr>
          <p:cNvSpPr/>
          <p:nvPr/>
        </p:nvSpPr>
        <p:spPr>
          <a:xfrm>
            <a:off x="5694363" y="3132138"/>
            <a:ext cx="323850" cy="323850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E5C2679-03CB-B23D-4A67-A7BC60708967}"/>
              </a:ext>
            </a:extLst>
          </p:cNvPr>
          <p:cNvSpPr/>
          <p:nvPr/>
        </p:nvSpPr>
        <p:spPr>
          <a:xfrm>
            <a:off x="5694363" y="4368800"/>
            <a:ext cx="323850" cy="323850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1F3E579-75BD-FCE7-8C2B-302337991270}"/>
              </a:ext>
            </a:extLst>
          </p:cNvPr>
          <p:cNvSpPr/>
          <p:nvPr/>
        </p:nvSpPr>
        <p:spPr>
          <a:xfrm>
            <a:off x="5694363" y="1885950"/>
            <a:ext cx="323850" cy="323850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F32B9C4-AE00-09CE-7037-A6F9FFDA88AB}"/>
              </a:ext>
            </a:extLst>
          </p:cNvPr>
          <p:cNvSpPr/>
          <p:nvPr/>
        </p:nvSpPr>
        <p:spPr>
          <a:xfrm>
            <a:off x="5691188" y="3751263"/>
            <a:ext cx="323850" cy="323850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4305" name="TextBox 71">
            <a:extLst>
              <a:ext uri="{FF2B5EF4-FFF2-40B4-BE49-F238E27FC236}">
                <a16:creationId xmlns:a16="http://schemas.microsoft.com/office/drawing/2014/main" id="{2CE92FBF-6747-9DA8-8E9E-571FA4777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63" y="1892300"/>
            <a:ext cx="247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1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54306" name="TextBox 72">
            <a:extLst>
              <a:ext uri="{FF2B5EF4-FFF2-40B4-BE49-F238E27FC236}">
                <a16:creationId xmlns:a16="http://schemas.microsoft.com/office/drawing/2014/main" id="{7DC7C4EB-926D-EFCE-7F1C-98E6A3E02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38" y="2520950"/>
            <a:ext cx="215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1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54307" name="TextBox 73">
            <a:extLst>
              <a:ext uri="{FF2B5EF4-FFF2-40B4-BE49-F238E27FC236}">
                <a16:creationId xmlns:a16="http://schemas.microsoft.com/office/drawing/2014/main" id="{0B3C6934-F54C-BDFD-0EBF-B9714A417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400" y="3149600"/>
            <a:ext cx="231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1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54308" name="TextBox 74">
            <a:extLst>
              <a:ext uri="{FF2B5EF4-FFF2-40B4-BE49-F238E27FC236}">
                <a16:creationId xmlns:a16="http://schemas.microsoft.com/office/drawing/2014/main" id="{F28DBA5B-BE23-80C7-340C-5AFA93B70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3760788"/>
            <a:ext cx="201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1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54309" name="TextBox 75">
            <a:extLst>
              <a:ext uri="{FF2B5EF4-FFF2-40B4-BE49-F238E27FC236}">
                <a16:creationId xmlns:a16="http://schemas.microsoft.com/office/drawing/2014/main" id="{2215AE75-8CE9-694D-7EC5-4B14819AE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38" y="4371975"/>
            <a:ext cx="215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1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2" name="Text Placeholder 100">
            <a:extLst>
              <a:ext uri="{FF2B5EF4-FFF2-40B4-BE49-F238E27FC236}">
                <a16:creationId xmlns:a16="http://schemas.microsoft.com/office/drawing/2014/main" id="{135888AF-A59B-A60A-2F79-B8337DF01087}"/>
              </a:ext>
            </a:extLst>
          </p:cNvPr>
          <p:cNvSpPr txBox="1">
            <a:spLocks/>
          </p:cNvSpPr>
          <p:nvPr/>
        </p:nvSpPr>
        <p:spPr bwMode="auto">
          <a:xfrm>
            <a:off x="6092825" y="5086351"/>
            <a:ext cx="42989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kern="120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Future</a:t>
            </a:r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EE04BA7-3358-C983-233A-81DF11C12F9F}"/>
              </a:ext>
            </a:extLst>
          </p:cNvPr>
          <p:cNvSpPr/>
          <p:nvPr/>
        </p:nvSpPr>
        <p:spPr>
          <a:xfrm>
            <a:off x="5691188" y="5021263"/>
            <a:ext cx="323850" cy="323850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TextBox 75">
            <a:extLst>
              <a:ext uri="{FF2B5EF4-FFF2-40B4-BE49-F238E27FC236}">
                <a16:creationId xmlns:a16="http://schemas.microsoft.com/office/drawing/2014/main" id="{E619419E-58CC-C36B-51A9-76EDA4642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163" y="5024438"/>
            <a:ext cx="215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Placeholder 2">
            <a:extLst>
              <a:ext uri="{FF2B5EF4-FFF2-40B4-BE49-F238E27FC236}">
                <a16:creationId xmlns:a16="http://schemas.microsoft.com/office/drawing/2014/main" id="{8A844779-6BE3-6449-F52D-F6E5D948F15D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1638301" y="367505"/>
            <a:ext cx="2100264" cy="536575"/>
          </a:xfrm>
        </p:spPr>
        <p:txBody>
          <a:bodyPr/>
          <a:lstStyle/>
          <a:p>
            <a:r>
              <a:rPr lang="en-GB" altLang="en-US" dirty="0"/>
              <a:t>Motivation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045CD-5742-313C-26C8-389486C8C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4825"/>
            <a:ext cx="2100263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7B78C09-16D8-DFBB-A7A2-73002696CEC7}"/>
              </a:ext>
            </a:extLst>
          </p:cNvPr>
          <p:cNvSpPr/>
          <p:nvPr/>
        </p:nvSpPr>
        <p:spPr>
          <a:xfrm>
            <a:off x="674687" y="260349"/>
            <a:ext cx="771525" cy="771525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B0A1B94E-49F2-CA7D-4530-83AFADAC2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2" y="220662"/>
            <a:ext cx="482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4862BA3-0AFB-32B1-5B65-226CB2B00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719" y="1210020"/>
            <a:ext cx="4378431" cy="243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 err="1">
                <a:effectLst/>
              </a:rPr>
              <a:t>Metadata</a:t>
            </a:r>
            <a:r>
              <a:rPr lang="pt-PT" sz="2200" b="0" i="0" u="none" strike="noStrike" dirty="0">
                <a:effectLst/>
              </a:rPr>
              <a:t>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>
                <a:effectLst/>
              </a:rPr>
              <a:t>Leader </a:t>
            </a:r>
            <a:r>
              <a:rPr lang="pt-PT" sz="2200" b="0" i="0" u="none" strike="noStrike" dirty="0" err="1">
                <a:effectLst/>
              </a:rPr>
              <a:t>Election</a:t>
            </a:r>
            <a:endParaRPr lang="pt-PT" sz="22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>
                <a:effectLst/>
              </a:rPr>
              <a:t>Cluster </a:t>
            </a:r>
            <a:r>
              <a:rPr lang="pt-PT" sz="2200" b="0" i="0" u="none" strike="noStrike" dirty="0" err="1">
                <a:effectLst/>
              </a:rPr>
              <a:t>Coordination</a:t>
            </a:r>
            <a:endParaRPr lang="pt-PT" sz="22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 err="1">
                <a:effectLst/>
              </a:rPr>
              <a:t>Configuration</a:t>
            </a:r>
            <a:r>
              <a:rPr lang="pt-PT" sz="2200" b="0" i="0" u="none" strike="noStrike" dirty="0">
                <a:effectLst/>
              </a:rPr>
              <a:t>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 err="1">
                <a:effectLst/>
              </a:rPr>
              <a:t>Failure</a:t>
            </a:r>
            <a:r>
              <a:rPr lang="pt-PT" sz="2200" b="0" i="0" u="none" strike="noStrike" dirty="0">
                <a:effectLst/>
              </a:rPr>
              <a:t> </a:t>
            </a:r>
            <a:r>
              <a:rPr lang="pt-PT" sz="2200" b="0" i="0" u="none" strike="noStrike" dirty="0" err="1">
                <a:effectLst/>
              </a:rPr>
              <a:t>detection</a:t>
            </a:r>
            <a:endParaRPr lang="pt-PT" sz="2200" b="0" i="0" u="none" strike="noStrike" dirty="0">
              <a:effectLst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C817F87-3254-A8AD-2A41-9D3E85256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719" y="1210020"/>
            <a:ext cx="4378431" cy="329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 err="1">
                <a:effectLst/>
              </a:rPr>
              <a:t>Operational</a:t>
            </a:r>
            <a:r>
              <a:rPr lang="pt-PT" sz="2200" b="0" i="0" u="none" strike="noStrike" dirty="0">
                <a:effectLst/>
              </a:rPr>
              <a:t> </a:t>
            </a:r>
            <a:r>
              <a:rPr lang="pt-PT" sz="2200" b="0" i="0" u="none" strike="noStrike" dirty="0" err="1">
                <a:effectLst/>
              </a:rPr>
              <a:t>Complexity</a:t>
            </a:r>
            <a:endParaRPr lang="pt-PT" sz="22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>
                <a:effectLst/>
              </a:rPr>
              <a:t>Single </a:t>
            </a:r>
            <a:r>
              <a:rPr lang="pt-PT" sz="2200" b="0" i="0" u="none" strike="noStrike" dirty="0" err="1">
                <a:effectLst/>
              </a:rPr>
              <a:t>Point</a:t>
            </a:r>
            <a:r>
              <a:rPr lang="pt-PT" sz="2200" b="0" i="0" u="none" strike="noStrike" dirty="0">
                <a:effectLst/>
              </a:rPr>
              <a:t> </a:t>
            </a:r>
            <a:r>
              <a:rPr lang="pt-PT" sz="2200" b="0" i="0" u="none" strike="noStrike" dirty="0" err="1">
                <a:effectLst/>
              </a:rPr>
              <a:t>of</a:t>
            </a:r>
            <a:r>
              <a:rPr lang="pt-PT" sz="2200" b="0" i="0" u="none" strike="noStrike" dirty="0">
                <a:effectLst/>
              </a:rPr>
              <a:t> </a:t>
            </a:r>
            <a:r>
              <a:rPr lang="pt-PT" sz="2200" b="0" i="0" u="none" strike="noStrike" dirty="0" err="1">
                <a:effectLst/>
              </a:rPr>
              <a:t>Failure</a:t>
            </a:r>
            <a:endParaRPr lang="pt-PT" sz="22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 err="1">
                <a:effectLst/>
              </a:rPr>
              <a:t>Latency</a:t>
            </a:r>
            <a:endParaRPr lang="pt-PT" sz="22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 err="1">
                <a:effectLst/>
              </a:rPr>
              <a:t>Scalability</a:t>
            </a:r>
            <a:r>
              <a:rPr lang="pt-PT" sz="2200" b="0" i="0" u="none" strike="noStrike" dirty="0">
                <a:effectLst/>
              </a:rPr>
              <a:t> </a:t>
            </a:r>
            <a:r>
              <a:rPr lang="pt-PT" sz="2200" b="0" i="0" u="none" strike="noStrike" dirty="0" err="1">
                <a:effectLst/>
              </a:rPr>
              <a:t>Concerns</a:t>
            </a:r>
            <a:endParaRPr lang="pt-PT" sz="22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 err="1">
                <a:effectLst/>
              </a:rPr>
              <a:t>Synchronization</a:t>
            </a:r>
            <a:r>
              <a:rPr lang="pt-PT" sz="2200" b="0" i="0" u="none" strike="noStrike" dirty="0">
                <a:effectLst/>
              </a:rPr>
              <a:t> </a:t>
            </a:r>
            <a:r>
              <a:rPr lang="pt-PT" sz="2200" b="0" i="0" u="none" strike="noStrike" dirty="0" err="1">
                <a:effectLst/>
              </a:rPr>
              <a:t>Overhead</a:t>
            </a:r>
            <a:endParaRPr lang="pt-PT" sz="2200" b="0" i="0" u="none" strike="noStrike" dirty="0">
              <a:effectLst/>
            </a:endParaRPr>
          </a:p>
        </p:txBody>
      </p:sp>
      <p:pic>
        <p:nvPicPr>
          <p:cNvPr id="17" name="Imagem 16" descr="Uma imagem com captura de ecrã, eletrónica, texto, circuito&#10;&#10;Descrição gerada automaticamente">
            <a:extLst>
              <a:ext uri="{FF2B5EF4-FFF2-40B4-BE49-F238E27FC236}">
                <a16:creationId xmlns:a16="http://schemas.microsoft.com/office/drawing/2014/main" id="{700895D2-07A9-EC4C-C9F2-09D1770DF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057" y="2283275"/>
            <a:ext cx="7282722" cy="3908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Placeholder 2">
            <a:extLst>
              <a:ext uri="{FF2B5EF4-FFF2-40B4-BE49-F238E27FC236}">
                <a16:creationId xmlns:a16="http://schemas.microsoft.com/office/drawing/2014/main" id="{8A844779-6BE3-6449-F52D-F6E5D948F15D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1638300" y="367505"/>
            <a:ext cx="2921000" cy="536575"/>
          </a:xfrm>
        </p:spPr>
        <p:txBody>
          <a:bodyPr>
            <a:normAutofit/>
          </a:bodyPr>
          <a:lstStyle/>
          <a:p>
            <a:r>
              <a:rPr lang="en-GB" altLang="en-US" dirty="0"/>
              <a:t>What is </a:t>
            </a:r>
            <a:r>
              <a:rPr lang="en-GB" altLang="en-US" dirty="0" err="1"/>
              <a:t>KRaft</a:t>
            </a:r>
            <a:r>
              <a:rPr lang="en-GB" alt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045CD-5742-313C-26C8-389486C8C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4825"/>
            <a:ext cx="2100263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7B78C09-16D8-DFBB-A7A2-73002696CEC7}"/>
              </a:ext>
            </a:extLst>
          </p:cNvPr>
          <p:cNvSpPr/>
          <p:nvPr/>
        </p:nvSpPr>
        <p:spPr>
          <a:xfrm>
            <a:off x="674687" y="260349"/>
            <a:ext cx="771525" cy="771525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B0A1B94E-49F2-CA7D-4530-83AFADAC2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2" y="220662"/>
            <a:ext cx="482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AE91181-8466-5316-DD03-8031735D9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54" y="1143399"/>
            <a:ext cx="3609128" cy="1249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 err="1">
                <a:effectLst/>
              </a:rPr>
              <a:t>Metadata</a:t>
            </a:r>
            <a:r>
              <a:rPr lang="pt-PT" sz="2200" b="0" i="0" u="none" strike="noStrike" dirty="0">
                <a:effectLst/>
              </a:rPr>
              <a:t>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>
                <a:effectLst/>
              </a:rPr>
              <a:t>Leader </a:t>
            </a:r>
            <a:r>
              <a:rPr lang="pt-PT" sz="2200" b="0" i="0" u="none" strike="noStrike" dirty="0" err="1">
                <a:effectLst/>
              </a:rPr>
              <a:t>Election</a:t>
            </a:r>
            <a:endParaRPr lang="pt-PT" sz="2200" b="0" i="0" u="none" strike="noStrike" dirty="0">
              <a:effectLst/>
            </a:endParaRPr>
          </a:p>
        </p:txBody>
      </p:sp>
      <p:pic>
        <p:nvPicPr>
          <p:cNvPr id="11" name="Imagem 10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267ABBDD-2F1A-0456-42FC-4FFC4D9F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057" y="2160091"/>
            <a:ext cx="7282722" cy="4031507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6FF2600-F4DA-3DBD-DBB5-D0C06819B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0812" y="1143399"/>
            <a:ext cx="3609128" cy="173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 err="1">
                <a:effectLst/>
              </a:rPr>
              <a:t>Simplification</a:t>
            </a:r>
            <a:r>
              <a:rPr lang="pt-PT" sz="2200" b="0" i="0" u="none" strike="noStrike" dirty="0">
                <a:effectLst/>
              </a:rPr>
              <a:t> </a:t>
            </a:r>
            <a:r>
              <a:rPr lang="pt-PT" sz="2200" b="0" i="0" u="none" strike="noStrike" dirty="0" err="1">
                <a:effectLst/>
              </a:rPr>
              <a:t>of</a:t>
            </a:r>
            <a:r>
              <a:rPr lang="pt-PT" sz="2200" b="0" i="0" u="none" strike="noStrike" dirty="0">
                <a:effectLst/>
              </a:rPr>
              <a:t> </a:t>
            </a:r>
            <a:r>
              <a:rPr lang="pt-PT" sz="2200" b="0" i="0" u="none" strike="noStrike" dirty="0" err="1">
                <a:effectLst/>
              </a:rPr>
              <a:t>Architecture</a:t>
            </a:r>
            <a:endParaRPr lang="pt-PT" sz="22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 err="1">
                <a:effectLst/>
              </a:rPr>
              <a:t>Scalability</a:t>
            </a:r>
            <a:r>
              <a:rPr lang="pt-PT" sz="2200" b="0" i="0" u="none" strike="noStrike" dirty="0">
                <a:effectLst/>
              </a:rPr>
              <a:t> </a:t>
            </a:r>
            <a:r>
              <a:rPr lang="pt-PT" sz="2200" b="0" i="0" u="none" strike="noStrike" dirty="0" err="1">
                <a:effectLst/>
              </a:rPr>
              <a:t>and</a:t>
            </a:r>
            <a:r>
              <a:rPr lang="pt-PT" sz="2200" b="0" i="0" u="none" strike="noStrike" dirty="0">
                <a:effectLst/>
              </a:rPr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244259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Placeholder 2">
            <a:extLst>
              <a:ext uri="{FF2B5EF4-FFF2-40B4-BE49-F238E27FC236}">
                <a16:creationId xmlns:a16="http://schemas.microsoft.com/office/drawing/2014/main" id="{8A844779-6BE3-6449-F52D-F6E5D948F15D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1638300" y="367505"/>
            <a:ext cx="3937000" cy="536575"/>
          </a:xfrm>
        </p:spPr>
        <p:txBody>
          <a:bodyPr>
            <a:normAutofit/>
          </a:bodyPr>
          <a:lstStyle/>
          <a:p>
            <a:r>
              <a:rPr lang="en-GB" altLang="en-US" dirty="0" err="1"/>
              <a:t>KRaft</a:t>
            </a:r>
            <a:r>
              <a:rPr lang="en-GB" altLang="en-US" dirty="0"/>
              <a:t> in Production</a:t>
            </a:r>
          </a:p>
          <a:p>
            <a:endParaRPr lang="en-GB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045CD-5742-313C-26C8-389486C8C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4825"/>
            <a:ext cx="2100263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7B78C09-16D8-DFBB-A7A2-73002696CEC7}"/>
              </a:ext>
            </a:extLst>
          </p:cNvPr>
          <p:cNvSpPr/>
          <p:nvPr/>
        </p:nvSpPr>
        <p:spPr>
          <a:xfrm>
            <a:off x="674687" y="260349"/>
            <a:ext cx="771525" cy="771525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B0A1B94E-49F2-CA7D-4530-83AFADAC2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2" y="220662"/>
            <a:ext cx="482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16F8EBD-EA51-987D-014C-70E7A348C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692" y="2569765"/>
            <a:ext cx="4378431" cy="329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 err="1">
                <a:effectLst/>
              </a:rPr>
              <a:t>Migration</a:t>
            </a:r>
            <a:endParaRPr lang="pt-PT" sz="22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 err="1">
                <a:effectLst/>
              </a:rPr>
              <a:t>Combined</a:t>
            </a:r>
            <a:r>
              <a:rPr lang="pt-PT" sz="2200" b="0" i="0" u="none" strike="noStrike" dirty="0">
                <a:effectLst/>
              </a:rPr>
              <a:t> </a:t>
            </a:r>
            <a:r>
              <a:rPr lang="pt-PT" sz="2200" b="0" i="0" u="none" strike="noStrike" dirty="0" err="1">
                <a:effectLst/>
              </a:rPr>
              <a:t>Mode</a:t>
            </a:r>
            <a:endParaRPr lang="pt-PT" sz="22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>
                <a:effectLst/>
              </a:rPr>
              <a:t>JBOD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dirty="0" err="1"/>
              <a:t>Quorum</a:t>
            </a:r>
            <a:r>
              <a:rPr lang="pt-PT" sz="2200" dirty="0"/>
              <a:t> </a:t>
            </a:r>
            <a:r>
              <a:rPr lang="pt-PT" sz="2200" dirty="0" err="1"/>
              <a:t>reconfiguration</a:t>
            </a:r>
            <a:endParaRPr lang="pt-PT" sz="2200" b="0" i="0" u="none" strike="noStrike" dirty="0">
              <a:effectLst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80CC25F-9FAE-A147-30FD-11ED65CE9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429" y="2590424"/>
            <a:ext cx="4378431" cy="329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 err="1">
                <a:effectLst/>
              </a:rPr>
              <a:t>Migration</a:t>
            </a:r>
            <a:endParaRPr lang="pt-PT" sz="22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dirty="0" err="1"/>
              <a:t>R</a:t>
            </a:r>
            <a:r>
              <a:rPr lang="pt-PT" sz="2200" b="0" i="0" u="none" strike="noStrike" dirty="0" err="1">
                <a:effectLst/>
              </a:rPr>
              <a:t>olling</a:t>
            </a:r>
            <a:r>
              <a:rPr lang="pt-PT" sz="2200" b="0" i="0" u="none" strike="noStrike" dirty="0">
                <a:effectLst/>
              </a:rPr>
              <a:t> </a:t>
            </a:r>
            <a:r>
              <a:rPr lang="pt-PT" sz="2200" b="0" i="0" u="none" strike="noStrike" dirty="0" err="1">
                <a:effectLst/>
              </a:rPr>
              <a:t>updates</a:t>
            </a:r>
            <a:endParaRPr lang="pt-PT" sz="22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 err="1">
                <a:effectLst/>
              </a:rPr>
              <a:t>Version</a:t>
            </a:r>
            <a:r>
              <a:rPr lang="pt-PT" sz="2200" b="0" i="0" u="none" strike="noStrike" dirty="0">
                <a:effectLst/>
              </a:rPr>
              <a:t> Upgrades </a:t>
            </a:r>
            <a:r>
              <a:rPr lang="pt-PT" sz="2200" b="0" i="0" u="none" strike="noStrike" dirty="0" err="1">
                <a:effectLst/>
              </a:rPr>
              <a:t>and</a:t>
            </a:r>
            <a:r>
              <a:rPr lang="pt-PT" sz="2200" b="0" i="0" u="none" strike="noStrike" dirty="0">
                <a:effectLst/>
              </a:rPr>
              <a:t> </a:t>
            </a:r>
            <a:r>
              <a:rPr lang="pt-PT" sz="2200" b="0" i="0" u="none" strike="noStrike" dirty="0" err="1">
                <a:effectLst/>
              </a:rPr>
              <a:t>downgrades</a:t>
            </a:r>
            <a:endParaRPr lang="pt-PT" sz="22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 err="1">
                <a:effectLst/>
              </a:rPr>
              <a:t>Unidirectional</a:t>
            </a:r>
            <a:r>
              <a:rPr lang="pt-PT" sz="2200" b="0" i="0" u="none" strike="noStrike" dirty="0">
                <a:effectLst/>
              </a:rPr>
              <a:t> </a:t>
            </a:r>
            <a:r>
              <a:rPr lang="pt-PT" sz="2200" b="0" i="0" u="none" strike="noStrike" dirty="0" err="1">
                <a:effectLst/>
              </a:rPr>
              <a:t>Topic</a:t>
            </a:r>
            <a:r>
              <a:rPr lang="pt-PT" sz="2200" b="0" i="0" u="none" strike="noStrike" dirty="0">
                <a:effectLst/>
              </a:rPr>
              <a:t> </a:t>
            </a:r>
            <a:r>
              <a:rPr lang="pt-PT" sz="2200" b="0" i="0" u="none" strike="noStrike" dirty="0" err="1">
                <a:effectLst/>
              </a:rPr>
              <a:t>Operator</a:t>
            </a:r>
            <a:endParaRPr lang="pt-PT" sz="22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>
                <a:effectLst/>
              </a:rPr>
              <a:t>JBOD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29766A7-6C55-DD3C-610F-1ABF124F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888" y="1774825"/>
            <a:ext cx="3055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 altLang="en-US" sz="2200" b="1" dirty="0" err="1"/>
              <a:t>KRaft</a:t>
            </a:r>
            <a:r>
              <a:rPr lang="en-GB" altLang="en-US" sz="2200" b="1" dirty="0"/>
              <a:t> Limitations:</a:t>
            </a:r>
            <a:r>
              <a:rPr lang="en-GB" altLang="en-US" sz="1800" b="1" dirty="0"/>
              <a:t> 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0ECC2ED-D629-4125-5CC1-2A2084E94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625" y="1778371"/>
            <a:ext cx="2823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 altLang="en-US" sz="2200" b="1" dirty="0" err="1"/>
              <a:t>Strimzi</a:t>
            </a:r>
            <a:r>
              <a:rPr lang="en-GB" altLang="en-US" sz="2200" b="1" dirty="0"/>
              <a:t> Limitations:</a:t>
            </a:r>
            <a:r>
              <a:rPr lang="en-GB" altLang="en-US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818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Placeholder 2">
            <a:extLst>
              <a:ext uri="{FF2B5EF4-FFF2-40B4-BE49-F238E27FC236}">
                <a16:creationId xmlns:a16="http://schemas.microsoft.com/office/drawing/2014/main" id="{8A844779-6BE3-6449-F52D-F6E5D948F15D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1638300" y="367505"/>
            <a:ext cx="4229099" cy="536575"/>
          </a:xfrm>
        </p:spPr>
        <p:txBody>
          <a:bodyPr/>
          <a:lstStyle/>
          <a:p>
            <a:r>
              <a:rPr lang="en-GB" altLang="en-US" dirty="0"/>
              <a:t>How to deploy?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045CD-5742-313C-26C8-389486C8C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4825"/>
            <a:ext cx="2100263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7B78C09-16D8-DFBB-A7A2-73002696CEC7}"/>
              </a:ext>
            </a:extLst>
          </p:cNvPr>
          <p:cNvSpPr/>
          <p:nvPr/>
        </p:nvSpPr>
        <p:spPr>
          <a:xfrm>
            <a:off x="674687" y="260349"/>
            <a:ext cx="771525" cy="771525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B0A1B94E-49F2-CA7D-4530-83AFADAC2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2" y="220662"/>
            <a:ext cx="482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F58584F-5902-A723-7ED7-888464CCC87E}"/>
              </a:ext>
            </a:extLst>
          </p:cNvPr>
          <p:cNvSpPr txBox="1"/>
          <p:nvPr/>
        </p:nvSpPr>
        <p:spPr>
          <a:xfrm>
            <a:off x="2207161" y="1497446"/>
            <a:ext cx="487684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apiVersion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solidFill>
                  <a:srgbClr val="FF9500"/>
                </a:solidFill>
                <a:effectLst/>
                <a:latin typeface="Menlo" panose="020B0609030804020204" pitchFamily="49" charset="0"/>
              </a:rPr>
              <a:t>kafka.strimzi.io</a:t>
            </a:r>
            <a:r>
              <a:rPr lang="pt-PT" sz="1600" b="1" dirty="0">
                <a:solidFill>
                  <a:srgbClr val="FF9500"/>
                </a:solidFill>
                <a:effectLst/>
                <a:latin typeface="Menlo" panose="020B0609030804020204" pitchFamily="49" charset="0"/>
              </a:rPr>
              <a:t>/v1beta2</a:t>
            </a:r>
          </a:p>
          <a:p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solidFill>
                  <a:srgbClr val="FF9500"/>
                </a:solidFill>
                <a:effectLst/>
                <a:latin typeface="Menlo" panose="020B0609030804020204" pitchFamily="49" charset="0"/>
              </a:rPr>
              <a:t>KafkaNodePool</a:t>
            </a:r>
            <a:endParaRPr lang="pt-PT" sz="1600" b="1" dirty="0">
              <a:solidFill>
                <a:srgbClr val="FF9500"/>
              </a:solidFill>
              <a:effectLst/>
              <a:latin typeface="Menlo" panose="020B0609030804020204" pitchFamily="49" charset="0"/>
            </a:endParaRPr>
          </a:p>
          <a:p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metadata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solidFill>
                  <a:srgbClr val="FF9500"/>
                </a:solidFill>
                <a:effectLst/>
                <a:latin typeface="Menlo" panose="020B0609030804020204" pitchFamily="49" charset="0"/>
              </a:rPr>
              <a:t>controller</a:t>
            </a:r>
            <a:endParaRPr lang="pt-PT" sz="1600" b="1" dirty="0">
              <a:solidFill>
                <a:srgbClr val="FF9500"/>
              </a:solidFill>
              <a:effectLst/>
              <a:latin typeface="Menlo" panose="020B0609030804020204" pitchFamily="49" charset="0"/>
            </a:endParaRP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labels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strimzi.io</a:t>
            </a:r>
            <a:r>
              <a:rPr lang="pt-PT" sz="1600" b="1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/cluster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>
                <a:solidFill>
                  <a:srgbClr val="FF9500"/>
                </a:solidFill>
                <a:effectLst/>
                <a:latin typeface="Menlo" panose="020B0609030804020204" pitchFamily="49" charset="0"/>
              </a:rPr>
              <a:t>kraft-cluster</a:t>
            </a:r>
          </a:p>
          <a:p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spec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pt-PT" sz="1600" b="1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replicas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3</a:t>
            </a: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pt-PT" sz="1600" b="1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roles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   - </a:t>
            </a:r>
            <a:r>
              <a:rPr lang="pt-PT" sz="1600" b="1" dirty="0" err="1">
                <a:solidFill>
                  <a:srgbClr val="FF9500"/>
                </a:solidFill>
                <a:effectLst/>
                <a:latin typeface="Menlo" panose="020B0609030804020204" pitchFamily="49" charset="0"/>
              </a:rPr>
              <a:t>controller</a:t>
            </a:r>
            <a:endParaRPr lang="pt-PT" sz="1600" b="1" dirty="0">
              <a:solidFill>
                <a:srgbClr val="FF9500"/>
              </a:solidFill>
              <a:effectLst/>
              <a:latin typeface="Menlo" panose="020B0609030804020204" pitchFamily="49" charset="0"/>
            </a:endParaRP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storage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 </a:t>
            </a:r>
            <a:r>
              <a:rPr lang="pt-PT" sz="1600" b="1" dirty="0" err="1">
                <a:solidFill>
                  <a:srgbClr val="FF9500"/>
                </a:solidFill>
                <a:effectLst/>
                <a:latin typeface="Menlo" panose="020B0609030804020204" pitchFamily="49" charset="0"/>
              </a:rPr>
              <a:t>jbod</a:t>
            </a:r>
            <a:endParaRPr lang="pt-PT" sz="1600" b="1" dirty="0">
              <a:solidFill>
                <a:srgbClr val="FF9500"/>
              </a:solidFill>
              <a:effectLst/>
              <a:latin typeface="Menlo" panose="020B0609030804020204" pitchFamily="49" charset="0"/>
            </a:endParaRP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pt-PT" sz="1600" b="1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volumes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pt-PT" sz="1600" b="1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0</a:t>
            </a: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solidFill>
                  <a:srgbClr val="FF9500"/>
                </a:solidFill>
                <a:effectLst/>
                <a:latin typeface="Menlo" panose="020B0609030804020204" pitchFamily="49" charset="0"/>
              </a:rPr>
              <a:t>persistent-claim</a:t>
            </a:r>
            <a:endParaRPr lang="pt-PT" sz="1600" b="1" dirty="0">
              <a:solidFill>
                <a:srgbClr val="FF9500"/>
              </a:solidFill>
              <a:effectLst/>
              <a:latin typeface="Menlo" panose="020B0609030804020204" pitchFamily="49" charset="0"/>
            </a:endParaRP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>
                <a:solidFill>
                  <a:srgbClr val="FF9500"/>
                </a:solidFill>
                <a:effectLst/>
                <a:latin typeface="Menlo" panose="020B0609030804020204" pitchFamily="49" charset="0"/>
              </a:rPr>
              <a:t>10Gi</a:t>
            </a: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deleteClaim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false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D2904BD-67F3-E2F2-68E9-16CA201312A1}"/>
              </a:ext>
            </a:extLst>
          </p:cNvPr>
          <p:cNvSpPr txBox="1"/>
          <p:nvPr/>
        </p:nvSpPr>
        <p:spPr>
          <a:xfrm>
            <a:off x="7190908" y="1497446"/>
            <a:ext cx="487684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apiVersion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solidFill>
                  <a:srgbClr val="FF9500"/>
                </a:solidFill>
                <a:effectLst/>
                <a:latin typeface="Menlo" panose="020B0609030804020204" pitchFamily="49" charset="0"/>
              </a:rPr>
              <a:t>kafka.strimzi.io</a:t>
            </a:r>
            <a:r>
              <a:rPr lang="pt-PT" sz="1600" b="1" dirty="0">
                <a:solidFill>
                  <a:srgbClr val="FF9500"/>
                </a:solidFill>
                <a:effectLst/>
                <a:latin typeface="Menlo" panose="020B0609030804020204" pitchFamily="49" charset="0"/>
              </a:rPr>
              <a:t>/v1beta2</a:t>
            </a:r>
          </a:p>
          <a:p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solidFill>
                  <a:srgbClr val="FF9500"/>
                </a:solidFill>
                <a:effectLst/>
                <a:latin typeface="Menlo" panose="020B0609030804020204" pitchFamily="49" charset="0"/>
              </a:rPr>
              <a:t>KafkaNodePool</a:t>
            </a:r>
            <a:endParaRPr lang="pt-PT" sz="1600" b="1" dirty="0">
              <a:solidFill>
                <a:srgbClr val="FF9500"/>
              </a:solidFill>
              <a:effectLst/>
              <a:latin typeface="Menlo" panose="020B0609030804020204" pitchFamily="49" charset="0"/>
            </a:endParaRPr>
          </a:p>
          <a:p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metadata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>
                <a:solidFill>
                  <a:srgbClr val="FF9500"/>
                </a:solidFill>
                <a:effectLst/>
                <a:latin typeface="Menlo" panose="020B0609030804020204" pitchFamily="49" charset="0"/>
              </a:rPr>
              <a:t>broker</a:t>
            </a: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labels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strimzi.io</a:t>
            </a:r>
            <a:r>
              <a:rPr lang="pt-PT" sz="1600" b="1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/cluster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>
                <a:solidFill>
                  <a:srgbClr val="FF9500"/>
                </a:solidFill>
                <a:effectLst/>
                <a:latin typeface="Menlo" panose="020B0609030804020204" pitchFamily="49" charset="0"/>
              </a:rPr>
              <a:t>kraft-cluster</a:t>
            </a:r>
          </a:p>
          <a:p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spec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pt-PT" sz="1600" b="1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replicas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 </a:t>
            </a:r>
            <a:r>
              <a:rPr lang="pt-PT" sz="1600" b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3</a:t>
            </a: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pt-PT" sz="1600" b="1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roles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   - </a:t>
            </a:r>
            <a:r>
              <a:rPr lang="pt-PT" sz="1600" b="1" dirty="0">
                <a:solidFill>
                  <a:srgbClr val="FF9500"/>
                </a:solidFill>
                <a:effectLst/>
                <a:latin typeface="Menlo" panose="020B0609030804020204" pitchFamily="49" charset="0"/>
              </a:rPr>
              <a:t>broker</a:t>
            </a: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storage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solidFill>
                  <a:srgbClr val="FF9500"/>
                </a:solidFill>
                <a:effectLst/>
                <a:latin typeface="Menlo" panose="020B0609030804020204" pitchFamily="49" charset="0"/>
              </a:rPr>
              <a:t>jbod</a:t>
            </a:r>
            <a:endParaRPr lang="pt-PT" sz="1600" b="1" dirty="0">
              <a:solidFill>
                <a:srgbClr val="FF9500"/>
              </a:solidFill>
              <a:effectLst/>
              <a:latin typeface="Menlo" panose="020B0609030804020204" pitchFamily="49" charset="0"/>
            </a:endParaRP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pt-PT" sz="1600" b="1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volumes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pt-PT" sz="1600" b="1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0</a:t>
            </a: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solidFill>
                  <a:srgbClr val="FF9500"/>
                </a:solidFill>
                <a:effectLst/>
                <a:latin typeface="Menlo" panose="020B0609030804020204" pitchFamily="49" charset="0"/>
              </a:rPr>
              <a:t>persistent-claim</a:t>
            </a:r>
            <a:endParaRPr lang="pt-PT" sz="1600" b="1" dirty="0">
              <a:solidFill>
                <a:srgbClr val="FF9500"/>
              </a:solidFill>
              <a:effectLst/>
              <a:latin typeface="Menlo" panose="020B0609030804020204" pitchFamily="49" charset="0"/>
            </a:endParaRP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>
                <a:solidFill>
                  <a:srgbClr val="FF9500"/>
                </a:solidFill>
                <a:effectLst/>
                <a:latin typeface="Menlo" panose="020B0609030804020204" pitchFamily="49" charset="0"/>
              </a:rPr>
              <a:t>20Gi</a:t>
            </a: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deleteClaim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false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CB89ED-31DD-181C-8F32-94820AA48BD8}"/>
              </a:ext>
            </a:extLst>
          </p:cNvPr>
          <p:cNvSpPr txBox="1"/>
          <p:nvPr/>
        </p:nvSpPr>
        <p:spPr>
          <a:xfrm>
            <a:off x="2207161" y="1497446"/>
            <a:ext cx="48768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0070C0"/>
                </a:solidFill>
                <a:latin typeface="Menlo" panose="020B0609030804020204" pitchFamily="49" charset="0"/>
              </a:rPr>
              <a:t>apiVersion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solidFill>
                  <a:srgbClr val="FF9500"/>
                </a:solidFill>
                <a:latin typeface="Menlo" panose="020B0609030804020204" pitchFamily="49" charset="0"/>
              </a:rPr>
              <a:t>kafka.strimzi.io</a:t>
            </a:r>
            <a:r>
              <a:rPr lang="pt-PT" sz="1600" b="1" dirty="0">
                <a:solidFill>
                  <a:srgbClr val="FF9500"/>
                </a:solidFill>
                <a:latin typeface="Menlo" panose="020B0609030804020204" pitchFamily="49" charset="0"/>
              </a:rPr>
              <a:t>/v1beta2</a:t>
            </a:r>
            <a:endParaRPr lang="pt-PT" sz="1600" b="1" dirty="0">
              <a:solidFill>
                <a:srgbClr val="FF9500"/>
              </a:solidFill>
              <a:effectLst/>
              <a:latin typeface="Menlo" panose="020B0609030804020204" pitchFamily="49" charset="0"/>
            </a:endParaRPr>
          </a:p>
          <a:p>
            <a:r>
              <a:rPr lang="pt-PT" sz="1600" b="1" dirty="0" err="1">
                <a:solidFill>
                  <a:srgbClr val="0070C0"/>
                </a:solidFill>
                <a:latin typeface="Menlo" panose="020B0609030804020204" pitchFamily="49" charset="0"/>
              </a:rPr>
              <a:t>kind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>
                <a:solidFill>
                  <a:srgbClr val="FF9500"/>
                </a:solidFill>
                <a:latin typeface="Menlo" panose="020B0609030804020204" pitchFamily="49" charset="0"/>
              </a:rPr>
              <a:t>Kafka</a:t>
            </a:r>
            <a:r>
              <a:rPr lang="pt-PT" sz="1600" b="1" dirty="0">
                <a:solidFill>
                  <a:srgbClr val="CE9178"/>
                </a:solidFill>
                <a:latin typeface="Menlo" panose="020B0609030804020204" pitchFamily="49" charset="0"/>
              </a:rPr>
              <a:t>                         </a:t>
            </a:r>
            <a:endParaRPr lang="pt-PT" sz="1600" b="1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pt-PT" sz="1600" b="1" dirty="0" err="1">
                <a:solidFill>
                  <a:srgbClr val="0070C0"/>
                </a:solidFill>
                <a:latin typeface="Menlo" panose="020B0609030804020204" pitchFamily="49" charset="0"/>
              </a:rPr>
              <a:t>metadata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			</a:t>
            </a:r>
          </a:p>
          <a:p>
            <a:r>
              <a:rPr lang="pt-PT" sz="1600" b="1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t-PT" sz="1600" b="1" dirty="0" err="1">
                <a:solidFill>
                  <a:srgbClr val="0070C0"/>
                </a:solidFill>
                <a:latin typeface="Menlo" panose="020B0609030804020204" pitchFamily="49" charset="0"/>
              </a:rPr>
              <a:t>name</a:t>
            </a:r>
            <a:r>
              <a:rPr lang="pt-PT" sz="1600" b="1" dirty="0"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pt-PT" sz="1600" b="1" dirty="0">
                <a:solidFill>
                  <a:srgbClr val="FF9500"/>
                </a:solidFill>
                <a:latin typeface="Menlo" panose="020B0609030804020204" pitchFamily="49" charset="0"/>
              </a:rPr>
              <a:t>kraft-cluster</a:t>
            </a:r>
            <a:r>
              <a:rPr lang="pt-PT" sz="1600" b="1" dirty="0">
                <a:solidFill>
                  <a:srgbClr val="CE9178"/>
                </a:solidFill>
                <a:latin typeface="Menlo" panose="020B0609030804020204" pitchFamily="49" charset="0"/>
              </a:rPr>
              <a:t>			</a:t>
            </a:r>
            <a:endParaRPr lang="pt-PT" sz="1600" b="1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r>
              <a:rPr lang="pt-PT" sz="1600" b="1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t-PT" sz="1600" b="1" dirty="0" err="1">
                <a:solidFill>
                  <a:srgbClr val="0070C0"/>
                </a:solidFill>
                <a:latin typeface="Menlo" panose="020B0609030804020204" pitchFamily="49" charset="0"/>
              </a:rPr>
              <a:t>annotations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			 </a:t>
            </a:r>
            <a:endParaRPr lang="pt-PT" sz="1600" b="1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pt-PT" sz="1600" b="1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t-PT" sz="1600" b="1" dirty="0" err="1">
                <a:solidFill>
                  <a:srgbClr val="0070C0"/>
                </a:solidFill>
                <a:latin typeface="Menlo" panose="020B0609030804020204" pitchFamily="49" charset="0"/>
              </a:rPr>
              <a:t>s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trimzi.io</a:t>
            </a:r>
            <a:r>
              <a:rPr lang="pt-PT" sz="1600" b="1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/node-pools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solidFill>
                  <a:srgbClr val="FF9500"/>
                </a:solidFill>
                <a:latin typeface="Menlo" panose="020B0609030804020204" pitchFamily="49" charset="0"/>
              </a:rPr>
              <a:t>enabled</a:t>
            </a:r>
            <a:r>
              <a:rPr lang="pt-PT" sz="1600" b="1" dirty="0">
                <a:solidFill>
                  <a:srgbClr val="CE9178"/>
                </a:solidFill>
                <a:latin typeface="Menlo" panose="020B0609030804020204" pitchFamily="49" charset="0"/>
              </a:rPr>
              <a:t>	</a:t>
            </a:r>
          </a:p>
          <a:p>
            <a:r>
              <a:rPr lang="pt-PT" sz="1600" b="1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t-PT" sz="1600" b="1" dirty="0" err="1">
                <a:solidFill>
                  <a:srgbClr val="0070C0"/>
                </a:solidFill>
                <a:latin typeface="Menlo" panose="020B0609030804020204" pitchFamily="49" charset="0"/>
              </a:rPr>
              <a:t>strimzi.io</a:t>
            </a:r>
            <a:r>
              <a:rPr lang="pt-PT" sz="1600" b="1" dirty="0">
                <a:solidFill>
                  <a:srgbClr val="0070C0"/>
                </a:solidFill>
                <a:latin typeface="Menlo" panose="020B0609030804020204" pitchFamily="49" charset="0"/>
              </a:rPr>
              <a:t>/kraft</a:t>
            </a:r>
            <a:r>
              <a:rPr lang="pt-PT" sz="1600" b="1" dirty="0"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solidFill>
                  <a:srgbClr val="FF9500"/>
                </a:solidFill>
                <a:latin typeface="Menlo" panose="020B0609030804020204" pitchFamily="49" charset="0"/>
              </a:rPr>
              <a:t>enabled</a:t>
            </a:r>
            <a:r>
              <a:rPr lang="pt-PT" sz="1600" b="1" dirty="0">
                <a:solidFill>
                  <a:srgbClr val="FF9500"/>
                </a:solidFill>
                <a:latin typeface="Menlo" panose="020B0609030804020204" pitchFamily="49" charset="0"/>
              </a:rPr>
              <a:t>	</a:t>
            </a:r>
            <a:r>
              <a:rPr lang="pt-PT" sz="1600" dirty="0">
                <a:solidFill>
                  <a:srgbClr val="CE9178"/>
                </a:solidFill>
                <a:latin typeface="Menlo" panose="020B0609030804020204" pitchFamily="49" charset="0"/>
              </a:rPr>
              <a:t>	</a:t>
            </a:r>
            <a:endParaRPr lang="pt-PT" sz="1600" dirty="0">
              <a:solidFill>
                <a:srgbClr val="FFFFFF"/>
              </a:solidFill>
              <a:latin typeface="Menlo" panose="020B060903080402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6F263-34CE-B751-7475-AF9C00833D8D}"/>
              </a:ext>
            </a:extLst>
          </p:cNvPr>
          <p:cNvSpPr txBox="1"/>
          <p:nvPr/>
        </p:nvSpPr>
        <p:spPr>
          <a:xfrm>
            <a:off x="7190907" y="1497446"/>
            <a:ext cx="323983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spec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t-PT" sz="1600" b="1" dirty="0">
                <a:solidFill>
                  <a:srgbClr val="FFFFFF"/>
                </a:solidFill>
                <a:latin typeface="Menlo" panose="020B0609030804020204" pitchFamily="49" charset="0"/>
              </a:rPr>
              <a:t>  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kafka</a:t>
            </a:r>
            <a:r>
              <a:rPr lang="pt-PT" sz="1600" b="1" dirty="0">
                <a:latin typeface="Menlo" panose="020B0609030804020204" pitchFamily="49" charset="0"/>
              </a:rPr>
              <a:t>:</a:t>
            </a:r>
            <a:endParaRPr lang="pt-PT" sz="1600" b="1" dirty="0">
              <a:effectLst/>
              <a:latin typeface="Menlo" panose="020B0609030804020204" pitchFamily="49" charset="0"/>
            </a:endParaRPr>
          </a:p>
          <a:p>
            <a:r>
              <a:rPr lang="pt-PT" sz="1600" b="1" dirty="0">
                <a:latin typeface="Menlo" panose="020B0609030804020204" pitchFamily="49" charset="0"/>
              </a:rPr>
              <a:t>...</a:t>
            </a:r>
            <a:endParaRPr lang="pt-PT" sz="1600" b="1" dirty="0">
              <a:effectLst/>
              <a:latin typeface="Menlo" panose="020B0609030804020204" pitchFamily="49" charset="0"/>
            </a:endParaRP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pt-PT" sz="1600" b="1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replicas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3</a:t>
            </a:r>
          </a:p>
          <a:p>
            <a:r>
              <a:rPr lang="pt-PT" sz="1600" b="1" dirty="0">
                <a:latin typeface="Menlo" panose="020B0609030804020204" pitchFamily="49" charset="0"/>
              </a:rPr>
              <a:t>...</a:t>
            </a: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storage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solidFill>
                  <a:srgbClr val="FF9500"/>
                </a:solidFill>
                <a:effectLst/>
                <a:latin typeface="Menlo" panose="020B0609030804020204" pitchFamily="49" charset="0"/>
              </a:rPr>
              <a:t>jbod</a:t>
            </a:r>
            <a:endParaRPr lang="pt-PT" sz="1600" b="1" dirty="0">
              <a:solidFill>
                <a:srgbClr val="FF9500"/>
              </a:solidFill>
              <a:effectLst/>
              <a:latin typeface="Menlo" panose="020B0609030804020204" pitchFamily="49" charset="0"/>
            </a:endParaRPr>
          </a:p>
          <a:p>
            <a:r>
              <a:rPr lang="pt-PT" sz="1600" b="1" dirty="0">
                <a:latin typeface="Menlo" panose="020B0609030804020204" pitchFamily="49" charset="0"/>
              </a:rPr>
              <a:t>...</a:t>
            </a: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zookeeper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t-PT" sz="1600" b="1" dirty="0">
                <a:latin typeface="Menlo" panose="020B0609030804020204" pitchFamily="49" charset="0"/>
              </a:rPr>
              <a:t>...</a:t>
            </a: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entityOperator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t-PT" sz="1600" b="1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pt-PT" sz="1600" b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pt-PT" sz="1600" b="1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topicOperator</a:t>
            </a:r>
            <a:r>
              <a:rPr lang="pt-PT" sz="1600" b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: {}</a:t>
            </a:r>
          </a:p>
          <a:p>
            <a:r>
              <a:rPr lang="pt-PT" sz="16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pt-PT" sz="1600" b="1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userOperator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:</a:t>
            </a:r>
            <a:r>
              <a:rPr lang="pt-PT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256344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/>
      <p:bldP spid="35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Placeholder 2">
            <a:extLst>
              <a:ext uri="{FF2B5EF4-FFF2-40B4-BE49-F238E27FC236}">
                <a16:creationId xmlns:a16="http://schemas.microsoft.com/office/drawing/2014/main" id="{8A844779-6BE3-6449-F52D-F6E5D948F15D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1638300" y="367505"/>
            <a:ext cx="4229099" cy="536575"/>
          </a:xfrm>
        </p:spPr>
        <p:txBody>
          <a:bodyPr/>
          <a:lstStyle/>
          <a:p>
            <a:r>
              <a:rPr lang="en-GB" altLang="en-US" dirty="0"/>
              <a:t>How to deploy?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045CD-5742-313C-26C8-389486C8C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4825"/>
            <a:ext cx="2100263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7B78C09-16D8-DFBB-A7A2-73002696CEC7}"/>
              </a:ext>
            </a:extLst>
          </p:cNvPr>
          <p:cNvSpPr/>
          <p:nvPr/>
        </p:nvSpPr>
        <p:spPr>
          <a:xfrm>
            <a:off x="674687" y="260349"/>
            <a:ext cx="771525" cy="771525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B0A1B94E-49F2-CA7D-4530-83AFADAC2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2" y="220662"/>
            <a:ext cx="482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5DA64C0-C710-85D8-CB7C-122EBA42E3D0}"/>
              </a:ext>
            </a:extLst>
          </p:cNvPr>
          <p:cNvSpPr txBox="1"/>
          <p:nvPr/>
        </p:nvSpPr>
        <p:spPr>
          <a:xfrm>
            <a:off x="3752849" y="1761513"/>
            <a:ext cx="60408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b="1" dirty="0">
                <a:effectLst/>
                <a:latin typeface="Menlo" panose="020B0609030804020204" pitchFamily="49" charset="0"/>
              </a:rPr>
              <a:t>STRIMZI_FEATURE_GATES=+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UseKRaft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,+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KafkaNodePools</a:t>
            </a:r>
            <a:endParaRPr lang="pt-PT" sz="1600" b="1" dirty="0">
              <a:effectLst/>
              <a:latin typeface="Menlo" panose="020B060903080402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799A86-B113-BC82-0E16-99B8DF2B520A}"/>
              </a:ext>
            </a:extLst>
          </p:cNvPr>
          <p:cNvSpPr txBox="1"/>
          <p:nvPr/>
        </p:nvSpPr>
        <p:spPr>
          <a:xfrm>
            <a:off x="2207160" y="2829476"/>
            <a:ext cx="948743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b="1" dirty="0">
                <a:effectLst/>
                <a:latin typeface="Menlo" panose="020B0609030804020204" pitchFamily="49" charset="0"/>
              </a:rPr>
              <a:t>kraft %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kubectl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get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pods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 -n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kafka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   </a:t>
            </a:r>
          </a:p>
          <a:p>
            <a:r>
              <a:rPr lang="pt-PT" sz="1600" b="1" dirty="0">
                <a:effectLst/>
                <a:latin typeface="Menlo" panose="020B0609030804020204" pitchFamily="49" charset="0"/>
              </a:rPr>
              <a:t>NAME                        READY         STATUS      RESTARTS          AGE</a:t>
            </a:r>
          </a:p>
          <a:p>
            <a:r>
              <a:rPr lang="pt-PT" sz="1600" b="1" dirty="0">
                <a:effectLst/>
                <a:latin typeface="Menlo" panose="020B0609030804020204" pitchFamily="49" charset="0"/>
              </a:rPr>
              <a:t>kraft-cluster-broker-0       1/1         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Running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        1(6m48s ago)  8m50s</a:t>
            </a:r>
          </a:p>
          <a:p>
            <a:r>
              <a:rPr lang="pt-PT" sz="1600" b="1" dirty="0">
                <a:effectLst/>
                <a:latin typeface="Menlo" panose="020B0609030804020204" pitchFamily="49" charset="0"/>
              </a:rPr>
              <a:t>kraft-cluster-broker-1       1/1         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Running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        0             8m49s</a:t>
            </a:r>
          </a:p>
          <a:p>
            <a:r>
              <a:rPr lang="pt-PT" sz="1600" b="1" dirty="0">
                <a:effectLst/>
                <a:latin typeface="Menlo" panose="020B0609030804020204" pitchFamily="49" charset="0"/>
              </a:rPr>
              <a:t>kraft-cluster-broker-2       1/1         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Running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        0             8m49s</a:t>
            </a:r>
          </a:p>
          <a:p>
            <a:r>
              <a:rPr lang="pt-PT" sz="1600" b="1" dirty="0">
                <a:effectLst/>
                <a:latin typeface="Menlo" panose="020B0609030804020204" pitchFamily="49" charset="0"/>
              </a:rPr>
              <a:t>kraft-cluster-controller-3   1/1         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Running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        0             8m48s</a:t>
            </a:r>
          </a:p>
          <a:p>
            <a:r>
              <a:rPr lang="pt-PT" sz="1600" b="1" dirty="0">
                <a:effectLst/>
                <a:latin typeface="Menlo" panose="020B0609030804020204" pitchFamily="49" charset="0"/>
              </a:rPr>
              <a:t>kraft-cluster-controller-4   1/1         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Running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        0             8m47s</a:t>
            </a:r>
          </a:p>
          <a:p>
            <a:r>
              <a:rPr lang="pt-PT" sz="1600" b="1" dirty="0">
                <a:effectLst/>
                <a:latin typeface="Menlo" panose="020B0609030804020204" pitchFamily="49" charset="0"/>
              </a:rPr>
              <a:t>kraft-cluster-controller-5   1/1         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Running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        0             8m47s</a:t>
            </a:r>
          </a:p>
          <a:p>
            <a:r>
              <a:rPr lang="pt-PT" sz="1600" b="1" dirty="0">
                <a:effectLst/>
                <a:latin typeface="Menlo" panose="020B0609030804020204" pitchFamily="49" charset="0"/>
              </a:rPr>
              <a:t>kraft-cluster-entity-operator-7bf88fb885-x4l7d   1/1  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Running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    0    5m5s</a:t>
            </a:r>
          </a:p>
          <a:p>
            <a:r>
              <a:rPr lang="pt-PT" sz="1600" b="1" dirty="0">
                <a:effectLst/>
                <a:latin typeface="Menlo" panose="020B0609030804020204" pitchFamily="49" charset="0"/>
              </a:rPr>
              <a:t>strimzi-cluster-operator-65df6865f8-kn84n   1/1   </a:t>
            </a:r>
            <a:r>
              <a:rPr lang="pt-PT" sz="1600" b="1" dirty="0" err="1">
                <a:effectLst/>
                <a:latin typeface="Menlo" panose="020B0609030804020204" pitchFamily="49" charset="0"/>
              </a:rPr>
              <a:t>Running</a:t>
            </a:r>
            <a:r>
              <a:rPr lang="pt-PT" sz="1600" b="1" dirty="0">
                <a:effectLst/>
                <a:latin typeface="Menlo" panose="020B0609030804020204" pitchFamily="49" charset="0"/>
              </a:rPr>
              <a:t>  1(11m ago)  13m</a:t>
            </a:r>
          </a:p>
        </p:txBody>
      </p:sp>
    </p:spTree>
    <p:extLst>
      <p:ext uri="{BB962C8B-B14F-4D97-AF65-F5344CB8AC3E}">
        <p14:creationId xmlns:p14="http://schemas.microsoft.com/office/powerpoint/2010/main" val="238403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Placeholder 2">
            <a:extLst>
              <a:ext uri="{FF2B5EF4-FFF2-40B4-BE49-F238E27FC236}">
                <a16:creationId xmlns:a16="http://schemas.microsoft.com/office/drawing/2014/main" id="{8A844779-6BE3-6449-F52D-F6E5D948F15D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1638300" y="367505"/>
            <a:ext cx="3860800" cy="664369"/>
          </a:xfrm>
        </p:spPr>
        <p:txBody>
          <a:bodyPr>
            <a:normAutofit/>
          </a:bodyPr>
          <a:lstStyle/>
          <a:p>
            <a:r>
              <a:rPr lang="en-GB" altLang="en-US" dirty="0"/>
              <a:t>Differences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045CD-5742-313C-26C8-389486C8C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4825"/>
            <a:ext cx="2100263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7B78C09-16D8-DFBB-A7A2-73002696CEC7}"/>
              </a:ext>
            </a:extLst>
          </p:cNvPr>
          <p:cNvSpPr/>
          <p:nvPr/>
        </p:nvSpPr>
        <p:spPr>
          <a:xfrm>
            <a:off x="674687" y="260349"/>
            <a:ext cx="771525" cy="771525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B0A1B94E-49F2-CA7D-4530-83AFADAC2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2" y="220662"/>
            <a:ext cx="482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3EC1E-DDAF-C040-E483-9D62B34CC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067" y="2090340"/>
            <a:ext cx="4564402" cy="205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>
                <a:effectLst/>
              </a:rPr>
              <a:t>Log </a:t>
            </a:r>
            <a:r>
              <a:rPr lang="pt-PT" sz="2200" b="0" i="0" u="none" strike="noStrike" dirty="0" err="1">
                <a:effectLst/>
              </a:rPr>
              <a:t>replication</a:t>
            </a:r>
            <a:r>
              <a:rPr lang="pt-PT" sz="2200" b="0" i="0" u="none" strike="noStrike" dirty="0"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dirty="0"/>
              <a:t>Leader </a:t>
            </a:r>
            <a:r>
              <a:rPr lang="pt-PT" sz="2200" dirty="0" err="1"/>
              <a:t>election</a:t>
            </a:r>
            <a:r>
              <a:rPr lang="pt-PT" sz="2200" dirty="0"/>
              <a:t> </a:t>
            </a:r>
            <a:endParaRPr lang="pt-PT" sz="22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 err="1">
                <a:effectLst/>
              </a:rPr>
              <a:t>Consensus</a:t>
            </a:r>
            <a:r>
              <a:rPr lang="pt-PT" sz="2200" b="0" i="0" u="none" strike="noStrike" dirty="0">
                <a:effectLst/>
              </a:rPr>
              <a:t> </a:t>
            </a:r>
            <a:r>
              <a:rPr lang="pt-PT" sz="2200" b="0" i="0" u="none" strike="noStrike" dirty="0" err="1">
                <a:effectLst/>
              </a:rPr>
              <a:t>algorithms</a:t>
            </a:r>
            <a:endParaRPr lang="pt-PT" sz="22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dirty="0" err="1"/>
              <a:t>Prometheus</a:t>
            </a:r>
            <a:r>
              <a:rPr lang="pt-PT" sz="2200" dirty="0"/>
              <a:t> </a:t>
            </a:r>
            <a:r>
              <a:rPr lang="pt-PT" sz="2200" dirty="0" err="1"/>
              <a:t>metrics</a:t>
            </a:r>
            <a:r>
              <a:rPr lang="pt-PT" sz="2200" dirty="0"/>
              <a:t>/</a:t>
            </a:r>
            <a:r>
              <a:rPr lang="pt-PT" sz="2200" dirty="0" err="1"/>
              <a:t>dashboards</a:t>
            </a:r>
            <a:endParaRPr lang="pt-PT" sz="2200" b="0" i="0" u="none" strike="noStrike" dirty="0">
              <a:effectLst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DD7DAD5-DD7C-051B-33A7-8290B2171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1295400"/>
            <a:ext cx="3055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 altLang="en-US" sz="2200" b="1" dirty="0"/>
              <a:t>Monitoring:</a:t>
            </a:r>
            <a:r>
              <a:rPr lang="en-GB" altLang="en-US" sz="1800" b="1" dirty="0"/>
              <a:t> 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55D301D-713D-9B6C-B09E-395BC4774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4765" y="2090340"/>
            <a:ext cx="4378431" cy="205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dirty="0"/>
              <a:t>TLS/SSL</a:t>
            </a:r>
            <a:endParaRPr lang="pt-PT" sz="22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 err="1">
                <a:effectLst/>
              </a:rPr>
              <a:t>Certificate</a:t>
            </a:r>
            <a:r>
              <a:rPr lang="pt-PT" sz="2200" b="0" i="0" u="none" strike="noStrike" dirty="0">
                <a:effectLst/>
              </a:rPr>
              <a:t>-base / SASL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dirty="0"/>
              <a:t>Kafka </a:t>
            </a:r>
            <a:r>
              <a:rPr lang="pt-PT" sz="2200" dirty="0" err="1"/>
              <a:t>authorization</a:t>
            </a:r>
            <a:endParaRPr lang="pt-PT" sz="22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 err="1">
                <a:effectLst/>
              </a:rPr>
              <a:t>Key</a:t>
            </a:r>
            <a:r>
              <a:rPr lang="pt-PT" sz="2200" dirty="0"/>
              <a:t> &amp; </a:t>
            </a:r>
            <a:r>
              <a:rPr lang="pt-PT" sz="2200" b="0" i="0" u="none" strike="noStrike" dirty="0" err="1">
                <a:effectLst/>
              </a:rPr>
              <a:t>Truststores</a:t>
            </a:r>
            <a:endParaRPr lang="pt-PT" sz="2200" b="0" i="0" u="none" strike="noStrike" dirty="0">
              <a:effectLst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451772F-9B33-343B-147C-21376DB6D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961" y="1295400"/>
            <a:ext cx="3055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 altLang="en-US" sz="2200" b="1" dirty="0"/>
              <a:t>Security:</a:t>
            </a:r>
            <a:r>
              <a:rPr lang="en-GB" altLang="en-US" sz="1800" b="1" dirty="0"/>
              <a:t>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8020741-3ED7-837C-D50F-6CF20954B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606" y="5201843"/>
            <a:ext cx="4679816" cy="113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dirty="0"/>
              <a:t>Broker </a:t>
            </a:r>
            <a:r>
              <a:rPr lang="pt-PT" sz="2200" dirty="0" err="1"/>
              <a:t>discovery</a:t>
            </a:r>
            <a:r>
              <a:rPr lang="pt-PT" sz="2200" dirty="0"/>
              <a:t>/</a:t>
            </a:r>
            <a:r>
              <a:rPr lang="pt-PT" sz="2200" dirty="0" err="1"/>
              <a:t>communication</a:t>
            </a:r>
            <a:endParaRPr lang="pt-PT" sz="22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>
                <a:effectLst/>
              </a:rPr>
              <a:t>Handling leader </a:t>
            </a:r>
            <a:r>
              <a:rPr lang="pt-PT" sz="2200" b="0" i="0" u="none" strike="noStrike" dirty="0" err="1">
                <a:effectLst/>
              </a:rPr>
              <a:t>changes</a:t>
            </a:r>
            <a:endParaRPr lang="pt-PT" sz="2200" b="0" i="0" u="none" strike="noStrike" dirty="0">
              <a:effectLst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40B0F88-1B02-184D-D0CA-6FF65AD5B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800" y="4406903"/>
            <a:ext cx="5779721" cy="47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 altLang="en-US" sz="2200" b="1" dirty="0"/>
              <a:t>Clients, Producers, and Consumers:</a:t>
            </a:r>
            <a:endParaRPr lang="en-GB" altLang="en-US" sz="1800" b="1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FA30CD9-F91F-5D68-7AD1-7A46815C2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7302" y="4885534"/>
            <a:ext cx="4065381" cy="1456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dirty="0" err="1"/>
              <a:t>Load</a:t>
            </a:r>
            <a:r>
              <a:rPr lang="pt-PT" sz="2200" dirty="0"/>
              <a:t> </a:t>
            </a:r>
            <a:r>
              <a:rPr lang="pt-PT" sz="2200" dirty="0" err="1"/>
              <a:t>balancing</a:t>
            </a:r>
            <a:endParaRPr lang="pt-PT" sz="22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b="0" i="0" u="none" strike="noStrike" dirty="0">
                <a:effectLst/>
              </a:rPr>
              <a:t>Error handling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dirty="0" err="1"/>
              <a:t>Metadata</a:t>
            </a:r>
            <a:r>
              <a:rPr lang="pt-PT" sz="2200" dirty="0"/>
              <a:t> </a:t>
            </a:r>
            <a:r>
              <a:rPr lang="pt-PT" sz="2200" dirty="0" err="1"/>
              <a:t>retrieval</a:t>
            </a:r>
            <a:endParaRPr lang="pt-PT" sz="2200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612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Placeholder 2">
            <a:extLst>
              <a:ext uri="{FF2B5EF4-FFF2-40B4-BE49-F238E27FC236}">
                <a16:creationId xmlns:a16="http://schemas.microsoft.com/office/drawing/2014/main" id="{8A844779-6BE3-6449-F52D-F6E5D948F15D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1638300" y="367505"/>
            <a:ext cx="3860800" cy="664369"/>
          </a:xfrm>
        </p:spPr>
        <p:txBody>
          <a:bodyPr>
            <a:normAutofit/>
          </a:bodyPr>
          <a:lstStyle/>
          <a:p>
            <a:r>
              <a:rPr lang="en-GB" altLang="en-US" dirty="0"/>
              <a:t>Future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045CD-5742-313C-26C8-389486C8C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4825"/>
            <a:ext cx="2100263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7B78C09-16D8-DFBB-A7A2-73002696CEC7}"/>
              </a:ext>
            </a:extLst>
          </p:cNvPr>
          <p:cNvSpPr/>
          <p:nvPr/>
        </p:nvSpPr>
        <p:spPr>
          <a:xfrm>
            <a:off x="674687" y="260349"/>
            <a:ext cx="771525" cy="771525"/>
          </a:xfrm>
          <a:prstGeom prst="ellipse">
            <a:avLst/>
          </a:prstGeom>
          <a:solidFill>
            <a:srgbClr val="5D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B0A1B94E-49F2-CA7D-4530-83AFADAC2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2" y="220662"/>
            <a:ext cx="482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pic>
        <p:nvPicPr>
          <p:cNvPr id="8" name="Imagem 7" descr="Uma imagem com captura de ecrã, texto, eletrónica, circuito&#10;&#10;Descrição gerada automaticamente">
            <a:extLst>
              <a:ext uri="{FF2B5EF4-FFF2-40B4-BE49-F238E27FC236}">
                <a16:creationId xmlns:a16="http://schemas.microsoft.com/office/drawing/2014/main" id="{0B4B40A6-1872-82C7-11B3-94CF90A2F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11" y="1214692"/>
            <a:ext cx="8159243" cy="44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arionete Col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D35B0"/>
      </a:accent1>
      <a:accent2>
        <a:srgbClr val="32226D"/>
      </a:accent2>
      <a:accent3>
        <a:srgbClr val="5C34AF"/>
      </a:accent3>
      <a:accent4>
        <a:srgbClr val="A08BCE"/>
      </a:accent4>
      <a:accent5>
        <a:srgbClr val="D8D1E6"/>
      </a:accent5>
      <a:accent6>
        <a:srgbClr val="3D2A9A"/>
      </a:accent6>
      <a:hlink>
        <a:srgbClr val="5D35B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FEF2068-31E4-E148-A6BD-6DCAB69D9951}" vid="{F0893559-791B-CC4F-8CDA-32529DB4D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8787</TotalTime>
  <Words>1721</Words>
  <Application>Microsoft Macintosh PowerPoint</Application>
  <PresentationFormat>Ecrã Panorâmico</PresentationFormat>
  <Paragraphs>243</Paragraphs>
  <Slides>10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21" baseType="lpstr">
      <vt:lpstr>-apple-system-font</vt:lpstr>
      <vt:lpstr>Akkurat Pro</vt:lpstr>
      <vt:lpstr>Arial</vt:lpstr>
      <vt:lpstr>Calibri</vt:lpstr>
      <vt:lpstr>Calibri Light</vt:lpstr>
      <vt:lpstr>Lato</vt:lpstr>
      <vt:lpstr>Lato Light</vt:lpstr>
      <vt:lpstr>Lato Medium</vt:lpstr>
      <vt:lpstr>Lato Semibold</vt:lpstr>
      <vt:lpstr>Menlo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Beri Kockaya</dc:creator>
  <cp:lastModifiedBy>Ricardo Cordeiro</cp:lastModifiedBy>
  <cp:revision>14</cp:revision>
  <dcterms:created xsi:type="dcterms:W3CDTF">2023-07-14T16:33:36Z</dcterms:created>
  <dcterms:modified xsi:type="dcterms:W3CDTF">2023-11-21T11:03:35Z</dcterms:modified>
</cp:coreProperties>
</file>