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68" r:id="rId5"/>
    <p:sldId id="310" r:id="rId6"/>
    <p:sldId id="317" r:id="rId7"/>
    <p:sldId id="316" r:id="rId8"/>
    <p:sldId id="318" r:id="rId9"/>
    <p:sldId id="319" r:id="rId1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3" d="100"/>
          <a:sy n="63" d="100"/>
        </p:scale>
        <p:origin x="84" y="16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18AD33-3B6B-45DD-9786-2673822C9FC6}" type="datetime1">
              <a:rPr lang="es-ES" smtClean="0"/>
              <a:t>29/06/2022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2D29FE-9B3A-4EF6-A1E9-3FF1756EB684}" type="slidenum">
              <a:rPr lang="es-ES" smtClean="0"/>
              <a:t>‹Nº›</a:t>
            </a:fld>
            <a:endParaRPr lang="es-ES" dirty="0"/>
          </a:p>
        </p:txBody>
      </p:sp>
    </p:spTree>
    <p:extLst>
      <p:ext uri="{BB962C8B-B14F-4D97-AF65-F5344CB8AC3E}">
        <p14:creationId xmlns:p14="http://schemas.microsoft.com/office/powerpoint/2010/main" val="8472250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EF1FA-706A-4ED2-8B3B-A9130C6E6C18}" type="datetime1">
              <a:rPr lang="es-ES" noProof="0" smtClean="0"/>
              <a:t>29/06/2022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219F5-0917-4001-B3B3-3C8C5A6C5874}" type="slidenum">
              <a:rPr lang="es-ES" noProof="0" smtClean="0"/>
              <a:t>‹Nº›</a:t>
            </a:fld>
            <a:endParaRPr lang="es-ES" noProof="0" dirty="0"/>
          </a:p>
        </p:txBody>
      </p:sp>
    </p:spTree>
    <p:extLst>
      <p:ext uri="{BB962C8B-B14F-4D97-AF65-F5344CB8AC3E}">
        <p14:creationId xmlns:p14="http://schemas.microsoft.com/office/powerpoint/2010/main" val="187529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4A219F5-0917-4001-B3B3-3C8C5A6C5874}" type="slidenum">
              <a:rPr lang="es-ES" smtClean="0"/>
              <a:t>1</a:t>
            </a:fld>
            <a:endParaRPr lang="es-ES" dirty="0"/>
          </a:p>
        </p:txBody>
      </p:sp>
    </p:spTree>
    <p:extLst>
      <p:ext uri="{BB962C8B-B14F-4D97-AF65-F5344CB8AC3E}">
        <p14:creationId xmlns:p14="http://schemas.microsoft.com/office/powerpoint/2010/main" val="420533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4A219F5-0917-4001-B3B3-3C8C5A6C5874}" type="slidenum">
              <a:rPr lang="es-ES" smtClean="0"/>
              <a:t>2</a:t>
            </a:fld>
            <a:endParaRPr lang="es-ES" dirty="0"/>
          </a:p>
        </p:txBody>
      </p:sp>
    </p:spTree>
    <p:extLst>
      <p:ext uri="{BB962C8B-B14F-4D97-AF65-F5344CB8AC3E}">
        <p14:creationId xmlns:p14="http://schemas.microsoft.com/office/powerpoint/2010/main" val="68936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37A89014-7027-4548-B92E-13F64C2EFDBC}" type="datetime1">
              <a:rPr lang="es-ES" noProof="0" smtClean="0"/>
              <a:t>29/06/2022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CE2C8F3-4495-4F79-95D7-640B0D470521}" type="datetime1">
              <a:rPr lang="es-ES" noProof="0" smtClean="0"/>
              <a:t>29/06/2022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12F6605-680D-4747-8EC6-9F703FAF6C1B}" type="datetime1">
              <a:rPr lang="es-ES" noProof="0" smtClean="0"/>
              <a:t>29/06/2022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0566F08-F469-4AF0-947B-8156F031A5BD}" type="datetime1">
              <a:rPr lang="es-ES" noProof="0" smtClean="0"/>
              <a:t>29/06/2022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9B527FB9-9C9E-4B97-93B1-4E28B4442AAF}" type="datetime1">
              <a:rPr lang="es-ES" noProof="0" smtClean="0"/>
              <a:t>29/06/2022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A2DB97E-A2CB-45EC-963E-E87AC0A5C040}" type="datetime1">
              <a:rPr lang="es-ES" noProof="0" smtClean="0"/>
              <a:t>29/06/2022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3175E34E-28AD-4834-B929-5F96DEB45810}" type="datetime1">
              <a:rPr lang="es-ES" noProof="0" smtClean="0"/>
              <a:t>29/06/2022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ED0243A6-8616-4596-9935-235B5FF95528}" type="datetime1">
              <a:rPr lang="es-ES" noProof="0" smtClean="0"/>
              <a:t>29/06/2022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D63186A6-0C55-4BC3-8306-6DFF45BE07D0}" type="datetime1">
              <a:rPr lang="es-ES" noProof="0" smtClean="0"/>
              <a:t>29/06/2022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2B8E5FA-6325-4536-A28B-1D6795C69172}" type="datetime1">
              <a:rPr lang="es-ES" noProof="0" smtClean="0"/>
              <a:t>29/06/2022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ángulo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rtlCol="0">
            <a:normAutofit/>
          </a:bodyPr>
          <a:lstStyle/>
          <a:p>
            <a:r>
              <a:rPr lang="es-ES" dirty="0"/>
              <a:t>REST API</a:t>
            </a:r>
            <a:endParaRPr lang="es-ES" sz="8000" dirty="0"/>
          </a:p>
        </p:txBody>
      </p:sp>
      <p:sp>
        <p:nvSpPr>
          <p:cNvPr id="3" name="Subtítulo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rtlCol="0">
            <a:normAutofit/>
          </a:bodyPr>
          <a:lstStyle/>
          <a:p>
            <a:pPr rtl="0"/>
            <a:r>
              <a:rPr lang="es-ES" dirty="0">
                <a:solidFill>
                  <a:schemeClr val="tx1">
                    <a:lumMod val="85000"/>
                    <a:lumOff val="15000"/>
                  </a:schemeClr>
                </a:solidFill>
              </a:rPr>
              <a:t>Procesamientos de archivos</a:t>
            </a:r>
            <a:endParaRPr lang="es-ES" sz="2400" dirty="0">
              <a:solidFill>
                <a:schemeClr val="tx1">
                  <a:lumMod val="85000"/>
                  <a:lumOff val="15000"/>
                </a:schemeClr>
              </a:solidFill>
            </a:endParaRPr>
          </a:p>
        </p:txBody>
      </p:sp>
      <p:cxnSp>
        <p:nvCxnSpPr>
          <p:cNvPr id="29" name="Conector recto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4" name="Imagen 3">
            <a:extLst>
              <a:ext uri="{FF2B5EF4-FFF2-40B4-BE49-F238E27FC236}">
                <a16:creationId xmlns:a16="http://schemas.microsoft.com/office/drawing/2014/main" id="{66AE68D0-81EA-47C2-98DD-4068BE3F7719}"/>
              </a:ext>
            </a:extLst>
          </p:cNvPr>
          <p:cNvPicPr>
            <a:picLocks noChangeAspect="1"/>
          </p:cNvPicPr>
          <p:nvPr/>
        </p:nvPicPr>
        <p:blipFill>
          <a:blip r:embed="rId5"/>
          <a:stretch>
            <a:fillRect/>
          </a:stretch>
        </p:blipFill>
        <p:spPr>
          <a:xfrm>
            <a:off x="2194268" y="291470"/>
            <a:ext cx="2630950" cy="2786474"/>
          </a:xfrm>
          <a:prstGeom prst="rect">
            <a:avLst/>
          </a:prstGeom>
        </p:spPr>
      </p:pic>
      <p:sp>
        <p:nvSpPr>
          <p:cNvPr id="5" name="CuadroTexto 4">
            <a:extLst>
              <a:ext uri="{FF2B5EF4-FFF2-40B4-BE49-F238E27FC236}">
                <a16:creationId xmlns:a16="http://schemas.microsoft.com/office/drawing/2014/main" id="{CBC0DD90-8623-6A65-158A-C78C5C273F61}"/>
              </a:ext>
            </a:extLst>
          </p:cNvPr>
          <p:cNvSpPr txBox="1"/>
          <p:nvPr/>
        </p:nvSpPr>
        <p:spPr>
          <a:xfrm>
            <a:off x="632899" y="6016702"/>
            <a:ext cx="6724357" cy="646331"/>
          </a:xfrm>
          <a:prstGeom prst="rect">
            <a:avLst/>
          </a:prstGeom>
          <a:noFill/>
        </p:spPr>
        <p:txBody>
          <a:bodyPr wrap="square" rtlCol="0">
            <a:spAutoFit/>
          </a:bodyPr>
          <a:lstStyle/>
          <a:p>
            <a:r>
              <a:rPr lang="es-PA" dirty="0">
                <a:latin typeface="Amasis MT Pro Medium" panose="02040604050005020304" pitchFamily="18" charset="0"/>
              </a:rPr>
              <a:t>GERMAIN ALVARADO 3-741-856</a:t>
            </a:r>
          </a:p>
          <a:p>
            <a:r>
              <a:rPr lang="es-PA" dirty="0">
                <a:latin typeface="Amasis MT Pro Medium" panose="02040604050005020304" pitchFamily="18" charset="0"/>
              </a:rPr>
              <a:t>RICARDO CANDELO 5-713-134</a:t>
            </a:r>
          </a:p>
        </p:txBody>
      </p:sp>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rtlCol="0" anchor="b">
            <a:normAutofit/>
          </a:bodyPr>
          <a:lstStyle/>
          <a:p>
            <a:r>
              <a:rPr lang="es-ES" dirty="0"/>
              <a:t>REST API</a:t>
            </a:r>
          </a:p>
        </p:txBody>
      </p:sp>
      <p:pic>
        <p:nvPicPr>
          <p:cNvPr id="5" name="Imagen 4" descr="Diagrama&#10;&#10;Descripción generada automáticamente">
            <a:extLst>
              <a:ext uri="{FF2B5EF4-FFF2-40B4-BE49-F238E27FC236}">
                <a16:creationId xmlns:a16="http://schemas.microsoft.com/office/drawing/2014/main" id="{312247A8-8610-E729-F15E-F28AD8F3249D}"/>
              </a:ext>
            </a:extLst>
          </p:cNvPr>
          <p:cNvPicPr>
            <a:picLocks noChangeAspect="1"/>
          </p:cNvPicPr>
          <p:nvPr/>
        </p:nvPicPr>
        <p:blipFill>
          <a:blip r:embed="rId4"/>
          <a:stretch>
            <a:fillRect/>
          </a:stretch>
        </p:blipFill>
        <p:spPr>
          <a:xfrm>
            <a:off x="1097280" y="2243497"/>
            <a:ext cx="4639736" cy="3502999"/>
          </a:xfrm>
          <a:prstGeom prst="rect">
            <a:avLst/>
          </a:prstGeom>
          <a:noFill/>
        </p:spPr>
      </p:pic>
      <p:sp>
        <p:nvSpPr>
          <p:cNvPr id="4" name="Marcador de contenido 3">
            <a:extLst>
              <a:ext uri="{FF2B5EF4-FFF2-40B4-BE49-F238E27FC236}">
                <a16:creationId xmlns:a16="http://schemas.microsoft.com/office/drawing/2014/main" id="{76379914-89E2-8286-63A0-D5441876317B}"/>
              </a:ext>
            </a:extLst>
          </p:cNvPr>
          <p:cNvSpPr>
            <a:spLocks noGrp="1"/>
          </p:cNvSpPr>
          <p:nvPr>
            <p:ph sz="half" idx="2"/>
          </p:nvPr>
        </p:nvSpPr>
        <p:spPr>
          <a:xfrm>
            <a:off x="6515944" y="2120900"/>
            <a:ext cx="4639736" cy="3748194"/>
          </a:xfrm>
        </p:spPr>
        <p:txBody>
          <a:bodyPr>
            <a:normAutofit/>
          </a:bodyPr>
          <a:lstStyle/>
          <a:p>
            <a:r>
              <a:rPr lang="es-PA"/>
              <a:t>Una API de REST, o API de RESTful, es una interfaz de programación de aplicaciones (API o API web) que se ajusta a los límites de la arquitectura REST y permite la interacción con los servicios web de RESTful. El informático Roy Fielding es el creador de la transferencia de estado representacional (REST).</a:t>
            </a:r>
            <a:endParaRPr lang="es-PA"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1B204-A05D-C772-313C-00D29656A53B}"/>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73DD6729-4A11-8E24-ECEB-00AB5DDFC3BD}"/>
              </a:ext>
            </a:extLst>
          </p:cNvPr>
          <p:cNvSpPr>
            <a:spLocks noGrp="1"/>
          </p:cNvSpPr>
          <p:nvPr>
            <p:ph sz="half" idx="1"/>
          </p:nvPr>
        </p:nvSpPr>
        <p:spPr/>
        <p:txBody>
          <a:bodyPr>
            <a:normAutofit/>
          </a:bodyPr>
          <a:lstStyle/>
          <a:p>
            <a:r>
              <a:rPr lang="es-ES" dirty="0"/>
              <a:t>Ventajas</a:t>
            </a:r>
          </a:p>
          <a:p>
            <a:pPr marL="457200" indent="-457200">
              <a:buFont typeface="+mj-lt"/>
              <a:buAutoNum type="arabicPeriod"/>
            </a:pPr>
            <a:r>
              <a:rPr lang="es-PA" sz="2000" dirty="0"/>
              <a:t>separación cliente/servidor</a:t>
            </a:r>
          </a:p>
          <a:p>
            <a:pPr marL="457200" indent="-457200">
              <a:buFont typeface="+mj-lt"/>
              <a:buAutoNum type="arabicPeriod"/>
            </a:pPr>
            <a:r>
              <a:rPr lang="es-PA" sz="2000" dirty="0"/>
              <a:t>Independencia de tecnologías / lenguajes</a:t>
            </a:r>
          </a:p>
          <a:p>
            <a:pPr marL="457200" indent="-457200">
              <a:buFont typeface="+mj-lt"/>
              <a:buAutoNum type="arabicPeriod"/>
            </a:pPr>
            <a:r>
              <a:rPr lang="es-PA" sz="2000" dirty="0"/>
              <a:t>Fiabilidad, escalabilidad, flexibilidad</a:t>
            </a:r>
          </a:p>
          <a:p>
            <a:pPr marL="457200" indent="-457200">
              <a:buFont typeface="+mj-lt"/>
              <a:buAutoNum type="arabicPeriod"/>
            </a:pPr>
            <a:r>
              <a:rPr lang="es-PA" sz="2000" dirty="0"/>
              <a:t>Experiencia de usuario</a:t>
            </a:r>
          </a:p>
          <a:p>
            <a:pPr marL="457200" indent="-457200">
              <a:buFont typeface="+mj-lt"/>
              <a:buAutoNum type="arabicPeriod"/>
            </a:pPr>
            <a:r>
              <a:rPr lang="es-PA" sz="2000" dirty="0"/>
              <a:t>REST requiere menos recursos del servidor</a:t>
            </a:r>
          </a:p>
          <a:p>
            <a:endParaRPr lang="es-ES" dirty="0"/>
          </a:p>
        </p:txBody>
      </p:sp>
      <p:sp>
        <p:nvSpPr>
          <p:cNvPr id="4" name="Marcador de contenido 3">
            <a:extLst>
              <a:ext uri="{FF2B5EF4-FFF2-40B4-BE49-F238E27FC236}">
                <a16:creationId xmlns:a16="http://schemas.microsoft.com/office/drawing/2014/main" id="{58A5B252-4EAD-E289-3E6A-DFCF26041715}"/>
              </a:ext>
            </a:extLst>
          </p:cNvPr>
          <p:cNvSpPr>
            <a:spLocks noGrp="1"/>
          </p:cNvSpPr>
          <p:nvPr>
            <p:ph sz="half" idx="2"/>
          </p:nvPr>
        </p:nvSpPr>
        <p:spPr/>
        <p:txBody>
          <a:bodyPr>
            <a:normAutofit/>
          </a:bodyPr>
          <a:lstStyle/>
          <a:p>
            <a:r>
              <a:rPr lang="es-ES" dirty="0"/>
              <a:t>Desventajas</a:t>
            </a:r>
          </a:p>
          <a:p>
            <a:pPr marL="457200" indent="-457200">
              <a:buFont typeface="+mj-lt"/>
              <a:buAutoNum type="arabicPeriod"/>
            </a:pPr>
            <a:r>
              <a:rPr lang="es-PA" dirty="0"/>
              <a:t>Tenemos que cambiar el modo de pensar, por lo que los equipos de trabajo se tienen que reciclar. </a:t>
            </a:r>
          </a:p>
          <a:p>
            <a:pPr marL="457200" indent="-457200">
              <a:buFont typeface="+mj-lt"/>
              <a:buAutoNum type="arabicPeriod"/>
            </a:pPr>
            <a:r>
              <a:rPr lang="es-PA" dirty="0"/>
              <a:t>En un esquema REST puedes tener varios servidores donde unos no saben que los otros existen. </a:t>
            </a:r>
            <a:endParaRPr lang="es-ES" dirty="0"/>
          </a:p>
        </p:txBody>
      </p:sp>
    </p:spTree>
    <p:extLst>
      <p:ext uri="{BB962C8B-B14F-4D97-AF65-F5344CB8AC3E}">
        <p14:creationId xmlns:p14="http://schemas.microsoft.com/office/powerpoint/2010/main" val="125910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7A5B1C3C-299C-6536-7E17-B9347AD23492}"/>
              </a:ext>
            </a:extLst>
          </p:cNvPr>
          <p:cNvGraphicFramePr>
            <a:graphicFrameLocks noGrp="1"/>
          </p:cNvGraphicFramePr>
          <p:nvPr>
            <p:ph idx="1"/>
            <p:extLst>
              <p:ext uri="{D42A27DB-BD31-4B8C-83A1-F6EECF244321}">
                <p14:modId xmlns:p14="http://schemas.microsoft.com/office/powerpoint/2010/main" val="1108437721"/>
              </p:ext>
            </p:extLst>
          </p:nvPr>
        </p:nvGraphicFramePr>
        <p:xfrm>
          <a:off x="1" y="0"/>
          <a:ext cx="12192001" cy="6799088"/>
        </p:xfrm>
        <a:graphic>
          <a:graphicData uri="http://schemas.openxmlformats.org/drawingml/2006/table">
            <a:tbl>
              <a:tblPr firstRow="1" firstCol="1" bandRow="1">
                <a:tableStyleId>{5C22544A-7EE6-4342-B048-85BDC9FD1C3A}</a:tableStyleId>
              </a:tblPr>
              <a:tblGrid>
                <a:gridCol w="2509732">
                  <a:extLst>
                    <a:ext uri="{9D8B030D-6E8A-4147-A177-3AD203B41FA5}">
                      <a16:colId xmlns:a16="http://schemas.microsoft.com/office/drawing/2014/main" val="3859941366"/>
                    </a:ext>
                  </a:extLst>
                </a:gridCol>
                <a:gridCol w="3466785">
                  <a:extLst>
                    <a:ext uri="{9D8B030D-6E8A-4147-A177-3AD203B41FA5}">
                      <a16:colId xmlns:a16="http://schemas.microsoft.com/office/drawing/2014/main" val="1847430227"/>
                    </a:ext>
                  </a:extLst>
                </a:gridCol>
                <a:gridCol w="3219496">
                  <a:extLst>
                    <a:ext uri="{9D8B030D-6E8A-4147-A177-3AD203B41FA5}">
                      <a16:colId xmlns:a16="http://schemas.microsoft.com/office/drawing/2014/main" val="2217262268"/>
                    </a:ext>
                  </a:extLst>
                </a:gridCol>
                <a:gridCol w="2995988">
                  <a:extLst>
                    <a:ext uri="{9D8B030D-6E8A-4147-A177-3AD203B41FA5}">
                      <a16:colId xmlns:a16="http://schemas.microsoft.com/office/drawing/2014/main" val="46886307"/>
                    </a:ext>
                  </a:extLst>
                </a:gridCol>
              </a:tblGrid>
              <a:tr h="228411">
                <a:tc gridSpan="4">
                  <a:txBody>
                    <a:bodyPr/>
                    <a:lstStyle/>
                    <a:p>
                      <a:pPr marL="0" marR="0" algn="l">
                        <a:lnSpc>
                          <a:spcPct val="107000"/>
                        </a:lnSpc>
                        <a:spcBef>
                          <a:spcPts val="0"/>
                        </a:spcBef>
                        <a:spcAft>
                          <a:spcPts val="0"/>
                        </a:spcAft>
                      </a:pPr>
                      <a:r>
                        <a:rPr lang="es-ES" sz="1200">
                          <a:effectLst/>
                        </a:rPr>
                        <a:t>REST API</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4222079034"/>
                  </a:ext>
                </a:extLst>
              </a:tr>
              <a:tr h="228411">
                <a:tc>
                  <a:txBody>
                    <a:bodyPr/>
                    <a:lstStyle/>
                    <a:p>
                      <a:pPr marL="0" marR="0" algn="l">
                        <a:lnSpc>
                          <a:spcPct val="107000"/>
                        </a:lnSpc>
                        <a:spcBef>
                          <a:spcPts val="0"/>
                        </a:spcBef>
                        <a:spcAft>
                          <a:spcPts val="0"/>
                        </a:spcAft>
                      </a:pPr>
                      <a:r>
                        <a:rPr lang="es-ES" sz="1200">
                          <a:effectLst/>
                        </a:rPr>
                        <a:t>Nombre</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ES" sz="1200">
                          <a:effectLst/>
                        </a:rPr>
                        <a:t>descripción</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ES" sz="1200">
                          <a:effectLst/>
                        </a:rPr>
                        <a:t>Ventajas</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ES" sz="1200" dirty="0">
                          <a:effectLst/>
                        </a:rPr>
                        <a:t>Desventajas</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extLst>
                  <a:ext uri="{0D108BD9-81ED-4DB2-BD59-A6C34878D82A}">
                    <a16:rowId xmlns:a16="http://schemas.microsoft.com/office/drawing/2014/main" val="698051636"/>
                  </a:ext>
                </a:extLst>
              </a:tr>
              <a:tr h="2154063">
                <a:tc>
                  <a:txBody>
                    <a:bodyPr/>
                    <a:lstStyle/>
                    <a:p>
                      <a:pPr marL="0" marR="0" algn="l">
                        <a:lnSpc>
                          <a:spcPct val="107000"/>
                        </a:lnSpc>
                        <a:spcBef>
                          <a:spcPts val="0"/>
                        </a:spcBef>
                        <a:spcAft>
                          <a:spcPts val="0"/>
                        </a:spcAft>
                      </a:pPr>
                      <a:r>
                        <a:rPr lang="en-US" sz="1200" dirty="0">
                          <a:effectLst/>
                        </a:rPr>
                        <a:t>Multipart/form-data</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PA" sz="1200" dirty="0">
                          <a:effectLst/>
                        </a:rPr>
                        <a:t>El proceso de codificación se realiza antes de enviar los datos al servidor, ya que los espacios se convierten en un símbolo (+) y los caracteres no alfanuméricos o caracteres especiales se convierten en valores hexadecimales (0-9, A-F), ya que el conjunto de caracteres ASCII es el formato para envío de datos en Internet. Entonces, el verdadero propósito de la codificación es hacer que los datos estén en un formato estándar para que puedan enviarse por Internet.</a:t>
                      </a:r>
                      <a:endParaRPr lang="es-ES" sz="1200" dirty="0">
                        <a:effectLst/>
                      </a:endParaRPr>
                    </a:p>
                  </a:txBody>
                  <a:tcPr marL="45720" marB="0"/>
                </a:tc>
                <a:tc>
                  <a:txBody>
                    <a:bodyPr/>
                    <a:lstStyle/>
                    <a:p>
                      <a:pPr marL="0" marR="0" algn="l">
                        <a:lnSpc>
                          <a:spcPct val="107000"/>
                        </a:lnSpc>
                        <a:spcBef>
                          <a:spcPts val="0"/>
                        </a:spcBef>
                        <a:spcAft>
                          <a:spcPts val="0"/>
                        </a:spcAft>
                      </a:pPr>
                      <a:r>
                        <a:rPr lang="es-ES" sz="1200" dirty="0">
                          <a:effectLst/>
                        </a:rPr>
                        <a:t>Es una construcción creada para formularios HTML. Como has descubierto lo positivo de </a:t>
                      </a:r>
                      <a:r>
                        <a:rPr lang="es-ES" sz="1200" dirty="0" err="1">
                          <a:effectLst/>
                        </a:rPr>
                        <a:t>multipart</a:t>
                      </a:r>
                      <a:r>
                        <a:rPr lang="es-ES" sz="1200" dirty="0">
                          <a:effectLst/>
                        </a:rPr>
                        <a:t>/</a:t>
                      </a:r>
                      <a:r>
                        <a:rPr lang="es-ES" sz="1200" dirty="0" err="1">
                          <a:effectLst/>
                        </a:rPr>
                        <a:t>form</a:t>
                      </a:r>
                      <a:r>
                        <a:rPr lang="es-ES" sz="1200" dirty="0">
                          <a:effectLst/>
                        </a:rPr>
                        <a:t>-data es el tamaño de transferencia más cercano al tamaño del objeto que se transfiere.</a:t>
                      </a:r>
                    </a:p>
                    <a:p>
                      <a:pPr marL="0" marR="0" algn="l">
                        <a:lnSpc>
                          <a:spcPct val="107000"/>
                        </a:lnSpc>
                        <a:spcBef>
                          <a:spcPts val="0"/>
                        </a:spcBef>
                        <a:spcAft>
                          <a:spcPts val="0"/>
                        </a:spcAft>
                      </a:pPr>
                      <a:r>
                        <a:rPr lang="es-ES" sz="1200" dirty="0">
                          <a:effectLst/>
                        </a:rPr>
                        <a:t> </a:t>
                      </a:r>
                    </a:p>
                    <a:p>
                      <a:pPr marL="0" marR="0" algn="l">
                        <a:lnSpc>
                          <a:spcPct val="107000"/>
                        </a:lnSpc>
                        <a:spcBef>
                          <a:spcPts val="0"/>
                        </a:spcBef>
                        <a:spcAft>
                          <a:spcPts val="0"/>
                        </a:spcAft>
                      </a:pPr>
                      <a:r>
                        <a:rPr lang="es-ES" sz="1200" dirty="0">
                          <a:effectLst/>
                        </a:rPr>
                        <a:t>Es el mejor protocolo para cargar navegadores porque es compatible con todos los navegadores.</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ES" sz="1200" dirty="0">
                          <a:effectLst/>
                        </a:rPr>
                        <a:t>Puede ser tedioso para quienes no están acostumbrado</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extLst>
                  <a:ext uri="{0D108BD9-81ED-4DB2-BD59-A6C34878D82A}">
                    <a16:rowId xmlns:a16="http://schemas.microsoft.com/office/drawing/2014/main" val="4228143572"/>
                  </a:ext>
                </a:extLst>
              </a:tr>
              <a:tr h="2351104">
                <a:tc>
                  <a:txBody>
                    <a:bodyPr/>
                    <a:lstStyle/>
                    <a:p>
                      <a:pPr marL="0" marR="0" algn="l">
                        <a:lnSpc>
                          <a:spcPct val="107000"/>
                        </a:lnSpc>
                        <a:spcBef>
                          <a:spcPts val="0"/>
                        </a:spcBef>
                        <a:spcAft>
                          <a:spcPts val="0"/>
                        </a:spcAft>
                      </a:pPr>
                      <a:r>
                        <a:rPr lang="en-US" sz="1200">
                          <a:effectLst/>
                        </a:rPr>
                        <a:t>Base64 (codificación de archivos)</a:t>
                      </a:r>
                      <a:endParaRPr lang="es-ES" sz="1200">
                        <a:effectLst/>
                      </a:endParaRPr>
                    </a:p>
                    <a:p>
                      <a:pPr marL="0" marR="0" algn="l">
                        <a:lnSpc>
                          <a:spcPct val="107000"/>
                        </a:lnSpc>
                        <a:spcBef>
                          <a:spcPts val="0"/>
                        </a:spcBef>
                        <a:spcAft>
                          <a:spcPts val="0"/>
                        </a:spcAft>
                      </a:pPr>
                      <a:r>
                        <a:rPr lang="es-ES" sz="1200">
                          <a:effectLst/>
                        </a:rPr>
                        <a:t> </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PA" sz="1200" dirty="0">
                          <a:effectLst/>
                        </a:rPr>
                        <a:t>Es el proceso de codificación donde los datos binarios se convierten en ASCII. La codificación Base64 se utiliza principalmente para evitar los problemas de transmisión, que ocurren cuando se transmiten datos binarios a sistemas basados en texto que no pueden manejar estos datos binarios correctamente.</a:t>
                      </a:r>
                      <a:endParaRPr lang="es-ES" sz="1200" dirty="0">
                        <a:effectLst/>
                      </a:endParaRPr>
                    </a:p>
                    <a:p>
                      <a:pPr marL="0" marR="0" algn="l">
                        <a:lnSpc>
                          <a:spcPct val="107000"/>
                        </a:lnSpc>
                        <a:spcBef>
                          <a:spcPts val="0"/>
                        </a:spcBef>
                        <a:spcAft>
                          <a:spcPts val="0"/>
                        </a:spcAft>
                      </a:pPr>
                      <a:r>
                        <a:rPr lang="es-ES" sz="1200" dirty="0">
                          <a:effectLst/>
                        </a:rPr>
                        <a:t> </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PA" sz="1200">
                          <a:effectLst/>
                        </a:rPr>
                        <a:t>Las imágenes codificadas en base64 no son archivos y por lo tanto no tienen url, títulos, descripciones ni pueden tener texto alternativo; aunque si pueden tener un título (texto en verde del segundo ejemplo)</a:t>
                      </a:r>
                      <a:endParaRPr lang="es-ES" sz="1200">
                        <a:effectLst/>
                      </a:endParaRPr>
                    </a:p>
                    <a:p>
                      <a:pPr marL="0" marR="0" algn="l">
                        <a:lnSpc>
                          <a:spcPct val="107000"/>
                        </a:lnSpc>
                        <a:spcBef>
                          <a:spcPts val="0"/>
                        </a:spcBef>
                        <a:spcAft>
                          <a:spcPts val="0"/>
                        </a:spcAft>
                      </a:pPr>
                      <a:r>
                        <a:rPr lang="es-ES" sz="1200">
                          <a:effectLst/>
                        </a:rPr>
                        <a:t> </a:t>
                      </a:r>
                    </a:p>
                    <a:p>
                      <a:pPr marL="0" marR="0" algn="l">
                        <a:lnSpc>
                          <a:spcPct val="107000"/>
                        </a:lnSpc>
                        <a:spcBef>
                          <a:spcPts val="0"/>
                        </a:spcBef>
                        <a:spcAft>
                          <a:spcPts val="0"/>
                        </a:spcAft>
                      </a:pPr>
                      <a:r>
                        <a:rPr lang="es-PA" sz="1200">
                          <a:effectLst/>
                        </a:rPr>
                        <a:t>Aumentan la cantidad de código en la página web forzando al administrador del sitio a añadir más contenido para mantener el mismo ratio texto vs código (recomendado: 15% contenidos vs código)</a:t>
                      </a:r>
                      <a:endParaRPr lang="es-ES" sz="1200">
                        <a:effectLst/>
                      </a:endParaRPr>
                    </a:p>
                    <a:p>
                      <a:pPr marL="0" marR="0" algn="l">
                        <a:lnSpc>
                          <a:spcPct val="107000"/>
                        </a:lnSpc>
                        <a:spcBef>
                          <a:spcPts val="0"/>
                        </a:spcBef>
                        <a:spcAft>
                          <a:spcPts val="0"/>
                        </a:spcAft>
                      </a:pPr>
                      <a:r>
                        <a:rPr lang="es-ES" sz="1200">
                          <a:effectLst/>
                        </a:rPr>
                        <a:t> </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PA" sz="1200" dirty="0">
                          <a:effectLst/>
                        </a:rPr>
                        <a:t>La única ventaja que he encontrado es la disminución de solicitudes al servidor y por ende mejora el tiempo de carga del sitio web. Esto mejora la usabilidad y desde 2016 la velocidad de carga también mejora el posicionamiento.</a:t>
                      </a:r>
                      <a:endParaRPr lang="es-ES" sz="1200" dirty="0">
                        <a:effectLst/>
                      </a:endParaRPr>
                    </a:p>
                    <a:p>
                      <a:pPr marL="0" marR="0" algn="l">
                        <a:lnSpc>
                          <a:spcPct val="107000"/>
                        </a:lnSpc>
                        <a:spcBef>
                          <a:spcPts val="0"/>
                        </a:spcBef>
                        <a:spcAft>
                          <a:spcPts val="0"/>
                        </a:spcAft>
                      </a:pPr>
                      <a:r>
                        <a:rPr lang="es-ES" sz="1200" dirty="0">
                          <a:effectLst/>
                        </a:rPr>
                        <a:t> </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extLst>
                  <a:ext uri="{0D108BD9-81ED-4DB2-BD59-A6C34878D82A}">
                    <a16:rowId xmlns:a16="http://schemas.microsoft.com/office/drawing/2014/main" val="1498624627"/>
                  </a:ext>
                </a:extLst>
              </a:tr>
              <a:tr h="1772187">
                <a:tc>
                  <a:txBody>
                    <a:bodyPr/>
                    <a:lstStyle/>
                    <a:p>
                      <a:pPr marL="0" marR="0" algn="l">
                        <a:lnSpc>
                          <a:spcPct val="107000"/>
                        </a:lnSpc>
                        <a:spcBef>
                          <a:spcPts val="0"/>
                        </a:spcBef>
                        <a:spcAft>
                          <a:spcPts val="0"/>
                        </a:spcAft>
                      </a:pPr>
                      <a:r>
                        <a:rPr lang="es-PA" sz="1200">
                          <a:effectLst/>
                        </a:rPr>
                        <a:t>procesamiento de archivos</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PA" sz="1200" dirty="0">
                          <a:effectLst/>
                        </a:rPr>
                        <a:t>La solicitud POST para crear un nuevo usuario no permite agregar imágenes (lo cual está bien en nuestro caso de uso, como dije al principio), la carga de imágenes se realiza mediante la solicitud PUT como </a:t>
                      </a:r>
                      <a:r>
                        <a:rPr lang="es-PA" sz="1200" dirty="0" err="1">
                          <a:effectLst/>
                        </a:rPr>
                        <a:t>multipart</a:t>
                      </a:r>
                      <a:r>
                        <a:rPr lang="es-PA" sz="1200" dirty="0">
                          <a:effectLst/>
                        </a:rPr>
                        <a:t> / </a:t>
                      </a:r>
                      <a:r>
                        <a:rPr lang="es-PA" sz="1200" dirty="0" err="1">
                          <a:effectLst/>
                        </a:rPr>
                        <a:t>form</a:t>
                      </a:r>
                      <a:r>
                        <a:rPr lang="es-PA" sz="1200" dirty="0">
                          <a:effectLst/>
                        </a:rPr>
                        <a:t>-data a, por ejemplo, / </a:t>
                      </a:r>
                      <a:r>
                        <a:rPr lang="es-PA" sz="1200" dirty="0" err="1">
                          <a:effectLst/>
                        </a:rPr>
                        <a:t>users</a:t>
                      </a:r>
                      <a:r>
                        <a:rPr lang="es-PA" sz="1200" dirty="0">
                          <a:effectLst/>
                        </a:rPr>
                        <a:t> / 4 / </a:t>
                      </a:r>
                      <a:r>
                        <a:rPr lang="es-PA" sz="1200" dirty="0" err="1">
                          <a:effectLst/>
                        </a:rPr>
                        <a:t>carPhoto</a:t>
                      </a:r>
                      <a:endParaRPr lang="es-ES" sz="1200" dirty="0">
                        <a:effectLst/>
                      </a:endParaRPr>
                    </a:p>
                    <a:p>
                      <a:pPr marL="0" marR="0" algn="l">
                        <a:lnSpc>
                          <a:spcPct val="107000"/>
                        </a:lnSpc>
                        <a:spcBef>
                          <a:spcPts val="0"/>
                        </a:spcBef>
                        <a:spcAft>
                          <a:spcPts val="0"/>
                        </a:spcAft>
                      </a:pPr>
                      <a:r>
                        <a:rPr lang="es-PA" sz="1200" dirty="0">
                          <a:effectLst/>
                        </a:rPr>
                        <a:t>)</a:t>
                      </a:r>
                      <a:endParaRPr lang="es-ES" sz="1200" dirty="0">
                        <a:effectLst/>
                      </a:endParaRPr>
                    </a:p>
                    <a:p>
                      <a:pPr marL="0" marR="0" algn="l">
                        <a:lnSpc>
                          <a:spcPct val="107000"/>
                        </a:lnSpc>
                        <a:spcBef>
                          <a:spcPts val="0"/>
                        </a:spcBef>
                        <a:spcAft>
                          <a:spcPts val="0"/>
                        </a:spcAft>
                      </a:pPr>
                      <a:r>
                        <a:rPr lang="es-ES" sz="1200" dirty="0">
                          <a:effectLst/>
                        </a:rPr>
                        <a:t> </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PA" sz="1200">
                          <a:effectLst/>
                        </a:rPr>
                        <a:t>Todo (excepto el archivo que se carga en sí) permanece en JSON, es fácil de probar y depurar (puede registrar solicitudes JSON completas sin tener miedo de su longitud)</a:t>
                      </a:r>
                      <a:endParaRPr lang="es-ES" sz="1200">
                        <a:effectLst/>
                      </a:endParaRPr>
                    </a:p>
                    <a:p>
                      <a:pPr marL="0" marR="0" algn="l">
                        <a:lnSpc>
                          <a:spcPct val="107000"/>
                        </a:lnSpc>
                        <a:spcBef>
                          <a:spcPts val="0"/>
                        </a:spcBef>
                        <a:spcAft>
                          <a:spcPts val="0"/>
                        </a:spcAft>
                      </a:pPr>
                      <a:r>
                        <a:rPr lang="es-ES" sz="1200">
                          <a:effectLst/>
                        </a:rPr>
                        <a:t> </a:t>
                      </a:r>
                      <a:endParaRPr lang="es-ES" sz="1200">
                        <a:effectLst/>
                        <a:latin typeface="Calibri" panose="020F0502020204030204" pitchFamily="34" charset="0"/>
                        <a:ea typeface="Calibri" panose="020F0502020204030204" pitchFamily="34" charset="0"/>
                        <a:cs typeface="Arial" panose="020B0604020202020204" pitchFamily="34" charset="0"/>
                      </a:endParaRPr>
                    </a:p>
                  </a:txBody>
                  <a:tcPr marL="45720" marB="0"/>
                </a:tc>
                <a:tc>
                  <a:txBody>
                    <a:bodyPr/>
                    <a:lstStyle/>
                    <a:p>
                      <a:pPr marL="0" marR="0" algn="l">
                        <a:lnSpc>
                          <a:spcPct val="107000"/>
                        </a:lnSpc>
                        <a:spcBef>
                          <a:spcPts val="0"/>
                        </a:spcBef>
                        <a:spcAft>
                          <a:spcPts val="0"/>
                        </a:spcAft>
                      </a:pPr>
                      <a:r>
                        <a:rPr lang="es-PA" sz="1200" dirty="0">
                          <a:effectLst/>
                        </a:rPr>
                        <a:t>No es intuitivo, no puede PUBLICAR o PONER todas las variables de la entidad a la vez y también esta dirección</a:t>
                      </a:r>
                      <a:endParaRPr lang="es-ES" sz="1200" dirty="0">
                        <a:effectLst/>
                      </a:endParaRPr>
                    </a:p>
                    <a:p>
                      <a:pPr marL="0" marR="0" algn="l">
                        <a:lnSpc>
                          <a:spcPct val="107000"/>
                        </a:lnSpc>
                        <a:spcBef>
                          <a:spcPts val="0"/>
                        </a:spcBef>
                        <a:spcAft>
                          <a:spcPts val="0"/>
                        </a:spcAft>
                      </a:pPr>
                      <a:r>
                        <a:rPr lang="es-ES" sz="1200" dirty="0">
                          <a:effectLst/>
                        </a:rPr>
                        <a:t> </a:t>
                      </a:r>
                    </a:p>
                    <a:p>
                      <a:pPr marL="0" marR="0" algn="l">
                        <a:lnSpc>
                          <a:spcPct val="107000"/>
                        </a:lnSpc>
                        <a:spcBef>
                          <a:spcPts val="0"/>
                        </a:spcBef>
                        <a:spcAft>
                          <a:spcPts val="0"/>
                        </a:spcAft>
                      </a:pPr>
                      <a:r>
                        <a:rPr lang="es-PA" sz="1200" dirty="0">
                          <a:effectLst/>
                        </a:rPr>
                        <a:t>Por lo general, no puede (y no quiere) OBTENER / PONER cada variable de entidad, por ejemplo, usuarios / 4 / nombre. Puede obtener un nombre con GET y cambiarlo con PUT en </a:t>
                      </a:r>
                      <a:r>
                        <a:rPr lang="es-PA" sz="1200" dirty="0" err="1">
                          <a:effectLst/>
                        </a:rPr>
                        <a:t>users</a:t>
                      </a:r>
                      <a:r>
                        <a:rPr lang="es-PA" sz="1200" dirty="0">
                          <a:effectLst/>
                        </a:rPr>
                        <a:t> / 4.</a:t>
                      </a:r>
                      <a:endParaRPr lang="es-ES" sz="1200" dirty="0">
                        <a:effectLst/>
                        <a:latin typeface="Calibri" panose="020F0502020204030204" pitchFamily="34" charset="0"/>
                        <a:ea typeface="Calibri" panose="020F0502020204030204" pitchFamily="34" charset="0"/>
                        <a:cs typeface="Arial" panose="020B0604020202020204" pitchFamily="34" charset="0"/>
                      </a:endParaRPr>
                    </a:p>
                  </a:txBody>
                  <a:tcPr marL="45720" marB="0"/>
                </a:tc>
                <a:extLst>
                  <a:ext uri="{0D108BD9-81ED-4DB2-BD59-A6C34878D82A}">
                    <a16:rowId xmlns:a16="http://schemas.microsoft.com/office/drawing/2014/main" val="2443647797"/>
                  </a:ext>
                </a:extLst>
              </a:tr>
            </a:tbl>
          </a:graphicData>
        </a:graphic>
      </p:graphicFrame>
    </p:spTree>
    <p:extLst>
      <p:ext uri="{BB962C8B-B14F-4D97-AF65-F5344CB8AC3E}">
        <p14:creationId xmlns:p14="http://schemas.microsoft.com/office/powerpoint/2010/main" val="357889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4E6C641-7613-DF31-4667-54896236DD03}"/>
              </a:ext>
            </a:extLst>
          </p:cNvPr>
          <p:cNvSpPr>
            <a:spLocks noGrp="1"/>
          </p:cNvSpPr>
          <p:nvPr>
            <p:ph type="title"/>
          </p:nvPr>
        </p:nvSpPr>
        <p:spPr>
          <a:xfrm>
            <a:off x="1097280" y="286603"/>
            <a:ext cx="10058400" cy="1450757"/>
          </a:xfrm>
        </p:spPr>
        <p:txBody>
          <a:bodyPr anchor="b">
            <a:normAutofit/>
          </a:bodyPr>
          <a:lstStyle/>
          <a:p>
            <a:r>
              <a:rPr lang="en-US" dirty="0" err="1"/>
              <a:t>Codigo</a:t>
            </a:r>
            <a:br>
              <a:rPr lang="en-US" dirty="0"/>
            </a:br>
            <a:endParaRPr lang="en-US" dirty="0"/>
          </a:p>
        </p:txBody>
      </p:sp>
      <p:pic>
        <p:nvPicPr>
          <p:cNvPr id="5" name="Imagen 4">
            <a:extLst>
              <a:ext uri="{FF2B5EF4-FFF2-40B4-BE49-F238E27FC236}">
                <a16:creationId xmlns:a16="http://schemas.microsoft.com/office/drawing/2014/main" id="{D1BE0A66-6E24-10D7-9924-D2EBDF860A01}"/>
              </a:ext>
            </a:extLst>
          </p:cNvPr>
          <p:cNvPicPr>
            <a:picLocks noChangeAspect="1"/>
          </p:cNvPicPr>
          <p:nvPr/>
        </p:nvPicPr>
        <p:blipFill rotWithShape="1">
          <a:blip r:embed="rId2"/>
          <a:srcRect l="17863" t="5254" b="21789"/>
          <a:stretch/>
        </p:blipFill>
        <p:spPr>
          <a:xfrm>
            <a:off x="1995637" y="2108201"/>
            <a:ext cx="8261685" cy="3760891"/>
          </a:xfrm>
          <a:prstGeom prst="rect">
            <a:avLst/>
          </a:prstGeom>
          <a:noFill/>
        </p:spPr>
      </p:pic>
    </p:spTree>
    <p:extLst>
      <p:ext uri="{BB962C8B-B14F-4D97-AF65-F5344CB8AC3E}">
        <p14:creationId xmlns:p14="http://schemas.microsoft.com/office/powerpoint/2010/main" val="174270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46DB974-67F5-D95A-C432-3BD1482F9702}"/>
              </a:ext>
            </a:extLst>
          </p:cNvPr>
          <p:cNvSpPr>
            <a:spLocks noGrp="1"/>
          </p:cNvSpPr>
          <p:nvPr>
            <p:ph type="title"/>
          </p:nvPr>
        </p:nvSpPr>
        <p:spPr>
          <a:xfrm>
            <a:off x="1097280" y="286603"/>
            <a:ext cx="10058400" cy="1450757"/>
          </a:xfrm>
        </p:spPr>
        <p:txBody>
          <a:bodyPr anchor="b">
            <a:normAutofit/>
          </a:bodyPr>
          <a:lstStyle/>
          <a:p>
            <a:r>
              <a:rPr lang="en-US" dirty="0" err="1"/>
              <a:t>Ejemplo</a:t>
            </a:r>
            <a:endParaRPr lang="en-US" dirty="0"/>
          </a:p>
        </p:txBody>
      </p:sp>
      <p:pic>
        <p:nvPicPr>
          <p:cNvPr id="5" name="Marcador de contenido 4">
            <a:extLst>
              <a:ext uri="{FF2B5EF4-FFF2-40B4-BE49-F238E27FC236}">
                <a16:creationId xmlns:a16="http://schemas.microsoft.com/office/drawing/2014/main" id="{AB04CED2-9577-64B5-201A-306C2FF5AEB4}"/>
              </a:ext>
            </a:extLst>
          </p:cNvPr>
          <p:cNvPicPr>
            <a:picLocks noGrp="1" noChangeAspect="1"/>
          </p:cNvPicPr>
          <p:nvPr>
            <p:ph idx="1"/>
          </p:nvPr>
        </p:nvPicPr>
        <p:blipFill rotWithShape="1">
          <a:blip r:embed="rId2"/>
          <a:stretch/>
        </p:blipFill>
        <p:spPr>
          <a:xfrm>
            <a:off x="2841858" y="2108201"/>
            <a:ext cx="6569243" cy="3760891"/>
          </a:xfrm>
          <a:noFill/>
        </p:spPr>
      </p:pic>
    </p:spTree>
    <p:extLst>
      <p:ext uri="{BB962C8B-B14F-4D97-AF65-F5344CB8AC3E}">
        <p14:creationId xmlns:p14="http://schemas.microsoft.com/office/powerpoint/2010/main" val="26548752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010_TF33845126.potx" id="{A6C84917-DE69-4B91-8CA2-1AF8F789DBB0}" vid="{1F0BF53B-DE5D-4D5C-BF51-CC7FCABC0D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{C9977818-7179-4AB6-B0D9-85D0849992C6}tf33845126_win32</Template>
  <TotalTime>107</TotalTime>
  <Words>622</Words>
  <Application>Microsoft Office PowerPoint</Application>
  <PresentationFormat>Panorámica</PresentationFormat>
  <Paragraphs>49</Paragraphs>
  <Slides>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Amasis MT Pro Medium</vt:lpstr>
      <vt:lpstr>Bookman Old Style</vt:lpstr>
      <vt:lpstr>Calibri</vt:lpstr>
      <vt:lpstr>Franklin Gothic Book</vt:lpstr>
      <vt:lpstr>1_RetrospectVTI</vt:lpstr>
      <vt:lpstr>REST API</vt:lpstr>
      <vt:lpstr>REST API</vt:lpstr>
      <vt:lpstr>Presentación de PowerPoint</vt:lpstr>
      <vt:lpstr>Presentación de PowerPoint</vt:lpstr>
      <vt:lpstr>Codigo </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isaias herrera</dc:creator>
  <cp:lastModifiedBy>Richard Cande</cp:lastModifiedBy>
  <cp:revision>4</cp:revision>
  <dcterms:created xsi:type="dcterms:W3CDTF">2022-06-29T15:56:44Z</dcterms:created>
  <dcterms:modified xsi:type="dcterms:W3CDTF">2022-06-29T21:09:15Z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