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B45BBFC-A71E-4542-886D-B92E3A5AA9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69AAF6-D03E-4BD5-A41C-AE5DFC8A78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891EC-F569-442A-88D7-789B32449A18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DA8F9D-2667-4898-90B4-E1CC209125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3801EF-BD17-4EB0-AD99-39121D71ED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0CBCE-FC42-4ACC-B774-CE2CB59D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7286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F32FB-6D10-4D62-87CF-D2D29DF95AC3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C32C4-7A66-474E-A46B-F3D9608CD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66579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7512-3C0A-4284-BDAE-541CBFB1648D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A13D-37F5-43AA-9B71-46B64DA51CED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8889-1D1F-4973-A9DC-9A6DF1DA2832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11D5-5D6E-4785-B671-F12D1BE054F2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4D52-DEAA-4691-B8B1-AC98652886D8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5FE1-05B5-416A-9B8B-31D29ADFD761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8C8C-5E65-48F6-BED4-23E7C18C1D1D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555-BF4B-4A6F-B067-38652D9440A7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8C67-C9C6-4CFD-8DC1-08169962D9BC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64EB-27F9-4875-9E6B-32FBE52F1281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9CECDDA-75A6-4F18-AF39-3DBC82DD528A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6F6CF-87FF-4611-9B7C-1B3F67EEA635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Prof. Fernanda Schmitz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4AFB9-8419-4BA7-8E84-1309DBFA2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382" y="1573574"/>
            <a:ext cx="10416208" cy="1018169"/>
          </a:xfrm>
        </p:spPr>
        <p:txBody>
          <a:bodyPr>
            <a:normAutofit/>
          </a:bodyPr>
          <a:lstStyle/>
          <a:p>
            <a:r>
              <a:rPr lang="pt-BR" sz="4000" dirty="0"/>
              <a:t>Estrutura </a:t>
            </a:r>
            <a:r>
              <a:rPr lang="pt-BR" sz="4000" dirty="0" err="1"/>
              <a:t>array</a:t>
            </a:r>
            <a:r>
              <a:rPr lang="pt-BR" sz="4000" dirty="0"/>
              <a:t> - vetor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180436-09DB-4D17-8181-82B76FCFF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002" y="3821385"/>
            <a:ext cx="9838302" cy="2234317"/>
          </a:xfrm>
        </p:spPr>
        <p:txBody>
          <a:bodyPr>
            <a:normAutofit/>
          </a:bodyPr>
          <a:lstStyle/>
          <a:p>
            <a:r>
              <a:rPr lang="pt-BR" altLang="pt-BR" dirty="0"/>
              <a:t>Vetor é uma variável composta homogênea unidimensional formada por uma sequência de variáveis, todas do mesmo tipo, com o mesmo identificador (mesmo nome) e alocadas sequencialmente na memória.</a:t>
            </a:r>
          </a:p>
          <a:p>
            <a:pPr>
              <a:spcBef>
                <a:spcPct val="20000"/>
              </a:spcBef>
              <a:buSzPct val="80000"/>
            </a:pPr>
            <a:endParaRPr lang="pt-BR" altLang="pt-BR" dirty="0">
              <a:latin typeface="Arial" panose="020B0604020202020204" pitchFamily="34" charset="0"/>
            </a:endParaRPr>
          </a:p>
        </p:txBody>
      </p:sp>
      <p:pic>
        <p:nvPicPr>
          <p:cNvPr id="1028" name="Picture 4" descr="Fatecs-SP soltam concorrência do Vestibular 2017/1 - Brasil Escola">
            <a:extLst>
              <a:ext uri="{FF2B5EF4-FFF2-40B4-BE49-F238E27FC236}">
                <a16:creationId xmlns:a16="http://schemas.microsoft.com/office/drawing/2014/main" id="{61936CBD-FEDB-4D66-AB45-06B8F23F7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74" y="289888"/>
            <a:ext cx="1891656" cy="102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0EEFE0-0319-49EB-BB80-7672A491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84729" y="5746501"/>
            <a:ext cx="4973915" cy="309201"/>
          </a:xfrm>
        </p:spPr>
        <p:txBody>
          <a:bodyPr/>
          <a:lstStyle/>
          <a:p>
            <a:r>
              <a:rPr lang="en-US" dirty="0"/>
              <a:t>Prof. Fernanda Schmitz</a:t>
            </a:r>
          </a:p>
        </p:txBody>
      </p:sp>
    </p:spTree>
    <p:extLst>
      <p:ext uri="{BB962C8B-B14F-4D97-AF65-F5344CB8AC3E}">
        <p14:creationId xmlns:p14="http://schemas.microsoft.com/office/powerpoint/2010/main" val="30460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546BF0-BAA3-41B2-AB05-460685A1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2985" y="5628323"/>
            <a:ext cx="5938836" cy="309201"/>
          </a:xfrm>
        </p:spPr>
        <p:txBody>
          <a:bodyPr/>
          <a:lstStyle/>
          <a:p>
            <a:r>
              <a:rPr lang="en-US" dirty="0"/>
              <a:t>Prof. Fernanda Schmitz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606576-86AC-404E-AF97-9841F6A5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4" descr="Fatecs-SP soltam concorrência do Vestibular 2017/1 - Brasil Escola">
            <a:extLst>
              <a:ext uri="{FF2B5EF4-FFF2-40B4-BE49-F238E27FC236}">
                <a16:creationId xmlns:a16="http://schemas.microsoft.com/office/drawing/2014/main" id="{15E6E037-15FD-4D4A-AC2F-44C5A0581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370161"/>
            <a:ext cx="1891656" cy="102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904035B-C271-4E90-B822-F5FE8F728638}"/>
              </a:ext>
            </a:extLst>
          </p:cNvPr>
          <p:cNvSpPr txBox="1"/>
          <p:nvPr/>
        </p:nvSpPr>
        <p:spPr>
          <a:xfrm>
            <a:off x="3315694" y="798973"/>
            <a:ext cx="617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VETOR </a:t>
            </a:r>
          </a:p>
        </p:txBody>
      </p:sp>
      <p:sp>
        <p:nvSpPr>
          <p:cNvPr id="12" name="Text Box 25">
            <a:extLst>
              <a:ext uri="{FF2B5EF4-FFF2-40B4-BE49-F238E27FC236}">
                <a16:creationId xmlns:a16="http://schemas.microsoft.com/office/drawing/2014/main" id="{2B4B09FB-54FA-4AB4-A337-FF1472B3F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888" y="2684822"/>
            <a:ext cx="1022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salario</a:t>
            </a:r>
          </a:p>
        </p:txBody>
      </p:sp>
      <p:graphicFrame>
        <p:nvGraphicFramePr>
          <p:cNvPr id="13" name="Group 24">
            <a:extLst>
              <a:ext uri="{FF2B5EF4-FFF2-40B4-BE49-F238E27FC236}">
                <a16:creationId xmlns:a16="http://schemas.microsoft.com/office/drawing/2014/main" id="{FA7592EC-066F-4F2D-9D58-C97487824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777972"/>
              </p:ext>
            </p:extLst>
          </p:nvPr>
        </p:nvGraphicFramePr>
        <p:xfrm>
          <a:off x="3470151" y="2612528"/>
          <a:ext cx="5548312" cy="541462"/>
        </p:xfrm>
        <a:graphic>
          <a:graphicData uri="http://schemas.openxmlformats.org/drawingml/2006/table">
            <a:tbl>
              <a:tblPr/>
              <a:tblGrid>
                <a:gridCol w="110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14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AutoShape 32">
            <a:extLst>
              <a:ext uri="{FF2B5EF4-FFF2-40B4-BE49-F238E27FC236}">
                <a16:creationId xmlns:a16="http://schemas.microsoft.com/office/drawing/2014/main" id="{111974B1-91FA-455E-AF32-1EE41E12B3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9874" y="3153990"/>
            <a:ext cx="1101725" cy="12430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26">
            <a:extLst>
              <a:ext uri="{FF2B5EF4-FFF2-40B4-BE49-F238E27FC236}">
                <a16:creationId xmlns:a16="http://schemas.microsoft.com/office/drawing/2014/main" id="{D77E657D-2A42-495C-A40F-B1F557C4B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799" y="3153990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7" name="Text Box 27">
            <a:extLst>
              <a:ext uri="{FF2B5EF4-FFF2-40B4-BE49-F238E27FC236}">
                <a16:creationId xmlns:a16="http://schemas.microsoft.com/office/drawing/2014/main" id="{6DDDE1A9-A32D-44A8-9F1A-33D34E814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031" y="3298577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774964FA-F360-4DF4-9139-A9F0CD527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860" y="3237216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9" name="Text Box 29">
            <a:extLst>
              <a:ext uri="{FF2B5EF4-FFF2-40B4-BE49-F238E27FC236}">
                <a16:creationId xmlns:a16="http://schemas.microsoft.com/office/drawing/2014/main" id="{B8705E4C-309E-480C-9B86-03DBB1A32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307" y="3230562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20" name="Text Box 30">
            <a:extLst>
              <a:ext uri="{FF2B5EF4-FFF2-40B4-BE49-F238E27FC236}">
                <a16:creationId xmlns:a16="http://schemas.microsoft.com/office/drawing/2014/main" id="{B00BADAC-5188-466B-9041-7C4DB4FDA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5539" y="3202664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21" name="Text Box 31">
            <a:extLst>
              <a:ext uri="{FF2B5EF4-FFF2-40B4-BE49-F238E27FC236}">
                <a16:creationId xmlns:a16="http://schemas.microsoft.com/office/drawing/2014/main" id="{D302F8A5-B79F-47EF-8D64-FCC2DFBA9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031" y="4343152"/>
            <a:ext cx="172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Salario[0]</a:t>
            </a:r>
          </a:p>
        </p:txBody>
      </p:sp>
    </p:spTree>
    <p:extLst>
      <p:ext uri="{BB962C8B-B14F-4D97-AF65-F5344CB8AC3E}">
        <p14:creationId xmlns:p14="http://schemas.microsoft.com/office/powerpoint/2010/main" val="123562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FBC21F-4F92-4510-A8AD-7EBD7C7A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84545" y="5628323"/>
            <a:ext cx="5938836" cy="309201"/>
          </a:xfrm>
        </p:spPr>
        <p:txBody>
          <a:bodyPr/>
          <a:lstStyle/>
          <a:p>
            <a:r>
              <a:rPr lang="en-US" dirty="0"/>
              <a:t>Prof. Fernanda Schmitz</a:t>
            </a:r>
          </a:p>
        </p:txBody>
      </p:sp>
      <p:pic>
        <p:nvPicPr>
          <p:cNvPr id="6" name="Picture 4" descr="Fatecs-SP soltam concorrência do Vestibular 2017/1 - Brasil Escola">
            <a:extLst>
              <a:ext uri="{FF2B5EF4-FFF2-40B4-BE49-F238E27FC236}">
                <a16:creationId xmlns:a16="http://schemas.microsoft.com/office/drawing/2014/main" id="{D3B7A134-827A-4B3A-9CBE-1EDE21BDF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8" y="293772"/>
            <a:ext cx="1891656" cy="102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C3952194-D578-4A26-A532-05AC5A877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7623" y="743766"/>
            <a:ext cx="7702550" cy="1143000"/>
          </a:xfrm>
        </p:spPr>
        <p:txBody>
          <a:bodyPr/>
          <a:lstStyle/>
          <a:p>
            <a:pPr eaLnBrk="1" hangingPunct="1"/>
            <a:r>
              <a:rPr lang="en-US" altLang="pt-BR" sz="3600" dirty="0" err="1">
                <a:latin typeface="Verdana" panose="020B0604030504040204" pitchFamily="34" charset="0"/>
              </a:rPr>
              <a:t>Declaração</a:t>
            </a:r>
            <a:r>
              <a:rPr lang="en-US" altLang="pt-BR" sz="3600" dirty="0">
                <a:latin typeface="Verdana" panose="020B0604030504040204" pitchFamily="34" charset="0"/>
              </a:rPr>
              <a:t> e </a:t>
            </a:r>
            <a:r>
              <a:rPr lang="en-US" altLang="pt-BR" sz="3600" dirty="0" err="1">
                <a:latin typeface="Verdana" panose="020B0604030504040204" pitchFamily="34" charset="0"/>
              </a:rPr>
              <a:t>Atribuição</a:t>
            </a:r>
            <a:endParaRPr lang="en-US" altLang="pt-BR" sz="3600" dirty="0">
              <a:latin typeface="Verdana" panose="020B060403050404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4535583-C7B7-443F-A2ED-2BF52E9A4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121" y="2169340"/>
            <a:ext cx="4824413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 typeface="Wingdings 3" panose="05040102010807070707" pitchFamily="18" charset="2"/>
              <a:buNone/>
            </a:pPr>
            <a:r>
              <a:rPr lang="pt-BR" altLang="pt-BR" dirty="0">
                <a:latin typeface="Courier New" panose="02070309020205020404" pitchFamily="49" charset="0"/>
                <a:sym typeface="Wingdings" panose="05000000000000000000" pitchFamily="2" charset="2"/>
              </a:rPr>
              <a:t>Tipo nome [tamanho]</a:t>
            </a:r>
            <a:endParaRPr lang="pt-BR" altLang="pt-BR" b="1" dirty="0">
              <a:latin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DE0080C-9131-4973-BDAD-15765932F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631" y="2955151"/>
            <a:ext cx="77057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/>
              <a:t>Exemplo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pt-BR" altLang="pt-BR" sz="1800" dirty="0" err="1"/>
              <a:t>float</a:t>
            </a:r>
            <a:r>
              <a:rPr lang="pt-BR" altLang="pt-BR" sz="1800" dirty="0"/>
              <a:t> Salario [5];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FB218316-CC15-4E5A-87CD-76425E4F0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121" y="4023536"/>
            <a:ext cx="4103688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 typeface="Wingdings 3" panose="05040102010807070707" pitchFamily="18" charset="2"/>
              <a:buNone/>
            </a:pPr>
            <a:r>
              <a:rPr lang="pt-BR" altLang="pt-BR" dirty="0">
                <a:latin typeface="Courier New" panose="02070309020205020404" pitchFamily="49" charset="0"/>
                <a:sym typeface="Wingdings" panose="05000000000000000000" pitchFamily="2" charset="2"/>
              </a:rPr>
              <a:t>Salario[0] = 240,00</a:t>
            </a:r>
            <a:endParaRPr lang="pt-BR" altLang="pt-BR" b="1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lvl="1" eaLnBrk="1" hangingPunct="1">
              <a:buFont typeface="Wingdings 3" panose="05040102010807070707" pitchFamily="18" charset="2"/>
              <a:buNone/>
            </a:pPr>
            <a:r>
              <a:rPr lang="pt-BR" altLang="pt-BR" dirty="0">
                <a:latin typeface="Courier New" panose="02070309020205020404" pitchFamily="49" charset="0"/>
                <a:sym typeface="Wingdings" panose="05000000000000000000" pitchFamily="2" charset="2"/>
              </a:rPr>
              <a:t>Salario[4]</a:t>
            </a:r>
            <a:r>
              <a:rPr lang="pt-BR" altLang="pt-BR" b="1" dirty="0">
                <a:latin typeface="Courier New" panose="02070309020205020404" pitchFamily="49" charset="0"/>
                <a:sym typeface="Wingdings" panose="05000000000000000000" pitchFamily="2" charset="2"/>
              </a:rPr>
              <a:t> =</a:t>
            </a:r>
            <a:r>
              <a:rPr lang="pt-BR" altLang="pt-BR" dirty="0">
                <a:latin typeface="Courier New" panose="02070309020205020404" pitchFamily="49" charset="0"/>
                <a:sym typeface="Wingdings" panose="05000000000000000000" pitchFamily="2" charset="2"/>
              </a:rPr>
              <a:t> 1000,00</a:t>
            </a:r>
          </a:p>
        </p:txBody>
      </p:sp>
      <p:sp>
        <p:nvSpPr>
          <p:cNvPr id="14" name="Text Box 21">
            <a:extLst>
              <a:ext uri="{FF2B5EF4-FFF2-40B4-BE49-F238E27FC236}">
                <a16:creationId xmlns:a16="http://schemas.microsoft.com/office/drawing/2014/main" id="{CE9240E2-8584-4FCF-A1BC-A8E200709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300663"/>
            <a:ext cx="1022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salario</a:t>
            </a:r>
          </a:p>
        </p:txBody>
      </p:sp>
      <p:graphicFrame>
        <p:nvGraphicFramePr>
          <p:cNvPr id="15" name="Group 7">
            <a:extLst>
              <a:ext uri="{FF2B5EF4-FFF2-40B4-BE49-F238E27FC236}">
                <a16:creationId xmlns:a16="http://schemas.microsoft.com/office/drawing/2014/main" id="{F87FCE12-E7F2-4C5D-9FBF-9629E046668F}"/>
              </a:ext>
            </a:extLst>
          </p:cNvPr>
          <p:cNvGraphicFramePr>
            <a:graphicFrameLocks noGrp="1"/>
          </p:cNvGraphicFramePr>
          <p:nvPr/>
        </p:nvGraphicFramePr>
        <p:xfrm>
          <a:off x="2843213" y="5265738"/>
          <a:ext cx="5548312" cy="396875"/>
        </p:xfrm>
        <a:graphic>
          <a:graphicData uri="http://schemas.openxmlformats.org/drawingml/2006/table">
            <a:tbl>
              <a:tblPr/>
              <a:tblGrid>
                <a:gridCol w="110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240,00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1000,00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 Box 22">
            <a:extLst>
              <a:ext uri="{FF2B5EF4-FFF2-40B4-BE49-F238E27FC236}">
                <a16:creationId xmlns:a16="http://schemas.microsoft.com/office/drawing/2014/main" id="{AF71785D-9332-45AE-837E-906A69A93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624513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F24E4D6F-CA96-4FF4-8617-23F248BCF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5624513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8" name="Text Box 24">
            <a:extLst>
              <a:ext uri="{FF2B5EF4-FFF2-40B4-BE49-F238E27FC236}">
                <a16:creationId xmlns:a16="http://schemas.microsoft.com/office/drawing/2014/main" id="{57DFE534-B0A9-48B3-A6C5-63C905EB6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5624513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9" name="Text Box 25">
            <a:extLst>
              <a:ext uri="{FF2B5EF4-FFF2-40B4-BE49-F238E27FC236}">
                <a16:creationId xmlns:a16="http://schemas.microsoft.com/office/drawing/2014/main" id="{079EBB58-E175-4D58-9728-BB2AF5F6E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5624513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20" name="Text Box 26">
            <a:extLst>
              <a:ext uri="{FF2B5EF4-FFF2-40B4-BE49-F238E27FC236}">
                <a16:creationId xmlns:a16="http://schemas.microsoft.com/office/drawing/2014/main" id="{1E848035-200B-4E40-B085-7F044F86E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5624513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7272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A385475-E322-4BE1-8C68-F5647B65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9374" y="5593071"/>
            <a:ext cx="5938836" cy="309201"/>
          </a:xfrm>
        </p:spPr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pic>
        <p:nvPicPr>
          <p:cNvPr id="4" name="Picture 4" descr="Fatecs-SP soltam concorrência do Vestibular 2017/1 - Brasil Escola">
            <a:extLst>
              <a:ext uri="{FF2B5EF4-FFF2-40B4-BE49-F238E27FC236}">
                <a16:creationId xmlns:a16="http://schemas.microsoft.com/office/drawing/2014/main" id="{33FD35DE-9C13-4EBD-B9F5-8E451FDF8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7" y="246064"/>
            <a:ext cx="1891656" cy="102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F1E7910-CCAD-4110-A8DA-708FA4834943}"/>
              </a:ext>
            </a:extLst>
          </p:cNvPr>
          <p:cNvSpPr txBox="1"/>
          <p:nvPr/>
        </p:nvSpPr>
        <p:spPr>
          <a:xfrm>
            <a:off x="1007165" y="1063475"/>
            <a:ext cx="10463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3947439-497A-449F-9457-99C0FA4BA02C}"/>
              </a:ext>
            </a:extLst>
          </p:cNvPr>
          <p:cNvSpPr txBox="1">
            <a:spLocks noChangeArrowheads="1"/>
          </p:cNvSpPr>
          <p:nvPr/>
        </p:nvSpPr>
        <p:spPr>
          <a:xfrm>
            <a:off x="2602064" y="384228"/>
            <a:ext cx="770255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pt-BR" sz="3600" dirty="0" err="1">
                <a:latin typeface="Verdana" panose="020B0604030504040204" pitchFamily="34" charset="0"/>
              </a:rPr>
              <a:t>Carregando</a:t>
            </a:r>
            <a:r>
              <a:rPr lang="en-US" altLang="pt-BR" sz="3600" dirty="0">
                <a:latin typeface="Verdana" panose="020B0604030504040204" pitchFamily="34" charset="0"/>
              </a:rPr>
              <a:t> um </a:t>
            </a:r>
            <a:r>
              <a:rPr lang="en-US" altLang="pt-BR" sz="3600" dirty="0" err="1">
                <a:latin typeface="Verdana" panose="020B0604030504040204" pitchFamily="34" charset="0"/>
              </a:rPr>
              <a:t>vetor</a:t>
            </a:r>
            <a:endParaRPr lang="en-US" altLang="pt-BR" sz="3600" dirty="0">
              <a:latin typeface="Verdana" panose="020B060403050404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ADF8834-F253-47C4-B1FA-6434A707A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28775"/>
            <a:ext cx="77057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dirty="0"/>
              <a:t>Exemplo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4DBB810-C53F-4ACD-A33C-1DCFD3819DE0}"/>
              </a:ext>
            </a:extLst>
          </p:cNvPr>
          <p:cNvSpPr txBox="1"/>
          <p:nvPr/>
        </p:nvSpPr>
        <p:spPr>
          <a:xfrm>
            <a:off x="3572634" y="1447995"/>
            <a:ext cx="779227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rgbClr val="4284AE"/>
                </a:solidFill>
                <a:effectLst/>
                <a:latin typeface="inherit"/>
              </a:rPr>
              <a:t>#include&lt;stdio.h&gt;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dirty="0" err="1">
                <a:solidFill>
                  <a:srgbClr val="4284AE"/>
                </a:solidFill>
                <a:latin typeface="inherit"/>
              </a:rPr>
              <a:t>using</a:t>
            </a:r>
            <a:r>
              <a:rPr lang="pt-BR" b="1" dirty="0">
                <a:solidFill>
                  <a:srgbClr val="4284AE"/>
                </a:solidFill>
                <a:latin typeface="inherit"/>
              </a:rPr>
              <a:t> </a:t>
            </a:r>
            <a:r>
              <a:rPr lang="pt-BR" b="1" dirty="0" err="1">
                <a:solidFill>
                  <a:srgbClr val="4284AE"/>
                </a:solidFill>
                <a:latin typeface="inherit"/>
              </a:rPr>
              <a:t>namespace</a:t>
            </a:r>
            <a:r>
              <a:rPr lang="pt-BR" b="1" dirty="0">
                <a:solidFill>
                  <a:srgbClr val="4284AE"/>
                </a:solidFill>
                <a:latin typeface="inherit"/>
              </a:rPr>
              <a:t> </a:t>
            </a:r>
            <a:r>
              <a:rPr lang="pt-BR" b="1" dirty="0" err="1">
                <a:solidFill>
                  <a:srgbClr val="4284AE"/>
                </a:solidFill>
                <a:latin typeface="inherit"/>
              </a:rPr>
              <a:t>std</a:t>
            </a:r>
            <a:r>
              <a:rPr lang="pt-BR" b="1" dirty="0">
                <a:solidFill>
                  <a:srgbClr val="4284AE"/>
                </a:solidFill>
                <a:latin typeface="inherit"/>
              </a:rPr>
              <a:t>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i="0" dirty="0" err="1">
                <a:solidFill>
                  <a:srgbClr val="085789"/>
                </a:solidFill>
                <a:effectLst/>
                <a:latin typeface="inherit"/>
              </a:rPr>
              <a:t>int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</a:t>
            </a:r>
            <a:r>
              <a:rPr lang="pt-BR" b="1" i="0" dirty="0" err="1">
                <a:solidFill>
                  <a:srgbClr val="9B0D5C"/>
                </a:solidFill>
                <a:effectLst/>
                <a:latin typeface="inherit"/>
              </a:rPr>
              <a:t>main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()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{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i="0" dirty="0" err="1">
                <a:solidFill>
                  <a:srgbClr val="085789"/>
                </a:solidFill>
                <a:effectLst/>
                <a:latin typeface="inherit"/>
              </a:rPr>
              <a:t>int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i;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i="0" dirty="0" err="1">
                <a:solidFill>
                  <a:srgbClr val="085789"/>
                </a:solidFill>
                <a:effectLst/>
                <a:latin typeface="inherit"/>
              </a:rPr>
              <a:t>float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notas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[</a:t>
            </a:r>
            <a:r>
              <a:rPr lang="pt-BR" b="0" i="0" dirty="0">
                <a:solidFill>
                  <a:srgbClr val="9B0D5C"/>
                </a:solidFill>
                <a:effectLst/>
                <a:latin typeface="inherit"/>
              </a:rPr>
              <a:t>5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]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= 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{</a:t>
            </a:r>
            <a:r>
              <a:rPr lang="pt-BR" b="0" i="0" dirty="0">
                <a:solidFill>
                  <a:srgbClr val="9B0D5C"/>
                </a:solidFill>
                <a:effectLst/>
                <a:latin typeface="inherit"/>
              </a:rPr>
              <a:t>7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, </a:t>
            </a:r>
            <a:r>
              <a:rPr lang="pt-BR" b="0" i="0" dirty="0">
                <a:solidFill>
                  <a:srgbClr val="9B0D5C"/>
                </a:solidFill>
                <a:effectLst/>
                <a:latin typeface="inherit"/>
              </a:rPr>
              <a:t>8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, </a:t>
            </a:r>
            <a:r>
              <a:rPr lang="pt-BR" b="0" i="0" dirty="0">
                <a:solidFill>
                  <a:srgbClr val="9B0D5C"/>
                </a:solidFill>
                <a:effectLst/>
                <a:latin typeface="inherit"/>
              </a:rPr>
              <a:t>9.5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, </a:t>
            </a:r>
            <a:r>
              <a:rPr lang="pt-BR" b="0" i="0" dirty="0">
                <a:solidFill>
                  <a:srgbClr val="9B0D5C"/>
                </a:solidFill>
                <a:effectLst/>
                <a:latin typeface="inherit"/>
              </a:rPr>
              <a:t>9.9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, </a:t>
            </a:r>
            <a:r>
              <a:rPr lang="pt-BR" b="0" i="0" dirty="0">
                <a:solidFill>
                  <a:srgbClr val="9B0D5C"/>
                </a:solidFill>
                <a:effectLst/>
                <a:latin typeface="inherit"/>
              </a:rPr>
              <a:t>5.2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}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; // atribuição direta</a:t>
            </a:r>
            <a:endParaRPr lang="pt-BR" dirty="0">
              <a:solidFill>
                <a:srgbClr val="9C9EA0"/>
              </a:solidFill>
              <a:latin typeface="Source Code Pro"/>
            </a:endParaRPr>
          </a:p>
          <a:p>
            <a:pPr algn="l"/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0" i="0" dirty="0">
                <a:solidFill>
                  <a:srgbClr val="6B7C8B"/>
                </a:solidFill>
                <a:effectLst/>
                <a:latin typeface="inherit"/>
              </a:rPr>
              <a:t>// declarando e inicializando o vetor notas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dirty="0" err="1">
                <a:solidFill>
                  <a:srgbClr val="9B0D5C"/>
                </a:solidFill>
                <a:latin typeface="inherit"/>
              </a:rPr>
              <a:t>cout</a:t>
            </a:r>
            <a:r>
              <a:rPr lang="pt-BR" b="1" dirty="0">
                <a:solidFill>
                  <a:srgbClr val="9B0D5C"/>
                </a:solidFill>
                <a:latin typeface="inherit"/>
              </a:rPr>
              <a:t>&lt;&lt;</a:t>
            </a:r>
            <a:r>
              <a:rPr lang="pt-BR" b="0" i="0" dirty="0">
                <a:solidFill>
                  <a:srgbClr val="5E860F"/>
                </a:solidFill>
                <a:effectLst/>
                <a:latin typeface="inherit"/>
              </a:rPr>
              <a:t>"Exibindo os Valores do Vetor \n\n"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i="0" dirty="0">
                <a:solidFill>
                  <a:srgbClr val="085789"/>
                </a:solidFill>
                <a:effectLst/>
                <a:latin typeface="inherit"/>
              </a:rPr>
              <a:t>for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(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i = </a:t>
            </a:r>
            <a:r>
              <a:rPr lang="pt-BR" b="0" i="0" dirty="0">
                <a:solidFill>
                  <a:srgbClr val="9B0D5C"/>
                </a:solidFill>
                <a:effectLst/>
                <a:latin typeface="inherit"/>
              </a:rPr>
              <a:t>0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; i &lt;= </a:t>
            </a:r>
            <a:r>
              <a:rPr lang="pt-BR" b="0" i="0" dirty="0">
                <a:solidFill>
                  <a:srgbClr val="9B0D5C"/>
                </a:solidFill>
                <a:effectLst/>
                <a:latin typeface="inherit"/>
              </a:rPr>
              <a:t>4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; i++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){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dirty="0" err="1">
                <a:solidFill>
                  <a:srgbClr val="9B0D5C"/>
                </a:solidFill>
                <a:latin typeface="inherit"/>
              </a:rPr>
              <a:t>cout</a:t>
            </a:r>
            <a:r>
              <a:rPr lang="pt-BR" b="1" dirty="0">
                <a:solidFill>
                  <a:srgbClr val="9B0D5C"/>
                </a:solidFill>
                <a:latin typeface="inherit"/>
              </a:rPr>
              <a:t>&lt;&lt;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notas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[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i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]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}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i="0" dirty="0" err="1">
                <a:solidFill>
                  <a:srgbClr val="9B0D5C"/>
                </a:solidFill>
                <a:effectLst/>
                <a:latin typeface="inherit"/>
              </a:rPr>
              <a:t>getch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()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i="0" dirty="0" err="1">
                <a:solidFill>
                  <a:srgbClr val="085789"/>
                </a:solidFill>
                <a:effectLst/>
                <a:latin typeface="inherit"/>
              </a:rPr>
              <a:t>return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</a:t>
            </a:r>
            <a:r>
              <a:rPr lang="pt-BR" b="0" i="0" dirty="0">
                <a:solidFill>
                  <a:srgbClr val="9B0D5C"/>
                </a:solidFill>
                <a:effectLst/>
                <a:latin typeface="inherit"/>
              </a:rPr>
              <a:t>0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}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4564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A385475-E322-4BE1-8C68-F5647B65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9374" y="5593071"/>
            <a:ext cx="5938836" cy="309201"/>
          </a:xfrm>
        </p:spPr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pic>
        <p:nvPicPr>
          <p:cNvPr id="4" name="Picture 4" descr="Fatecs-SP soltam concorrência do Vestibular 2017/1 - Brasil Escola">
            <a:extLst>
              <a:ext uri="{FF2B5EF4-FFF2-40B4-BE49-F238E27FC236}">
                <a16:creationId xmlns:a16="http://schemas.microsoft.com/office/drawing/2014/main" id="{33FD35DE-9C13-4EBD-B9F5-8E451FDF8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7" y="246064"/>
            <a:ext cx="1891656" cy="102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43E28BC4-CF66-4DF3-82D5-E191C2C92C7E}"/>
              </a:ext>
            </a:extLst>
          </p:cNvPr>
          <p:cNvSpPr txBox="1">
            <a:spLocks noChangeArrowheads="1"/>
          </p:cNvSpPr>
          <p:nvPr/>
        </p:nvSpPr>
        <p:spPr>
          <a:xfrm>
            <a:off x="2387848" y="520639"/>
            <a:ext cx="770255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pt-BR" sz="2800">
                <a:latin typeface="Verdana" panose="020B0604030504040204" pitchFamily="34" charset="0"/>
              </a:rPr>
              <a:t>Mostrando os elementos do Vetor</a:t>
            </a:r>
            <a:endParaRPr lang="en-US" altLang="pt-BR" sz="2800" dirty="0">
              <a:latin typeface="Verdana" panose="020B060403050404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1B419C2-19EE-4125-B03F-C5620B1A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28775"/>
            <a:ext cx="77057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/>
              <a:t>Exemplo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5BA83D-649F-4216-A3E1-4BDD1C37D94E}"/>
              </a:ext>
            </a:extLst>
          </p:cNvPr>
          <p:cNvSpPr txBox="1"/>
          <p:nvPr/>
        </p:nvSpPr>
        <p:spPr>
          <a:xfrm>
            <a:off x="3037398" y="1345754"/>
            <a:ext cx="77922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rgbClr val="4284AE"/>
                </a:solidFill>
                <a:effectLst/>
                <a:latin typeface="inherit"/>
              </a:rPr>
              <a:t>#include&lt;stdio.h&gt;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dirty="0" err="1">
                <a:solidFill>
                  <a:srgbClr val="4284AE"/>
                </a:solidFill>
                <a:latin typeface="inherit"/>
              </a:rPr>
              <a:t>using</a:t>
            </a:r>
            <a:r>
              <a:rPr lang="pt-BR" b="1" dirty="0">
                <a:solidFill>
                  <a:srgbClr val="4284AE"/>
                </a:solidFill>
                <a:latin typeface="inherit"/>
              </a:rPr>
              <a:t> </a:t>
            </a:r>
            <a:r>
              <a:rPr lang="pt-BR" b="1" dirty="0" err="1">
                <a:solidFill>
                  <a:srgbClr val="4284AE"/>
                </a:solidFill>
                <a:latin typeface="inherit"/>
              </a:rPr>
              <a:t>namespace</a:t>
            </a:r>
            <a:r>
              <a:rPr lang="pt-BR" b="1" dirty="0">
                <a:solidFill>
                  <a:srgbClr val="4284AE"/>
                </a:solidFill>
                <a:latin typeface="inherit"/>
              </a:rPr>
              <a:t> </a:t>
            </a:r>
            <a:r>
              <a:rPr lang="pt-BR" b="1" dirty="0" err="1">
                <a:solidFill>
                  <a:srgbClr val="4284AE"/>
                </a:solidFill>
                <a:latin typeface="inherit"/>
              </a:rPr>
              <a:t>std</a:t>
            </a:r>
            <a:r>
              <a:rPr lang="pt-BR" b="1" dirty="0">
                <a:solidFill>
                  <a:srgbClr val="4284AE"/>
                </a:solidFill>
                <a:latin typeface="inherit"/>
              </a:rPr>
              <a:t>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i="0" dirty="0" err="1">
                <a:solidFill>
                  <a:srgbClr val="085789"/>
                </a:solidFill>
                <a:effectLst/>
                <a:latin typeface="inherit"/>
              </a:rPr>
              <a:t>int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</a:t>
            </a:r>
            <a:r>
              <a:rPr lang="pt-BR" b="1" i="0" dirty="0" err="1">
                <a:solidFill>
                  <a:srgbClr val="9B0D5C"/>
                </a:solidFill>
                <a:effectLst/>
                <a:latin typeface="inherit"/>
              </a:rPr>
              <a:t>main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()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{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i="0" dirty="0" err="1">
                <a:solidFill>
                  <a:srgbClr val="085789"/>
                </a:solidFill>
                <a:effectLst/>
                <a:latin typeface="inherit"/>
              </a:rPr>
              <a:t>int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i;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i="0" dirty="0" err="1">
                <a:solidFill>
                  <a:srgbClr val="085789"/>
                </a:solidFill>
                <a:effectLst/>
                <a:latin typeface="inherit"/>
              </a:rPr>
              <a:t>float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notas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[</a:t>
            </a:r>
            <a:r>
              <a:rPr lang="pt-BR" b="0" i="0" dirty="0">
                <a:solidFill>
                  <a:srgbClr val="9B0D5C"/>
                </a:solidFill>
                <a:effectLst/>
                <a:latin typeface="inherit"/>
              </a:rPr>
              <a:t>5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]</a:t>
            </a:r>
            <a:r>
              <a:rPr lang="pt-BR" dirty="0">
                <a:solidFill>
                  <a:srgbClr val="2B333A"/>
                </a:solidFill>
                <a:latin typeface="inherit"/>
              </a:rPr>
              <a:t>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0" i="0" dirty="0">
                <a:solidFill>
                  <a:srgbClr val="6B7C8B"/>
                </a:solidFill>
                <a:effectLst/>
                <a:latin typeface="inherit"/>
              </a:rPr>
              <a:t>// </a:t>
            </a:r>
            <a:r>
              <a:rPr lang="pt-BR" b="0" i="0" dirty="0" err="1">
                <a:solidFill>
                  <a:srgbClr val="6B7C8B"/>
                </a:solidFill>
                <a:effectLst/>
                <a:latin typeface="inherit"/>
              </a:rPr>
              <a:t>populando</a:t>
            </a:r>
            <a:r>
              <a:rPr lang="pt-BR" b="0" i="0" dirty="0">
                <a:solidFill>
                  <a:srgbClr val="6B7C8B"/>
                </a:solidFill>
                <a:effectLst/>
                <a:latin typeface="inherit"/>
              </a:rPr>
              <a:t> o vetor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i="0" dirty="0">
                <a:solidFill>
                  <a:srgbClr val="085789"/>
                </a:solidFill>
                <a:effectLst/>
                <a:latin typeface="inherit"/>
              </a:rPr>
              <a:t>for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(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i = </a:t>
            </a:r>
            <a:r>
              <a:rPr lang="pt-BR" b="0" i="0" dirty="0">
                <a:solidFill>
                  <a:srgbClr val="9B0D5C"/>
                </a:solidFill>
                <a:effectLst/>
                <a:latin typeface="inherit"/>
              </a:rPr>
              <a:t>0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; i &lt;= </a:t>
            </a:r>
            <a:r>
              <a:rPr lang="pt-BR" b="0" i="0" dirty="0">
                <a:solidFill>
                  <a:srgbClr val="9B0D5C"/>
                </a:solidFill>
                <a:effectLst/>
                <a:latin typeface="inherit"/>
              </a:rPr>
              <a:t>4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; i++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){</a:t>
            </a:r>
          </a:p>
          <a:p>
            <a:r>
              <a:rPr lang="pt-BR" b="1" dirty="0">
                <a:solidFill>
                  <a:srgbClr val="9B0D5C"/>
                </a:solidFill>
                <a:latin typeface="inherit"/>
              </a:rPr>
              <a:t>	</a:t>
            </a:r>
            <a:r>
              <a:rPr lang="pt-BR" b="1" dirty="0" err="1">
                <a:solidFill>
                  <a:srgbClr val="9B0D5C"/>
                </a:solidFill>
                <a:latin typeface="inherit"/>
              </a:rPr>
              <a:t>cout</a:t>
            </a:r>
            <a:r>
              <a:rPr lang="pt-BR" b="1" dirty="0">
                <a:solidFill>
                  <a:srgbClr val="9B0D5C"/>
                </a:solidFill>
                <a:latin typeface="inherit"/>
              </a:rPr>
              <a:t>&lt;&lt;</a:t>
            </a:r>
            <a:r>
              <a:rPr lang="pt-BR" b="0" i="0" dirty="0">
                <a:solidFill>
                  <a:srgbClr val="5E860F"/>
                </a:solidFill>
                <a:effectLst/>
                <a:latin typeface="inherit"/>
              </a:rPr>
              <a:t>“Digite um numero \n\n"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dirty="0">
                <a:solidFill>
                  <a:srgbClr val="9B0D5C"/>
                </a:solidFill>
                <a:latin typeface="inherit"/>
              </a:rPr>
              <a:t>	</a:t>
            </a:r>
            <a:r>
              <a:rPr lang="pt-BR" b="1" dirty="0" err="1">
                <a:solidFill>
                  <a:srgbClr val="9B0D5C"/>
                </a:solidFill>
                <a:latin typeface="inherit"/>
              </a:rPr>
              <a:t>cin</a:t>
            </a:r>
            <a:r>
              <a:rPr lang="pt-BR" b="1" dirty="0">
                <a:solidFill>
                  <a:srgbClr val="9B0D5C"/>
                </a:solidFill>
                <a:latin typeface="inherit"/>
              </a:rPr>
              <a:t>&gt;&gt;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notas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[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i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]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}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i="0" dirty="0" err="1">
                <a:solidFill>
                  <a:srgbClr val="9B0D5C"/>
                </a:solidFill>
                <a:effectLst/>
                <a:latin typeface="inherit"/>
              </a:rPr>
              <a:t>getch</a:t>
            </a:r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()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1" i="0" dirty="0" err="1">
                <a:solidFill>
                  <a:srgbClr val="085789"/>
                </a:solidFill>
                <a:effectLst/>
                <a:latin typeface="inherit"/>
              </a:rPr>
              <a:t>return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 </a:t>
            </a:r>
            <a:r>
              <a:rPr lang="pt-BR" b="0" i="0" dirty="0">
                <a:solidFill>
                  <a:srgbClr val="9B0D5C"/>
                </a:solidFill>
                <a:effectLst/>
                <a:latin typeface="inherit"/>
              </a:rPr>
              <a:t>0</a:t>
            </a:r>
            <a:r>
              <a:rPr lang="pt-BR" b="0" i="0" dirty="0">
                <a:solidFill>
                  <a:srgbClr val="2B333A"/>
                </a:solidFill>
                <a:effectLst/>
                <a:latin typeface="inherit"/>
              </a:rPr>
              <a:t>;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  <a:p>
            <a:pPr algn="l"/>
            <a:r>
              <a:rPr lang="pt-BR" b="0" i="0" dirty="0">
                <a:solidFill>
                  <a:srgbClr val="35434C"/>
                </a:solidFill>
                <a:effectLst/>
                <a:latin typeface="inherit"/>
              </a:rPr>
              <a:t>}</a:t>
            </a:r>
            <a:endParaRPr lang="pt-BR" b="0" i="0" dirty="0">
              <a:solidFill>
                <a:srgbClr val="9C9EA0"/>
              </a:solidFill>
              <a:effectLst/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1455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A385475-E322-4BE1-8C68-F5647B65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9374" y="5593071"/>
            <a:ext cx="5938836" cy="309201"/>
          </a:xfrm>
        </p:spPr>
        <p:txBody>
          <a:bodyPr/>
          <a:lstStyle/>
          <a:p>
            <a:r>
              <a:rPr lang="en-US"/>
              <a:t>Prof. Fernanda Schmitz</a:t>
            </a:r>
            <a:endParaRPr lang="en-US" dirty="0"/>
          </a:p>
        </p:txBody>
      </p:sp>
      <p:pic>
        <p:nvPicPr>
          <p:cNvPr id="4" name="Picture 4" descr="Fatecs-SP soltam concorrência do Vestibular 2017/1 - Brasil Escola">
            <a:extLst>
              <a:ext uri="{FF2B5EF4-FFF2-40B4-BE49-F238E27FC236}">
                <a16:creationId xmlns:a16="http://schemas.microsoft.com/office/drawing/2014/main" id="{33FD35DE-9C13-4EBD-B9F5-8E451FDF8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7" y="246064"/>
            <a:ext cx="1891656" cy="102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A1B419C2-19EE-4125-B03F-C5620B1A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32" y="1326626"/>
            <a:ext cx="77057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/>
              <a:t>Exemplo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F1E28D4-04D1-4DC5-899C-5FE2A9E858B3}"/>
              </a:ext>
            </a:extLst>
          </p:cNvPr>
          <p:cNvSpPr txBox="1">
            <a:spLocks noChangeArrowheads="1"/>
          </p:cNvSpPr>
          <p:nvPr/>
        </p:nvSpPr>
        <p:spPr>
          <a:xfrm>
            <a:off x="2257974" y="305167"/>
            <a:ext cx="7391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pt-BR" dirty="0">
                <a:latin typeface="Verdana" panose="020B0604030504040204" pitchFamily="34" charset="0"/>
              </a:rPr>
              <a:t> </a:t>
            </a:r>
            <a:r>
              <a:rPr lang="en-US" altLang="pt-BR" sz="2400" dirty="0" err="1">
                <a:latin typeface="Verdana" panose="020B0604030504040204" pitchFamily="34" charset="0"/>
              </a:rPr>
              <a:t>Atribuindo</a:t>
            </a:r>
            <a:r>
              <a:rPr lang="en-US" altLang="pt-BR" sz="2400" dirty="0">
                <a:latin typeface="Verdana" panose="020B0604030504040204" pitchFamily="34" charset="0"/>
              </a:rPr>
              <a:t> </a:t>
            </a:r>
            <a:r>
              <a:rPr lang="en-US" altLang="pt-BR" sz="2400" dirty="0" err="1">
                <a:latin typeface="Verdana" panose="020B0604030504040204" pitchFamily="34" charset="0"/>
              </a:rPr>
              <a:t>valores</a:t>
            </a:r>
            <a:r>
              <a:rPr lang="en-US" altLang="pt-BR" sz="2400" dirty="0">
                <a:latin typeface="Verdana" panose="020B0604030504040204" pitchFamily="34" charset="0"/>
              </a:rPr>
              <a:t> </a:t>
            </a:r>
            <a:r>
              <a:rPr lang="en-US" altLang="pt-BR" sz="2400" dirty="0" err="1">
                <a:latin typeface="Verdana" panose="020B0604030504040204" pitchFamily="34" charset="0"/>
              </a:rPr>
              <a:t>ao</a:t>
            </a:r>
            <a:r>
              <a:rPr lang="en-US" altLang="pt-BR" sz="2400" dirty="0">
                <a:latin typeface="Verdana" panose="020B0604030504040204" pitchFamily="34" charset="0"/>
              </a:rPr>
              <a:t> </a:t>
            </a:r>
            <a:r>
              <a:rPr lang="en-US" altLang="pt-BR" sz="2400" dirty="0" err="1">
                <a:latin typeface="Verdana" panose="020B0604030504040204" pitchFamily="34" charset="0"/>
              </a:rPr>
              <a:t>vetor</a:t>
            </a:r>
            <a:endParaRPr lang="en-US" altLang="pt-BR" sz="2400" dirty="0">
              <a:latin typeface="Verdana" panose="020B060403050404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BCE5BE1-DF2B-4DC5-B25E-445EAD15B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2492375"/>
            <a:ext cx="2806700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 b="1">
                <a:latin typeface="Courier New" panose="02070309020205020404" pitchFamily="49" charset="0"/>
                <a:sym typeface="Wingdings" panose="05000000000000000000" pitchFamily="2" charset="2"/>
              </a:rPr>
              <a:t>float salario[5];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 b="1">
                <a:latin typeface="Courier New" panose="02070309020205020404" pitchFamily="49" charset="0"/>
                <a:sym typeface="Wingdings" panose="05000000000000000000" pitchFamily="2" charset="2"/>
              </a:rPr>
              <a:t>char nome[6];</a:t>
            </a:r>
            <a:endParaRPr lang="pt-BR" altLang="pt-BR" sz="1800">
              <a:latin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D2B47E-311C-4907-9D89-21361E57C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832" y="2445709"/>
            <a:ext cx="3313112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 b="1">
                <a:latin typeface="Courier New" panose="02070309020205020404" pitchFamily="49" charset="0"/>
                <a:sym typeface="Wingdings" panose="05000000000000000000" pitchFamily="2" charset="2"/>
              </a:rPr>
              <a:t>salario[0] = 240,00;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 b="1">
                <a:latin typeface="Courier New" panose="02070309020205020404" pitchFamily="49" charset="0"/>
                <a:sym typeface="Wingdings" panose="05000000000000000000" pitchFamily="2" charset="2"/>
              </a:rPr>
              <a:t>salario[4] = 1000,00;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 b="1">
                <a:latin typeface="Courier New" panose="02070309020205020404" pitchFamily="49" charset="0"/>
                <a:sym typeface="Wingdings" panose="05000000000000000000" pitchFamily="2" charset="2"/>
              </a:rPr>
              <a:t>Strcpy(nome, “Maria”);</a:t>
            </a:r>
            <a:endParaRPr lang="pt-BR" altLang="pt-BR" sz="1800">
              <a:latin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8827598F-F753-46DF-9377-762E57D73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713" y="4184650"/>
            <a:ext cx="1022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salario</a:t>
            </a:r>
          </a:p>
        </p:txBody>
      </p:sp>
      <p:graphicFrame>
        <p:nvGraphicFramePr>
          <p:cNvPr id="14" name="Group 9">
            <a:extLst>
              <a:ext uri="{FF2B5EF4-FFF2-40B4-BE49-F238E27FC236}">
                <a16:creationId xmlns:a16="http://schemas.microsoft.com/office/drawing/2014/main" id="{B267FEF1-BEFD-4820-9C9A-83E7C0EFFE58}"/>
              </a:ext>
            </a:extLst>
          </p:cNvPr>
          <p:cNvGraphicFramePr>
            <a:graphicFrameLocks noGrp="1"/>
          </p:cNvGraphicFramePr>
          <p:nvPr/>
        </p:nvGraphicFramePr>
        <p:xfrm>
          <a:off x="2911475" y="4149725"/>
          <a:ext cx="5548313" cy="396875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240,00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1000,00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 Box 24">
            <a:extLst>
              <a:ext uri="{FF2B5EF4-FFF2-40B4-BE49-F238E27FC236}">
                <a16:creationId xmlns:a16="http://schemas.microsoft.com/office/drawing/2014/main" id="{0C82FE42-F7ED-4CF6-8828-29145579E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4508500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6" name="Text Box 25">
            <a:extLst>
              <a:ext uri="{FF2B5EF4-FFF2-40B4-BE49-F238E27FC236}">
                <a16:creationId xmlns:a16="http://schemas.microsoft.com/office/drawing/2014/main" id="{7D49A927-C8B8-4955-9341-4E788BD15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508500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7" name="Text Box 26">
            <a:extLst>
              <a:ext uri="{FF2B5EF4-FFF2-40B4-BE49-F238E27FC236}">
                <a16:creationId xmlns:a16="http://schemas.microsoft.com/office/drawing/2014/main" id="{AFC1F76A-D619-4487-90B1-9BAF2B897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888" y="4508500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9" name="Text Box 27">
            <a:extLst>
              <a:ext uri="{FF2B5EF4-FFF2-40B4-BE49-F238E27FC236}">
                <a16:creationId xmlns:a16="http://schemas.microsoft.com/office/drawing/2014/main" id="{B0A69E2F-497C-4AF5-8F15-746750A3F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388" y="4508500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9B68333F-4EFE-4A33-8847-9B08F0F2F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913" y="4508500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21" name="Text Box 43">
            <a:extLst>
              <a:ext uri="{FF2B5EF4-FFF2-40B4-BE49-F238E27FC236}">
                <a16:creationId xmlns:a16="http://schemas.microsoft.com/office/drawing/2014/main" id="{DD96718A-9AD0-4767-B0AD-E940F8B0D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335588"/>
            <a:ext cx="896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nome</a:t>
            </a:r>
          </a:p>
        </p:txBody>
      </p:sp>
      <p:graphicFrame>
        <p:nvGraphicFramePr>
          <p:cNvPr id="22" name="Group 65">
            <a:extLst>
              <a:ext uri="{FF2B5EF4-FFF2-40B4-BE49-F238E27FC236}">
                <a16:creationId xmlns:a16="http://schemas.microsoft.com/office/drawing/2014/main" id="{D2E3AF3C-709D-45CD-B4C8-23D6C9449B3E}"/>
              </a:ext>
            </a:extLst>
          </p:cNvPr>
          <p:cNvGraphicFramePr>
            <a:graphicFrameLocks/>
          </p:cNvGraphicFramePr>
          <p:nvPr/>
        </p:nvGraphicFramePr>
        <p:xfrm>
          <a:off x="2916238" y="5300663"/>
          <a:ext cx="5694362" cy="434975"/>
        </p:xfrm>
        <a:graphic>
          <a:graphicData uri="http://schemas.openxmlformats.org/drawingml/2006/table">
            <a:tbl>
              <a:tblPr/>
              <a:tblGrid>
                <a:gridCol w="94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7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 Box 44">
            <a:extLst>
              <a:ext uri="{FF2B5EF4-FFF2-40B4-BE49-F238E27FC236}">
                <a16:creationId xmlns:a16="http://schemas.microsoft.com/office/drawing/2014/main" id="{1B4253AB-84CE-4EF3-A87A-0C29C4CBA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659438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24" name="Text Box 45">
            <a:extLst>
              <a:ext uri="{FF2B5EF4-FFF2-40B4-BE49-F238E27FC236}">
                <a16:creationId xmlns:a16="http://schemas.microsoft.com/office/drawing/2014/main" id="{ABCD8701-CD7C-42E5-86E2-9BEA0AEC8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659438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5" name="Text Box 46">
            <a:extLst>
              <a:ext uri="{FF2B5EF4-FFF2-40B4-BE49-F238E27FC236}">
                <a16:creationId xmlns:a16="http://schemas.microsoft.com/office/drawing/2014/main" id="{F1334101-BE55-4FE9-828F-A56B6B7C3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5659438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26" name="Text Box 47">
            <a:extLst>
              <a:ext uri="{FF2B5EF4-FFF2-40B4-BE49-F238E27FC236}">
                <a16:creationId xmlns:a16="http://schemas.microsoft.com/office/drawing/2014/main" id="{8E7D2674-2ED1-4275-AF95-9C8CC7BDC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5659438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27" name="Text Box 48">
            <a:extLst>
              <a:ext uri="{FF2B5EF4-FFF2-40B4-BE49-F238E27FC236}">
                <a16:creationId xmlns:a16="http://schemas.microsoft.com/office/drawing/2014/main" id="{A4A8F022-401C-470E-8C52-6141A653D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659438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28" name="Text Box 67">
            <a:extLst>
              <a:ext uri="{FF2B5EF4-FFF2-40B4-BE49-F238E27FC236}">
                <a16:creationId xmlns:a16="http://schemas.microsoft.com/office/drawing/2014/main" id="{1E02396E-7E36-4B03-9A8C-1F94FEC3B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5661025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Ä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Verdana" panose="020B060403050404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9488690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F0D2E73C39C2346BBFB267F3C806274" ma:contentTypeVersion="2" ma:contentTypeDescription="Crie um novo documento." ma:contentTypeScope="" ma:versionID="98fd77dfc0bd7e6a0627e4b9c756f6c4">
  <xsd:schema xmlns:xsd="http://www.w3.org/2001/XMLSchema" xmlns:xs="http://www.w3.org/2001/XMLSchema" xmlns:p="http://schemas.microsoft.com/office/2006/metadata/properties" xmlns:ns2="051680a2-b5c9-494d-b52b-d2239bbfd282" targetNamespace="http://schemas.microsoft.com/office/2006/metadata/properties" ma:root="true" ma:fieldsID="b1fde985649de8858d9eac3f28d52a03" ns2:_="">
    <xsd:import namespace="051680a2-b5c9-494d-b52b-d2239bbfd2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1680a2-b5c9-494d-b52b-d2239bbfd2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333C3F-B8B4-411F-9F4A-B72F3C697ED7}"/>
</file>

<file path=customXml/itemProps2.xml><?xml version="1.0" encoding="utf-8"?>
<ds:datastoreItem xmlns:ds="http://schemas.openxmlformats.org/officeDocument/2006/customXml" ds:itemID="{C5B05392-3363-4B1F-90D9-97D122E04914}"/>
</file>

<file path=customXml/itemProps3.xml><?xml version="1.0" encoding="utf-8"?>
<ds:datastoreItem xmlns:ds="http://schemas.openxmlformats.org/officeDocument/2006/customXml" ds:itemID="{9076B92D-8B5A-4FD3-A3A4-AF9A0FF05AE3}"/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377</TotalTime>
  <Words>323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7" baseType="lpstr">
      <vt:lpstr>Arial</vt:lpstr>
      <vt:lpstr>Calibri</vt:lpstr>
      <vt:lpstr>Courier New</vt:lpstr>
      <vt:lpstr>Gill Sans MT</vt:lpstr>
      <vt:lpstr>inherit</vt:lpstr>
      <vt:lpstr>Source Code Pro</vt:lpstr>
      <vt:lpstr>Verdana</vt:lpstr>
      <vt:lpstr>Wingdings</vt:lpstr>
      <vt:lpstr>Wingdings 2</vt:lpstr>
      <vt:lpstr>Wingdings 3</vt:lpstr>
      <vt:lpstr>Galeria</vt:lpstr>
      <vt:lpstr>Estrutura array - vetor </vt:lpstr>
      <vt:lpstr>Apresentação do PowerPoint</vt:lpstr>
      <vt:lpstr>Declaração e Atribuição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Recursividade</dc:title>
  <dc:creator>Fernanda Schmitz</dc:creator>
  <cp:lastModifiedBy>FERNANDA</cp:lastModifiedBy>
  <cp:revision>25</cp:revision>
  <dcterms:created xsi:type="dcterms:W3CDTF">2020-04-28T20:02:11Z</dcterms:created>
  <dcterms:modified xsi:type="dcterms:W3CDTF">2020-08-25T01:18:44Z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0x0101004F0D2E73C39C2346BBFB267F3C806274</vt:lpwstr>
  </property>
</Properties>
</file>