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B45BBFC-A71E-4542-886D-B92E3A5AA9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69AAF6-D03E-4BD5-A41C-AE5DFC8A78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891EC-F569-442A-88D7-789B32449A18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DA8F9D-2667-4898-90B4-E1CC209125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3801EF-BD17-4EB0-AD99-39121D71ED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0CBCE-FC42-4ACC-B774-CE2CB59D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286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F32FB-6D10-4D62-87CF-D2D29DF95AC3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32C4-7A66-474E-A46B-F3D9608CD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6657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512-3C0A-4284-BDAE-541CBFB1648D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A13D-37F5-43AA-9B71-46B64DA51CED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8889-1D1F-4973-A9DC-9A6DF1DA2832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1D5-5D6E-4785-B671-F12D1BE054F2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4D52-DEAA-4691-B8B1-AC98652886D8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5FE1-05B5-416A-9B8B-31D29ADFD761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8C8C-5E65-48F6-BED4-23E7C18C1D1D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555-BF4B-4A6F-B067-38652D9440A7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7-C9C6-4CFD-8DC1-08169962D9BC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4EB-27F9-4875-9E6B-32FBE52F1281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9CECDDA-75A6-4F18-AF39-3DBC82DD528A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F6CF-87FF-4611-9B7C-1B3F67EEA635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4AFB9-8419-4BA7-8E84-1309DBFA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82" y="1573574"/>
            <a:ext cx="10416208" cy="1018169"/>
          </a:xfrm>
        </p:spPr>
        <p:txBody>
          <a:bodyPr>
            <a:normAutofit/>
          </a:bodyPr>
          <a:lstStyle/>
          <a:p>
            <a:r>
              <a:rPr lang="pt-BR" sz="4000" dirty="0"/>
              <a:t>Estrutura </a:t>
            </a:r>
            <a:r>
              <a:rPr lang="pt-BR" sz="4000" dirty="0" err="1"/>
              <a:t>array</a:t>
            </a:r>
            <a:r>
              <a:rPr lang="pt-BR" sz="4000" dirty="0"/>
              <a:t> - MATRIZ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180436-09DB-4D17-8181-82B76FCFF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002" y="3821385"/>
            <a:ext cx="9838302" cy="2234317"/>
          </a:xfrm>
        </p:spPr>
        <p:txBody>
          <a:bodyPr>
            <a:normAutofit/>
          </a:bodyPr>
          <a:lstStyle/>
          <a:p>
            <a:r>
              <a:rPr lang="pt-BR" altLang="pt-BR" dirty="0"/>
              <a:t>Matriz é uma variável composta homogênea BIDIMENSIONAL formada por uma sequência de variáveis, todas do mesmo tipo, com o mesmo identificador (mesmo nome) e alocadas sequencialmente na memória.</a:t>
            </a:r>
          </a:p>
          <a:p>
            <a:pPr>
              <a:spcBef>
                <a:spcPct val="20000"/>
              </a:spcBef>
              <a:buSzPct val="80000"/>
            </a:pPr>
            <a:endParaRPr lang="pt-BR" altLang="pt-BR" dirty="0">
              <a:latin typeface="Arial" panose="020B0604020202020204" pitchFamily="34" charset="0"/>
            </a:endParaRPr>
          </a:p>
        </p:txBody>
      </p:sp>
      <p:pic>
        <p:nvPicPr>
          <p:cNvPr id="1028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61936CBD-FEDB-4D66-AB45-06B8F23F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4" y="289888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0EEFE0-0319-49EB-BB80-7672A491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84729" y="5746501"/>
            <a:ext cx="4973915" cy="309201"/>
          </a:xfrm>
        </p:spPr>
        <p:txBody>
          <a:bodyPr/>
          <a:lstStyle/>
          <a:p>
            <a:r>
              <a:rPr lang="en-US" dirty="0"/>
              <a:t>Prof. Fernanda Schmitz</a:t>
            </a:r>
          </a:p>
        </p:txBody>
      </p:sp>
    </p:spTree>
    <p:extLst>
      <p:ext uri="{BB962C8B-B14F-4D97-AF65-F5344CB8AC3E}">
        <p14:creationId xmlns:p14="http://schemas.microsoft.com/office/powerpoint/2010/main" val="3046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546BF0-BAA3-41B2-AB05-460685A1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2985" y="5628323"/>
            <a:ext cx="5938836" cy="309201"/>
          </a:xfrm>
        </p:spPr>
        <p:txBody>
          <a:bodyPr/>
          <a:lstStyle/>
          <a:p>
            <a:r>
              <a:rPr lang="en-US" dirty="0"/>
              <a:t>Prof. Fernanda Schmitz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606576-86AC-404E-AF97-9841F6A5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15E6E037-15FD-4D4A-AC2F-44C5A058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370161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904035B-C271-4E90-B822-F5FE8F728638}"/>
              </a:ext>
            </a:extLst>
          </p:cNvPr>
          <p:cNvSpPr txBox="1"/>
          <p:nvPr/>
        </p:nvSpPr>
        <p:spPr>
          <a:xfrm>
            <a:off x="3315694" y="798973"/>
            <a:ext cx="617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MATRIZ</a:t>
            </a:r>
          </a:p>
        </p:txBody>
      </p:sp>
      <p:graphicFrame>
        <p:nvGraphicFramePr>
          <p:cNvPr id="22" name="Group 65">
            <a:extLst>
              <a:ext uri="{FF2B5EF4-FFF2-40B4-BE49-F238E27FC236}">
                <a16:creationId xmlns:a16="http://schemas.microsoft.com/office/drawing/2014/main" id="{278DBA0A-4259-4F93-9BCD-AAC3D97D18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27313" y="3357563"/>
          <a:ext cx="5548312" cy="1189038"/>
        </p:xfrm>
        <a:graphic>
          <a:graphicData uri="http://schemas.openxmlformats.org/drawingml/2006/table">
            <a:tbl>
              <a:tblPr/>
              <a:tblGrid>
                <a:gridCol w="110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 Box 26">
            <a:extLst>
              <a:ext uri="{FF2B5EF4-FFF2-40B4-BE49-F238E27FC236}">
                <a16:creationId xmlns:a16="http://schemas.microsoft.com/office/drawing/2014/main" id="{DE7CD78B-7670-41D8-B53C-1B8B42636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9972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7387BDD5-3514-4447-A6F3-6F91EC49D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9972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A059285F-96D0-40D6-95E6-25B836214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9972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F1E5ABF6-EFFC-4B93-876B-3128A429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9972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DEB04A1D-269E-434A-B145-2F9034BF6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9972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CFF89DCA-9B5B-4BCE-9AE1-033D5573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797425"/>
            <a:ext cx="1150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x[0][0]</a:t>
            </a:r>
          </a:p>
        </p:txBody>
      </p:sp>
      <p:cxnSp>
        <p:nvCxnSpPr>
          <p:cNvPr id="29" name="AutoShape 32">
            <a:extLst>
              <a:ext uri="{FF2B5EF4-FFF2-40B4-BE49-F238E27FC236}">
                <a16:creationId xmlns:a16="http://schemas.microsoft.com/office/drawing/2014/main" id="{6C4C93F4-EF96-427D-8279-8B2B25DFC9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82938" y="3573463"/>
            <a:ext cx="1101725" cy="12430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66">
            <a:extLst>
              <a:ext uri="{FF2B5EF4-FFF2-40B4-BE49-F238E27FC236}">
                <a16:creationId xmlns:a16="http://schemas.microsoft.com/office/drawing/2014/main" id="{2148F762-2DBC-40B8-A45F-DA61CF785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335756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31" name="Text Box 67">
            <a:extLst>
              <a:ext uri="{FF2B5EF4-FFF2-40B4-BE49-F238E27FC236}">
                <a16:creationId xmlns:a16="http://schemas.microsoft.com/office/drawing/2014/main" id="{495B2CF0-A261-4AF4-9B45-1CC740915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378936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2" name="Text Box 68">
            <a:extLst>
              <a:ext uri="{FF2B5EF4-FFF2-40B4-BE49-F238E27FC236}">
                <a16:creationId xmlns:a16="http://schemas.microsoft.com/office/drawing/2014/main" id="{04E53594-A3BF-4968-B76A-590DD111B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41497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33" name="Text Box 69">
            <a:extLst>
              <a:ext uri="{FF2B5EF4-FFF2-40B4-BE49-F238E27FC236}">
                <a16:creationId xmlns:a16="http://schemas.microsoft.com/office/drawing/2014/main" id="{02F1AFB7-490C-46D9-AB47-4374C238D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516563"/>
            <a:ext cx="1150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x[2][3]</a:t>
            </a:r>
          </a:p>
        </p:txBody>
      </p:sp>
      <p:cxnSp>
        <p:nvCxnSpPr>
          <p:cNvPr id="34" name="AutoShape 70">
            <a:extLst>
              <a:ext uri="{FF2B5EF4-FFF2-40B4-BE49-F238E27FC236}">
                <a16:creationId xmlns:a16="http://schemas.microsoft.com/office/drawing/2014/main" id="{5856C28D-CAF5-4CFF-849C-CF12BEF99C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78563" y="4292600"/>
            <a:ext cx="1101725" cy="1243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25">
            <a:extLst>
              <a:ext uri="{FF2B5EF4-FFF2-40B4-BE49-F238E27FC236}">
                <a16:creationId xmlns:a16="http://schemas.microsoft.com/office/drawing/2014/main" id="{7E59E7BA-EE1C-408C-B48D-AF006C926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493" y="3417640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562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FBC21F-4F92-4510-A8AD-7EBD7C7A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84545" y="5628323"/>
            <a:ext cx="5938836" cy="309201"/>
          </a:xfrm>
        </p:spPr>
        <p:txBody>
          <a:bodyPr/>
          <a:lstStyle/>
          <a:p>
            <a:r>
              <a:rPr lang="en-US" dirty="0"/>
              <a:t>Prof. Fernanda Schmitz</a:t>
            </a:r>
          </a:p>
        </p:txBody>
      </p:sp>
      <p:pic>
        <p:nvPicPr>
          <p:cNvPr id="6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D3B7A134-827A-4B3A-9CBE-1EDE21BD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8" y="293772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3952194-D578-4A26-A532-05AC5A877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7623" y="743766"/>
            <a:ext cx="7702550" cy="1143000"/>
          </a:xfrm>
        </p:spPr>
        <p:txBody>
          <a:bodyPr/>
          <a:lstStyle/>
          <a:p>
            <a:pPr eaLnBrk="1" hangingPunct="1"/>
            <a:r>
              <a:rPr lang="en-US" altLang="pt-BR" sz="3600" dirty="0" err="1">
                <a:latin typeface="Verdana" panose="020B0604030504040204" pitchFamily="34" charset="0"/>
              </a:rPr>
              <a:t>Declaração</a:t>
            </a:r>
            <a:r>
              <a:rPr lang="en-US" altLang="pt-BR" sz="3600" dirty="0">
                <a:latin typeface="Verdana" panose="020B0604030504040204" pitchFamily="34" charset="0"/>
              </a:rPr>
              <a:t> e </a:t>
            </a:r>
            <a:r>
              <a:rPr lang="en-US" altLang="pt-BR" sz="3600" dirty="0" err="1">
                <a:latin typeface="Verdana" panose="020B0604030504040204" pitchFamily="34" charset="0"/>
              </a:rPr>
              <a:t>Atribuição</a:t>
            </a:r>
            <a:endParaRPr lang="en-US" altLang="pt-BR" sz="3600" dirty="0">
              <a:latin typeface="Verdana" panose="020B060403050404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4535583-C7B7-443F-A2ED-2BF52E9A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267" y="1898127"/>
            <a:ext cx="4824413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 3" panose="05040102010807070707" pitchFamily="18" charset="2"/>
              <a:buNone/>
            </a:pPr>
            <a:r>
              <a:rPr lang="pt-BR" altLang="pt-BR" dirty="0">
                <a:latin typeface="Courier New" panose="02070309020205020404" pitchFamily="49" charset="0"/>
                <a:sym typeface="Wingdings" panose="05000000000000000000" pitchFamily="2" charset="2"/>
              </a:rPr>
              <a:t>Tipo nome [linha][coluna];</a:t>
            </a:r>
            <a:endParaRPr lang="pt-BR" altLang="pt-BR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DE0080C-9131-4973-BDAD-15765932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680" y="2552425"/>
            <a:ext cx="77057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Exemplo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pt-BR" altLang="pt-BR" sz="1800" dirty="0" err="1"/>
              <a:t>float</a:t>
            </a:r>
            <a:r>
              <a:rPr lang="pt-BR" altLang="pt-BR" sz="1800" dirty="0"/>
              <a:t> x [3][5];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8036B7B-2064-44D6-AAAC-55F606155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680" y="3441976"/>
            <a:ext cx="316865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 3" panose="05040102010807070707" pitchFamily="18" charset="2"/>
              <a:buNone/>
            </a:pPr>
            <a:r>
              <a:rPr lang="pt-BR" altLang="pt-BR">
                <a:latin typeface="Courier New" panose="02070309020205020404" pitchFamily="49" charset="0"/>
                <a:sym typeface="Wingdings" panose="05000000000000000000" pitchFamily="2" charset="2"/>
              </a:rPr>
              <a:t>x[0][0]  240</a:t>
            </a:r>
            <a:endParaRPr lang="pt-BR" altLang="pt-BR" b="1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pt-BR" altLang="pt-BR">
                <a:latin typeface="Courier New" panose="02070309020205020404" pitchFamily="49" charset="0"/>
                <a:sym typeface="Wingdings" panose="05000000000000000000" pitchFamily="2" charset="2"/>
              </a:rPr>
              <a:t>X[2][3]</a:t>
            </a:r>
            <a:r>
              <a:rPr lang="pt-BR" altLang="pt-BR" b="1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>
                <a:latin typeface="Courier New" panose="02070309020205020404" pitchFamily="49" charset="0"/>
                <a:sym typeface="Wingdings" panose="05000000000000000000" pitchFamily="2" charset="2"/>
              </a:rPr>
              <a:t> 1000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7F8858B-2D78-4BB5-833D-31AC1C3AB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542" y="3441976"/>
            <a:ext cx="316865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 3" panose="05040102010807070707" pitchFamily="18" charset="2"/>
              <a:buNone/>
            </a:pPr>
            <a:r>
              <a:rPr lang="pt-BR" altLang="pt-BR" dirty="0">
                <a:latin typeface="Courier New" panose="02070309020205020404" pitchFamily="49" charset="0"/>
                <a:sym typeface="Wingdings" panose="05000000000000000000" pitchFamily="2" charset="2"/>
              </a:rPr>
              <a:t>x[0][0]  240</a:t>
            </a:r>
            <a:endParaRPr lang="pt-BR" altLang="pt-BR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pt-BR" altLang="pt-BR" dirty="0">
                <a:latin typeface="Courier New" panose="02070309020205020404" pitchFamily="49" charset="0"/>
                <a:sym typeface="Wingdings" panose="05000000000000000000" pitchFamily="2" charset="2"/>
              </a:rPr>
              <a:t>X[2][3]</a:t>
            </a:r>
            <a:r>
              <a:rPr lang="pt-BR" altLang="pt-BR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dirty="0">
                <a:latin typeface="Courier New" panose="02070309020205020404" pitchFamily="49" charset="0"/>
                <a:sym typeface="Wingdings" panose="05000000000000000000" pitchFamily="2" charset="2"/>
              </a:rPr>
              <a:t> 1000</a:t>
            </a:r>
          </a:p>
        </p:txBody>
      </p:sp>
      <p:graphicFrame>
        <p:nvGraphicFramePr>
          <p:cNvPr id="5" name="Group 48">
            <a:extLst>
              <a:ext uri="{FF2B5EF4-FFF2-40B4-BE49-F238E27FC236}">
                <a16:creationId xmlns:a16="http://schemas.microsoft.com/office/drawing/2014/main" id="{AEC55EA5-3555-4EC2-817E-BB930080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03106"/>
              </p:ext>
            </p:extLst>
          </p:nvPr>
        </p:nvGraphicFramePr>
        <p:xfrm>
          <a:off x="2493121" y="4779962"/>
          <a:ext cx="5548312" cy="1189038"/>
        </p:xfrm>
        <a:graphic>
          <a:graphicData uri="http://schemas.openxmlformats.org/drawingml/2006/table">
            <a:tbl>
              <a:tblPr/>
              <a:tblGrid>
                <a:gridCol w="110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 Box 22">
            <a:extLst>
              <a:ext uri="{FF2B5EF4-FFF2-40B4-BE49-F238E27FC236}">
                <a16:creationId xmlns:a16="http://schemas.microsoft.com/office/drawing/2014/main" id="{57E35113-CF1C-410B-8389-3CE7A08F6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231" y="4383087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81740542-96F0-408B-9117-4F605684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731" y="4408514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4702BB40-2BA8-4B0B-88D2-9361E0E79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231" y="4395801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A87B6DD1-FB1E-4C28-AF52-851346F70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402" y="4389444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58E5170A-C0E2-4B53-A195-B9C417AA8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995" y="4395801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36" name="Text Box 22">
            <a:extLst>
              <a:ext uri="{FF2B5EF4-FFF2-40B4-BE49-F238E27FC236}">
                <a16:creationId xmlns:a16="http://schemas.microsoft.com/office/drawing/2014/main" id="{59CA4596-59AE-45E8-B61D-295790BF1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585" y="4779962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7C9AC742-8FD5-4794-B222-5804F7EB9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816" y="515141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40" name="Text Box 24">
            <a:extLst>
              <a:ext uri="{FF2B5EF4-FFF2-40B4-BE49-F238E27FC236}">
                <a16:creationId xmlns:a16="http://schemas.microsoft.com/office/drawing/2014/main" id="{85F75AC8-4128-4DE3-87DD-97705C94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585" y="556735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7C474CB0-3227-41F0-B14A-7866F272B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282" y="5085978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272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A385475-E322-4BE1-8C68-F5647B65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9374" y="5593071"/>
            <a:ext cx="5938836" cy="309201"/>
          </a:xfrm>
        </p:spPr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pic>
        <p:nvPicPr>
          <p:cNvPr id="4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33FD35DE-9C13-4EBD-B9F5-8E451FDF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7" y="246064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F1E7910-CCAD-4110-A8DA-708FA4834943}"/>
              </a:ext>
            </a:extLst>
          </p:cNvPr>
          <p:cNvSpPr txBox="1"/>
          <p:nvPr/>
        </p:nvSpPr>
        <p:spPr>
          <a:xfrm>
            <a:off x="1007165" y="1063475"/>
            <a:ext cx="10463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3947439-497A-449F-9457-99C0FA4BA02C}"/>
              </a:ext>
            </a:extLst>
          </p:cNvPr>
          <p:cNvSpPr txBox="1">
            <a:spLocks noChangeArrowheads="1"/>
          </p:cNvSpPr>
          <p:nvPr/>
        </p:nvSpPr>
        <p:spPr>
          <a:xfrm>
            <a:off x="2602064" y="384228"/>
            <a:ext cx="770255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3600" dirty="0" err="1">
                <a:latin typeface="Verdana" panose="020B0604030504040204" pitchFamily="34" charset="0"/>
              </a:rPr>
              <a:t>Carregando</a:t>
            </a:r>
            <a:r>
              <a:rPr lang="en-US" altLang="pt-BR" sz="3600" dirty="0">
                <a:latin typeface="Verdana" panose="020B0604030504040204" pitchFamily="34" charset="0"/>
              </a:rPr>
              <a:t> </a:t>
            </a:r>
            <a:r>
              <a:rPr lang="en-US" altLang="pt-BR" sz="3600" dirty="0" err="1">
                <a:latin typeface="Verdana" panose="020B0604030504040204" pitchFamily="34" charset="0"/>
              </a:rPr>
              <a:t>uma</a:t>
            </a:r>
            <a:r>
              <a:rPr lang="en-US" altLang="pt-BR" sz="3600" dirty="0">
                <a:latin typeface="Verdana" panose="020B0604030504040204" pitchFamily="34" charset="0"/>
              </a:rPr>
              <a:t> </a:t>
            </a:r>
            <a:r>
              <a:rPr lang="en-US" altLang="pt-BR" sz="3600" dirty="0" err="1">
                <a:latin typeface="Verdana" panose="020B0604030504040204" pitchFamily="34" charset="0"/>
              </a:rPr>
              <a:t>matriz</a:t>
            </a:r>
            <a:endParaRPr lang="en-US" altLang="pt-BR" sz="3600" dirty="0">
              <a:latin typeface="Verdana" panose="020B060403050404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ADF8834-F253-47C4-B1FA-6434A707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28775"/>
            <a:ext cx="77057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/>
              <a:t>Exemplo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DBB810-C53F-4ACD-A33C-1DCFD3819DE0}"/>
              </a:ext>
            </a:extLst>
          </p:cNvPr>
          <p:cNvSpPr txBox="1"/>
          <p:nvPr/>
        </p:nvSpPr>
        <p:spPr>
          <a:xfrm>
            <a:off x="3572634" y="1447995"/>
            <a:ext cx="77922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4284AE"/>
                </a:solidFill>
                <a:effectLst/>
                <a:latin typeface="inherit"/>
              </a:rPr>
              <a:t>#include&lt;stdio.h&gt;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dirty="0" err="1">
                <a:solidFill>
                  <a:srgbClr val="4284AE"/>
                </a:solidFill>
                <a:latin typeface="inherit"/>
              </a:rPr>
              <a:t>using</a:t>
            </a:r>
            <a:r>
              <a:rPr lang="pt-BR" b="1" dirty="0">
                <a:solidFill>
                  <a:srgbClr val="4284AE"/>
                </a:solidFill>
                <a:latin typeface="inherit"/>
              </a:rPr>
              <a:t> </a:t>
            </a:r>
            <a:r>
              <a:rPr lang="pt-BR" b="1" dirty="0" err="1">
                <a:solidFill>
                  <a:srgbClr val="4284AE"/>
                </a:solidFill>
                <a:latin typeface="inherit"/>
              </a:rPr>
              <a:t>namespace</a:t>
            </a:r>
            <a:r>
              <a:rPr lang="pt-BR" b="1" dirty="0">
                <a:solidFill>
                  <a:srgbClr val="4284AE"/>
                </a:solidFill>
                <a:latin typeface="inherit"/>
              </a:rPr>
              <a:t> </a:t>
            </a:r>
            <a:r>
              <a:rPr lang="pt-BR" b="1" dirty="0" err="1">
                <a:solidFill>
                  <a:srgbClr val="4284AE"/>
                </a:solidFill>
                <a:latin typeface="inherit"/>
              </a:rPr>
              <a:t>std</a:t>
            </a:r>
            <a:r>
              <a:rPr lang="pt-BR" b="1" dirty="0">
                <a:solidFill>
                  <a:srgbClr val="4284AE"/>
                </a:solidFill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int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</a:t>
            </a:r>
            <a:r>
              <a:rPr lang="pt-BR" b="1" i="0" dirty="0" err="1">
                <a:solidFill>
                  <a:srgbClr val="9B0D5C"/>
                </a:solidFill>
                <a:effectLst/>
                <a:latin typeface="inherit"/>
              </a:rPr>
              <a:t>main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()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{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int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i, j;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float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notas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[</a:t>
            </a:r>
            <a:r>
              <a:rPr lang="pt-BR" dirty="0">
                <a:solidFill>
                  <a:srgbClr val="9B0D5C"/>
                </a:solidFill>
                <a:latin typeface="inherit"/>
              </a:rPr>
              <a:t>2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][2]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= 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{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7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,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8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,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9.5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,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9.9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}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 // atribuição direta</a:t>
            </a:r>
            <a:endParaRPr lang="pt-BR" dirty="0">
              <a:solidFill>
                <a:srgbClr val="9C9EA0"/>
              </a:solidFill>
              <a:latin typeface="Source Code Pro"/>
            </a:endParaRPr>
          </a:p>
          <a:p>
            <a:pPr algn="l"/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6B7C8B"/>
                </a:solidFill>
                <a:effectLst/>
                <a:latin typeface="inherit"/>
              </a:rPr>
              <a:t>// declarando e inicializando o vetor notas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dirty="0" err="1">
                <a:solidFill>
                  <a:srgbClr val="9B0D5C"/>
                </a:solidFill>
                <a:latin typeface="inherit"/>
              </a:rPr>
              <a:t>cout</a:t>
            </a:r>
            <a:r>
              <a:rPr lang="pt-BR" b="1" dirty="0">
                <a:solidFill>
                  <a:srgbClr val="9B0D5C"/>
                </a:solidFill>
                <a:latin typeface="inherit"/>
              </a:rPr>
              <a:t>&lt;&lt;</a:t>
            </a:r>
            <a:r>
              <a:rPr lang="pt-BR" b="0" i="0" dirty="0">
                <a:solidFill>
                  <a:srgbClr val="5E860F"/>
                </a:solidFill>
                <a:effectLst/>
                <a:latin typeface="inherit"/>
              </a:rPr>
              <a:t>"Exibindo os Valores do Vetor \n\n"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>
                <a:solidFill>
                  <a:srgbClr val="085789"/>
                </a:solidFill>
                <a:effectLst/>
                <a:latin typeface="inherit"/>
              </a:rPr>
              <a:t>for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(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i =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0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; i &lt;2; i++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){</a:t>
            </a:r>
          </a:p>
          <a:p>
            <a:r>
              <a:rPr lang="pt-BR" dirty="0">
                <a:solidFill>
                  <a:srgbClr val="35434C"/>
                </a:solidFill>
                <a:latin typeface="inherit"/>
              </a:rPr>
              <a:t>    </a:t>
            </a:r>
            <a:r>
              <a:rPr lang="pt-BR" b="1" i="0" dirty="0">
                <a:solidFill>
                  <a:srgbClr val="085789"/>
                </a:solidFill>
                <a:effectLst/>
                <a:latin typeface="inherit"/>
              </a:rPr>
              <a:t>for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(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j =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0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; j &lt;2; j++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){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dirty="0">
                <a:solidFill>
                  <a:srgbClr val="9B0D5C"/>
                </a:solidFill>
                <a:latin typeface="inherit"/>
              </a:rPr>
              <a:t>	</a:t>
            </a:r>
            <a:r>
              <a:rPr lang="pt-BR" b="1" dirty="0" err="1">
                <a:solidFill>
                  <a:srgbClr val="9B0D5C"/>
                </a:solidFill>
                <a:latin typeface="inherit"/>
              </a:rPr>
              <a:t>cout</a:t>
            </a:r>
            <a:r>
              <a:rPr lang="pt-BR" b="1" dirty="0">
                <a:solidFill>
                  <a:srgbClr val="9B0D5C"/>
                </a:solidFill>
                <a:latin typeface="inherit"/>
              </a:rPr>
              <a:t>&lt;&lt;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notas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[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i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][j]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}   }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return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0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}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4564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A385475-E322-4BE1-8C68-F5647B65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9374" y="5593071"/>
            <a:ext cx="5938836" cy="309201"/>
          </a:xfrm>
        </p:spPr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pic>
        <p:nvPicPr>
          <p:cNvPr id="4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33FD35DE-9C13-4EBD-B9F5-8E451FDF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7" y="246064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43E28BC4-CF66-4DF3-82D5-E191C2C92C7E}"/>
              </a:ext>
            </a:extLst>
          </p:cNvPr>
          <p:cNvSpPr txBox="1">
            <a:spLocks noChangeArrowheads="1"/>
          </p:cNvSpPr>
          <p:nvPr/>
        </p:nvSpPr>
        <p:spPr>
          <a:xfrm>
            <a:off x="2387848" y="520639"/>
            <a:ext cx="770255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2800">
                <a:latin typeface="Verdana" panose="020B0604030504040204" pitchFamily="34" charset="0"/>
              </a:rPr>
              <a:t>Mostrando os elementos do Vetor</a:t>
            </a:r>
            <a:endParaRPr lang="en-US" altLang="pt-BR" sz="2800" dirty="0">
              <a:latin typeface="Verdana" panose="020B060403050404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1B419C2-19EE-4125-B03F-C5620B1A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28775"/>
            <a:ext cx="77057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Exemplo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5BA83D-649F-4216-A3E1-4BDD1C37D94E}"/>
              </a:ext>
            </a:extLst>
          </p:cNvPr>
          <p:cNvSpPr txBox="1"/>
          <p:nvPr/>
        </p:nvSpPr>
        <p:spPr>
          <a:xfrm>
            <a:off x="3037398" y="1345754"/>
            <a:ext cx="77922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4284AE"/>
                </a:solidFill>
                <a:effectLst/>
                <a:latin typeface="inherit"/>
              </a:rPr>
              <a:t>#include&lt;stdio.h&gt;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dirty="0" err="1">
                <a:solidFill>
                  <a:srgbClr val="4284AE"/>
                </a:solidFill>
                <a:latin typeface="inherit"/>
              </a:rPr>
              <a:t>using</a:t>
            </a:r>
            <a:r>
              <a:rPr lang="pt-BR" b="1" dirty="0">
                <a:solidFill>
                  <a:srgbClr val="4284AE"/>
                </a:solidFill>
                <a:latin typeface="inherit"/>
              </a:rPr>
              <a:t> </a:t>
            </a:r>
            <a:r>
              <a:rPr lang="pt-BR" b="1" dirty="0" err="1">
                <a:solidFill>
                  <a:srgbClr val="4284AE"/>
                </a:solidFill>
                <a:latin typeface="inherit"/>
              </a:rPr>
              <a:t>namespace</a:t>
            </a:r>
            <a:r>
              <a:rPr lang="pt-BR" b="1" dirty="0">
                <a:solidFill>
                  <a:srgbClr val="4284AE"/>
                </a:solidFill>
                <a:latin typeface="inherit"/>
              </a:rPr>
              <a:t> </a:t>
            </a:r>
            <a:r>
              <a:rPr lang="pt-BR" b="1" dirty="0" err="1">
                <a:solidFill>
                  <a:srgbClr val="4284AE"/>
                </a:solidFill>
                <a:latin typeface="inherit"/>
              </a:rPr>
              <a:t>std</a:t>
            </a:r>
            <a:r>
              <a:rPr lang="pt-BR" b="1" dirty="0">
                <a:solidFill>
                  <a:srgbClr val="4284AE"/>
                </a:solidFill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int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</a:t>
            </a:r>
            <a:r>
              <a:rPr lang="pt-BR" b="1" i="0" dirty="0" err="1">
                <a:solidFill>
                  <a:srgbClr val="9B0D5C"/>
                </a:solidFill>
                <a:effectLst/>
                <a:latin typeface="inherit"/>
              </a:rPr>
              <a:t>main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()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{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int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i, j;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float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notas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[</a:t>
            </a:r>
            <a:r>
              <a:rPr lang="pt-BR" dirty="0">
                <a:solidFill>
                  <a:srgbClr val="9B0D5C"/>
                </a:solidFill>
                <a:latin typeface="inherit"/>
              </a:rPr>
              <a:t>3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][3]</a:t>
            </a:r>
            <a:r>
              <a:rPr lang="pt-BR" dirty="0">
                <a:solidFill>
                  <a:srgbClr val="2B333A"/>
                </a:solidFill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6B7C8B"/>
                </a:solidFill>
                <a:effectLst/>
                <a:latin typeface="inherit"/>
              </a:rPr>
              <a:t>// </a:t>
            </a:r>
            <a:r>
              <a:rPr lang="pt-BR" b="0" i="0" dirty="0" err="1">
                <a:solidFill>
                  <a:srgbClr val="6B7C8B"/>
                </a:solidFill>
                <a:effectLst/>
                <a:latin typeface="inherit"/>
              </a:rPr>
              <a:t>populando</a:t>
            </a:r>
            <a:r>
              <a:rPr lang="pt-BR" b="0" i="0" dirty="0">
                <a:solidFill>
                  <a:srgbClr val="6B7C8B"/>
                </a:solidFill>
                <a:effectLst/>
                <a:latin typeface="inherit"/>
              </a:rPr>
              <a:t> o vetor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>
                <a:solidFill>
                  <a:srgbClr val="085789"/>
                </a:solidFill>
                <a:effectLst/>
                <a:latin typeface="inherit"/>
              </a:rPr>
              <a:t>for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(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i =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0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; i &lt;3; i++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){</a:t>
            </a:r>
          </a:p>
          <a:p>
            <a:r>
              <a:rPr lang="pt-BR" dirty="0">
                <a:solidFill>
                  <a:srgbClr val="35434C"/>
                </a:solidFill>
                <a:latin typeface="inherit"/>
              </a:rPr>
              <a:t>	</a:t>
            </a:r>
            <a:r>
              <a:rPr lang="pt-BR" b="1" i="0" dirty="0">
                <a:solidFill>
                  <a:srgbClr val="085789"/>
                </a:solidFill>
                <a:effectLst/>
                <a:latin typeface="inherit"/>
              </a:rPr>
              <a:t>for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(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j =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0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; j &lt;3; j++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){</a:t>
            </a:r>
          </a:p>
          <a:p>
            <a:pPr algn="l"/>
            <a:endParaRPr lang="pt-BR" b="0" i="0" dirty="0">
              <a:solidFill>
                <a:srgbClr val="35434C"/>
              </a:solidFill>
              <a:effectLst/>
              <a:latin typeface="inherit"/>
            </a:endParaRPr>
          </a:p>
          <a:p>
            <a:r>
              <a:rPr lang="pt-BR" b="1" dirty="0">
                <a:solidFill>
                  <a:srgbClr val="9B0D5C"/>
                </a:solidFill>
                <a:latin typeface="inherit"/>
              </a:rPr>
              <a:t>		</a:t>
            </a:r>
            <a:r>
              <a:rPr lang="pt-BR" b="1" dirty="0" err="1">
                <a:solidFill>
                  <a:srgbClr val="9B0D5C"/>
                </a:solidFill>
                <a:latin typeface="inherit"/>
              </a:rPr>
              <a:t>cout</a:t>
            </a:r>
            <a:r>
              <a:rPr lang="pt-BR" b="1" dirty="0">
                <a:solidFill>
                  <a:srgbClr val="9B0D5C"/>
                </a:solidFill>
                <a:latin typeface="inherit"/>
              </a:rPr>
              <a:t>&lt;&lt;</a:t>
            </a:r>
            <a:r>
              <a:rPr lang="pt-BR" b="0" i="0" dirty="0">
                <a:solidFill>
                  <a:srgbClr val="5E860F"/>
                </a:solidFill>
                <a:effectLst/>
                <a:latin typeface="inherit"/>
              </a:rPr>
              <a:t>“Digite um numero \n\n"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dirty="0">
                <a:solidFill>
                  <a:srgbClr val="9B0D5C"/>
                </a:solidFill>
                <a:latin typeface="inherit"/>
              </a:rPr>
              <a:t>		</a:t>
            </a:r>
            <a:r>
              <a:rPr lang="pt-BR" b="1" dirty="0" err="1">
                <a:solidFill>
                  <a:srgbClr val="9B0D5C"/>
                </a:solidFill>
                <a:latin typeface="inherit"/>
              </a:rPr>
              <a:t>cin</a:t>
            </a:r>
            <a:r>
              <a:rPr lang="pt-BR" b="1" dirty="0">
                <a:solidFill>
                  <a:srgbClr val="9B0D5C"/>
                </a:solidFill>
                <a:latin typeface="inherit"/>
              </a:rPr>
              <a:t>&gt;&gt;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notas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[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i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][j]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}   }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return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0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}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1455965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0D2E73C39C2346BBFB267F3C806274" ma:contentTypeVersion="2" ma:contentTypeDescription="Crie um novo documento." ma:contentTypeScope="" ma:versionID="98fd77dfc0bd7e6a0627e4b9c756f6c4">
  <xsd:schema xmlns:xsd="http://www.w3.org/2001/XMLSchema" xmlns:xs="http://www.w3.org/2001/XMLSchema" xmlns:p="http://schemas.microsoft.com/office/2006/metadata/properties" xmlns:ns2="051680a2-b5c9-494d-b52b-d2239bbfd282" targetNamespace="http://schemas.microsoft.com/office/2006/metadata/properties" ma:root="true" ma:fieldsID="b1fde985649de8858d9eac3f28d52a03" ns2:_="">
    <xsd:import namespace="051680a2-b5c9-494d-b52b-d2239bbfd2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680a2-b5c9-494d-b52b-d2239bbfd2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BF24C1-8AFE-4107-B879-B07CFC085F24}"/>
</file>

<file path=customXml/itemProps2.xml><?xml version="1.0" encoding="utf-8"?>
<ds:datastoreItem xmlns:ds="http://schemas.openxmlformats.org/officeDocument/2006/customXml" ds:itemID="{4AB6C3CF-7373-4360-B3D6-8045FC7F090B}"/>
</file>

<file path=customXml/itemProps3.xml><?xml version="1.0" encoding="utf-8"?>
<ds:datastoreItem xmlns:ds="http://schemas.openxmlformats.org/officeDocument/2006/customXml" ds:itemID="{05441FAE-4E4D-42DC-A760-6EB0B7C5E92C}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390</TotalTime>
  <Words>337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inherit</vt:lpstr>
      <vt:lpstr>Source Code Pro</vt:lpstr>
      <vt:lpstr>Verdana</vt:lpstr>
      <vt:lpstr>Wingdings</vt:lpstr>
      <vt:lpstr>Wingdings 2</vt:lpstr>
      <vt:lpstr>Wingdings 3</vt:lpstr>
      <vt:lpstr>Galeria</vt:lpstr>
      <vt:lpstr>Estrutura array - MATRIZ </vt:lpstr>
      <vt:lpstr>Apresentação do PowerPoint</vt:lpstr>
      <vt:lpstr>Declaração e Atribuição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Recursividade</dc:title>
  <dc:creator>Fernanda Schmitz</dc:creator>
  <cp:lastModifiedBy>FERNANDA</cp:lastModifiedBy>
  <cp:revision>30</cp:revision>
  <dcterms:created xsi:type="dcterms:W3CDTF">2020-04-28T20:02:11Z</dcterms:created>
  <dcterms:modified xsi:type="dcterms:W3CDTF">2020-08-31T20:59:30Z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0x0101004F0D2E73C39C2346BBFB267F3C806274</vt:lpwstr>
  </property>
</Properties>
</file>