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1_0.xml" ContentType="application/vnd.ms-powerpoint.comments+xml"/>
  <Override PartName="/ppt/comments/modernComment_102_0.xml" ContentType="application/vnd.ms-powerpoint.comments+xml"/>
  <Override PartName="/ppt/comments/modernComment_103_0.xml" ContentType="application/vnd.ms-powerpoint.comments+xml"/>
  <Override PartName="/ppt/comments/modernComment_104_0.xml" ContentType="application/vnd.ms-powerpoint.comments+xml"/>
  <Override PartName="/ppt/comments/modernComment_105_0.xml" ContentType="application/vnd.ms-powerpoint.comments+xml"/>
  <Override PartName="/ppt/comments/modernComment_106_0.xml" ContentType="application/vnd.ms-powerpoint.comments+xml"/>
  <Override PartName="/ppt/comments/modernComment_107_0.xml" ContentType="application/vnd.ms-powerpoint.comments+xml"/>
  <Override PartName="/ppt/comments/modernComment_10A_0.xml" ContentType="application/vnd.ms-powerpoint.comments+xml"/>
  <Override PartName="/ppt/comments/modernComment_10D_0.xml" ContentType="application/vnd.ms-powerpoint.comments+xml"/>
  <Override PartName="/ppt/comments/modernComment_10F_0.xml" ContentType="application/vnd.ms-powerpoint.comments+xml"/>
  <Override PartName="/ppt/comments/modernComment_112_0.xml" ContentType="application/vnd.ms-powerpoint.comments+xml"/>
  <Override PartName="/ppt/comments/modernComment_113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BAA3C3-7923-8BDF-7589-ED34672CCD49}" name="Ricardo Cruz" initials="RC" userId="S::ricardo.cruz29@ua.pt::90c7527a-5ec6-4417-921e-32d064f33b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767"/>
  </p:normalViewPr>
  <p:slideViewPr>
    <p:cSldViewPr>
      <p:cViewPr varScale="1">
        <p:scale>
          <a:sx n="146" d="100"/>
          <a:sy n="146" d="100"/>
        </p:scale>
        <p:origin x="21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8/10/relationships/authors" Target="authors.xml"/></Relationships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02255D-6AD4-0D48-AB12-72C64F4F8B89}" authorId="{BFBAA3C3-7923-8BDF-7589-ED34672CCD49}" created="2022-11-14T10:19:36.938">
    <pc:sldMkLst xmlns:pc="http://schemas.microsoft.com/office/powerpoint/2013/main/command">
      <pc:docMk/>
      <pc:sldMk cId="0" sldId="257"/>
    </pc:sldMkLst>
    <p188:replyLst>
      <p188:reply id="{8885FA1E-2FA2-1840-BCE0-902B27B1D1CE}" authorId="{BFBAA3C3-7923-8BDF-7589-ED34672CCD49}" created="2022-11-14T10:19:51.662">
        <p188:txBody>
          <a:bodyPr/>
          <a:lstStyle/>
          <a:p>
            <a:r>
              <a:rPr lang="pt-PT"/>
              <a:t>A avaliação faz parte de todos os ciclos e é algo que é muito importante
</a:t>
            </a:r>
          </a:p>
        </p188:txBody>
      </p188:reply>
    </p188:replyLst>
    <p188:txBody>
      <a:bodyPr/>
      <a:lstStyle/>
      <a:p>
        <a:r>
          <a:rPr lang="pt-PT"/>
          <a:t>deve ser um processo iterativo</a:t>
        </a:r>
      </a:p>
    </p188:txBody>
  </p188:cm>
</p188:cmLst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416B4B-1B59-8944-BEBA-F4913DE5F412}" authorId="{BFBAA3C3-7923-8BDF-7589-ED34672CCD49}" created="2022-11-14T10:20:17.421">
    <pc:sldMkLst xmlns:pc="http://schemas.microsoft.com/office/powerpoint/2013/main/command">
      <pc:docMk/>
      <pc:sldMk cId="0" sldId="258"/>
    </pc:sldMkLst>
    <p188:txBody>
      <a:bodyPr/>
      <a:lstStyle/>
      <a:p>
        <a:r>
          <a:rPr lang="pt-PT"/>
          <a:t>Há mts tipos de avaliações, e nesta área da visualização podemos obter métodos de avaliação a outras áreas cientificas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CDA392-6186-0A4C-9871-AFEDE6FC4548}" authorId="{BFBAA3C3-7923-8BDF-7589-ED34672CCD49}" created="2022-11-14T10:23:01.921">
    <pc:sldMkLst xmlns:pc="http://schemas.microsoft.com/office/powerpoint/2013/main/command">
      <pc:docMk/>
      <pc:sldMk cId="0" sldId="259"/>
    </pc:sldMkLst>
    <p188:txBody>
      <a:bodyPr/>
      <a:lstStyle/>
      <a:p>
        <a:r>
          <a:rPr lang="pt-PT"/>
          <a:t>Definição dos anos 90 para o que é a usabilidade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20C65A-4B48-0549-9819-8CCC2CE4D0BB}" authorId="{BFBAA3C3-7923-8BDF-7589-ED34672CCD49}" created="2022-11-14T10:24:53.567">
    <pc:sldMkLst xmlns:pc="http://schemas.microsoft.com/office/powerpoint/2013/main/command">
      <pc:docMk/>
      <pc:sldMk cId="0" sldId="260"/>
    </pc:sldMkLst>
    <p188:replyLst>
      <p188:reply id="{29DE0477-18F9-4A4B-B755-0CBE48B7D584}" authorId="{BFBAA3C3-7923-8BDF-7589-ED34672CCD49}" created="2022-11-14T10:25:30.864">
        <p188:txBody>
          <a:bodyPr/>
          <a:lstStyle/>
          <a:p>
            <a:r>
              <a:rPr lang="pt-PT"/>
              <a:t>Se se está a fazer o processamento de dados corretamnte, o visual mapping corretamente, etc</a:t>
            </a:r>
          </a:p>
        </p188:txBody>
      </p188:reply>
      <p188:reply id="{7406A71C-DA1A-BB44-8716-21FF63798EAE}" authorId="{BFBAA3C3-7923-8BDF-7589-ED34672CCD49}" created="2022-11-14T10:25:46.064">
        <p188:txBody>
          <a:bodyPr/>
          <a:lstStyle/>
          <a:p>
            <a:r>
              <a:rPr lang="pt-PT"/>
              <a:t>Devemos avaliar de alguma forma todas as partes do processo</a:t>
            </a:r>
          </a:p>
        </p188:txBody>
      </p188:reply>
    </p188:replyLst>
    <p188:txBody>
      <a:bodyPr/>
      <a:lstStyle/>
      <a:p>
        <a:r>
          <a:rPr lang="pt-PT"/>
          <a:t>A avaliação deve incidir sobre todos as etapas da pipeline</a:t>
        </a:r>
      </a:p>
    </p188:txBody>
  </p188:cm>
</p188:cmLst>
</file>

<file path=ppt/comments/modernComment_10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C33A8E-4E30-924B-A987-27D56E6A7E73}" authorId="{BFBAA3C3-7923-8BDF-7589-ED34672CCD49}" created="2022-11-14T10:26:51.633">
    <pc:sldMkLst xmlns:pc="http://schemas.microsoft.com/office/powerpoint/2013/main/command">
      <pc:docMk/>
      <pc:sldMk cId="0" sldId="261"/>
    </pc:sldMkLst>
    <p188:replyLst>
      <p188:reply id="{43ADC1EB-B8DF-9840-BFB3-F25933D737F5}" authorId="{BFBAA3C3-7923-8BDF-7589-ED34672CCD49}" created="2022-11-14T10:27:42.477">
        <p188:txBody>
          <a:bodyPr/>
          <a:lstStyle/>
          <a:p>
            <a:r>
              <a:rPr lang="pt-PT"/>
              <a:t>Os analiticos, têm uma grande vantagem é que nao se tem de envolver utilizadores que é smp uma dor de cabeça. Contudo, esta é também a maior desvantagem, pq sao os utilizadores que nos dao uma visao mais correta dos problemas da nossa plataforma</a:t>
            </a:r>
          </a:p>
        </p188:txBody>
      </p188:reply>
      <p188:reply id="{844920B0-67F8-B347-94FE-6A827E14863B}" authorId="{BFBAA3C3-7923-8BDF-7589-ED34672CCD49}" created="2022-11-14T10:28:36.518">
        <p188:txBody>
          <a:bodyPr/>
          <a:lstStyle/>
          <a:p>
            <a:r>
              <a:rPr lang="pt-PT"/>
              <a:t>A avaliação heuristica deve ser utilizda numa fase mais inicial, e permite identificar problemas no design</a:t>
            </a:r>
          </a:p>
        </p188:txBody>
      </p188:reply>
    </p188:replyLst>
    <p188:txBody>
      <a:bodyPr/>
      <a:lstStyle/>
      <a:p>
        <a:r>
          <a:rPr lang="pt-PT"/>
          <a:t>Divide os métodos de avaliação de usabilidade em dois tipos, analiticos e empiricos. Na primeira nao ha utilizadores envolvidos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F9F21E-E1CD-AE43-ADD4-CEB811FFC87E}" authorId="{BFBAA3C3-7923-8BDF-7589-ED34672CCD49}" created="2022-11-14T10:34:00.328">
    <pc:sldMkLst xmlns:pc="http://schemas.microsoft.com/office/powerpoint/2013/main/command">
      <pc:docMk/>
      <pc:sldMk cId="0" sldId="262"/>
    </pc:sldMkLst>
    <p188:txBody>
      <a:bodyPr/>
      <a:lstStyle/>
      <a:p>
        <a:r>
          <a:rPr lang="pt-PT"/>
          <a:t>Cognitive walktrough é um metodo analitico, onde a equipa de desenvolvimento vai percorrer a interface toda, e vai perguntando a si proprio se o utilizador vai conseguir chegar ao objetivo</a:t>
        </a:r>
      </a:p>
    </p188:txBody>
  </p188:cm>
</p188:cmLst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E2BD4BD-954C-B84E-A830-2AC28AEBEE02}" authorId="{BFBAA3C3-7923-8BDF-7589-ED34672CCD49}" created="2022-11-14T10:35:48.891">
    <pc:sldMkLst xmlns:pc="http://schemas.microsoft.com/office/powerpoint/2013/main/command">
      <pc:docMk/>
      <pc:sldMk cId="0" sldId="263"/>
    </pc:sldMkLst>
    <p188:replyLst>
      <p188:reply id="{B1C97015-3B73-874D-99FD-902DE11DA726}" authorId="{BFBAA3C3-7923-8BDF-7589-ED34672CCD49}" created="2022-11-14T10:36:03.374">
        <p188:txBody>
          <a:bodyPr/>
          <a:lstStyle/>
          <a:p>
            <a:r>
              <a:rPr lang="pt-PT"/>
              <a:t>Para ultrapassar esta desvantagem, em geral tenta-se que exista mais do que um analista</a:t>
            </a:r>
          </a:p>
        </p188:txBody>
      </p188:reply>
    </p188:replyLst>
    <p188:txBody>
      <a:bodyPr/>
      <a:lstStyle/>
      <a:p>
        <a:r>
          <a:rPr lang="pt-PT"/>
          <a:t>Permite identificar potenciais problemas de usabilidade em fases mt precoces de desenvolvimento. è muito simples de implementar, contudo, a grande desvantagem é ser subjetiva porque depende do analista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0A9E99-FDBE-FE4E-BDA2-0627B54BE6EA}" authorId="{BFBAA3C3-7923-8BDF-7589-ED34672CCD49}" created="2022-11-14T10:39:10.344">
    <pc:sldMkLst xmlns:pc="http://schemas.microsoft.com/office/powerpoint/2013/main/command">
      <pc:docMk/>
      <pc:sldMk cId="0" sldId="266"/>
    </pc:sldMkLst>
    <p188:txBody>
      <a:bodyPr/>
      <a:lstStyle/>
      <a:p>
        <a:r>
          <a:rPr lang="pt-PT"/>
          <a:t>Estas heuristicas são gerais e podem ser aplicadas no campo da visualização de informação. Contudo, há algumas diferenças</a:t>
        </a:r>
      </a:p>
    </p188:txBody>
  </p188:cm>
</p188:cmLst>
</file>

<file path=ppt/comments/modernComment_10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B65D85-DA1B-F54E-851C-9D63815786CA}" authorId="{BFBAA3C3-7923-8BDF-7589-ED34672CCD49}" created="2022-11-14T10:44:25.531">
    <pc:sldMkLst xmlns:pc="http://schemas.microsoft.com/office/powerpoint/2013/main/command">
      <pc:docMk/>
      <pc:sldMk cId="0" sldId="269"/>
    </pc:sldMkLst>
    <p188:replyLst>
      <p188:reply id="{36D8242A-2BBF-9242-8D08-D0FE494B2538}" authorId="{BFBAA3C3-7923-8BDF-7589-ED34672CCD49}" created="2022-11-14T10:44:47.367">
        <p188:txBody>
          <a:bodyPr/>
          <a:lstStyle/>
          <a:p>
            <a:r>
              <a:rPr lang="pt-PT"/>
              <a:t>10 - Nao por mais do que necessario</a:t>
            </a:r>
          </a:p>
        </p188:txBody>
      </p188:reply>
      <p188:reply id="{E2D0CAB1-EF6D-D948-8CAE-FE5013081401}" authorId="{BFBAA3C3-7923-8BDF-7589-ED34672CCD49}" created="2022-11-14T10:45:25.931">
        <p188:txBody>
          <a:bodyPr/>
          <a:lstStyle/>
          <a:p>
            <a:r>
              <a:rPr lang="pt-PT"/>
              <a:t>2 - Nao esperar ordenação de cores. Se usarmos diferentes cores não dá, contudo a mesma cor com diferente intensidade já é possível</a:t>
            </a:r>
          </a:p>
        </p188:txBody>
      </p188:reply>
    </p188:replyLst>
    <p188:txBody>
      <a:bodyPr/>
      <a:lstStyle/>
      <a:p>
        <a:r>
          <a:rPr lang="pt-PT"/>
          <a:t>ink - aquilo que é visivel, algo que está em cima do espaço branco</a:t>
        </a:r>
      </a:p>
    </p188:txBody>
  </p188:cm>
</p188:cmLst>
</file>

<file path=ppt/comments/modernComment_10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E8ADC47-8E96-004B-B36A-6F823B4C8731}" authorId="{BFBAA3C3-7923-8BDF-7589-ED34672CCD49}" created="2022-11-14T10:47:25.708">
    <pc:sldMkLst xmlns:pc="http://schemas.microsoft.com/office/powerpoint/2013/main/command">
      <pc:docMk/>
      <pc:sldMk cId="0" sldId="271"/>
    </pc:sldMkLst>
    <p188:txBody>
      <a:bodyPr/>
      <a:lstStyle/>
      <a:p>
        <a:r>
          <a:rPr lang="pt-PT"/>
          <a:t>Gráfico da direita é impossivel distinguir. Deve-se utilziar coisas mt distinas</a:t>
        </a:r>
      </a:p>
    </p188:txBody>
  </p188:cm>
</p188:cmLst>
</file>

<file path=ppt/comments/modernComment_11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FE1395-5584-724C-AE18-EC0221D0E2DE}" authorId="{BFBAA3C3-7923-8BDF-7589-ED34672CCD49}" created="2022-11-14T10:51:31.076">
    <pc:sldMkLst xmlns:pc="http://schemas.microsoft.com/office/powerpoint/2013/main/command">
      <pc:docMk/>
      <pc:sldMk cId="0" sldId="274"/>
    </pc:sldMkLst>
    <p188:replyLst>
      <p188:reply id="{2190E28F-A13E-1346-92B2-4F7CE4A7456C}" authorId="{BFBAA3C3-7923-8BDF-7589-ED34672CCD49}" created="2022-11-14T10:51:41.676">
        <p188:txBody>
          <a:bodyPr/>
          <a:lstStyle/>
          <a:p>
            <a:r>
              <a:rPr lang="pt-PT"/>
              <a:t>Nao explicar, pq isso veio mais tarde, mas sim descrever</a:t>
            </a:r>
          </a:p>
        </p188:txBody>
      </p188:reply>
    </p188:replyLst>
    <p188:txBody>
      <a:bodyPr/>
      <a:lstStyle/>
      <a:p>
        <a:r>
          <a:rPr lang="pt-PT"/>
          <a:t>As leis de GEstalt foram um conjunto de leis proposto por uma escola de psicologia importante, que tentaram descrever como é que nos olhamos para uma cena visual e tiramos de la informação.</a:t>
        </a:r>
      </a:p>
    </p188:txBody>
  </p188:cm>
</p188:cmLst>
</file>

<file path=ppt/comments/modernComment_11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BA774E-B26F-1A4C-B481-3E3570D519B4}" authorId="{BFBAA3C3-7923-8BDF-7589-ED34672CCD49}" created="2022-11-14T10:53:38.224">
    <pc:sldMkLst xmlns:pc="http://schemas.microsoft.com/office/powerpoint/2013/main/command">
      <pc:docMk/>
      <pc:sldMk cId="0" sldId="275"/>
    </pc:sldMkLst>
    <p188:txBody>
      <a:bodyPr/>
      <a:lstStyle/>
      <a:p>
        <a:r>
          <a:rPr lang="pt-PT"/>
          <a:t>Vao analisar muitos casos com varios conjuntos de heuristicas diferentes, e fazer um conjuno novo que inclui aquelas que pareceram mais relevantes, basicamente as que podiam explicar melhor todos os problemas encontrados, e que permitiam encontrar mais problemas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523" y="1771014"/>
            <a:ext cx="24257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22933"/>
            <a:ext cx="7891780" cy="303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ngroup.com/articles/how-to-rate-the-severity-of-usability-problems/" TargetMode="External"/><Relationship Id="rId2" Type="http://schemas.openxmlformats.org/officeDocument/2006/relationships/hyperlink" Target="http://www.nngroup.com/articles/how-to-conduct-a-heuristic-evaluation/#sthash.OmTrV7Og.6ZrkgzXB.dpu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microsoft.com/office/2018/10/relationships/comments" Target="../comments/modernComment_10A_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ngroup.com/articles/ten-usability-heuristic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ngroup.com/articles/how-to-conduct-a-heuristic-evaluation/#sthash.OmTrV7Og.6ZrkgzXB.dpuf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microsoft.com/office/2018/10/relationships/comments" Target="../comments/modernComment_10F_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olor-blindness.com/coblis-color-blindness-simulator/" TargetMode="External"/><Relationship Id="rId5" Type="http://schemas.openxmlformats.org/officeDocument/2006/relationships/hyperlink" Target="http://www.colourblindawareness.org/" TargetMode="Externa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microsoft.com/office/2018/10/relationships/comments" Target="../comments/modernComment_112_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8/10/relationships/comments" Target="../comments/modernComment_101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microsoft.com/office/2018/10/relationships/comments" Target="../comments/modernComment_113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migration-flow.herokuapp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hyperlink" Target="https://www.tibco.com/products/tibco-spotfire/learn/demo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public.tableau.com/en-us/s/gallery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hyperlink" Target="https://public.tableau.com/en-us/gallery/vaccinating-united-states?tab=viz-of-the-day&amp;type=viz-of-the-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article/useful-survey-questions-for-user-feedback-surveys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raction-design.org/literature/article/how-to-conduct-user-interview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0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methods/system-usability-scal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resources/templates/system-usability-scale-su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action-design.org/encyclopedia/usability_evalu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5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ngroup.com/articles/how-to-conduct-a-heuristic-evalu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707" y="2510790"/>
            <a:ext cx="484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Evaluation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in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Visualization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260604"/>
            <a:ext cx="658368" cy="725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3594" y="433578"/>
            <a:ext cx="200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Universidade </a:t>
            </a: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777777"/>
                </a:solidFill>
                <a:latin typeface="Calibri"/>
                <a:cs typeface="Calibri"/>
              </a:rPr>
              <a:t>Aveiro 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 Departamento </a:t>
            </a: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Electrónica, </a:t>
            </a: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777777"/>
                </a:solidFill>
                <a:latin typeface="Calibri"/>
                <a:cs typeface="Calibri"/>
              </a:rPr>
              <a:t>Telecomunicações</a:t>
            </a:r>
            <a:r>
              <a:rPr sz="1200" spc="35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77777"/>
                </a:solidFill>
                <a:latin typeface="Calibri"/>
                <a:cs typeface="Calibri"/>
              </a:rPr>
              <a:t>Informática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6310071"/>
            <a:ext cx="5022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Beatriz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Sousa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Santos,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Universidade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Aveiro,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1820" y="3429000"/>
            <a:ext cx="2987681" cy="17434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341" y="1230858"/>
            <a:ext cx="8131809" cy="43973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Nielsen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proposed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10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general</a:t>
            </a:r>
            <a:r>
              <a:rPr sz="2000" b="1" dirty="0">
                <a:latin typeface="Calibri"/>
                <a:cs typeface="Calibri"/>
              </a:rPr>
              <a:t> usability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heuristics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there </a:t>
            </a:r>
            <a:r>
              <a:rPr sz="2000" b="1" spc="-10" dirty="0">
                <a:latin typeface="Calibri"/>
                <a:cs typeface="Calibri"/>
              </a:rPr>
              <a:t>are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other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-10" dirty="0">
                <a:latin typeface="Calibri"/>
                <a:cs typeface="Calibri"/>
              </a:rPr>
              <a:t> visualization,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mobile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seniors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children…)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spc="-10" dirty="0">
                <a:latin typeface="Calibri"/>
                <a:cs typeface="Calibri"/>
              </a:rPr>
              <a:t> details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conduct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heuristic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http://www.nngroup.com/articles/how-to-conduct-a-heuristic</a:t>
            </a:r>
            <a:r>
              <a:rPr sz="2000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evaluation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severity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http://www.nngroup.com/articles/how-to-rate-the-severity-of-usability-problems/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3831590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problems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0" dirty="0">
                <a:latin typeface="Calibri"/>
                <a:cs typeface="Calibri"/>
              </a:rPr>
              <a:t>severity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rates </a:t>
            </a:r>
            <a:r>
              <a:rPr sz="2000" b="1" dirty="0">
                <a:latin typeface="Calibri"/>
                <a:cs typeface="Calibri"/>
              </a:rPr>
              <a:t>should help the </a:t>
            </a:r>
            <a:r>
              <a:rPr sz="2000" b="1" spc="-10" dirty="0">
                <a:latin typeface="Calibri"/>
                <a:cs typeface="Calibri"/>
              </a:rPr>
              <a:t>development team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priorityse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problem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fixing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2311" y="4195570"/>
            <a:ext cx="4326636" cy="26624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6422" y="2121012"/>
            <a:ext cx="5324633" cy="32099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346075"/>
            <a:ext cx="6712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List</a:t>
            </a:r>
            <a:r>
              <a:rPr sz="2400" spc="-5" dirty="0">
                <a:solidFill>
                  <a:srgbClr val="000000"/>
                </a:solidFill>
              </a:rPr>
              <a:t> of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recognized</a:t>
            </a:r>
            <a:r>
              <a:rPr sz="2400" spc="-5" dirty="0">
                <a:solidFill>
                  <a:srgbClr val="000000"/>
                </a:solidFill>
              </a:rPr>
              <a:t> usability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principles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(“the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heuristics”)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70" y="1210437"/>
            <a:ext cx="8620125" cy="4969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8445" indent="-208279">
              <a:lnSpc>
                <a:spcPct val="100000"/>
              </a:lnSpc>
              <a:spcBef>
                <a:spcPts val="105"/>
              </a:spcBef>
              <a:buSzPct val="95000"/>
              <a:buAutoNum type="arabicPlain"/>
              <a:tabLst>
                <a:tab pos="259079" algn="l"/>
              </a:tabLst>
            </a:pPr>
            <a:r>
              <a:rPr sz="2000" spc="-5" dirty="0">
                <a:latin typeface="Calibri"/>
                <a:cs typeface="Calibri"/>
              </a:rPr>
              <a:t>Visibility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status</a:t>
            </a:r>
            <a:endParaRPr sz="2000">
              <a:latin typeface="Calibri"/>
              <a:cs typeface="Calibri"/>
            </a:endParaRPr>
          </a:p>
          <a:p>
            <a:pPr marL="50800" marR="4002404">
              <a:lnSpc>
                <a:spcPct val="170000"/>
              </a:lnSpc>
              <a:buSzPct val="95000"/>
              <a:buAutoNum type="arabicPlain"/>
              <a:tabLst>
                <a:tab pos="259079" algn="l"/>
              </a:tabLst>
            </a:pPr>
            <a:r>
              <a:rPr sz="2000" spc="-10" dirty="0">
                <a:latin typeface="Calibri"/>
                <a:cs typeface="Calibri"/>
              </a:rPr>
              <a:t>Match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-5" dirty="0">
                <a:latin typeface="Calibri"/>
                <a:cs typeface="Calibri"/>
              </a:rPr>
              <a:t>real </a:t>
            </a:r>
            <a:r>
              <a:rPr sz="2000" spc="-10" dirty="0">
                <a:latin typeface="Calibri"/>
                <a:cs typeface="Calibri"/>
              </a:rPr>
              <a:t>world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3-User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freedom</a:t>
            </a:r>
            <a:endParaRPr sz="2000">
              <a:latin typeface="Calibri"/>
              <a:cs typeface="Calibri"/>
            </a:endParaRPr>
          </a:p>
          <a:p>
            <a:pPr marL="50800" marR="5620385">
              <a:lnSpc>
                <a:spcPct val="170000"/>
              </a:lnSpc>
            </a:pPr>
            <a:r>
              <a:rPr sz="2000" spc="-10" dirty="0">
                <a:latin typeface="Calibri"/>
                <a:cs typeface="Calibri"/>
              </a:rPr>
              <a:t>4-Consistency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standards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5-Error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prevention</a:t>
            </a:r>
            <a:endParaRPr sz="2000">
              <a:latin typeface="Calibri"/>
              <a:cs typeface="Calibri"/>
            </a:endParaRPr>
          </a:p>
          <a:p>
            <a:pPr marL="258445" indent="-208279">
              <a:lnSpc>
                <a:spcPct val="100000"/>
              </a:lnSpc>
              <a:spcBef>
                <a:spcPts val="1680"/>
              </a:spcBef>
              <a:buSzPct val="95000"/>
              <a:buAutoNum type="arabicPlain" startAt="6"/>
              <a:tabLst>
                <a:tab pos="259079" algn="l"/>
              </a:tabLst>
            </a:pPr>
            <a:r>
              <a:rPr sz="2000" spc="-1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rather</a:t>
            </a:r>
            <a:r>
              <a:rPr sz="2000" dirty="0">
                <a:latin typeface="Calibri"/>
                <a:cs typeface="Calibri"/>
              </a:rPr>
              <a:t> than</a:t>
            </a:r>
            <a:r>
              <a:rPr sz="2000" spc="-10" dirty="0">
                <a:latin typeface="Calibri"/>
                <a:cs typeface="Calibri"/>
              </a:rPr>
              <a:t> recall</a:t>
            </a:r>
            <a:endParaRPr sz="2000">
              <a:latin typeface="Calibri"/>
              <a:cs typeface="Calibri"/>
            </a:endParaRPr>
          </a:p>
          <a:p>
            <a:pPr marL="50800" marR="5076825">
              <a:lnSpc>
                <a:spcPct val="170000"/>
              </a:lnSpc>
              <a:buSzPct val="95000"/>
              <a:buAutoNum type="arabicPlain" startAt="6"/>
              <a:tabLst>
                <a:tab pos="259079" algn="l"/>
              </a:tabLst>
            </a:pPr>
            <a:r>
              <a:rPr sz="2000" spc="-10" dirty="0">
                <a:latin typeface="Calibri"/>
                <a:cs typeface="Calibri"/>
              </a:rPr>
              <a:t>Flexibility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efficiency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8-Aesthetic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minimalist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258445" indent="-208279">
              <a:lnSpc>
                <a:spcPct val="100000"/>
              </a:lnSpc>
              <a:spcBef>
                <a:spcPts val="1685"/>
              </a:spcBef>
              <a:buSzPct val="95000"/>
              <a:buAutoNum type="arabicPlain" startAt="9"/>
              <a:tabLst>
                <a:tab pos="259079" algn="l"/>
              </a:tabLst>
            </a:pPr>
            <a:r>
              <a:rPr sz="2000" spc="-5" dirty="0">
                <a:latin typeface="Calibri"/>
                <a:cs typeface="Calibri"/>
              </a:rPr>
              <a:t>Help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diagnose,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recover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errors</a:t>
            </a:r>
            <a:endParaRPr sz="2000">
              <a:latin typeface="Calibri"/>
              <a:cs typeface="Calibri"/>
            </a:endParaRPr>
          </a:p>
          <a:p>
            <a:pPr marL="387985" indent="-337820">
              <a:lnSpc>
                <a:spcPct val="100000"/>
              </a:lnSpc>
              <a:spcBef>
                <a:spcPts val="1475"/>
              </a:spcBef>
              <a:buSzPct val="95000"/>
              <a:buAutoNum type="arabicPlain" startAt="9"/>
              <a:tabLst>
                <a:tab pos="388620" algn="l"/>
              </a:tabLst>
            </a:pPr>
            <a:r>
              <a:rPr sz="3000" spc="-7" baseline="-5555" dirty="0">
                <a:latin typeface="Calibri"/>
                <a:cs typeface="Calibri"/>
              </a:rPr>
              <a:t>Help</a:t>
            </a:r>
            <a:r>
              <a:rPr sz="3000" spc="37" baseline="-5555" dirty="0">
                <a:latin typeface="Calibri"/>
                <a:cs typeface="Calibri"/>
              </a:rPr>
              <a:t> </a:t>
            </a:r>
            <a:r>
              <a:rPr sz="3000" baseline="-5555" dirty="0">
                <a:latin typeface="Calibri"/>
                <a:cs typeface="Calibri"/>
              </a:rPr>
              <a:t>and</a:t>
            </a:r>
            <a:r>
              <a:rPr sz="3000" spc="30" baseline="-5555" dirty="0">
                <a:latin typeface="Calibri"/>
                <a:cs typeface="Calibri"/>
              </a:rPr>
              <a:t> </a:t>
            </a:r>
            <a:r>
              <a:rPr sz="3000" spc="-15" baseline="-5555" dirty="0">
                <a:latin typeface="Calibri"/>
                <a:cs typeface="Calibri"/>
              </a:rPr>
              <a:t>documentation</a:t>
            </a:r>
            <a:r>
              <a:rPr sz="2000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https://www.nngroup.com/articles/ten-usability-heuristics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7420" y="2062719"/>
            <a:ext cx="3639212" cy="26922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8183"/>
            <a:ext cx="6200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Number of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problems 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found by 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several evaluators </a:t>
            </a:r>
            <a:r>
              <a:rPr sz="2400" b="1" spc="-5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222" y="1548345"/>
            <a:ext cx="8174990" cy="51269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57834" indent="-3435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57834" algn="l"/>
                <a:tab pos="458470" algn="l"/>
              </a:tabLst>
            </a:pPr>
            <a:r>
              <a:rPr sz="2200" spc="-10" dirty="0">
                <a:latin typeface="Calibri"/>
                <a:cs typeface="Calibri"/>
              </a:rPr>
              <a:t>Heuristic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banking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system:</a:t>
            </a:r>
            <a:endParaRPr sz="2200">
              <a:latin typeface="Calibri"/>
              <a:cs typeface="Calibri"/>
            </a:endParaRPr>
          </a:p>
          <a:p>
            <a:pPr marL="85915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859155" algn="l"/>
                <a:tab pos="859790" algn="l"/>
              </a:tabLst>
            </a:pPr>
            <a:r>
              <a:rPr sz="2200" spc="-5" dirty="0">
                <a:latin typeface="Calibri"/>
                <a:cs typeface="Calibri"/>
              </a:rPr>
              <a:t>19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evaluators</a:t>
            </a:r>
            <a:endParaRPr sz="2200">
              <a:latin typeface="Calibri"/>
              <a:cs typeface="Calibri"/>
            </a:endParaRPr>
          </a:p>
          <a:p>
            <a:pPr marL="859155" lvl="1" indent="-28702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859155" algn="l"/>
                <a:tab pos="859790" algn="l"/>
              </a:tabLst>
            </a:pPr>
            <a:r>
              <a:rPr sz="2200" spc="-5" dirty="0">
                <a:latin typeface="Calibri"/>
                <a:cs typeface="Calibri"/>
              </a:rPr>
              <a:t>16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usability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problems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Font typeface="Arial MT"/>
              <a:buChar char="–"/>
            </a:pPr>
            <a:endParaRPr sz="2550">
              <a:latin typeface="Calibri"/>
              <a:cs typeface="Calibri"/>
            </a:endParaRPr>
          </a:p>
          <a:p>
            <a:pPr marL="114935" marR="4731385">
              <a:lnSpc>
                <a:spcPct val="120000"/>
              </a:lnSpc>
            </a:pPr>
            <a:r>
              <a:rPr sz="2200" spc="-10" dirty="0">
                <a:latin typeface="Calibri"/>
                <a:cs typeface="Calibri"/>
              </a:rPr>
              <a:t>black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square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 </a:t>
            </a:r>
            <a:r>
              <a:rPr sz="2200" spc="-15" dirty="0">
                <a:latin typeface="Calibri"/>
                <a:cs typeface="Calibri"/>
              </a:rPr>
              <a:t>problem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found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white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square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found</a:t>
            </a:r>
            <a:endParaRPr sz="2200">
              <a:latin typeface="Calibri"/>
              <a:cs typeface="Calibri"/>
            </a:endParaRPr>
          </a:p>
          <a:p>
            <a:pPr marL="125730">
              <a:lnSpc>
                <a:spcPct val="100000"/>
              </a:lnSpc>
              <a:spcBef>
                <a:spcPts val="18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http://www.nngroup.com/articles/how-</a:t>
            </a:r>
            <a:endParaRPr sz="1800">
              <a:latin typeface="Calibri"/>
              <a:cs typeface="Calibri"/>
            </a:endParaRPr>
          </a:p>
          <a:p>
            <a:pPr marL="125730">
              <a:lnSpc>
                <a:spcPct val="100000"/>
              </a:lnSpc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to-conduct-a-heuristic-evaluation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2200" spc="-5" dirty="0">
                <a:latin typeface="Calibri"/>
                <a:cs typeface="Calibri"/>
              </a:rPr>
              <a:t>Conclusion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b="1" spc="-5" dirty="0">
                <a:latin typeface="Calibri"/>
                <a:cs typeface="Calibri"/>
              </a:rPr>
              <a:t>in </a:t>
            </a:r>
            <a:r>
              <a:rPr sz="2200" b="1" spc="-15" dirty="0">
                <a:latin typeface="Calibri"/>
                <a:cs typeface="Calibri"/>
              </a:rPr>
              <a:t>general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3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5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evaluators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seems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reasonable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ts val="2555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evaluators </a:t>
            </a:r>
            <a:r>
              <a:rPr sz="2200" spc="-5" dirty="0">
                <a:latin typeface="Calibri"/>
                <a:cs typeface="Calibri"/>
              </a:rPr>
              <a:t>find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R="5080" algn="r">
              <a:lnSpc>
                <a:spcPts val="2075"/>
              </a:lnSpc>
            </a:pPr>
            <a:r>
              <a:rPr sz="1800" b="1" spc="-5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4409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Heuristics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 Visualization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5925"/>
            <a:ext cx="8022590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Zuk’s</a:t>
            </a:r>
            <a:r>
              <a:rPr sz="2000" spc="-10" dirty="0">
                <a:latin typeface="Calibri"/>
                <a:cs typeface="Calibri"/>
              </a:rPr>
              <a:t> Perceptual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Cognitive</a:t>
            </a:r>
            <a:r>
              <a:rPr sz="2000" spc="-5" dirty="0">
                <a:latin typeface="Calibri"/>
                <a:cs typeface="Calibri"/>
              </a:rPr>
              <a:t> heuristics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(Zuk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et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al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.,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2006)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43560" indent="-342900">
              <a:lnSpc>
                <a:spcPts val="21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Forsell’s.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heuristic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InfoVis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375E"/>
                </a:solidFill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Forsell</a:t>
            </a:r>
            <a:r>
              <a:rPr sz="20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Johanson, </a:t>
            </a:r>
            <a:r>
              <a:rPr sz="2000" spc="-4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1F487C"/>
                </a:solidFill>
                <a:latin typeface="Calibri"/>
                <a:cs typeface="Calibri"/>
              </a:rPr>
              <a:t>2010)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Shneiderman’s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“Visual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Information-Seeking</a:t>
            </a:r>
            <a:r>
              <a:rPr sz="2000" spc="-10" dirty="0">
                <a:latin typeface="Calibri"/>
                <a:cs typeface="Calibri"/>
              </a:rPr>
              <a:t> Mantra”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080" indent="-342900">
              <a:lnSpc>
                <a:spcPts val="21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Freitas’s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et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Ergonomic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Criteria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Hierarchical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Techniques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(Freitas</a:t>
            </a:r>
            <a:r>
              <a:rPr sz="2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et</a:t>
            </a:r>
            <a:r>
              <a:rPr sz="2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al.,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2009)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Amar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Stasko’s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Knowledge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task-based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90220"/>
            <a:ext cx="4878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Zuk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 Carpendale’s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(2006)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 heuristics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133957"/>
            <a:ext cx="6258560" cy="497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71955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1-Ensure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 variable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0" dirty="0">
                <a:latin typeface="Calibri"/>
                <a:cs typeface="Calibri"/>
              </a:rPr>
              <a:t> sufficient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2-Don’t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</a:t>
            </a:r>
            <a:r>
              <a:rPr sz="2000" spc="-5" dirty="0">
                <a:latin typeface="Calibri"/>
                <a:cs typeface="Calibri"/>
              </a:rPr>
              <a:t> reading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color</a:t>
            </a:r>
            <a:endParaRPr sz="2000">
              <a:latin typeface="Calibri"/>
              <a:cs typeface="Calibri"/>
            </a:endParaRPr>
          </a:p>
          <a:p>
            <a:pPr marL="12700" marR="1054100">
              <a:lnSpc>
                <a:spcPct val="125000"/>
              </a:lnSpc>
            </a:pPr>
            <a:r>
              <a:rPr sz="2000" spc="-5" dirty="0">
                <a:latin typeface="Calibri"/>
                <a:cs typeface="Calibri"/>
              </a:rPr>
              <a:t>3-Color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perception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colored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4-Local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gray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perception</a:t>
            </a:r>
            <a:endParaRPr sz="20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600"/>
              </a:spcBef>
              <a:buSzPct val="95000"/>
              <a:buAutoNum type="arabicPlain" startAt="5"/>
              <a:tabLst>
                <a:tab pos="220979" algn="l"/>
              </a:tabLst>
            </a:pP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blindness</a:t>
            </a:r>
            <a:endParaRPr sz="20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600"/>
              </a:spcBef>
              <a:buSzPct val="95000"/>
              <a:buAutoNum type="arabicPlain" startAt="5"/>
              <a:tabLst>
                <a:tab pos="220979" algn="l"/>
              </a:tabLst>
            </a:pPr>
            <a:r>
              <a:rPr sz="2000" spc="-15" dirty="0">
                <a:latin typeface="Calibri"/>
                <a:cs typeface="Calibri"/>
              </a:rPr>
              <a:t>Preattentive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benefits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  <a:buSzPct val="95000"/>
              <a:buAutoNum type="arabicPlain" startAt="5"/>
              <a:tabLst>
                <a:tab pos="220979" algn="l"/>
              </a:tabLst>
            </a:pPr>
            <a:r>
              <a:rPr sz="2000" spc="-10" dirty="0">
                <a:latin typeface="Calibri"/>
                <a:cs typeface="Calibri"/>
              </a:rPr>
              <a:t>Quantitative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assessment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8-Preserve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graphics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dimensionality</a:t>
            </a:r>
            <a:endParaRPr sz="2000">
              <a:latin typeface="Calibri"/>
              <a:cs typeface="Calibri"/>
            </a:endParaRPr>
          </a:p>
          <a:p>
            <a:pPr marL="12700" marR="2337435">
              <a:lnSpc>
                <a:spcPts val="3000"/>
              </a:lnSpc>
              <a:spcBef>
                <a:spcPts val="200"/>
              </a:spcBef>
            </a:pPr>
            <a:r>
              <a:rPr sz="2000" dirty="0">
                <a:latin typeface="Calibri"/>
                <a:cs typeface="Calibri"/>
              </a:rPr>
              <a:t>9-Put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10-Remove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extraneous</a:t>
            </a:r>
            <a:r>
              <a:rPr sz="2000" dirty="0">
                <a:latin typeface="Calibri"/>
                <a:cs typeface="Calibri"/>
              </a:rPr>
              <a:t> (ink)</a:t>
            </a:r>
            <a:endParaRPr sz="2000">
              <a:latin typeface="Calibri"/>
              <a:cs typeface="Calibri"/>
            </a:endParaRPr>
          </a:p>
          <a:p>
            <a:pPr marL="349885" indent="-337820">
              <a:lnSpc>
                <a:spcPct val="100000"/>
              </a:lnSpc>
              <a:spcBef>
                <a:spcPts val="400"/>
              </a:spcBef>
              <a:buSzPct val="95000"/>
              <a:buAutoNum type="arabicPlain" startAt="11"/>
              <a:tabLst>
                <a:tab pos="350520" algn="l"/>
              </a:tabLst>
            </a:pP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Gestalt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Laws</a:t>
            </a:r>
            <a:endParaRPr sz="2000">
              <a:latin typeface="Calibri"/>
              <a:cs typeface="Calibri"/>
            </a:endParaRPr>
          </a:p>
          <a:p>
            <a:pPr marL="349885" indent="-337820">
              <a:lnSpc>
                <a:spcPct val="100000"/>
              </a:lnSpc>
              <a:spcBef>
                <a:spcPts val="600"/>
              </a:spcBef>
              <a:buSzPct val="95000"/>
              <a:buAutoNum type="arabicPlain" startAt="11"/>
              <a:tabLst>
                <a:tab pos="350520" algn="l"/>
              </a:tabLst>
            </a:pP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 </a:t>
            </a:r>
            <a:r>
              <a:rPr sz="2000" spc="-10" dirty="0">
                <a:latin typeface="Calibri"/>
                <a:cs typeface="Calibri"/>
              </a:rPr>
              <a:t>levels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</a:t>
            </a:r>
            <a:endParaRPr sz="2000">
              <a:latin typeface="Calibri"/>
              <a:cs typeface="Calibri"/>
            </a:endParaRPr>
          </a:p>
          <a:p>
            <a:pPr marL="349885" indent="-337820">
              <a:lnSpc>
                <a:spcPct val="100000"/>
              </a:lnSpc>
              <a:spcBef>
                <a:spcPts val="600"/>
              </a:spcBef>
              <a:buSzPct val="95000"/>
              <a:buAutoNum type="arabicPlain" startAt="11"/>
              <a:tabLst>
                <a:tab pos="350520" algn="l"/>
              </a:tabLst>
            </a:pPr>
            <a:r>
              <a:rPr sz="2000" spc="-15" dirty="0">
                <a:latin typeface="Calibri"/>
                <a:cs typeface="Calibri"/>
              </a:rPr>
              <a:t>Integrate text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whenever</a:t>
            </a:r>
            <a:r>
              <a:rPr sz="2000" spc="-15" dirty="0">
                <a:latin typeface="Calibri"/>
                <a:cs typeface="Calibri"/>
              </a:rPr>
              <a:t> relevant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389" y="1781048"/>
            <a:ext cx="27482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Visual </a:t>
            </a:r>
            <a:r>
              <a:rPr sz="2000" spc="-5" dirty="0">
                <a:latin typeface="Calibri"/>
                <a:cs typeface="Calibri"/>
              </a:rPr>
              <a:t>variables must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sufficient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963" y="2700527"/>
            <a:ext cx="2874645" cy="2735580"/>
            <a:chOff x="473963" y="2700527"/>
            <a:chExt cx="2874645" cy="2735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455" y="2700527"/>
              <a:ext cx="2366772" cy="2735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4757877"/>
              <a:ext cx="560844" cy="3932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6039" y="4889500"/>
              <a:ext cx="366395" cy="203200"/>
            </a:xfrm>
            <a:custGeom>
              <a:avLst/>
              <a:gdLst/>
              <a:ahLst/>
              <a:cxnLst/>
              <a:rect l="l" t="t" r="r" b="b"/>
              <a:pathLst>
                <a:path w="366394" h="203200">
                  <a:moveTo>
                    <a:pt x="294699" y="28485"/>
                  </a:moveTo>
                  <a:lnTo>
                    <a:pt x="0" y="180086"/>
                  </a:lnTo>
                  <a:lnTo>
                    <a:pt x="11861" y="203200"/>
                  </a:lnTo>
                  <a:lnTo>
                    <a:pt x="306511" y="51508"/>
                  </a:lnTo>
                  <a:lnTo>
                    <a:pt x="320343" y="29828"/>
                  </a:lnTo>
                  <a:lnTo>
                    <a:pt x="294699" y="28485"/>
                  </a:lnTo>
                  <a:close/>
                </a:path>
                <a:path w="366394" h="203200">
                  <a:moveTo>
                    <a:pt x="365864" y="6604"/>
                  </a:moveTo>
                  <a:lnTo>
                    <a:pt x="337235" y="6604"/>
                  </a:lnTo>
                  <a:lnTo>
                    <a:pt x="349084" y="29591"/>
                  </a:lnTo>
                  <a:lnTo>
                    <a:pt x="306511" y="51508"/>
                  </a:lnTo>
                  <a:lnTo>
                    <a:pt x="283870" y="86994"/>
                  </a:lnTo>
                  <a:lnTo>
                    <a:pt x="280034" y="93091"/>
                  </a:lnTo>
                  <a:lnTo>
                    <a:pt x="281800" y="101092"/>
                  </a:lnTo>
                  <a:lnTo>
                    <a:pt x="293865" y="108712"/>
                  </a:lnTo>
                  <a:lnTo>
                    <a:pt x="301879" y="106933"/>
                  </a:lnTo>
                  <a:lnTo>
                    <a:pt x="305727" y="100964"/>
                  </a:lnTo>
                  <a:lnTo>
                    <a:pt x="365864" y="6604"/>
                  </a:lnTo>
                  <a:close/>
                </a:path>
                <a:path w="366394" h="203200">
                  <a:moveTo>
                    <a:pt x="320343" y="29828"/>
                  </a:moveTo>
                  <a:lnTo>
                    <a:pt x="306511" y="51508"/>
                  </a:lnTo>
                  <a:lnTo>
                    <a:pt x="346371" y="30987"/>
                  </a:lnTo>
                  <a:lnTo>
                    <a:pt x="342480" y="30987"/>
                  </a:lnTo>
                  <a:lnTo>
                    <a:pt x="320343" y="29828"/>
                  </a:lnTo>
                  <a:close/>
                </a:path>
                <a:path w="366394" h="203200">
                  <a:moveTo>
                    <a:pt x="332244" y="11175"/>
                  </a:moveTo>
                  <a:lnTo>
                    <a:pt x="320343" y="29828"/>
                  </a:lnTo>
                  <a:lnTo>
                    <a:pt x="342480" y="30987"/>
                  </a:lnTo>
                  <a:lnTo>
                    <a:pt x="332244" y="11175"/>
                  </a:lnTo>
                  <a:close/>
                </a:path>
                <a:path w="366394" h="203200">
                  <a:moveTo>
                    <a:pt x="339592" y="11175"/>
                  </a:moveTo>
                  <a:lnTo>
                    <a:pt x="332244" y="11175"/>
                  </a:lnTo>
                  <a:lnTo>
                    <a:pt x="342480" y="30987"/>
                  </a:lnTo>
                  <a:lnTo>
                    <a:pt x="346371" y="30987"/>
                  </a:lnTo>
                  <a:lnTo>
                    <a:pt x="349084" y="29591"/>
                  </a:lnTo>
                  <a:lnTo>
                    <a:pt x="339592" y="11175"/>
                  </a:lnTo>
                  <a:close/>
                </a:path>
                <a:path w="366394" h="203200">
                  <a:moveTo>
                    <a:pt x="337235" y="6604"/>
                  </a:moveTo>
                  <a:lnTo>
                    <a:pt x="294699" y="28485"/>
                  </a:lnTo>
                  <a:lnTo>
                    <a:pt x="320343" y="29828"/>
                  </a:lnTo>
                  <a:lnTo>
                    <a:pt x="332244" y="11175"/>
                  </a:lnTo>
                  <a:lnTo>
                    <a:pt x="339592" y="11175"/>
                  </a:lnTo>
                  <a:lnTo>
                    <a:pt x="337235" y="6604"/>
                  </a:lnTo>
                  <a:close/>
                </a:path>
                <a:path w="366394" h="203200">
                  <a:moveTo>
                    <a:pt x="246849" y="0"/>
                  </a:moveTo>
                  <a:lnTo>
                    <a:pt x="240753" y="5461"/>
                  </a:lnTo>
                  <a:lnTo>
                    <a:pt x="239991" y="19812"/>
                  </a:lnTo>
                  <a:lnTo>
                    <a:pt x="245478" y="25907"/>
                  </a:lnTo>
                  <a:lnTo>
                    <a:pt x="294699" y="28485"/>
                  </a:lnTo>
                  <a:lnTo>
                    <a:pt x="337235" y="6604"/>
                  </a:lnTo>
                  <a:lnTo>
                    <a:pt x="365864" y="6604"/>
                  </a:lnTo>
                  <a:lnTo>
                    <a:pt x="366026" y="6350"/>
                  </a:lnTo>
                  <a:lnTo>
                    <a:pt x="24684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163" y="5099684"/>
            <a:ext cx="896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s</a:t>
            </a:r>
            <a:r>
              <a:rPr sz="1800" dirty="0">
                <a:latin typeface="Calibri"/>
                <a:cs typeface="Calibri"/>
              </a:rPr>
              <a:t>mall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0215" y="1917192"/>
            <a:ext cx="2170463" cy="37261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27241" y="1219581"/>
            <a:ext cx="26625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Do not </a:t>
            </a:r>
            <a:r>
              <a:rPr sz="2000" spc="-10" dirty="0">
                <a:latin typeface="Calibri"/>
                <a:cs typeface="Calibri"/>
              </a:rPr>
              <a:t>expect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easily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perceive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7179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Explaining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some of</a:t>
            </a:r>
            <a:r>
              <a:rPr sz="2400" dirty="0">
                <a:solidFill>
                  <a:srgbClr val="000000"/>
                </a:solidFill>
              </a:rPr>
              <a:t> the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Specific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Heuristics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for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Visualization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5683" y="1559807"/>
            <a:ext cx="5572125" cy="3190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1495805"/>
            <a:ext cx="192405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Color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perception </a:t>
            </a:r>
            <a:r>
              <a:rPr spc="-48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varies </a:t>
            </a:r>
            <a:r>
              <a:rPr spc="-5" dirty="0">
                <a:solidFill>
                  <a:srgbClr val="000000"/>
                </a:solidFill>
              </a:rPr>
              <a:t>with </a:t>
            </a:r>
            <a:r>
              <a:rPr spc="-20" dirty="0">
                <a:solidFill>
                  <a:srgbClr val="000000"/>
                </a:solidFill>
              </a:rPr>
              <a:t>size 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colored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17775" y="4845177"/>
            <a:ext cx="6023610" cy="152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colors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luminance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(L*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72).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squares,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colors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distinct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balanced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(www.colorbrewer.org).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distinguish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spc="-5" dirty="0">
                <a:latin typeface="Calibri"/>
                <a:cs typeface="Calibri"/>
              </a:rPr>
              <a:t>Stone, </a:t>
            </a:r>
            <a:r>
              <a:rPr sz="1800" dirty="0">
                <a:latin typeface="Calibri"/>
                <a:cs typeface="Calibri"/>
              </a:rPr>
              <a:t>M.,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“In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perception,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matters”,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IEEE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7775" y="6342989"/>
            <a:ext cx="425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Graphics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&amp;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Applications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32, 2, 2012, </a:t>
            </a:r>
            <a:r>
              <a:rPr sz="1800" spc="-5" dirty="0">
                <a:latin typeface="Calibri"/>
                <a:cs typeface="Calibri"/>
              </a:rPr>
              <a:t>pp.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8-13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97002"/>
            <a:ext cx="42017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Consider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people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with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color </a:t>
            </a:r>
            <a:r>
              <a:rPr spc="-5" dirty="0">
                <a:solidFill>
                  <a:srgbClr val="000000"/>
                </a:solidFill>
              </a:rPr>
              <a:t>blindness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059561"/>
            <a:ext cx="46043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most</a:t>
            </a:r>
            <a:r>
              <a:rPr sz="2000" dirty="0">
                <a:latin typeface="Calibri"/>
                <a:cs typeface="Calibri"/>
              </a:rPr>
              <a:t> common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blindness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deuteranopia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(“daltonism”)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color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blindness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simulators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9259" y="510540"/>
            <a:ext cx="2950464" cy="1516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20180" y="4069842"/>
            <a:ext cx="1393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ut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ra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ia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6984" y="2673095"/>
            <a:ext cx="2872740" cy="13685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9552" y="4640579"/>
            <a:ext cx="2900172" cy="13975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13603" y="6114389"/>
            <a:ext cx="3389629" cy="49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>
              <a:lnSpc>
                <a:spcPts val="1845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Tritanopia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845"/>
              </a:lnSpc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http://www.colourblindawareness.org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/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0077" y="2054733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Normal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868" y="6194247"/>
            <a:ext cx="3466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http://</a:t>
            </a: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ww</a:t>
            </a:r>
            <a:r>
              <a:rPr sz="1600" u="heavy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w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.color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-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b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l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indne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ss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.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c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o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m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/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c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obli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s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-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  <a:hlinkClick r:id="rId6"/>
              </a:rPr>
              <a:t>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color-blindness-simulator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4963" y="2700527"/>
            <a:ext cx="3601212" cy="34686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8932" y="4600194"/>
            <a:ext cx="5110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quantitative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encoding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mechanism,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established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Cleveland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McGill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(Spence,</a:t>
            </a:r>
            <a:r>
              <a:rPr sz="16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2007)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22366" y="653770"/>
            <a:ext cx="2393315" cy="3881120"/>
            <a:chOff x="4322366" y="653770"/>
            <a:chExt cx="2393315" cy="3881120"/>
          </a:xfrm>
        </p:grpSpPr>
        <p:sp>
          <p:nvSpPr>
            <p:cNvPr id="4" name="object 4"/>
            <p:cNvSpPr/>
            <p:nvPr/>
          </p:nvSpPr>
          <p:spPr>
            <a:xfrm>
              <a:off x="4728863" y="1059961"/>
              <a:ext cx="1459865" cy="0"/>
            </a:xfrm>
            <a:custGeom>
              <a:avLst/>
              <a:gdLst/>
              <a:ahLst/>
              <a:cxnLst/>
              <a:rect l="l" t="t" r="r" b="b"/>
              <a:pathLst>
                <a:path w="1459864">
                  <a:moveTo>
                    <a:pt x="1459601" y="0"/>
                  </a:moveTo>
                  <a:lnTo>
                    <a:pt x="0" y="0"/>
                  </a:lnTo>
                </a:path>
              </a:pathLst>
            </a:custGeom>
            <a:ln w="30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5813" y="894705"/>
              <a:ext cx="151130" cy="135255"/>
            </a:xfrm>
            <a:custGeom>
              <a:avLst/>
              <a:gdLst/>
              <a:ahLst/>
              <a:cxnLst/>
              <a:rect l="l" t="t" r="r" b="b"/>
              <a:pathLst>
                <a:path w="151129" h="135255">
                  <a:moveTo>
                    <a:pt x="75176" y="0"/>
                  </a:moveTo>
                  <a:lnTo>
                    <a:pt x="44401" y="5124"/>
                  </a:lnTo>
                  <a:lnTo>
                    <a:pt x="20673" y="18664"/>
                  </a:lnTo>
                  <a:lnTo>
                    <a:pt x="5403" y="37871"/>
                  </a:lnTo>
                  <a:lnTo>
                    <a:pt x="0" y="59997"/>
                  </a:lnTo>
                  <a:lnTo>
                    <a:pt x="5403" y="90815"/>
                  </a:lnTo>
                  <a:lnTo>
                    <a:pt x="20673" y="114487"/>
                  </a:lnTo>
                  <a:lnTo>
                    <a:pt x="44401" y="129672"/>
                  </a:lnTo>
                  <a:lnTo>
                    <a:pt x="75176" y="135031"/>
                  </a:lnTo>
                  <a:lnTo>
                    <a:pt x="105999" y="129672"/>
                  </a:lnTo>
                  <a:lnTo>
                    <a:pt x="129830" y="114487"/>
                  </a:lnTo>
                  <a:lnTo>
                    <a:pt x="145203" y="90815"/>
                  </a:lnTo>
                  <a:lnTo>
                    <a:pt x="150654" y="59997"/>
                  </a:lnTo>
                  <a:lnTo>
                    <a:pt x="145203" y="37871"/>
                  </a:lnTo>
                  <a:lnTo>
                    <a:pt x="129830" y="18664"/>
                  </a:lnTo>
                  <a:lnTo>
                    <a:pt x="105999" y="5124"/>
                  </a:lnTo>
                  <a:lnTo>
                    <a:pt x="75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15813" y="894705"/>
              <a:ext cx="151130" cy="135255"/>
            </a:xfrm>
            <a:custGeom>
              <a:avLst/>
              <a:gdLst/>
              <a:ahLst/>
              <a:cxnLst/>
              <a:rect l="l" t="t" r="r" b="b"/>
              <a:pathLst>
                <a:path w="151129" h="135255">
                  <a:moveTo>
                    <a:pt x="0" y="59997"/>
                  </a:moveTo>
                  <a:lnTo>
                    <a:pt x="5403" y="90815"/>
                  </a:lnTo>
                  <a:lnTo>
                    <a:pt x="20673" y="114487"/>
                  </a:lnTo>
                  <a:lnTo>
                    <a:pt x="44401" y="129672"/>
                  </a:lnTo>
                  <a:lnTo>
                    <a:pt x="75176" y="135031"/>
                  </a:lnTo>
                  <a:lnTo>
                    <a:pt x="105999" y="129672"/>
                  </a:lnTo>
                  <a:lnTo>
                    <a:pt x="129830" y="114487"/>
                  </a:lnTo>
                  <a:lnTo>
                    <a:pt x="145203" y="90815"/>
                  </a:lnTo>
                  <a:lnTo>
                    <a:pt x="150654" y="59997"/>
                  </a:lnTo>
                  <a:lnTo>
                    <a:pt x="145203" y="37871"/>
                  </a:lnTo>
                  <a:lnTo>
                    <a:pt x="129830" y="18664"/>
                  </a:lnTo>
                  <a:lnTo>
                    <a:pt x="105999" y="5124"/>
                  </a:lnTo>
                  <a:lnTo>
                    <a:pt x="75176" y="0"/>
                  </a:lnTo>
                  <a:lnTo>
                    <a:pt x="44401" y="5124"/>
                  </a:lnTo>
                  <a:lnTo>
                    <a:pt x="20673" y="18664"/>
                  </a:lnTo>
                  <a:lnTo>
                    <a:pt x="5403" y="37871"/>
                  </a:lnTo>
                  <a:lnTo>
                    <a:pt x="0" y="59997"/>
                  </a:lnTo>
                </a:path>
              </a:pathLst>
            </a:custGeom>
            <a:ln w="60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4814" y="1059961"/>
              <a:ext cx="1068705" cy="105410"/>
            </a:xfrm>
            <a:custGeom>
              <a:avLst/>
              <a:gdLst/>
              <a:ahLst/>
              <a:cxnLst/>
              <a:rect l="l" t="t" r="r" b="b"/>
              <a:pathLst>
                <a:path w="1068704" h="105409">
                  <a:moveTo>
                    <a:pt x="0" y="0"/>
                  </a:moveTo>
                  <a:lnTo>
                    <a:pt x="0" y="105258"/>
                  </a:lnTo>
                </a:path>
                <a:path w="1068704" h="105409">
                  <a:moveTo>
                    <a:pt x="541573" y="0"/>
                  </a:moveTo>
                  <a:lnTo>
                    <a:pt x="541573" y="105258"/>
                  </a:lnTo>
                </a:path>
                <a:path w="1068704" h="105409">
                  <a:moveTo>
                    <a:pt x="1068261" y="0"/>
                  </a:moveTo>
                  <a:lnTo>
                    <a:pt x="1068261" y="105258"/>
                  </a:lnTo>
                </a:path>
              </a:pathLst>
            </a:custGeom>
            <a:ln w="30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8655" y="684098"/>
              <a:ext cx="1700530" cy="601980"/>
            </a:xfrm>
            <a:custGeom>
              <a:avLst/>
              <a:gdLst/>
              <a:ahLst/>
              <a:cxnLst/>
              <a:rect l="l" t="t" r="r" b="b"/>
              <a:pathLst>
                <a:path w="1700529" h="601980">
                  <a:moveTo>
                    <a:pt x="0" y="601567"/>
                  </a:moveTo>
                  <a:lnTo>
                    <a:pt x="1700347" y="601567"/>
                  </a:lnTo>
                  <a:lnTo>
                    <a:pt x="1700347" y="0"/>
                  </a:lnTo>
                  <a:lnTo>
                    <a:pt x="0" y="0"/>
                  </a:lnTo>
                  <a:lnTo>
                    <a:pt x="0" y="601567"/>
                  </a:lnTo>
                  <a:close/>
                </a:path>
              </a:pathLst>
            </a:custGeom>
            <a:ln w="60655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8655" y="1315890"/>
              <a:ext cx="1700530" cy="617220"/>
            </a:xfrm>
            <a:custGeom>
              <a:avLst/>
              <a:gdLst/>
              <a:ahLst/>
              <a:cxnLst/>
              <a:rect l="l" t="t" r="r" b="b"/>
              <a:pathLst>
                <a:path w="1700529" h="617219">
                  <a:moveTo>
                    <a:pt x="0" y="616664"/>
                  </a:moveTo>
                  <a:lnTo>
                    <a:pt x="1700347" y="616664"/>
                  </a:lnTo>
                  <a:lnTo>
                    <a:pt x="1700347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5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4068" y="1421171"/>
              <a:ext cx="692150" cy="90805"/>
            </a:xfrm>
            <a:custGeom>
              <a:avLst/>
              <a:gdLst/>
              <a:ahLst/>
              <a:cxnLst/>
              <a:rect l="l" t="t" r="r" b="b"/>
              <a:pathLst>
                <a:path w="692150" h="90805">
                  <a:moveTo>
                    <a:pt x="692047" y="0"/>
                  </a:moveTo>
                  <a:lnTo>
                    <a:pt x="0" y="0"/>
                  </a:lnTo>
                  <a:lnTo>
                    <a:pt x="0" y="90199"/>
                  </a:lnTo>
                  <a:lnTo>
                    <a:pt x="692047" y="90199"/>
                  </a:lnTo>
                  <a:lnTo>
                    <a:pt x="692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14068" y="1421171"/>
              <a:ext cx="692150" cy="90805"/>
            </a:xfrm>
            <a:custGeom>
              <a:avLst/>
              <a:gdLst/>
              <a:ahLst/>
              <a:cxnLst/>
              <a:rect l="l" t="t" r="r" b="b"/>
              <a:pathLst>
                <a:path w="692150" h="90805">
                  <a:moveTo>
                    <a:pt x="0" y="90199"/>
                  </a:moveTo>
                  <a:lnTo>
                    <a:pt x="692047" y="90199"/>
                  </a:lnTo>
                  <a:lnTo>
                    <a:pt x="692047" y="0"/>
                  </a:lnTo>
                  <a:lnTo>
                    <a:pt x="0" y="0"/>
                  </a:lnTo>
                  <a:lnTo>
                    <a:pt x="0" y="90199"/>
                  </a:lnTo>
                  <a:close/>
                </a:path>
              </a:pathLst>
            </a:custGeom>
            <a:ln w="6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4068" y="1586482"/>
              <a:ext cx="1324610" cy="75565"/>
            </a:xfrm>
            <a:custGeom>
              <a:avLst/>
              <a:gdLst/>
              <a:ahLst/>
              <a:cxnLst/>
              <a:rect l="l" t="t" r="r" b="b"/>
              <a:pathLst>
                <a:path w="1324610" h="75564">
                  <a:moveTo>
                    <a:pt x="1324178" y="0"/>
                  </a:moveTo>
                  <a:lnTo>
                    <a:pt x="0" y="0"/>
                  </a:lnTo>
                  <a:lnTo>
                    <a:pt x="0" y="75106"/>
                  </a:lnTo>
                  <a:lnTo>
                    <a:pt x="1324178" y="75106"/>
                  </a:lnTo>
                  <a:lnTo>
                    <a:pt x="1324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4068" y="1586482"/>
              <a:ext cx="1324610" cy="75565"/>
            </a:xfrm>
            <a:custGeom>
              <a:avLst/>
              <a:gdLst/>
              <a:ahLst/>
              <a:cxnLst/>
              <a:rect l="l" t="t" r="r" b="b"/>
              <a:pathLst>
                <a:path w="1324610" h="75564">
                  <a:moveTo>
                    <a:pt x="0" y="75106"/>
                  </a:moveTo>
                  <a:lnTo>
                    <a:pt x="1324178" y="75106"/>
                  </a:lnTo>
                  <a:lnTo>
                    <a:pt x="1324178" y="0"/>
                  </a:lnTo>
                  <a:lnTo>
                    <a:pt x="0" y="0"/>
                  </a:lnTo>
                  <a:lnTo>
                    <a:pt x="0" y="75106"/>
                  </a:lnTo>
                  <a:close/>
                </a:path>
              </a:pathLst>
            </a:custGeom>
            <a:ln w="6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14068" y="1736587"/>
              <a:ext cx="527050" cy="90805"/>
            </a:xfrm>
            <a:custGeom>
              <a:avLst/>
              <a:gdLst/>
              <a:ahLst/>
              <a:cxnLst/>
              <a:rect l="l" t="t" r="r" b="b"/>
              <a:pathLst>
                <a:path w="527050" h="90805">
                  <a:moveTo>
                    <a:pt x="526703" y="0"/>
                  </a:moveTo>
                  <a:lnTo>
                    <a:pt x="0" y="0"/>
                  </a:lnTo>
                  <a:lnTo>
                    <a:pt x="0" y="90558"/>
                  </a:lnTo>
                  <a:lnTo>
                    <a:pt x="526703" y="90558"/>
                  </a:lnTo>
                  <a:lnTo>
                    <a:pt x="526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4068" y="1736587"/>
              <a:ext cx="527050" cy="90805"/>
            </a:xfrm>
            <a:custGeom>
              <a:avLst/>
              <a:gdLst/>
              <a:ahLst/>
              <a:cxnLst/>
              <a:rect l="l" t="t" r="r" b="b"/>
              <a:pathLst>
                <a:path w="527050" h="90805">
                  <a:moveTo>
                    <a:pt x="0" y="90558"/>
                  </a:moveTo>
                  <a:lnTo>
                    <a:pt x="526703" y="90558"/>
                  </a:lnTo>
                  <a:lnTo>
                    <a:pt x="526703" y="0"/>
                  </a:lnTo>
                  <a:lnTo>
                    <a:pt x="0" y="0"/>
                  </a:lnTo>
                  <a:lnTo>
                    <a:pt x="0" y="90558"/>
                  </a:lnTo>
                  <a:close/>
                </a:path>
              </a:pathLst>
            </a:custGeom>
            <a:ln w="6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52694" y="1962237"/>
              <a:ext cx="1098550" cy="601980"/>
            </a:xfrm>
            <a:custGeom>
              <a:avLst/>
              <a:gdLst/>
              <a:ahLst/>
              <a:cxnLst/>
              <a:rect l="l" t="t" r="r" b="b"/>
              <a:pathLst>
                <a:path w="1098550" h="601980">
                  <a:moveTo>
                    <a:pt x="0" y="601567"/>
                  </a:moveTo>
                  <a:lnTo>
                    <a:pt x="1098542" y="601567"/>
                  </a:lnTo>
                  <a:lnTo>
                    <a:pt x="1098542" y="0"/>
                  </a:lnTo>
                  <a:lnTo>
                    <a:pt x="0" y="0"/>
                  </a:lnTo>
                  <a:lnTo>
                    <a:pt x="0" y="601567"/>
                  </a:lnTo>
                  <a:close/>
                </a:path>
              </a:pathLst>
            </a:custGeom>
            <a:ln w="60654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3277" y="2082623"/>
              <a:ext cx="873125" cy="375920"/>
            </a:xfrm>
            <a:custGeom>
              <a:avLst/>
              <a:gdLst/>
              <a:ahLst/>
              <a:cxnLst/>
              <a:rect l="l" t="t" r="r" b="b"/>
              <a:pathLst>
                <a:path w="873125" h="375919">
                  <a:moveTo>
                    <a:pt x="165343" y="0"/>
                  </a:moveTo>
                  <a:lnTo>
                    <a:pt x="0" y="375923"/>
                  </a:lnTo>
                  <a:lnTo>
                    <a:pt x="331048" y="60448"/>
                  </a:lnTo>
                </a:path>
                <a:path w="873125" h="375919">
                  <a:moveTo>
                    <a:pt x="421290" y="105408"/>
                  </a:moveTo>
                  <a:lnTo>
                    <a:pt x="646926" y="375923"/>
                  </a:lnTo>
                  <a:lnTo>
                    <a:pt x="872606" y="105408"/>
                  </a:lnTo>
                </a:path>
              </a:pathLst>
            </a:custGeom>
            <a:ln w="30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26308" y="1962237"/>
              <a:ext cx="1083945" cy="601980"/>
            </a:xfrm>
            <a:custGeom>
              <a:avLst/>
              <a:gdLst/>
              <a:ahLst/>
              <a:cxnLst/>
              <a:rect l="l" t="t" r="r" b="b"/>
              <a:pathLst>
                <a:path w="1083945" h="601980">
                  <a:moveTo>
                    <a:pt x="0" y="601567"/>
                  </a:moveTo>
                  <a:lnTo>
                    <a:pt x="1083748" y="601567"/>
                  </a:lnTo>
                  <a:lnTo>
                    <a:pt x="1083748" y="0"/>
                  </a:lnTo>
                  <a:lnTo>
                    <a:pt x="0" y="0"/>
                  </a:lnTo>
                  <a:lnTo>
                    <a:pt x="0" y="601567"/>
                  </a:lnTo>
                  <a:close/>
                </a:path>
              </a:pathLst>
            </a:custGeom>
            <a:ln w="60654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6600" y="2022625"/>
              <a:ext cx="963294" cy="421640"/>
            </a:xfrm>
            <a:custGeom>
              <a:avLst/>
              <a:gdLst/>
              <a:ahLst/>
              <a:cxnLst/>
              <a:rect l="l" t="t" r="r" b="b"/>
              <a:pathLst>
                <a:path w="963295" h="421639">
                  <a:moveTo>
                    <a:pt x="421290" y="0"/>
                  </a:moveTo>
                  <a:lnTo>
                    <a:pt x="0" y="421184"/>
                  </a:lnTo>
                </a:path>
                <a:path w="963295" h="421639">
                  <a:moveTo>
                    <a:pt x="963164" y="165406"/>
                  </a:moveTo>
                  <a:lnTo>
                    <a:pt x="270786" y="421184"/>
                  </a:lnTo>
                </a:path>
              </a:pathLst>
            </a:custGeom>
            <a:ln w="30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08655" y="2609141"/>
              <a:ext cx="1700530" cy="617220"/>
            </a:xfrm>
            <a:custGeom>
              <a:avLst/>
              <a:gdLst/>
              <a:ahLst/>
              <a:cxnLst/>
              <a:rect l="l" t="t" r="r" b="b"/>
              <a:pathLst>
                <a:path w="1700529" h="617219">
                  <a:moveTo>
                    <a:pt x="0" y="616664"/>
                  </a:moveTo>
                  <a:lnTo>
                    <a:pt x="1700347" y="616664"/>
                  </a:lnTo>
                  <a:lnTo>
                    <a:pt x="1700347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5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84885" y="2714475"/>
              <a:ext cx="421640" cy="406400"/>
            </a:xfrm>
            <a:custGeom>
              <a:avLst/>
              <a:gdLst/>
              <a:ahLst/>
              <a:cxnLst/>
              <a:rect l="l" t="t" r="r" b="b"/>
              <a:pathLst>
                <a:path w="421639" h="406400">
                  <a:moveTo>
                    <a:pt x="210344" y="0"/>
                  </a:moveTo>
                  <a:lnTo>
                    <a:pt x="160866" y="5304"/>
                  </a:lnTo>
                  <a:lnTo>
                    <a:pt x="116107" y="20341"/>
                  </a:lnTo>
                  <a:lnTo>
                    <a:pt x="77121" y="43795"/>
                  </a:lnTo>
                  <a:lnTo>
                    <a:pt x="44962" y="74351"/>
                  </a:lnTo>
                  <a:lnTo>
                    <a:pt x="20686" y="110694"/>
                  </a:lnTo>
                  <a:lnTo>
                    <a:pt x="5347" y="151509"/>
                  </a:lnTo>
                  <a:lnTo>
                    <a:pt x="0" y="195480"/>
                  </a:lnTo>
                  <a:lnTo>
                    <a:pt x="5347" y="245018"/>
                  </a:lnTo>
                  <a:lnTo>
                    <a:pt x="20686" y="289822"/>
                  </a:lnTo>
                  <a:lnTo>
                    <a:pt x="44962" y="328839"/>
                  </a:lnTo>
                  <a:lnTo>
                    <a:pt x="77121" y="361017"/>
                  </a:lnTo>
                  <a:lnTo>
                    <a:pt x="116107" y="385304"/>
                  </a:lnTo>
                  <a:lnTo>
                    <a:pt x="160866" y="400648"/>
                  </a:lnTo>
                  <a:lnTo>
                    <a:pt x="210344" y="405997"/>
                  </a:lnTo>
                  <a:lnTo>
                    <a:pt x="259997" y="400648"/>
                  </a:lnTo>
                  <a:lnTo>
                    <a:pt x="304898" y="385304"/>
                  </a:lnTo>
                  <a:lnTo>
                    <a:pt x="343993" y="361017"/>
                  </a:lnTo>
                  <a:lnTo>
                    <a:pt x="376233" y="328839"/>
                  </a:lnTo>
                  <a:lnTo>
                    <a:pt x="400563" y="289822"/>
                  </a:lnTo>
                  <a:lnTo>
                    <a:pt x="415933" y="245018"/>
                  </a:lnTo>
                  <a:lnTo>
                    <a:pt x="421290" y="195480"/>
                  </a:lnTo>
                  <a:lnTo>
                    <a:pt x="415933" y="151509"/>
                  </a:lnTo>
                  <a:lnTo>
                    <a:pt x="400563" y="110694"/>
                  </a:lnTo>
                  <a:lnTo>
                    <a:pt x="376233" y="74351"/>
                  </a:lnTo>
                  <a:lnTo>
                    <a:pt x="343993" y="43795"/>
                  </a:lnTo>
                  <a:lnTo>
                    <a:pt x="304898" y="20341"/>
                  </a:lnTo>
                  <a:lnTo>
                    <a:pt x="259997" y="5304"/>
                  </a:lnTo>
                  <a:lnTo>
                    <a:pt x="210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84885" y="2714475"/>
              <a:ext cx="421640" cy="406400"/>
            </a:xfrm>
            <a:custGeom>
              <a:avLst/>
              <a:gdLst/>
              <a:ahLst/>
              <a:cxnLst/>
              <a:rect l="l" t="t" r="r" b="b"/>
              <a:pathLst>
                <a:path w="421639" h="406400">
                  <a:moveTo>
                    <a:pt x="0" y="195480"/>
                  </a:moveTo>
                  <a:lnTo>
                    <a:pt x="5347" y="245018"/>
                  </a:lnTo>
                  <a:lnTo>
                    <a:pt x="20686" y="289822"/>
                  </a:lnTo>
                  <a:lnTo>
                    <a:pt x="44962" y="328839"/>
                  </a:lnTo>
                  <a:lnTo>
                    <a:pt x="77121" y="361017"/>
                  </a:lnTo>
                  <a:lnTo>
                    <a:pt x="116107" y="385304"/>
                  </a:lnTo>
                  <a:lnTo>
                    <a:pt x="160866" y="400648"/>
                  </a:lnTo>
                  <a:lnTo>
                    <a:pt x="210344" y="405997"/>
                  </a:lnTo>
                  <a:lnTo>
                    <a:pt x="259997" y="400648"/>
                  </a:lnTo>
                  <a:lnTo>
                    <a:pt x="304898" y="385304"/>
                  </a:lnTo>
                  <a:lnTo>
                    <a:pt x="343993" y="361017"/>
                  </a:lnTo>
                  <a:lnTo>
                    <a:pt x="376233" y="328839"/>
                  </a:lnTo>
                  <a:lnTo>
                    <a:pt x="400563" y="289822"/>
                  </a:lnTo>
                  <a:lnTo>
                    <a:pt x="415933" y="245018"/>
                  </a:lnTo>
                  <a:lnTo>
                    <a:pt x="421290" y="195480"/>
                  </a:lnTo>
                  <a:lnTo>
                    <a:pt x="415933" y="151509"/>
                  </a:lnTo>
                  <a:lnTo>
                    <a:pt x="400563" y="110694"/>
                  </a:lnTo>
                  <a:lnTo>
                    <a:pt x="376233" y="74351"/>
                  </a:lnTo>
                  <a:lnTo>
                    <a:pt x="343993" y="43795"/>
                  </a:lnTo>
                  <a:lnTo>
                    <a:pt x="304898" y="20341"/>
                  </a:lnTo>
                  <a:lnTo>
                    <a:pt x="259997" y="5304"/>
                  </a:lnTo>
                  <a:lnTo>
                    <a:pt x="210344" y="0"/>
                  </a:lnTo>
                  <a:lnTo>
                    <a:pt x="160866" y="5304"/>
                  </a:lnTo>
                  <a:lnTo>
                    <a:pt x="116107" y="20341"/>
                  </a:lnTo>
                  <a:lnTo>
                    <a:pt x="77121" y="43795"/>
                  </a:lnTo>
                  <a:lnTo>
                    <a:pt x="44962" y="74351"/>
                  </a:lnTo>
                  <a:lnTo>
                    <a:pt x="20686" y="110694"/>
                  </a:lnTo>
                  <a:lnTo>
                    <a:pt x="5347" y="151509"/>
                  </a:lnTo>
                  <a:lnTo>
                    <a:pt x="0" y="195480"/>
                  </a:lnTo>
                </a:path>
              </a:pathLst>
            </a:custGeom>
            <a:ln w="60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1998" y="2819733"/>
              <a:ext cx="195760" cy="1954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91998" y="2819733"/>
              <a:ext cx="196215" cy="195580"/>
            </a:xfrm>
            <a:custGeom>
              <a:avLst/>
              <a:gdLst/>
              <a:ahLst/>
              <a:cxnLst/>
              <a:rect l="l" t="t" r="r" b="b"/>
              <a:pathLst>
                <a:path w="196214" h="195580">
                  <a:moveTo>
                    <a:pt x="0" y="90221"/>
                  </a:moveTo>
                  <a:lnTo>
                    <a:pt x="7754" y="131979"/>
                  </a:lnTo>
                  <a:lnTo>
                    <a:pt x="28210" y="165349"/>
                  </a:lnTo>
                  <a:lnTo>
                    <a:pt x="57150" y="187470"/>
                  </a:lnTo>
                  <a:lnTo>
                    <a:pt x="90362" y="195480"/>
                  </a:lnTo>
                  <a:lnTo>
                    <a:pt x="132202" y="187470"/>
                  </a:lnTo>
                  <a:lnTo>
                    <a:pt x="165614" y="165349"/>
                  </a:lnTo>
                  <a:lnTo>
                    <a:pt x="187749" y="131979"/>
                  </a:lnTo>
                  <a:lnTo>
                    <a:pt x="195760" y="90221"/>
                  </a:lnTo>
                  <a:lnTo>
                    <a:pt x="187749" y="57029"/>
                  </a:lnTo>
                  <a:lnTo>
                    <a:pt x="165614" y="28137"/>
                  </a:lnTo>
                  <a:lnTo>
                    <a:pt x="132203" y="7732"/>
                  </a:lnTo>
                  <a:lnTo>
                    <a:pt x="90362" y="0"/>
                  </a:lnTo>
                  <a:lnTo>
                    <a:pt x="57150" y="7732"/>
                  </a:lnTo>
                  <a:lnTo>
                    <a:pt x="28210" y="28137"/>
                  </a:lnTo>
                  <a:lnTo>
                    <a:pt x="7754" y="57029"/>
                  </a:lnTo>
                  <a:lnTo>
                    <a:pt x="0" y="90221"/>
                  </a:lnTo>
                </a:path>
              </a:pathLst>
            </a:custGeom>
            <a:ln w="60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08655" y="3255984"/>
              <a:ext cx="1700530" cy="617220"/>
            </a:xfrm>
            <a:custGeom>
              <a:avLst/>
              <a:gdLst/>
              <a:ahLst/>
              <a:cxnLst/>
              <a:rect l="l" t="t" r="r" b="b"/>
              <a:pathLst>
                <a:path w="1700529" h="617220">
                  <a:moveTo>
                    <a:pt x="0" y="616664"/>
                  </a:moveTo>
                  <a:lnTo>
                    <a:pt x="1700347" y="616664"/>
                  </a:lnTo>
                  <a:lnTo>
                    <a:pt x="1700347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5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84885" y="3496395"/>
              <a:ext cx="316230" cy="316230"/>
            </a:xfrm>
            <a:custGeom>
              <a:avLst/>
              <a:gdLst/>
              <a:ahLst/>
              <a:cxnLst/>
              <a:rect l="l" t="t" r="r" b="b"/>
              <a:pathLst>
                <a:path w="316229" h="316229">
                  <a:moveTo>
                    <a:pt x="0" y="315880"/>
                  </a:moveTo>
                  <a:lnTo>
                    <a:pt x="315877" y="315880"/>
                  </a:lnTo>
                  <a:lnTo>
                    <a:pt x="315877" y="0"/>
                  </a:lnTo>
                  <a:lnTo>
                    <a:pt x="0" y="0"/>
                  </a:lnTo>
                  <a:lnTo>
                    <a:pt x="0" y="315880"/>
                  </a:lnTo>
                  <a:close/>
                </a:path>
              </a:pathLst>
            </a:custGeom>
            <a:ln w="60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9920" y="3376385"/>
              <a:ext cx="436245" cy="421005"/>
            </a:xfrm>
            <a:custGeom>
              <a:avLst/>
              <a:gdLst/>
              <a:ahLst/>
              <a:cxnLst/>
              <a:rect l="l" t="t" r="r" b="b"/>
              <a:pathLst>
                <a:path w="436245" h="421004">
                  <a:moveTo>
                    <a:pt x="150203" y="0"/>
                  </a:moveTo>
                  <a:lnTo>
                    <a:pt x="0" y="135106"/>
                  </a:lnTo>
                </a:path>
                <a:path w="436245" h="421004">
                  <a:moveTo>
                    <a:pt x="436175" y="0"/>
                  </a:moveTo>
                  <a:lnTo>
                    <a:pt x="285972" y="135106"/>
                  </a:lnTo>
                </a:path>
                <a:path w="436245" h="421004">
                  <a:moveTo>
                    <a:pt x="436175" y="270589"/>
                  </a:moveTo>
                  <a:lnTo>
                    <a:pt x="285972" y="420808"/>
                  </a:lnTo>
                </a:path>
                <a:path w="436245" h="421004">
                  <a:moveTo>
                    <a:pt x="436175" y="0"/>
                  </a:moveTo>
                  <a:lnTo>
                    <a:pt x="150203" y="0"/>
                  </a:lnTo>
                </a:path>
                <a:path w="436245" h="421004">
                  <a:moveTo>
                    <a:pt x="436175" y="0"/>
                  </a:moveTo>
                  <a:lnTo>
                    <a:pt x="436175" y="270589"/>
                  </a:lnTo>
                </a:path>
              </a:pathLst>
            </a:custGeom>
            <a:ln w="30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963" y="3466149"/>
              <a:ext cx="271170" cy="2711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97830" y="3887746"/>
              <a:ext cx="1113790" cy="617220"/>
            </a:xfrm>
            <a:custGeom>
              <a:avLst/>
              <a:gdLst/>
              <a:ahLst/>
              <a:cxnLst/>
              <a:rect l="l" t="t" r="r" b="b"/>
              <a:pathLst>
                <a:path w="1113789" h="617220">
                  <a:moveTo>
                    <a:pt x="0" y="616664"/>
                  </a:moveTo>
                  <a:lnTo>
                    <a:pt x="1113713" y="616664"/>
                  </a:lnTo>
                  <a:lnTo>
                    <a:pt x="1113713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4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86600" y="3887746"/>
              <a:ext cx="1098550" cy="617220"/>
            </a:xfrm>
            <a:custGeom>
              <a:avLst/>
              <a:gdLst/>
              <a:ahLst/>
              <a:cxnLst/>
              <a:rect l="l" t="t" r="r" b="b"/>
              <a:pathLst>
                <a:path w="1098550" h="617220">
                  <a:moveTo>
                    <a:pt x="0" y="616664"/>
                  </a:moveTo>
                  <a:lnTo>
                    <a:pt x="1098542" y="616664"/>
                  </a:lnTo>
                  <a:lnTo>
                    <a:pt x="1098542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4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8398" y="3962855"/>
              <a:ext cx="210820" cy="481330"/>
            </a:xfrm>
            <a:custGeom>
              <a:avLst/>
              <a:gdLst/>
              <a:ahLst/>
              <a:cxnLst/>
              <a:rect l="l" t="t" r="r" b="b"/>
              <a:pathLst>
                <a:path w="210820" h="481329">
                  <a:moveTo>
                    <a:pt x="210464" y="0"/>
                  </a:moveTo>
                  <a:lnTo>
                    <a:pt x="0" y="0"/>
                  </a:lnTo>
                  <a:lnTo>
                    <a:pt x="0" y="481181"/>
                  </a:lnTo>
                  <a:lnTo>
                    <a:pt x="210464" y="481181"/>
                  </a:lnTo>
                  <a:lnTo>
                    <a:pt x="21046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49447" y="3962855"/>
              <a:ext cx="210820" cy="481330"/>
            </a:xfrm>
            <a:custGeom>
              <a:avLst/>
              <a:gdLst/>
              <a:ahLst/>
              <a:cxnLst/>
              <a:rect l="l" t="t" r="r" b="b"/>
              <a:pathLst>
                <a:path w="210820" h="481329">
                  <a:moveTo>
                    <a:pt x="210464" y="0"/>
                  </a:moveTo>
                  <a:lnTo>
                    <a:pt x="0" y="0"/>
                  </a:lnTo>
                  <a:lnTo>
                    <a:pt x="0" y="481181"/>
                  </a:lnTo>
                  <a:lnTo>
                    <a:pt x="210464" y="481181"/>
                  </a:lnTo>
                  <a:lnTo>
                    <a:pt x="210464" y="0"/>
                  </a:lnTo>
                  <a:close/>
                </a:path>
              </a:pathLst>
            </a:custGeom>
            <a:solidFill>
              <a:srgbClr val="00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0495" y="3962855"/>
              <a:ext cx="210820" cy="481330"/>
            </a:xfrm>
            <a:custGeom>
              <a:avLst/>
              <a:gdLst/>
              <a:ahLst/>
              <a:cxnLst/>
              <a:rect l="l" t="t" r="r" b="b"/>
              <a:pathLst>
                <a:path w="210820" h="481329">
                  <a:moveTo>
                    <a:pt x="210464" y="0"/>
                  </a:moveTo>
                  <a:lnTo>
                    <a:pt x="0" y="0"/>
                  </a:lnTo>
                  <a:lnTo>
                    <a:pt x="0" y="481181"/>
                  </a:lnTo>
                  <a:lnTo>
                    <a:pt x="210464" y="481181"/>
                  </a:lnTo>
                  <a:lnTo>
                    <a:pt x="210464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97396" y="4053047"/>
              <a:ext cx="300990" cy="285750"/>
            </a:xfrm>
            <a:custGeom>
              <a:avLst/>
              <a:gdLst/>
              <a:ahLst/>
              <a:cxnLst/>
              <a:rect l="l" t="t" r="r" b="b"/>
              <a:pathLst>
                <a:path w="300989" h="285750">
                  <a:moveTo>
                    <a:pt x="150654" y="0"/>
                  </a:moveTo>
                  <a:lnTo>
                    <a:pt x="100171" y="6845"/>
                  </a:lnTo>
                  <a:lnTo>
                    <a:pt x="58457" y="25954"/>
                  </a:lnTo>
                  <a:lnTo>
                    <a:pt x="26919" y="55189"/>
                  </a:lnTo>
                  <a:lnTo>
                    <a:pt x="6964" y="92411"/>
                  </a:lnTo>
                  <a:lnTo>
                    <a:pt x="0" y="135482"/>
                  </a:lnTo>
                  <a:lnTo>
                    <a:pt x="6964" y="185737"/>
                  </a:lnTo>
                  <a:lnTo>
                    <a:pt x="26919" y="227317"/>
                  </a:lnTo>
                  <a:lnTo>
                    <a:pt x="58457" y="258790"/>
                  </a:lnTo>
                  <a:lnTo>
                    <a:pt x="100171" y="278723"/>
                  </a:lnTo>
                  <a:lnTo>
                    <a:pt x="150654" y="285686"/>
                  </a:lnTo>
                  <a:lnTo>
                    <a:pt x="200901" y="278723"/>
                  </a:lnTo>
                  <a:lnTo>
                    <a:pt x="242444" y="258790"/>
                  </a:lnTo>
                  <a:lnTo>
                    <a:pt x="273869" y="227317"/>
                  </a:lnTo>
                  <a:lnTo>
                    <a:pt x="293761" y="185737"/>
                  </a:lnTo>
                  <a:lnTo>
                    <a:pt x="300706" y="135482"/>
                  </a:lnTo>
                  <a:lnTo>
                    <a:pt x="293761" y="92411"/>
                  </a:lnTo>
                  <a:lnTo>
                    <a:pt x="273869" y="55189"/>
                  </a:lnTo>
                  <a:lnTo>
                    <a:pt x="242444" y="25954"/>
                  </a:lnTo>
                  <a:lnTo>
                    <a:pt x="200901" y="6845"/>
                  </a:lnTo>
                  <a:lnTo>
                    <a:pt x="150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7396" y="4053047"/>
              <a:ext cx="300990" cy="285750"/>
            </a:xfrm>
            <a:custGeom>
              <a:avLst/>
              <a:gdLst/>
              <a:ahLst/>
              <a:cxnLst/>
              <a:rect l="l" t="t" r="r" b="b"/>
              <a:pathLst>
                <a:path w="300989" h="285750">
                  <a:moveTo>
                    <a:pt x="0" y="135482"/>
                  </a:moveTo>
                  <a:lnTo>
                    <a:pt x="6964" y="185737"/>
                  </a:lnTo>
                  <a:lnTo>
                    <a:pt x="26919" y="227317"/>
                  </a:lnTo>
                  <a:lnTo>
                    <a:pt x="58457" y="258790"/>
                  </a:lnTo>
                  <a:lnTo>
                    <a:pt x="100171" y="278723"/>
                  </a:lnTo>
                  <a:lnTo>
                    <a:pt x="150654" y="285686"/>
                  </a:lnTo>
                  <a:lnTo>
                    <a:pt x="200901" y="278723"/>
                  </a:lnTo>
                  <a:lnTo>
                    <a:pt x="242444" y="258790"/>
                  </a:lnTo>
                  <a:lnTo>
                    <a:pt x="273869" y="227317"/>
                  </a:lnTo>
                  <a:lnTo>
                    <a:pt x="293761" y="185737"/>
                  </a:lnTo>
                  <a:lnTo>
                    <a:pt x="300706" y="135482"/>
                  </a:lnTo>
                  <a:lnTo>
                    <a:pt x="293761" y="92411"/>
                  </a:lnTo>
                  <a:lnTo>
                    <a:pt x="273869" y="55189"/>
                  </a:lnTo>
                  <a:lnTo>
                    <a:pt x="242444" y="25954"/>
                  </a:lnTo>
                  <a:lnTo>
                    <a:pt x="200901" y="6845"/>
                  </a:lnTo>
                  <a:lnTo>
                    <a:pt x="150654" y="0"/>
                  </a:lnTo>
                  <a:lnTo>
                    <a:pt x="100171" y="6845"/>
                  </a:lnTo>
                  <a:lnTo>
                    <a:pt x="58457" y="25954"/>
                  </a:lnTo>
                  <a:lnTo>
                    <a:pt x="26919" y="55189"/>
                  </a:lnTo>
                  <a:lnTo>
                    <a:pt x="6964" y="92411"/>
                  </a:lnTo>
                  <a:lnTo>
                    <a:pt x="0" y="135482"/>
                  </a:lnTo>
                </a:path>
              </a:pathLst>
            </a:custGeom>
            <a:ln w="60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48757" y="4068144"/>
              <a:ext cx="255904" cy="255904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120583" y="0"/>
                  </a:moveTo>
                  <a:lnTo>
                    <a:pt x="76306" y="10320"/>
                  </a:lnTo>
                  <a:lnTo>
                    <a:pt x="37682" y="37552"/>
                  </a:lnTo>
                  <a:lnTo>
                    <a:pt x="10362" y="76105"/>
                  </a:lnTo>
                  <a:lnTo>
                    <a:pt x="0" y="120385"/>
                  </a:lnTo>
                  <a:lnTo>
                    <a:pt x="10362" y="173185"/>
                  </a:lnTo>
                  <a:lnTo>
                    <a:pt x="37682" y="216112"/>
                  </a:lnTo>
                  <a:lnTo>
                    <a:pt x="76306" y="244957"/>
                  </a:lnTo>
                  <a:lnTo>
                    <a:pt x="120583" y="255507"/>
                  </a:lnTo>
                  <a:lnTo>
                    <a:pt x="163466" y="248665"/>
                  </a:lnTo>
                  <a:lnTo>
                    <a:pt x="200626" y="229576"/>
                  </a:lnTo>
                  <a:lnTo>
                    <a:pt x="229877" y="200395"/>
                  </a:lnTo>
                  <a:lnTo>
                    <a:pt x="249031" y="163280"/>
                  </a:lnTo>
                  <a:lnTo>
                    <a:pt x="255901" y="120385"/>
                  </a:lnTo>
                  <a:lnTo>
                    <a:pt x="245308" y="76105"/>
                  </a:lnTo>
                  <a:lnTo>
                    <a:pt x="216377" y="37552"/>
                  </a:lnTo>
                  <a:lnTo>
                    <a:pt x="173378" y="10320"/>
                  </a:lnTo>
                  <a:lnTo>
                    <a:pt x="12058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08238" y="1332466"/>
            <a:ext cx="5626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5" dirty="0">
                <a:latin typeface="Arial MT"/>
                <a:cs typeface="Arial MT"/>
              </a:rPr>
              <a:t>Length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63102" y="850984"/>
            <a:ext cx="6527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Arial MT"/>
                <a:cs typeface="Arial MT"/>
              </a:rPr>
              <a:t>P</a:t>
            </a:r>
            <a:r>
              <a:rPr sz="1400" spc="-80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35" dirty="0">
                <a:latin typeface="Arial MT"/>
                <a:cs typeface="Arial MT"/>
              </a:rPr>
              <a:t>i</a:t>
            </a:r>
            <a:r>
              <a:rPr sz="1400" spc="-4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i</a:t>
            </a:r>
            <a:r>
              <a:rPr sz="1400" spc="-7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57689" y="1925426"/>
            <a:ext cx="728980" cy="16808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400" spc="5" dirty="0">
                <a:latin typeface="Arial MT"/>
                <a:cs typeface="Arial MT"/>
              </a:rPr>
              <a:t>Angle</a:t>
            </a:r>
            <a:endParaRPr sz="1400">
              <a:latin typeface="Arial MT"/>
              <a:cs typeface="Arial MT"/>
            </a:endParaRPr>
          </a:p>
          <a:p>
            <a:pPr marL="222885">
              <a:lnSpc>
                <a:spcPct val="100000"/>
              </a:lnSpc>
              <a:spcBef>
                <a:spcPts val="455"/>
              </a:spcBef>
            </a:pPr>
            <a:r>
              <a:rPr sz="1400" spc="10" dirty="0">
                <a:latin typeface="Arial MT"/>
                <a:cs typeface="Arial MT"/>
              </a:rPr>
              <a:t>Slope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 MT"/>
              <a:cs typeface="Arial MT"/>
            </a:endParaRPr>
          </a:p>
          <a:p>
            <a:pPr marR="20320" algn="r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Volume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02825" y="3865672"/>
            <a:ext cx="717550" cy="537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" marR="5080" indent="-105410">
              <a:lnSpc>
                <a:spcPct val="119900"/>
              </a:lnSpc>
              <a:spcBef>
                <a:spcPts val="95"/>
              </a:spcBef>
            </a:pPr>
            <a:r>
              <a:rPr sz="1400" dirty="0">
                <a:latin typeface="Arial MT"/>
                <a:cs typeface="Arial MT"/>
              </a:rPr>
              <a:t>Colour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75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35" dirty="0">
                <a:latin typeface="Arial MT"/>
                <a:cs typeface="Arial MT"/>
              </a:rPr>
              <a:t>i</a:t>
            </a:r>
            <a:r>
              <a:rPr sz="1400" spc="-4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07851" y="835797"/>
            <a:ext cx="12249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Most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accurate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07851" y="4024423"/>
            <a:ext cx="13004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25" dirty="0">
                <a:latin typeface="Arial"/>
                <a:cs typeface="Arial"/>
              </a:rPr>
              <a:t>Least</a:t>
            </a:r>
            <a:r>
              <a:rPr sz="1400" b="1" spc="2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accurate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72213" y="1150183"/>
            <a:ext cx="180975" cy="2797810"/>
            <a:chOff x="7272213" y="1150183"/>
            <a:chExt cx="180975" cy="2797810"/>
          </a:xfrm>
        </p:grpSpPr>
        <p:sp>
          <p:nvSpPr>
            <p:cNvPr id="44" name="object 44"/>
            <p:cNvSpPr/>
            <p:nvPr/>
          </p:nvSpPr>
          <p:spPr>
            <a:xfrm>
              <a:off x="7272210" y="1150187"/>
              <a:ext cx="180975" cy="2797810"/>
            </a:xfrm>
            <a:custGeom>
              <a:avLst/>
              <a:gdLst/>
              <a:ahLst/>
              <a:cxnLst/>
              <a:rect l="l" t="t" r="r" b="b"/>
              <a:pathLst>
                <a:path w="180975" h="2797810">
                  <a:moveTo>
                    <a:pt x="180416" y="2587002"/>
                  </a:moveTo>
                  <a:lnTo>
                    <a:pt x="0" y="2587002"/>
                  </a:lnTo>
                  <a:lnTo>
                    <a:pt x="90208" y="2797581"/>
                  </a:lnTo>
                  <a:lnTo>
                    <a:pt x="180416" y="2587002"/>
                  </a:lnTo>
                  <a:close/>
                </a:path>
                <a:path w="180975" h="2797810">
                  <a:moveTo>
                    <a:pt x="180416" y="210515"/>
                  </a:moveTo>
                  <a:lnTo>
                    <a:pt x="90208" y="0"/>
                  </a:lnTo>
                  <a:lnTo>
                    <a:pt x="0" y="210515"/>
                  </a:lnTo>
                  <a:lnTo>
                    <a:pt x="180416" y="210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62425" y="1240404"/>
              <a:ext cx="0" cy="2602230"/>
            </a:xfrm>
            <a:custGeom>
              <a:avLst/>
              <a:gdLst/>
              <a:ahLst/>
              <a:cxnLst/>
              <a:rect l="l" t="t" r="r" b="b"/>
              <a:pathLst>
                <a:path h="2602229">
                  <a:moveTo>
                    <a:pt x="0" y="0"/>
                  </a:moveTo>
                  <a:lnTo>
                    <a:pt x="0" y="2602065"/>
                  </a:lnTo>
                </a:path>
              </a:pathLst>
            </a:custGeom>
            <a:ln w="4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474370" y="735329"/>
            <a:ext cx="280543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Quantitative </a:t>
            </a:r>
            <a:r>
              <a:rPr spc="-5" dirty="0">
                <a:solidFill>
                  <a:srgbClr val="000000"/>
                </a:solidFill>
              </a:rPr>
              <a:t>assessment </a:t>
            </a:r>
            <a:r>
              <a:rPr spc="-4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requires </a:t>
            </a:r>
            <a:r>
              <a:rPr spc="-5" dirty="0">
                <a:solidFill>
                  <a:srgbClr val="000000"/>
                </a:solidFill>
              </a:rPr>
              <a:t>position or </a:t>
            </a:r>
            <a:r>
              <a:rPr spc="-20" dirty="0">
                <a:solidFill>
                  <a:srgbClr val="000000"/>
                </a:solidFill>
              </a:rPr>
              <a:t>size 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variation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5876" y="5570931"/>
            <a:ext cx="4011929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07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Regions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delimited 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symmetric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perceived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coherent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figures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76173"/>
            <a:ext cx="157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Gestalt</a:t>
            </a:r>
            <a:r>
              <a:rPr sz="2400" spc="-8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Laws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83" y="1166259"/>
            <a:ext cx="1895846" cy="5760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7638" y="2638385"/>
            <a:ext cx="1680893" cy="12954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2817" y="4913240"/>
            <a:ext cx="890832" cy="9801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41346" y="2558212"/>
            <a:ext cx="1351266" cy="850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64096" y="4633712"/>
            <a:ext cx="3700738" cy="8689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31109" y="371156"/>
            <a:ext cx="2592878" cy="9870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374" y="1808226"/>
            <a:ext cx="3821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Near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stimuli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perceived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5876" y="1502155"/>
            <a:ext cx="3884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Ambiguous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stimuli tend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resolved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simplest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explanation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2282" y="3512057"/>
            <a:ext cx="4213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Stimuli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tend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minimize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variations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discontinuities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127" y="6017158"/>
            <a:ext cx="269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Stimuli tend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figures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008" y="3985641"/>
            <a:ext cx="341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Similar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stimuli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tend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override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proximity)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2109" y="4533096"/>
            <a:ext cx="653681" cy="8112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8152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How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can</a:t>
            </a:r>
            <a:r>
              <a:rPr sz="2400" spc="-15" dirty="0">
                <a:solidFill>
                  <a:srgbClr val="000000"/>
                </a:solidFill>
              </a:rPr>
              <a:t> we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produce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Visualization/ </a:t>
            </a:r>
            <a:r>
              <a:rPr sz="2400" spc="-5" dirty="0">
                <a:solidFill>
                  <a:srgbClr val="000000"/>
                </a:solidFill>
              </a:rPr>
              <a:t>Visual </a:t>
            </a:r>
            <a:r>
              <a:rPr sz="2400" spc="-15" dirty="0">
                <a:solidFill>
                  <a:srgbClr val="000000"/>
                </a:solidFill>
              </a:rPr>
              <a:t>data exploration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app?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12444" y="1874647"/>
            <a:ext cx="8238490" cy="4879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10" dirty="0">
                <a:latin typeface="Calibri"/>
                <a:cs typeface="Calibri"/>
              </a:rPr>
              <a:t>There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principles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(derived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human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perception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cognition)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many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visualization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techniques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(we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studied </a:t>
            </a:r>
            <a:r>
              <a:rPr sz="2200" spc="-5" dirty="0">
                <a:latin typeface="Calibri"/>
                <a:cs typeface="Calibri"/>
              </a:rPr>
              <a:t>some…)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•"/>
            </a:pPr>
            <a:endParaRPr sz="2100">
              <a:latin typeface="Calibri"/>
              <a:cs typeface="Calibri"/>
            </a:endParaRPr>
          </a:p>
          <a:p>
            <a:pPr marL="469900" marR="521334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obtain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efficacy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Human-centered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approach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fundamental,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involving:</a:t>
            </a:r>
            <a:endParaRPr sz="22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1320"/>
              </a:spcBef>
              <a:buChar char="–"/>
              <a:tabLst>
                <a:tab pos="870585" algn="l"/>
                <a:tab pos="871219" algn="l"/>
              </a:tabLst>
            </a:pPr>
            <a:r>
              <a:rPr sz="2200" spc="-5" dirty="0">
                <a:latin typeface="Calibri"/>
                <a:cs typeface="Calibri"/>
              </a:rPr>
              <a:t>a correct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definition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goal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b="1" spc="-5" dirty="0">
                <a:latin typeface="Calibri"/>
                <a:cs typeface="Calibri"/>
              </a:rPr>
              <a:t>user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tasks</a:t>
            </a:r>
            <a:endParaRPr sz="2200">
              <a:latin typeface="Calibri"/>
              <a:cs typeface="Calibri"/>
            </a:endParaRPr>
          </a:p>
          <a:p>
            <a:pPr marL="1746885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alibri"/>
                <a:cs typeface="Calibri"/>
              </a:rPr>
              <a:t>(the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questions</a:t>
            </a:r>
            <a:r>
              <a:rPr sz="2200" spc="-5" dirty="0">
                <a:latin typeface="Calibri"/>
                <a:cs typeface="Calibri"/>
              </a:rPr>
              <a:t>!)</a:t>
            </a:r>
            <a:endParaRPr sz="22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1320"/>
              </a:spcBef>
              <a:buChar char="–"/>
              <a:tabLst>
                <a:tab pos="870585" algn="l"/>
                <a:tab pos="871219" algn="l"/>
              </a:tabLst>
            </a:pPr>
            <a:r>
              <a:rPr sz="2200" spc="-5" dirty="0">
                <a:latin typeface="Calibri"/>
                <a:cs typeface="Calibri"/>
              </a:rPr>
              <a:t>apply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adequate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evaluate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several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iterations</a:t>
            </a:r>
            <a:r>
              <a:rPr sz="2200" b="1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until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goals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satisfied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R="247015" algn="r">
              <a:lnSpc>
                <a:spcPct val="100000"/>
              </a:lnSpc>
              <a:spcBef>
                <a:spcPts val="1930"/>
              </a:spcBef>
            </a:pPr>
            <a:r>
              <a:rPr sz="1600" b="1" spc="-5" dirty="0">
                <a:solidFill>
                  <a:srgbClr val="C4BC96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2615" y="4076700"/>
            <a:ext cx="2606040" cy="1874520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3926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Forsell´s</a:t>
            </a:r>
            <a:r>
              <a:rPr sz="24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et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al.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(2010)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heuristics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9657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27" y="1286260"/>
            <a:ext cx="9039860" cy="5433060"/>
            <a:chOff x="104227" y="1286260"/>
            <a:chExt cx="9039860" cy="54330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27" y="1286260"/>
              <a:ext cx="4564316" cy="3641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3627" y="3758183"/>
              <a:ext cx="4500372" cy="29611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9709" y="1129029"/>
            <a:ext cx="29489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heuristics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B-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Freitas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Nielsen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Zuck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Carpendale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Bastien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Scapin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347429"/>
            <a:ext cx="3696970" cy="7353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solidFill>
                  <a:srgbClr val="000000"/>
                </a:solidFill>
              </a:rPr>
              <a:t>Example:</a:t>
            </a:r>
            <a:endParaRPr sz="240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https://migration-flow.herokuapp.com/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4455" y="1269491"/>
            <a:ext cx="5471160" cy="35478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991" y="4851654"/>
            <a:ext cx="80391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33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visualization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compliant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Zuk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Carpendale’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heuristics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</a:t>
            </a:r>
            <a:r>
              <a:rPr sz="1800" i="1" spc="-5" dirty="0">
                <a:latin typeface="Calibri"/>
                <a:cs typeface="Calibri"/>
              </a:rPr>
              <a:t>Color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perception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varies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with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size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colored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item</a:t>
            </a:r>
            <a:r>
              <a:rPr sz="1800" spc="-5" dirty="0">
                <a:latin typeface="Calibri"/>
                <a:cs typeface="Calibri"/>
              </a:rPr>
              <a:t>”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</a:t>
            </a:r>
            <a:r>
              <a:rPr sz="1800" i="1" spc="-5" dirty="0">
                <a:latin typeface="Calibri"/>
                <a:cs typeface="Calibri"/>
              </a:rPr>
              <a:t>Provide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multiple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levels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detail</a:t>
            </a:r>
            <a:r>
              <a:rPr sz="1800" spc="-30" dirty="0">
                <a:latin typeface="Calibri"/>
                <a:cs typeface="Calibri"/>
              </a:rPr>
              <a:t>”,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respectively.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Nielsen´s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heuristic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“Consistency”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complied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types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filter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filters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72153" y="3263010"/>
            <a:ext cx="59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IviDfG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7929"/>
            <a:ext cx="3432810" cy="315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3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Zuk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Carpendale’s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heuristic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11 </a:t>
            </a:r>
            <a:r>
              <a:rPr sz="1800" spc="-5" dirty="0">
                <a:latin typeface="Calibri"/>
                <a:cs typeface="Calibri"/>
              </a:rPr>
              <a:t>“Consider </a:t>
            </a:r>
            <a:r>
              <a:rPr sz="1800" spc="-10" dirty="0">
                <a:latin typeface="Calibri"/>
                <a:cs typeface="Calibri"/>
              </a:rPr>
              <a:t>Gestalt Laws”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complied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with,</a:t>
            </a:r>
            <a:endParaRPr sz="1800">
              <a:latin typeface="Calibri"/>
              <a:cs typeface="Calibri"/>
            </a:endParaRPr>
          </a:p>
          <a:p>
            <a:pPr marL="12700" marR="9334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heuristic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”Ensure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 has sufficient length”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satisfied.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Nielsen´s</a:t>
            </a:r>
            <a:r>
              <a:rPr sz="1800" spc="-10" dirty="0">
                <a:latin typeface="Calibri"/>
                <a:cs typeface="Calibri"/>
              </a:rPr>
              <a:t> heuristic</a:t>
            </a:r>
            <a:r>
              <a:rPr sz="1800" dirty="0">
                <a:latin typeface="Calibri"/>
                <a:cs typeface="Calibri"/>
              </a:rPr>
              <a:t> number 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“Match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world”,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Forsell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Johansson’s</a:t>
            </a:r>
            <a:r>
              <a:rPr sz="1800" spc="-10" dirty="0">
                <a:latin typeface="Calibri"/>
                <a:cs typeface="Calibri"/>
              </a:rPr>
              <a:t> heuristic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0" dirty="0">
                <a:latin typeface="Calibri"/>
                <a:cs typeface="Calibri"/>
              </a:rPr>
              <a:t>“Information </a:t>
            </a:r>
            <a:r>
              <a:rPr sz="1800" spc="5" dirty="0">
                <a:latin typeface="Calibri"/>
                <a:cs typeface="Calibri"/>
              </a:rPr>
              <a:t>Coding”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 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satisfied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1513332"/>
            <a:ext cx="5003292" cy="36789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472516"/>
            <a:ext cx="1747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Example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(cont.)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534" y="467614"/>
            <a:ext cx="38976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Practical</a:t>
            </a:r>
            <a:r>
              <a:rPr sz="24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activity</a:t>
            </a: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24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0000"/>
                </a:solidFill>
              </a:rPr>
              <a:t>(groups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of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3</a:t>
            </a:r>
            <a:r>
              <a:rPr sz="2400" spc="-10" dirty="0">
                <a:solidFill>
                  <a:srgbClr val="000000"/>
                </a:solidFill>
              </a:rPr>
              <a:t> students)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2437" y="1452753"/>
            <a:ext cx="8437880" cy="50063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202565" indent="-342900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Calibri"/>
                <a:cs typeface="Calibri"/>
              </a:rPr>
              <a:t>Select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(preferably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very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usable)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Visualization/Visual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Mining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application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evaluate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heuristic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evaluation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these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heuristics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sets: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Calibri"/>
                <a:cs typeface="Calibri"/>
              </a:rPr>
              <a:t>Nielsen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Calibri"/>
                <a:cs typeface="Calibri"/>
              </a:rPr>
              <a:t>Zuk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et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al.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Calibri"/>
                <a:cs typeface="Calibri"/>
              </a:rPr>
              <a:t>Other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1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spc="-55" dirty="0">
                <a:latin typeface="Calibri"/>
                <a:cs typeface="Calibri"/>
              </a:rPr>
              <a:t>You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may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find interesting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examples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at: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25" dirty="0">
                <a:latin typeface="Calibri"/>
                <a:cs typeface="Calibri"/>
              </a:rPr>
              <a:t>Tableau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public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– </a:t>
            </a:r>
            <a:r>
              <a:rPr sz="1900" spc="-10" dirty="0">
                <a:latin typeface="Calibri"/>
                <a:cs typeface="Calibri"/>
              </a:rPr>
              <a:t>gallery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Calibri"/>
                <a:cs typeface="Calibri"/>
              </a:rPr>
              <a:t>Spotfire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–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gallery</a:t>
            </a:r>
            <a:endParaRPr sz="19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  <a:p>
            <a:pPr marL="355600" marR="5080" indent="-342900">
              <a:lnSpc>
                <a:spcPts val="1820"/>
              </a:lnSpc>
              <a:spcBef>
                <a:spcPts val="4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spc="-15" dirty="0">
                <a:latin typeface="Calibri"/>
                <a:cs typeface="Calibri"/>
              </a:rPr>
              <a:t>Each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evaluator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should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read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carefully</a:t>
            </a:r>
            <a:r>
              <a:rPr sz="1900" spc="-5" dirty="0">
                <a:latin typeface="Calibri"/>
                <a:cs typeface="Calibri"/>
              </a:rPr>
              <a:t> 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try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understand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each </a:t>
            </a:r>
            <a:r>
              <a:rPr sz="1900" spc="-10" dirty="0">
                <a:latin typeface="Calibri"/>
                <a:cs typeface="Calibri"/>
              </a:rPr>
              <a:t>heuristic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analyze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independently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application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registering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potential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problems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their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classification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355600" marR="563880" indent="-342900">
              <a:lnSpc>
                <a:spcPts val="18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Discuss</a:t>
            </a:r>
            <a:r>
              <a:rPr sz="1900" spc="-5" dirty="0">
                <a:latin typeface="Calibri"/>
                <a:cs typeface="Calibri"/>
              </a:rPr>
              <a:t> 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problems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other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group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members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consolidate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list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problems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Prepare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5 min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presentation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potential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problems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found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6328664"/>
            <a:ext cx="572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2"/>
              </a:rPr>
              <a:t>https://www.tibco.com/products/tibco-spotfire/learn/demos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4172" y="4064508"/>
            <a:ext cx="8422005" cy="2117090"/>
            <a:chOff x="614172" y="4064508"/>
            <a:chExt cx="8422005" cy="21170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001" y="4088892"/>
              <a:ext cx="6200634" cy="1655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172" y="4064508"/>
              <a:ext cx="8421624" cy="211683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595" y="260604"/>
            <a:ext cx="845820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5861100"/>
            <a:ext cx="398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https://public.tableau.com/en-us/s/gallery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86839"/>
            <a:ext cx="9144000" cy="4110354"/>
            <a:chOff x="0" y="1386839"/>
            <a:chExt cx="9144000" cy="411035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86839"/>
              <a:ext cx="9143999" cy="8122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" y="2221991"/>
              <a:ext cx="9116568" cy="32750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475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Example: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vaccinating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the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united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states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30200" y="5971438"/>
            <a:ext cx="5036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https://public.tableau.com/en-us/gallery/vaccinating-united-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states?tab=viz-of-the-day&amp;type=viz-of-the-day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2720339"/>
            <a:ext cx="8820912" cy="3093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" y="1584279"/>
            <a:ext cx="8810244" cy="10522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Usability</a:t>
            </a:r>
            <a:r>
              <a:rPr sz="24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tests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357376"/>
            <a:ext cx="3488054" cy="475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“Engineering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approach”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Involve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Main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aspects: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Participants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40" dirty="0"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-5" dirty="0">
                <a:latin typeface="Calibri"/>
                <a:cs typeface="Calibri"/>
              </a:rPr>
              <a:t> facilities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Experimental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Usability measures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May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 </a:t>
            </a:r>
            <a:r>
              <a:rPr sz="2000" spc="-5" dirty="0">
                <a:latin typeface="Calibri"/>
                <a:cs typeface="Calibri"/>
              </a:rPr>
              <a:t>logistics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8962" y="772208"/>
            <a:ext cx="3875997" cy="25520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56082"/>
            <a:ext cx="1576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Observation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459" y="1368209"/>
            <a:ext cx="7363459" cy="44164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0" dirty="0">
                <a:latin typeface="Calibri"/>
                <a:cs typeface="Calibri"/>
              </a:rPr>
              <a:t> many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very complex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expensive: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10" dirty="0">
                <a:latin typeface="Calibri"/>
                <a:cs typeface="Calibri"/>
              </a:rPr>
              <a:t>Direct</a:t>
            </a:r>
            <a:r>
              <a:rPr sz="2000" spc="-1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observer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Calibri"/>
                <a:cs typeface="Calibri"/>
              </a:rPr>
              <a:t>Indirect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audio/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video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consuming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Calibri"/>
                <a:cs typeface="Calibri"/>
              </a:rPr>
              <a:t>Think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Aloud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asked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explain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Calibri"/>
                <a:cs typeface="Calibri"/>
              </a:rPr>
              <a:t>Logging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logged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Combinations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Q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400" b="1" spc="1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2695" y="0"/>
            <a:ext cx="2051303" cy="21656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616405"/>
            <a:ext cx="8062595" cy="472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45" dirty="0">
                <a:latin typeface="Calibri"/>
                <a:cs typeface="Calibri"/>
              </a:rPr>
              <a:t>Two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</a:t>
            </a:r>
            <a:r>
              <a:rPr sz="2200" spc="-10" dirty="0">
                <a:latin typeface="Calibri"/>
                <a:cs typeface="Calibri"/>
              </a:rPr>
              <a:t> variants: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Questionnaire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latin typeface="Calibri"/>
                <a:cs typeface="Calibri"/>
              </a:rPr>
              <a:t>(reach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 </a:t>
            </a:r>
            <a:r>
              <a:rPr sz="2200" spc="-5" dirty="0">
                <a:latin typeface="Calibri"/>
                <a:cs typeface="Calibri"/>
              </a:rPr>
              <a:t>people;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flexible)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Interview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Should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always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carefully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prepared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and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tested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Collected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should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carefully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analyzed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alibri"/>
              <a:cs typeface="Calibri"/>
            </a:endParaRPr>
          </a:p>
          <a:p>
            <a:pPr marL="95250" marR="332105">
              <a:lnSpc>
                <a:spcPct val="100000"/>
              </a:lnSpc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https://www.interaction-design.org/literature/article/useful-survey-questions-for- </a:t>
            </a:r>
            <a:r>
              <a:rPr sz="1800" spc="-39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user-feedback-surveys</a:t>
            </a:r>
            <a:endParaRPr sz="18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  <a:spcBef>
                <a:spcPts val="4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https://www.interaction-design.org/literature/article/how-to-conduct-user-interviews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303" y="1801494"/>
            <a:ext cx="785558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20" dirty="0">
                <a:latin typeface="Calibri"/>
                <a:cs typeface="Calibri"/>
              </a:rPr>
              <a:t>Many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methods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used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evaluate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Visualization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(some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specifically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developed,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others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adapted)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3344036"/>
            <a:ext cx="7409180" cy="2532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Evaluation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disciplines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been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adapted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evaluate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Visualization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applications,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from: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Human-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S/W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279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How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can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we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evaluate?</a:t>
            </a:r>
            <a:endParaRPr sz="240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450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</a:rPr>
              <a:t>Well-known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usability</a:t>
            </a:r>
            <a:r>
              <a:rPr sz="2400" spc="-10" dirty="0">
                <a:solidFill>
                  <a:srgbClr val="000000"/>
                </a:solidFill>
              </a:rPr>
              <a:t> questionnaires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2437" y="1501520"/>
            <a:ext cx="8258809" cy="484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2355" indent="-135890">
              <a:lnSpc>
                <a:spcPct val="100000"/>
              </a:lnSpc>
              <a:spcBef>
                <a:spcPts val="105"/>
              </a:spcBef>
              <a:buChar char="-"/>
              <a:tabLst>
                <a:tab pos="1062990" algn="l"/>
              </a:tabLst>
            </a:pP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Usability</a:t>
            </a:r>
            <a:r>
              <a:rPr sz="2000" spc="-5" dirty="0">
                <a:latin typeface="Calibri"/>
                <a:cs typeface="Calibri"/>
              </a:rPr>
              <a:t> Scale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dirty="0">
                <a:latin typeface="Calibri"/>
                <a:cs typeface="Calibri"/>
              </a:rPr>
              <a:t>SUS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2750">
              <a:latin typeface="Calibri"/>
              <a:cs typeface="Calibri"/>
            </a:endParaRPr>
          </a:p>
          <a:p>
            <a:pPr marL="1062355" indent="-135890">
              <a:lnSpc>
                <a:spcPct val="100000"/>
              </a:lnSpc>
              <a:buChar char="-"/>
              <a:tabLst>
                <a:tab pos="1062990" algn="l"/>
              </a:tabLst>
            </a:pPr>
            <a:r>
              <a:rPr sz="2000" spc="-5" dirty="0">
                <a:latin typeface="Calibri"/>
                <a:cs typeface="Calibri"/>
              </a:rPr>
              <a:t>Questionnaire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Satisfaction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dirty="0">
                <a:latin typeface="Calibri"/>
                <a:cs typeface="Calibri"/>
              </a:rPr>
              <a:t>QUIS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“quick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5" dirty="0">
                <a:latin typeface="Calibri"/>
                <a:cs typeface="Calibri"/>
              </a:rPr>
              <a:t>dirty”,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usability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QUIS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subjective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satisfaction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UI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according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 of</a:t>
            </a:r>
            <a:r>
              <a:rPr sz="2000" dirty="0">
                <a:latin typeface="Calibri"/>
                <a:cs typeface="Calibri"/>
              </a:rPr>
              <a:t> 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UI</a:t>
            </a:r>
            <a:r>
              <a:rPr sz="2000" spc="-5" dirty="0">
                <a:latin typeface="Calibri"/>
                <a:cs typeface="Calibri"/>
              </a:rPr>
              <a:t> analysis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interest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questionnaires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completed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0" y="0"/>
            <a:ext cx="2857500" cy="16581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3574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Usability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Scale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(SUS)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282829"/>
            <a:ext cx="7635240" cy="49225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“quick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dirty”,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measuring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options</a:t>
            </a:r>
            <a:endParaRPr sz="2000">
              <a:latin typeface="Calibri"/>
              <a:cs typeface="Calibri"/>
            </a:endParaRPr>
          </a:p>
          <a:p>
            <a:pPr marL="355600" marR="1141095" indent="-342900">
              <a:lnSpc>
                <a:spcPct val="13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allows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wide</a:t>
            </a:r>
            <a:r>
              <a:rPr sz="2000" spc="-10" dirty="0">
                <a:latin typeface="Calibri"/>
                <a:cs typeface="Calibri"/>
              </a:rPr>
              <a:t> variety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(H/W,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S/W,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mobile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applications)</a:t>
            </a:r>
            <a:endParaRPr sz="2000">
              <a:latin typeface="Calibri"/>
              <a:cs typeface="Calibri"/>
            </a:endParaRPr>
          </a:p>
          <a:p>
            <a:pPr marL="355600" marR="756920" indent="-342900">
              <a:lnSpc>
                <a:spcPts val="1920"/>
              </a:lnSpc>
              <a:spcBef>
                <a:spcPts val="1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industry </a:t>
            </a:r>
            <a:r>
              <a:rPr sz="2000" spc="-10" dirty="0">
                <a:latin typeface="Calibri"/>
                <a:cs typeface="Calibri"/>
              </a:rPr>
              <a:t>standard,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references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1300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publications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Benefits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using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SUS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administer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participants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Can 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valid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differentiate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unusable </a:t>
            </a:r>
            <a:r>
              <a:rPr sz="2000" spc="-2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https://www.usability.gov/how-to-and-tools/methods/system-usability-scale.html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1813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SUS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Questions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5576" y="1294866"/>
            <a:ext cx="7865745" cy="5233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think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would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frequently.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found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unnecessarily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thought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easy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355600" marR="146685" indent="-343535">
              <a:lnSpc>
                <a:spcPct val="80000"/>
              </a:lnSpc>
              <a:spcBef>
                <a:spcPts val="10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think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would</a:t>
            </a:r>
            <a:r>
              <a:rPr sz="2000" spc="-5" dirty="0">
                <a:latin typeface="Calibri"/>
                <a:cs typeface="Calibri"/>
              </a:rPr>
              <a:t> need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technical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person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2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found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various </a:t>
            </a: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integrated.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 thought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 </a:t>
            </a:r>
            <a:r>
              <a:rPr sz="2000" dirty="0">
                <a:latin typeface="Calibri"/>
                <a:cs typeface="Calibri"/>
              </a:rPr>
              <a:t>much </a:t>
            </a:r>
            <a:r>
              <a:rPr sz="2000" spc="-10" dirty="0">
                <a:latin typeface="Calibri"/>
                <a:cs typeface="Calibri"/>
              </a:rPr>
              <a:t>inconsistency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355600" marR="356870" indent="-343535">
              <a:lnSpc>
                <a:spcPct val="80000"/>
              </a:lnSpc>
              <a:spcBef>
                <a:spcPts val="10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would </a:t>
            </a:r>
            <a:r>
              <a:rPr sz="2000" dirty="0">
                <a:latin typeface="Calibri"/>
                <a:cs typeface="Calibri"/>
              </a:rPr>
              <a:t>imagine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</a:t>
            </a:r>
            <a:r>
              <a:rPr sz="2000" spc="-10" dirty="0">
                <a:latin typeface="Calibri"/>
                <a:cs typeface="Calibri"/>
              </a:rPr>
              <a:t> would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use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quickly.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cumbersome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use.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confident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things</a:t>
            </a:r>
            <a:r>
              <a:rPr sz="2000" spc="-15" dirty="0">
                <a:latin typeface="Calibri"/>
                <a:cs typeface="Calibri"/>
              </a:rPr>
              <a:t> before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 could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</a:t>
            </a:r>
            <a:r>
              <a:rPr sz="2000" spc="-5" dirty="0">
                <a:latin typeface="Calibri"/>
                <a:cs typeface="Calibri"/>
              </a:rPr>
              <a:t> going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18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2"/>
              </a:rPr>
              <a:t>https://www.usability.gov/how-to-and-tools/resources/templates/system-</a:t>
            </a:r>
            <a:endParaRPr sz="1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1800" u="heavy" spc="-5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2"/>
              </a:rPr>
              <a:t>usability-scale-sus.html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147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Scoring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SUS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805" y="1149852"/>
            <a:ext cx="7150545" cy="3458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7944" y="4664735"/>
            <a:ext cx="6811009" cy="1671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-10" dirty="0">
                <a:latin typeface="Calibri"/>
                <a:cs typeface="Calibri"/>
              </a:rPr>
              <a:t>Note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that:</a:t>
            </a:r>
            <a:endParaRPr sz="2200">
              <a:latin typeface="Calibri"/>
              <a:cs typeface="Calibri"/>
            </a:endParaRPr>
          </a:p>
          <a:p>
            <a:pPr marL="1117600" marR="5080" indent="-191135">
              <a:lnSpc>
                <a:spcPct val="122700"/>
              </a:lnSpc>
            </a:pPr>
            <a:r>
              <a:rPr sz="2200" spc="-5" dirty="0">
                <a:latin typeface="Calibri"/>
                <a:cs typeface="Calibri"/>
              </a:rPr>
              <a:t>odd </a:t>
            </a:r>
            <a:r>
              <a:rPr sz="2200" spc="-10" dirty="0">
                <a:latin typeface="Calibri"/>
                <a:cs typeface="Calibri"/>
              </a:rPr>
              <a:t>numbered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questions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represent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positive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aspects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200" spc="-10" dirty="0">
                <a:latin typeface="Calibri"/>
                <a:cs typeface="Calibri"/>
              </a:rPr>
              <a:t>even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questions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negative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aspects…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147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Scoring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986" y="6274104"/>
            <a:ext cx="5708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 </a:t>
            </a:r>
            <a:r>
              <a:rPr sz="2400" b="1" dirty="0">
                <a:latin typeface="Calibri"/>
                <a:cs typeface="Calibri"/>
              </a:rPr>
              <a:t>68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would</a:t>
            </a:r>
            <a:r>
              <a:rPr sz="2400" b="1" dirty="0">
                <a:latin typeface="Calibri"/>
                <a:cs typeface="Calibri"/>
              </a:rPr>
              <a:t> be </a:t>
            </a:r>
            <a:r>
              <a:rPr sz="2400" b="1" spc="-10" dirty="0">
                <a:latin typeface="Calibri"/>
                <a:cs typeface="Calibri"/>
              </a:rPr>
              <a:t>considered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above </a:t>
            </a:r>
            <a:r>
              <a:rPr sz="2400" b="1" spc="-20" dirty="0">
                <a:latin typeface="Calibri"/>
                <a:cs typeface="Calibri"/>
              </a:rPr>
              <a:t>average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252" y="1285493"/>
            <a:ext cx="7936865" cy="3652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indent="-1631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75895" algn="l"/>
              </a:tabLst>
            </a:pPr>
            <a:r>
              <a:rPr sz="2200" spc="-10" dirty="0">
                <a:latin typeface="Calibri"/>
                <a:cs typeface="Calibri"/>
              </a:rPr>
              <a:t>SUS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value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[0-100]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obtain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1076325" lvl="1" indent="-149860">
              <a:lnSpc>
                <a:spcPct val="100000"/>
              </a:lnSpc>
              <a:buChar char="-"/>
              <a:tabLst>
                <a:tab pos="1076960" algn="l"/>
              </a:tabLst>
            </a:pPr>
            <a:r>
              <a:rPr sz="2200" spc="-5" dirty="0">
                <a:latin typeface="Calibri"/>
                <a:cs typeface="Calibri"/>
              </a:rPr>
              <a:t>Add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scores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questions: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Char char="-"/>
            </a:pPr>
            <a:endParaRPr sz="2300">
              <a:latin typeface="Calibri"/>
              <a:cs typeface="Calibri"/>
            </a:endParaRPr>
          </a:p>
          <a:p>
            <a:pPr marL="1977389" lvl="2" indent="-135890">
              <a:lnSpc>
                <a:spcPct val="100000"/>
              </a:lnSpc>
              <a:buChar char="-"/>
              <a:tabLst>
                <a:tab pos="1977389" algn="l"/>
              </a:tabLst>
            </a:pPr>
            <a:r>
              <a:rPr sz="2000" spc="-5" dirty="0">
                <a:latin typeface="Calibri"/>
                <a:cs typeface="Calibri"/>
              </a:rPr>
              <a:t>odd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questions</a:t>
            </a:r>
            <a:r>
              <a:rPr sz="2000" dirty="0">
                <a:latin typeface="Calibri"/>
                <a:cs typeface="Calibri"/>
              </a:rPr>
              <a:t> - </a:t>
            </a:r>
            <a:r>
              <a:rPr sz="2000" spc="-5" dirty="0">
                <a:latin typeface="Calibri"/>
                <a:cs typeface="Calibri"/>
              </a:rPr>
              <a:t>subtracting</a:t>
            </a:r>
            <a:r>
              <a:rPr sz="2000" dirty="0">
                <a:latin typeface="Calibri"/>
                <a:cs typeface="Calibri"/>
              </a:rPr>
              <a:t> 1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Calibri"/>
              <a:buChar char="-"/>
            </a:pPr>
            <a:endParaRPr sz="2000">
              <a:latin typeface="Calibri"/>
              <a:cs typeface="Calibri"/>
            </a:endParaRPr>
          </a:p>
          <a:p>
            <a:pPr marL="1977389" lvl="2" indent="-135890">
              <a:lnSpc>
                <a:spcPct val="100000"/>
              </a:lnSpc>
              <a:buChar char="-"/>
              <a:tabLst>
                <a:tab pos="1977389" algn="l"/>
              </a:tabLst>
            </a:pP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questions</a:t>
            </a:r>
            <a:r>
              <a:rPr sz="2000" dirty="0">
                <a:latin typeface="Calibri"/>
                <a:cs typeface="Calibri"/>
              </a:rPr>
              <a:t> -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subtracting</a:t>
            </a:r>
            <a:r>
              <a:rPr sz="2000" dirty="0">
                <a:latin typeface="Calibri"/>
                <a:cs typeface="Calibri"/>
              </a:rPr>
              <a:t> their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5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Calibri"/>
              <a:buChar char="-"/>
            </a:pPr>
            <a:endParaRPr sz="2150">
              <a:latin typeface="Calibri"/>
              <a:cs typeface="Calibri"/>
            </a:endParaRPr>
          </a:p>
          <a:p>
            <a:pPr marL="1076325" lvl="1" indent="-149860">
              <a:lnSpc>
                <a:spcPct val="100000"/>
              </a:lnSpc>
              <a:buChar char="-"/>
              <a:tabLst>
                <a:tab pos="1076960" algn="l"/>
              </a:tabLst>
            </a:pPr>
            <a:r>
              <a:rPr sz="2200" spc="-5" dirty="0">
                <a:latin typeface="Calibri"/>
                <a:cs typeface="Calibri"/>
              </a:rPr>
              <a:t>Multiply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-5" dirty="0">
                <a:latin typeface="Calibri"/>
                <a:cs typeface="Calibri"/>
              </a:rPr>
              <a:t> 2.5.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68" y="5164983"/>
            <a:ext cx="3846154" cy="67596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601978"/>
            <a:ext cx="7632192" cy="59986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446912"/>
            <a:ext cx="6188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usability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visual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exploration</a:t>
            </a:r>
            <a:r>
              <a:rPr b="1" spc="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117853"/>
            <a:ext cx="64420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based 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 questionnaire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answered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5" dirty="0">
                <a:latin typeface="Calibri"/>
                <a:cs typeface="Calibri"/>
              </a:rPr>
              <a:t> while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observed 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experimenter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659" y="5968390"/>
            <a:ext cx="555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https://forms.ua.pt/index.php?r=survey/index&amp;sid=489227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53562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2205227"/>
            <a:ext cx="6249924" cy="35615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1624583"/>
            <a:ext cx="6922008" cy="27447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200" y="3015488"/>
            <a:ext cx="198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Tasks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 </a:t>
            </a:r>
            <a:r>
              <a:rPr sz="1800" spc="-5" dirty="0">
                <a:latin typeface="Calibri"/>
                <a:cs typeface="Calibri"/>
              </a:rPr>
              <a:t> Using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4661661"/>
            <a:ext cx="15151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Was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Needed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comments?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1683765"/>
            <a:ext cx="8839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ormed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consent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560323"/>
            <a:ext cx="1099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4327" y="4549140"/>
            <a:ext cx="6516624" cy="228447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407" y="3375101"/>
            <a:ext cx="12655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Demographic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00" y="560323"/>
            <a:ext cx="181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What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vis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technique </a:t>
            </a:r>
            <a:r>
              <a:rPr sz="1800" spc="-39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did </a:t>
            </a:r>
            <a:r>
              <a:rPr sz="1800" spc="-10" dirty="0">
                <a:solidFill>
                  <a:srgbClr val="000000"/>
                </a:solidFill>
              </a:rPr>
              <a:t>you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use?: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7464" y="260604"/>
            <a:ext cx="4254083" cy="25298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9107" y="3357371"/>
            <a:ext cx="3749040" cy="35006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630" y="1484375"/>
            <a:ext cx="2713865" cy="47152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2820" y="397002"/>
            <a:ext cx="193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H/W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S/W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8596" y="1480953"/>
            <a:ext cx="2724891" cy="47064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8540" y="1323848"/>
            <a:ext cx="7776209" cy="42170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5080" indent="-3429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Applications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visually</a:t>
            </a:r>
            <a:r>
              <a:rPr sz="2200" spc="-15" dirty="0">
                <a:latin typeface="Calibri"/>
                <a:cs typeface="Calibri"/>
              </a:rPr>
              <a:t> explore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interactive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should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usable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Usability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according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9241-11: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12700" marR="10160">
              <a:lnSpc>
                <a:spcPct val="90100"/>
              </a:lnSpc>
            </a:pPr>
            <a:r>
              <a:rPr sz="2200" spc="-5" dirty="0">
                <a:latin typeface="Calibri"/>
                <a:cs typeface="Calibri"/>
              </a:rPr>
              <a:t>“the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extent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product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be 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specified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achieve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goals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effectiveness,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efficiency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satisfaction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a specified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context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use”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measure </a:t>
            </a:r>
            <a:r>
              <a:rPr sz="2200" spc="-5" dirty="0">
                <a:latin typeface="Calibri"/>
                <a:cs typeface="Calibri"/>
              </a:rPr>
              <a:t>it??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0" dirty="0">
                <a:latin typeface="Calibri"/>
                <a:cs typeface="Calibri"/>
              </a:rPr>
              <a:t>We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Human-Computer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Interaction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8" y="1053083"/>
            <a:ext cx="3988959" cy="46802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5595" y="598170"/>
            <a:ext cx="299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Questions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9228" y="1930906"/>
            <a:ext cx="5414772" cy="49042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" y="1718613"/>
            <a:ext cx="9090511" cy="41468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2437" y="1070864"/>
            <a:ext cx="521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questionnaire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usability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(SUS)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2999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Controlled</a:t>
            </a:r>
            <a:r>
              <a:rPr sz="24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experiments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6405"/>
            <a:ext cx="6451600" cy="3624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work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horse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experimental</a:t>
            </a:r>
            <a:r>
              <a:rPr sz="2000" b="1" dirty="0">
                <a:latin typeface="Calibri"/>
                <a:cs typeface="Calibri"/>
              </a:rPr>
              <a:t> science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Important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consider: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Hypothesis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15" dirty="0">
                <a:latin typeface="Calibri"/>
                <a:cs typeface="Calibri"/>
              </a:rPr>
              <a:t>Variables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(input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dependent)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Secondary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Experimental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(within </a:t>
            </a:r>
            <a:r>
              <a:rPr sz="2000" spc="-10" dirty="0">
                <a:latin typeface="Calibri"/>
                <a:cs typeface="Calibri"/>
              </a:rPr>
              <a:t>groups;</a:t>
            </a:r>
            <a:r>
              <a:rPr sz="2000" spc="-5" dirty="0">
                <a:latin typeface="Calibri"/>
                <a:cs typeface="Calibri"/>
              </a:rPr>
              <a:t> between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groups)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Participants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(number,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profile)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496570"/>
            <a:ext cx="2877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Controlled</a:t>
            </a:r>
            <a:r>
              <a:rPr sz="24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experiment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Define</a:t>
            </a:r>
            <a:r>
              <a:rPr spc="-30" dirty="0"/>
              <a:t> </a:t>
            </a:r>
            <a:r>
              <a:rPr dirty="0"/>
              <a:t>an</a:t>
            </a:r>
            <a:r>
              <a:rPr spc="-10" dirty="0"/>
              <a:t> hypothesis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/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Define</a:t>
            </a:r>
            <a:r>
              <a:rPr spc="-15" dirty="0"/>
              <a:t> </a:t>
            </a:r>
            <a:r>
              <a:rPr dirty="0"/>
              <a:t>input</a:t>
            </a:r>
            <a:r>
              <a:rPr spc="-10" dirty="0"/>
              <a:t> </a:t>
            </a:r>
            <a:r>
              <a:rPr dirty="0"/>
              <a:t>(independent),</a:t>
            </a:r>
            <a:r>
              <a:rPr spc="-15" dirty="0"/>
              <a:t> </a:t>
            </a:r>
            <a:r>
              <a:rPr spc="-5" dirty="0"/>
              <a:t>output</a:t>
            </a:r>
            <a:r>
              <a:rPr spc="-20" dirty="0"/>
              <a:t> </a:t>
            </a:r>
            <a:r>
              <a:rPr dirty="0"/>
              <a:t>(dependent)</a:t>
            </a:r>
            <a:r>
              <a:rPr spc="5" dirty="0"/>
              <a:t> </a:t>
            </a:r>
            <a:r>
              <a:rPr dirty="0"/>
              <a:t>and </a:t>
            </a:r>
            <a:r>
              <a:rPr spc="-5" dirty="0"/>
              <a:t>secondary</a:t>
            </a:r>
            <a:r>
              <a:rPr spc="-25" dirty="0"/>
              <a:t> </a:t>
            </a:r>
            <a:r>
              <a:rPr spc="-5" dirty="0"/>
              <a:t>variables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/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Define</a:t>
            </a:r>
            <a:r>
              <a:rPr spc="-20" dirty="0"/>
              <a:t> </a:t>
            </a:r>
            <a:r>
              <a:rPr spc="-10" dirty="0"/>
              <a:t>experimental</a:t>
            </a:r>
            <a:r>
              <a:rPr spc="30" dirty="0"/>
              <a:t> </a:t>
            </a:r>
            <a:r>
              <a:rPr spc="-5" dirty="0"/>
              <a:t>design</a:t>
            </a:r>
            <a:r>
              <a:rPr spc="-10" dirty="0"/>
              <a:t> </a:t>
            </a:r>
            <a:r>
              <a:rPr spc="-5" dirty="0"/>
              <a:t>(within-groups</a:t>
            </a:r>
            <a:r>
              <a:rPr spc="-2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between</a:t>
            </a:r>
            <a:r>
              <a:rPr spc="-15" dirty="0"/>
              <a:t> </a:t>
            </a:r>
            <a:r>
              <a:rPr spc="-10" dirty="0"/>
              <a:t>groups)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/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5" dirty="0"/>
              <a:t>participants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/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Prepare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documentation:</a:t>
            </a:r>
          </a:p>
          <a:p>
            <a:pPr marL="996950">
              <a:lnSpc>
                <a:spcPct val="100000"/>
              </a:lnSpc>
              <a:spcBef>
                <a:spcPts val="15"/>
              </a:spcBef>
            </a:pPr>
            <a:r>
              <a:rPr sz="1700" dirty="0"/>
              <a:t>-</a:t>
            </a:r>
            <a:r>
              <a:rPr sz="1700" spc="-10" dirty="0"/>
              <a:t> </a:t>
            </a:r>
            <a:r>
              <a:rPr sz="1700" spc="-5" dirty="0"/>
              <a:t>informed</a:t>
            </a:r>
            <a:r>
              <a:rPr sz="1700" spc="-35" dirty="0"/>
              <a:t> </a:t>
            </a:r>
            <a:r>
              <a:rPr sz="1700" spc="-5" dirty="0"/>
              <a:t>consent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1437513" y="4127068"/>
            <a:ext cx="3780154" cy="80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070" indent="-116839">
              <a:lnSpc>
                <a:spcPct val="100000"/>
              </a:lnSpc>
              <a:spcBef>
                <a:spcPts val="105"/>
              </a:spcBef>
              <a:buChar char="-"/>
              <a:tabLst>
                <a:tab pos="179705" algn="l"/>
              </a:tabLst>
            </a:pPr>
            <a:r>
              <a:rPr sz="1700" spc="-5" dirty="0">
                <a:latin typeface="Calibri"/>
                <a:cs typeface="Calibri"/>
              </a:rPr>
              <a:t>list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tasks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perceived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difficulty</a:t>
            </a:r>
            <a:endParaRPr sz="1700">
              <a:latin typeface="Calibri"/>
              <a:cs typeface="Calibri"/>
            </a:endParaRPr>
          </a:p>
          <a:p>
            <a:pPr marL="149860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149860" algn="l"/>
              </a:tabLst>
            </a:pPr>
            <a:r>
              <a:rPr sz="1700" dirty="0">
                <a:latin typeface="Calibri"/>
                <a:cs typeface="Calibri"/>
              </a:rPr>
              <a:t>final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questionnaire</a:t>
            </a:r>
            <a:endParaRPr sz="1700">
              <a:latin typeface="Calibri"/>
              <a:cs typeface="Calibri"/>
            </a:endParaRPr>
          </a:p>
          <a:p>
            <a:pPr marL="128270" indent="-116205">
              <a:lnSpc>
                <a:spcPct val="100000"/>
              </a:lnSpc>
              <a:buChar char="-"/>
              <a:tabLst>
                <a:tab pos="128905" algn="l"/>
              </a:tabLst>
            </a:pPr>
            <a:r>
              <a:rPr sz="1700" spc="-5" dirty="0">
                <a:latin typeface="Calibri"/>
                <a:cs typeface="Calibri"/>
              </a:rPr>
              <a:t>list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tasks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observer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take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notes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162550"/>
            <a:ext cx="1927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Run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pilot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5772403"/>
            <a:ext cx="2872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60" dirty="0">
                <a:latin typeface="Calibri"/>
                <a:cs typeface="Calibri"/>
              </a:rPr>
              <a:t>Take</a:t>
            </a:r>
            <a:r>
              <a:rPr sz="2000" spc="-10" dirty="0">
                <a:latin typeface="Calibri"/>
                <a:cs typeface="Calibri"/>
              </a:rPr>
              <a:t> care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logistics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5407" y="5772403"/>
            <a:ext cx="4363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2000" dirty="0">
                <a:latin typeface="Calibri"/>
                <a:cs typeface="Calibri"/>
              </a:rPr>
              <a:t>…	and</a:t>
            </a:r>
            <a:r>
              <a:rPr sz="2000" spc="-10" dirty="0">
                <a:latin typeface="Calibri"/>
                <a:cs typeface="Calibri"/>
              </a:rPr>
              <a:t> after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analyze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5310" y="4271264"/>
            <a:ext cx="1057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3534" y="4919598"/>
            <a:ext cx="147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7700" y="4023359"/>
            <a:ext cx="1368425" cy="369570"/>
          </a:xfrm>
          <a:custGeom>
            <a:avLst/>
            <a:gdLst/>
            <a:ahLst/>
            <a:cxnLst/>
            <a:rect l="l" t="t" r="r" b="b"/>
            <a:pathLst>
              <a:path w="1368425" h="369570">
                <a:moveTo>
                  <a:pt x="0" y="0"/>
                </a:moveTo>
                <a:lnTo>
                  <a:pt x="1368171" y="369315"/>
                </a:lnTo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2335" y="4530852"/>
            <a:ext cx="2160270" cy="91440"/>
          </a:xfrm>
          <a:custGeom>
            <a:avLst/>
            <a:gdLst/>
            <a:ahLst/>
            <a:cxnLst/>
            <a:rect l="l" t="t" r="r" b="b"/>
            <a:pathLst>
              <a:path w="2160270" h="91439">
                <a:moveTo>
                  <a:pt x="0" y="91312"/>
                </a:moveTo>
                <a:lnTo>
                  <a:pt x="2160269" y="0"/>
                </a:lnTo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07735" y="4869179"/>
            <a:ext cx="1106170" cy="216535"/>
          </a:xfrm>
          <a:custGeom>
            <a:avLst/>
            <a:gdLst/>
            <a:ahLst/>
            <a:cxnLst/>
            <a:rect l="l" t="t" r="r" b="b"/>
            <a:pathLst>
              <a:path w="1106170" h="216535">
                <a:moveTo>
                  <a:pt x="0" y="0"/>
                </a:moveTo>
                <a:lnTo>
                  <a:pt x="1105789" y="216027"/>
                </a:lnTo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9350"/>
            <a:ext cx="1360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>
                <a:solidFill>
                  <a:srgbClr val="000000"/>
                </a:solidFill>
              </a:rPr>
              <a:t>P</a:t>
            </a:r>
            <a:r>
              <a:rPr spc="-5" dirty="0">
                <a:solidFill>
                  <a:srgbClr val="000000"/>
                </a:solidFill>
              </a:rPr>
              <a:t>articipa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5" dirty="0">
                <a:solidFill>
                  <a:srgbClr val="000000"/>
                </a:solidFill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8209"/>
            <a:ext cx="8336280" cy="48101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-5" dirty="0">
                <a:latin typeface="Calibri"/>
                <a:cs typeface="Calibri"/>
              </a:rPr>
              <a:t> issues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experiments: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participants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tested</a:t>
            </a:r>
            <a:endParaRPr sz="20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(a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sufficient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subjects)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Segmentation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tested,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Key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characteristics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(user </a:t>
            </a:r>
            <a:r>
              <a:rPr sz="2000" spc="-10" dirty="0">
                <a:latin typeface="Calibri"/>
                <a:cs typeface="Calibri"/>
              </a:rPr>
              <a:t>profile: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gender,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dirty="0">
                <a:latin typeface="Calibri"/>
                <a:cs typeface="Calibri"/>
              </a:rPr>
              <a:t> participants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Differences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participant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latin typeface="Calibri"/>
                <a:cs typeface="Calibri"/>
              </a:rPr>
              <a:t>(e.g.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actual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users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might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have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training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whereas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</a:t>
            </a:r>
            <a:r>
              <a:rPr sz="1900" spc="-5" dirty="0">
                <a:latin typeface="Calibri"/>
                <a:cs typeface="Calibri"/>
              </a:rPr>
              <a:t> subjects</a:t>
            </a:r>
            <a:r>
              <a:rPr sz="1900" spc="-15" dirty="0">
                <a:latin typeface="Calibri"/>
                <a:cs typeface="Calibri"/>
              </a:rPr>
              <a:t> were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untrained)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9350"/>
            <a:ext cx="615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-35" dirty="0">
                <a:solidFill>
                  <a:srgbClr val="000000"/>
                </a:solidFill>
              </a:rPr>
              <a:t>k</a:t>
            </a:r>
            <a:r>
              <a:rPr spc="-5"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299" y="1357376"/>
            <a:ext cx="8326755" cy="440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task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scenarios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</a:t>
            </a:r>
            <a:r>
              <a:rPr sz="2000" spc="-10" dirty="0">
                <a:latin typeface="Calibri"/>
                <a:cs typeface="Calibri"/>
              </a:rPr>
              <a:t> experiments)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Why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10" dirty="0">
                <a:latin typeface="Calibri"/>
                <a:cs typeface="Calibri"/>
              </a:rPr>
              <a:t> 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(e.g.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troublesome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source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alibri"/>
                <a:cs typeface="Calibri"/>
              </a:rPr>
              <a:t>(e.g.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spc="-5" dirty="0">
                <a:latin typeface="Calibri"/>
                <a:cs typeface="Calibri"/>
              </a:rPr>
              <a:t>specifications)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given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participants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Completion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criteria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established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latin typeface="Calibri"/>
                <a:cs typeface="Calibri"/>
              </a:rPr>
              <a:t>(e.g. </a:t>
            </a:r>
            <a:r>
              <a:rPr sz="1800" spc="-5" dirty="0">
                <a:latin typeface="Calibri"/>
                <a:cs typeface="Calibri"/>
              </a:rPr>
              <a:t>n. of</a:t>
            </a:r>
            <a:r>
              <a:rPr sz="1800" spc="-10" dirty="0">
                <a:latin typeface="Calibri"/>
                <a:cs typeface="Calibri"/>
              </a:rPr>
              <a:t> clicks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N,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limit)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1711"/>
            <a:ext cx="3302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>
                <a:solidFill>
                  <a:srgbClr val="000000"/>
                </a:solidFill>
              </a:rPr>
              <a:t>Test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Facilities </a:t>
            </a:r>
            <a:r>
              <a:rPr spc="-5" dirty="0">
                <a:solidFill>
                  <a:srgbClr val="000000"/>
                </a:solidFill>
              </a:rPr>
              <a:t>and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equipment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329568"/>
            <a:ext cx="7578090" cy="42144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which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done</a:t>
            </a:r>
            <a:endParaRPr sz="2000">
              <a:latin typeface="Calibri"/>
              <a:cs typeface="Calibri"/>
            </a:endParaRPr>
          </a:p>
          <a:p>
            <a:pPr marL="927100" marR="202565">
              <a:lnSpc>
                <a:spcPts val="1700"/>
              </a:lnSpc>
              <a:spcBef>
                <a:spcPts val="645"/>
              </a:spcBef>
            </a:pPr>
            <a:r>
              <a:rPr sz="1700" dirty="0">
                <a:latin typeface="Calibri"/>
                <a:cs typeface="Calibri"/>
              </a:rPr>
              <a:t>(e.g. </a:t>
            </a:r>
            <a:r>
              <a:rPr sz="1700" spc="-5" dirty="0">
                <a:latin typeface="Calibri"/>
                <a:cs typeface="Calibri"/>
              </a:rPr>
              <a:t>usability </a:t>
            </a:r>
            <a:r>
              <a:rPr sz="1700" dirty="0">
                <a:latin typeface="Calibri"/>
                <a:cs typeface="Calibri"/>
              </a:rPr>
              <a:t>lab, cubicle </a:t>
            </a:r>
            <a:r>
              <a:rPr sz="1700" spc="-5" dirty="0">
                <a:latin typeface="Calibri"/>
                <a:cs typeface="Calibri"/>
              </a:rPr>
              <a:t>office, </a:t>
            </a:r>
            <a:r>
              <a:rPr sz="1700" dirty="0">
                <a:latin typeface="Calibri"/>
                <a:cs typeface="Calibri"/>
              </a:rPr>
              <a:t>meeting </a:t>
            </a:r>
            <a:r>
              <a:rPr sz="1700" spc="-5" dirty="0">
                <a:latin typeface="Calibri"/>
                <a:cs typeface="Calibri"/>
              </a:rPr>
              <a:t>room, home office, home </a:t>
            </a:r>
            <a:r>
              <a:rPr sz="1700" spc="-10" dirty="0">
                <a:latin typeface="Calibri"/>
                <a:cs typeface="Calibri"/>
              </a:rPr>
              <a:t>family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room,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manufacturing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floor,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etc.)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relevant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circumstances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results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1875"/>
              </a:lnSpc>
              <a:spcBef>
                <a:spcPts val="300"/>
              </a:spcBef>
            </a:pPr>
            <a:r>
              <a:rPr sz="1700" spc="5" dirty="0">
                <a:latin typeface="Calibri"/>
                <a:cs typeface="Calibri"/>
              </a:rPr>
              <a:t>(e.g.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video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audio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recording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equipment,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one-way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mirrors,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 automatic</a:t>
            </a:r>
            <a:endParaRPr sz="1700">
              <a:latin typeface="Calibri"/>
              <a:cs typeface="Calibri"/>
            </a:endParaRPr>
          </a:p>
          <a:p>
            <a:pPr marL="927100">
              <a:lnSpc>
                <a:spcPts val="1875"/>
              </a:lnSpc>
            </a:pPr>
            <a:r>
              <a:rPr sz="1700" spc="-10" dirty="0">
                <a:latin typeface="Calibri"/>
                <a:cs typeface="Calibri"/>
              </a:rPr>
              <a:t>data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collection</a:t>
            </a:r>
            <a:r>
              <a:rPr sz="1700" spc="3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equipment)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Participant’s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187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(e.g.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computer</a:t>
            </a:r>
            <a:r>
              <a:rPr sz="1700" spc="-10" dirty="0">
                <a:latin typeface="Calibri"/>
                <a:cs typeface="Calibri"/>
              </a:rPr>
              <a:t> configuration,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including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model, </a:t>
            </a:r>
            <a:r>
              <a:rPr sz="1700" spc="-5" dirty="0">
                <a:latin typeface="Calibri"/>
                <a:cs typeface="Calibri"/>
              </a:rPr>
              <a:t>OS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version,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required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libraries</a:t>
            </a:r>
            <a:endParaRPr sz="1700">
              <a:latin typeface="Calibri"/>
              <a:cs typeface="Calibri"/>
            </a:endParaRPr>
          </a:p>
          <a:p>
            <a:pPr marL="927100">
              <a:lnSpc>
                <a:spcPts val="1870"/>
              </a:lnSpc>
            </a:pP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settings,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browser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version;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relevant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plug-in,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etc.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characteristics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questionnaires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471"/>
            <a:ext cx="2321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00"/>
                </a:solidFill>
              </a:rPr>
              <a:t>Experimental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28952"/>
            <a:ext cx="6765925" cy="351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Procedure/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protocol: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test/experiment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Participant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task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independent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 </a:t>
            </a:r>
            <a:r>
              <a:rPr sz="2000" spc="-5" dirty="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a)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(completeness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errors,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assists…)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efficiency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(times)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3215"/>
            <a:ext cx="66998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17375E"/>
                </a:solidFill>
                <a:latin typeface="Calibri"/>
                <a:cs typeface="Calibri"/>
              </a:rPr>
              <a:t>We</a:t>
            </a:r>
            <a:r>
              <a:rPr sz="2400" b="1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7375E"/>
                </a:solidFill>
                <a:latin typeface="Calibri"/>
                <a:cs typeface="Calibri"/>
              </a:rPr>
              <a:t>know</a:t>
            </a:r>
            <a:r>
              <a:rPr sz="2400" b="1" spc="-2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7375E"/>
                </a:solidFill>
                <a:latin typeface="Calibri"/>
                <a:cs typeface="Calibri"/>
              </a:rPr>
              <a:t>issues</a:t>
            </a:r>
            <a:r>
              <a:rPr sz="2400" b="1" spc="-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7375E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7375E"/>
                </a:solidFill>
                <a:latin typeface="Calibri"/>
                <a:cs typeface="Calibri"/>
              </a:rPr>
              <a:t>methods,</a:t>
            </a:r>
            <a:r>
              <a:rPr sz="2400" b="1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7375E"/>
                </a:solidFill>
                <a:latin typeface="Calibri"/>
                <a:cs typeface="Calibri"/>
              </a:rPr>
              <a:t>but</a:t>
            </a:r>
            <a:r>
              <a:rPr sz="2400" b="1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7375E"/>
                </a:solidFill>
                <a:latin typeface="Calibri"/>
                <a:cs typeface="Calibri"/>
              </a:rPr>
              <a:t>how</a:t>
            </a:r>
            <a:r>
              <a:rPr sz="2400" b="1" spc="-2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17375E"/>
                </a:solidFill>
                <a:latin typeface="Calibri"/>
                <a:cs typeface="Calibri"/>
              </a:rPr>
              <a:t>to</a:t>
            </a:r>
            <a:r>
              <a:rPr sz="2400" b="1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7375E"/>
                </a:solidFill>
                <a:latin typeface="Calibri"/>
                <a:cs typeface="Calibri"/>
              </a:rPr>
              <a:t>use</a:t>
            </a:r>
            <a:r>
              <a:rPr sz="2400" b="1" spc="-5" dirty="0">
                <a:solidFill>
                  <a:srgbClr val="17375E"/>
                </a:solidFill>
                <a:latin typeface="Calibri"/>
                <a:cs typeface="Calibri"/>
              </a:rPr>
              <a:t> them?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054430"/>
            <a:ext cx="8018780" cy="275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7375E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7375E"/>
                </a:solidFill>
                <a:latin typeface="Calibri"/>
                <a:cs typeface="Calibri"/>
              </a:rPr>
              <a:t>nested</a:t>
            </a:r>
            <a:r>
              <a:rPr sz="240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7375E"/>
                </a:solidFill>
                <a:latin typeface="Calibri"/>
                <a:cs typeface="Calibri"/>
              </a:rPr>
              <a:t>model </a:t>
            </a:r>
            <a:r>
              <a:rPr sz="2400" spc="-20" dirty="0">
                <a:solidFill>
                  <a:srgbClr val="17375E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17375E"/>
                </a:solidFill>
                <a:latin typeface="Calibri"/>
                <a:cs typeface="Calibri"/>
              </a:rPr>
              <a:t> visualization</a:t>
            </a:r>
            <a:r>
              <a:rPr sz="2400" spc="-5" dirty="0">
                <a:solidFill>
                  <a:srgbClr val="17375E"/>
                </a:solidFill>
                <a:latin typeface="Calibri"/>
                <a:cs typeface="Calibri"/>
              </a:rPr>
              <a:t> design</a:t>
            </a:r>
            <a:r>
              <a:rPr sz="2400" dirty="0">
                <a:solidFill>
                  <a:srgbClr val="17375E"/>
                </a:solidFill>
                <a:latin typeface="Calibri"/>
                <a:cs typeface="Calibri"/>
              </a:rPr>
              <a:t> and</a:t>
            </a:r>
            <a:r>
              <a:rPr sz="2400" spc="-10" dirty="0">
                <a:solidFill>
                  <a:srgbClr val="17375E"/>
                </a:solidFill>
                <a:latin typeface="Calibri"/>
                <a:cs typeface="Calibri"/>
              </a:rPr>
              <a:t> validation:</a:t>
            </a:r>
            <a:endParaRPr sz="2400">
              <a:latin typeface="Calibri"/>
              <a:cs typeface="Calibri"/>
            </a:endParaRPr>
          </a:p>
          <a:p>
            <a:pPr marL="313055" indent="-287020">
              <a:lnSpc>
                <a:spcPct val="100000"/>
              </a:lnSpc>
              <a:spcBef>
                <a:spcPts val="1775"/>
              </a:spcBef>
              <a:buFont typeface="Arial MT"/>
              <a:buChar char="•"/>
              <a:tabLst>
                <a:tab pos="313055" algn="l"/>
                <a:tab pos="31369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83870" marR="3313429"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70255" algn="l"/>
                <a:tab pos="770890" algn="l"/>
              </a:tabLst>
            </a:pP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analyze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existing</a:t>
            </a:r>
            <a:r>
              <a:rPr sz="2000" b="1" spc="-15" dirty="0">
                <a:latin typeface="Calibri"/>
                <a:cs typeface="Calibri"/>
              </a:rPr>
              <a:t> systems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papers,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770255" lvl="1" indent="-287020">
              <a:lnSpc>
                <a:spcPct val="100000"/>
              </a:lnSpc>
              <a:buFont typeface="Arial MT"/>
              <a:buChar char="•"/>
              <a:tabLst>
                <a:tab pos="770255" algn="l"/>
                <a:tab pos="770890" algn="l"/>
              </a:tabLst>
            </a:pP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guide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1305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3055" algn="l"/>
                <a:tab pos="313690" algn="l"/>
              </a:tabLst>
            </a:pP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explicit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guidance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evaluation </a:t>
            </a:r>
            <a:r>
              <a:rPr sz="2000" b="1" dirty="0">
                <a:latin typeface="Calibri"/>
                <a:cs typeface="Calibri"/>
              </a:rPr>
              <a:t>methodology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endParaRPr sz="2000">
              <a:latin typeface="Calibri"/>
              <a:cs typeface="Calibri"/>
            </a:endParaRPr>
          </a:p>
          <a:p>
            <a:pPr marL="31305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threats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validity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each</a:t>
            </a:r>
            <a:r>
              <a:rPr sz="2000" b="1" spc="-10" dirty="0">
                <a:latin typeface="Calibri"/>
                <a:cs typeface="Calibri"/>
              </a:rPr>
              <a:t> level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774" y="4076418"/>
            <a:ext cx="6789682" cy="17569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5914" y="6040323"/>
            <a:ext cx="7124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Munzner,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T..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validation.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IEEE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5" dirty="0">
                <a:latin typeface="Calibri"/>
                <a:cs typeface="Calibri"/>
              </a:rPr>
              <a:t>Transactions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Visualization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and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Computer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Graphics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15, 6, 2009, </a:t>
            </a:r>
            <a:r>
              <a:rPr sz="1800" spc="-5" dirty="0">
                <a:latin typeface="Calibri"/>
                <a:cs typeface="Calibri"/>
              </a:rPr>
              <a:t>pp. </a:t>
            </a:r>
            <a:r>
              <a:rPr sz="1800" dirty="0">
                <a:latin typeface="Calibri"/>
                <a:cs typeface="Calibri"/>
              </a:rPr>
              <a:t>921–8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688975"/>
            <a:ext cx="6059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17375E"/>
                </a:solidFill>
              </a:rPr>
              <a:t>Four</a:t>
            </a:r>
            <a:r>
              <a:rPr sz="2400" dirty="0">
                <a:solidFill>
                  <a:srgbClr val="17375E"/>
                </a:solidFill>
              </a:rPr>
              <a:t> </a:t>
            </a:r>
            <a:r>
              <a:rPr sz="2400" spc="-10" dirty="0">
                <a:solidFill>
                  <a:srgbClr val="17375E"/>
                </a:solidFill>
              </a:rPr>
              <a:t>levels</a:t>
            </a:r>
            <a:r>
              <a:rPr sz="2400" spc="5" dirty="0">
                <a:solidFill>
                  <a:srgbClr val="17375E"/>
                </a:solidFill>
              </a:rPr>
              <a:t> </a:t>
            </a:r>
            <a:r>
              <a:rPr sz="2400" spc="-20" dirty="0">
                <a:solidFill>
                  <a:srgbClr val="17375E"/>
                </a:solidFill>
              </a:rPr>
              <a:t>for</a:t>
            </a:r>
            <a:r>
              <a:rPr sz="2400" dirty="0">
                <a:solidFill>
                  <a:srgbClr val="17375E"/>
                </a:solidFill>
              </a:rPr>
              <a:t> </a:t>
            </a:r>
            <a:r>
              <a:rPr sz="2400" spc="-10" dirty="0">
                <a:solidFill>
                  <a:srgbClr val="17375E"/>
                </a:solidFill>
              </a:rPr>
              <a:t>visualization</a:t>
            </a:r>
            <a:r>
              <a:rPr sz="2400" spc="-5" dirty="0">
                <a:solidFill>
                  <a:srgbClr val="17375E"/>
                </a:solidFill>
              </a:rPr>
              <a:t> design</a:t>
            </a:r>
            <a:r>
              <a:rPr sz="2400" dirty="0">
                <a:solidFill>
                  <a:srgbClr val="17375E"/>
                </a:solidFill>
              </a:rPr>
              <a:t> and </a:t>
            </a:r>
            <a:r>
              <a:rPr sz="2400" spc="-10" dirty="0">
                <a:solidFill>
                  <a:srgbClr val="17375E"/>
                </a:solidFill>
              </a:rPr>
              <a:t>validation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346" y="4292826"/>
            <a:ext cx="6789682" cy="17569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2561" y="1645412"/>
            <a:ext cx="796290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5" dirty="0">
                <a:latin typeface="Calibri"/>
                <a:cs typeface="Calibri"/>
              </a:rPr>
              <a:t>characterize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vocabulary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problem domain</a:t>
            </a:r>
            <a:r>
              <a:rPr sz="2000" spc="-5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abstract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into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operations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data</a:t>
            </a:r>
            <a:r>
              <a:rPr sz="2000" b="1" dirty="0">
                <a:latin typeface="Calibri"/>
                <a:cs typeface="Calibri"/>
              </a:rPr>
              <a:t> types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visual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encoding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interaction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techniques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5" dirty="0">
                <a:latin typeface="Calibri"/>
                <a:cs typeface="Calibri"/>
              </a:rPr>
              <a:t>create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algorithms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efficacy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75923" y="4891777"/>
            <a:ext cx="1750695" cy="1223010"/>
            <a:chOff x="7375923" y="4891777"/>
            <a:chExt cx="1750695" cy="12230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5923" y="4891777"/>
              <a:ext cx="496406" cy="4964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00036" y="4893056"/>
              <a:ext cx="445770" cy="445770"/>
            </a:xfrm>
            <a:custGeom>
              <a:avLst/>
              <a:gdLst/>
              <a:ahLst/>
              <a:cxnLst/>
              <a:rect l="l" t="t" r="r" b="b"/>
              <a:pathLst>
                <a:path w="445770" h="445770">
                  <a:moveTo>
                    <a:pt x="288113" y="366327"/>
                  </a:moveTo>
                  <a:lnTo>
                    <a:pt x="281225" y="368712"/>
                  </a:lnTo>
                  <a:lnTo>
                    <a:pt x="275742" y="373526"/>
                  </a:lnTo>
                  <a:lnTo>
                    <a:pt x="272415" y="380365"/>
                  </a:lnTo>
                  <a:lnTo>
                    <a:pt x="271984" y="387907"/>
                  </a:lnTo>
                  <a:lnTo>
                    <a:pt x="274399" y="394795"/>
                  </a:lnTo>
                  <a:lnTo>
                    <a:pt x="279219" y="400278"/>
                  </a:lnTo>
                  <a:lnTo>
                    <a:pt x="286004" y="403606"/>
                  </a:lnTo>
                  <a:lnTo>
                    <a:pt x="445516" y="445516"/>
                  </a:lnTo>
                  <a:lnTo>
                    <a:pt x="442045" y="432308"/>
                  </a:lnTo>
                  <a:lnTo>
                    <a:pt x="405384" y="432308"/>
                  </a:lnTo>
                  <a:lnTo>
                    <a:pt x="355615" y="382539"/>
                  </a:lnTo>
                  <a:lnTo>
                    <a:pt x="295656" y="366776"/>
                  </a:lnTo>
                  <a:lnTo>
                    <a:pt x="288113" y="366327"/>
                  </a:lnTo>
                  <a:close/>
                </a:path>
                <a:path w="445770" h="445770">
                  <a:moveTo>
                    <a:pt x="355615" y="382539"/>
                  </a:moveTo>
                  <a:lnTo>
                    <a:pt x="405384" y="432308"/>
                  </a:lnTo>
                  <a:lnTo>
                    <a:pt x="414020" y="423672"/>
                  </a:lnTo>
                  <a:lnTo>
                    <a:pt x="400431" y="423672"/>
                  </a:lnTo>
                  <a:lnTo>
                    <a:pt x="392141" y="392141"/>
                  </a:lnTo>
                  <a:lnTo>
                    <a:pt x="355615" y="382539"/>
                  </a:lnTo>
                  <a:close/>
                </a:path>
                <a:path w="445770" h="445770">
                  <a:moveTo>
                    <a:pt x="387907" y="271984"/>
                  </a:moveTo>
                  <a:lnTo>
                    <a:pt x="380365" y="272415"/>
                  </a:lnTo>
                  <a:lnTo>
                    <a:pt x="373526" y="275742"/>
                  </a:lnTo>
                  <a:lnTo>
                    <a:pt x="368712" y="281225"/>
                  </a:lnTo>
                  <a:lnTo>
                    <a:pt x="366327" y="288113"/>
                  </a:lnTo>
                  <a:lnTo>
                    <a:pt x="366775" y="295656"/>
                  </a:lnTo>
                  <a:lnTo>
                    <a:pt x="382539" y="355615"/>
                  </a:lnTo>
                  <a:lnTo>
                    <a:pt x="432308" y="405384"/>
                  </a:lnTo>
                  <a:lnTo>
                    <a:pt x="405384" y="432308"/>
                  </a:lnTo>
                  <a:lnTo>
                    <a:pt x="442045" y="432308"/>
                  </a:lnTo>
                  <a:lnTo>
                    <a:pt x="403606" y="286004"/>
                  </a:lnTo>
                  <a:lnTo>
                    <a:pt x="400278" y="279219"/>
                  </a:lnTo>
                  <a:lnTo>
                    <a:pt x="394795" y="274399"/>
                  </a:lnTo>
                  <a:lnTo>
                    <a:pt x="387907" y="271984"/>
                  </a:lnTo>
                  <a:close/>
                </a:path>
                <a:path w="445770" h="445770">
                  <a:moveTo>
                    <a:pt x="392141" y="392141"/>
                  </a:moveTo>
                  <a:lnTo>
                    <a:pt x="400431" y="423672"/>
                  </a:lnTo>
                  <a:lnTo>
                    <a:pt x="423672" y="400431"/>
                  </a:lnTo>
                  <a:lnTo>
                    <a:pt x="392141" y="392141"/>
                  </a:lnTo>
                  <a:close/>
                </a:path>
                <a:path w="445770" h="445770">
                  <a:moveTo>
                    <a:pt x="382539" y="355615"/>
                  </a:moveTo>
                  <a:lnTo>
                    <a:pt x="392141" y="392141"/>
                  </a:lnTo>
                  <a:lnTo>
                    <a:pt x="423672" y="400431"/>
                  </a:lnTo>
                  <a:lnTo>
                    <a:pt x="400431" y="423672"/>
                  </a:lnTo>
                  <a:lnTo>
                    <a:pt x="414020" y="423672"/>
                  </a:lnTo>
                  <a:lnTo>
                    <a:pt x="432308" y="405384"/>
                  </a:lnTo>
                  <a:lnTo>
                    <a:pt x="382539" y="355615"/>
                  </a:lnTo>
                  <a:close/>
                </a:path>
                <a:path w="445770" h="445770">
                  <a:moveTo>
                    <a:pt x="26924" y="0"/>
                  </a:moveTo>
                  <a:lnTo>
                    <a:pt x="0" y="26924"/>
                  </a:lnTo>
                  <a:lnTo>
                    <a:pt x="355615" y="382539"/>
                  </a:lnTo>
                  <a:lnTo>
                    <a:pt x="392141" y="392141"/>
                  </a:lnTo>
                  <a:lnTo>
                    <a:pt x="382539" y="355615"/>
                  </a:lnTo>
                  <a:lnTo>
                    <a:pt x="269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53" y="5688852"/>
              <a:ext cx="456124" cy="4256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60107" y="5697410"/>
              <a:ext cx="405765" cy="374650"/>
            </a:xfrm>
            <a:custGeom>
              <a:avLst/>
              <a:gdLst/>
              <a:ahLst/>
              <a:cxnLst/>
              <a:rect l="l" t="t" r="r" b="b"/>
              <a:pathLst>
                <a:path w="405765" h="374650">
                  <a:moveTo>
                    <a:pt x="349852" y="51104"/>
                  </a:moveTo>
                  <a:lnTo>
                    <a:pt x="312936" y="59125"/>
                  </a:lnTo>
                  <a:lnTo>
                    <a:pt x="0" y="346062"/>
                  </a:lnTo>
                  <a:lnTo>
                    <a:pt x="25653" y="374141"/>
                  </a:lnTo>
                  <a:lnTo>
                    <a:pt x="338616" y="87292"/>
                  </a:lnTo>
                  <a:lnTo>
                    <a:pt x="349852" y="51104"/>
                  </a:lnTo>
                  <a:close/>
                </a:path>
                <a:path w="405765" h="374650">
                  <a:moveTo>
                    <a:pt x="402067" y="11506"/>
                  </a:moveTo>
                  <a:lnTo>
                    <a:pt x="364871" y="11506"/>
                  </a:lnTo>
                  <a:lnTo>
                    <a:pt x="390651" y="39598"/>
                  </a:lnTo>
                  <a:lnTo>
                    <a:pt x="338616" y="87292"/>
                  </a:lnTo>
                  <a:lnTo>
                    <a:pt x="320294" y="146303"/>
                  </a:lnTo>
                  <a:lnTo>
                    <a:pt x="319561" y="153827"/>
                  </a:lnTo>
                  <a:lnTo>
                    <a:pt x="321675" y="160818"/>
                  </a:lnTo>
                  <a:lnTo>
                    <a:pt x="326241" y="166511"/>
                  </a:lnTo>
                  <a:lnTo>
                    <a:pt x="332867" y="170141"/>
                  </a:lnTo>
                  <a:lnTo>
                    <a:pt x="340383" y="170904"/>
                  </a:lnTo>
                  <a:lnTo>
                    <a:pt x="347376" y="168795"/>
                  </a:lnTo>
                  <a:lnTo>
                    <a:pt x="353083" y="164219"/>
                  </a:lnTo>
                  <a:lnTo>
                    <a:pt x="356743" y="157581"/>
                  </a:lnTo>
                  <a:lnTo>
                    <a:pt x="402067" y="11506"/>
                  </a:lnTo>
                  <a:close/>
                </a:path>
                <a:path w="405765" h="374650">
                  <a:moveTo>
                    <a:pt x="372586" y="19913"/>
                  </a:moveTo>
                  <a:lnTo>
                    <a:pt x="359537" y="19913"/>
                  </a:lnTo>
                  <a:lnTo>
                    <a:pt x="381762" y="44170"/>
                  </a:lnTo>
                  <a:lnTo>
                    <a:pt x="349852" y="51104"/>
                  </a:lnTo>
                  <a:lnTo>
                    <a:pt x="338616" y="87292"/>
                  </a:lnTo>
                  <a:lnTo>
                    <a:pt x="390651" y="39598"/>
                  </a:lnTo>
                  <a:lnTo>
                    <a:pt x="372586" y="19913"/>
                  </a:lnTo>
                  <a:close/>
                </a:path>
                <a:path w="405765" h="374650">
                  <a:moveTo>
                    <a:pt x="405638" y="0"/>
                  </a:moveTo>
                  <a:lnTo>
                    <a:pt x="244348" y="35026"/>
                  </a:lnTo>
                  <a:lnTo>
                    <a:pt x="237424" y="38065"/>
                  </a:lnTo>
                  <a:lnTo>
                    <a:pt x="232394" y="43341"/>
                  </a:lnTo>
                  <a:lnTo>
                    <a:pt x="229721" y="50128"/>
                  </a:lnTo>
                  <a:lnTo>
                    <a:pt x="229870" y="57696"/>
                  </a:lnTo>
                  <a:lnTo>
                    <a:pt x="232866" y="64620"/>
                  </a:lnTo>
                  <a:lnTo>
                    <a:pt x="238125" y="69670"/>
                  </a:lnTo>
                  <a:lnTo>
                    <a:pt x="244907" y="72374"/>
                  </a:lnTo>
                  <a:lnTo>
                    <a:pt x="252475" y="72262"/>
                  </a:lnTo>
                  <a:lnTo>
                    <a:pt x="312936" y="59125"/>
                  </a:lnTo>
                  <a:lnTo>
                    <a:pt x="364871" y="11506"/>
                  </a:lnTo>
                  <a:lnTo>
                    <a:pt x="402067" y="11506"/>
                  </a:lnTo>
                  <a:lnTo>
                    <a:pt x="405638" y="0"/>
                  </a:lnTo>
                  <a:close/>
                </a:path>
                <a:path w="405765" h="374650">
                  <a:moveTo>
                    <a:pt x="364871" y="11506"/>
                  </a:moveTo>
                  <a:lnTo>
                    <a:pt x="312936" y="59125"/>
                  </a:lnTo>
                  <a:lnTo>
                    <a:pt x="349852" y="51104"/>
                  </a:lnTo>
                  <a:lnTo>
                    <a:pt x="359537" y="19913"/>
                  </a:lnTo>
                  <a:lnTo>
                    <a:pt x="372586" y="19913"/>
                  </a:lnTo>
                  <a:lnTo>
                    <a:pt x="364871" y="11506"/>
                  </a:lnTo>
                  <a:close/>
                </a:path>
                <a:path w="405765" h="374650">
                  <a:moveTo>
                    <a:pt x="359537" y="19913"/>
                  </a:moveTo>
                  <a:lnTo>
                    <a:pt x="349852" y="51104"/>
                  </a:lnTo>
                  <a:lnTo>
                    <a:pt x="381762" y="44170"/>
                  </a:lnTo>
                  <a:lnTo>
                    <a:pt x="359537" y="1991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2172" y="5269992"/>
              <a:ext cx="1654302" cy="5112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604252" y="5320410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43735"/>
                </a:solidFill>
                <a:latin typeface="Calibri"/>
                <a:cs typeface="Calibri"/>
              </a:rPr>
              <a:t>3</a:t>
            </a:r>
            <a:r>
              <a:rPr sz="1800" spc="-4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43735"/>
                </a:solidFill>
                <a:latin typeface="Calibri"/>
                <a:cs typeface="Calibri"/>
              </a:rPr>
              <a:t>design</a:t>
            </a:r>
            <a:r>
              <a:rPr sz="1800" spc="-2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43735"/>
                </a:solidFill>
                <a:latin typeface="Calibri"/>
                <a:cs typeface="Calibri"/>
              </a:rPr>
              <a:t>levels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623" y="551433"/>
            <a:ext cx="7994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5"/>
              </a:spcBef>
              <a:buSzPct val="90000"/>
              <a:buChar char="•"/>
              <a:tabLst>
                <a:tab pos="179070" algn="l"/>
              </a:tabLst>
            </a:pPr>
            <a:r>
              <a:rPr sz="2000" spc="-10" dirty="0">
                <a:latin typeface="Calibri"/>
                <a:cs typeface="Calibri"/>
              </a:rPr>
              <a:t>Evaluating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visualization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technique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involve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evaluation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phases: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00000"/>
                </a:solidFill>
              </a:rPr>
              <a:t>-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data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5" dirty="0"/>
              <a:t>transformation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439623" y="2106295"/>
            <a:ext cx="6979920" cy="407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e.g.</a:t>
            </a:r>
            <a:endParaRPr sz="2000">
              <a:latin typeface="Calibri"/>
              <a:cs typeface="Calibri"/>
            </a:endParaRPr>
          </a:p>
          <a:p>
            <a:pPr marL="982980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low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level: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accuracy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methods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(errors,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artifacts)</a:t>
            </a:r>
            <a:endParaRPr sz="2000">
              <a:latin typeface="Calibri"/>
              <a:cs typeface="Calibri"/>
            </a:endParaRPr>
          </a:p>
          <a:p>
            <a:pPr marL="982980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high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level: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efficacy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efficiency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supporting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users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490855" indent="-135890">
              <a:lnSpc>
                <a:spcPct val="100000"/>
              </a:lnSpc>
              <a:buSzPct val="90909"/>
              <a:buChar char="-"/>
              <a:tabLst>
                <a:tab pos="491490" algn="l"/>
              </a:tabLst>
            </a:pPr>
            <a:r>
              <a:rPr sz="2200" spc="-5" dirty="0">
                <a:latin typeface="Calibri"/>
                <a:cs typeface="Calibri"/>
              </a:rPr>
              <a:t>visual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mapping</a:t>
            </a:r>
            <a:endParaRPr sz="22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10"/>
              </a:spcBef>
            </a:pP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e.g.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high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level,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efficacy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and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efficiency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supporting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490855" indent="-135890">
              <a:lnSpc>
                <a:spcPct val="100000"/>
              </a:lnSpc>
              <a:buSzPct val="90909"/>
              <a:buChar char="-"/>
              <a:tabLst>
                <a:tab pos="491490" algn="l"/>
              </a:tabLst>
            </a:pPr>
            <a:r>
              <a:rPr sz="2200" spc="-10" dirty="0">
                <a:latin typeface="Calibri"/>
                <a:cs typeface="Calibri"/>
              </a:rPr>
              <a:t>view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creation</a:t>
            </a:r>
            <a:endParaRPr sz="2200">
              <a:latin typeface="Calibri"/>
              <a:cs typeface="Calibri"/>
            </a:endParaRPr>
          </a:p>
          <a:p>
            <a:pPr marL="9829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low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level: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accuracy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methods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(errors,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artifacts)</a:t>
            </a:r>
            <a:endParaRPr sz="2000">
              <a:latin typeface="Calibri"/>
              <a:cs typeface="Calibri"/>
            </a:endParaRPr>
          </a:p>
          <a:p>
            <a:pPr marL="982980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high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level: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efficacy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efficiency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supporting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buSzPct val="90909"/>
              <a:buChar char="•"/>
              <a:tabLst>
                <a:tab pos="254000" algn="l"/>
              </a:tabLst>
            </a:pPr>
            <a:r>
              <a:rPr sz="2200" spc="-5" dirty="0">
                <a:latin typeface="Calibri"/>
                <a:cs typeface="Calibri"/>
              </a:rPr>
              <a:t>Cannot </a:t>
            </a:r>
            <a:r>
              <a:rPr sz="2200" spc="-25" dirty="0">
                <a:latin typeface="Calibri"/>
                <a:cs typeface="Calibri"/>
              </a:rPr>
              <a:t>forget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interaction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(not</a:t>
            </a:r>
            <a:r>
              <a:rPr sz="2200" spc="-5" dirty="0">
                <a:latin typeface="Calibri"/>
                <a:cs typeface="Calibri"/>
              </a:rPr>
              <a:t> only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visual)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aspects!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7747" y="908303"/>
            <a:ext cx="5539740" cy="14340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5335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In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each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of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the</a:t>
            </a:r>
            <a:r>
              <a:rPr sz="2400" spc="-15" dirty="0">
                <a:solidFill>
                  <a:srgbClr val="000000"/>
                </a:solidFill>
              </a:rPr>
              <a:t> four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levels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it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is</a:t>
            </a:r>
            <a:r>
              <a:rPr sz="2400" spc="-5" dirty="0">
                <a:solidFill>
                  <a:srgbClr val="000000"/>
                </a:solidFill>
              </a:rPr>
              <a:t> necessary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to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405"/>
            <a:ext cx="8213090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Calibri"/>
                <a:cs typeface="Calibri"/>
              </a:rPr>
              <a:t>1-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target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particular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target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domain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2- map </a:t>
            </a:r>
            <a:r>
              <a:rPr sz="2000" spc="-10" dirty="0">
                <a:latin typeface="Calibri"/>
                <a:cs typeface="Calibri"/>
              </a:rPr>
              <a:t>problems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data 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vocabulary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specific domain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 </a:t>
            </a:r>
            <a:r>
              <a:rPr sz="2000" b="1" spc="-15" dirty="0">
                <a:latin typeface="Calibri"/>
                <a:cs typeface="Calibri"/>
              </a:rPr>
              <a:t>abstract </a:t>
            </a:r>
            <a:r>
              <a:rPr sz="2000" b="1" dirty="0">
                <a:latin typeface="Calibri"/>
                <a:cs typeface="Calibri"/>
              </a:rPr>
              <a:t>description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vocabulary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computer science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(e.g. </a:t>
            </a:r>
            <a:r>
              <a:rPr sz="2000" spc="-35" dirty="0">
                <a:latin typeface="Calibri"/>
                <a:cs typeface="Calibri"/>
              </a:rPr>
              <a:t>filter,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retrieve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extrema,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3-</a:t>
            </a:r>
            <a:r>
              <a:rPr sz="2000" spc="-5" dirty="0">
                <a:latin typeface="Calibri"/>
                <a:cs typeface="Calibri"/>
              </a:rPr>
              <a:t> design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visual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encoding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presentation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interaction,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marR="53657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4-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b="1" spc="-5" dirty="0">
                <a:latin typeface="Calibri"/>
                <a:cs typeface="Calibri"/>
              </a:rPr>
              <a:t>algorithm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carry out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visual </a:t>
            </a:r>
            <a:r>
              <a:rPr sz="2000" dirty="0">
                <a:latin typeface="Calibri"/>
                <a:cs typeface="Calibri"/>
              </a:rPr>
              <a:t>encoding and </a:t>
            </a:r>
            <a:r>
              <a:rPr sz="2000" spc="-10" dirty="0">
                <a:latin typeface="Calibri"/>
                <a:cs typeface="Calibri"/>
              </a:rPr>
              <a:t>interaction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designs </a:t>
            </a:r>
            <a:r>
              <a:rPr sz="2000" spc="-15" dirty="0">
                <a:latin typeface="Calibri"/>
                <a:cs typeface="Calibri"/>
              </a:rPr>
              <a:t>automatically. </a:t>
            </a:r>
            <a:r>
              <a:rPr sz="2000" dirty="0">
                <a:latin typeface="Calibri"/>
                <a:cs typeface="Calibri"/>
              </a:rPr>
              <a:t>The issues </a:t>
            </a:r>
            <a:r>
              <a:rPr sz="2000" spc="-5" dirty="0">
                <a:latin typeface="Calibri"/>
                <a:cs typeface="Calibri"/>
              </a:rPr>
              <a:t>of algorithm design are </a:t>
            </a:r>
            <a:r>
              <a:rPr sz="2000" dirty="0">
                <a:latin typeface="Calibri"/>
                <a:cs typeface="Calibri"/>
              </a:rPr>
              <a:t>not unique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342" y="1000759"/>
            <a:ext cx="824674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split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motivated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shared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threats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validity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one: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Calibri"/>
                <a:cs typeface="Calibri"/>
              </a:rPr>
              <a:t>Wrong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 don't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Calibri"/>
                <a:cs typeface="Calibri"/>
              </a:rPr>
              <a:t>Wrong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abstraction: </a:t>
            </a:r>
            <a:r>
              <a:rPr sz="2000" spc="-10" dirty="0">
                <a:latin typeface="Calibri"/>
                <a:cs typeface="Calibri"/>
              </a:rPr>
              <a:t>you're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wrong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thing;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Calibri"/>
                <a:cs typeface="Calibri"/>
              </a:rPr>
              <a:t>Wrong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encoding/interaction: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you're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thing</a:t>
            </a:r>
            <a:r>
              <a:rPr sz="2000" spc="-5" dirty="0">
                <a:latin typeface="Calibri"/>
                <a:cs typeface="Calibri"/>
              </a:rPr>
              <a:t> doesn't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Calibri"/>
                <a:cs typeface="Calibri"/>
              </a:rPr>
              <a:t>Wrong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algorithm: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adequate</a:t>
            </a:r>
            <a:r>
              <a:rPr sz="2000" dirty="0">
                <a:latin typeface="Calibri"/>
                <a:cs typeface="Calibri"/>
              </a:rPr>
              <a:t> (e.g. </a:t>
            </a:r>
            <a:r>
              <a:rPr sz="2000" spc="-10" dirty="0">
                <a:latin typeface="Calibri"/>
                <a:cs typeface="Calibri"/>
              </a:rPr>
              <a:t>too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slow).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270" y="4298280"/>
            <a:ext cx="7270858" cy="1979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978" y="4436082"/>
            <a:ext cx="6789682" cy="17569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2561" y="1645412"/>
            <a:ext cx="702754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upstream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error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inevitably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cascades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all downstream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levels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marR="4826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5" dirty="0">
                <a:latin typeface="Calibri"/>
                <a:cs typeface="Calibri"/>
              </a:rPr>
              <a:t>E.g. </a:t>
            </a:r>
            <a:r>
              <a:rPr sz="2000" dirty="0">
                <a:latin typeface="Calibri"/>
                <a:cs typeface="Calibri"/>
              </a:rPr>
              <a:t>a poor choice in the </a:t>
            </a:r>
            <a:r>
              <a:rPr sz="2000" spc="-10" dirty="0">
                <a:latin typeface="Calibri"/>
                <a:cs typeface="Calibri"/>
              </a:rPr>
              <a:t>abstraction </a:t>
            </a:r>
            <a:r>
              <a:rPr sz="2000" spc="-15" dirty="0">
                <a:latin typeface="Calibri"/>
                <a:cs typeface="Calibri"/>
              </a:rPr>
              <a:t>stage </a:t>
            </a:r>
            <a:r>
              <a:rPr sz="2000" spc="-5" dirty="0">
                <a:latin typeface="Calibri"/>
                <a:cs typeface="Calibri"/>
              </a:rPr>
              <a:t>will not </a:t>
            </a:r>
            <a:r>
              <a:rPr sz="2000" spc="-15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intended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encoding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algorithm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47217" y="1213484"/>
            <a:ext cx="780542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Evaluating Visualizations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challenging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4965" marR="450850" indent="-354965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become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challenging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evolves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interactive,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collaborative,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multi-sensorial,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mobile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fundamental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marL="1062355" lvl="1" indent="-135890">
              <a:lnSpc>
                <a:spcPct val="100000"/>
              </a:lnSpc>
              <a:spcBef>
                <a:spcPts val="480"/>
              </a:spcBef>
              <a:buChar char="-"/>
              <a:tabLst>
                <a:tab pos="1062990" algn="l"/>
              </a:tabLst>
            </a:pPr>
            <a:r>
              <a:rPr sz="2000" spc="-15" dirty="0">
                <a:latin typeface="Calibri"/>
                <a:cs typeface="Calibri"/>
              </a:rPr>
              <a:t>evaluate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specific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  <a:p>
            <a:pPr marL="1062355" lvl="1" indent="-135890">
              <a:lnSpc>
                <a:spcPct val="100000"/>
              </a:lnSpc>
              <a:spcBef>
                <a:spcPts val="480"/>
              </a:spcBef>
              <a:buChar char="-"/>
              <a:tabLst>
                <a:tab pos="1062990" algn="l"/>
              </a:tabLst>
            </a:pP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 </a:t>
            </a:r>
            <a:r>
              <a:rPr sz="2000" spc="-2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1062355" lvl="1" indent="-135890">
              <a:lnSpc>
                <a:spcPct val="100000"/>
              </a:lnSpc>
              <a:spcBef>
                <a:spcPts val="480"/>
              </a:spcBef>
              <a:buChar char="-"/>
              <a:tabLst>
                <a:tab pos="1062990" algn="l"/>
              </a:tabLst>
            </a:pPr>
            <a:r>
              <a:rPr sz="2000" spc="-10" dirty="0">
                <a:latin typeface="Calibri"/>
                <a:cs typeface="Calibri"/>
              </a:rPr>
              <a:t>establish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guidelines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- </a:t>
            </a:r>
            <a:r>
              <a:rPr sz="2000" spc="-5" dirty="0">
                <a:latin typeface="Calibri"/>
                <a:cs typeface="Calibri"/>
              </a:rPr>
              <a:t>i.e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make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Visualization</a:t>
            </a:r>
            <a:r>
              <a:rPr sz="2000" b="1" spc="-10" dirty="0">
                <a:latin typeface="Calibri"/>
                <a:cs typeface="Calibri"/>
              </a:rPr>
              <a:t> more</a:t>
            </a:r>
            <a:r>
              <a:rPr sz="2000" b="1" spc="-5" dirty="0">
                <a:latin typeface="Calibri"/>
                <a:cs typeface="Calibri"/>
              </a:rPr>
              <a:t> useful,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more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usable,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more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526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Usability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 Bibliography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Papers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7929"/>
            <a:ext cx="8044180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0929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Carpendale,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S.,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“Evaluating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Visualizations,”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Information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Visualization</a:t>
            </a:r>
            <a:r>
              <a:rPr sz="1800" i="1" spc="5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Human-centered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issues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and perspectives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al. </a:t>
            </a:r>
            <a:r>
              <a:rPr sz="1800" spc="-10" dirty="0">
                <a:latin typeface="Calibri"/>
                <a:cs typeface="Calibri"/>
              </a:rPr>
              <a:t>Karren,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Ed.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Springer,</a:t>
            </a:r>
            <a:r>
              <a:rPr sz="1800" dirty="0">
                <a:latin typeface="Calibri"/>
                <a:cs typeface="Calibri"/>
              </a:rPr>
              <a:t> 2008,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pp.</a:t>
            </a:r>
            <a:r>
              <a:rPr sz="1800" spc="-5" dirty="0">
                <a:latin typeface="Calibri"/>
                <a:cs typeface="Calibri"/>
              </a:rPr>
              <a:t> 19–45.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Cockton,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Soegaard,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Rikke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Friis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(eds.),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Encyclopedia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Human-Computer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Interaction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2013,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Aarhus,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Denmark: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Foundation,</a:t>
            </a:r>
            <a:r>
              <a:rPr sz="1800" dirty="0">
                <a:latin typeface="Calibri"/>
                <a:cs typeface="Calibri"/>
              </a:rPr>
              <a:t> 2013</a:t>
            </a:r>
            <a:endParaRPr sz="18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43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http://www.interaction-design.org/encyclopedia/usability_evaluation.html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Zuk,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T.,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Schlesier,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Neumann, </a:t>
            </a:r>
            <a:r>
              <a:rPr sz="1800" spc="-85" dirty="0">
                <a:latin typeface="Calibri"/>
                <a:cs typeface="Calibri"/>
              </a:rPr>
              <a:t>P.,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Hancock,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Carpendale,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Heuristics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Evaluation,”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First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Workshop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Beyond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Time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and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Errors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Novel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Evaluation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Methods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Visualization</a:t>
            </a:r>
            <a:r>
              <a:rPr sz="1800" i="1" spc="5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BELIV’06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2006, </a:t>
            </a:r>
            <a:r>
              <a:rPr sz="1800" spc="-5" dirty="0">
                <a:latin typeface="Calibri"/>
                <a:cs typeface="Calibri"/>
              </a:rPr>
              <a:t>pp. </a:t>
            </a:r>
            <a:r>
              <a:rPr sz="1800" dirty="0">
                <a:latin typeface="Calibri"/>
                <a:cs typeface="Calibri"/>
              </a:rPr>
              <a:t>1–6.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8183"/>
            <a:ext cx="374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Usability</a:t>
            </a: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387601"/>
            <a:ext cx="808291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Methods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Human-Computer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adapted 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used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visual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exploration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1736" y="2271655"/>
            <a:ext cx="3595370" cy="11296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338580">
              <a:lnSpc>
                <a:spcPct val="100000"/>
              </a:lnSpc>
              <a:spcBef>
                <a:spcPts val="600"/>
              </a:spcBef>
            </a:pPr>
            <a:r>
              <a:rPr sz="2200" spc="-10" dirty="0">
                <a:latin typeface="Calibri"/>
                <a:cs typeface="Calibri"/>
              </a:rPr>
              <a:t>Heuristic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Evaluation</a:t>
            </a:r>
            <a:endParaRPr sz="2200">
              <a:latin typeface="Calibri"/>
              <a:cs typeface="Calibri"/>
            </a:endParaRPr>
          </a:p>
          <a:p>
            <a:pPr marL="80645" marR="1191260" indent="-68580">
              <a:lnSpc>
                <a:spcPct val="112000"/>
              </a:lnSpc>
              <a:spcBef>
                <a:spcPts val="175"/>
              </a:spcBef>
            </a:pPr>
            <a:r>
              <a:rPr sz="2000" spc="-5" dirty="0">
                <a:solidFill>
                  <a:srgbClr val="BEBEBE"/>
                </a:solidFill>
                <a:latin typeface="Calibri"/>
                <a:cs typeface="Calibri"/>
              </a:rPr>
              <a:t>Cognitive </a:t>
            </a:r>
            <a:r>
              <a:rPr sz="2000" spc="-10" dirty="0">
                <a:solidFill>
                  <a:srgbClr val="BEBEBE"/>
                </a:solidFill>
                <a:latin typeface="Calibri"/>
                <a:cs typeface="Calibri"/>
              </a:rPr>
              <a:t>Walkthrough </a:t>
            </a:r>
            <a:r>
              <a:rPr sz="2000" spc="-44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EBEBE"/>
                </a:solidFill>
                <a:latin typeface="Calibri"/>
                <a:cs typeface="Calibri"/>
              </a:rPr>
              <a:t>Model</a:t>
            </a:r>
            <a:r>
              <a:rPr sz="2000" spc="-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EBEBE"/>
                </a:solidFill>
                <a:latin typeface="Calibri"/>
                <a:cs typeface="Calibri"/>
              </a:rPr>
              <a:t>based</a:t>
            </a:r>
            <a:r>
              <a:rPr sz="2000" spc="-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EBEBE"/>
                </a:solidFill>
                <a:latin typeface="Calibri"/>
                <a:cs typeface="Calibri"/>
              </a:rPr>
              <a:t>methods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2704592"/>
            <a:ext cx="3363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1627505" algn="l"/>
              </a:tabLst>
            </a:pPr>
            <a:r>
              <a:rPr sz="2200" b="1" spc="-5" dirty="0">
                <a:latin typeface="Calibri"/>
                <a:cs typeface="Calibri"/>
              </a:rPr>
              <a:t>Analytical	</a:t>
            </a:r>
            <a:r>
              <a:rPr sz="2200" spc="-5" dirty="0">
                <a:latin typeface="Calibri"/>
                <a:cs typeface="Calibri"/>
              </a:rPr>
              <a:t>(without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0316" y="3405885"/>
            <a:ext cx="1737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BEBEBE"/>
                </a:solidFill>
                <a:latin typeface="Calibri"/>
                <a:cs typeface="Calibri"/>
              </a:rPr>
              <a:t>Review</a:t>
            </a:r>
            <a:r>
              <a:rPr sz="2000" spc="-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EBEBE"/>
                </a:solidFill>
                <a:latin typeface="Calibri"/>
                <a:cs typeface="Calibri"/>
              </a:rPr>
              <a:t>methods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7416" y="3741165"/>
            <a:ext cx="2178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7911" y="4414773"/>
            <a:ext cx="15709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usability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tests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437" y="4783963"/>
            <a:ext cx="333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Empirical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(involving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8877" y="4375378"/>
            <a:ext cx="1322705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211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 Query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9504" y="5119877"/>
            <a:ext cx="279336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latin typeface="Calibri"/>
                <a:cs typeface="Calibri"/>
              </a:rPr>
              <a:t>Controlled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Experiments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4064" y="4581144"/>
            <a:ext cx="864235" cy="463550"/>
          </a:xfrm>
          <a:custGeom>
            <a:avLst/>
            <a:gdLst/>
            <a:ahLst/>
            <a:cxnLst/>
            <a:rect l="l" t="t" r="r" b="b"/>
            <a:pathLst>
              <a:path w="864235" h="463550">
                <a:moveTo>
                  <a:pt x="143256" y="0"/>
                </a:moveTo>
                <a:lnTo>
                  <a:pt x="719327" y="144017"/>
                </a:lnTo>
              </a:path>
              <a:path w="864235" h="463550">
                <a:moveTo>
                  <a:pt x="0" y="463295"/>
                </a:moveTo>
                <a:lnTo>
                  <a:pt x="864108" y="17525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24300" y="2799588"/>
            <a:ext cx="0" cy="1260475"/>
          </a:xfrm>
          <a:custGeom>
            <a:avLst/>
            <a:gdLst/>
            <a:ahLst/>
            <a:cxnLst/>
            <a:rect l="l" t="t" r="r" b="b"/>
            <a:pathLst>
              <a:path h="1260475">
                <a:moveTo>
                  <a:pt x="0" y="0"/>
                </a:moveTo>
                <a:lnTo>
                  <a:pt x="0" y="126009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1252" y="4443984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135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79845" y="3561969"/>
            <a:ext cx="25609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Calibri"/>
                <a:cs typeface="Calibri"/>
              </a:rPr>
              <a:t>We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-15" dirty="0">
                <a:latin typeface="Calibri"/>
                <a:cs typeface="Calibri"/>
              </a:rPr>
              <a:t> focus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23467" y="2789655"/>
            <a:ext cx="779780" cy="779780"/>
            <a:chOff x="6523467" y="2789655"/>
            <a:chExt cx="779780" cy="77978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3467" y="2789655"/>
              <a:ext cx="779708" cy="7797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53961" y="2800350"/>
              <a:ext cx="729615" cy="729615"/>
            </a:xfrm>
            <a:custGeom>
              <a:avLst/>
              <a:gdLst/>
              <a:ahLst/>
              <a:cxnLst/>
              <a:rect l="l" t="t" r="r" b="b"/>
              <a:pathLst>
                <a:path w="729615" h="729614">
                  <a:moveTo>
                    <a:pt x="64134" y="45720"/>
                  </a:moveTo>
                  <a:lnTo>
                    <a:pt x="45720" y="64134"/>
                  </a:lnTo>
                  <a:lnTo>
                    <a:pt x="710946" y="729234"/>
                  </a:lnTo>
                  <a:lnTo>
                    <a:pt x="729234" y="710946"/>
                  </a:lnTo>
                  <a:lnTo>
                    <a:pt x="64134" y="45720"/>
                  </a:lnTo>
                  <a:close/>
                </a:path>
                <a:path w="729615" h="729614">
                  <a:moveTo>
                    <a:pt x="0" y="0"/>
                  </a:moveTo>
                  <a:lnTo>
                    <a:pt x="27432" y="82423"/>
                  </a:lnTo>
                  <a:lnTo>
                    <a:pt x="45720" y="64134"/>
                  </a:lnTo>
                  <a:lnTo>
                    <a:pt x="36576" y="54990"/>
                  </a:lnTo>
                  <a:lnTo>
                    <a:pt x="54991" y="36575"/>
                  </a:lnTo>
                  <a:lnTo>
                    <a:pt x="73279" y="36575"/>
                  </a:lnTo>
                  <a:lnTo>
                    <a:pt x="82423" y="27432"/>
                  </a:lnTo>
                  <a:lnTo>
                    <a:pt x="0" y="0"/>
                  </a:lnTo>
                  <a:close/>
                </a:path>
                <a:path w="729615" h="729614">
                  <a:moveTo>
                    <a:pt x="54991" y="36575"/>
                  </a:moveTo>
                  <a:lnTo>
                    <a:pt x="36576" y="54990"/>
                  </a:lnTo>
                  <a:lnTo>
                    <a:pt x="45720" y="64134"/>
                  </a:lnTo>
                  <a:lnTo>
                    <a:pt x="64134" y="45720"/>
                  </a:lnTo>
                  <a:lnTo>
                    <a:pt x="54991" y="36575"/>
                  </a:lnTo>
                  <a:close/>
                </a:path>
                <a:path w="729615" h="729614">
                  <a:moveTo>
                    <a:pt x="73279" y="36575"/>
                  </a:moveTo>
                  <a:lnTo>
                    <a:pt x="54991" y="36575"/>
                  </a:lnTo>
                  <a:lnTo>
                    <a:pt x="64134" y="45720"/>
                  </a:lnTo>
                  <a:lnTo>
                    <a:pt x="73279" y="3657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701028" y="3973055"/>
            <a:ext cx="725805" cy="570230"/>
            <a:chOff x="6701028" y="3973055"/>
            <a:chExt cx="725805" cy="57023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1028" y="3973055"/>
              <a:ext cx="725436" cy="56998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822186" y="3995292"/>
              <a:ext cx="566420" cy="410845"/>
            </a:xfrm>
            <a:custGeom>
              <a:avLst/>
              <a:gdLst/>
              <a:ahLst/>
              <a:cxnLst/>
              <a:rect l="l" t="t" r="r" b="b"/>
              <a:pathLst>
                <a:path w="566420" h="410845">
                  <a:moveTo>
                    <a:pt x="40513" y="334009"/>
                  </a:moveTo>
                  <a:lnTo>
                    <a:pt x="0" y="410844"/>
                  </a:lnTo>
                  <a:lnTo>
                    <a:pt x="85852" y="397128"/>
                  </a:lnTo>
                  <a:lnTo>
                    <a:pt x="76182" y="383666"/>
                  </a:lnTo>
                  <a:lnTo>
                    <a:pt x="60198" y="383666"/>
                  </a:lnTo>
                  <a:lnTo>
                    <a:pt x="45085" y="362584"/>
                  </a:lnTo>
                  <a:lnTo>
                    <a:pt x="55615" y="355034"/>
                  </a:lnTo>
                  <a:lnTo>
                    <a:pt x="40513" y="334009"/>
                  </a:lnTo>
                  <a:close/>
                </a:path>
                <a:path w="566420" h="410845">
                  <a:moveTo>
                    <a:pt x="55615" y="355034"/>
                  </a:moveTo>
                  <a:lnTo>
                    <a:pt x="45085" y="362584"/>
                  </a:lnTo>
                  <a:lnTo>
                    <a:pt x="60198" y="383666"/>
                  </a:lnTo>
                  <a:lnTo>
                    <a:pt x="70748" y="376102"/>
                  </a:lnTo>
                  <a:lnTo>
                    <a:pt x="55615" y="355034"/>
                  </a:lnTo>
                  <a:close/>
                </a:path>
                <a:path w="566420" h="410845">
                  <a:moveTo>
                    <a:pt x="70748" y="376102"/>
                  </a:moveTo>
                  <a:lnTo>
                    <a:pt x="60198" y="383666"/>
                  </a:lnTo>
                  <a:lnTo>
                    <a:pt x="76182" y="383666"/>
                  </a:lnTo>
                  <a:lnTo>
                    <a:pt x="70748" y="376102"/>
                  </a:lnTo>
                  <a:close/>
                </a:path>
                <a:path w="566420" h="410845">
                  <a:moveTo>
                    <a:pt x="550799" y="0"/>
                  </a:moveTo>
                  <a:lnTo>
                    <a:pt x="55615" y="355034"/>
                  </a:lnTo>
                  <a:lnTo>
                    <a:pt x="70748" y="376102"/>
                  </a:lnTo>
                  <a:lnTo>
                    <a:pt x="565912" y="21081"/>
                  </a:lnTo>
                  <a:lnTo>
                    <a:pt x="5507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1687" y="1916096"/>
            <a:ext cx="6403975" cy="3669665"/>
            <a:chOff x="551687" y="1916096"/>
            <a:chExt cx="6403975" cy="366966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916096"/>
              <a:ext cx="5928086" cy="36693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1616" y="3151657"/>
              <a:ext cx="780300" cy="6385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29349" y="3173983"/>
              <a:ext cx="584200" cy="442595"/>
            </a:xfrm>
            <a:custGeom>
              <a:avLst/>
              <a:gdLst/>
              <a:ahLst/>
              <a:cxnLst/>
              <a:rect l="l" t="t" r="r" b="b"/>
              <a:pathLst>
                <a:path w="584200" h="442595">
                  <a:moveTo>
                    <a:pt x="53975" y="329438"/>
                  </a:moveTo>
                  <a:lnTo>
                    <a:pt x="46354" y="332486"/>
                  </a:lnTo>
                  <a:lnTo>
                    <a:pt x="0" y="442467"/>
                  </a:lnTo>
                  <a:lnTo>
                    <a:pt x="43678" y="437388"/>
                  </a:lnTo>
                  <a:lnTo>
                    <a:pt x="28321" y="437388"/>
                  </a:lnTo>
                  <a:lnTo>
                    <a:pt x="12700" y="416687"/>
                  </a:lnTo>
                  <a:lnTo>
                    <a:pt x="51164" y="387840"/>
                  </a:lnTo>
                  <a:lnTo>
                    <a:pt x="70230" y="342645"/>
                  </a:lnTo>
                  <a:lnTo>
                    <a:pt x="67183" y="335025"/>
                  </a:lnTo>
                  <a:lnTo>
                    <a:pt x="53975" y="329438"/>
                  </a:lnTo>
                  <a:close/>
                </a:path>
                <a:path w="584200" h="442595">
                  <a:moveTo>
                    <a:pt x="51164" y="387840"/>
                  </a:moveTo>
                  <a:lnTo>
                    <a:pt x="12700" y="416687"/>
                  </a:lnTo>
                  <a:lnTo>
                    <a:pt x="28321" y="437388"/>
                  </a:lnTo>
                  <a:lnTo>
                    <a:pt x="35434" y="432053"/>
                  </a:lnTo>
                  <a:lnTo>
                    <a:pt x="32512" y="432053"/>
                  </a:lnTo>
                  <a:lnTo>
                    <a:pt x="19050" y="414146"/>
                  </a:lnTo>
                  <a:lnTo>
                    <a:pt x="41138" y="411605"/>
                  </a:lnTo>
                  <a:lnTo>
                    <a:pt x="51164" y="387840"/>
                  </a:lnTo>
                  <a:close/>
                </a:path>
                <a:path w="584200" h="442595">
                  <a:moveTo>
                    <a:pt x="115570" y="402970"/>
                  </a:moveTo>
                  <a:lnTo>
                    <a:pt x="66611" y="408674"/>
                  </a:lnTo>
                  <a:lnTo>
                    <a:pt x="28321" y="437388"/>
                  </a:lnTo>
                  <a:lnTo>
                    <a:pt x="43678" y="437388"/>
                  </a:lnTo>
                  <a:lnTo>
                    <a:pt x="118490" y="428751"/>
                  </a:lnTo>
                  <a:lnTo>
                    <a:pt x="123571" y="422275"/>
                  </a:lnTo>
                  <a:lnTo>
                    <a:pt x="122809" y="415163"/>
                  </a:lnTo>
                  <a:lnTo>
                    <a:pt x="121920" y="408050"/>
                  </a:lnTo>
                  <a:lnTo>
                    <a:pt x="115570" y="402970"/>
                  </a:lnTo>
                  <a:close/>
                </a:path>
                <a:path w="584200" h="442595">
                  <a:moveTo>
                    <a:pt x="41138" y="411605"/>
                  </a:moveTo>
                  <a:lnTo>
                    <a:pt x="19050" y="414146"/>
                  </a:lnTo>
                  <a:lnTo>
                    <a:pt x="32512" y="432053"/>
                  </a:lnTo>
                  <a:lnTo>
                    <a:pt x="41138" y="411605"/>
                  </a:lnTo>
                  <a:close/>
                </a:path>
                <a:path w="584200" h="442595">
                  <a:moveTo>
                    <a:pt x="66611" y="408674"/>
                  </a:moveTo>
                  <a:lnTo>
                    <a:pt x="41138" y="411605"/>
                  </a:lnTo>
                  <a:lnTo>
                    <a:pt x="32512" y="432053"/>
                  </a:lnTo>
                  <a:lnTo>
                    <a:pt x="35434" y="432053"/>
                  </a:lnTo>
                  <a:lnTo>
                    <a:pt x="66611" y="408674"/>
                  </a:lnTo>
                  <a:close/>
                </a:path>
                <a:path w="584200" h="442595">
                  <a:moveTo>
                    <a:pt x="568325" y="0"/>
                  </a:moveTo>
                  <a:lnTo>
                    <a:pt x="51164" y="387840"/>
                  </a:lnTo>
                  <a:lnTo>
                    <a:pt x="41138" y="411605"/>
                  </a:lnTo>
                  <a:lnTo>
                    <a:pt x="66611" y="408674"/>
                  </a:lnTo>
                  <a:lnTo>
                    <a:pt x="583819" y="20827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5043" y="4552213"/>
              <a:ext cx="637019" cy="5653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37843" y="4690109"/>
              <a:ext cx="440690" cy="370205"/>
            </a:xfrm>
            <a:custGeom>
              <a:avLst/>
              <a:gdLst/>
              <a:ahLst/>
              <a:cxnLst/>
              <a:rect l="l" t="t" r="r" b="b"/>
              <a:pathLst>
                <a:path w="440689" h="370204">
                  <a:moveTo>
                    <a:pt x="400869" y="32877"/>
                  </a:moveTo>
                  <a:lnTo>
                    <a:pt x="375618" y="37104"/>
                  </a:lnTo>
                  <a:lnTo>
                    <a:pt x="0" y="350138"/>
                  </a:lnTo>
                  <a:lnTo>
                    <a:pt x="16509" y="369950"/>
                  </a:lnTo>
                  <a:lnTo>
                    <a:pt x="392077" y="57074"/>
                  </a:lnTo>
                  <a:lnTo>
                    <a:pt x="400869" y="32877"/>
                  </a:lnTo>
                  <a:close/>
                </a:path>
                <a:path w="440689" h="370204">
                  <a:moveTo>
                    <a:pt x="437960" y="6476"/>
                  </a:moveTo>
                  <a:lnTo>
                    <a:pt x="412369" y="6476"/>
                  </a:lnTo>
                  <a:lnTo>
                    <a:pt x="428879" y="26415"/>
                  </a:lnTo>
                  <a:lnTo>
                    <a:pt x="392077" y="57074"/>
                  </a:lnTo>
                  <a:lnTo>
                    <a:pt x="377698" y="96646"/>
                  </a:lnTo>
                  <a:lnTo>
                    <a:pt x="375284" y="103377"/>
                  </a:lnTo>
                  <a:lnTo>
                    <a:pt x="378713" y="110743"/>
                  </a:lnTo>
                  <a:lnTo>
                    <a:pt x="392175" y="115569"/>
                  </a:lnTo>
                  <a:lnTo>
                    <a:pt x="399669" y="112140"/>
                  </a:lnTo>
                  <a:lnTo>
                    <a:pt x="402081" y="105409"/>
                  </a:lnTo>
                  <a:lnTo>
                    <a:pt x="437960" y="6476"/>
                  </a:lnTo>
                  <a:close/>
                </a:path>
                <a:path w="440689" h="370204">
                  <a:moveTo>
                    <a:pt x="416996" y="12064"/>
                  </a:moveTo>
                  <a:lnTo>
                    <a:pt x="408431" y="12064"/>
                  </a:lnTo>
                  <a:lnTo>
                    <a:pt x="422782" y="29209"/>
                  </a:lnTo>
                  <a:lnTo>
                    <a:pt x="400869" y="32877"/>
                  </a:lnTo>
                  <a:lnTo>
                    <a:pt x="392077" y="57074"/>
                  </a:lnTo>
                  <a:lnTo>
                    <a:pt x="428879" y="26415"/>
                  </a:lnTo>
                  <a:lnTo>
                    <a:pt x="416996" y="12064"/>
                  </a:lnTo>
                  <a:close/>
                </a:path>
                <a:path w="440689" h="370204">
                  <a:moveTo>
                    <a:pt x="440308" y="0"/>
                  </a:moveTo>
                  <a:lnTo>
                    <a:pt x="329692" y="18541"/>
                  </a:lnTo>
                  <a:lnTo>
                    <a:pt x="322706" y="19812"/>
                  </a:lnTo>
                  <a:lnTo>
                    <a:pt x="317881" y="26415"/>
                  </a:lnTo>
                  <a:lnTo>
                    <a:pt x="319150" y="33527"/>
                  </a:lnTo>
                  <a:lnTo>
                    <a:pt x="320294" y="40512"/>
                  </a:lnTo>
                  <a:lnTo>
                    <a:pt x="326898" y="45338"/>
                  </a:lnTo>
                  <a:lnTo>
                    <a:pt x="334009" y="44068"/>
                  </a:lnTo>
                  <a:lnTo>
                    <a:pt x="375618" y="37104"/>
                  </a:lnTo>
                  <a:lnTo>
                    <a:pt x="412369" y="6476"/>
                  </a:lnTo>
                  <a:lnTo>
                    <a:pt x="437960" y="6476"/>
                  </a:lnTo>
                  <a:lnTo>
                    <a:pt x="440308" y="0"/>
                  </a:lnTo>
                  <a:close/>
                </a:path>
                <a:path w="440689" h="370204">
                  <a:moveTo>
                    <a:pt x="412369" y="6476"/>
                  </a:moveTo>
                  <a:lnTo>
                    <a:pt x="375618" y="37104"/>
                  </a:lnTo>
                  <a:lnTo>
                    <a:pt x="400869" y="32877"/>
                  </a:lnTo>
                  <a:lnTo>
                    <a:pt x="408431" y="12064"/>
                  </a:lnTo>
                  <a:lnTo>
                    <a:pt x="416996" y="12064"/>
                  </a:lnTo>
                  <a:lnTo>
                    <a:pt x="412369" y="6476"/>
                  </a:lnTo>
                  <a:close/>
                </a:path>
                <a:path w="440689" h="370204">
                  <a:moveTo>
                    <a:pt x="408431" y="12064"/>
                  </a:moveTo>
                  <a:lnTo>
                    <a:pt x="400869" y="32877"/>
                  </a:lnTo>
                  <a:lnTo>
                    <a:pt x="422782" y="29209"/>
                  </a:lnTo>
                  <a:lnTo>
                    <a:pt x="408431" y="12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543" y="4011142"/>
              <a:ext cx="777265" cy="5867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5911" y="4149089"/>
              <a:ext cx="581025" cy="391160"/>
            </a:xfrm>
            <a:custGeom>
              <a:avLst/>
              <a:gdLst/>
              <a:ahLst/>
              <a:cxnLst/>
              <a:rect l="l" t="t" r="r" b="b"/>
              <a:pathLst>
                <a:path w="581025" h="391160">
                  <a:moveTo>
                    <a:pt x="537806" y="28337"/>
                  </a:moveTo>
                  <a:lnTo>
                    <a:pt x="512331" y="29815"/>
                  </a:lnTo>
                  <a:lnTo>
                    <a:pt x="0" y="369570"/>
                  </a:lnTo>
                  <a:lnTo>
                    <a:pt x="14325" y="391160"/>
                  </a:lnTo>
                  <a:lnTo>
                    <a:pt x="526432" y="51491"/>
                  </a:lnTo>
                  <a:lnTo>
                    <a:pt x="537806" y="28337"/>
                  </a:lnTo>
                  <a:close/>
                </a:path>
                <a:path w="581025" h="391160">
                  <a:moveTo>
                    <a:pt x="579006" y="3429"/>
                  </a:moveTo>
                  <a:lnTo>
                    <a:pt x="552119" y="3429"/>
                  </a:lnTo>
                  <a:lnTo>
                    <a:pt x="566343" y="25018"/>
                  </a:lnTo>
                  <a:lnTo>
                    <a:pt x="526432" y="51491"/>
                  </a:lnTo>
                  <a:lnTo>
                    <a:pt x="504748" y="95631"/>
                  </a:lnTo>
                  <a:lnTo>
                    <a:pt x="507415" y="103378"/>
                  </a:lnTo>
                  <a:lnTo>
                    <a:pt x="520242" y="109728"/>
                  </a:lnTo>
                  <a:lnTo>
                    <a:pt x="527989" y="107061"/>
                  </a:lnTo>
                  <a:lnTo>
                    <a:pt x="579006" y="3429"/>
                  </a:lnTo>
                  <a:close/>
                </a:path>
                <a:path w="581025" h="391160">
                  <a:moveTo>
                    <a:pt x="555466" y="8509"/>
                  </a:moveTo>
                  <a:lnTo>
                    <a:pt x="547547" y="8509"/>
                  </a:lnTo>
                  <a:lnTo>
                    <a:pt x="559993" y="27051"/>
                  </a:lnTo>
                  <a:lnTo>
                    <a:pt x="537806" y="28337"/>
                  </a:lnTo>
                  <a:lnTo>
                    <a:pt x="526432" y="51491"/>
                  </a:lnTo>
                  <a:lnTo>
                    <a:pt x="566343" y="25018"/>
                  </a:lnTo>
                  <a:lnTo>
                    <a:pt x="555466" y="8509"/>
                  </a:lnTo>
                  <a:close/>
                </a:path>
                <a:path w="581025" h="391160">
                  <a:moveTo>
                    <a:pt x="580694" y="0"/>
                  </a:moveTo>
                  <a:lnTo>
                    <a:pt x="461568" y="6858"/>
                  </a:lnTo>
                  <a:lnTo>
                    <a:pt x="456107" y="12954"/>
                  </a:lnTo>
                  <a:lnTo>
                    <a:pt x="456869" y="27305"/>
                  </a:lnTo>
                  <a:lnTo>
                    <a:pt x="462965" y="32766"/>
                  </a:lnTo>
                  <a:lnTo>
                    <a:pt x="470204" y="32258"/>
                  </a:lnTo>
                  <a:lnTo>
                    <a:pt x="512331" y="29815"/>
                  </a:lnTo>
                  <a:lnTo>
                    <a:pt x="552119" y="3429"/>
                  </a:lnTo>
                  <a:lnTo>
                    <a:pt x="579006" y="3429"/>
                  </a:lnTo>
                  <a:lnTo>
                    <a:pt x="580694" y="0"/>
                  </a:lnTo>
                  <a:close/>
                </a:path>
                <a:path w="581025" h="391160">
                  <a:moveTo>
                    <a:pt x="552119" y="3429"/>
                  </a:moveTo>
                  <a:lnTo>
                    <a:pt x="512331" y="29815"/>
                  </a:lnTo>
                  <a:lnTo>
                    <a:pt x="537806" y="28337"/>
                  </a:lnTo>
                  <a:lnTo>
                    <a:pt x="547547" y="8509"/>
                  </a:lnTo>
                  <a:lnTo>
                    <a:pt x="555466" y="8509"/>
                  </a:lnTo>
                  <a:lnTo>
                    <a:pt x="552119" y="3429"/>
                  </a:lnTo>
                  <a:close/>
                </a:path>
                <a:path w="581025" h="391160">
                  <a:moveTo>
                    <a:pt x="547547" y="8509"/>
                  </a:moveTo>
                  <a:lnTo>
                    <a:pt x="537806" y="28337"/>
                  </a:lnTo>
                  <a:lnTo>
                    <a:pt x="559993" y="27051"/>
                  </a:lnTo>
                  <a:lnTo>
                    <a:pt x="547547" y="8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5731" y="3642372"/>
              <a:ext cx="896137" cy="4907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33466" y="3664711"/>
              <a:ext cx="700405" cy="312420"/>
            </a:xfrm>
            <a:custGeom>
              <a:avLst/>
              <a:gdLst/>
              <a:ahLst/>
              <a:cxnLst/>
              <a:rect l="l" t="t" r="r" b="b"/>
              <a:pathLst>
                <a:path w="700404" h="312420">
                  <a:moveTo>
                    <a:pt x="80899" y="199644"/>
                  </a:moveTo>
                  <a:lnTo>
                    <a:pt x="72771" y="200660"/>
                  </a:lnTo>
                  <a:lnTo>
                    <a:pt x="68325" y="206375"/>
                  </a:lnTo>
                  <a:lnTo>
                    <a:pt x="0" y="295275"/>
                  </a:lnTo>
                  <a:lnTo>
                    <a:pt x="118110" y="312038"/>
                  </a:lnTo>
                  <a:lnTo>
                    <a:pt x="124713" y="307086"/>
                  </a:lnTo>
                  <a:lnTo>
                    <a:pt x="125603" y="300100"/>
                  </a:lnTo>
                  <a:lnTo>
                    <a:pt x="125965" y="297561"/>
                  </a:lnTo>
                  <a:lnTo>
                    <a:pt x="28701" y="297561"/>
                  </a:lnTo>
                  <a:lnTo>
                    <a:pt x="18923" y="273557"/>
                  </a:lnTo>
                  <a:lnTo>
                    <a:pt x="63234" y="255511"/>
                  </a:lnTo>
                  <a:lnTo>
                    <a:pt x="93218" y="216535"/>
                  </a:lnTo>
                  <a:lnTo>
                    <a:pt x="92201" y="208406"/>
                  </a:lnTo>
                  <a:lnTo>
                    <a:pt x="80899" y="199644"/>
                  </a:lnTo>
                  <a:close/>
                </a:path>
                <a:path w="700404" h="312420">
                  <a:moveTo>
                    <a:pt x="63234" y="255511"/>
                  </a:moveTo>
                  <a:lnTo>
                    <a:pt x="18923" y="273557"/>
                  </a:lnTo>
                  <a:lnTo>
                    <a:pt x="28701" y="297561"/>
                  </a:lnTo>
                  <a:lnTo>
                    <a:pt x="38676" y="293496"/>
                  </a:lnTo>
                  <a:lnTo>
                    <a:pt x="34036" y="293496"/>
                  </a:lnTo>
                  <a:lnTo>
                    <a:pt x="25526" y="272795"/>
                  </a:lnTo>
                  <a:lnTo>
                    <a:pt x="49948" y="272795"/>
                  </a:lnTo>
                  <a:lnTo>
                    <a:pt x="63234" y="255511"/>
                  </a:lnTo>
                  <a:close/>
                </a:path>
                <a:path w="700404" h="312420">
                  <a:moveTo>
                    <a:pt x="73026" y="279501"/>
                  </a:moveTo>
                  <a:lnTo>
                    <a:pt x="28701" y="297561"/>
                  </a:lnTo>
                  <a:lnTo>
                    <a:pt x="125965" y="297561"/>
                  </a:lnTo>
                  <a:lnTo>
                    <a:pt x="126619" y="292988"/>
                  </a:lnTo>
                  <a:lnTo>
                    <a:pt x="121793" y="286385"/>
                  </a:lnTo>
                  <a:lnTo>
                    <a:pt x="73026" y="279501"/>
                  </a:lnTo>
                  <a:close/>
                </a:path>
                <a:path w="700404" h="312420">
                  <a:moveTo>
                    <a:pt x="25526" y="272795"/>
                  </a:moveTo>
                  <a:lnTo>
                    <a:pt x="34036" y="293496"/>
                  </a:lnTo>
                  <a:lnTo>
                    <a:pt x="47557" y="275905"/>
                  </a:lnTo>
                  <a:lnTo>
                    <a:pt x="25526" y="272795"/>
                  </a:lnTo>
                  <a:close/>
                </a:path>
                <a:path w="700404" h="312420">
                  <a:moveTo>
                    <a:pt x="47557" y="275905"/>
                  </a:moveTo>
                  <a:lnTo>
                    <a:pt x="34036" y="293496"/>
                  </a:lnTo>
                  <a:lnTo>
                    <a:pt x="38676" y="293496"/>
                  </a:lnTo>
                  <a:lnTo>
                    <a:pt x="73026" y="279501"/>
                  </a:lnTo>
                  <a:lnTo>
                    <a:pt x="47557" y="275905"/>
                  </a:lnTo>
                  <a:close/>
                </a:path>
                <a:path w="700404" h="312420">
                  <a:moveTo>
                    <a:pt x="690626" y="0"/>
                  </a:moveTo>
                  <a:lnTo>
                    <a:pt x="63234" y="255511"/>
                  </a:lnTo>
                  <a:lnTo>
                    <a:pt x="47557" y="275905"/>
                  </a:lnTo>
                  <a:lnTo>
                    <a:pt x="73026" y="279501"/>
                  </a:lnTo>
                  <a:lnTo>
                    <a:pt x="700405" y="23875"/>
                  </a:lnTo>
                  <a:lnTo>
                    <a:pt x="690626" y="0"/>
                  </a:lnTo>
                  <a:close/>
                </a:path>
                <a:path w="700404" h="312420">
                  <a:moveTo>
                    <a:pt x="49948" y="272795"/>
                  </a:moveTo>
                  <a:lnTo>
                    <a:pt x="25526" y="272795"/>
                  </a:lnTo>
                  <a:lnTo>
                    <a:pt x="47557" y="275905"/>
                  </a:lnTo>
                  <a:lnTo>
                    <a:pt x="49948" y="272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5247" y="3797833"/>
              <a:ext cx="780300" cy="6385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32981" y="3820159"/>
              <a:ext cx="584200" cy="442595"/>
            </a:xfrm>
            <a:custGeom>
              <a:avLst/>
              <a:gdLst/>
              <a:ahLst/>
              <a:cxnLst/>
              <a:rect l="l" t="t" r="r" b="b"/>
              <a:pathLst>
                <a:path w="584200" h="442595">
                  <a:moveTo>
                    <a:pt x="53975" y="329438"/>
                  </a:moveTo>
                  <a:lnTo>
                    <a:pt x="46354" y="332485"/>
                  </a:lnTo>
                  <a:lnTo>
                    <a:pt x="0" y="442467"/>
                  </a:lnTo>
                  <a:lnTo>
                    <a:pt x="43678" y="437388"/>
                  </a:lnTo>
                  <a:lnTo>
                    <a:pt x="28320" y="437388"/>
                  </a:lnTo>
                  <a:lnTo>
                    <a:pt x="12700" y="416687"/>
                  </a:lnTo>
                  <a:lnTo>
                    <a:pt x="51164" y="387840"/>
                  </a:lnTo>
                  <a:lnTo>
                    <a:pt x="70230" y="342645"/>
                  </a:lnTo>
                  <a:lnTo>
                    <a:pt x="67182" y="335025"/>
                  </a:lnTo>
                  <a:lnTo>
                    <a:pt x="53975" y="329438"/>
                  </a:lnTo>
                  <a:close/>
                </a:path>
                <a:path w="584200" h="442595">
                  <a:moveTo>
                    <a:pt x="51164" y="387840"/>
                  </a:moveTo>
                  <a:lnTo>
                    <a:pt x="12700" y="416687"/>
                  </a:lnTo>
                  <a:lnTo>
                    <a:pt x="28320" y="437388"/>
                  </a:lnTo>
                  <a:lnTo>
                    <a:pt x="35434" y="432053"/>
                  </a:lnTo>
                  <a:lnTo>
                    <a:pt x="32512" y="432053"/>
                  </a:lnTo>
                  <a:lnTo>
                    <a:pt x="19050" y="414146"/>
                  </a:lnTo>
                  <a:lnTo>
                    <a:pt x="41138" y="411605"/>
                  </a:lnTo>
                  <a:lnTo>
                    <a:pt x="51164" y="387840"/>
                  </a:lnTo>
                  <a:close/>
                </a:path>
                <a:path w="584200" h="442595">
                  <a:moveTo>
                    <a:pt x="115569" y="402970"/>
                  </a:moveTo>
                  <a:lnTo>
                    <a:pt x="66611" y="408674"/>
                  </a:lnTo>
                  <a:lnTo>
                    <a:pt x="28320" y="437388"/>
                  </a:lnTo>
                  <a:lnTo>
                    <a:pt x="43678" y="437388"/>
                  </a:lnTo>
                  <a:lnTo>
                    <a:pt x="118490" y="428751"/>
                  </a:lnTo>
                  <a:lnTo>
                    <a:pt x="123570" y="422275"/>
                  </a:lnTo>
                  <a:lnTo>
                    <a:pt x="122808" y="415163"/>
                  </a:lnTo>
                  <a:lnTo>
                    <a:pt x="121919" y="408050"/>
                  </a:lnTo>
                  <a:lnTo>
                    <a:pt x="115569" y="402970"/>
                  </a:lnTo>
                  <a:close/>
                </a:path>
                <a:path w="584200" h="442595">
                  <a:moveTo>
                    <a:pt x="41138" y="411605"/>
                  </a:moveTo>
                  <a:lnTo>
                    <a:pt x="19050" y="414146"/>
                  </a:lnTo>
                  <a:lnTo>
                    <a:pt x="32512" y="432053"/>
                  </a:lnTo>
                  <a:lnTo>
                    <a:pt x="41138" y="411605"/>
                  </a:lnTo>
                  <a:close/>
                </a:path>
                <a:path w="584200" h="442595">
                  <a:moveTo>
                    <a:pt x="66611" y="408674"/>
                  </a:moveTo>
                  <a:lnTo>
                    <a:pt x="41138" y="411605"/>
                  </a:lnTo>
                  <a:lnTo>
                    <a:pt x="32512" y="432053"/>
                  </a:lnTo>
                  <a:lnTo>
                    <a:pt x="35434" y="432053"/>
                  </a:lnTo>
                  <a:lnTo>
                    <a:pt x="66611" y="408674"/>
                  </a:lnTo>
                  <a:close/>
                </a:path>
                <a:path w="584200" h="442595">
                  <a:moveTo>
                    <a:pt x="568324" y="0"/>
                  </a:moveTo>
                  <a:lnTo>
                    <a:pt x="51164" y="387840"/>
                  </a:lnTo>
                  <a:lnTo>
                    <a:pt x="41138" y="411605"/>
                  </a:lnTo>
                  <a:lnTo>
                    <a:pt x="66611" y="408674"/>
                  </a:lnTo>
                  <a:lnTo>
                    <a:pt x="583818" y="20827"/>
                  </a:lnTo>
                  <a:lnTo>
                    <a:pt x="568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5543" y="2604541"/>
              <a:ext cx="780300" cy="63853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53278" y="2626867"/>
              <a:ext cx="584200" cy="442595"/>
            </a:xfrm>
            <a:custGeom>
              <a:avLst/>
              <a:gdLst/>
              <a:ahLst/>
              <a:cxnLst/>
              <a:rect l="l" t="t" r="r" b="b"/>
              <a:pathLst>
                <a:path w="584200" h="442594">
                  <a:moveTo>
                    <a:pt x="53975" y="329438"/>
                  </a:moveTo>
                  <a:lnTo>
                    <a:pt x="46355" y="332486"/>
                  </a:lnTo>
                  <a:lnTo>
                    <a:pt x="0" y="442468"/>
                  </a:lnTo>
                  <a:lnTo>
                    <a:pt x="43678" y="437388"/>
                  </a:lnTo>
                  <a:lnTo>
                    <a:pt x="28321" y="437388"/>
                  </a:lnTo>
                  <a:lnTo>
                    <a:pt x="12700" y="416687"/>
                  </a:lnTo>
                  <a:lnTo>
                    <a:pt x="51164" y="387840"/>
                  </a:lnTo>
                  <a:lnTo>
                    <a:pt x="70231" y="342646"/>
                  </a:lnTo>
                  <a:lnTo>
                    <a:pt x="67183" y="335026"/>
                  </a:lnTo>
                  <a:lnTo>
                    <a:pt x="53975" y="329438"/>
                  </a:lnTo>
                  <a:close/>
                </a:path>
                <a:path w="584200" h="442594">
                  <a:moveTo>
                    <a:pt x="51164" y="387840"/>
                  </a:moveTo>
                  <a:lnTo>
                    <a:pt x="12700" y="416687"/>
                  </a:lnTo>
                  <a:lnTo>
                    <a:pt x="28321" y="437388"/>
                  </a:lnTo>
                  <a:lnTo>
                    <a:pt x="35434" y="432054"/>
                  </a:lnTo>
                  <a:lnTo>
                    <a:pt x="32512" y="432054"/>
                  </a:lnTo>
                  <a:lnTo>
                    <a:pt x="19050" y="414147"/>
                  </a:lnTo>
                  <a:lnTo>
                    <a:pt x="41138" y="411605"/>
                  </a:lnTo>
                  <a:lnTo>
                    <a:pt x="51164" y="387840"/>
                  </a:lnTo>
                  <a:close/>
                </a:path>
                <a:path w="584200" h="442594">
                  <a:moveTo>
                    <a:pt x="115570" y="402971"/>
                  </a:moveTo>
                  <a:lnTo>
                    <a:pt x="66611" y="408674"/>
                  </a:lnTo>
                  <a:lnTo>
                    <a:pt x="28321" y="437388"/>
                  </a:lnTo>
                  <a:lnTo>
                    <a:pt x="43678" y="437388"/>
                  </a:lnTo>
                  <a:lnTo>
                    <a:pt x="118491" y="428752"/>
                  </a:lnTo>
                  <a:lnTo>
                    <a:pt x="123571" y="422275"/>
                  </a:lnTo>
                  <a:lnTo>
                    <a:pt x="122809" y="415163"/>
                  </a:lnTo>
                  <a:lnTo>
                    <a:pt x="121920" y="408051"/>
                  </a:lnTo>
                  <a:lnTo>
                    <a:pt x="115570" y="402971"/>
                  </a:lnTo>
                  <a:close/>
                </a:path>
                <a:path w="584200" h="442594">
                  <a:moveTo>
                    <a:pt x="41138" y="411605"/>
                  </a:moveTo>
                  <a:lnTo>
                    <a:pt x="19050" y="414147"/>
                  </a:lnTo>
                  <a:lnTo>
                    <a:pt x="32512" y="432054"/>
                  </a:lnTo>
                  <a:lnTo>
                    <a:pt x="41138" y="411605"/>
                  </a:lnTo>
                  <a:close/>
                </a:path>
                <a:path w="584200" h="442594">
                  <a:moveTo>
                    <a:pt x="66611" y="408674"/>
                  </a:moveTo>
                  <a:lnTo>
                    <a:pt x="41138" y="411605"/>
                  </a:lnTo>
                  <a:lnTo>
                    <a:pt x="32512" y="432054"/>
                  </a:lnTo>
                  <a:lnTo>
                    <a:pt x="35434" y="432054"/>
                  </a:lnTo>
                  <a:lnTo>
                    <a:pt x="66611" y="408674"/>
                  </a:lnTo>
                  <a:close/>
                </a:path>
                <a:path w="584200" h="442594">
                  <a:moveTo>
                    <a:pt x="568325" y="0"/>
                  </a:moveTo>
                  <a:lnTo>
                    <a:pt x="51164" y="387840"/>
                  </a:lnTo>
                  <a:lnTo>
                    <a:pt x="41138" y="411605"/>
                  </a:lnTo>
                  <a:lnTo>
                    <a:pt x="66611" y="408674"/>
                  </a:lnTo>
                  <a:lnTo>
                    <a:pt x="583819" y="20828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28547" y="5680354"/>
            <a:ext cx="77254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Calibri"/>
                <a:cs typeface="Calibri"/>
              </a:rPr>
              <a:t>P.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Parsons,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"Understanding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Practice,"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IEEE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on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Visualization</a:t>
            </a:r>
            <a:r>
              <a:rPr sz="1800" i="1" spc="4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and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Computer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Graphics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10.1109/TVCG.2021.3114959.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0"/>
              </a:lnSpc>
            </a:pPr>
            <a:r>
              <a:rPr dirty="0"/>
              <a:t>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585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Heuristic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 Evaluation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(Nielsen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and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Molich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1990)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2877"/>
            <a:ext cx="7912734" cy="421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“</a:t>
            </a:r>
            <a:r>
              <a:rPr sz="2200" b="1" spc="-10" dirty="0">
                <a:latin typeface="Calibri"/>
                <a:cs typeface="Calibri"/>
              </a:rPr>
              <a:t>discount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usability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engineering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method</a:t>
            </a:r>
            <a:r>
              <a:rPr sz="2200" spc="-10" dirty="0">
                <a:latin typeface="Calibri"/>
                <a:cs typeface="Calibri"/>
              </a:rPr>
              <a:t>”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quick,</a:t>
            </a:r>
            <a:r>
              <a:rPr sz="2200" spc="-5" dirty="0">
                <a:latin typeface="Calibri"/>
                <a:cs typeface="Calibri"/>
              </a:rPr>
              <a:t> cheap,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easy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UI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Most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popular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usability inspection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method;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yet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subjective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b="1" spc="-20" dirty="0">
                <a:latin typeface="Calibri"/>
                <a:cs typeface="Calibri"/>
              </a:rPr>
              <a:t>systematic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inspection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usability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23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Meant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usability </a:t>
            </a:r>
            <a:r>
              <a:rPr sz="2200" spc="-10" dirty="0">
                <a:latin typeface="Calibri"/>
                <a:cs typeface="Calibri"/>
              </a:rPr>
              <a:t>problems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attended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part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iterative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marR="687705" indent="-342900">
              <a:lnSpc>
                <a:spcPts val="23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Involves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small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analysts</a:t>
            </a:r>
            <a:r>
              <a:rPr sz="2200" spc="-5" dirty="0">
                <a:latin typeface="Calibri"/>
                <a:cs typeface="Calibri"/>
              </a:rPr>
              <a:t> judging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against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list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usability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principles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("</a:t>
            </a:r>
            <a:r>
              <a:rPr sz="2200" b="1" spc="-10" dirty="0">
                <a:latin typeface="Calibri"/>
                <a:cs typeface="Calibri"/>
              </a:rPr>
              <a:t>heuristics</a:t>
            </a:r>
            <a:r>
              <a:rPr sz="2200" spc="-10" dirty="0">
                <a:latin typeface="Calibri"/>
                <a:cs typeface="Calibri"/>
              </a:rPr>
              <a:t>")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0"/>
              </a:lnSpc>
            </a:pPr>
            <a:r>
              <a:rPr dirty="0"/>
              <a:t>10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245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sz="24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perform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7999730" cy="44684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performed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several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evaluators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(one</a:t>
            </a:r>
            <a:r>
              <a:rPr sz="2000" spc="-10" dirty="0">
                <a:latin typeface="Calibri"/>
                <a:cs typeface="Calibri"/>
              </a:rPr>
              <a:t> person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able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problems)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Evaluators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independently: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3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20" dirty="0">
                <a:latin typeface="Calibri"/>
                <a:cs typeface="Calibri"/>
              </a:rPr>
              <a:t>First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get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general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idea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UI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Calibri"/>
                <a:cs typeface="Calibri"/>
              </a:rPr>
              <a:t>Then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perform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detailed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inspection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using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heuristics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Calibri"/>
                <a:cs typeface="Calibri"/>
              </a:rPr>
              <a:t>Listing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usability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problems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(heuristics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followed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severity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degree)</a:t>
            </a:r>
            <a:endParaRPr sz="1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Findings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evaluators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integrated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 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same </a:t>
            </a:r>
            <a:r>
              <a:rPr sz="2000" b="1" spc="-10" dirty="0">
                <a:latin typeface="Calibri"/>
                <a:cs typeface="Calibri"/>
              </a:rPr>
              <a:t>report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54990" indent="-342900">
              <a:lnSpc>
                <a:spcPts val="21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report </a:t>
            </a:r>
            <a:r>
              <a:rPr sz="2000" dirty="0">
                <a:latin typeface="Calibri"/>
                <a:cs typeface="Calibri"/>
              </a:rPr>
              <a:t>should </a:t>
            </a:r>
            <a:r>
              <a:rPr sz="2000" b="1" dirty="0">
                <a:latin typeface="Calibri"/>
                <a:cs typeface="Calibri"/>
              </a:rPr>
              <a:t>help the </a:t>
            </a:r>
            <a:r>
              <a:rPr sz="2000" b="1" spc="-10" dirty="0">
                <a:latin typeface="Calibri"/>
                <a:cs typeface="Calibri"/>
              </a:rPr>
              <a:t>development teem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prioritize problem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fixing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http://www.nngroup.com/articles/how-to-conduct-a-heuristic-evaluation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3241</Words>
  <Application>Microsoft Macintosh PowerPoint</Application>
  <PresentationFormat>Apresentação no Ecrã (4:3)</PresentationFormat>
  <Paragraphs>524</Paragraphs>
  <Slides>54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54</vt:i4>
      </vt:variant>
    </vt:vector>
  </HeadingPairs>
  <TitlesOfParts>
    <vt:vector size="58" baseType="lpstr">
      <vt:lpstr>Arial</vt:lpstr>
      <vt:lpstr>Arial MT</vt:lpstr>
      <vt:lpstr>Calibri</vt:lpstr>
      <vt:lpstr>Office Theme</vt:lpstr>
      <vt:lpstr>Evaluation in Visualization</vt:lpstr>
      <vt:lpstr>How can we produce a Visualization/ Visual data exploration app?</vt:lpstr>
      <vt:lpstr>How can we evaluate?</vt:lpstr>
      <vt:lpstr>Apresentação do PowerPoint</vt:lpstr>
      <vt:lpstr>- data transformation</vt:lpstr>
      <vt:lpstr>Usability evaluation Methods</vt:lpstr>
      <vt:lpstr>Apresentação do PowerPoint</vt:lpstr>
      <vt:lpstr>Heuristic Evaluation (Nielsen and Molich 1990)</vt:lpstr>
      <vt:lpstr>How to perform HE</vt:lpstr>
      <vt:lpstr>Apresentação do PowerPoint</vt:lpstr>
      <vt:lpstr>List of recognized usability principles (“the heuristics”)</vt:lpstr>
      <vt:lpstr>Number of problems found by several evaluators  Example:</vt:lpstr>
      <vt:lpstr>Specific Heuristics for Visualization</vt:lpstr>
      <vt:lpstr>Zuk and Carpendale’s (2006) heuristics</vt:lpstr>
      <vt:lpstr>Explaining some of the Specific Heuristics for Visualization</vt:lpstr>
      <vt:lpstr>Color perception  varies with size  of colored item</vt:lpstr>
      <vt:lpstr>Consider people with color blindness</vt:lpstr>
      <vt:lpstr>Quantitative assessment  requires position or size  variation</vt:lpstr>
      <vt:lpstr>Gestalt Laws</vt:lpstr>
      <vt:lpstr>Forsell´s et al. (2010) heuristics</vt:lpstr>
      <vt:lpstr>Example: https://migration-flow.herokuapp.com/</vt:lpstr>
      <vt:lpstr>Example (cont.)</vt:lpstr>
      <vt:lpstr>Practical activity on evaluation (groups of 3 students)</vt:lpstr>
      <vt:lpstr>Apresentação do PowerPoint</vt:lpstr>
      <vt:lpstr>Apresentação do PowerPoint</vt:lpstr>
      <vt:lpstr>Example: vaccinating the united states</vt:lpstr>
      <vt:lpstr>Usability tests</vt:lpstr>
      <vt:lpstr>Observation</vt:lpstr>
      <vt:lpstr>Query</vt:lpstr>
      <vt:lpstr>Well-known usability questionnaires</vt:lpstr>
      <vt:lpstr>System Usability Scale (SUS)</vt:lpstr>
      <vt:lpstr>SUS Questions</vt:lpstr>
      <vt:lpstr>Scoring SUS</vt:lpstr>
      <vt:lpstr>Scoring SUS</vt:lpstr>
      <vt:lpstr>Apresentação do PowerPoint</vt:lpstr>
      <vt:lpstr>Example of a usability test of a visual exploration app</vt:lpstr>
      <vt:lpstr>Apresentação do PowerPoint</vt:lpstr>
      <vt:lpstr>What vis technique  did you use?:</vt:lpstr>
      <vt:lpstr>Apresentação do PowerPoint</vt:lpstr>
      <vt:lpstr>Apresentação do PowerPoint</vt:lpstr>
      <vt:lpstr>Apresentação do PowerPoint</vt:lpstr>
      <vt:lpstr>Controlled experiments</vt:lpstr>
      <vt:lpstr>Controlled experiment</vt:lpstr>
      <vt:lpstr>Participants</vt:lpstr>
      <vt:lpstr>Tasks</vt:lpstr>
      <vt:lpstr>Test Facilities and equipment</vt:lpstr>
      <vt:lpstr>Experimental design</vt:lpstr>
      <vt:lpstr>We know issues and methods, but how to use them?</vt:lpstr>
      <vt:lpstr>Four levels for visualization design and validation</vt:lpstr>
      <vt:lpstr>In each of the four levels it is necessary to :</vt:lpstr>
      <vt:lpstr>Apresentação do PowerPoint</vt:lpstr>
      <vt:lpstr>Apresentação do PowerPoint</vt:lpstr>
      <vt:lpstr>Apresentação do PowerPoint</vt:lpstr>
      <vt:lpstr>Usability Evaluation Bibliography -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Evaluation</dc:title>
  <dc:creator>Beatriz</dc:creator>
  <cp:lastModifiedBy>Ricardo Cruz</cp:lastModifiedBy>
  <cp:revision>1</cp:revision>
  <dcterms:created xsi:type="dcterms:W3CDTF">2022-11-14T10:17:09Z</dcterms:created>
  <dcterms:modified xsi:type="dcterms:W3CDTF">2022-11-14T11:45:43Z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2022-11-14T00:00:00Z</vt:filetime>
  </property>
</Properties>
</file>