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0_0.xml" ContentType="application/vnd.ms-powerpoint.comments+xml"/>
  <Override PartName="/ppt/comments/modernComment_101_0.xml" ContentType="application/vnd.ms-powerpoint.comments+xml"/>
  <Override PartName="/ppt/comments/modernComment_102_0.xml" ContentType="application/vnd.ms-powerpoint.comments+xml"/>
  <Override PartName="/ppt/comments/modernComment_103_0.xml" ContentType="application/vnd.ms-powerpoint.comments+xml"/>
  <Override PartName="/ppt/comments/modernComment_104_0.xml" ContentType="application/vnd.ms-powerpoint.comments+xml"/>
  <Override PartName="/ppt/comments/modernComment_106_0.xml" ContentType="application/vnd.ms-powerpoint.comments+xml"/>
  <Override PartName="/ppt/comments/modernComment_107_0.xml" ContentType="application/vnd.ms-powerpoint.comments+xml"/>
  <Override PartName="/ppt/comments/modernComment_108_0.xml" ContentType="application/vnd.ms-powerpoint.comments+xml"/>
  <Override PartName="/ppt/comments/modernComment_109_0.xml" ContentType="application/vnd.ms-powerpoint.comments+xml"/>
  <Override PartName="/ppt/comments/modernComment_10B_0.xml" ContentType="application/vnd.ms-powerpoint.comments+xml"/>
  <Override PartName="/ppt/comments/modernComment_10C_0.xml" ContentType="application/vnd.ms-powerpoint.comments+xml"/>
  <Override PartName="/ppt/comments/modernComment_10D_0.xml" ContentType="application/vnd.ms-powerpoint.comments+xml"/>
  <Override PartName="/ppt/comments/modernComment_10E_0.xml" ContentType="application/vnd.ms-powerpoint.comments+xml"/>
  <Override PartName="/ppt/comments/modernComment_10F_0.xml" ContentType="application/vnd.ms-powerpoint.comments+xml"/>
  <Override PartName="/ppt/comments/modernComment_112_0.xml" ContentType="application/vnd.ms-powerpoint.comments+xml"/>
  <Override PartName="/ppt/comments/modernComment_113_0.xml" ContentType="application/vnd.ms-powerpoint.comments+xml"/>
  <Override PartName="/ppt/comments/modernComment_114_0.xml" ContentType="application/vnd.ms-powerpoint.comments+xml"/>
  <Override PartName="/ppt/comments/modernComment_115_0.xml" ContentType="application/vnd.ms-powerpoint.comments+xml"/>
  <Override PartName="/ppt/comments/modernComment_117_0.xml" ContentType="application/vnd.ms-powerpoint.comments+xml"/>
  <Override PartName="/ppt/comments/modernComment_118_0.xml" ContentType="application/vnd.ms-powerpoint.comments+xml"/>
  <Override PartName="/ppt/comments/modernComment_11B_0.xml" ContentType="application/vnd.ms-powerpoint.comments+xml"/>
  <Override PartName="/ppt/comments/modernComment_11C_0.xml" ContentType="application/vnd.ms-powerpoint.comments+xml"/>
  <Override PartName="/ppt/comments/modernComment_11D_0.xml" ContentType="application/vnd.ms-powerpoint.comments+xml"/>
  <Override PartName="/ppt/comments/modernComment_11E_0.xml" ContentType="application/vnd.ms-powerpoint.comments+xml"/>
  <Override PartName="/ppt/comments/modernComment_121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BAA3C3-7923-8BDF-7589-ED34672CCD49}" name="Ricardo Cruz" initials="RC" userId="S::ricardo.cruz29@ua.pt::90c7527a-5ec6-4417-921e-32d064f33b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0"/>
  </p:normalViewPr>
  <p:slideViewPr>
    <p:cSldViewPr>
      <p:cViewPr varScale="1">
        <p:scale>
          <a:sx n="148" d="100"/>
          <a:sy n="148" d="100"/>
        </p:scale>
        <p:origin x="184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37449D-BC4F-0E4E-9C7C-A7A36A643AC4}" authorId="{BFBAA3C3-7923-8BDF-7589-ED34672CCD49}" created="2022-10-31T10:38:09.945">
    <pc:sldMkLst xmlns:pc="http://schemas.microsoft.com/office/powerpoint/2013/main/command">
      <pc:docMk/>
      <pc:sldMk cId="0" sldId="256"/>
    </pc:sldMkLst>
    <p188:replyLst>
      <p188:reply id="{D16FE7AB-51FB-E04D-969A-E6203C1FC7E1}" authorId="{BFBAA3C3-7923-8BDF-7589-ED34672CCD49}" created="2022-10-31T10:40:05.873">
        <p188:txBody>
          <a:bodyPr/>
          <a:lstStyle/>
          <a:p>
            <a:r>
              <a:rPr lang="pt-PT"/>
              <a:t>vamos ver agora, como é que para um espaço de ecrã seja limitado, (mesmo que o ecrã seja grande, as pessoas têm x capaidade de atenção), como é que vamos apresentar os dados. Como é que vamos produzir as vistas combinando as visualizações, nos sitios corretos e nas alturas corretas, com o problema da interação. A interação introduzir uma melhor capacidade de representação dos dados, que aumenta o poder da visualização de dados</a:t>
            </a:r>
          </a:p>
        </p188:txBody>
      </p188:reply>
    </p188:replyLst>
    <p188:txBody>
      <a:bodyPr/>
      <a:lstStyle/>
      <a:p>
        <a:r>
          <a:rPr lang="pt-PT"/>
          <a:t>Fase do processo onde decidimos como vamos representar os dados, a chamada fase de design. Vamos apenas abordar isto de forma leve</a:t>
        </a:r>
      </a:p>
    </p188:txBody>
  </p188:cm>
</p188:cmLst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5ED5FF-BDDE-E743-82C6-9DE018765813}" authorId="{BFBAA3C3-7923-8BDF-7589-ED34672CCD49}" created="2022-10-31T10:41:22.063">
    <pc:sldMkLst xmlns:pc="http://schemas.microsoft.com/office/powerpoint/2013/main/command">
      <pc:docMk/>
      <pc:sldMk cId="0" sldId="257"/>
    </pc:sldMkLst>
    <p188:txBody>
      <a:bodyPr/>
      <a:lstStyle/>
      <a:p>
        <a:r>
          <a:rPr lang="pt-PT"/>
          <a:t>Estamos agora na fase da apresentação de dados. Esta fase acontece depois da representação</a:t>
        </a:r>
      </a:p>
    </p188:txBody>
  </p188:cm>
</p188:cmLst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F6DFC4-1917-3145-8F42-7F30454C754A}" authorId="{BFBAA3C3-7923-8BDF-7589-ED34672CCD49}" created="2022-10-31T10:41:54.189">
    <pc:sldMkLst xmlns:pc="http://schemas.microsoft.com/office/powerpoint/2013/main/command">
      <pc:docMk/>
      <pc:sldMk cId="0" sldId="258"/>
    </pc:sldMkLst>
    <p188:txBody>
      <a:bodyPr/>
      <a:lstStyle/>
      <a:p>
        <a:r>
          <a:rPr lang="pt-PT"/>
          <a:t>Como ultrapassar problemas de espaço no ecrã
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9E1075-C6FE-3C4C-A0E8-1D767BF8C551}" authorId="{BFBAA3C3-7923-8BDF-7589-ED34672CCD49}" created="2022-10-31T10:43:37.688">
    <pc:sldMkLst xmlns:pc="http://schemas.microsoft.com/office/powerpoint/2013/main/command">
      <pc:docMk/>
      <pc:sldMk cId="0" sldId="259"/>
    </pc:sldMkLst>
    <p188:txBody>
      <a:bodyPr/>
      <a:lstStyle/>
      <a:p>
        <a:r>
          <a:rPr lang="pt-PT"/>
          <a:t>Podemos ir dando scroll para irmos vendo apenas uma parte.
Contudo, existe um problema. Perde-se o contexto. podemos perder a noção onde é que aquilo está num todo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DE7A1D-21B2-6A44-8AEE-3E7D7655DEB6}" authorId="{BFBAA3C3-7923-8BDF-7589-ED34672CCD49}" created="2022-10-31T10:44:51.762">
    <pc:sldMkLst xmlns:pc="http://schemas.microsoft.com/office/powerpoint/2013/main/command">
      <pc:docMk/>
      <pc:sldMk cId="0" sldId="260"/>
    </pc:sldMkLst>
    <p188:replyLst>
      <p188:reply id="{9AB96072-C7C1-A446-B4AB-31ABFC9BD748}" authorId="{BFBAA3C3-7923-8BDF-7589-ED34672CCD49}" created="2022-10-31T10:45:06.668">
        <p188:txBody>
          <a:bodyPr/>
          <a:lstStyle/>
          <a:p>
            <a:r>
              <a:rPr lang="pt-PT"/>
              <a:t>Outro exemplo o VS Code apresenta também um minimapa onde nos situamos no código</a:t>
            </a:r>
          </a:p>
        </p188:txBody>
      </p188:reply>
    </p188:replyLst>
    <p188:txBody>
      <a:bodyPr/>
      <a:lstStyle/>
      <a:p>
        <a:r>
          <a:rPr lang="pt-PT"/>
          <a:t>Para resolver o problema, podemos utilizar o overview + detail. Uma parte do ecrã a mostrar o detalhe, e uma parte a demonstrar onde é que estamos situados no contexto. P.ex para mostrar os slides de uma aula, o contexto pode ser importante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B753B7-9F01-0448-91E7-D02DBCCEF31A}" authorId="{BFBAA3C3-7923-8BDF-7589-ED34672CCD49}" created="2022-10-31T10:45:55.196">
    <pc:sldMkLst xmlns:pc="http://schemas.microsoft.com/office/powerpoint/2013/main/command">
      <pc:docMk/>
      <pc:sldMk cId="0" sldId="262"/>
    </pc:sldMkLst>
    <p188:replyLst>
      <p188:reply id="{784ACC76-F83F-A741-A00E-61541D80415F}" authorId="{BFBAA3C3-7923-8BDF-7589-ED34672CCD49}" created="2022-10-31T10:46:06.339">
        <p188:txBody>
          <a:bodyPr/>
          <a:lstStyle/>
          <a:p>
            <a:r>
              <a:rPr lang="pt-PT"/>
              <a:t>É uma das técnicas mais antigas que existe</a:t>
            </a:r>
          </a:p>
        </p188:txBody>
      </p188:reply>
    </p188:replyLst>
    <p188:txBody>
      <a:bodyPr/>
      <a:lstStyle/>
      <a:p>
        <a:r>
          <a:rPr lang="pt-PT"/>
          <a:t>TAmbém pode ajudar o problema do scrolling (focus ‘ context). Vemos com maior dimensão uma parte não perdendo tudo o resto. O resto está distorcido.</a:t>
        </a:r>
      </a:p>
    </p188:txBody>
  </p188:cm>
</p188:cmLst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2D30FE-30BC-744B-BAC9-F257203D866A}" authorId="{BFBAA3C3-7923-8BDF-7589-ED34672CCD49}" created="2022-10-31T10:47:40.252">
    <pc:sldMkLst xmlns:pc="http://schemas.microsoft.com/office/powerpoint/2013/main/command">
      <pc:docMk/>
      <pc:sldMk cId="0" sldId="263"/>
    </pc:sldMkLst>
    <p188:txBody>
      <a:bodyPr/>
      <a:lstStyle/>
      <a:p>
        <a:r>
          <a:rPr lang="pt-PT"/>
          <a:t>Técnica do bifocal display. Estamos a ver o detalhe de uma certa zona, contudo, nao perdemos tudo o que está à volta. Ficamos com uma noção geral do contexto</a:t>
        </a:r>
      </a:p>
    </p188:txBody>
  </p188:cm>
</p188:cmLst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C047A4-09FE-204C-8E5B-5F38134B8C17}" authorId="{BFBAA3C3-7923-8BDF-7589-ED34672CCD49}" created="2022-10-31T10:48:11.3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4"/>
      <ac:picMk id="4" creationId="{00000000-0000-0000-0000-000000000000}"/>
    </ac:deMkLst>
    <p188:txBody>
      <a:bodyPr/>
      <a:lstStyle/>
      <a:p>
        <a:r>
          <a:rPr lang="pt-PT"/>
          <a:t>Técnica muito antiga, é uma representação 3D do bifocal displya. Não é muito utilizado nos dias de hoje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3651C5-CE7F-A947-8149-2345EFE6F0E3}" authorId="{BFBAA3C3-7923-8BDF-7589-ED34672CCD49}" created="2022-10-31T10:48:27.008">
    <pc:sldMkLst xmlns:pc="http://schemas.microsoft.com/office/powerpoint/2013/main/command">
      <pc:docMk/>
      <pc:sldMk cId="0" sldId="265"/>
    </pc:sldMkLst>
    <p188:replyLst>
      <p188:reply id="{BACC955F-EC5F-4846-B4CA-101743B26BFB}" authorId="{BFBAA3C3-7923-8BDF-7589-ED34672CCD49}" created="2022-10-31T10:48:53.841">
        <p188:txBody>
          <a:bodyPr/>
          <a:lstStyle/>
          <a:p>
            <a:r>
              <a:rPr lang="pt-PT"/>
              <a:t>Numa certa zona abre-se uma “lupa”, contudo não se retira o contexto do restante</a:t>
            </a:r>
          </a:p>
        </p188:txBody>
      </p188:reply>
    </p188:replyLst>
    <p188:txBody>
      <a:bodyPr/>
      <a:lstStyle/>
      <a:p>
        <a:r>
          <a:rPr lang="pt-PT"/>
          <a:t>Outra forma de minimizar o problema do focus + context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98144A-DC0E-E945-AFD5-0BBFCEE16B17}" authorId="{BFBAA3C3-7923-8BDF-7589-ED34672CCD49}" created="2022-10-31T10:50:12.390">
    <pc:sldMkLst xmlns:pc="http://schemas.microsoft.com/office/powerpoint/2013/main/command">
      <pc:docMk/>
      <pc:sldMk cId="0" sldId="267"/>
    </pc:sldMkLst>
    <p188:txBody>
      <a:bodyPr/>
      <a:lstStyle/>
      <a:p>
        <a:r>
          <a:rPr lang="pt-PT"/>
          <a:t>Existem várias possibilidades ao utilizar o magic lens</a:t>
        </a:r>
      </a:p>
    </p188:txBody>
  </p188:cm>
</p188:cmLst>
</file>

<file path=ppt/comments/modernComment_10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FDD0CA-28E6-C54F-85D6-EBEDC6984E78}" authorId="{BFBAA3C3-7923-8BDF-7589-ED34672CCD49}" created="2022-10-31T10:51:03.704">
    <pc:sldMkLst xmlns:pc="http://schemas.microsoft.com/office/powerpoint/2013/main/command">
      <pc:docMk/>
      <pc:sldMk cId="0" sldId="268"/>
    </pc:sldMkLst>
    <p188:txBody>
      <a:bodyPr/>
      <a:lstStyle/>
      <a:p>
        <a:r>
          <a:rPr lang="pt-PT"/>
          <a:t>Em vez de ter uma magic lens que aplica uma disformação a tudo, podemos ter uma magic lens que aplica apenas a certas coisas. Por exemplo, onde é que passa a instalaão elétrica e de água. Podemos utilizar uma coisa deste tipo para ver,  e possui contexto</a:t>
        </a:r>
      </a:p>
    </p188:txBody>
  </p188:cm>
</p188:cmLst>
</file>

<file path=ppt/comments/modernComment_10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507E69-79E5-714F-9D94-27BAC8ED4BCA}" authorId="{BFBAA3C3-7923-8BDF-7589-ED34672CCD49}" created="2022-10-31T10:51:22.413">
    <pc:sldMkLst xmlns:pc="http://schemas.microsoft.com/office/powerpoint/2013/main/command">
      <pc:docMk/>
      <pc:sldMk cId="0" sldId="269"/>
    </pc:sldMkLst>
    <p188:txBody>
      <a:bodyPr/>
      <a:lstStyle/>
      <a:p>
        <a:r>
          <a:rPr lang="pt-PT"/>
          <a:t>Outro exemplo onde espreitamos para dentro de uma molécula e vemos apenas o que nos interessa</a:t>
        </a:r>
      </a:p>
    </p188:txBody>
  </p188:cm>
</p188:cmLst>
</file>

<file path=ppt/comments/modernComment_1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21D1D3-F870-7E4C-A36F-188D5FB98910}" authorId="{BFBAA3C3-7923-8BDF-7589-ED34672CCD49}" created="2022-10-31T10:51:43.256">
    <pc:sldMkLst xmlns:pc="http://schemas.microsoft.com/office/powerpoint/2013/main/command">
      <pc:docMk/>
      <pc:sldMk cId="0" sldId="270"/>
    </pc:sldMkLst>
    <p188:txBody>
      <a:bodyPr/>
      <a:lstStyle/>
      <a:p>
        <a:r>
          <a:rPr lang="pt-PT"/>
          <a:t>Caso onde aplicamos diferentes funções do magic lens</a:t>
        </a:r>
      </a:p>
    </p188:txBody>
  </p188:cm>
</p188:cmLst>
</file>

<file path=ppt/comments/modernComment_10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1DF5CC-9265-804E-BC96-935FD43E82D3}" authorId="{BFBAA3C3-7923-8BDF-7589-ED34672CCD49}" created="2022-10-31T10:52:20.709">
    <pc:sldMkLst xmlns:pc="http://schemas.microsoft.com/office/powerpoint/2013/main/command">
      <pc:docMk/>
      <pc:sldMk cId="0" sldId="271"/>
    </pc:sldMkLst>
    <p188:txBody>
      <a:bodyPr/>
      <a:lstStyle/>
      <a:p>
        <a:r>
          <a:rPr lang="pt-PT"/>
          <a:t>Pode-se utilizar uma magic lens na tabela, table lens, para que possamos ver os dados de certas linhas por exemplo</a:t>
        </a:r>
      </a:p>
    </p188:txBody>
  </p188:cm>
</p188:cmLst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AF0C66-4CF4-9945-81E0-C3DEAE0B8963}" authorId="{BFBAA3C3-7923-8BDF-7589-ED34672CCD49}" created="2022-10-31T10:53:18.415">
    <pc:sldMkLst xmlns:pc="http://schemas.microsoft.com/office/powerpoint/2013/main/command">
      <pc:docMk/>
      <pc:sldMk cId="0" sldId="274"/>
    </pc:sldMkLst>
    <p188:txBody>
      <a:bodyPr/>
      <a:lstStyle/>
      <a:p>
        <a:r>
          <a:rPr lang="pt-PT"/>
          <a:t>Degree of Interest permite modelar/arranjar uma função que modele aquilo que é importante mostrar em diferentes circusntaâncias. A partir da distância numa rede ou numa árvore, entre vários elementos e o elemento onde me estou a focar. E também à importância à priori de certos elementos</a:t>
        </a:r>
      </a:p>
    </p188:txBody>
  </p188:cm>
</p188:cmLst>
</file>

<file path=ppt/comments/modernComment_11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2E9BC9A-E9B8-8045-83B7-85E3DB7A9189}" authorId="{BFBAA3C3-7923-8BDF-7589-ED34672CCD49}" created="2022-10-31T10:53:27.697">
    <pc:sldMkLst xmlns:pc="http://schemas.microsoft.com/office/powerpoint/2013/main/command">
      <pc:docMk/>
      <pc:sldMk cId="0" sldId="275"/>
    </pc:sldMkLst>
    <p188:replyLst>
      <p188:reply id="{63C405DC-64E8-994D-958F-DC9D758A35FF}" authorId="{BFBAA3C3-7923-8BDF-7589-ED34672CCD49}" created="2022-10-31T10:54:40.510">
        <p188:txBody>
          <a:bodyPr/>
          <a:lstStyle/>
          <a:p>
            <a:r>
              <a:rPr lang="pt-PT"/>
              <a:t>Podemos querer focar-nos num certo elemetno da árvore. Se não tivermos uma fnução de Degree of Interest, vamos mostrar o foco e os vizinhos. Contudo, isto pode não ser o que é necessário. 
Imaginando que alguns dos nós são muito mais importantes que os outros. Neste caso não seria uma boa solução. Para resolver isso, podemos definir uma função com a importância à priori</a:t>
            </a:r>
          </a:p>
        </p188:txBody>
      </p188:reply>
    </p188:replyLst>
    <p188:txBody>
      <a:bodyPr/>
      <a:lstStyle/>
      <a:p>
        <a:r>
          <a:rPr lang="pt-PT"/>
          <a:t>Exemplo do slide anterior</a:t>
        </a:r>
      </a:p>
    </p188:txBody>
  </p188:cm>
</p188:cmLst>
</file>

<file path=ppt/comments/modernComment_11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494E87-321E-D443-8C42-7AC990B4439C}" authorId="{BFBAA3C3-7923-8BDF-7589-ED34672CCD49}" created="2022-10-31T10:55:17.143">
    <pc:sldMkLst xmlns:pc="http://schemas.microsoft.com/office/powerpoint/2013/main/command">
      <pc:docMk/>
      <pc:sldMk cId="0" sldId="276"/>
    </pc:sldMkLst>
    <p188:txBody>
      <a:bodyPr/>
      <a:lstStyle/>
      <a:p>
        <a:r>
          <a:rPr lang="pt-PT"/>
          <a:t>Permite ver os vizinhos mais importantes</a:t>
        </a:r>
      </a:p>
    </p188:txBody>
  </p188:cm>
</p188:cmLst>
</file>

<file path=ppt/comments/modernComment_11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0667ED-6BD0-1645-BABD-476665B81221}" authorId="{BFBAA3C3-7923-8BDF-7589-ED34672CCD49}" created="2022-10-31T10:56:15.176">
    <pc:sldMkLst xmlns:pc="http://schemas.microsoft.com/office/powerpoint/2013/main/command">
      <pc:docMk/>
      <pc:sldMk cId="0" sldId="277"/>
    </pc:sldMkLst>
    <p188:replyLst>
      <p188:reply id="{31209D74-10E9-DE46-9AB0-24B5E9D2A7E8}" authorId="{BFBAA3C3-7923-8BDF-7589-ED34672CCD49}" created="2022-10-31T10:57:12.242">
        <p188:txBody>
          <a:bodyPr/>
          <a:lstStyle/>
          <a:p>
            <a:r>
              <a:rPr lang="pt-PT"/>
              <a:t>Num mapa turistico por exemplo, podemos estar situados numa certa zona, contudo é importante perceber onde são os pontos mais importantes. Os pontos mais importantes, onde definimos a importância à priori, podem aparecer sempre</a:t>
            </a:r>
          </a:p>
        </p188:txBody>
      </p188:reply>
    </p188:replyLst>
    <p188:txBody>
      <a:bodyPr/>
      <a:lstStyle/>
      <a:p>
        <a:r>
          <a:rPr lang="pt-PT"/>
          <a:t>Dependendo da zona do manual em que estamos, podemos mostrar apenas as peças que fazem sentido.
Neste exemplo, temos por exemplo como montar a peça, numa dada página do manual, contudo, apresentamos também as peças mais importantes em todas as páginas</a:t>
        </a:r>
      </a:p>
    </p188:txBody>
  </p188:cm>
</p188:cmLst>
</file>

<file path=ppt/comments/modernComment_11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FF8E14-717E-1547-882C-7EE6E4C19D1D}" authorId="{BFBAA3C3-7923-8BDF-7589-ED34672CCD49}" created="2022-10-31T10:58:04.430">
    <pc:sldMkLst xmlns:pc="http://schemas.microsoft.com/office/powerpoint/2013/main/command">
      <pc:docMk/>
      <pc:sldMk cId="0" sldId="279"/>
    </pc:sldMkLst>
    <p188:replyLst>
      <p188:reply id="{83589D6D-7E81-7C43-854D-8363CCD42C49}" authorId="{BFBAA3C3-7923-8BDF-7589-ED34672CCD49}" created="2022-10-31T10:58:14.876">
        <p188:txBody>
          <a:bodyPr/>
          <a:lstStyle/>
          <a:p>
            <a:r>
              <a:rPr lang="pt-PT"/>
              <a:t>Pode haver atuories que sao masi importantes</a:t>
            </a:r>
          </a:p>
        </p188:txBody>
      </p188:reply>
    </p188:replyLst>
    <p188:txBody>
      <a:bodyPr/>
      <a:lstStyle/>
      <a:p>
        <a:r>
          <a:rPr lang="pt-PT"/>
          <a:t>Exemplo de DOI numa rede de publicações. É uma técnica de visualização de relação, onde estamos a utilizar uma função de DOI</a:t>
        </a:r>
      </a:p>
    </p188:txBody>
  </p188:cm>
</p188:cmLst>
</file>

<file path=ppt/comments/modernComment_11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0EA557-4C2D-5144-9997-C65E82E721E9}" authorId="{BFBAA3C3-7923-8BDF-7589-ED34672CCD49}" created="2022-10-31T10:59:11.709">
    <pc:sldMkLst xmlns:pc="http://schemas.microsoft.com/office/powerpoint/2013/main/command">
      <pc:docMk/>
      <pc:sldMk cId="0" sldId="280"/>
    </pc:sldMkLst>
    <p188:txBody>
      <a:bodyPr/>
      <a:lstStyle/>
      <a:p>
        <a:r>
          <a:rPr lang="pt-PT"/>
          <a:t>Por exemplo, como ir de uma cidade à outra, temos aplicada uma distorção , e a estrada de como chegar ocmo não é o amis importante aparece menos detalhada. Contudo, no caminho pode.se fazer pontos importantes que se vai passar</a:t>
        </a:r>
      </a:p>
    </p188:txBody>
  </p188:cm>
</p188:cmLst>
</file>

<file path=ppt/comments/modernComment_11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E52EAA-3869-EF4A-91A3-D10FBEEE0E06}" authorId="{BFBAA3C3-7923-8BDF-7589-ED34672CCD49}" created="2022-10-31T11:02:19.609">
    <pc:sldMkLst xmlns:pc="http://schemas.microsoft.com/office/powerpoint/2013/main/command">
      <pc:docMk/>
      <pc:sldMk cId="0" sldId="283"/>
    </pc:sldMkLst>
    <p188:replyLst>
      <p188:reply id="{15A23A69-4AB8-5041-95E7-11623B5CA587}" authorId="{BFBAA3C3-7923-8BDF-7589-ED34672CCD49}" created="2022-10-31T11:03:00.694">
        <p188:txBody>
          <a:bodyPr/>
          <a:lstStyle/>
          <a:p>
            <a:r>
              <a:rPr lang="pt-PT"/>
              <a:t>Outro exemplo muito caracteristico é o google maps. A informação não é representada toda à priori. Temos funções de DOI definidas para cada nivel de zoom, que define aquilo que deve ser apresentado, e à medida que vamos dar zoom aparecem novas informações no mapa</a:t>
            </a:r>
          </a:p>
        </p188:txBody>
      </p188:reply>
    </p188:replyLst>
    <p188:txBody>
      <a:bodyPr/>
      <a:lstStyle/>
      <a:p>
        <a:r>
          <a:rPr lang="pt-PT"/>
          <a:t>Gráfico de cima, é uma grafico unidimensional, contudo, o zoom smântico permite apresentar novas dimensões. Neste caso a marca do veículo quando damos zoom</a:t>
        </a:r>
      </a:p>
    </p188:txBody>
  </p188:cm>
</p188:cmLst>
</file>

<file path=ppt/comments/modernComment_11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1A0D24-2C59-4C42-AE98-FC2AD945581A}" authorId="{BFBAA3C3-7923-8BDF-7589-ED34672CCD49}" created="2022-10-31T11:04:26.367">
    <pc:sldMkLst xmlns:pc="http://schemas.microsoft.com/office/powerpoint/2013/main/command">
      <pc:docMk/>
      <pc:sldMk cId="0" sldId="284"/>
    </pc:sldMkLst>
    <p188:replyLst>
      <p188:reply id="{5956815B-B2D2-8944-A7AC-1F0E81518945}" authorId="{BFBAA3C3-7923-8BDF-7589-ED34672CCD49}" created="2022-10-31T11:04:56.529">
        <p188:txBody>
          <a:bodyPr/>
          <a:lstStyle/>
          <a:p>
            <a:r>
              <a:rPr lang="pt-PT"/>
              <a:t>Esta cena do mantra, descreve uma visualização muito comum por parte dos utilizadores. De como é que eles normalmente utilizam as plataformas</a:t>
            </a:r>
          </a:p>
        </p188:txBody>
      </p188:reply>
    </p188:replyLst>
    <p188:txBody>
      <a:bodyPr/>
      <a:lstStyle/>
      <a:p>
        <a:r>
          <a:rPr lang="pt-PT"/>
          <a:t>Lema da abordagem mantra. 
Estamos com um nivel de detalhe baixo, vamos fazer zoom para filtrar toda a informação que nao queremos ver e, finalmente pedimos details on demand através da interação. Podemos selecionar uma zona qualquer que ao interagir nos pode apresentar amis dados</a:t>
        </a:r>
      </a:p>
    </p188:txBody>
  </p188:cm>
</p188:cmLst>
</file>

<file path=ppt/comments/modernComment_11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B4B89D-56ED-4141-BB62-20D59AC35DA5}" authorId="{BFBAA3C3-7923-8BDF-7589-ED34672CCD49}" created="2022-10-31T11:05:45.819">
    <pc:sldMkLst xmlns:pc="http://schemas.microsoft.com/office/powerpoint/2013/main/command">
      <pc:docMk/>
      <pc:sldMk cId="0" sldId="285"/>
    </pc:sldMkLst>
    <p188:replyLst>
      <p188:reply id="{72388BFA-3237-3646-A3B7-A43A8AA00CB7}" authorId="{BFBAA3C3-7923-8BDF-7589-ED34672CCD49}" created="2022-10-31T11:05:51.651">
        <p188:txBody>
          <a:bodyPr/>
          <a:lstStyle/>
          <a:p>
            <a:r>
              <a:rPr lang="pt-PT"/>
              <a:t>Alguns exemplos nos slides seguitnes</a:t>
            </a:r>
          </a:p>
        </p188:txBody>
      </p188:reply>
    </p188:replyLst>
    <p188:txBody>
      <a:bodyPr/>
      <a:lstStyle/>
      <a:p>
        <a:r>
          <a:rPr lang="pt-PT"/>
          <a:t>Annotation é uma questão muito importante, contudo as pessoas descartam muitas vezes este campo, pondo em risco o potencial e a usibilidade da visualização, do sistema e da aplicação</a:t>
        </a:r>
      </a:p>
    </p188:txBody>
  </p188:cm>
</p188:cmLst>
</file>

<file path=ppt/comments/modernComment_11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8B983C-928A-214A-8AE7-1E41CFC39AE4}" authorId="{BFBAA3C3-7923-8BDF-7589-ED34672CCD49}" created="2022-10-31T11:06:26.028">
    <pc:sldMkLst xmlns:pc="http://schemas.microsoft.com/office/powerpoint/2013/main/command">
      <pc:docMk/>
      <pc:sldMk cId="0" sldId="286"/>
    </pc:sldMkLst>
    <p188:replyLst>
      <p188:reply id="{830D8CEC-A1AA-4347-B767-12D5C3A34DC4}" authorId="{BFBAA3C3-7923-8BDF-7589-ED34672CCD49}" created="2022-10-31T11:08:36.727">
        <p188:txBody>
          <a:bodyPr/>
          <a:lstStyle/>
          <a:p>
            <a:r>
              <a:rPr lang="pt-PT"/>
              <a:t>Tudo isto é mais ao menos indispensavel para termos um conjunto de visualizações muito bom. Sem anotações, a usabiliade e utilidade é muito agravada</a:t>
            </a:r>
          </a:p>
        </p188:txBody>
      </p188:reply>
    </p188:replyLst>
    <p188:txBody>
      <a:bodyPr/>
      <a:lstStyle/>
      <a:p>
        <a:r>
          <a:rPr lang="pt-PT"/>
          <a:t>Os tipos de anotações que existem:
-Títulos (visualização sem titulo é inutil a menos que o utilizador perceba o que é aquilo)
- Descrição do que está ali mostrado
- Titulos dos eixos/legendas e unidades é fundamental.
- User guides pode ser um help, tooltip
- A informação dos dados e quem é que angariou aqueles dados. Data provencence para indicar como é que os dados chegaram àquela fase, de forma a aumentar a sua credibilidade</a:t>
        </a:r>
      </a:p>
    </p188:txBody>
  </p188:cm>
</p188:cmLst>
</file>

<file path=ppt/comments/modernComment_12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FB8F096-DD9F-0346-8FD9-BA01DEF058CA}" authorId="{BFBAA3C3-7923-8BDF-7589-ED34672CCD49}" created="2022-10-31T11:09:30.140">
    <pc:sldMkLst xmlns:pc="http://schemas.microsoft.com/office/powerpoint/2013/main/command">
      <pc:docMk/>
      <pc:sldMk cId="0" sldId="289"/>
    </pc:sldMkLst>
    <p188:txBody>
      <a:bodyPr/>
      <a:lstStyle/>
      <a:p>
        <a:r>
          <a:rPr lang="pt-PT"/>
          <a:t>ALgumas técnicas de interação. 
O brushing corresponde qnd eu selciono elementos numa visualização, aparecem selecionados noutra visualização. Permite ver os mesmos dados em diferentes tipos de visualizações. Técnicas muito poderosas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581" y="294258"/>
            <a:ext cx="4031615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802" y="1856613"/>
            <a:ext cx="8740394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318" y="6446122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bco.com/products/tibco-spotfire/learn/demos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microsoft.com/office/2018/10/relationships/comments" Target="../comments/modernComment_109_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5/03/19/pantera-big-data-visualization-leverages-the-power-of-the-databricks-cloud.html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microsoft.com/office/2018/10/relationships/comments" Target="../comments/modernComment_10B_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microsoft.com/office/2018/10/relationships/comments" Target="../comments/modernComment_10C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microsoft.com/office/2018/10/relationships/comments" Target="../comments/modernComment_10D_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3zIq_qb8CSE&amp;NR=1" TargetMode="External"/><Relationship Id="rId2" Type="http://schemas.microsoft.com/office/2018/10/relationships/comments" Target="../comments/modernComment_10E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microsoft.com/office/2018/10/relationships/comments" Target="../comments/modernComment_10F_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qWqTrRAC52U" TargetMode="External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hyperlink" Target="https://ncva.itn.liu.se/education-geovisual-analytics/table-lens?l=e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01_0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microsoft.com/office/2018/10/relationships/comments" Target="../comments/modernComment_113_0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jp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64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65.png"/><Relationship Id="rId2" Type="http://schemas.microsoft.com/office/2018/10/relationships/comments" Target="../comments/modernComment_114_0.xml"/><Relationship Id="rId16" Type="http://schemas.openxmlformats.org/officeDocument/2006/relationships/image" Target="../media/image89.png"/><Relationship Id="rId20" Type="http://schemas.openxmlformats.org/officeDocument/2006/relationships/image" Target="../media/image63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60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62.png"/><Relationship Id="rId28" Type="http://schemas.openxmlformats.org/officeDocument/2006/relationships/image" Target="../media/image6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microsoft.com/office/2018/10/relationships/comments" Target="../comments/modernComment_115_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microsoft.com/office/2018/10/relationships/comments" Target="../comments/modernComment_117_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microsoft.com/office/2018/10/relationships/comments" Target="../comments/modernComment_118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jpg"/><Relationship Id="rId4" Type="http://schemas.openxmlformats.org/officeDocument/2006/relationships/image" Target="../media/image106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microsoft.com/office/2018/10/relationships/comments" Target="../comments/modernComment_11B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jp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eptualedge.com/articles/b-eye/path_to_visual_discovery.pdf" TargetMode="External"/><Relationship Id="rId2" Type="http://schemas.microsoft.com/office/2018/10/relationships/comments" Target="../comments/modernComment_11C_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microsoft.com/office/2018/10/relationships/comments" Target="../comments/modernComment_11D_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jpg"/><Relationship Id="rId3" Type="http://schemas.openxmlformats.org/officeDocument/2006/relationships/image" Target="../media/image123.png"/><Relationship Id="rId7" Type="http://schemas.openxmlformats.org/officeDocument/2006/relationships/hyperlink" Target="https://medium.com/%40Elijah_Meeks/making-annotations-first-class-citizens-in-data-visualization-21db6383d3fe" TargetMode="External"/><Relationship Id="rId2" Type="http://schemas.microsoft.com/office/2018/10/relationships/comments" Target="../comments/modernComment_11E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jpg"/><Relationship Id="rId4" Type="http://schemas.openxmlformats.org/officeDocument/2006/relationships/image" Target="../media/image1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jpg"/><Relationship Id="rId11" Type="http://schemas.openxmlformats.org/officeDocument/2006/relationships/image" Target="../media/image136.jpg"/><Relationship Id="rId5" Type="http://schemas.openxmlformats.org/officeDocument/2006/relationships/image" Target="../media/image131.jpg"/><Relationship Id="rId10" Type="http://schemas.openxmlformats.org/officeDocument/2006/relationships/image" Target="../media/image135.png"/><Relationship Id="rId4" Type="http://schemas.openxmlformats.org/officeDocument/2006/relationships/image" Target="../media/image130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ges.mctes.pt/" TargetMode="External"/><Relationship Id="rId3" Type="http://schemas.openxmlformats.org/officeDocument/2006/relationships/image" Target="../media/image138.jpg"/><Relationship Id="rId7" Type="http://schemas.openxmlformats.org/officeDocument/2006/relationships/hyperlink" Target="https://migration-flow.herokuapp.com/" TargetMode="External"/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jp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456650.1456652" TargetMode="External"/><Relationship Id="rId7" Type="http://schemas.openxmlformats.org/officeDocument/2006/relationships/hyperlink" Target="https://www.tibco.com/products/tibco-spotfire/learn/demos" TargetMode="External"/><Relationship Id="rId2" Type="http://schemas.openxmlformats.org/officeDocument/2006/relationships/hyperlink" Target="https://ieeexplore.ieee.org/document/6574858/citations?tabFilter=papers&amp;ci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viz.org/wiki/Main_Page" TargetMode="External"/><Relationship Id="rId5" Type="http://schemas.openxmlformats.org/officeDocument/2006/relationships/hyperlink" Target="https://onlinelibrary.wiley.com/doi/abs/10.1111/cgf.12871" TargetMode="External"/><Relationship Id="rId4" Type="http://schemas.openxmlformats.org/officeDocument/2006/relationships/hyperlink" Target="https://dl.acm.org/doi/10.1145/1052898.10529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hyperlink" Target="http://www.youtube.com/watch?v=DaF5brrdpJw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microsoft.com/office/2018/10/relationships/comments" Target="../comments/modernComment_106_0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hyperlink" Target="http://www.youtube.com/watch?v=gNTQaH8MM98&amp;NR=1" TargetMode="External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N3Z4XojDP4" TargetMode="External"/><Relationship Id="rId2" Type="http://schemas.microsoft.com/office/2018/10/relationships/comments" Target="../comments/modernComment_107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YUZbrWtCZg" TargetMode="External"/><Relationship Id="rId2" Type="http://schemas.microsoft.com/office/2018/10/relationships/comments" Target="../comments/modernComment_108_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641" y="2481148"/>
            <a:ext cx="6508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Presentation</a:t>
            </a:r>
            <a:r>
              <a:rPr sz="4400" spc="-20" dirty="0"/>
              <a:t> </a:t>
            </a:r>
            <a:r>
              <a:rPr sz="4400" dirty="0"/>
              <a:t>and</a:t>
            </a:r>
            <a:r>
              <a:rPr sz="4400" spc="-55" dirty="0"/>
              <a:t> </a:t>
            </a:r>
            <a:r>
              <a:rPr sz="4400" spc="-15" dirty="0"/>
              <a:t>Interaction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260604"/>
            <a:ext cx="658368" cy="725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3594" y="438150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Universidade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</a:t>
            </a:r>
            <a:r>
              <a:rPr sz="1200" b="1" spc="-20" dirty="0">
                <a:solidFill>
                  <a:srgbClr val="777777"/>
                </a:solidFill>
                <a:latin typeface="Arial"/>
                <a:cs typeface="Arial"/>
              </a:rPr>
              <a:t>Aveiro </a:t>
            </a:r>
            <a:r>
              <a:rPr sz="1200" b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Departamento </a:t>
            </a:r>
            <a:r>
              <a:rPr sz="1200" b="1" dirty="0">
                <a:solidFill>
                  <a:srgbClr val="777777"/>
                </a:solidFill>
                <a:latin typeface="Arial"/>
                <a:cs typeface="Arial"/>
              </a:rPr>
              <a:t>de Electrónica, </a:t>
            </a:r>
            <a:r>
              <a:rPr sz="1200" b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77777"/>
                </a:solidFill>
                <a:latin typeface="Arial"/>
                <a:cs typeface="Arial"/>
              </a:rPr>
              <a:t>Telecomunicações</a:t>
            </a:r>
            <a:r>
              <a:rPr sz="1200" b="1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77777"/>
                </a:solidFill>
                <a:latin typeface="Arial"/>
                <a:cs typeface="Arial"/>
              </a:rPr>
              <a:t>Informática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6267094"/>
            <a:ext cx="36214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InfoVis,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Universidade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Aveiro,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4406" y="6267094"/>
            <a:ext cx="2100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Beatriz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Sousa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Santos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4455" y="3236976"/>
            <a:ext cx="4613275" cy="2377440"/>
            <a:chOff x="2124455" y="3236976"/>
            <a:chExt cx="4613275" cy="23774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1923" y="4516060"/>
              <a:ext cx="1321519" cy="8312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4455" y="4027932"/>
              <a:ext cx="3493008" cy="15864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5411" y="3236976"/>
              <a:ext cx="1310639" cy="979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7991" y="3282696"/>
              <a:ext cx="2229612" cy="10286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73351" y="5602630"/>
            <a:ext cx="521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8"/>
              </a:rPr>
              <a:t>https://www.tibco.com/products/tibco-spotfire/learn/demos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7809" y="1656079"/>
            <a:ext cx="4258945" cy="177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har char="•"/>
              <a:tabLst>
                <a:tab pos="215900" algn="l"/>
                <a:tab pos="3529329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“</a:t>
            </a:r>
            <a:r>
              <a:rPr sz="1800" spc="-5" dirty="0">
                <a:solidFill>
                  <a:srgbClr val="DD07AE"/>
                </a:solidFill>
                <a:latin typeface="Arial MT"/>
                <a:cs typeface="Arial MT"/>
              </a:rPr>
              <a:t>magnifying</a:t>
            </a:r>
            <a:r>
              <a:rPr sz="1800" spc="35" dirty="0">
                <a:solidFill>
                  <a:srgbClr val="DD07A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DD07AE"/>
                </a:solidFill>
                <a:latin typeface="Arial MT"/>
                <a:cs typeface="Arial MT"/>
              </a:rPr>
              <a:t>glass</a:t>
            </a:r>
            <a:r>
              <a:rPr sz="1800" spc="-5" dirty="0">
                <a:latin typeface="Arial MT"/>
                <a:cs typeface="Arial MT"/>
              </a:rPr>
              <a:t>”	</a:t>
            </a:r>
            <a:r>
              <a:rPr sz="1800" spc="-10" dirty="0">
                <a:latin typeface="Arial MT"/>
                <a:cs typeface="Arial MT"/>
              </a:rPr>
              <a:t>helps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minimize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focus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context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a small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interest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shown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amplified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maintained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" y="908303"/>
            <a:ext cx="3889248" cy="40355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2289" y="379603"/>
            <a:ext cx="175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2385" y="6446122"/>
            <a:ext cx="1752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85" dirty="0">
                <a:solidFill>
                  <a:srgbClr val="888888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929" y="4998466"/>
            <a:ext cx="157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548ED4"/>
                </a:solidFill>
                <a:latin typeface="Calibri"/>
                <a:cs typeface="Calibri"/>
              </a:rPr>
              <a:t>(Tao</a:t>
            </a:r>
            <a:r>
              <a:rPr sz="18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48ED4"/>
                </a:solidFill>
                <a:latin typeface="Calibri"/>
                <a:cs typeface="Calibri"/>
              </a:rPr>
              <a:t>et</a:t>
            </a:r>
            <a:r>
              <a:rPr sz="18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al.,</a:t>
            </a:r>
            <a:r>
              <a:rPr sz="18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2021)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708736"/>
            <a:ext cx="584200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  <a:r>
              <a:rPr spc="-5" dirty="0"/>
              <a:t> </a:t>
            </a:r>
            <a:r>
              <a:rPr dirty="0"/>
              <a:t>a </a:t>
            </a:r>
            <a:r>
              <a:rPr spc="-5" dirty="0"/>
              <a:t>small</a:t>
            </a:r>
            <a:r>
              <a:rPr spc="20" dirty="0"/>
              <a:t> </a:t>
            </a:r>
            <a:r>
              <a:rPr spc="-5" dirty="0"/>
              <a:t>region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interest</a:t>
            </a:r>
            <a:r>
              <a:rPr spc="3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context</a:t>
            </a:r>
            <a:r>
              <a:rPr spc="5" dirty="0"/>
              <a:t> </a:t>
            </a:r>
            <a:r>
              <a:rPr dirty="0"/>
              <a:t>map</a:t>
            </a:r>
            <a:r>
              <a:rPr spc="-10" dirty="0"/>
              <a:t> </a:t>
            </a:r>
            <a:r>
              <a:rPr spc="-5" dirty="0"/>
              <a:t>can</a:t>
            </a:r>
            <a:r>
              <a:rPr spc="-10" dirty="0"/>
              <a:t> </a:t>
            </a:r>
            <a:r>
              <a:rPr spc="-5" dirty="0"/>
              <a:t>be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flexibly </a:t>
            </a:r>
            <a:r>
              <a:rPr spc="-5" dirty="0"/>
              <a:t>positioned</a:t>
            </a:r>
            <a:r>
              <a:rPr dirty="0"/>
              <a:t> </a:t>
            </a:r>
            <a:r>
              <a:rPr spc="-15" dirty="0"/>
              <a:t>to </a:t>
            </a:r>
            <a:r>
              <a:rPr spc="-10" dirty="0"/>
              <a:t>provide </a:t>
            </a:r>
            <a:r>
              <a:rPr dirty="0"/>
              <a:t>a magnified</a:t>
            </a:r>
            <a:r>
              <a:rPr spc="-15" dirty="0"/>
              <a:t> </a:t>
            </a:r>
            <a:r>
              <a:rPr spc="-5" dirty="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1577300"/>
            <a:ext cx="6553200" cy="42565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4612" y="5824524"/>
            <a:ext cx="589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https://databricks.com/blog/2015/03/19/pantera-big-data-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visualization-leverages-the-power-of-the-databricks-cloud.html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708787"/>
            <a:ext cx="7846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D07AE"/>
                </a:solidFill>
                <a:latin typeface="Calibri"/>
                <a:cs typeface="Calibri"/>
              </a:rPr>
              <a:t>magic lens</a:t>
            </a:r>
            <a:r>
              <a:rPr sz="2000" spc="-1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offers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D07AE"/>
                </a:solidFill>
                <a:latin typeface="Calibri"/>
                <a:cs typeface="Calibri"/>
              </a:rPr>
              <a:t>focus</a:t>
            </a:r>
            <a:r>
              <a:rPr sz="2000" spc="-25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D07AE"/>
                </a:solidFill>
                <a:latin typeface="Calibri"/>
                <a:cs typeface="Calibri"/>
              </a:rPr>
              <a:t>+ </a:t>
            </a:r>
            <a:r>
              <a:rPr sz="2000" spc="-15" dirty="0">
                <a:solidFill>
                  <a:srgbClr val="DD07AE"/>
                </a:solidFill>
                <a:latin typeface="Calibri"/>
                <a:cs typeface="Calibri"/>
              </a:rPr>
              <a:t>context</a:t>
            </a:r>
            <a:r>
              <a:rPr sz="2000" spc="1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460116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481" y="2529967"/>
            <a:ext cx="76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448" y="1903476"/>
            <a:ext cx="2375916" cy="22448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8652" y="1877567"/>
            <a:ext cx="1982724" cy="19827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83077" y="4151452"/>
            <a:ext cx="12909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magnification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664" y="4167885"/>
            <a:ext cx="927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Fish-eye </a:t>
            </a:r>
            <a:r>
              <a:rPr sz="1800" spc="-5" dirty="0">
                <a:latin typeface="Calibri"/>
                <a:cs typeface="Calibri"/>
              </a:rPr>
              <a:t> di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160" y="1961388"/>
            <a:ext cx="2037588" cy="21869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3756" y="4167885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829" y="4798009"/>
            <a:ext cx="2061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75F92"/>
                </a:solidFill>
                <a:latin typeface="Calibri"/>
                <a:cs typeface="Calibri"/>
              </a:rPr>
              <a:t>(Tominski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et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al.,</a:t>
            </a:r>
            <a:r>
              <a:rPr sz="1800" spc="-1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2016)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4886325"/>
            <a:ext cx="7696834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Magic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Lens:</a:t>
            </a:r>
            <a:endParaRPr sz="2000">
              <a:latin typeface="Calibri"/>
              <a:cs typeface="Calibri"/>
            </a:endParaRPr>
          </a:p>
          <a:p>
            <a:pPr marL="346710" indent="-33464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347345" algn="l"/>
              </a:tabLst>
            </a:pP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conventional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area,</a:t>
            </a:r>
            <a:endParaRPr sz="2000">
              <a:latin typeface="Calibri"/>
              <a:cs typeface="Calibri"/>
            </a:endParaRPr>
          </a:p>
          <a:p>
            <a:pPr marL="358775" indent="-346710">
              <a:lnSpc>
                <a:spcPct val="100000"/>
              </a:lnSpc>
              <a:buAutoNum type="alphaLcParenBoth"/>
              <a:tabLst>
                <a:tab pos="359410" algn="l"/>
              </a:tabLst>
            </a:pP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location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(gas,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electricity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pipes)</a:t>
            </a:r>
            <a:endParaRPr sz="200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buAutoNum type="alphaLcParenBoth"/>
              <a:tabLst>
                <a:tab pos="33337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(movable)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Magic</a:t>
            </a:r>
            <a:r>
              <a:rPr sz="2000" spc="-5" dirty="0">
                <a:latin typeface="Calibri"/>
                <a:cs typeface="Calibri"/>
              </a:rPr>
              <a:t> Lens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interest,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context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(Spence,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2007)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59" y="1412747"/>
            <a:ext cx="2709672" cy="2743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6959" y="2491739"/>
            <a:ext cx="2711195" cy="2743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1820" y="1915667"/>
            <a:ext cx="2819400" cy="27584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015" y="565784"/>
            <a:ext cx="7839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DD07AE"/>
                </a:solidFill>
              </a:rPr>
              <a:t>Suppression </a:t>
            </a:r>
            <a:r>
              <a:rPr spc="-5" dirty="0"/>
              <a:t>finds</a:t>
            </a:r>
            <a:r>
              <a:rPr spc="5" dirty="0"/>
              <a:t> </a:t>
            </a:r>
            <a:r>
              <a:rPr spc="-5" dirty="0"/>
              <a:t>valuable</a:t>
            </a:r>
            <a:r>
              <a:rPr spc="5" dirty="0"/>
              <a:t> </a:t>
            </a:r>
            <a:r>
              <a:rPr spc="-5" dirty="0"/>
              <a:t>application</a:t>
            </a:r>
            <a:r>
              <a:rPr spc="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>
                <a:solidFill>
                  <a:srgbClr val="DD07AE"/>
                </a:solidFill>
              </a:rPr>
              <a:t>Magic</a:t>
            </a:r>
            <a:r>
              <a:rPr spc="-5" dirty="0">
                <a:solidFill>
                  <a:srgbClr val="DD07AE"/>
                </a:solidFill>
              </a:rPr>
              <a:t> Lens</a:t>
            </a:r>
            <a:r>
              <a:rPr dirty="0">
                <a:solidFill>
                  <a:srgbClr val="DD07AE"/>
                </a:solidFill>
              </a:rPr>
              <a:t> </a:t>
            </a:r>
            <a:r>
              <a:rPr spc="-5" dirty="0"/>
              <a:t>(Stone</a:t>
            </a:r>
            <a:r>
              <a:rPr dirty="0"/>
              <a:t> </a:t>
            </a:r>
            <a:r>
              <a:rPr spc="-5" dirty="0"/>
              <a:t>et</a:t>
            </a:r>
            <a:r>
              <a:rPr spc="5" dirty="0"/>
              <a:t> </a:t>
            </a:r>
            <a:r>
              <a:rPr dirty="0"/>
              <a:t>al.,</a:t>
            </a:r>
            <a:r>
              <a:rPr spc="10" dirty="0"/>
              <a:t> </a:t>
            </a:r>
            <a:r>
              <a:rPr dirty="0"/>
              <a:t>1994)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15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5134736"/>
            <a:ext cx="77133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molecular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surface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electrostatic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potential </a:t>
            </a:r>
            <a:r>
              <a:rPr sz="1800" spc="-5" dirty="0">
                <a:latin typeface="Calibri"/>
                <a:cs typeface="Calibri"/>
              </a:rPr>
              <a:t> bound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schematic.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magic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lens</a:t>
            </a:r>
            <a:r>
              <a:rPr sz="1800" spc="-5" dirty="0">
                <a:latin typeface="Calibri"/>
                <a:cs typeface="Calibri"/>
              </a:rPr>
              <a:t> window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view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atomic structure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bonding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ligand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cylinders,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view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(Spence,</a:t>
            </a:r>
            <a:r>
              <a:rPr sz="16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2007)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39" y="722376"/>
            <a:ext cx="4628912" cy="43297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16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15" y="584707"/>
            <a:ext cx="45904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Magic</a:t>
            </a:r>
            <a:r>
              <a:rPr spc="-25" dirty="0"/>
              <a:t> </a:t>
            </a:r>
            <a:r>
              <a:rPr spc="-5" dirty="0"/>
              <a:t>Lens</a:t>
            </a:r>
            <a:r>
              <a:rPr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spc="-5" dirty="0"/>
              <a:t>Augmented</a:t>
            </a:r>
            <a:r>
              <a:rPr spc="-10" dirty="0"/>
              <a:t> </a:t>
            </a:r>
            <a:r>
              <a:rPr spc="-5" dirty="0"/>
              <a:t>Reality</a:t>
            </a:r>
            <a:r>
              <a:rPr spc="-10" dirty="0"/>
              <a:t> </a:t>
            </a:r>
            <a:r>
              <a:rPr spc="-15" dirty="0"/>
              <a:t>for</a:t>
            </a:r>
          </a:p>
          <a:p>
            <a:pPr marL="12700">
              <a:lnSpc>
                <a:spcPct val="100000"/>
              </a:lnSpc>
            </a:pPr>
            <a:r>
              <a:rPr spc="-15" dirty="0"/>
              <a:t>Data</a:t>
            </a:r>
            <a:r>
              <a:rPr spc="-20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6354876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http://www.youtube.com/watch?v=3zIq_qb8CSE&amp;NR=1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4715" y="1341119"/>
            <a:ext cx="8140065" cy="4921250"/>
            <a:chOff x="394715" y="1341119"/>
            <a:chExt cx="8140065" cy="49212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715" y="1341119"/>
              <a:ext cx="4440935" cy="3264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5592" y="2781300"/>
              <a:ext cx="4178808" cy="348081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5782" y="759333"/>
            <a:ext cx="298259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(Rao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Card,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1995)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Calibri"/>
                <a:cs typeface="Calibri"/>
              </a:rPr>
              <a:t>without </a:t>
            </a:r>
            <a:r>
              <a:rPr sz="1800" spc="-10" dirty="0">
                <a:latin typeface="Calibri"/>
                <a:cs typeface="Calibri"/>
              </a:rPr>
              <a:t>distortion;</a:t>
            </a:r>
            <a:endParaRPr sz="1800">
              <a:latin typeface="Calibri"/>
              <a:cs typeface="Calibri"/>
            </a:endParaRPr>
          </a:p>
          <a:p>
            <a:pPr marL="431800" marR="5080" indent="-419100">
              <a:lnSpc>
                <a:spcPct val="100000"/>
              </a:lnSpc>
              <a:buFont typeface="Calibri"/>
              <a:buChar char="-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distortion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(expansion)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584" y="908303"/>
            <a:ext cx="8691880" cy="5378450"/>
            <a:chOff x="100584" y="908303"/>
            <a:chExt cx="8691880" cy="5378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4" y="908303"/>
              <a:ext cx="5615940" cy="3779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9588" y="2421636"/>
              <a:ext cx="5992368" cy="38648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437" y="278638"/>
            <a:ext cx="8134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5" dirty="0"/>
              <a:t> </a:t>
            </a:r>
            <a:r>
              <a:rPr spc="-35" dirty="0">
                <a:solidFill>
                  <a:srgbClr val="DD07AE"/>
                </a:solidFill>
              </a:rPr>
              <a:t>Table</a:t>
            </a:r>
            <a:r>
              <a:rPr spc="5" dirty="0">
                <a:solidFill>
                  <a:srgbClr val="DD07AE"/>
                </a:solidFill>
              </a:rPr>
              <a:t> </a:t>
            </a:r>
            <a:r>
              <a:rPr spc="-5" dirty="0">
                <a:solidFill>
                  <a:srgbClr val="DD07AE"/>
                </a:solidFill>
              </a:rPr>
              <a:t>Lens</a:t>
            </a:r>
            <a:r>
              <a:rPr spc="5" dirty="0">
                <a:solidFill>
                  <a:srgbClr val="DD07AE"/>
                </a:solidFill>
              </a:rPr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method</a:t>
            </a:r>
            <a:r>
              <a:rPr dirty="0"/>
              <a:t> </a:t>
            </a:r>
            <a:r>
              <a:rPr spc="-10" dirty="0"/>
              <a:t>to</a:t>
            </a:r>
            <a:r>
              <a:rPr dirty="0"/>
              <a:t> dynamically</a:t>
            </a:r>
            <a:r>
              <a:rPr spc="-5" dirty="0"/>
              <a:t> </a:t>
            </a:r>
            <a:r>
              <a:rPr spc="-15" dirty="0"/>
              <a:t>explore</a:t>
            </a:r>
            <a:r>
              <a:rPr spc="5" dirty="0"/>
              <a:t> </a:t>
            </a:r>
            <a:r>
              <a:rPr spc="-5" dirty="0"/>
              <a:t>large</a:t>
            </a:r>
            <a:r>
              <a:rPr spc="5" dirty="0"/>
              <a:t> </a:t>
            </a:r>
            <a:r>
              <a:rPr spc="-5" dirty="0"/>
              <a:t>amounts</a:t>
            </a:r>
            <a:r>
              <a:rPr spc="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tabular</a:t>
            </a:r>
            <a:r>
              <a:rPr spc="5" dirty="0"/>
              <a:t> </a:t>
            </a:r>
            <a:r>
              <a:rPr spc="-1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11718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3158" y="6616521"/>
            <a:ext cx="39414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http://www.youtube.com/watch?v=qWqTrRAC52U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56704" y="1412706"/>
            <a:ext cx="1489075" cy="2200910"/>
            <a:chOff x="6156704" y="1412706"/>
            <a:chExt cx="1489075" cy="2200910"/>
          </a:xfrm>
        </p:grpSpPr>
        <p:sp>
          <p:nvSpPr>
            <p:cNvPr id="3" name="object 3"/>
            <p:cNvSpPr/>
            <p:nvPr/>
          </p:nvSpPr>
          <p:spPr>
            <a:xfrm>
              <a:off x="6156704" y="1412748"/>
              <a:ext cx="407670" cy="2200910"/>
            </a:xfrm>
            <a:custGeom>
              <a:avLst/>
              <a:gdLst/>
              <a:ahLst/>
              <a:cxnLst/>
              <a:rect l="l" t="t" r="r" b="b"/>
              <a:pathLst>
                <a:path w="407670" h="2200910">
                  <a:moveTo>
                    <a:pt x="25360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407110" y="2200655"/>
                  </a:lnTo>
                  <a:lnTo>
                    <a:pt x="407110" y="2187948"/>
                  </a:lnTo>
                  <a:lnTo>
                    <a:pt x="25450" y="2187947"/>
                  </a:lnTo>
                  <a:lnTo>
                    <a:pt x="12718" y="2175227"/>
                  </a:lnTo>
                  <a:lnTo>
                    <a:pt x="25450" y="2175227"/>
                  </a:lnTo>
                  <a:lnTo>
                    <a:pt x="25450" y="12665"/>
                  </a:lnTo>
                  <a:lnTo>
                    <a:pt x="12718" y="12665"/>
                  </a:lnTo>
                  <a:lnTo>
                    <a:pt x="25360" y="0"/>
                  </a:lnTo>
                  <a:close/>
                </a:path>
                <a:path w="407670" h="2200910">
                  <a:moveTo>
                    <a:pt x="25450" y="2175227"/>
                  </a:moveTo>
                  <a:lnTo>
                    <a:pt x="12718" y="2175227"/>
                  </a:lnTo>
                  <a:lnTo>
                    <a:pt x="25450" y="2187947"/>
                  </a:lnTo>
                  <a:lnTo>
                    <a:pt x="25450" y="2175227"/>
                  </a:lnTo>
                  <a:close/>
                </a:path>
                <a:path w="407670" h="2200910">
                  <a:moveTo>
                    <a:pt x="381673" y="2175227"/>
                  </a:moveTo>
                  <a:lnTo>
                    <a:pt x="25450" y="2175227"/>
                  </a:lnTo>
                  <a:lnTo>
                    <a:pt x="25450" y="2187947"/>
                  </a:lnTo>
                  <a:lnTo>
                    <a:pt x="381673" y="2187948"/>
                  </a:lnTo>
                  <a:lnTo>
                    <a:pt x="381673" y="2175227"/>
                  </a:lnTo>
                  <a:close/>
                </a:path>
                <a:path w="407670" h="2200910">
                  <a:moveTo>
                    <a:pt x="381763" y="0"/>
                  </a:moveTo>
                  <a:lnTo>
                    <a:pt x="381673" y="2187948"/>
                  </a:lnTo>
                  <a:lnTo>
                    <a:pt x="394392" y="2175227"/>
                  </a:lnTo>
                  <a:lnTo>
                    <a:pt x="407110" y="2175227"/>
                  </a:lnTo>
                  <a:lnTo>
                    <a:pt x="407110" y="12665"/>
                  </a:lnTo>
                  <a:lnTo>
                    <a:pt x="394392" y="12665"/>
                  </a:lnTo>
                  <a:lnTo>
                    <a:pt x="381763" y="0"/>
                  </a:lnTo>
                  <a:close/>
                </a:path>
                <a:path w="407670" h="2200910">
                  <a:moveTo>
                    <a:pt x="407110" y="2175227"/>
                  </a:moveTo>
                  <a:lnTo>
                    <a:pt x="394392" y="2175227"/>
                  </a:lnTo>
                  <a:lnTo>
                    <a:pt x="381673" y="2187948"/>
                  </a:lnTo>
                  <a:lnTo>
                    <a:pt x="407110" y="2187948"/>
                  </a:lnTo>
                  <a:lnTo>
                    <a:pt x="407110" y="2175227"/>
                  </a:lnTo>
                  <a:close/>
                </a:path>
                <a:path w="407670" h="2200910">
                  <a:moveTo>
                    <a:pt x="25450" y="0"/>
                  </a:moveTo>
                  <a:lnTo>
                    <a:pt x="12718" y="12665"/>
                  </a:lnTo>
                  <a:lnTo>
                    <a:pt x="25450" y="12665"/>
                  </a:lnTo>
                  <a:lnTo>
                    <a:pt x="25450" y="0"/>
                  </a:lnTo>
                  <a:close/>
                </a:path>
                <a:path w="407670" h="2200910">
                  <a:moveTo>
                    <a:pt x="381673" y="0"/>
                  </a:moveTo>
                  <a:lnTo>
                    <a:pt x="25450" y="0"/>
                  </a:lnTo>
                  <a:lnTo>
                    <a:pt x="25450" y="12665"/>
                  </a:lnTo>
                  <a:lnTo>
                    <a:pt x="381673" y="12665"/>
                  </a:lnTo>
                  <a:lnTo>
                    <a:pt x="381673" y="0"/>
                  </a:lnTo>
                  <a:close/>
                </a:path>
                <a:path w="407670" h="2200910">
                  <a:moveTo>
                    <a:pt x="407110" y="0"/>
                  </a:moveTo>
                  <a:lnTo>
                    <a:pt x="381763" y="0"/>
                  </a:lnTo>
                  <a:lnTo>
                    <a:pt x="394392" y="12665"/>
                  </a:lnTo>
                  <a:lnTo>
                    <a:pt x="407110" y="12665"/>
                  </a:lnTo>
                  <a:lnTo>
                    <a:pt x="407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5647" y="1412706"/>
              <a:ext cx="394970" cy="2188210"/>
            </a:xfrm>
            <a:custGeom>
              <a:avLst/>
              <a:gdLst/>
              <a:ahLst/>
              <a:cxnLst/>
              <a:rect l="l" t="t" r="r" b="b"/>
              <a:pathLst>
                <a:path w="394970" h="2188210">
                  <a:moveTo>
                    <a:pt x="394392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394392" y="2187990"/>
                  </a:lnTo>
                  <a:lnTo>
                    <a:pt x="394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12928" y="1412748"/>
              <a:ext cx="420370" cy="2200910"/>
            </a:xfrm>
            <a:custGeom>
              <a:avLst/>
              <a:gdLst/>
              <a:ahLst/>
              <a:cxnLst/>
              <a:rect l="l" t="t" r="r" b="b"/>
              <a:pathLst>
                <a:path w="420370" h="2200910">
                  <a:moveTo>
                    <a:pt x="25360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419842" y="2200655"/>
                  </a:lnTo>
                  <a:lnTo>
                    <a:pt x="419842" y="2187948"/>
                  </a:lnTo>
                  <a:lnTo>
                    <a:pt x="25450" y="2187948"/>
                  </a:lnTo>
                  <a:lnTo>
                    <a:pt x="12718" y="2175226"/>
                  </a:lnTo>
                  <a:lnTo>
                    <a:pt x="25450" y="2175226"/>
                  </a:lnTo>
                  <a:lnTo>
                    <a:pt x="25450" y="12665"/>
                  </a:lnTo>
                  <a:lnTo>
                    <a:pt x="12718" y="12665"/>
                  </a:lnTo>
                  <a:lnTo>
                    <a:pt x="25360" y="0"/>
                  </a:lnTo>
                  <a:close/>
                </a:path>
                <a:path w="420370" h="2200910">
                  <a:moveTo>
                    <a:pt x="25450" y="2175226"/>
                  </a:moveTo>
                  <a:lnTo>
                    <a:pt x="12718" y="2175226"/>
                  </a:lnTo>
                  <a:lnTo>
                    <a:pt x="25450" y="2187948"/>
                  </a:lnTo>
                  <a:lnTo>
                    <a:pt x="25450" y="2175226"/>
                  </a:lnTo>
                  <a:close/>
                </a:path>
                <a:path w="420370" h="2200910">
                  <a:moveTo>
                    <a:pt x="394392" y="2175226"/>
                  </a:moveTo>
                  <a:lnTo>
                    <a:pt x="25450" y="2175226"/>
                  </a:lnTo>
                  <a:lnTo>
                    <a:pt x="25450" y="2187948"/>
                  </a:lnTo>
                  <a:lnTo>
                    <a:pt x="394392" y="2187948"/>
                  </a:lnTo>
                  <a:lnTo>
                    <a:pt x="394392" y="2175226"/>
                  </a:lnTo>
                  <a:close/>
                </a:path>
                <a:path w="420370" h="2200910">
                  <a:moveTo>
                    <a:pt x="394481" y="0"/>
                  </a:moveTo>
                  <a:lnTo>
                    <a:pt x="394392" y="2187948"/>
                  </a:lnTo>
                  <a:lnTo>
                    <a:pt x="407110" y="2175226"/>
                  </a:lnTo>
                  <a:lnTo>
                    <a:pt x="419842" y="2175226"/>
                  </a:lnTo>
                  <a:lnTo>
                    <a:pt x="419842" y="12665"/>
                  </a:lnTo>
                  <a:lnTo>
                    <a:pt x="407110" y="12665"/>
                  </a:lnTo>
                  <a:lnTo>
                    <a:pt x="394481" y="0"/>
                  </a:lnTo>
                  <a:close/>
                </a:path>
                <a:path w="420370" h="2200910">
                  <a:moveTo>
                    <a:pt x="419842" y="2175226"/>
                  </a:moveTo>
                  <a:lnTo>
                    <a:pt x="407110" y="2175226"/>
                  </a:lnTo>
                  <a:lnTo>
                    <a:pt x="394392" y="2187948"/>
                  </a:lnTo>
                  <a:lnTo>
                    <a:pt x="419842" y="2187948"/>
                  </a:lnTo>
                  <a:lnTo>
                    <a:pt x="419842" y="2175226"/>
                  </a:lnTo>
                  <a:close/>
                </a:path>
                <a:path w="420370" h="2200910">
                  <a:moveTo>
                    <a:pt x="25450" y="0"/>
                  </a:moveTo>
                  <a:lnTo>
                    <a:pt x="12718" y="12665"/>
                  </a:lnTo>
                  <a:lnTo>
                    <a:pt x="25450" y="12665"/>
                  </a:lnTo>
                  <a:lnTo>
                    <a:pt x="25450" y="0"/>
                  </a:lnTo>
                  <a:close/>
                </a:path>
                <a:path w="420370" h="2200910">
                  <a:moveTo>
                    <a:pt x="394392" y="0"/>
                  </a:moveTo>
                  <a:lnTo>
                    <a:pt x="25450" y="0"/>
                  </a:lnTo>
                  <a:lnTo>
                    <a:pt x="25450" y="12665"/>
                  </a:lnTo>
                  <a:lnTo>
                    <a:pt x="394392" y="12665"/>
                  </a:lnTo>
                  <a:lnTo>
                    <a:pt x="394392" y="0"/>
                  </a:lnTo>
                  <a:close/>
                </a:path>
                <a:path w="420370" h="2200910">
                  <a:moveTo>
                    <a:pt x="419842" y="0"/>
                  </a:moveTo>
                  <a:lnTo>
                    <a:pt x="394481" y="0"/>
                  </a:lnTo>
                  <a:lnTo>
                    <a:pt x="407110" y="12665"/>
                  </a:lnTo>
                  <a:lnTo>
                    <a:pt x="419842" y="12665"/>
                  </a:lnTo>
                  <a:lnTo>
                    <a:pt x="419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4602" y="1412706"/>
              <a:ext cx="382270" cy="2188210"/>
            </a:xfrm>
            <a:custGeom>
              <a:avLst/>
              <a:gdLst/>
              <a:ahLst/>
              <a:cxnLst/>
              <a:rect l="l" t="t" r="r" b="b"/>
              <a:pathLst>
                <a:path w="382270" h="2188210">
                  <a:moveTo>
                    <a:pt x="381673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381673" y="2187990"/>
                  </a:lnTo>
                  <a:lnTo>
                    <a:pt x="381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81883" y="1412748"/>
              <a:ext cx="407670" cy="2200910"/>
            </a:xfrm>
            <a:custGeom>
              <a:avLst/>
              <a:gdLst/>
              <a:ahLst/>
              <a:cxnLst/>
              <a:rect l="l" t="t" r="r" b="b"/>
              <a:pathLst>
                <a:path w="407670" h="2200910">
                  <a:moveTo>
                    <a:pt x="25347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407110" y="2200655"/>
                  </a:lnTo>
                  <a:lnTo>
                    <a:pt x="407110" y="2187948"/>
                  </a:lnTo>
                  <a:lnTo>
                    <a:pt x="25437" y="2187948"/>
                  </a:lnTo>
                  <a:lnTo>
                    <a:pt x="12718" y="2175227"/>
                  </a:lnTo>
                  <a:lnTo>
                    <a:pt x="25437" y="2175227"/>
                  </a:lnTo>
                  <a:lnTo>
                    <a:pt x="25437" y="12665"/>
                  </a:lnTo>
                  <a:lnTo>
                    <a:pt x="12718" y="12665"/>
                  </a:lnTo>
                  <a:lnTo>
                    <a:pt x="25347" y="0"/>
                  </a:lnTo>
                  <a:close/>
                </a:path>
                <a:path w="407670" h="2200910">
                  <a:moveTo>
                    <a:pt x="25437" y="2175227"/>
                  </a:moveTo>
                  <a:lnTo>
                    <a:pt x="12718" y="2175227"/>
                  </a:lnTo>
                  <a:lnTo>
                    <a:pt x="25437" y="2187948"/>
                  </a:lnTo>
                  <a:lnTo>
                    <a:pt x="25437" y="2175227"/>
                  </a:lnTo>
                  <a:close/>
                </a:path>
                <a:path w="407670" h="2200910">
                  <a:moveTo>
                    <a:pt x="381622" y="2175227"/>
                  </a:moveTo>
                  <a:lnTo>
                    <a:pt x="25437" y="2175227"/>
                  </a:lnTo>
                  <a:lnTo>
                    <a:pt x="25437" y="2187948"/>
                  </a:lnTo>
                  <a:lnTo>
                    <a:pt x="381622" y="2187948"/>
                  </a:lnTo>
                  <a:lnTo>
                    <a:pt x="381622" y="2175227"/>
                  </a:lnTo>
                  <a:close/>
                </a:path>
                <a:path w="407670" h="2200910">
                  <a:moveTo>
                    <a:pt x="381712" y="0"/>
                  </a:moveTo>
                  <a:lnTo>
                    <a:pt x="381622" y="2187948"/>
                  </a:lnTo>
                  <a:lnTo>
                    <a:pt x="394366" y="2175227"/>
                  </a:lnTo>
                  <a:lnTo>
                    <a:pt x="407110" y="2175227"/>
                  </a:lnTo>
                  <a:lnTo>
                    <a:pt x="407110" y="12665"/>
                  </a:lnTo>
                  <a:lnTo>
                    <a:pt x="394366" y="12665"/>
                  </a:lnTo>
                  <a:lnTo>
                    <a:pt x="381712" y="0"/>
                  </a:lnTo>
                  <a:close/>
                </a:path>
                <a:path w="407670" h="2200910">
                  <a:moveTo>
                    <a:pt x="407110" y="2175227"/>
                  </a:moveTo>
                  <a:lnTo>
                    <a:pt x="394366" y="2175227"/>
                  </a:lnTo>
                  <a:lnTo>
                    <a:pt x="381622" y="2187948"/>
                  </a:lnTo>
                  <a:lnTo>
                    <a:pt x="407110" y="2187948"/>
                  </a:lnTo>
                  <a:lnTo>
                    <a:pt x="407110" y="2175227"/>
                  </a:lnTo>
                  <a:close/>
                </a:path>
                <a:path w="407670" h="2200910">
                  <a:moveTo>
                    <a:pt x="25437" y="0"/>
                  </a:moveTo>
                  <a:lnTo>
                    <a:pt x="12718" y="12665"/>
                  </a:lnTo>
                  <a:lnTo>
                    <a:pt x="25437" y="12665"/>
                  </a:lnTo>
                  <a:lnTo>
                    <a:pt x="25437" y="0"/>
                  </a:lnTo>
                  <a:close/>
                </a:path>
                <a:path w="407670" h="2200910">
                  <a:moveTo>
                    <a:pt x="381622" y="0"/>
                  </a:moveTo>
                  <a:lnTo>
                    <a:pt x="25437" y="0"/>
                  </a:lnTo>
                  <a:lnTo>
                    <a:pt x="25437" y="12665"/>
                  </a:lnTo>
                  <a:lnTo>
                    <a:pt x="381622" y="12665"/>
                  </a:lnTo>
                  <a:lnTo>
                    <a:pt x="381622" y="0"/>
                  </a:lnTo>
                  <a:close/>
                </a:path>
                <a:path w="407670" h="2200910">
                  <a:moveTo>
                    <a:pt x="407110" y="0"/>
                  </a:moveTo>
                  <a:lnTo>
                    <a:pt x="381712" y="0"/>
                  </a:lnTo>
                  <a:lnTo>
                    <a:pt x="394366" y="12665"/>
                  </a:lnTo>
                  <a:lnTo>
                    <a:pt x="407110" y="12665"/>
                  </a:lnTo>
                  <a:lnTo>
                    <a:pt x="407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0889" y="1412706"/>
              <a:ext cx="382270" cy="2188210"/>
            </a:xfrm>
            <a:custGeom>
              <a:avLst/>
              <a:gdLst/>
              <a:ahLst/>
              <a:cxnLst/>
              <a:rect l="l" t="t" r="r" b="b"/>
              <a:pathLst>
                <a:path w="382270" h="2188210">
                  <a:moveTo>
                    <a:pt x="381673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381673" y="2187990"/>
                  </a:lnTo>
                  <a:lnTo>
                    <a:pt x="381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8145" y="1412748"/>
              <a:ext cx="407670" cy="2200910"/>
            </a:xfrm>
            <a:custGeom>
              <a:avLst/>
              <a:gdLst/>
              <a:ahLst/>
              <a:cxnLst/>
              <a:rect l="l" t="t" r="r" b="b"/>
              <a:pathLst>
                <a:path w="407670" h="2200910">
                  <a:moveTo>
                    <a:pt x="25272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407047" y="2200655"/>
                  </a:lnTo>
                  <a:lnTo>
                    <a:pt x="407047" y="2187948"/>
                  </a:lnTo>
                  <a:lnTo>
                    <a:pt x="25360" y="2187948"/>
                  </a:lnTo>
                  <a:lnTo>
                    <a:pt x="12744" y="2175226"/>
                  </a:lnTo>
                  <a:lnTo>
                    <a:pt x="25360" y="2175226"/>
                  </a:lnTo>
                  <a:lnTo>
                    <a:pt x="25360" y="12665"/>
                  </a:lnTo>
                  <a:lnTo>
                    <a:pt x="12744" y="12665"/>
                  </a:lnTo>
                  <a:lnTo>
                    <a:pt x="25272" y="0"/>
                  </a:lnTo>
                  <a:close/>
                </a:path>
                <a:path w="407670" h="2200910">
                  <a:moveTo>
                    <a:pt x="25360" y="2175226"/>
                  </a:moveTo>
                  <a:lnTo>
                    <a:pt x="12744" y="2175226"/>
                  </a:lnTo>
                  <a:lnTo>
                    <a:pt x="25360" y="2187948"/>
                  </a:lnTo>
                  <a:lnTo>
                    <a:pt x="25360" y="2175226"/>
                  </a:lnTo>
                  <a:close/>
                </a:path>
                <a:path w="407670" h="2200910">
                  <a:moveTo>
                    <a:pt x="381686" y="2175226"/>
                  </a:moveTo>
                  <a:lnTo>
                    <a:pt x="25360" y="2175226"/>
                  </a:lnTo>
                  <a:lnTo>
                    <a:pt x="25360" y="2187948"/>
                  </a:lnTo>
                  <a:lnTo>
                    <a:pt x="381686" y="2187948"/>
                  </a:lnTo>
                  <a:lnTo>
                    <a:pt x="381686" y="2175226"/>
                  </a:lnTo>
                  <a:close/>
                </a:path>
                <a:path w="407670" h="2200910">
                  <a:moveTo>
                    <a:pt x="381775" y="0"/>
                  </a:moveTo>
                  <a:lnTo>
                    <a:pt x="381686" y="2187948"/>
                  </a:lnTo>
                  <a:lnTo>
                    <a:pt x="394303" y="2175226"/>
                  </a:lnTo>
                  <a:lnTo>
                    <a:pt x="407047" y="2175226"/>
                  </a:lnTo>
                  <a:lnTo>
                    <a:pt x="407047" y="12666"/>
                  </a:lnTo>
                  <a:lnTo>
                    <a:pt x="394303" y="12666"/>
                  </a:lnTo>
                  <a:lnTo>
                    <a:pt x="381775" y="0"/>
                  </a:lnTo>
                  <a:close/>
                </a:path>
                <a:path w="407670" h="2200910">
                  <a:moveTo>
                    <a:pt x="407047" y="2175226"/>
                  </a:moveTo>
                  <a:lnTo>
                    <a:pt x="394303" y="2175226"/>
                  </a:lnTo>
                  <a:lnTo>
                    <a:pt x="381686" y="2187948"/>
                  </a:lnTo>
                  <a:lnTo>
                    <a:pt x="407047" y="2187948"/>
                  </a:lnTo>
                  <a:lnTo>
                    <a:pt x="407047" y="2175226"/>
                  </a:lnTo>
                  <a:close/>
                </a:path>
                <a:path w="407670" h="2200910">
                  <a:moveTo>
                    <a:pt x="25360" y="0"/>
                  </a:moveTo>
                  <a:lnTo>
                    <a:pt x="12744" y="12665"/>
                  </a:lnTo>
                  <a:lnTo>
                    <a:pt x="25360" y="12665"/>
                  </a:lnTo>
                  <a:lnTo>
                    <a:pt x="25360" y="0"/>
                  </a:lnTo>
                  <a:close/>
                </a:path>
                <a:path w="407670" h="2200910">
                  <a:moveTo>
                    <a:pt x="381686" y="0"/>
                  </a:moveTo>
                  <a:lnTo>
                    <a:pt x="25360" y="0"/>
                  </a:lnTo>
                  <a:lnTo>
                    <a:pt x="25360" y="12665"/>
                  </a:lnTo>
                  <a:lnTo>
                    <a:pt x="381686" y="12666"/>
                  </a:lnTo>
                  <a:lnTo>
                    <a:pt x="381686" y="0"/>
                  </a:lnTo>
                  <a:close/>
                </a:path>
                <a:path w="407670" h="2200910">
                  <a:moveTo>
                    <a:pt x="407047" y="0"/>
                  </a:moveTo>
                  <a:lnTo>
                    <a:pt x="381775" y="0"/>
                  </a:lnTo>
                  <a:lnTo>
                    <a:pt x="394303" y="12666"/>
                  </a:lnTo>
                  <a:lnTo>
                    <a:pt x="407047" y="12666"/>
                  </a:lnTo>
                  <a:lnTo>
                    <a:pt x="407047" y="0"/>
                  </a:lnTo>
                  <a:close/>
                </a:path>
                <a:path w="407670" h="2200910">
                  <a:moveTo>
                    <a:pt x="407047" y="0"/>
                  </a:moveTo>
                  <a:lnTo>
                    <a:pt x="381686" y="0"/>
                  </a:lnTo>
                  <a:lnTo>
                    <a:pt x="407047" y="0"/>
                  </a:lnTo>
                  <a:close/>
                </a:path>
                <a:path w="407670" h="2200910">
                  <a:moveTo>
                    <a:pt x="407047" y="0"/>
                  </a:moveTo>
                  <a:lnTo>
                    <a:pt x="381775" y="0"/>
                  </a:lnTo>
                  <a:lnTo>
                    <a:pt x="407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963285" y="1412706"/>
            <a:ext cx="496570" cy="2200910"/>
            <a:chOff x="7963285" y="1412706"/>
            <a:chExt cx="496570" cy="2200910"/>
          </a:xfrm>
        </p:grpSpPr>
        <p:sp>
          <p:nvSpPr>
            <p:cNvPr id="11" name="object 11"/>
            <p:cNvSpPr/>
            <p:nvPr/>
          </p:nvSpPr>
          <p:spPr>
            <a:xfrm>
              <a:off x="7963285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4" h="2200910">
                  <a:moveTo>
                    <a:pt x="25398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30" y="2200655"/>
                  </a:lnTo>
                  <a:lnTo>
                    <a:pt x="139930" y="2187948"/>
                  </a:lnTo>
                  <a:lnTo>
                    <a:pt x="25488" y="2187948"/>
                  </a:lnTo>
                  <a:lnTo>
                    <a:pt x="12744" y="2175227"/>
                  </a:lnTo>
                  <a:lnTo>
                    <a:pt x="25488" y="2175227"/>
                  </a:lnTo>
                  <a:lnTo>
                    <a:pt x="25488" y="12666"/>
                  </a:lnTo>
                  <a:lnTo>
                    <a:pt x="12744" y="12666"/>
                  </a:lnTo>
                  <a:lnTo>
                    <a:pt x="25398" y="0"/>
                  </a:lnTo>
                  <a:close/>
                </a:path>
                <a:path w="140334" h="2200910">
                  <a:moveTo>
                    <a:pt x="25488" y="2175227"/>
                  </a:moveTo>
                  <a:lnTo>
                    <a:pt x="12744" y="2175227"/>
                  </a:lnTo>
                  <a:lnTo>
                    <a:pt x="25488" y="2187948"/>
                  </a:lnTo>
                  <a:lnTo>
                    <a:pt x="25488" y="2175227"/>
                  </a:lnTo>
                  <a:close/>
                </a:path>
                <a:path w="140334" h="2200910">
                  <a:moveTo>
                    <a:pt x="114442" y="2175227"/>
                  </a:moveTo>
                  <a:lnTo>
                    <a:pt x="25488" y="2175227"/>
                  </a:lnTo>
                  <a:lnTo>
                    <a:pt x="25488" y="2187948"/>
                  </a:lnTo>
                  <a:lnTo>
                    <a:pt x="114442" y="2187948"/>
                  </a:lnTo>
                  <a:lnTo>
                    <a:pt x="114442" y="2175227"/>
                  </a:lnTo>
                  <a:close/>
                </a:path>
                <a:path w="140334" h="2200910">
                  <a:moveTo>
                    <a:pt x="114531" y="0"/>
                  </a:moveTo>
                  <a:lnTo>
                    <a:pt x="114442" y="2187948"/>
                  </a:lnTo>
                  <a:lnTo>
                    <a:pt x="127186" y="2175227"/>
                  </a:lnTo>
                  <a:lnTo>
                    <a:pt x="139930" y="2175227"/>
                  </a:lnTo>
                  <a:lnTo>
                    <a:pt x="139930" y="12666"/>
                  </a:lnTo>
                  <a:lnTo>
                    <a:pt x="127186" y="12666"/>
                  </a:lnTo>
                  <a:lnTo>
                    <a:pt x="114531" y="0"/>
                  </a:lnTo>
                  <a:close/>
                </a:path>
                <a:path w="140334" h="2200910">
                  <a:moveTo>
                    <a:pt x="139930" y="2175227"/>
                  </a:moveTo>
                  <a:lnTo>
                    <a:pt x="127186" y="2175227"/>
                  </a:lnTo>
                  <a:lnTo>
                    <a:pt x="114442" y="2187948"/>
                  </a:lnTo>
                  <a:lnTo>
                    <a:pt x="139930" y="2187948"/>
                  </a:lnTo>
                  <a:lnTo>
                    <a:pt x="139930" y="2175227"/>
                  </a:lnTo>
                  <a:close/>
                </a:path>
                <a:path w="140334" h="2200910">
                  <a:moveTo>
                    <a:pt x="25488" y="0"/>
                  </a:moveTo>
                  <a:lnTo>
                    <a:pt x="12744" y="12666"/>
                  </a:lnTo>
                  <a:lnTo>
                    <a:pt x="25488" y="12666"/>
                  </a:lnTo>
                  <a:lnTo>
                    <a:pt x="25488" y="0"/>
                  </a:lnTo>
                  <a:close/>
                </a:path>
                <a:path w="140334" h="2200910">
                  <a:moveTo>
                    <a:pt x="114442" y="0"/>
                  </a:moveTo>
                  <a:lnTo>
                    <a:pt x="25488" y="0"/>
                  </a:lnTo>
                  <a:lnTo>
                    <a:pt x="25488" y="12666"/>
                  </a:lnTo>
                  <a:lnTo>
                    <a:pt x="114442" y="12666"/>
                  </a:lnTo>
                  <a:lnTo>
                    <a:pt x="114442" y="0"/>
                  </a:lnTo>
                  <a:close/>
                </a:path>
                <a:path w="140334" h="2200910">
                  <a:moveTo>
                    <a:pt x="139930" y="0"/>
                  </a:moveTo>
                  <a:lnTo>
                    <a:pt x="114531" y="0"/>
                  </a:lnTo>
                  <a:lnTo>
                    <a:pt x="127186" y="12666"/>
                  </a:lnTo>
                  <a:lnTo>
                    <a:pt x="139930" y="12666"/>
                  </a:lnTo>
                  <a:lnTo>
                    <a:pt x="139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5110" y="1412706"/>
              <a:ext cx="114935" cy="2188210"/>
            </a:xfrm>
            <a:custGeom>
              <a:avLst/>
              <a:gdLst/>
              <a:ahLst/>
              <a:cxnLst/>
              <a:rect l="l" t="t" r="r" b="b"/>
              <a:pathLst>
                <a:path w="114934" h="2188210">
                  <a:moveTo>
                    <a:pt x="114500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114500" y="2187990"/>
                  </a:lnTo>
                  <a:lnTo>
                    <a:pt x="1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52366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4" h="2200910">
                  <a:moveTo>
                    <a:pt x="25272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30" y="2200655"/>
                  </a:lnTo>
                  <a:lnTo>
                    <a:pt x="139930" y="2187948"/>
                  </a:lnTo>
                  <a:lnTo>
                    <a:pt x="25360" y="2187948"/>
                  </a:lnTo>
                  <a:lnTo>
                    <a:pt x="12744" y="2175227"/>
                  </a:lnTo>
                  <a:lnTo>
                    <a:pt x="25360" y="2175227"/>
                  </a:lnTo>
                  <a:lnTo>
                    <a:pt x="25360" y="12666"/>
                  </a:lnTo>
                  <a:lnTo>
                    <a:pt x="12744" y="12666"/>
                  </a:lnTo>
                  <a:lnTo>
                    <a:pt x="25272" y="0"/>
                  </a:lnTo>
                  <a:close/>
                </a:path>
                <a:path w="140334" h="2200910">
                  <a:moveTo>
                    <a:pt x="25360" y="2175227"/>
                  </a:moveTo>
                  <a:lnTo>
                    <a:pt x="12744" y="2175227"/>
                  </a:lnTo>
                  <a:lnTo>
                    <a:pt x="25360" y="2187948"/>
                  </a:lnTo>
                  <a:lnTo>
                    <a:pt x="25360" y="2175227"/>
                  </a:lnTo>
                  <a:close/>
                </a:path>
                <a:path w="140334" h="2200910">
                  <a:moveTo>
                    <a:pt x="114442" y="2175227"/>
                  </a:moveTo>
                  <a:lnTo>
                    <a:pt x="25360" y="2175227"/>
                  </a:lnTo>
                  <a:lnTo>
                    <a:pt x="25360" y="2187948"/>
                  </a:lnTo>
                  <a:lnTo>
                    <a:pt x="114442" y="2187948"/>
                  </a:lnTo>
                  <a:lnTo>
                    <a:pt x="114442" y="2175227"/>
                  </a:lnTo>
                  <a:close/>
                </a:path>
                <a:path w="140334" h="2200910">
                  <a:moveTo>
                    <a:pt x="114531" y="0"/>
                  </a:moveTo>
                  <a:lnTo>
                    <a:pt x="114442" y="2187948"/>
                  </a:lnTo>
                  <a:lnTo>
                    <a:pt x="127186" y="2175227"/>
                  </a:lnTo>
                  <a:lnTo>
                    <a:pt x="139930" y="2175227"/>
                  </a:lnTo>
                  <a:lnTo>
                    <a:pt x="139930" y="12666"/>
                  </a:lnTo>
                  <a:lnTo>
                    <a:pt x="127186" y="12666"/>
                  </a:lnTo>
                  <a:lnTo>
                    <a:pt x="114531" y="0"/>
                  </a:lnTo>
                  <a:close/>
                </a:path>
                <a:path w="140334" h="2200910">
                  <a:moveTo>
                    <a:pt x="139930" y="2175227"/>
                  </a:moveTo>
                  <a:lnTo>
                    <a:pt x="127186" y="2175227"/>
                  </a:lnTo>
                  <a:lnTo>
                    <a:pt x="114442" y="2187948"/>
                  </a:lnTo>
                  <a:lnTo>
                    <a:pt x="139930" y="2187948"/>
                  </a:lnTo>
                  <a:lnTo>
                    <a:pt x="139930" y="2175227"/>
                  </a:lnTo>
                  <a:close/>
                </a:path>
                <a:path w="140334" h="2200910">
                  <a:moveTo>
                    <a:pt x="25360" y="0"/>
                  </a:moveTo>
                  <a:lnTo>
                    <a:pt x="12744" y="12666"/>
                  </a:lnTo>
                  <a:lnTo>
                    <a:pt x="25360" y="12666"/>
                  </a:lnTo>
                  <a:lnTo>
                    <a:pt x="25360" y="0"/>
                  </a:lnTo>
                  <a:close/>
                </a:path>
                <a:path w="140334" h="2200910">
                  <a:moveTo>
                    <a:pt x="114442" y="0"/>
                  </a:moveTo>
                  <a:lnTo>
                    <a:pt x="25360" y="0"/>
                  </a:lnTo>
                  <a:lnTo>
                    <a:pt x="25360" y="12666"/>
                  </a:lnTo>
                  <a:lnTo>
                    <a:pt x="114442" y="12666"/>
                  </a:lnTo>
                  <a:lnTo>
                    <a:pt x="114442" y="0"/>
                  </a:lnTo>
                  <a:close/>
                </a:path>
                <a:path w="140334" h="2200910">
                  <a:moveTo>
                    <a:pt x="139930" y="0"/>
                  </a:moveTo>
                  <a:lnTo>
                    <a:pt x="114531" y="0"/>
                  </a:lnTo>
                  <a:lnTo>
                    <a:pt x="127186" y="12666"/>
                  </a:lnTo>
                  <a:lnTo>
                    <a:pt x="139930" y="12666"/>
                  </a:lnTo>
                  <a:lnTo>
                    <a:pt x="139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54064" y="1412706"/>
              <a:ext cx="114935" cy="2188210"/>
            </a:xfrm>
            <a:custGeom>
              <a:avLst/>
              <a:gdLst/>
              <a:ahLst/>
              <a:cxnLst/>
              <a:rect l="l" t="t" r="r" b="b"/>
              <a:pathLst>
                <a:path w="114934" h="2188210">
                  <a:moveTo>
                    <a:pt x="114500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114500" y="2187990"/>
                  </a:lnTo>
                  <a:lnTo>
                    <a:pt x="1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41448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4" h="2200910">
                  <a:moveTo>
                    <a:pt x="25271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30" y="2200655"/>
                  </a:lnTo>
                  <a:lnTo>
                    <a:pt x="139930" y="2187948"/>
                  </a:lnTo>
                  <a:lnTo>
                    <a:pt x="25360" y="2187948"/>
                  </a:lnTo>
                  <a:lnTo>
                    <a:pt x="12616" y="2175227"/>
                  </a:lnTo>
                  <a:lnTo>
                    <a:pt x="25360" y="2175227"/>
                  </a:lnTo>
                  <a:lnTo>
                    <a:pt x="25360" y="12666"/>
                  </a:lnTo>
                  <a:lnTo>
                    <a:pt x="12616" y="12666"/>
                  </a:lnTo>
                  <a:lnTo>
                    <a:pt x="25271" y="0"/>
                  </a:lnTo>
                  <a:close/>
                </a:path>
                <a:path w="140334" h="2200910">
                  <a:moveTo>
                    <a:pt x="25360" y="2175227"/>
                  </a:moveTo>
                  <a:lnTo>
                    <a:pt x="12616" y="2175227"/>
                  </a:lnTo>
                  <a:lnTo>
                    <a:pt x="25360" y="2187948"/>
                  </a:lnTo>
                  <a:lnTo>
                    <a:pt x="25360" y="2175227"/>
                  </a:lnTo>
                  <a:close/>
                </a:path>
                <a:path w="140334" h="2200910">
                  <a:moveTo>
                    <a:pt x="114442" y="2175227"/>
                  </a:moveTo>
                  <a:lnTo>
                    <a:pt x="25360" y="2175227"/>
                  </a:lnTo>
                  <a:lnTo>
                    <a:pt x="25360" y="2187948"/>
                  </a:lnTo>
                  <a:lnTo>
                    <a:pt x="114442" y="2187948"/>
                  </a:lnTo>
                  <a:lnTo>
                    <a:pt x="114442" y="2175227"/>
                  </a:lnTo>
                  <a:close/>
                </a:path>
                <a:path w="140334" h="2200910">
                  <a:moveTo>
                    <a:pt x="114531" y="0"/>
                  </a:moveTo>
                  <a:lnTo>
                    <a:pt x="114442" y="2187948"/>
                  </a:lnTo>
                  <a:lnTo>
                    <a:pt x="127186" y="2175227"/>
                  </a:lnTo>
                  <a:lnTo>
                    <a:pt x="139930" y="2175227"/>
                  </a:lnTo>
                  <a:lnTo>
                    <a:pt x="139930" y="12666"/>
                  </a:lnTo>
                  <a:lnTo>
                    <a:pt x="127186" y="12666"/>
                  </a:lnTo>
                  <a:lnTo>
                    <a:pt x="114531" y="0"/>
                  </a:lnTo>
                  <a:close/>
                </a:path>
                <a:path w="140334" h="2200910">
                  <a:moveTo>
                    <a:pt x="139930" y="2175227"/>
                  </a:moveTo>
                  <a:lnTo>
                    <a:pt x="127186" y="2175227"/>
                  </a:lnTo>
                  <a:lnTo>
                    <a:pt x="114442" y="2187948"/>
                  </a:lnTo>
                  <a:lnTo>
                    <a:pt x="139930" y="2187948"/>
                  </a:lnTo>
                  <a:lnTo>
                    <a:pt x="139930" y="2175227"/>
                  </a:lnTo>
                  <a:close/>
                </a:path>
                <a:path w="140334" h="2200910">
                  <a:moveTo>
                    <a:pt x="25360" y="0"/>
                  </a:moveTo>
                  <a:lnTo>
                    <a:pt x="12616" y="12666"/>
                  </a:lnTo>
                  <a:lnTo>
                    <a:pt x="25360" y="12666"/>
                  </a:lnTo>
                  <a:lnTo>
                    <a:pt x="25360" y="0"/>
                  </a:lnTo>
                  <a:close/>
                </a:path>
                <a:path w="140334" h="2200910">
                  <a:moveTo>
                    <a:pt x="114442" y="0"/>
                  </a:moveTo>
                  <a:lnTo>
                    <a:pt x="25360" y="0"/>
                  </a:lnTo>
                  <a:lnTo>
                    <a:pt x="25360" y="12666"/>
                  </a:lnTo>
                  <a:lnTo>
                    <a:pt x="114442" y="12666"/>
                  </a:lnTo>
                  <a:lnTo>
                    <a:pt x="114442" y="0"/>
                  </a:lnTo>
                  <a:close/>
                </a:path>
                <a:path w="140334" h="2200910">
                  <a:moveTo>
                    <a:pt x="139930" y="0"/>
                  </a:moveTo>
                  <a:lnTo>
                    <a:pt x="114531" y="0"/>
                  </a:lnTo>
                  <a:lnTo>
                    <a:pt x="127186" y="12666"/>
                  </a:lnTo>
                  <a:lnTo>
                    <a:pt x="139930" y="12666"/>
                  </a:lnTo>
                  <a:lnTo>
                    <a:pt x="139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43146" y="1412706"/>
              <a:ext cx="114935" cy="2188210"/>
            </a:xfrm>
            <a:custGeom>
              <a:avLst/>
              <a:gdLst/>
              <a:ahLst/>
              <a:cxnLst/>
              <a:rect l="l" t="t" r="r" b="b"/>
              <a:pathLst>
                <a:path w="114934" h="2188210">
                  <a:moveTo>
                    <a:pt x="114500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114500" y="2187990"/>
                  </a:lnTo>
                  <a:lnTo>
                    <a:pt x="1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0401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4" h="2200910">
                  <a:moveTo>
                    <a:pt x="25398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30" y="2200655"/>
                  </a:lnTo>
                  <a:lnTo>
                    <a:pt x="139930" y="2187948"/>
                  </a:lnTo>
                  <a:lnTo>
                    <a:pt x="25488" y="2187948"/>
                  </a:lnTo>
                  <a:lnTo>
                    <a:pt x="12744" y="2175226"/>
                  </a:lnTo>
                  <a:lnTo>
                    <a:pt x="25488" y="2175226"/>
                  </a:lnTo>
                  <a:lnTo>
                    <a:pt x="25488" y="12666"/>
                  </a:lnTo>
                  <a:lnTo>
                    <a:pt x="12744" y="12666"/>
                  </a:lnTo>
                  <a:lnTo>
                    <a:pt x="25398" y="0"/>
                  </a:lnTo>
                  <a:close/>
                </a:path>
                <a:path w="140334" h="2200910">
                  <a:moveTo>
                    <a:pt x="25488" y="2175226"/>
                  </a:moveTo>
                  <a:lnTo>
                    <a:pt x="12744" y="2175226"/>
                  </a:lnTo>
                  <a:lnTo>
                    <a:pt x="25488" y="2187948"/>
                  </a:lnTo>
                  <a:lnTo>
                    <a:pt x="25488" y="2175226"/>
                  </a:lnTo>
                  <a:close/>
                </a:path>
                <a:path w="140334" h="2200910">
                  <a:moveTo>
                    <a:pt x="114569" y="2175226"/>
                  </a:moveTo>
                  <a:lnTo>
                    <a:pt x="25488" y="2175226"/>
                  </a:lnTo>
                  <a:lnTo>
                    <a:pt x="25488" y="2187948"/>
                  </a:lnTo>
                  <a:lnTo>
                    <a:pt x="114569" y="2187948"/>
                  </a:lnTo>
                  <a:lnTo>
                    <a:pt x="114569" y="2175226"/>
                  </a:lnTo>
                  <a:close/>
                </a:path>
                <a:path w="140334" h="2200910">
                  <a:moveTo>
                    <a:pt x="114659" y="0"/>
                  </a:moveTo>
                  <a:lnTo>
                    <a:pt x="114569" y="2187948"/>
                  </a:lnTo>
                  <a:lnTo>
                    <a:pt x="127313" y="2175226"/>
                  </a:lnTo>
                  <a:lnTo>
                    <a:pt x="139930" y="2175226"/>
                  </a:lnTo>
                  <a:lnTo>
                    <a:pt x="139930" y="12666"/>
                  </a:lnTo>
                  <a:lnTo>
                    <a:pt x="127313" y="12666"/>
                  </a:lnTo>
                  <a:lnTo>
                    <a:pt x="114659" y="0"/>
                  </a:lnTo>
                  <a:close/>
                </a:path>
                <a:path w="140334" h="2200910">
                  <a:moveTo>
                    <a:pt x="139930" y="2175226"/>
                  </a:moveTo>
                  <a:lnTo>
                    <a:pt x="127313" y="2175226"/>
                  </a:lnTo>
                  <a:lnTo>
                    <a:pt x="114569" y="2187948"/>
                  </a:lnTo>
                  <a:lnTo>
                    <a:pt x="139930" y="2187948"/>
                  </a:lnTo>
                  <a:lnTo>
                    <a:pt x="139930" y="2175226"/>
                  </a:lnTo>
                  <a:close/>
                </a:path>
                <a:path w="140334" h="2200910">
                  <a:moveTo>
                    <a:pt x="25488" y="0"/>
                  </a:moveTo>
                  <a:lnTo>
                    <a:pt x="12744" y="12666"/>
                  </a:lnTo>
                  <a:lnTo>
                    <a:pt x="25488" y="12666"/>
                  </a:lnTo>
                  <a:lnTo>
                    <a:pt x="25488" y="0"/>
                  </a:lnTo>
                  <a:close/>
                </a:path>
                <a:path w="140334" h="2200910">
                  <a:moveTo>
                    <a:pt x="114569" y="0"/>
                  </a:moveTo>
                  <a:lnTo>
                    <a:pt x="25488" y="0"/>
                  </a:lnTo>
                  <a:lnTo>
                    <a:pt x="25488" y="12666"/>
                  </a:lnTo>
                  <a:lnTo>
                    <a:pt x="114569" y="12666"/>
                  </a:lnTo>
                  <a:lnTo>
                    <a:pt x="114569" y="0"/>
                  </a:lnTo>
                  <a:close/>
                </a:path>
                <a:path w="140334" h="2200910">
                  <a:moveTo>
                    <a:pt x="139930" y="0"/>
                  </a:moveTo>
                  <a:lnTo>
                    <a:pt x="114659" y="0"/>
                  </a:lnTo>
                  <a:lnTo>
                    <a:pt x="127313" y="12666"/>
                  </a:lnTo>
                  <a:lnTo>
                    <a:pt x="139930" y="12666"/>
                  </a:lnTo>
                  <a:lnTo>
                    <a:pt x="139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2227" y="1412706"/>
              <a:ext cx="114935" cy="2188210"/>
            </a:xfrm>
            <a:custGeom>
              <a:avLst/>
              <a:gdLst/>
              <a:ahLst/>
              <a:cxnLst/>
              <a:rect l="l" t="t" r="r" b="b"/>
              <a:pathLst>
                <a:path w="114934" h="2188210">
                  <a:moveTo>
                    <a:pt x="114500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114500" y="2187990"/>
                  </a:lnTo>
                  <a:lnTo>
                    <a:pt x="1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19483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4" h="2200910">
                  <a:moveTo>
                    <a:pt x="25398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30" y="2200655"/>
                  </a:lnTo>
                  <a:lnTo>
                    <a:pt x="139930" y="2187948"/>
                  </a:lnTo>
                  <a:lnTo>
                    <a:pt x="25488" y="2187948"/>
                  </a:lnTo>
                  <a:lnTo>
                    <a:pt x="12744" y="2175227"/>
                  </a:lnTo>
                  <a:lnTo>
                    <a:pt x="25488" y="2175227"/>
                  </a:lnTo>
                  <a:lnTo>
                    <a:pt x="25488" y="12666"/>
                  </a:lnTo>
                  <a:lnTo>
                    <a:pt x="12744" y="12666"/>
                  </a:lnTo>
                  <a:lnTo>
                    <a:pt x="25398" y="0"/>
                  </a:lnTo>
                  <a:close/>
                </a:path>
                <a:path w="140334" h="2200910">
                  <a:moveTo>
                    <a:pt x="25488" y="2175227"/>
                  </a:moveTo>
                  <a:lnTo>
                    <a:pt x="12744" y="2175227"/>
                  </a:lnTo>
                  <a:lnTo>
                    <a:pt x="25488" y="2187948"/>
                  </a:lnTo>
                  <a:lnTo>
                    <a:pt x="25488" y="2175227"/>
                  </a:lnTo>
                  <a:close/>
                </a:path>
                <a:path w="140334" h="2200910">
                  <a:moveTo>
                    <a:pt x="114569" y="2175227"/>
                  </a:moveTo>
                  <a:lnTo>
                    <a:pt x="25488" y="2175227"/>
                  </a:lnTo>
                  <a:lnTo>
                    <a:pt x="25488" y="2187948"/>
                  </a:lnTo>
                  <a:lnTo>
                    <a:pt x="114569" y="2187948"/>
                  </a:lnTo>
                  <a:lnTo>
                    <a:pt x="114569" y="2175227"/>
                  </a:lnTo>
                  <a:close/>
                </a:path>
                <a:path w="140334" h="2200910">
                  <a:moveTo>
                    <a:pt x="114658" y="0"/>
                  </a:moveTo>
                  <a:lnTo>
                    <a:pt x="114569" y="2187948"/>
                  </a:lnTo>
                  <a:lnTo>
                    <a:pt x="127186" y="2175227"/>
                  </a:lnTo>
                  <a:lnTo>
                    <a:pt x="139930" y="2175227"/>
                  </a:lnTo>
                  <a:lnTo>
                    <a:pt x="139930" y="12666"/>
                  </a:lnTo>
                  <a:lnTo>
                    <a:pt x="127186" y="12666"/>
                  </a:lnTo>
                  <a:lnTo>
                    <a:pt x="114658" y="0"/>
                  </a:lnTo>
                  <a:close/>
                </a:path>
                <a:path w="140334" h="2200910">
                  <a:moveTo>
                    <a:pt x="139930" y="2175227"/>
                  </a:moveTo>
                  <a:lnTo>
                    <a:pt x="127186" y="2175227"/>
                  </a:lnTo>
                  <a:lnTo>
                    <a:pt x="114569" y="2187948"/>
                  </a:lnTo>
                  <a:lnTo>
                    <a:pt x="139930" y="2187948"/>
                  </a:lnTo>
                  <a:lnTo>
                    <a:pt x="139930" y="2175227"/>
                  </a:lnTo>
                  <a:close/>
                </a:path>
                <a:path w="140334" h="2200910">
                  <a:moveTo>
                    <a:pt x="25488" y="0"/>
                  </a:moveTo>
                  <a:lnTo>
                    <a:pt x="12744" y="12666"/>
                  </a:lnTo>
                  <a:lnTo>
                    <a:pt x="25488" y="12666"/>
                  </a:lnTo>
                  <a:lnTo>
                    <a:pt x="25488" y="0"/>
                  </a:lnTo>
                  <a:close/>
                </a:path>
                <a:path w="140334" h="2200910">
                  <a:moveTo>
                    <a:pt x="114569" y="0"/>
                  </a:moveTo>
                  <a:lnTo>
                    <a:pt x="25488" y="0"/>
                  </a:lnTo>
                  <a:lnTo>
                    <a:pt x="25488" y="12666"/>
                  </a:lnTo>
                  <a:lnTo>
                    <a:pt x="114569" y="12666"/>
                  </a:lnTo>
                  <a:lnTo>
                    <a:pt x="114569" y="0"/>
                  </a:lnTo>
                  <a:close/>
                </a:path>
                <a:path w="140334" h="2200910">
                  <a:moveTo>
                    <a:pt x="139930" y="0"/>
                  </a:moveTo>
                  <a:lnTo>
                    <a:pt x="114658" y="0"/>
                  </a:lnTo>
                  <a:lnTo>
                    <a:pt x="127186" y="12666"/>
                  </a:lnTo>
                  <a:lnTo>
                    <a:pt x="139930" y="12666"/>
                  </a:lnTo>
                  <a:lnTo>
                    <a:pt x="139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24144" y="1412706"/>
            <a:ext cx="483870" cy="2200910"/>
            <a:chOff x="5724144" y="1412706"/>
            <a:chExt cx="483870" cy="2200910"/>
          </a:xfrm>
        </p:grpSpPr>
        <p:sp>
          <p:nvSpPr>
            <p:cNvPr id="21" name="object 21"/>
            <p:cNvSpPr/>
            <p:nvPr/>
          </p:nvSpPr>
          <p:spPr>
            <a:xfrm>
              <a:off x="5724144" y="1412748"/>
              <a:ext cx="127635" cy="2200910"/>
            </a:xfrm>
            <a:custGeom>
              <a:avLst/>
              <a:gdLst/>
              <a:ahLst/>
              <a:cxnLst/>
              <a:rect l="l" t="t" r="r" b="b"/>
              <a:pathLst>
                <a:path w="127635" h="2200910">
                  <a:moveTo>
                    <a:pt x="12722" y="0"/>
                  </a:moveTo>
                  <a:lnTo>
                    <a:pt x="0" y="12665"/>
                  </a:lnTo>
                  <a:lnTo>
                    <a:pt x="0" y="2200655"/>
                  </a:lnTo>
                  <a:lnTo>
                    <a:pt x="127223" y="2200655"/>
                  </a:lnTo>
                  <a:lnTo>
                    <a:pt x="127223" y="2187947"/>
                  </a:lnTo>
                  <a:lnTo>
                    <a:pt x="12722" y="2187947"/>
                  </a:lnTo>
                  <a:lnTo>
                    <a:pt x="0" y="2175226"/>
                  </a:lnTo>
                  <a:lnTo>
                    <a:pt x="12722" y="2175226"/>
                  </a:lnTo>
                  <a:lnTo>
                    <a:pt x="12722" y="0"/>
                  </a:lnTo>
                  <a:close/>
                </a:path>
                <a:path w="127635" h="2200910">
                  <a:moveTo>
                    <a:pt x="12722" y="2175226"/>
                  </a:moveTo>
                  <a:lnTo>
                    <a:pt x="0" y="2175226"/>
                  </a:lnTo>
                  <a:lnTo>
                    <a:pt x="12722" y="2187947"/>
                  </a:lnTo>
                  <a:lnTo>
                    <a:pt x="12722" y="2175226"/>
                  </a:lnTo>
                  <a:close/>
                </a:path>
                <a:path w="127635" h="2200910">
                  <a:moveTo>
                    <a:pt x="101778" y="2175226"/>
                  </a:moveTo>
                  <a:lnTo>
                    <a:pt x="12722" y="2175226"/>
                  </a:lnTo>
                  <a:lnTo>
                    <a:pt x="12722" y="2187947"/>
                  </a:lnTo>
                  <a:lnTo>
                    <a:pt x="101778" y="2187947"/>
                  </a:lnTo>
                  <a:lnTo>
                    <a:pt x="101778" y="2175226"/>
                  </a:lnTo>
                  <a:close/>
                </a:path>
                <a:path w="127635" h="2200910">
                  <a:moveTo>
                    <a:pt x="101868" y="0"/>
                  </a:moveTo>
                  <a:lnTo>
                    <a:pt x="101778" y="2187947"/>
                  </a:lnTo>
                  <a:lnTo>
                    <a:pt x="114500" y="2175226"/>
                  </a:lnTo>
                  <a:lnTo>
                    <a:pt x="127223" y="2175226"/>
                  </a:lnTo>
                  <a:lnTo>
                    <a:pt x="127223" y="12665"/>
                  </a:lnTo>
                  <a:lnTo>
                    <a:pt x="114500" y="12665"/>
                  </a:lnTo>
                  <a:lnTo>
                    <a:pt x="101868" y="0"/>
                  </a:lnTo>
                  <a:close/>
                </a:path>
                <a:path w="127635" h="2200910">
                  <a:moveTo>
                    <a:pt x="127223" y="2175226"/>
                  </a:moveTo>
                  <a:lnTo>
                    <a:pt x="114500" y="2175226"/>
                  </a:lnTo>
                  <a:lnTo>
                    <a:pt x="101778" y="2187947"/>
                  </a:lnTo>
                  <a:lnTo>
                    <a:pt x="127223" y="2187947"/>
                  </a:lnTo>
                  <a:lnTo>
                    <a:pt x="127223" y="2175226"/>
                  </a:lnTo>
                  <a:close/>
                </a:path>
                <a:path w="127635" h="2200910">
                  <a:moveTo>
                    <a:pt x="12632" y="0"/>
                  </a:moveTo>
                  <a:lnTo>
                    <a:pt x="0" y="0"/>
                  </a:lnTo>
                  <a:lnTo>
                    <a:pt x="0" y="12665"/>
                  </a:lnTo>
                  <a:lnTo>
                    <a:pt x="12632" y="0"/>
                  </a:lnTo>
                  <a:close/>
                </a:path>
                <a:path w="127635" h="2200910">
                  <a:moveTo>
                    <a:pt x="101778" y="0"/>
                  </a:moveTo>
                  <a:lnTo>
                    <a:pt x="12722" y="0"/>
                  </a:lnTo>
                  <a:lnTo>
                    <a:pt x="12722" y="12665"/>
                  </a:lnTo>
                  <a:lnTo>
                    <a:pt x="101778" y="12665"/>
                  </a:lnTo>
                  <a:lnTo>
                    <a:pt x="101778" y="0"/>
                  </a:lnTo>
                  <a:close/>
                </a:path>
                <a:path w="127635" h="2200910">
                  <a:moveTo>
                    <a:pt x="127223" y="0"/>
                  </a:moveTo>
                  <a:lnTo>
                    <a:pt x="101868" y="0"/>
                  </a:lnTo>
                  <a:lnTo>
                    <a:pt x="114500" y="12665"/>
                  </a:lnTo>
                  <a:lnTo>
                    <a:pt x="127223" y="12665"/>
                  </a:lnTo>
                  <a:lnTo>
                    <a:pt x="1272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13199" y="1412706"/>
              <a:ext cx="114935" cy="2188210"/>
            </a:xfrm>
            <a:custGeom>
              <a:avLst/>
              <a:gdLst/>
              <a:ahLst/>
              <a:cxnLst/>
              <a:rect l="l" t="t" r="r" b="b"/>
              <a:pathLst>
                <a:path w="114935" h="2188210">
                  <a:moveTo>
                    <a:pt x="114500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114500" y="2187990"/>
                  </a:lnTo>
                  <a:lnTo>
                    <a:pt x="1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00478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5" h="2200910">
                  <a:moveTo>
                    <a:pt x="25353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45" y="2200655"/>
                  </a:lnTo>
                  <a:lnTo>
                    <a:pt x="139945" y="2187947"/>
                  </a:lnTo>
                  <a:lnTo>
                    <a:pt x="25443" y="2187947"/>
                  </a:lnTo>
                  <a:lnTo>
                    <a:pt x="12721" y="2175226"/>
                  </a:lnTo>
                  <a:lnTo>
                    <a:pt x="25443" y="2175226"/>
                  </a:lnTo>
                  <a:lnTo>
                    <a:pt x="25443" y="12665"/>
                  </a:lnTo>
                  <a:lnTo>
                    <a:pt x="12721" y="12665"/>
                  </a:lnTo>
                  <a:lnTo>
                    <a:pt x="25353" y="0"/>
                  </a:lnTo>
                  <a:close/>
                </a:path>
                <a:path w="140335" h="2200910">
                  <a:moveTo>
                    <a:pt x="25443" y="2175226"/>
                  </a:moveTo>
                  <a:lnTo>
                    <a:pt x="12721" y="2175226"/>
                  </a:lnTo>
                  <a:lnTo>
                    <a:pt x="25443" y="2187947"/>
                  </a:lnTo>
                  <a:lnTo>
                    <a:pt x="25443" y="2175226"/>
                  </a:lnTo>
                  <a:close/>
                </a:path>
                <a:path w="140335" h="2200910">
                  <a:moveTo>
                    <a:pt x="114495" y="2175226"/>
                  </a:moveTo>
                  <a:lnTo>
                    <a:pt x="25443" y="2175226"/>
                  </a:lnTo>
                  <a:lnTo>
                    <a:pt x="25443" y="2187947"/>
                  </a:lnTo>
                  <a:lnTo>
                    <a:pt x="114495" y="2187947"/>
                  </a:lnTo>
                  <a:lnTo>
                    <a:pt x="114495" y="2175226"/>
                  </a:lnTo>
                  <a:close/>
                </a:path>
                <a:path w="140335" h="2200910">
                  <a:moveTo>
                    <a:pt x="114585" y="0"/>
                  </a:moveTo>
                  <a:lnTo>
                    <a:pt x="114495" y="2187947"/>
                  </a:lnTo>
                  <a:lnTo>
                    <a:pt x="127227" y="2175226"/>
                  </a:lnTo>
                  <a:lnTo>
                    <a:pt x="139945" y="2175226"/>
                  </a:lnTo>
                  <a:lnTo>
                    <a:pt x="139945" y="12665"/>
                  </a:lnTo>
                  <a:lnTo>
                    <a:pt x="127227" y="12665"/>
                  </a:lnTo>
                  <a:lnTo>
                    <a:pt x="114585" y="0"/>
                  </a:lnTo>
                  <a:close/>
                </a:path>
                <a:path w="140335" h="2200910">
                  <a:moveTo>
                    <a:pt x="139945" y="2175226"/>
                  </a:moveTo>
                  <a:lnTo>
                    <a:pt x="127227" y="2175226"/>
                  </a:lnTo>
                  <a:lnTo>
                    <a:pt x="114495" y="2187947"/>
                  </a:lnTo>
                  <a:lnTo>
                    <a:pt x="139945" y="2187947"/>
                  </a:lnTo>
                  <a:lnTo>
                    <a:pt x="139945" y="2175226"/>
                  </a:lnTo>
                  <a:close/>
                </a:path>
                <a:path w="140335" h="2200910">
                  <a:moveTo>
                    <a:pt x="25443" y="0"/>
                  </a:moveTo>
                  <a:lnTo>
                    <a:pt x="12721" y="12665"/>
                  </a:lnTo>
                  <a:lnTo>
                    <a:pt x="25443" y="12665"/>
                  </a:lnTo>
                  <a:lnTo>
                    <a:pt x="25443" y="0"/>
                  </a:lnTo>
                  <a:close/>
                </a:path>
                <a:path w="140335" h="2200910">
                  <a:moveTo>
                    <a:pt x="114495" y="0"/>
                  </a:moveTo>
                  <a:lnTo>
                    <a:pt x="25443" y="0"/>
                  </a:lnTo>
                  <a:lnTo>
                    <a:pt x="25443" y="12665"/>
                  </a:lnTo>
                  <a:lnTo>
                    <a:pt x="114495" y="12665"/>
                  </a:lnTo>
                  <a:lnTo>
                    <a:pt x="114495" y="0"/>
                  </a:lnTo>
                  <a:close/>
                </a:path>
                <a:path w="140335" h="2200910">
                  <a:moveTo>
                    <a:pt x="139945" y="0"/>
                  </a:moveTo>
                  <a:lnTo>
                    <a:pt x="114585" y="0"/>
                  </a:lnTo>
                  <a:lnTo>
                    <a:pt x="127227" y="12665"/>
                  </a:lnTo>
                  <a:lnTo>
                    <a:pt x="139945" y="12665"/>
                  </a:lnTo>
                  <a:lnTo>
                    <a:pt x="139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02255" y="1412706"/>
              <a:ext cx="114935" cy="2188210"/>
            </a:xfrm>
            <a:custGeom>
              <a:avLst/>
              <a:gdLst/>
              <a:ahLst/>
              <a:cxnLst/>
              <a:rect l="l" t="t" r="r" b="b"/>
              <a:pathLst>
                <a:path w="114935" h="2188210">
                  <a:moveTo>
                    <a:pt x="114500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114500" y="2187990"/>
                  </a:lnTo>
                  <a:lnTo>
                    <a:pt x="1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89537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5" h="2200910">
                  <a:moveTo>
                    <a:pt x="25347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43" y="2200655"/>
                  </a:lnTo>
                  <a:lnTo>
                    <a:pt x="139943" y="2187947"/>
                  </a:lnTo>
                  <a:lnTo>
                    <a:pt x="25437" y="2187947"/>
                  </a:lnTo>
                  <a:lnTo>
                    <a:pt x="12718" y="2175226"/>
                  </a:lnTo>
                  <a:lnTo>
                    <a:pt x="25437" y="2175226"/>
                  </a:lnTo>
                  <a:lnTo>
                    <a:pt x="25437" y="12665"/>
                  </a:lnTo>
                  <a:lnTo>
                    <a:pt x="12718" y="12665"/>
                  </a:lnTo>
                  <a:lnTo>
                    <a:pt x="25347" y="0"/>
                  </a:lnTo>
                  <a:close/>
                </a:path>
                <a:path w="140335" h="2200910">
                  <a:moveTo>
                    <a:pt x="25437" y="2175226"/>
                  </a:moveTo>
                  <a:lnTo>
                    <a:pt x="12718" y="2175226"/>
                  </a:lnTo>
                  <a:lnTo>
                    <a:pt x="25437" y="2187947"/>
                  </a:lnTo>
                  <a:lnTo>
                    <a:pt x="25437" y="2175226"/>
                  </a:lnTo>
                  <a:close/>
                </a:path>
                <a:path w="140335" h="2200910">
                  <a:moveTo>
                    <a:pt x="114493" y="2175226"/>
                  </a:moveTo>
                  <a:lnTo>
                    <a:pt x="25437" y="2175226"/>
                  </a:lnTo>
                  <a:lnTo>
                    <a:pt x="25437" y="2187947"/>
                  </a:lnTo>
                  <a:lnTo>
                    <a:pt x="114493" y="2187947"/>
                  </a:lnTo>
                  <a:lnTo>
                    <a:pt x="114493" y="2175226"/>
                  </a:lnTo>
                  <a:close/>
                </a:path>
                <a:path w="140335" h="2200910">
                  <a:moveTo>
                    <a:pt x="114582" y="0"/>
                  </a:moveTo>
                  <a:lnTo>
                    <a:pt x="114493" y="2187947"/>
                  </a:lnTo>
                  <a:lnTo>
                    <a:pt x="127224" y="2175226"/>
                  </a:lnTo>
                  <a:lnTo>
                    <a:pt x="139943" y="2175226"/>
                  </a:lnTo>
                  <a:lnTo>
                    <a:pt x="139943" y="12665"/>
                  </a:lnTo>
                  <a:lnTo>
                    <a:pt x="127224" y="12665"/>
                  </a:lnTo>
                  <a:lnTo>
                    <a:pt x="114582" y="0"/>
                  </a:lnTo>
                  <a:close/>
                </a:path>
                <a:path w="140335" h="2200910">
                  <a:moveTo>
                    <a:pt x="139943" y="2175226"/>
                  </a:moveTo>
                  <a:lnTo>
                    <a:pt x="127224" y="2175226"/>
                  </a:lnTo>
                  <a:lnTo>
                    <a:pt x="114493" y="2187947"/>
                  </a:lnTo>
                  <a:lnTo>
                    <a:pt x="139943" y="2187947"/>
                  </a:lnTo>
                  <a:lnTo>
                    <a:pt x="139943" y="2175226"/>
                  </a:lnTo>
                  <a:close/>
                </a:path>
                <a:path w="140335" h="2200910">
                  <a:moveTo>
                    <a:pt x="25437" y="0"/>
                  </a:moveTo>
                  <a:lnTo>
                    <a:pt x="12718" y="12665"/>
                  </a:lnTo>
                  <a:lnTo>
                    <a:pt x="25437" y="12665"/>
                  </a:lnTo>
                  <a:lnTo>
                    <a:pt x="25437" y="0"/>
                  </a:lnTo>
                  <a:close/>
                </a:path>
                <a:path w="140335" h="2200910">
                  <a:moveTo>
                    <a:pt x="114493" y="0"/>
                  </a:moveTo>
                  <a:lnTo>
                    <a:pt x="25437" y="0"/>
                  </a:lnTo>
                  <a:lnTo>
                    <a:pt x="25437" y="12665"/>
                  </a:lnTo>
                  <a:lnTo>
                    <a:pt x="114493" y="12665"/>
                  </a:lnTo>
                  <a:lnTo>
                    <a:pt x="114493" y="0"/>
                  </a:lnTo>
                  <a:close/>
                </a:path>
                <a:path w="140335" h="2200910">
                  <a:moveTo>
                    <a:pt x="139943" y="0"/>
                  </a:moveTo>
                  <a:lnTo>
                    <a:pt x="114582" y="0"/>
                  </a:lnTo>
                  <a:lnTo>
                    <a:pt x="127224" y="12665"/>
                  </a:lnTo>
                  <a:lnTo>
                    <a:pt x="139943" y="12665"/>
                  </a:lnTo>
                  <a:lnTo>
                    <a:pt x="139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91311" y="1412706"/>
              <a:ext cx="114935" cy="2188210"/>
            </a:xfrm>
            <a:custGeom>
              <a:avLst/>
              <a:gdLst/>
              <a:ahLst/>
              <a:cxnLst/>
              <a:rect l="l" t="t" r="r" b="b"/>
              <a:pathLst>
                <a:path w="114935" h="2188210">
                  <a:moveTo>
                    <a:pt x="114500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114500" y="2187990"/>
                  </a:lnTo>
                  <a:lnTo>
                    <a:pt x="1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78593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5" h="2200910">
                  <a:moveTo>
                    <a:pt x="25347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43" y="2200655"/>
                  </a:lnTo>
                  <a:lnTo>
                    <a:pt x="139943" y="2187947"/>
                  </a:lnTo>
                  <a:lnTo>
                    <a:pt x="25437" y="2187947"/>
                  </a:lnTo>
                  <a:lnTo>
                    <a:pt x="12718" y="2175227"/>
                  </a:lnTo>
                  <a:lnTo>
                    <a:pt x="25437" y="2175227"/>
                  </a:lnTo>
                  <a:lnTo>
                    <a:pt x="25437" y="12665"/>
                  </a:lnTo>
                  <a:lnTo>
                    <a:pt x="12718" y="12665"/>
                  </a:lnTo>
                  <a:lnTo>
                    <a:pt x="25347" y="0"/>
                  </a:lnTo>
                  <a:close/>
                </a:path>
                <a:path w="140335" h="2200910">
                  <a:moveTo>
                    <a:pt x="25437" y="2175227"/>
                  </a:moveTo>
                  <a:lnTo>
                    <a:pt x="12718" y="2175227"/>
                  </a:lnTo>
                  <a:lnTo>
                    <a:pt x="25437" y="2187947"/>
                  </a:lnTo>
                  <a:lnTo>
                    <a:pt x="25437" y="2175227"/>
                  </a:lnTo>
                  <a:close/>
                </a:path>
                <a:path w="140335" h="2200910">
                  <a:moveTo>
                    <a:pt x="114493" y="2175227"/>
                  </a:moveTo>
                  <a:lnTo>
                    <a:pt x="25437" y="2175227"/>
                  </a:lnTo>
                  <a:lnTo>
                    <a:pt x="25437" y="2187947"/>
                  </a:lnTo>
                  <a:lnTo>
                    <a:pt x="114493" y="2187947"/>
                  </a:lnTo>
                  <a:lnTo>
                    <a:pt x="114493" y="2175227"/>
                  </a:lnTo>
                  <a:close/>
                </a:path>
                <a:path w="140335" h="2200910">
                  <a:moveTo>
                    <a:pt x="114582" y="0"/>
                  </a:moveTo>
                  <a:lnTo>
                    <a:pt x="114493" y="2187947"/>
                  </a:lnTo>
                  <a:lnTo>
                    <a:pt x="127224" y="2175227"/>
                  </a:lnTo>
                  <a:lnTo>
                    <a:pt x="139943" y="2175227"/>
                  </a:lnTo>
                  <a:lnTo>
                    <a:pt x="139943" y="12665"/>
                  </a:lnTo>
                  <a:lnTo>
                    <a:pt x="127224" y="12665"/>
                  </a:lnTo>
                  <a:lnTo>
                    <a:pt x="114582" y="0"/>
                  </a:lnTo>
                  <a:close/>
                </a:path>
                <a:path w="140335" h="2200910">
                  <a:moveTo>
                    <a:pt x="139943" y="2175227"/>
                  </a:moveTo>
                  <a:lnTo>
                    <a:pt x="127224" y="2175227"/>
                  </a:lnTo>
                  <a:lnTo>
                    <a:pt x="114493" y="2187947"/>
                  </a:lnTo>
                  <a:lnTo>
                    <a:pt x="139943" y="2187947"/>
                  </a:lnTo>
                  <a:lnTo>
                    <a:pt x="139943" y="2175227"/>
                  </a:lnTo>
                  <a:close/>
                </a:path>
                <a:path w="140335" h="2200910">
                  <a:moveTo>
                    <a:pt x="25437" y="0"/>
                  </a:moveTo>
                  <a:lnTo>
                    <a:pt x="12718" y="12665"/>
                  </a:lnTo>
                  <a:lnTo>
                    <a:pt x="25437" y="12665"/>
                  </a:lnTo>
                  <a:lnTo>
                    <a:pt x="25437" y="0"/>
                  </a:lnTo>
                  <a:close/>
                </a:path>
                <a:path w="140335" h="2200910">
                  <a:moveTo>
                    <a:pt x="114493" y="0"/>
                  </a:moveTo>
                  <a:lnTo>
                    <a:pt x="25437" y="0"/>
                  </a:lnTo>
                  <a:lnTo>
                    <a:pt x="25437" y="12665"/>
                  </a:lnTo>
                  <a:lnTo>
                    <a:pt x="114493" y="12665"/>
                  </a:lnTo>
                  <a:lnTo>
                    <a:pt x="114493" y="0"/>
                  </a:lnTo>
                  <a:close/>
                </a:path>
                <a:path w="140335" h="2200910">
                  <a:moveTo>
                    <a:pt x="139943" y="0"/>
                  </a:moveTo>
                  <a:lnTo>
                    <a:pt x="114582" y="0"/>
                  </a:lnTo>
                  <a:lnTo>
                    <a:pt x="127224" y="12665"/>
                  </a:lnTo>
                  <a:lnTo>
                    <a:pt x="139943" y="12665"/>
                  </a:lnTo>
                  <a:lnTo>
                    <a:pt x="139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0367" y="1412706"/>
              <a:ext cx="114935" cy="2188210"/>
            </a:xfrm>
            <a:custGeom>
              <a:avLst/>
              <a:gdLst/>
              <a:ahLst/>
              <a:cxnLst/>
              <a:rect l="l" t="t" r="r" b="b"/>
              <a:pathLst>
                <a:path w="114935" h="2188210">
                  <a:moveTo>
                    <a:pt x="114500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114500" y="2187990"/>
                  </a:lnTo>
                  <a:lnTo>
                    <a:pt x="114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7648" y="1412748"/>
              <a:ext cx="140335" cy="2200910"/>
            </a:xfrm>
            <a:custGeom>
              <a:avLst/>
              <a:gdLst/>
              <a:ahLst/>
              <a:cxnLst/>
              <a:rect l="l" t="t" r="r" b="b"/>
              <a:pathLst>
                <a:path w="140335" h="2200910">
                  <a:moveTo>
                    <a:pt x="25347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139943" y="2200655"/>
                  </a:lnTo>
                  <a:lnTo>
                    <a:pt x="139943" y="2187947"/>
                  </a:lnTo>
                  <a:lnTo>
                    <a:pt x="25437" y="2187947"/>
                  </a:lnTo>
                  <a:lnTo>
                    <a:pt x="12718" y="2175226"/>
                  </a:lnTo>
                  <a:lnTo>
                    <a:pt x="25437" y="2175226"/>
                  </a:lnTo>
                  <a:lnTo>
                    <a:pt x="25437" y="12665"/>
                  </a:lnTo>
                  <a:lnTo>
                    <a:pt x="12718" y="12665"/>
                  </a:lnTo>
                  <a:lnTo>
                    <a:pt x="25347" y="0"/>
                  </a:lnTo>
                  <a:close/>
                </a:path>
                <a:path w="140335" h="2200910">
                  <a:moveTo>
                    <a:pt x="25437" y="2175226"/>
                  </a:moveTo>
                  <a:lnTo>
                    <a:pt x="12718" y="2175226"/>
                  </a:lnTo>
                  <a:lnTo>
                    <a:pt x="25437" y="2187947"/>
                  </a:lnTo>
                  <a:lnTo>
                    <a:pt x="25437" y="2175226"/>
                  </a:lnTo>
                  <a:close/>
                </a:path>
                <a:path w="140335" h="2200910">
                  <a:moveTo>
                    <a:pt x="114505" y="2175226"/>
                  </a:moveTo>
                  <a:lnTo>
                    <a:pt x="25437" y="2175226"/>
                  </a:lnTo>
                  <a:lnTo>
                    <a:pt x="25437" y="2187947"/>
                  </a:lnTo>
                  <a:lnTo>
                    <a:pt x="114505" y="2187947"/>
                  </a:lnTo>
                  <a:lnTo>
                    <a:pt x="114505" y="2175226"/>
                  </a:lnTo>
                  <a:close/>
                </a:path>
                <a:path w="140335" h="2200910">
                  <a:moveTo>
                    <a:pt x="114595" y="0"/>
                  </a:moveTo>
                  <a:lnTo>
                    <a:pt x="114505" y="2187947"/>
                  </a:lnTo>
                  <a:lnTo>
                    <a:pt x="127224" y="2175226"/>
                  </a:lnTo>
                  <a:lnTo>
                    <a:pt x="139943" y="2175226"/>
                  </a:lnTo>
                  <a:lnTo>
                    <a:pt x="139943" y="12665"/>
                  </a:lnTo>
                  <a:lnTo>
                    <a:pt x="127224" y="12665"/>
                  </a:lnTo>
                  <a:lnTo>
                    <a:pt x="114595" y="0"/>
                  </a:lnTo>
                  <a:close/>
                </a:path>
                <a:path w="140335" h="2200910">
                  <a:moveTo>
                    <a:pt x="139943" y="2175226"/>
                  </a:moveTo>
                  <a:lnTo>
                    <a:pt x="127224" y="2175226"/>
                  </a:lnTo>
                  <a:lnTo>
                    <a:pt x="114505" y="2187947"/>
                  </a:lnTo>
                  <a:lnTo>
                    <a:pt x="139943" y="2187947"/>
                  </a:lnTo>
                  <a:lnTo>
                    <a:pt x="139943" y="2175226"/>
                  </a:lnTo>
                  <a:close/>
                </a:path>
                <a:path w="140335" h="2200910">
                  <a:moveTo>
                    <a:pt x="25437" y="0"/>
                  </a:moveTo>
                  <a:lnTo>
                    <a:pt x="12718" y="12665"/>
                  </a:lnTo>
                  <a:lnTo>
                    <a:pt x="25437" y="12665"/>
                  </a:lnTo>
                  <a:lnTo>
                    <a:pt x="25437" y="0"/>
                  </a:lnTo>
                  <a:close/>
                </a:path>
                <a:path w="140335" h="2200910">
                  <a:moveTo>
                    <a:pt x="114505" y="0"/>
                  </a:moveTo>
                  <a:lnTo>
                    <a:pt x="25437" y="0"/>
                  </a:lnTo>
                  <a:lnTo>
                    <a:pt x="25437" y="12665"/>
                  </a:lnTo>
                  <a:lnTo>
                    <a:pt x="114505" y="12665"/>
                  </a:lnTo>
                  <a:lnTo>
                    <a:pt x="114505" y="0"/>
                  </a:lnTo>
                  <a:close/>
                </a:path>
                <a:path w="140335" h="2200910">
                  <a:moveTo>
                    <a:pt x="139943" y="0"/>
                  </a:moveTo>
                  <a:lnTo>
                    <a:pt x="114595" y="0"/>
                  </a:lnTo>
                  <a:lnTo>
                    <a:pt x="127224" y="12665"/>
                  </a:lnTo>
                  <a:lnTo>
                    <a:pt x="139943" y="12665"/>
                  </a:lnTo>
                  <a:lnTo>
                    <a:pt x="139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594343" y="1412706"/>
            <a:ext cx="420370" cy="2200910"/>
            <a:chOff x="7594343" y="1412706"/>
            <a:chExt cx="420370" cy="2200910"/>
          </a:xfrm>
        </p:grpSpPr>
        <p:sp>
          <p:nvSpPr>
            <p:cNvPr id="31" name="object 31"/>
            <p:cNvSpPr/>
            <p:nvPr/>
          </p:nvSpPr>
          <p:spPr>
            <a:xfrm>
              <a:off x="7607087" y="1412706"/>
              <a:ext cx="394970" cy="2188210"/>
            </a:xfrm>
            <a:custGeom>
              <a:avLst/>
              <a:gdLst/>
              <a:ahLst/>
              <a:cxnLst/>
              <a:rect l="l" t="t" r="r" b="b"/>
              <a:pathLst>
                <a:path w="394970" h="2188210">
                  <a:moveTo>
                    <a:pt x="394392" y="0"/>
                  </a:moveTo>
                  <a:lnTo>
                    <a:pt x="0" y="0"/>
                  </a:lnTo>
                  <a:lnTo>
                    <a:pt x="0" y="2187990"/>
                  </a:lnTo>
                  <a:lnTo>
                    <a:pt x="394392" y="2187990"/>
                  </a:lnTo>
                  <a:lnTo>
                    <a:pt x="394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4343" y="1412748"/>
              <a:ext cx="420370" cy="2200910"/>
            </a:xfrm>
            <a:custGeom>
              <a:avLst/>
              <a:gdLst/>
              <a:ahLst/>
              <a:cxnLst/>
              <a:rect l="l" t="t" r="r" b="b"/>
              <a:pathLst>
                <a:path w="420370" h="2200910">
                  <a:moveTo>
                    <a:pt x="25398" y="0"/>
                  </a:moveTo>
                  <a:lnTo>
                    <a:pt x="0" y="0"/>
                  </a:lnTo>
                  <a:lnTo>
                    <a:pt x="0" y="2200655"/>
                  </a:lnTo>
                  <a:lnTo>
                    <a:pt x="419791" y="2200655"/>
                  </a:lnTo>
                  <a:lnTo>
                    <a:pt x="419791" y="2187948"/>
                  </a:lnTo>
                  <a:lnTo>
                    <a:pt x="25488" y="2187948"/>
                  </a:lnTo>
                  <a:lnTo>
                    <a:pt x="12744" y="2175226"/>
                  </a:lnTo>
                  <a:lnTo>
                    <a:pt x="25488" y="2175226"/>
                  </a:lnTo>
                  <a:lnTo>
                    <a:pt x="25488" y="12666"/>
                  </a:lnTo>
                  <a:lnTo>
                    <a:pt x="12744" y="12666"/>
                  </a:lnTo>
                  <a:lnTo>
                    <a:pt x="25398" y="0"/>
                  </a:lnTo>
                  <a:close/>
                </a:path>
                <a:path w="420370" h="2200910">
                  <a:moveTo>
                    <a:pt x="25488" y="2175226"/>
                  </a:moveTo>
                  <a:lnTo>
                    <a:pt x="12744" y="2175226"/>
                  </a:lnTo>
                  <a:lnTo>
                    <a:pt x="25488" y="2187948"/>
                  </a:lnTo>
                  <a:lnTo>
                    <a:pt x="25488" y="2175226"/>
                  </a:lnTo>
                  <a:close/>
                </a:path>
                <a:path w="420370" h="2200910">
                  <a:moveTo>
                    <a:pt x="394430" y="2175226"/>
                  </a:moveTo>
                  <a:lnTo>
                    <a:pt x="25488" y="2175226"/>
                  </a:lnTo>
                  <a:lnTo>
                    <a:pt x="25488" y="2187948"/>
                  </a:lnTo>
                  <a:lnTo>
                    <a:pt x="394430" y="2187948"/>
                  </a:lnTo>
                  <a:lnTo>
                    <a:pt x="394430" y="2175226"/>
                  </a:lnTo>
                  <a:close/>
                </a:path>
                <a:path w="420370" h="2200910">
                  <a:moveTo>
                    <a:pt x="394519" y="0"/>
                  </a:moveTo>
                  <a:lnTo>
                    <a:pt x="394430" y="2187948"/>
                  </a:lnTo>
                  <a:lnTo>
                    <a:pt x="407047" y="2175226"/>
                  </a:lnTo>
                  <a:lnTo>
                    <a:pt x="419791" y="2175226"/>
                  </a:lnTo>
                  <a:lnTo>
                    <a:pt x="419791" y="12666"/>
                  </a:lnTo>
                  <a:lnTo>
                    <a:pt x="407047" y="12666"/>
                  </a:lnTo>
                  <a:lnTo>
                    <a:pt x="394519" y="0"/>
                  </a:lnTo>
                  <a:close/>
                </a:path>
                <a:path w="420370" h="2200910">
                  <a:moveTo>
                    <a:pt x="419791" y="2175226"/>
                  </a:moveTo>
                  <a:lnTo>
                    <a:pt x="407047" y="2175226"/>
                  </a:lnTo>
                  <a:lnTo>
                    <a:pt x="394430" y="2187948"/>
                  </a:lnTo>
                  <a:lnTo>
                    <a:pt x="419791" y="2187948"/>
                  </a:lnTo>
                  <a:lnTo>
                    <a:pt x="419791" y="2175226"/>
                  </a:lnTo>
                  <a:close/>
                </a:path>
                <a:path w="420370" h="2200910">
                  <a:moveTo>
                    <a:pt x="25488" y="0"/>
                  </a:moveTo>
                  <a:lnTo>
                    <a:pt x="12744" y="12666"/>
                  </a:lnTo>
                  <a:lnTo>
                    <a:pt x="25488" y="12666"/>
                  </a:lnTo>
                  <a:lnTo>
                    <a:pt x="25488" y="0"/>
                  </a:lnTo>
                  <a:close/>
                </a:path>
                <a:path w="420370" h="2200910">
                  <a:moveTo>
                    <a:pt x="394430" y="0"/>
                  </a:moveTo>
                  <a:lnTo>
                    <a:pt x="25488" y="0"/>
                  </a:lnTo>
                  <a:lnTo>
                    <a:pt x="25488" y="12666"/>
                  </a:lnTo>
                  <a:lnTo>
                    <a:pt x="394430" y="12666"/>
                  </a:lnTo>
                  <a:lnTo>
                    <a:pt x="394430" y="0"/>
                  </a:lnTo>
                  <a:close/>
                </a:path>
                <a:path w="420370" h="2200910">
                  <a:moveTo>
                    <a:pt x="419791" y="0"/>
                  </a:moveTo>
                  <a:lnTo>
                    <a:pt x="394519" y="0"/>
                  </a:lnTo>
                  <a:lnTo>
                    <a:pt x="407047" y="12666"/>
                  </a:lnTo>
                  <a:lnTo>
                    <a:pt x="419791" y="12666"/>
                  </a:lnTo>
                  <a:lnTo>
                    <a:pt x="419791" y="0"/>
                  </a:lnTo>
                  <a:close/>
                </a:path>
                <a:path w="420370" h="2200910">
                  <a:moveTo>
                    <a:pt x="394430" y="0"/>
                  </a:moveTo>
                  <a:lnTo>
                    <a:pt x="25398" y="0"/>
                  </a:lnTo>
                  <a:lnTo>
                    <a:pt x="394430" y="0"/>
                  </a:lnTo>
                  <a:close/>
                </a:path>
                <a:path w="420370" h="2200910">
                  <a:moveTo>
                    <a:pt x="419791" y="0"/>
                  </a:moveTo>
                  <a:lnTo>
                    <a:pt x="394519" y="0"/>
                  </a:lnTo>
                  <a:lnTo>
                    <a:pt x="419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3577" y="4436364"/>
            <a:ext cx="2768276" cy="186059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74065" y="567309"/>
            <a:ext cx="6373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Char char="•"/>
              <a:tabLst>
                <a:tab pos="283845" algn="l"/>
                <a:tab pos="28448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powerful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concept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generalized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1450">
              <a:latin typeface="Calibri"/>
              <a:cs typeface="Calibri"/>
            </a:endParaRPr>
          </a:p>
          <a:p>
            <a:pPr marL="52698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X-distortion</a:t>
            </a:r>
            <a:endParaRPr sz="1800">
              <a:latin typeface="Calibri"/>
              <a:cs typeface="Calibri"/>
            </a:endParaRPr>
          </a:p>
          <a:p>
            <a:pPr marL="283845" indent="-271780">
              <a:lnSpc>
                <a:spcPct val="100000"/>
              </a:lnSpc>
              <a:spcBef>
                <a:spcPts val="359"/>
              </a:spcBef>
              <a:buChar char="•"/>
              <a:tabLst>
                <a:tab pos="283845" algn="l"/>
                <a:tab pos="28448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possible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distortion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39495" y="2276739"/>
          <a:ext cx="4394835" cy="347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266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-45" dirty="0">
                          <a:latin typeface="Arial MT"/>
                          <a:cs typeface="Arial MT"/>
                        </a:rPr>
                        <a:t>Mar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750" spc="5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l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-45" dirty="0">
                          <a:latin typeface="Arial MT"/>
                          <a:cs typeface="Arial MT"/>
                        </a:rPr>
                        <a:t>May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-5" dirty="0">
                          <a:latin typeface="Arial MT"/>
                          <a:cs typeface="Arial MT"/>
                        </a:rPr>
                        <a:t>June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53670">
                        <a:lnSpc>
                          <a:spcPts val="1120"/>
                        </a:lnSpc>
                      </a:pPr>
                      <a:r>
                        <a:rPr sz="1050" spc="-35" dirty="0">
                          <a:latin typeface="Arial MT"/>
                          <a:cs typeface="Arial MT"/>
                        </a:rPr>
                        <a:t>July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g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5" dirty="0">
                          <a:latin typeface="Arial MT"/>
                          <a:cs typeface="Arial MT"/>
                        </a:rPr>
                        <a:t>Sept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-20" dirty="0">
                          <a:latin typeface="Arial MT"/>
                          <a:cs typeface="Arial MT"/>
                        </a:rPr>
                        <a:t>Oct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9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415">
                        <a:lnSpc>
                          <a:spcPts val="1100"/>
                        </a:lnSpc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50" spc="-14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50" spc="4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n  </a:t>
                      </a:r>
                      <a:r>
                        <a:rPr sz="105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he</a:t>
                      </a:r>
                      <a:r>
                        <a:rPr sz="750" spc="-8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7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7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li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5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7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5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.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501015">
                        <a:lnSpc>
                          <a:spcPts val="875"/>
                        </a:lnSpc>
                      </a:pPr>
                      <a:r>
                        <a:rPr sz="750" spc="-30" dirty="0">
                          <a:latin typeface="Arial MT"/>
                          <a:cs typeface="Arial MT"/>
                        </a:rPr>
                        <a:t>Family</a:t>
                      </a:r>
                      <a:r>
                        <a:rPr sz="7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barbeque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05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3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750" spc="-10" dirty="0">
                          <a:latin typeface="Arial MT"/>
                          <a:cs typeface="Arial MT"/>
                        </a:rPr>
                        <a:t>Fly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55" dirty="0">
                          <a:latin typeface="Arial MT"/>
                          <a:cs typeface="Arial MT"/>
                        </a:rPr>
                        <a:t>LA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750" spc="-5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7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9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750" spc="5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po</a:t>
                      </a:r>
                      <a:r>
                        <a:rPr sz="750" spc="-10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3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75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3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8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r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05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05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5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05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hu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r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7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120"/>
                        </a:lnSpc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05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050" spc="9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i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9370" marR="786765">
                        <a:lnSpc>
                          <a:spcPct val="101099"/>
                        </a:lnSpc>
                      </a:pPr>
                      <a:r>
                        <a:rPr sz="750" spc="-1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li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5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50" spc="-1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O  </a:t>
                      </a:r>
                      <a:r>
                        <a:rPr sz="750" spc="-1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-10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75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7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p  </a:t>
                      </a:r>
                      <a:r>
                        <a:rPr sz="750" spc="-1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-10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l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750" spc="-10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7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li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ea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spc="-10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w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9370" marR="941705">
                        <a:lnSpc>
                          <a:spcPct val="101099"/>
                        </a:lnSpc>
                      </a:pPr>
                      <a:r>
                        <a:rPr sz="750" spc="-25" dirty="0">
                          <a:latin typeface="Arial MT"/>
                          <a:cs typeface="Arial MT"/>
                        </a:rPr>
                        <a:t>Pointer 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4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5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s  </a:t>
                      </a:r>
                      <a:r>
                        <a:rPr sz="750" spc="-80" dirty="0">
                          <a:latin typeface="Arial MT"/>
                          <a:cs typeface="Arial MT"/>
                        </a:rPr>
                        <a:t>J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spc="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J</a:t>
                      </a:r>
                      <a:r>
                        <a:rPr sz="75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n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750" spc="-1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75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5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y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415">
                        <a:lnSpc>
                          <a:spcPts val="1095"/>
                        </a:lnSpc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50" spc="-140" dirty="0">
                          <a:latin typeface="Arial MT"/>
                          <a:cs typeface="Arial MT"/>
                        </a:rPr>
                        <a:t>7</a:t>
                      </a:r>
                      <a:r>
                        <a:rPr sz="1050" spc="4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t </a:t>
                      </a:r>
                      <a:r>
                        <a:rPr sz="10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5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7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750" spc="5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R 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5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7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6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7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750" spc="-20" dirty="0">
                          <a:latin typeface="Arial MT"/>
                          <a:cs typeface="Arial MT"/>
                        </a:rPr>
                        <a:t>ll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75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t</a:t>
                      </a:r>
                      <a:endParaRPr sz="750">
                        <a:latin typeface="Arial MT"/>
                        <a:cs typeface="Arial MT"/>
                      </a:endParaRPr>
                    </a:p>
                    <a:p>
                      <a:pPr marL="442595">
                        <a:lnSpc>
                          <a:spcPts val="875"/>
                        </a:lnSpc>
                      </a:pPr>
                      <a:r>
                        <a:rPr sz="750" spc="-1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ha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2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7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7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-8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75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50" spc="-18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750" spc="2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750" spc="5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750" spc="-8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750" dirty="0">
                          <a:latin typeface="Arial MT"/>
                          <a:cs typeface="Arial MT"/>
                        </a:rPr>
                        <a:t>h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539495" y="2276797"/>
            <a:ext cx="4356100" cy="193040"/>
          </a:xfrm>
          <a:custGeom>
            <a:avLst/>
            <a:gdLst/>
            <a:ahLst/>
            <a:cxnLst/>
            <a:rect l="l" t="t" r="r" b="b"/>
            <a:pathLst>
              <a:path w="4356100" h="193039">
                <a:moveTo>
                  <a:pt x="4355684" y="0"/>
                </a:moveTo>
                <a:lnTo>
                  <a:pt x="0" y="0"/>
                </a:lnTo>
                <a:lnTo>
                  <a:pt x="0" y="192611"/>
                </a:lnTo>
                <a:lnTo>
                  <a:pt x="4355684" y="192611"/>
                </a:lnTo>
                <a:lnTo>
                  <a:pt x="43556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8540" y="5906820"/>
            <a:ext cx="38773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Calendar interface using X and Y distortion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(Bederson</a:t>
            </a:r>
            <a:r>
              <a:rPr sz="16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et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al.,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2003,</a:t>
            </a:r>
            <a:r>
              <a:rPr sz="16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2004)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11718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04153" y="4024121"/>
            <a:ext cx="173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-distortion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80" y="402463"/>
            <a:ext cx="83000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15" dirty="0"/>
              <a:t> </a:t>
            </a:r>
            <a:r>
              <a:rPr spc="-35" dirty="0">
                <a:solidFill>
                  <a:srgbClr val="DD07AE"/>
                </a:solidFill>
              </a:rPr>
              <a:t>Table</a:t>
            </a:r>
            <a:r>
              <a:rPr spc="10" dirty="0">
                <a:solidFill>
                  <a:srgbClr val="DD07AE"/>
                </a:solidFill>
              </a:rPr>
              <a:t> </a:t>
            </a:r>
            <a:r>
              <a:rPr spc="-5" dirty="0">
                <a:solidFill>
                  <a:srgbClr val="DD07AE"/>
                </a:solidFill>
              </a:rPr>
              <a:t>Lens</a:t>
            </a:r>
            <a:r>
              <a:rPr spc="5" dirty="0">
                <a:solidFill>
                  <a:srgbClr val="DD07AE"/>
                </a:solidFill>
              </a:rPr>
              <a:t> </a:t>
            </a:r>
            <a:r>
              <a:rPr dirty="0">
                <a:solidFill>
                  <a:srgbClr val="DD07AE"/>
                </a:solidFill>
              </a:rPr>
              <a:t>a</a:t>
            </a:r>
            <a:r>
              <a:rPr spc="5" dirty="0">
                <a:solidFill>
                  <a:srgbClr val="DD07AE"/>
                </a:solidFill>
              </a:rPr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spc="-5" dirty="0"/>
              <a:t>method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" dirty="0"/>
              <a:t>dynamically </a:t>
            </a:r>
            <a:r>
              <a:rPr spc="-15" dirty="0"/>
              <a:t>explore</a:t>
            </a:r>
            <a:r>
              <a:rPr spc="10" dirty="0"/>
              <a:t> </a:t>
            </a:r>
            <a:r>
              <a:rPr spc="-10" dirty="0"/>
              <a:t>large</a:t>
            </a:r>
            <a:r>
              <a:rPr spc="10" dirty="0"/>
              <a:t> </a:t>
            </a:r>
            <a:r>
              <a:rPr spc="-5" dirty="0"/>
              <a:t>amounts of</a:t>
            </a:r>
            <a:r>
              <a:rPr dirty="0"/>
              <a:t> </a:t>
            </a:r>
            <a:r>
              <a:rPr spc="-5" dirty="0"/>
              <a:t>tabular</a:t>
            </a:r>
            <a:r>
              <a:rPr dirty="0"/>
              <a:t> </a:t>
            </a:r>
            <a:r>
              <a:rPr spc="-1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885" y="5354218"/>
            <a:ext cx="766000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2"/>
              </a:rPr>
              <a:t>https://ncva.itn.liu.se/education-geovisual-analytics/table-lens?l=en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 </a:t>
            </a:r>
            <a:r>
              <a:rPr sz="1800" spc="-15" dirty="0">
                <a:latin typeface="Calibri"/>
                <a:cs typeface="Calibri"/>
              </a:rPr>
              <a:t>records,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focus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“zoom”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interesting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exact </a:t>
            </a:r>
            <a:r>
              <a:rPr sz="1800" spc="-5" dirty="0">
                <a:latin typeface="Calibri"/>
                <a:cs typeface="Calibri"/>
              </a:rPr>
              <a:t>numerical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“focus</a:t>
            </a:r>
            <a:r>
              <a:rPr sz="1800" dirty="0">
                <a:latin typeface="Calibri"/>
                <a:cs typeface="Calibri"/>
              </a:rPr>
              <a:t> + </a:t>
            </a:r>
            <a:r>
              <a:rPr sz="1800" spc="-15" dirty="0">
                <a:latin typeface="Calibri"/>
                <a:cs typeface="Calibri"/>
              </a:rPr>
              <a:t>context''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836" y="1196340"/>
            <a:ext cx="7373111" cy="40203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11718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1718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7217" y="997712"/>
            <a:ext cx="76606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Furnas </a:t>
            </a:r>
            <a:r>
              <a:rPr sz="2000" spc="-10" dirty="0">
                <a:latin typeface="Calibri"/>
                <a:cs typeface="Calibri"/>
              </a:rPr>
              <a:t>proposed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D07AE"/>
                </a:solidFill>
                <a:latin typeface="Calibri"/>
                <a:cs typeface="Calibri"/>
              </a:rPr>
              <a:t>Degree</a:t>
            </a:r>
            <a:r>
              <a:rPr sz="2000" spc="-1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D07AE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DD07AE"/>
                </a:solidFill>
                <a:latin typeface="Calibri"/>
                <a:cs typeface="Calibri"/>
              </a:rPr>
              <a:t>Interest</a:t>
            </a:r>
            <a:r>
              <a:rPr sz="2000" spc="2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(DoI)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determine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D07AE"/>
                </a:solidFill>
                <a:latin typeface="Calibri"/>
                <a:cs typeface="Calibri"/>
              </a:rPr>
              <a:t>suppressed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400045"/>
            <a:ext cx="766064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Degree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Interest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any item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dirty="0">
                <a:solidFill>
                  <a:srgbClr val="DD07AE"/>
                </a:solidFill>
                <a:latin typeface="Calibri"/>
                <a:cs typeface="Calibri"/>
              </a:rPr>
              <a:t>A</a:t>
            </a:r>
            <a:r>
              <a:rPr sz="2000" i="1" spc="-1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DD07AE"/>
                </a:solidFill>
                <a:latin typeface="Calibri"/>
                <a:cs typeface="Calibri"/>
              </a:rPr>
              <a:t>priori</a:t>
            </a:r>
            <a:r>
              <a:rPr sz="2000" i="1" spc="-15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D07AE"/>
                </a:solidFill>
                <a:latin typeface="Calibri"/>
                <a:cs typeface="Calibri"/>
              </a:rPr>
              <a:t>importance </a:t>
            </a:r>
            <a:r>
              <a:rPr sz="2000" dirty="0">
                <a:latin typeface="Calibri"/>
                <a:cs typeface="Calibri"/>
              </a:rPr>
              <a:t>(API)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DD07AE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DD07AE"/>
                </a:solidFill>
                <a:latin typeface="Calibri"/>
                <a:cs typeface="Calibri"/>
              </a:rPr>
              <a:t>Distance</a:t>
            </a:r>
            <a:r>
              <a:rPr sz="2000" spc="5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(D)</a:t>
            </a:r>
            <a:r>
              <a:rPr sz="2000" spc="-5" dirty="0">
                <a:latin typeface="Calibri"/>
                <a:cs typeface="Calibri"/>
              </a:rPr>
              <a:t> 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item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currently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user’s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focus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interest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536905"/>
            <a:ext cx="2822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The</a:t>
            </a:r>
            <a:r>
              <a:rPr sz="2400" spc="-30" dirty="0"/>
              <a:t> </a:t>
            </a:r>
            <a:r>
              <a:rPr sz="2400" spc="-10" dirty="0"/>
              <a:t>presentation</a:t>
            </a:r>
            <a:r>
              <a:rPr sz="2400" spc="-45" dirty="0"/>
              <a:t> </a:t>
            </a:r>
            <a:r>
              <a:rPr sz="2400" spc="-5" dirty="0"/>
              <a:t>issue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17929"/>
            <a:ext cx="7124065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issue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layout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limited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estate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Irrespective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be 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made: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700" dirty="0">
                <a:latin typeface="Arial MT"/>
                <a:cs typeface="Arial MT"/>
              </a:rPr>
              <a:t>–	</a:t>
            </a:r>
            <a:r>
              <a:rPr sz="1700" b="1" dirty="0">
                <a:latin typeface="Calibri"/>
                <a:cs typeface="Calibri"/>
              </a:rPr>
              <a:t>how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-10" dirty="0">
                <a:latin typeface="Calibri"/>
                <a:cs typeface="Calibri"/>
              </a:rPr>
              <a:t> representation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to be </a:t>
            </a:r>
            <a:r>
              <a:rPr sz="1700" b="1" spc="-10" dirty="0">
                <a:latin typeface="Calibri"/>
                <a:cs typeface="Calibri"/>
              </a:rPr>
              <a:t>displayed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55872"/>
            <a:ext cx="3302000" cy="127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  <a:tabLst>
                <a:tab pos="756285" algn="l"/>
              </a:tabLst>
            </a:pPr>
            <a:r>
              <a:rPr sz="1700" dirty="0">
                <a:latin typeface="Arial MT"/>
                <a:cs typeface="Arial MT"/>
              </a:rPr>
              <a:t>–	</a:t>
            </a:r>
            <a:r>
              <a:rPr sz="1700" b="1" spc="-10" dirty="0">
                <a:latin typeface="Calibri"/>
                <a:cs typeface="Calibri"/>
              </a:rPr>
              <a:t>whether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it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to </a:t>
            </a:r>
            <a:r>
              <a:rPr sz="1700" b="1" dirty="0">
                <a:latin typeface="Calibri"/>
                <a:cs typeface="Calibri"/>
              </a:rPr>
              <a:t>be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displayed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342265" marR="382905" indent="-342265">
              <a:lnSpc>
                <a:spcPct val="100000"/>
              </a:lnSpc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Links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representation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R="396240" algn="ctr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interaction 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6439" y="4214165"/>
            <a:ext cx="4943290" cy="25535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32369" y="3730244"/>
            <a:ext cx="1249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(Spence,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2014)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926084"/>
            <a:ext cx="349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1-The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7628" y="1516171"/>
            <a:ext cx="2807335" cy="1990725"/>
            <a:chOff x="487628" y="1516171"/>
            <a:chExt cx="2807335" cy="19907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7823" y="1516171"/>
              <a:ext cx="150628" cy="1506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548" y="1917623"/>
              <a:ext cx="150611" cy="1506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7823" y="1917623"/>
              <a:ext cx="150628" cy="1506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2453" y="1583147"/>
              <a:ext cx="952500" cy="418465"/>
            </a:xfrm>
            <a:custGeom>
              <a:avLst/>
              <a:gdLst/>
              <a:ahLst/>
              <a:cxnLst/>
              <a:rect l="l" t="t" r="r" b="b"/>
              <a:pathLst>
                <a:path w="952500" h="418464">
                  <a:moveTo>
                    <a:pt x="952275" y="0"/>
                  </a:moveTo>
                  <a:lnTo>
                    <a:pt x="0" y="418117"/>
                  </a:lnTo>
                </a:path>
                <a:path w="952500" h="418464">
                  <a:moveTo>
                    <a:pt x="952275" y="0"/>
                  </a:moveTo>
                  <a:lnTo>
                    <a:pt x="952275" y="418117"/>
                  </a:lnTo>
                </a:path>
              </a:pathLst>
            </a:custGeom>
            <a:ln w="16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3747" y="1917623"/>
              <a:ext cx="150595" cy="1506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74728" y="1583147"/>
              <a:ext cx="919480" cy="418465"/>
            </a:xfrm>
            <a:custGeom>
              <a:avLst/>
              <a:gdLst/>
              <a:ahLst/>
              <a:cxnLst/>
              <a:rect l="l" t="t" r="r" b="b"/>
              <a:pathLst>
                <a:path w="919480" h="418464">
                  <a:moveTo>
                    <a:pt x="0" y="0"/>
                  </a:moveTo>
                  <a:lnTo>
                    <a:pt x="919038" y="418117"/>
                  </a:lnTo>
                </a:path>
              </a:pathLst>
            </a:custGeom>
            <a:ln w="16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6116" y="2385918"/>
              <a:ext cx="150595" cy="1507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59840" y="2001265"/>
              <a:ext cx="234315" cy="468630"/>
            </a:xfrm>
            <a:custGeom>
              <a:avLst/>
              <a:gdLst/>
              <a:ahLst/>
              <a:cxnLst/>
              <a:rect l="l" t="t" r="r" b="b"/>
              <a:pathLst>
                <a:path w="234314" h="468630">
                  <a:moveTo>
                    <a:pt x="233926" y="0"/>
                  </a:moveTo>
                  <a:lnTo>
                    <a:pt x="0" y="468377"/>
                  </a:lnTo>
                </a:path>
              </a:pathLst>
            </a:custGeom>
            <a:ln w="16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4582" y="2385918"/>
              <a:ext cx="150261" cy="1507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27471" y="2001265"/>
              <a:ext cx="284480" cy="468630"/>
            </a:xfrm>
            <a:custGeom>
              <a:avLst/>
              <a:gdLst/>
              <a:ahLst/>
              <a:cxnLst/>
              <a:rect l="l" t="t" r="r" b="b"/>
              <a:pathLst>
                <a:path w="284480" h="468630">
                  <a:moveTo>
                    <a:pt x="0" y="0"/>
                  </a:moveTo>
                  <a:lnTo>
                    <a:pt x="283982" y="468377"/>
                  </a:lnTo>
                </a:path>
              </a:pathLst>
            </a:custGeom>
            <a:ln w="168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628" y="2385918"/>
              <a:ext cx="150613" cy="1507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5548" y="2385918"/>
              <a:ext cx="150611" cy="15071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4521" y="2001264"/>
              <a:ext cx="467995" cy="468630"/>
            </a:xfrm>
            <a:custGeom>
              <a:avLst/>
              <a:gdLst/>
              <a:ahLst/>
              <a:cxnLst/>
              <a:rect l="l" t="t" r="r" b="b"/>
              <a:pathLst>
                <a:path w="467994" h="468630">
                  <a:moveTo>
                    <a:pt x="467931" y="0"/>
                  </a:moveTo>
                  <a:lnTo>
                    <a:pt x="0" y="468377"/>
                  </a:lnTo>
                </a:path>
                <a:path w="467994" h="468630">
                  <a:moveTo>
                    <a:pt x="467931" y="0"/>
                  </a:moveTo>
                  <a:lnTo>
                    <a:pt x="467931" y="468377"/>
                  </a:lnTo>
                </a:path>
              </a:pathLst>
            </a:custGeom>
            <a:ln w="16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3485" y="2385918"/>
              <a:ext cx="150611" cy="15071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22453" y="2001264"/>
              <a:ext cx="484505" cy="468630"/>
            </a:xfrm>
            <a:custGeom>
              <a:avLst/>
              <a:gdLst/>
              <a:ahLst/>
              <a:cxnLst/>
              <a:rect l="l" t="t" r="r" b="b"/>
              <a:pathLst>
                <a:path w="484505" h="468630">
                  <a:moveTo>
                    <a:pt x="0" y="0"/>
                  </a:moveTo>
                  <a:lnTo>
                    <a:pt x="451101" y="468377"/>
                  </a:lnTo>
                </a:path>
                <a:path w="484505" h="468630">
                  <a:moveTo>
                    <a:pt x="484338" y="468377"/>
                  </a:moveTo>
                  <a:lnTo>
                    <a:pt x="451101" y="468377"/>
                  </a:lnTo>
                </a:path>
              </a:pathLst>
            </a:custGeom>
            <a:ln w="16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636" y="2854261"/>
              <a:ext cx="150614" cy="1674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3483" y="2854261"/>
              <a:ext cx="150614" cy="1674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89344" y="2469642"/>
              <a:ext cx="417830" cy="468630"/>
            </a:xfrm>
            <a:custGeom>
              <a:avLst/>
              <a:gdLst/>
              <a:ahLst/>
              <a:cxnLst/>
              <a:rect l="l" t="t" r="r" b="b"/>
              <a:pathLst>
                <a:path w="417830" h="468630">
                  <a:moveTo>
                    <a:pt x="417447" y="0"/>
                  </a:moveTo>
                  <a:lnTo>
                    <a:pt x="0" y="468344"/>
                  </a:lnTo>
                </a:path>
                <a:path w="417830" h="468630">
                  <a:moveTo>
                    <a:pt x="417447" y="0"/>
                  </a:moveTo>
                  <a:lnTo>
                    <a:pt x="417447" y="434898"/>
                  </a:lnTo>
                </a:path>
              </a:pathLst>
            </a:custGeom>
            <a:ln w="16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40931" y="2854261"/>
              <a:ext cx="150614" cy="16745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06791" y="2469642"/>
              <a:ext cx="702310" cy="970280"/>
            </a:xfrm>
            <a:custGeom>
              <a:avLst/>
              <a:gdLst/>
              <a:ahLst/>
              <a:cxnLst/>
              <a:rect l="l" t="t" r="r" b="b"/>
              <a:pathLst>
                <a:path w="702310" h="970279">
                  <a:moveTo>
                    <a:pt x="0" y="0"/>
                  </a:moveTo>
                  <a:lnTo>
                    <a:pt x="417847" y="468344"/>
                  </a:lnTo>
                </a:path>
                <a:path w="702310" h="970279">
                  <a:moveTo>
                    <a:pt x="417847" y="468344"/>
                  </a:moveTo>
                  <a:lnTo>
                    <a:pt x="150634" y="970151"/>
                  </a:lnTo>
                </a:path>
                <a:path w="702310" h="970279">
                  <a:moveTo>
                    <a:pt x="417847" y="468344"/>
                  </a:moveTo>
                  <a:lnTo>
                    <a:pt x="701880" y="970152"/>
                  </a:lnTo>
                </a:path>
              </a:pathLst>
            </a:custGeom>
            <a:ln w="16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73719" y="3356070"/>
              <a:ext cx="150611" cy="1507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1800" y="3356070"/>
              <a:ext cx="150595" cy="15071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644725" y="2338906"/>
            <a:ext cx="160655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5" dirty="0">
                <a:solidFill>
                  <a:srgbClr val="ED0000"/>
                </a:solidFill>
                <a:latin typeface="Arial"/>
                <a:cs typeface="Arial"/>
              </a:rPr>
              <a:t>P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5755" y="1368788"/>
            <a:ext cx="927735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ED0000"/>
                </a:solidFill>
                <a:latin typeface="Arial"/>
                <a:cs typeface="Arial"/>
              </a:rPr>
              <a:t>P</a:t>
            </a:r>
            <a:r>
              <a:rPr sz="1550" b="1" spc="50" dirty="0">
                <a:solidFill>
                  <a:srgbClr val="ED0000"/>
                </a:solidFill>
                <a:latin typeface="Arial"/>
                <a:cs typeface="Arial"/>
              </a:rPr>
              <a:t>r</a:t>
            </a:r>
            <a:r>
              <a:rPr sz="1550" b="1" spc="-80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550" b="1" spc="55" dirty="0">
                <a:solidFill>
                  <a:srgbClr val="ED0000"/>
                </a:solidFill>
                <a:latin typeface="Arial"/>
                <a:cs typeface="Arial"/>
              </a:rPr>
              <a:t>s</a:t>
            </a:r>
            <a:r>
              <a:rPr sz="1550" b="1" spc="-40" dirty="0">
                <a:solidFill>
                  <a:srgbClr val="ED0000"/>
                </a:solidFill>
                <a:latin typeface="Arial"/>
                <a:cs typeface="Arial"/>
              </a:rPr>
              <a:t>i</a:t>
            </a:r>
            <a:r>
              <a:rPr sz="1550" b="1" spc="100" dirty="0">
                <a:solidFill>
                  <a:srgbClr val="ED0000"/>
                </a:solidFill>
                <a:latin typeface="Arial"/>
                <a:cs typeface="Arial"/>
              </a:rPr>
              <a:t>d</a:t>
            </a:r>
            <a:r>
              <a:rPr sz="1550" b="1" spc="-80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550" b="1" spc="-35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550" b="1" spc="10" dirty="0">
                <a:solidFill>
                  <a:srgbClr val="ED0000"/>
                </a:solidFill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5631" y="1853897"/>
            <a:ext cx="160655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5" dirty="0">
                <a:solidFill>
                  <a:srgbClr val="ED0000"/>
                </a:solidFill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62573" y="2941085"/>
            <a:ext cx="171450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5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2611" y="2974531"/>
            <a:ext cx="678180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96570" algn="l"/>
              </a:tabLst>
            </a:pPr>
            <a:r>
              <a:rPr sz="1550" b="1" spc="25" dirty="0">
                <a:solidFill>
                  <a:srgbClr val="ED0000"/>
                </a:solidFill>
                <a:latin typeface="Arial"/>
                <a:cs typeface="Arial"/>
              </a:rPr>
              <a:t>K	</a:t>
            </a:r>
            <a:r>
              <a:rPr sz="1550" b="1" spc="30" dirty="0">
                <a:solidFill>
                  <a:srgbClr val="ED0000"/>
                </a:solidFill>
                <a:latin typeface="Arial"/>
                <a:cs typeface="Arial"/>
              </a:rPr>
              <a:t>M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02742" y="205232"/>
            <a:ext cx="27412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415" dirty="0"/>
              <a:t> </a:t>
            </a:r>
            <a:r>
              <a:rPr sz="1800" spc="-5" dirty="0">
                <a:solidFill>
                  <a:srgbClr val="0000FF"/>
                </a:solidFill>
              </a:rPr>
              <a:t>(Spence,</a:t>
            </a:r>
            <a:r>
              <a:rPr sz="1800" spc="10" dirty="0">
                <a:solidFill>
                  <a:srgbClr val="0000FF"/>
                </a:solidFill>
              </a:rPr>
              <a:t> </a:t>
            </a:r>
            <a:r>
              <a:rPr sz="1800" dirty="0">
                <a:solidFill>
                  <a:srgbClr val="0000FF"/>
                </a:solidFill>
              </a:rPr>
              <a:t>2007)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pc="-5" dirty="0"/>
              <a:t>Considering</a:t>
            </a:r>
            <a:r>
              <a:rPr spc="-35" dirty="0"/>
              <a:t> </a:t>
            </a:r>
            <a:r>
              <a:rPr spc="-5" dirty="0"/>
              <a:t>only</a:t>
            </a:r>
            <a:r>
              <a:rPr spc="-45" dirty="0"/>
              <a:t> </a:t>
            </a:r>
            <a:r>
              <a:rPr spc="-5" dirty="0"/>
              <a:t>Distance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0420" y="4409075"/>
            <a:ext cx="3089910" cy="2194560"/>
            <a:chOff x="940420" y="4409075"/>
            <a:chExt cx="3089910" cy="2194560"/>
          </a:xfrm>
        </p:grpSpPr>
        <p:sp>
          <p:nvSpPr>
            <p:cNvPr id="33" name="object 33"/>
            <p:cNvSpPr/>
            <p:nvPr/>
          </p:nvSpPr>
          <p:spPr>
            <a:xfrm>
              <a:off x="1730862" y="5294066"/>
              <a:ext cx="718185" cy="332105"/>
            </a:xfrm>
            <a:custGeom>
              <a:avLst/>
              <a:gdLst/>
              <a:ahLst/>
              <a:cxnLst/>
              <a:rect l="l" t="t" r="r" b="b"/>
              <a:pathLst>
                <a:path w="718185" h="332104">
                  <a:moveTo>
                    <a:pt x="349568" y="0"/>
                  </a:moveTo>
                  <a:lnTo>
                    <a:pt x="289104" y="2665"/>
                  </a:lnTo>
                  <a:lnTo>
                    <a:pt x="231224" y="10353"/>
                  </a:lnTo>
                  <a:lnTo>
                    <a:pt x="177136" y="22601"/>
                  </a:lnTo>
                  <a:lnTo>
                    <a:pt x="128051" y="38950"/>
                  </a:lnTo>
                  <a:lnTo>
                    <a:pt x="85178" y="58935"/>
                  </a:lnTo>
                  <a:lnTo>
                    <a:pt x="49727" y="82097"/>
                  </a:lnTo>
                  <a:lnTo>
                    <a:pt x="5928" y="136102"/>
                  </a:lnTo>
                  <a:lnTo>
                    <a:pt x="0" y="166022"/>
                  </a:lnTo>
                  <a:lnTo>
                    <a:pt x="5928" y="196063"/>
                  </a:lnTo>
                  <a:lnTo>
                    <a:pt x="49727" y="250155"/>
                  </a:lnTo>
                  <a:lnTo>
                    <a:pt x="85178" y="273305"/>
                  </a:lnTo>
                  <a:lnTo>
                    <a:pt x="128051" y="293256"/>
                  </a:lnTo>
                  <a:lnTo>
                    <a:pt x="177136" y="309558"/>
                  </a:lnTo>
                  <a:lnTo>
                    <a:pt x="231224" y="321760"/>
                  </a:lnTo>
                  <a:lnTo>
                    <a:pt x="289104" y="329412"/>
                  </a:lnTo>
                  <a:lnTo>
                    <a:pt x="349568" y="332063"/>
                  </a:lnTo>
                  <a:lnTo>
                    <a:pt x="415548" y="329412"/>
                  </a:lnTo>
                  <a:lnTo>
                    <a:pt x="477724" y="321760"/>
                  </a:lnTo>
                  <a:lnTo>
                    <a:pt x="535040" y="309558"/>
                  </a:lnTo>
                  <a:lnTo>
                    <a:pt x="586438" y="293256"/>
                  </a:lnTo>
                  <a:lnTo>
                    <a:pt x="630861" y="273305"/>
                  </a:lnTo>
                  <a:lnTo>
                    <a:pt x="667253" y="250155"/>
                  </a:lnTo>
                  <a:lnTo>
                    <a:pt x="711713" y="196063"/>
                  </a:lnTo>
                  <a:lnTo>
                    <a:pt x="717666" y="166022"/>
                  </a:lnTo>
                  <a:lnTo>
                    <a:pt x="711713" y="136102"/>
                  </a:lnTo>
                  <a:lnTo>
                    <a:pt x="667253" y="82097"/>
                  </a:lnTo>
                  <a:lnTo>
                    <a:pt x="630861" y="58935"/>
                  </a:lnTo>
                  <a:lnTo>
                    <a:pt x="586438" y="38950"/>
                  </a:lnTo>
                  <a:lnTo>
                    <a:pt x="535040" y="22601"/>
                  </a:lnTo>
                  <a:lnTo>
                    <a:pt x="477724" y="10353"/>
                  </a:lnTo>
                  <a:lnTo>
                    <a:pt x="415548" y="2665"/>
                  </a:lnTo>
                  <a:lnTo>
                    <a:pt x="3495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70561" y="5368438"/>
              <a:ext cx="165017" cy="16493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4151" y="4409075"/>
              <a:ext cx="164631" cy="16537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5481" y="4851948"/>
              <a:ext cx="164576" cy="1650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04151" y="4851948"/>
              <a:ext cx="164631" cy="1650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28734" y="4482322"/>
              <a:ext cx="1049020" cy="461645"/>
            </a:xfrm>
            <a:custGeom>
              <a:avLst/>
              <a:gdLst/>
              <a:ahLst/>
              <a:cxnLst/>
              <a:rect l="l" t="t" r="r" b="b"/>
              <a:pathLst>
                <a:path w="1049020" h="461645">
                  <a:moveTo>
                    <a:pt x="1048670" y="0"/>
                  </a:moveTo>
                  <a:lnTo>
                    <a:pt x="0" y="461203"/>
                  </a:lnTo>
                </a:path>
                <a:path w="1049020" h="461645">
                  <a:moveTo>
                    <a:pt x="1048670" y="0"/>
                  </a:moveTo>
                  <a:lnTo>
                    <a:pt x="1048670" y="461203"/>
                  </a:lnTo>
                </a:path>
              </a:pathLst>
            </a:custGeom>
            <a:ln w="18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34274" y="4851948"/>
              <a:ext cx="164999" cy="16500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577404" y="4482322"/>
              <a:ext cx="1011555" cy="461645"/>
            </a:xfrm>
            <a:custGeom>
              <a:avLst/>
              <a:gdLst/>
              <a:ahLst/>
              <a:cxnLst/>
              <a:rect l="l" t="t" r="r" b="b"/>
              <a:pathLst>
                <a:path w="1011554" h="461645">
                  <a:moveTo>
                    <a:pt x="0" y="0"/>
                  </a:moveTo>
                  <a:lnTo>
                    <a:pt x="1011520" y="461203"/>
                  </a:lnTo>
                </a:path>
              </a:pathLst>
            </a:custGeom>
            <a:ln w="1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39979" y="5368438"/>
              <a:ext cx="164999" cy="16493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331762" y="4943526"/>
              <a:ext cx="257175" cy="516890"/>
            </a:xfrm>
            <a:custGeom>
              <a:avLst/>
              <a:gdLst/>
              <a:ahLst/>
              <a:cxnLst/>
              <a:rect l="l" t="t" r="r" b="b"/>
              <a:pathLst>
                <a:path w="257175" h="516889">
                  <a:moveTo>
                    <a:pt x="257163" y="0"/>
                  </a:moveTo>
                  <a:lnTo>
                    <a:pt x="0" y="516563"/>
                  </a:lnTo>
                </a:path>
              </a:pathLst>
            </a:custGeom>
            <a:ln w="18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65332" y="5368438"/>
              <a:ext cx="164999" cy="16493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626056" y="4943526"/>
              <a:ext cx="313055" cy="516890"/>
            </a:xfrm>
            <a:custGeom>
              <a:avLst/>
              <a:gdLst/>
              <a:ahLst/>
              <a:cxnLst/>
              <a:rect l="l" t="t" r="r" b="b"/>
              <a:pathLst>
                <a:path w="313054" h="516889">
                  <a:moveTo>
                    <a:pt x="0" y="0"/>
                  </a:moveTo>
                  <a:lnTo>
                    <a:pt x="312492" y="516563"/>
                  </a:lnTo>
                </a:path>
              </a:pathLst>
            </a:custGeom>
            <a:ln w="18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0420" y="5368438"/>
              <a:ext cx="164576" cy="16493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55481" y="5368438"/>
              <a:ext cx="164576" cy="16493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13655" y="4943526"/>
              <a:ext cx="1049020" cy="516890"/>
            </a:xfrm>
            <a:custGeom>
              <a:avLst/>
              <a:gdLst/>
              <a:ahLst/>
              <a:cxnLst/>
              <a:rect l="l" t="t" r="r" b="b"/>
              <a:pathLst>
                <a:path w="1049020" h="516889">
                  <a:moveTo>
                    <a:pt x="515079" y="0"/>
                  </a:moveTo>
                  <a:lnTo>
                    <a:pt x="0" y="516563"/>
                  </a:lnTo>
                </a:path>
                <a:path w="1049020" h="516889">
                  <a:moveTo>
                    <a:pt x="515079" y="0"/>
                  </a:moveTo>
                  <a:lnTo>
                    <a:pt x="515079" y="516563"/>
                  </a:lnTo>
                </a:path>
                <a:path w="1049020" h="516889">
                  <a:moveTo>
                    <a:pt x="515079" y="0"/>
                  </a:moveTo>
                  <a:lnTo>
                    <a:pt x="1011593" y="516563"/>
                  </a:lnTo>
                </a:path>
                <a:path w="1049020" h="516889">
                  <a:moveTo>
                    <a:pt x="1048670" y="516563"/>
                  </a:moveTo>
                  <a:lnTo>
                    <a:pt x="1011593" y="516563"/>
                  </a:lnTo>
                </a:path>
              </a:pathLst>
            </a:custGeom>
            <a:ln w="18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0664" y="5884927"/>
              <a:ext cx="165017" cy="16493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70561" y="5884927"/>
              <a:ext cx="165017" cy="16493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601986" y="5460089"/>
              <a:ext cx="460375" cy="516890"/>
            </a:xfrm>
            <a:custGeom>
              <a:avLst/>
              <a:gdLst/>
              <a:ahLst/>
              <a:cxnLst/>
              <a:rect l="l" t="t" r="r" b="b"/>
              <a:pathLst>
                <a:path w="460375" h="516889">
                  <a:moveTo>
                    <a:pt x="460338" y="0"/>
                  </a:moveTo>
                  <a:lnTo>
                    <a:pt x="0" y="516508"/>
                  </a:lnTo>
                </a:path>
                <a:path w="460375" h="516889">
                  <a:moveTo>
                    <a:pt x="460338" y="0"/>
                  </a:moveTo>
                  <a:lnTo>
                    <a:pt x="460338" y="479699"/>
                  </a:lnTo>
                </a:path>
              </a:pathLst>
            </a:custGeom>
            <a:ln w="18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30458" y="5884927"/>
              <a:ext cx="165017" cy="16493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062325" y="5460089"/>
              <a:ext cx="772795" cy="1051560"/>
            </a:xfrm>
            <a:custGeom>
              <a:avLst/>
              <a:gdLst/>
              <a:ahLst/>
              <a:cxnLst/>
              <a:rect l="l" t="t" r="r" b="b"/>
              <a:pathLst>
                <a:path w="772794" h="1051559">
                  <a:moveTo>
                    <a:pt x="0" y="0"/>
                  </a:moveTo>
                  <a:lnTo>
                    <a:pt x="459897" y="516508"/>
                  </a:lnTo>
                </a:path>
                <a:path w="772794" h="1051559">
                  <a:moveTo>
                    <a:pt x="459897" y="516508"/>
                  </a:moveTo>
                  <a:lnTo>
                    <a:pt x="165510" y="1051383"/>
                  </a:lnTo>
                </a:path>
                <a:path w="772794" h="1051559">
                  <a:moveTo>
                    <a:pt x="459897" y="516508"/>
                  </a:moveTo>
                  <a:lnTo>
                    <a:pt x="772389" y="1051383"/>
                  </a:lnTo>
                </a:path>
              </a:pathLst>
            </a:custGeom>
            <a:ln w="18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36053" y="6438207"/>
              <a:ext cx="165036" cy="1653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61498" y="6438207"/>
              <a:ext cx="164999" cy="16537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258265" y="4635058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06935" y="4763484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3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68502" y="4708564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3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08587" y="5483592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4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25849" y="5483592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4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3203" y="5354360"/>
            <a:ext cx="6648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750" dirty="0">
                <a:latin typeface="Arial MT"/>
                <a:cs typeface="Arial MT"/>
              </a:rPr>
              <a:t>2	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13447" y="5889254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47038" y="6018486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19814" y="5815655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59972" y="5299166"/>
            <a:ext cx="1746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P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90993" y="5169934"/>
            <a:ext cx="6153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60" dirty="0">
                <a:solidFill>
                  <a:srgbClr val="0000DD"/>
                </a:solidFill>
                <a:latin typeface="Arial MT"/>
                <a:cs typeface="Arial MT"/>
              </a:rPr>
              <a:t>F</a:t>
            </a:r>
            <a:r>
              <a:rPr sz="1750" spc="35" dirty="0">
                <a:solidFill>
                  <a:srgbClr val="0000DD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0000DD"/>
                </a:solidFill>
                <a:latin typeface="Arial MT"/>
                <a:cs typeface="Arial MT"/>
              </a:rPr>
              <a:t>c</a:t>
            </a:r>
            <a:r>
              <a:rPr sz="1750" spc="-110" dirty="0">
                <a:solidFill>
                  <a:srgbClr val="0000DD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0000DD"/>
                </a:solidFill>
                <a:latin typeface="Arial MT"/>
                <a:cs typeface="Arial MT"/>
              </a:rPr>
              <a:t>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39" y="3439706"/>
            <a:ext cx="5197475" cy="10452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94460">
              <a:lnSpc>
                <a:spcPct val="100000"/>
              </a:lnSpc>
              <a:spcBef>
                <a:spcPts val="819"/>
              </a:spcBef>
              <a:tabLst>
                <a:tab pos="2146300" algn="l"/>
              </a:tabLst>
            </a:pPr>
            <a:r>
              <a:rPr sz="1550" b="1" spc="20" dirty="0">
                <a:solidFill>
                  <a:srgbClr val="ED0000"/>
                </a:solidFill>
                <a:latin typeface="Arial"/>
                <a:cs typeface="Arial"/>
              </a:rPr>
              <a:t>F	</a:t>
            </a:r>
            <a:r>
              <a:rPr sz="1550" b="1" spc="30" dirty="0">
                <a:solidFill>
                  <a:srgbClr val="ED0000"/>
                </a:solidFill>
                <a:latin typeface="Arial"/>
                <a:cs typeface="Arial"/>
              </a:rPr>
              <a:t>G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00" spc="-5" dirty="0">
                <a:latin typeface="Calibri"/>
                <a:cs typeface="Calibri"/>
              </a:rPr>
              <a:t>2-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’D</a:t>
            </a:r>
            <a:r>
              <a:rPr sz="2000" spc="-5" dirty="0">
                <a:latin typeface="Calibri"/>
                <a:cs typeface="Calibri"/>
              </a:rPr>
              <a:t>’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focus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attention</a:t>
            </a:r>
            <a:endParaRPr sz="1800">
              <a:latin typeface="Calibri"/>
              <a:cs typeface="Calibri"/>
            </a:endParaRPr>
          </a:p>
          <a:p>
            <a:pPr marR="583565" algn="ctr">
              <a:lnSpc>
                <a:spcPct val="100000"/>
              </a:lnSpc>
              <a:spcBef>
                <a:spcPts val="70"/>
              </a:spcBef>
            </a:pPr>
            <a:r>
              <a:rPr sz="1750" dirty="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827794" y="1074453"/>
            <a:ext cx="2463800" cy="1653539"/>
            <a:chOff x="5827794" y="1074453"/>
            <a:chExt cx="2463800" cy="1653539"/>
          </a:xfrm>
        </p:grpSpPr>
        <p:sp>
          <p:nvSpPr>
            <p:cNvPr id="68" name="object 68"/>
            <p:cNvSpPr/>
            <p:nvPr/>
          </p:nvSpPr>
          <p:spPr>
            <a:xfrm>
              <a:off x="6154599" y="1238135"/>
              <a:ext cx="1263650" cy="1489710"/>
            </a:xfrm>
            <a:custGeom>
              <a:avLst/>
              <a:gdLst/>
              <a:ahLst/>
              <a:cxnLst/>
              <a:rect l="l" t="t" r="r" b="b"/>
              <a:pathLst>
                <a:path w="1263650" h="1489710">
                  <a:moveTo>
                    <a:pt x="526576" y="0"/>
                  </a:moveTo>
                  <a:lnTo>
                    <a:pt x="0" y="327169"/>
                  </a:lnTo>
                  <a:lnTo>
                    <a:pt x="453914" y="653905"/>
                  </a:lnTo>
                  <a:lnTo>
                    <a:pt x="145360" y="1489585"/>
                  </a:lnTo>
                  <a:lnTo>
                    <a:pt x="435754" y="1489585"/>
                  </a:lnTo>
                  <a:lnTo>
                    <a:pt x="1263539" y="902862"/>
                  </a:lnTo>
                  <a:lnTo>
                    <a:pt x="52657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35834" y="1946566"/>
              <a:ext cx="708660" cy="327660"/>
            </a:xfrm>
            <a:custGeom>
              <a:avLst/>
              <a:gdLst/>
              <a:ahLst/>
              <a:cxnLst/>
              <a:rect l="l" t="t" r="r" b="b"/>
              <a:pathLst>
                <a:path w="708659" h="327660">
                  <a:moveTo>
                    <a:pt x="344658" y="0"/>
                  </a:moveTo>
                  <a:lnTo>
                    <a:pt x="285046" y="2618"/>
                  </a:lnTo>
                  <a:lnTo>
                    <a:pt x="227979" y="10172"/>
                  </a:lnTo>
                  <a:lnTo>
                    <a:pt x="174652" y="22216"/>
                  </a:lnTo>
                  <a:lnTo>
                    <a:pt x="126256" y="38298"/>
                  </a:lnTo>
                  <a:lnTo>
                    <a:pt x="83984" y="57971"/>
                  </a:lnTo>
                  <a:lnTo>
                    <a:pt x="49030" y="80786"/>
                  </a:lnTo>
                  <a:lnTo>
                    <a:pt x="5845" y="134046"/>
                  </a:lnTo>
                  <a:lnTo>
                    <a:pt x="0" y="163593"/>
                  </a:lnTo>
                  <a:lnTo>
                    <a:pt x="5845" y="193141"/>
                  </a:lnTo>
                  <a:lnTo>
                    <a:pt x="49030" y="246401"/>
                  </a:lnTo>
                  <a:lnTo>
                    <a:pt x="83984" y="269216"/>
                  </a:lnTo>
                  <a:lnTo>
                    <a:pt x="126256" y="288889"/>
                  </a:lnTo>
                  <a:lnTo>
                    <a:pt x="174652" y="304971"/>
                  </a:lnTo>
                  <a:lnTo>
                    <a:pt x="227979" y="317015"/>
                  </a:lnTo>
                  <a:lnTo>
                    <a:pt x="285046" y="324569"/>
                  </a:lnTo>
                  <a:lnTo>
                    <a:pt x="344658" y="327188"/>
                  </a:lnTo>
                  <a:lnTo>
                    <a:pt x="409730" y="324570"/>
                  </a:lnTo>
                  <a:lnTo>
                    <a:pt x="471076" y="317015"/>
                  </a:lnTo>
                  <a:lnTo>
                    <a:pt x="527647" y="304972"/>
                  </a:lnTo>
                  <a:lnTo>
                    <a:pt x="578395" y="288889"/>
                  </a:lnTo>
                  <a:lnTo>
                    <a:pt x="622268" y="269216"/>
                  </a:lnTo>
                  <a:lnTo>
                    <a:pt x="658219" y="246401"/>
                  </a:lnTo>
                  <a:lnTo>
                    <a:pt x="702155" y="193141"/>
                  </a:lnTo>
                  <a:lnTo>
                    <a:pt x="708040" y="163594"/>
                  </a:lnTo>
                  <a:lnTo>
                    <a:pt x="702155" y="134046"/>
                  </a:lnTo>
                  <a:lnTo>
                    <a:pt x="658219" y="80786"/>
                  </a:lnTo>
                  <a:lnTo>
                    <a:pt x="622268" y="57971"/>
                  </a:lnTo>
                  <a:lnTo>
                    <a:pt x="578394" y="38298"/>
                  </a:lnTo>
                  <a:lnTo>
                    <a:pt x="527647" y="22216"/>
                  </a:lnTo>
                  <a:lnTo>
                    <a:pt x="471076" y="10172"/>
                  </a:lnTo>
                  <a:lnTo>
                    <a:pt x="409730" y="2618"/>
                  </a:lnTo>
                  <a:lnTo>
                    <a:pt x="34465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70511" y="1074453"/>
              <a:ext cx="163629" cy="16384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36082" y="1510691"/>
              <a:ext cx="163611" cy="16333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70512" y="1510691"/>
              <a:ext cx="163629" cy="16333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36082" y="2019184"/>
              <a:ext cx="163611" cy="16377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44389" y="2019184"/>
              <a:ext cx="163611" cy="16377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90492" y="2527694"/>
              <a:ext cx="163611" cy="16377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408762" y="1147230"/>
              <a:ext cx="1035050" cy="454025"/>
            </a:xfrm>
            <a:custGeom>
              <a:avLst/>
              <a:gdLst/>
              <a:ahLst/>
              <a:cxnLst/>
              <a:rect l="l" t="t" r="r" b="b"/>
              <a:pathLst>
                <a:path w="1035050" h="454025">
                  <a:moveTo>
                    <a:pt x="1034429" y="0"/>
                  </a:moveTo>
                  <a:lnTo>
                    <a:pt x="0" y="454003"/>
                  </a:lnTo>
                </a:path>
              </a:pathLst>
            </a:custGeom>
            <a:ln w="18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34053" y="1147230"/>
              <a:ext cx="18415" cy="454025"/>
            </a:xfrm>
            <a:custGeom>
              <a:avLst/>
              <a:gdLst/>
              <a:ahLst/>
              <a:cxnLst/>
              <a:rect l="l" t="t" r="r" b="b"/>
              <a:pathLst>
                <a:path w="18415" h="454025">
                  <a:moveTo>
                    <a:pt x="18276" y="0"/>
                  </a:moveTo>
                  <a:lnTo>
                    <a:pt x="0" y="0"/>
                  </a:lnTo>
                  <a:lnTo>
                    <a:pt x="0" y="454003"/>
                  </a:lnTo>
                  <a:lnTo>
                    <a:pt x="18277" y="454003"/>
                  </a:lnTo>
                  <a:lnTo>
                    <a:pt x="18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43191" y="1147230"/>
              <a:ext cx="838835" cy="381635"/>
            </a:xfrm>
            <a:custGeom>
              <a:avLst/>
              <a:gdLst/>
              <a:ahLst/>
              <a:cxnLst/>
              <a:rect l="l" t="t" r="r" b="b"/>
              <a:pathLst>
                <a:path w="838834" h="381634">
                  <a:moveTo>
                    <a:pt x="0" y="0"/>
                  </a:moveTo>
                  <a:lnTo>
                    <a:pt x="838821" y="381466"/>
                  </a:lnTo>
                </a:path>
              </a:pathLst>
            </a:custGeom>
            <a:ln w="18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27794" y="2019183"/>
              <a:ext cx="163613" cy="16377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900461" y="1601233"/>
              <a:ext cx="508634" cy="509270"/>
            </a:xfrm>
            <a:custGeom>
              <a:avLst/>
              <a:gdLst/>
              <a:ahLst/>
              <a:cxnLst/>
              <a:rect l="l" t="t" r="r" b="b"/>
              <a:pathLst>
                <a:path w="508635" h="509269">
                  <a:moveTo>
                    <a:pt x="508300" y="0"/>
                  </a:moveTo>
                  <a:lnTo>
                    <a:pt x="0" y="508926"/>
                  </a:lnTo>
                </a:path>
              </a:pathLst>
            </a:custGeom>
            <a:ln w="182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399623" y="1601233"/>
              <a:ext cx="18415" cy="509270"/>
            </a:xfrm>
            <a:custGeom>
              <a:avLst/>
              <a:gdLst/>
              <a:ahLst/>
              <a:cxnLst/>
              <a:rect l="l" t="t" r="r" b="b"/>
              <a:pathLst>
                <a:path w="18414" h="509269">
                  <a:moveTo>
                    <a:pt x="18276" y="0"/>
                  </a:moveTo>
                  <a:lnTo>
                    <a:pt x="0" y="0"/>
                  </a:lnTo>
                  <a:lnTo>
                    <a:pt x="0" y="508926"/>
                  </a:lnTo>
                  <a:lnTo>
                    <a:pt x="18277" y="508926"/>
                  </a:lnTo>
                  <a:lnTo>
                    <a:pt x="18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08762" y="1601233"/>
              <a:ext cx="490220" cy="509270"/>
            </a:xfrm>
            <a:custGeom>
              <a:avLst/>
              <a:gdLst/>
              <a:ahLst/>
              <a:cxnLst/>
              <a:rect l="l" t="t" r="r" b="b"/>
              <a:pathLst>
                <a:path w="490220" h="509269">
                  <a:moveTo>
                    <a:pt x="0" y="0"/>
                  </a:moveTo>
                  <a:lnTo>
                    <a:pt x="490018" y="508927"/>
                  </a:lnTo>
                </a:path>
              </a:pathLst>
            </a:custGeom>
            <a:ln w="18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98781" y="2101029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5" h="18414">
                  <a:moveTo>
                    <a:pt x="36104" y="0"/>
                  </a:moveTo>
                  <a:lnTo>
                    <a:pt x="0" y="0"/>
                  </a:lnTo>
                  <a:lnTo>
                    <a:pt x="0" y="18260"/>
                  </a:lnTo>
                  <a:lnTo>
                    <a:pt x="36104" y="18260"/>
                  </a:lnTo>
                  <a:lnTo>
                    <a:pt x="36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81424" y="2110160"/>
              <a:ext cx="454025" cy="508634"/>
            </a:xfrm>
            <a:custGeom>
              <a:avLst/>
              <a:gdLst/>
              <a:ahLst/>
              <a:cxnLst/>
              <a:rect l="l" t="t" r="r" b="b"/>
              <a:pathLst>
                <a:path w="454025" h="508635">
                  <a:moveTo>
                    <a:pt x="453461" y="0"/>
                  </a:moveTo>
                  <a:lnTo>
                    <a:pt x="0" y="508510"/>
                  </a:lnTo>
                </a:path>
              </a:pathLst>
            </a:custGeom>
            <a:ln w="18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25747" y="2110160"/>
              <a:ext cx="18415" cy="380365"/>
            </a:xfrm>
            <a:custGeom>
              <a:avLst/>
              <a:gdLst/>
              <a:ahLst/>
              <a:cxnLst/>
              <a:rect l="l" t="t" r="r" b="b"/>
              <a:pathLst>
                <a:path w="18415" h="380364">
                  <a:moveTo>
                    <a:pt x="18276" y="0"/>
                  </a:moveTo>
                  <a:lnTo>
                    <a:pt x="0" y="0"/>
                  </a:lnTo>
                  <a:lnTo>
                    <a:pt x="0" y="379838"/>
                  </a:lnTo>
                  <a:lnTo>
                    <a:pt x="18277" y="366884"/>
                  </a:lnTo>
                  <a:lnTo>
                    <a:pt x="18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34885" y="2110160"/>
              <a:ext cx="204470" cy="229235"/>
            </a:xfrm>
            <a:custGeom>
              <a:avLst/>
              <a:gdLst/>
              <a:ahLst/>
              <a:cxnLst/>
              <a:rect l="l" t="t" r="r" b="b"/>
              <a:pathLst>
                <a:path w="204470" h="229235">
                  <a:moveTo>
                    <a:pt x="0" y="0"/>
                  </a:moveTo>
                  <a:lnTo>
                    <a:pt x="204122" y="228682"/>
                  </a:lnTo>
                </a:path>
              </a:pathLst>
            </a:custGeom>
            <a:ln w="18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031422" y="1805620"/>
            <a:ext cx="60642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45" dirty="0">
                <a:solidFill>
                  <a:srgbClr val="0000DD"/>
                </a:solidFill>
                <a:latin typeface="Arial MT"/>
                <a:cs typeface="Arial MT"/>
              </a:rPr>
              <a:t>F</a:t>
            </a:r>
            <a:r>
              <a:rPr sz="1700" spc="45" dirty="0">
                <a:solidFill>
                  <a:srgbClr val="0000DD"/>
                </a:solidFill>
                <a:latin typeface="Arial MT"/>
                <a:cs typeface="Arial MT"/>
              </a:rPr>
              <a:t>o</a:t>
            </a:r>
            <a:r>
              <a:rPr sz="1700" dirty="0">
                <a:solidFill>
                  <a:srgbClr val="0000DD"/>
                </a:solidFill>
                <a:latin typeface="Arial MT"/>
                <a:cs typeface="Arial MT"/>
              </a:rPr>
              <a:t>c</a:t>
            </a:r>
            <a:r>
              <a:rPr sz="1700" spc="-95" dirty="0">
                <a:solidFill>
                  <a:srgbClr val="0000DD"/>
                </a:solidFill>
                <a:latin typeface="Arial MT"/>
                <a:cs typeface="Arial MT"/>
              </a:rPr>
              <a:t>u</a:t>
            </a:r>
            <a:r>
              <a:rPr sz="1700" spc="10" dirty="0">
                <a:solidFill>
                  <a:srgbClr val="0000DD"/>
                </a:solidFill>
                <a:latin typeface="Arial MT"/>
                <a:cs typeface="Arial MT"/>
              </a:rPr>
              <a:t>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942158" y="1097207"/>
            <a:ext cx="76009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0" dirty="0">
                <a:solidFill>
                  <a:srgbClr val="0000DD"/>
                </a:solidFill>
                <a:latin typeface="Arial MT"/>
                <a:cs typeface="Arial MT"/>
              </a:rPr>
              <a:t>C</a:t>
            </a:r>
            <a:r>
              <a:rPr sz="1700" spc="-95" dirty="0">
                <a:solidFill>
                  <a:srgbClr val="0000DD"/>
                </a:solidFill>
                <a:latin typeface="Arial MT"/>
                <a:cs typeface="Arial MT"/>
              </a:rPr>
              <a:t>on</a:t>
            </a:r>
            <a:r>
              <a:rPr sz="1700" spc="90" dirty="0">
                <a:solidFill>
                  <a:srgbClr val="0000DD"/>
                </a:solidFill>
                <a:latin typeface="Arial MT"/>
                <a:cs typeface="Arial MT"/>
              </a:rPr>
              <a:t>t</a:t>
            </a:r>
            <a:r>
              <a:rPr sz="1700" spc="-95" dirty="0">
                <a:solidFill>
                  <a:srgbClr val="0000DD"/>
                </a:solidFill>
                <a:latin typeface="Arial MT"/>
                <a:cs typeface="Arial MT"/>
              </a:rPr>
              <a:t>e</a:t>
            </a:r>
            <a:r>
              <a:rPr sz="1700" spc="10" dirty="0">
                <a:solidFill>
                  <a:srgbClr val="0000DD"/>
                </a:solidFill>
                <a:latin typeface="Arial MT"/>
                <a:cs typeface="Arial MT"/>
              </a:rPr>
              <a:t>xt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559256" y="1360334"/>
            <a:ext cx="244475" cy="82486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700" b="1" spc="15" dirty="0">
                <a:solidFill>
                  <a:srgbClr val="ED0000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110"/>
              </a:spcBef>
            </a:pPr>
            <a:r>
              <a:rPr sz="1700" b="1" spc="15" dirty="0">
                <a:solidFill>
                  <a:srgbClr val="ED0000"/>
                </a:solidFill>
                <a:latin typeface="Arial"/>
                <a:cs typeface="Arial"/>
              </a:rPr>
              <a:t>P</a:t>
            </a:r>
            <a:endParaRPr sz="17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033115" y="2387271"/>
            <a:ext cx="7886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93090" algn="l"/>
              </a:tabLst>
            </a:pPr>
            <a:r>
              <a:rPr sz="1700" b="1" spc="15" dirty="0">
                <a:solidFill>
                  <a:srgbClr val="ED0000"/>
                </a:solidFill>
                <a:latin typeface="Arial"/>
                <a:cs typeface="Arial"/>
              </a:rPr>
              <a:t>K	M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91" name="object 9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545835" y="4128515"/>
            <a:ext cx="3346704" cy="2540508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4075303" y="206755"/>
            <a:ext cx="490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upper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threshold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distance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focus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411718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75932" y="6556037"/>
            <a:ext cx="1498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750" dirty="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77161" y="6556037"/>
            <a:ext cx="1498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750" dirty="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588253" y="3519042"/>
            <a:ext cx="32626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4-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might 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focus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context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5510" y="277113"/>
            <a:ext cx="2098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priori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importance: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580" y="1071117"/>
            <a:ext cx="2036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Distance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17824" y="423418"/>
            <a:ext cx="3058160" cy="2164080"/>
            <a:chOff x="5617824" y="423418"/>
            <a:chExt cx="3058160" cy="2164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5142" y="423418"/>
              <a:ext cx="163766" cy="1640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7638" y="859832"/>
              <a:ext cx="163821" cy="1638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5142" y="859832"/>
              <a:ext cx="163766" cy="163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00411" y="496285"/>
              <a:ext cx="1037590" cy="454659"/>
            </a:xfrm>
            <a:custGeom>
              <a:avLst/>
              <a:gdLst/>
              <a:ahLst/>
              <a:cxnLst/>
              <a:rect l="l" t="t" r="r" b="b"/>
              <a:pathLst>
                <a:path w="1037590" h="454659">
                  <a:moveTo>
                    <a:pt x="1037504" y="0"/>
                  </a:moveTo>
                  <a:lnTo>
                    <a:pt x="0" y="454544"/>
                  </a:lnTo>
                </a:path>
                <a:path w="1037590" h="454659">
                  <a:moveTo>
                    <a:pt x="1037504" y="0"/>
                  </a:moveTo>
                  <a:lnTo>
                    <a:pt x="1037504" y="454545"/>
                  </a:lnTo>
                </a:path>
              </a:pathLst>
            </a:custGeom>
            <a:ln w="1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4299" y="859832"/>
              <a:ext cx="163803" cy="1638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37915" y="496285"/>
              <a:ext cx="1001394" cy="454659"/>
            </a:xfrm>
            <a:custGeom>
              <a:avLst/>
              <a:gdLst/>
              <a:ahLst/>
              <a:cxnLst/>
              <a:rect l="l" t="t" r="r" b="b"/>
              <a:pathLst>
                <a:path w="1001395" h="454659">
                  <a:moveTo>
                    <a:pt x="0" y="0"/>
                  </a:moveTo>
                  <a:lnTo>
                    <a:pt x="1000972" y="454545"/>
                  </a:lnTo>
                </a:path>
              </a:pathLst>
            </a:custGeom>
            <a:ln w="18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2842" y="1368934"/>
              <a:ext cx="164347" cy="1635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83908" y="950830"/>
              <a:ext cx="255270" cy="509270"/>
            </a:xfrm>
            <a:custGeom>
              <a:avLst/>
              <a:gdLst/>
              <a:ahLst/>
              <a:cxnLst/>
              <a:rect l="l" t="t" r="r" b="b"/>
              <a:pathLst>
                <a:path w="255270" h="509269">
                  <a:moveTo>
                    <a:pt x="254979" y="0"/>
                  </a:moveTo>
                  <a:lnTo>
                    <a:pt x="0" y="509191"/>
                  </a:lnTo>
                </a:path>
              </a:pathLst>
            </a:custGeom>
            <a:ln w="18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11689" y="1368934"/>
              <a:ext cx="164166" cy="1635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75365" y="950830"/>
              <a:ext cx="309880" cy="509270"/>
            </a:xfrm>
            <a:custGeom>
              <a:avLst/>
              <a:gdLst/>
              <a:ahLst/>
              <a:cxnLst/>
              <a:rect l="l" t="t" r="r" b="b"/>
              <a:pathLst>
                <a:path w="309879" h="509269">
                  <a:moveTo>
                    <a:pt x="0" y="0"/>
                  </a:moveTo>
                  <a:lnTo>
                    <a:pt x="309423" y="509192"/>
                  </a:lnTo>
                </a:path>
              </a:pathLst>
            </a:custGeom>
            <a:ln w="18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7824" y="1368934"/>
              <a:ext cx="164256" cy="1635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7638" y="1368934"/>
              <a:ext cx="163821" cy="1635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91015" y="950830"/>
              <a:ext cx="509905" cy="509270"/>
            </a:xfrm>
            <a:custGeom>
              <a:avLst/>
              <a:gdLst/>
              <a:ahLst/>
              <a:cxnLst/>
              <a:rect l="l" t="t" r="r" b="b"/>
              <a:pathLst>
                <a:path w="509904" h="509269">
                  <a:moveTo>
                    <a:pt x="509396" y="0"/>
                  </a:moveTo>
                  <a:lnTo>
                    <a:pt x="0" y="509191"/>
                  </a:lnTo>
                </a:path>
                <a:path w="509904" h="509269">
                  <a:moveTo>
                    <a:pt x="509396" y="0"/>
                  </a:moveTo>
                  <a:lnTo>
                    <a:pt x="509396" y="509191"/>
                  </a:lnTo>
                </a:path>
              </a:pathLst>
            </a:custGeom>
            <a:ln w="1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7035" y="1368934"/>
              <a:ext cx="164256" cy="1635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00411" y="950830"/>
              <a:ext cx="528320" cy="509270"/>
            </a:xfrm>
            <a:custGeom>
              <a:avLst/>
              <a:gdLst/>
              <a:ahLst/>
              <a:cxnLst/>
              <a:rect l="l" t="t" r="r" b="b"/>
              <a:pathLst>
                <a:path w="528320" h="509269">
                  <a:moveTo>
                    <a:pt x="0" y="0"/>
                  </a:moveTo>
                  <a:lnTo>
                    <a:pt x="491502" y="509192"/>
                  </a:lnTo>
                </a:path>
                <a:path w="528320" h="509269">
                  <a:moveTo>
                    <a:pt x="528107" y="509192"/>
                  </a:moveTo>
                  <a:lnTo>
                    <a:pt x="491502" y="509192"/>
                  </a:lnTo>
                </a:path>
              </a:pathLst>
            </a:custGeom>
            <a:ln w="1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2119" y="1877636"/>
              <a:ext cx="164256" cy="1639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7035" y="1877636"/>
              <a:ext cx="164256" cy="1639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73167" y="1460022"/>
              <a:ext cx="455930" cy="509270"/>
            </a:xfrm>
            <a:custGeom>
              <a:avLst/>
              <a:gdLst/>
              <a:ahLst/>
              <a:cxnLst/>
              <a:rect l="l" t="t" r="r" b="b"/>
              <a:pathLst>
                <a:path w="455929" h="509269">
                  <a:moveTo>
                    <a:pt x="455351" y="0"/>
                  </a:moveTo>
                  <a:lnTo>
                    <a:pt x="0" y="508702"/>
                  </a:lnTo>
                </a:path>
                <a:path w="455929" h="509269">
                  <a:moveTo>
                    <a:pt x="455351" y="0"/>
                  </a:moveTo>
                  <a:lnTo>
                    <a:pt x="455351" y="472313"/>
                  </a:lnTo>
                </a:path>
              </a:pathLst>
            </a:custGeom>
            <a:ln w="1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2387" y="1877636"/>
              <a:ext cx="163821" cy="1639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28519" y="1460022"/>
              <a:ext cx="764540" cy="1036319"/>
            </a:xfrm>
            <a:custGeom>
              <a:avLst/>
              <a:gdLst/>
              <a:ahLst/>
              <a:cxnLst/>
              <a:rect l="l" t="t" r="r" b="b"/>
              <a:pathLst>
                <a:path w="764540" h="1036319">
                  <a:moveTo>
                    <a:pt x="0" y="0"/>
                  </a:moveTo>
                  <a:lnTo>
                    <a:pt x="454916" y="508702"/>
                  </a:lnTo>
                </a:path>
                <a:path w="764540" h="1036319">
                  <a:moveTo>
                    <a:pt x="454916" y="508702"/>
                  </a:moveTo>
                  <a:lnTo>
                    <a:pt x="163404" y="1036025"/>
                  </a:lnTo>
                </a:path>
                <a:path w="764540" h="1036319">
                  <a:moveTo>
                    <a:pt x="454916" y="508702"/>
                  </a:moveTo>
                  <a:lnTo>
                    <a:pt x="764304" y="1036025"/>
                  </a:lnTo>
                </a:path>
              </a:pathLst>
            </a:custGeom>
            <a:ln w="1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0875" y="2423163"/>
              <a:ext cx="164256" cy="1639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9541" y="2423163"/>
              <a:ext cx="164347" cy="1639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480122" y="337068"/>
            <a:ext cx="2438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90" dirty="0">
                <a:latin typeface="Arial MT"/>
                <a:cs typeface="Arial MT"/>
              </a:rPr>
              <a:t>10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52360" y="846188"/>
            <a:ext cx="14732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 MT"/>
                <a:cs typeface="Arial MT"/>
              </a:rPr>
              <a:t>9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44508" y="773736"/>
            <a:ext cx="14732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 MT"/>
                <a:cs typeface="Arial MT"/>
              </a:rPr>
              <a:t>9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24761" y="1228353"/>
            <a:ext cx="14732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 MT"/>
                <a:cs typeface="Arial MT"/>
              </a:rPr>
              <a:t>8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0031" y="1936805"/>
            <a:ext cx="6756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0385" algn="l"/>
              </a:tabLst>
            </a:pPr>
            <a:r>
              <a:rPr sz="1700" spc="15" dirty="0">
                <a:latin typeface="Arial MT"/>
                <a:cs typeface="Arial MT"/>
              </a:rPr>
              <a:t>7	7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52361" y="1737056"/>
            <a:ext cx="14732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 MT"/>
                <a:cs typeface="Arial MT"/>
              </a:rPr>
              <a:t>7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62320" y="1518668"/>
            <a:ext cx="1479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latin typeface="Arial MT"/>
                <a:cs typeface="Arial MT"/>
              </a:rPr>
              <a:t>8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44508" y="1518668"/>
            <a:ext cx="1479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latin typeface="Arial MT"/>
                <a:cs typeface="Arial MT"/>
              </a:rPr>
              <a:t>8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52361" y="2518730"/>
            <a:ext cx="14732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 MT"/>
                <a:cs typeface="Arial MT"/>
              </a:rPr>
              <a:t>6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23407" y="1482278"/>
            <a:ext cx="1479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latin typeface="Arial MT"/>
                <a:cs typeface="Arial MT"/>
              </a:rPr>
              <a:t>8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87702" y="1482278"/>
            <a:ext cx="1479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latin typeface="Arial MT"/>
                <a:cs typeface="Arial MT"/>
              </a:rPr>
              <a:t>8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9854" y="2518730"/>
            <a:ext cx="14732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 MT"/>
                <a:cs typeface="Arial MT"/>
              </a:rPr>
              <a:t>6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05550" y="773736"/>
            <a:ext cx="14732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 MT"/>
                <a:cs typeface="Arial MT"/>
              </a:rPr>
              <a:t>9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0979" y="4315976"/>
            <a:ext cx="3482975" cy="2167890"/>
            <a:chOff x="220979" y="4315976"/>
            <a:chExt cx="3482975" cy="2167890"/>
          </a:xfrm>
        </p:grpSpPr>
        <p:sp>
          <p:nvSpPr>
            <p:cNvPr id="41" name="object 41"/>
            <p:cNvSpPr/>
            <p:nvPr/>
          </p:nvSpPr>
          <p:spPr>
            <a:xfrm>
              <a:off x="220967" y="4315980"/>
              <a:ext cx="3482975" cy="1868170"/>
            </a:xfrm>
            <a:custGeom>
              <a:avLst/>
              <a:gdLst/>
              <a:ahLst/>
              <a:cxnLst/>
              <a:rect l="l" t="t" r="r" b="b"/>
              <a:pathLst>
                <a:path w="3482975" h="1868170">
                  <a:moveTo>
                    <a:pt x="3482543" y="25"/>
                  </a:moveTo>
                  <a:lnTo>
                    <a:pt x="2356891" y="25"/>
                  </a:lnTo>
                  <a:lnTo>
                    <a:pt x="0" y="0"/>
                  </a:lnTo>
                  <a:lnTo>
                    <a:pt x="0" y="1867852"/>
                  </a:lnTo>
                  <a:lnTo>
                    <a:pt x="2356891" y="1867852"/>
                  </a:lnTo>
                  <a:lnTo>
                    <a:pt x="2356891" y="810412"/>
                  </a:lnTo>
                  <a:lnTo>
                    <a:pt x="3482543" y="810412"/>
                  </a:lnTo>
                  <a:lnTo>
                    <a:pt x="3482543" y="2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8901" y="5249709"/>
              <a:ext cx="685800" cy="300355"/>
            </a:xfrm>
            <a:custGeom>
              <a:avLst/>
              <a:gdLst/>
              <a:ahLst/>
              <a:cxnLst/>
              <a:rect l="l" t="t" r="r" b="b"/>
              <a:pathLst>
                <a:path w="685800" h="300354">
                  <a:moveTo>
                    <a:pt x="334267" y="0"/>
                  </a:moveTo>
                  <a:lnTo>
                    <a:pt x="269375" y="3165"/>
                  </a:lnTo>
                  <a:lnTo>
                    <a:pt x="207791" y="12112"/>
                  </a:lnTo>
                  <a:lnTo>
                    <a:pt x="151162" y="26013"/>
                  </a:lnTo>
                  <a:lnTo>
                    <a:pt x="101136" y="44043"/>
                  </a:lnTo>
                  <a:lnTo>
                    <a:pt x="59359" y="65377"/>
                  </a:lnTo>
                  <a:lnTo>
                    <a:pt x="27480" y="89188"/>
                  </a:lnTo>
                  <a:lnTo>
                    <a:pt x="0" y="140940"/>
                  </a:lnTo>
                  <a:lnTo>
                    <a:pt x="5669" y="169588"/>
                  </a:lnTo>
                  <a:lnTo>
                    <a:pt x="47552" y="221297"/>
                  </a:lnTo>
                  <a:lnTo>
                    <a:pt x="81452" y="243475"/>
                  </a:lnTo>
                  <a:lnTo>
                    <a:pt x="122449" y="262611"/>
                  </a:lnTo>
                  <a:lnTo>
                    <a:pt x="169386" y="278264"/>
                  </a:lnTo>
                  <a:lnTo>
                    <a:pt x="221106" y="289992"/>
                  </a:lnTo>
                  <a:lnTo>
                    <a:pt x="276452" y="297353"/>
                  </a:lnTo>
                  <a:lnTo>
                    <a:pt x="334267" y="299905"/>
                  </a:lnTo>
                  <a:lnTo>
                    <a:pt x="397234" y="297353"/>
                  </a:lnTo>
                  <a:lnTo>
                    <a:pt x="456586" y="289992"/>
                  </a:lnTo>
                  <a:lnTo>
                    <a:pt x="511310" y="278264"/>
                  </a:lnTo>
                  <a:lnTo>
                    <a:pt x="560395" y="262611"/>
                  </a:lnTo>
                  <a:lnTo>
                    <a:pt x="602826" y="243475"/>
                  </a:lnTo>
                  <a:lnTo>
                    <a:pt x="637591" y="221297"/>
                  </a:lnTo>
                  <a:lnTo>
                    <a:pt x="680072" y="169588"/>
                  </a:lnTo>
                  <a:lnTo>
                    <a:pt x="685762" y="140940"/>
                  </a:lnTo>
                  <a:lnTo>
                    <a:pt x="680072" y="117546"/>
                  </a:lnTo>
                  <a:lnTo>
                    <a:pt x="637591" y="73080"/>
                  </a:lnTo>
                  <a:lnTo>
                    <a:pt x="602826" y="53166"/>
                  </a:lnTo>
                  <a:lnTo>
                    <a:pt x="560395" y="35573"/>
                  </a:lnTo>
                  <a:lnTo>
                    <a:pt x="511310" y="20880"/>
                  </a:lnTo>
                  <a:lnTo>
                    <a:pt x="456586" y="9666"/>
                  </a:lnTo>
                  <a:lnTo>
                    <a:pt x="397234" y="2513"/>
                  </a:lnTo>
                  <a:lnTo>
                    <a:pt x="33426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7439" y="4386408"/>
              <a:ext cx="158825" cy="1586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5127" y="4809228"/>
              <a:ext cx="158667" cy="1586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7439" y="4809228"/>
              <a:ext cx="158825" cy="1586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2699" y="4809228"/>
              <a:ext cx="158122" cy="1586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2567" y="5302466"/>
              <a:ext cx="158667" cy="1587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5127" y="5302466"/>
              <a:ext cx="158667" cy="15874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57670" y="5302466"/>
              <a:ext cx="158246" cy="15874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71096" y="5302466"/>
              <a:ext cx="158650" cy="15874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69107" y="5302466"/>
              <a:ext cx="158298" cy="15874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7880" y="5796160"/>
              <a:ext cx="158667" cy="15874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670" y="5796160"/>
              <a:ext cx="158246" cy="15874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6950" y="5796160"/>
              <a:ext cx="158826" cy="15874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43051" y="4456952"/>
              <a:ext cx="2796540" cy="1938655"/>
            </a:xfrm>
            <a:custGeom>
              <a:avLst/>
              <a:gdLst/>
              <a:ahLst/>
              <a:cxnLst/>
              <a:rect l="l" t="t" r="r" b="b"/>
              <a:pathLst>
                <a:path w="2796540" h="1938654">
                  <a:moveTo>
                    <a:pt x="1495011" y="0"/>
                  </a:moveTo>
                  <a:lnTo>
                    <a:pt x="492542" y="440372"/>
                  </a:lnTo>
                </a:path>
                <a:path w="2796540" h="1938654">
                  <a:moveTo>
                    <a:pt x="1495011" y="0"/>
                  </a:moveTo>
                  <a:lnTo>
                    <a:pt x="1495011" y="440372"/>
                  </a:lnTo>
                </a:path>
                <a:path w="2796540" h="1938654">
                  <a:moveTo>
                    <a:pt x="1495011" y="0"/>
                  </a:moveTo>
                  <a:lnTo>
                    <a:pt x="2462342" y="440372"/>
                  </a:lnTo>
                </a:path>
                <a:path w="2796540" h="1938654">
                  <a:moveTo>
                    <a:pt x="2462342" y="440372"/>
                  </a:moveTo>
                  <a:lnTo>
                    <a:pt x="2216247" y="933697"/>
                  </a:lnTo>
                </a:path>
                <a:path w="2796540" h="1938654">
                  <a:moveTo>
                    <a:pt x="2497323" y="440372"/>
                  </a:moveTo>
                  <a:lnTo>
                    <a:pt x="2796504" y="933697"/>
                  </a:lnTo>
                </a:path>
                <a:path w="2796540" h="1938654">
                  <a:moveTo>
                    <a:pt x="492542" y="440372"/>
                  </a:moveTo>
                  <a:lnTo>
                    <a:pt x="0" y="933697"/>
                  </a:lnTo>
                </a:path>
                <a:path w="2796540" h="1938654">
                  <a:moveTo>
                    <a:pt x="492542" y="440372"/>
                  </a:moveTo>
                  <a:lnTo>
                    <a:pt x="492542" y="933697"/>
                  </a:lnTo>
                </a:path>
                <a:path w="2796540" h="1938654">
                  <a:moveTo>
                    <a:pt x="492542" y="440372"/>
                  </a:moveTo>
                  <a:lnTo>
                    <a:pt x="967365" y="933697"/>
                  </a:lnTo>
                </a:path>
                <a:path w="2796540" h="1938654">
                  <a:moveTo>
                    <a:pt x="1002399" y="933697"/>
                  </a:moveTo>
                  <a:lnTo>
                    <a:pt x="967365" y="933697"/>
                  </a:lnTo>
                </a:path>
                <a:path w="2796540" h="1938654">
                  <a:moveTo>
                    <a:pt x="1002399" y="933697"/>
                  </a:moveTo>
                  <a:lnTo>
                    <a:pt x="563031" y="1427391"/>
                  </a:lnTo>
                </a:path>
                <a:path w="2796540" h="1938654">
                  <a:moveTo>
                    <a:pt x="1002399" y="933697"/>
                  </a:moveTo>
                  <a:lnTo>
                    <a:pt x="1002399" y="1392165"/>
                  </a:lnTo>
                </a:path>
                <a:path w="2796540" h="1938654">
                  <a:moveTo>
                    <a:pt x="1002399" y="933697"/>
                  </a:moveTo>
                  <a:lnTo>
                    <a:pt x="1442101" y="1427391"/>
                  </a:lnTo>
                </a:path>
                <a:path w="2796540" h="1938654">
                  <a:moveTo>
                    <a:pt x="1442101" y="1427391"/>
                  </a:moveTo>
                  <a:lnTo>
                    <a:pt x="1160673" y="1938286"/>
                  </a:lnTo>
                </a:path>
                <a:path w="2796540" h="1938654">
                  <a:moveTo>
                    <a:pt x="1442101" y="1427391"/>
                  </a:moveTo>
                  <a:lnTo>
                    <a:pt x="1740931" y="1938286"/>
                  </a:lnTo>
                </a:path>
              </a:pathLst>
            </a:custGeom>
            <a:ln w="17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15944" y="6324677"/>
              <a:ext cx="158246" cy="15874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13534" y="6324677"/>
              <a:ext cx="158650" cy="158745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2371282" y="4302241"/>
            <a:ext cx="144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 MT"/>
                <a:cs typeface="Arial MT"/>
              </a:rPr>
              <a:t>8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48586" y="4795584"/>
            <a:ext cx="144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 MT"/>
                <a:cs typeface="Arial MT"/>
              </a:rPr>
              <a:t>6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03632" y="4725061"/>
            <a:ext cx="144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 MT"/>
                <a:cs typeface="Arial MT"/>
              </a:rPr>
              <a:t>6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38254" y="5165556"/>
            <a:ext cx="144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 MT"/>
                <a:cs typeface="Arial MT"/>
              </a:rPr>
              <a:t>8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6344" y="5853039"/>
            <a:ext cx="65405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1970" algn="l"/>
              </a:tabLst>
            </a:pPr>
            <a:r>
              <a:rPr sz="1650" spc="10" dirty="0">
                <a:latin typeface="Arial MT"/>
                <a:cs typeface="Arial MT"/>
              </a:rPr>
              <a:t>6	6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48586" y="5659250"/>
            <a:ext cx="144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 MT"/>
                <a:cs typeface="Arial MT"/>
              </a:rPr>
              <a:t>6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40601" y="5447419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 MT"/>
                <a:cs typeface="Arial MT"/>
              </a:rPr>
              <a:t>4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303632" y="5447419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 MT"/>
                <a:cs typeface="Arial MT"/>
              </a:rPr>
              <a:t>4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48586" y="6416789"/>
            <a:ext cx="144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 MT"/>
                <a:cs typeface="Arial MT"/>
              </a:rPr>
              <a:t>4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4273" y="5412192"/>
            <a:ext cx="6889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7530" algn="l"/>
              </a:tabLst>
            </a:pPr>
            <a:r>
              <a:rPr sz="1650" spc="15" dirty="0">
                <a:latin typeface="Arial MT"/>
                <a:cs typeface="Arial MT"/>
              </a:rPr>
              <a:t>6	6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92194" y="6416789"/>
            <a:ext cx="1441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Arial MT"/>
                <a:cs typeface="Arial MT"/>
              </a:rPr>
              <a:t>4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001963" y="5306479"/>
            <a:ext cx="5892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-45" dirty="0">
                <a:solidFill>
                  <a:srgbClr val="0000DD"/>
                </a:solidFill>
                <a:latin typeface="Arial MT"/>
                <a:cs typeface="Arial MT"/>
              </a:rPr>
              <a:t>F</a:t>
            </a:r>
            <a:r>
              <a:rPr sz="1650" spc="50" dirty="0">
                <a:solidFill>
                  <a:srgbClr val="0000DD"/>
                </a:solidFill>
                <a:latin typeface="Arial MT"/>
                <a:cs typeface="Arial MT"/>
              </a:rPr>
              <a:t>o</a:t>
            </a:r>
            <a:r>
              <a:rPr sz="1650" dirty="0">
                <a:solidFill>
                  <a:srgbClr val="0000DD"/>
                </a:solidFill>
                <a:latin typeface="Arial MT"/>
                <a:cs typeface="Arial MT"/>
              </a:rPr>
              <a:t>c</a:t>
            </a:r>
            <a:r>
              <a:rPr sz="1650" spc="-90" dirty="0">
                <a:solidFill>
                  <a:srgbClr val="0000DD"/>
                </a:solidFill>
                <a:latin typeface="Arial MT"/>
                <a:cs typeface="Arial MT"/>
              </a:rPr>
              <a:t>u</a:t>
            </a:r>
            <a:r>
              <a:rPr sz="1650" spc="10" dirty="0">
                <a:solidFill>
                  <a:srgbClr val="0000DD"/>
                </a:solidFill>
                <a:latin typeface="Arial MT"/>
                <a:cs typeface="Arial MT"/>
              </a:rPr>
              <a:t>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4273" y="4275408"/>
            <a:ext cx="734695" cy="7302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650" spc="50" dirty="0">
                <a:solidFill>
                  <a:srgbClr val="0000DD"/>
                </a:solidFill>
                <a:latin typeface="Arial MT"/>
                <a:cs typeface="Arial MT"/>
              </a:rPr>
              <a:t>C</a:t>
            </a:r>
            <a:r>
              <a:rPr sz="1650" spc="-95" dirty="0">
                <a:solidFill>
                  <a:srgbClr val="0000DD"/>
                </a:solidFill>
                <a:latin typeface="Arial MT"/>
                <a:cs typeface="Arial MT"/>
              </a:rPr>
              <a:t>on</a:t>
            </a:r>
            <a:r>
              <a:rPr sz="1650" spc="85" dirty="0">
                <a:solidFill>
                  <a:srgbClr val="0000DD"/>
                </a:solidFill>
                <a:latin typeface="Arial MT"/>
                <a:cs typeface="Arial MT"/>
              </a:rPr>
              <a:t>t</a:t>
            </a:r>
            <a:r>
              <a:rPr sz="1650" spc="-95" dirty="0">
                <a:solidFill>
                  <a:srgbClr val="0000DD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0000DD"/>
                </a:solidFill>
                <a:latin typeface="Arial MT"/>
                <a:cs typeface="Arial MT"/>
              </a:rPr>
              <a:t>x</a:t>
            </a:r>
            <a:r>
              <a:rPr sz="1650" spc="5" dirty="0">
                <a:solidFill>
                  <a:srgbClr val="0000DD"/>
                </a:solidFill>
                <a:latin typeface="Arial MT"/>
                <a:cs typeface="Arial MT"/>
              </a:rPr>
              <a:t>t</a:t>
            </a:r>
            <a:endParaRPr sz="1650">
              <a:latin typeface="Arial MT"/>
              <a:cs typeface="Arial MT"/>
            </a:endParaRPr>
          </a:p>
          <a:p>
            <a:pPr marL="381635">
              <a:lnSpc>
                <a:spcPct val="100000"/>
              </a:lnSpc>
              <a:spcBef>
                <a:spcPts val="790"/>
              </a:spcBef>
            </a:pPr>
            <a:r>
              <a:rPr sz="1650" spc="10" dirty="0">
                <a:latin typeface="Arial MT"/>
                <a:cs typeface="Arial MT"/>
              </a:rPr>
              <a:t>8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63339" y="4247769"/>
            <a:ext cx="3604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Nodal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Degree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Interest: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63339" y="4857369"/>
            <a:ext cx="1334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DoI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=API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63339" y="5466689"/>
            <a:ext cx="43192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Setting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lower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shaded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232772" y="1560720"/>
            <a:ext cx="3089910" cy="2194560"/>
            <a:chOff x="2232772" y="1560720"/>
            <a:chExt cx="3089910" cy="2194560"/>
          </a:xfrm>
        </p:grpSpPr>
        <p:sp>
          <p:nvSpPr>
            <p:cNvPr id="76" name="object 76"/>
            <p:cNvSpPr/>
            <p:nvPr/>
          </p:nvSpPr>
          <p:spPr>
            <a:xfrm>
              <a:off x="3023214" y="2445711"/>
              <a:ext cx="718185" cy="332105"/>
            </a:xfrm>
            <a:custGeom>
              <a:avLst/>
              <a:gdLst/>
              <a:ahLst/>
              <a:cxnLst/>
              <a:rect l="l" t="t" r="r" b="b"/>
              <a:pathLst>
                <a:path w="718185" h="332105">
                  <a:moveTo>
                    <a:pt x="349568" y="0"/>
                  </a:moveTo>
                  <a:lnTo>
                    <a:pt x="289104" y="2665"/>
                  </a:lnTo>
                  <a:lnTo>
                    <a:pt x="231224" y="10353"/>
                  </a:lnTo>
                  <a:lnTo>
                    <a:pt x="177136" y="22601"/>
                  </a:lnTo>
                  <a:lnTo>
                    <a:pt x="128051" y="38950"/>
                  </a:lnTo>
                  <a:lnTo>
                    <a:pt x="85178" y="58935"/>
                  </a:lnTo>
                  <a:lnTo>
                    <a:pt x="49727" y="82097"/>
                  </a:lnTo>
                  <a:lnTo>
                    <a:pt x="5928" y="136102"/>
                  </a:lnTo>
                  <a:lnTo>
                    <a:pt x="0" y="166022"/>
                  </a:lnTo>
                  <a:lnTo>
                    <a:pt x="5928" y="196063"/>
                  </a:lnTo>
                  <a:lnTo>
                    <a:pt x="49727" y="250155"/>
                  </a:lnTo>
                  <a:lnTo>
                    <a:pt x="85178" y="273305"/>
                  </a:lnTo>
                  <a:lnTo>
                    <a:pt x="128051" y="293256"/>
                  </a:lnTo>
                  <a:lnTo>
                    <a:pt x="177136" y="309558"/>
                  </a:lnTo>
                  <a:lnTo>
                    <a:pt x="231224" y="321760"/>
                  </a:lnTo>
                  <a:lnTo>
                    <a:pt x="289104" y="329412"/>
                  </a:lnTo>
                  <a:lnTo>
                    <a:pt x="349568" y="332063"/>
                  </a:lnTo>
                  <a:lnTo>
                    <a:pt x="415548" y="329412"/>
                  </a:lnTo>
                  <a:lnTo>
                    <a:pt x="477724" y="321760"/>
                  </a:lnTo>
                  <a:lnTo>
                    <a:pt x="535040" y="309558"/>
                  </a:lnTo>
                  <a:lnTo>
                    <a:pt x="586438" y="293256"/>
                  </a:lnTo>
                  <a:lnTo>
                    <a:pt x="630861" y="273305"/>
                  </a:lnTo>
                  <a:lnTo>
                    <a:pt x="667253" y="250155"/>
                  </a:lnTo>
                  <a:lnTo>
                    <a:pt x="711713" y="196063"/>
                  </a:lnTo>
                  <a:lnTo>
                    <a:pt x="717666" y="166022"/>
                  </a:lnTo>
                  <a:lnTo>
                    <a:pt x="711713" y="136102"/>
                  </a:lnTo>
                  <a:lnTo>
                    <a:pt x="667253" y="82097"/>
                  </a:lnTo>
                  <a:lnTo>
                    <a:pt x="630861" y="58935"/>
                  </a:lnTo>
                  <a:lnTo>
                    <a:pt x="586438" y="38950"/>
                  </a:lnTo>
                  <a:lnTo>
                    <a:pt x="535040" y="22601"/>
                  </a:lnTo>
                  <a:lnTo>
                    <a:pt x="477724" y="10353"/>
                  </a:lnTo>
                  <a:lnTo>
                    <a:pt x="415548" y="2665"/>
                  </a:lnTo>
                  <a:lnTo>
                    <a:pt x="3495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62913" y="2520083"/>
              <a:ext cx="165017" cy="164934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96503" y="1560720"/>
              <a:ext cx="164631" cy="16537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47833" y="2003593"/>
              <a:ext cx="164576" cy="16500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96503" y="2003593"/>
              <a:ext cx="164631" cy="165007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2821087" y="1633967"/>
              <a:ext cx="1049020" cy="461645"/>
            </a:xfrm>
            <a:custGeom>
              <a:avLst/>
              <a:gdLst/>
              <a:ahLst/>
              <a:cxnLst/>
              <a:rect l="l" t="t" r="r" b="b"/>
              <a:pathLst>
                <a:path w="1049020" h="461644">
                  <a:moveTo>
                    <a:pt x="1048670" y="0"/>
                  </a:moveTo>
                  <a:lnTo>
                    <a:pt x="0" y="461203"/>
                  </a:lnTo>
                </a:path>
                <a:path w="1049020" h="461644">
                  <a:moveTo>
                    <a:pt x="1048670" y="0"/>
                  </a:moveTo>
                  <a:lnTo>
                    <a:pt x="1048670" y="461203"/>
                  </a:lnTo>
                </a:path>
              </a:pathLst>
            </a:custGeom>
            <a:ln w="18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26626" y="2003593"/>
              <a:ext cx="164999" cy="16500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869757" y="1633967"/>
              <a:ext cx="1011555" cy="461645"/>
            </a:xfrm>
            <a:custGeom>
              <a:avLst/>
              <a:gdLst/>
              <a:ahLst/>
              <a:cxnLst/>
              <a:rect l="l" t="t" r="r" b="b"/>
              <a:pathLst>
                <a:path w="1011554" h="461644">
                  <a:moveTo>
                    <a:pt x="0" y="0"/>
                  </a:moveTo>
                  <a:lnTo>
                    <a:pt x="1011520" y="461203"/>
                  </a:lnTo>
                </a:path>
              </a:pathLst>
            </a:custGeom>
            <a:ln w="1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32331" y="2520083"/>
              <a:ext cx="164999" cy="16493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624114" y="2095171"/>
              <a:ext cx="257175" cy="516890"/>
            </a:xfrm>
            <a:custGeom>
              <a:avLst/>
              <a:gdLst/>
              <a:ahLst/>
              <a:cxnLst/>
              <a:rect l="l" t="t" r="r" b="b"/>
              <a:pathLst>
                <a:path w="257175" h="516889">
                  <a:moveTo>
                    <a:pt x="257163" y="0"/>
                  </a:moveTo>
                  <a:lnTo>
                    <a:pt x="0" y="516563"/>
                  </a:lnTo>
                </a:path>
              </a:pathLst>
            </a:custGeom>
            <a:ln w="18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57684" y="2520083"/>
              <a:ext cx="164999" cy="164934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4918408" y="2095171"/>
              <a:ext cx="313055" cy="516890"/>
            </a:xfrm>
            <a:custGeom>
              <a:avLst/>
              <a:gdLst/>
              <a:ahLst/>
              <a:cxnLst/>
              <a:rect l="l" t="t" r="r" b="b"/>
              <a:pathLst>
                <a:path w="313054" h="516889">
                  <a:moveTo>
                    <a:pt x="0" y="0"/>
                  </a:moveTo>
                  <a:lnTo>
                    <a:pt x="312492" y="516563"/>
                  </a:lnTo>
                </a:path>
              </a:pathLst>
            </a:custGeom>
            <a:ln w="18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32772" y="2520083"/>
              <a:ext cx="164576" cy="16493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47833" y="2520083"/>
              <a:ext cx="164576" cy="16493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306007" y="2095171"/>
              <a:ext cx="1049020" cy="516890"/>
            </a:xfrm>
            <a:custGeom>
              <a:avLst/>
              <a:gdLst/>
              <a:ahLst/>
              <a:cxnLst/>
              <a:rect l="l" t="t" r="r" b="b"/>
              <a:pathLst>
                <a:path w="1049020" h="516889">
                  <a:moveTo>
                    <a:pt x="515079" y="0"/>
                  </a:moveTo>
                  <a:lnTo>
                    <a:pt x="0" y="516562"/>
                  </a:lnTo>
                </a:path>
                <a:path w="1049020" h="516889">
                  <a:moveTo>
                    <a:pt x="515079" y="0"/>
                  </a:moveTo>
                  <a:lnTo>
                    <a:pt x="515079" y="516563"/>
                  </a:lnTo>
                </a:path>
                <a:path w="1049020" h="516889">
                  <a:moveTo>
                    <a:pt x="515079" y="0"/>
                  </a:moveTo>
                  <a:lnTo>
                    <a:pt x="1011593" y="516563"/>
                  </a:lnTo>
                </a:path>
                <a:path w="1049020" h="516889">
                  <a:moveTo>
                    <a:pt x="1048670" y="516563"/>
                  </a:moveTo>
                  <a:lnTo>
                    <a:pt x="1011593" y="516563"/>
                  </a:lnTo>
                </a:path>
              </a:pathLst>
            </a:custGeom>
            <a:ln w="18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03016" y="3036573"/>
              <a:ext cx="165017" cy="1649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62913" y="3036573"/>
              <a:ext cx="165017" cy="16493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894338" y="2611734"/>
              <a:ext cx="460375" cy="516890"/>
            </a:xfrm>
            <a:custGeom>
              <a:avLst/>
              <a:gdLst/>
              <a:ahLst/>
              <a:cxnLst/>
              <a:rect l="l" t="t" r="r" b="b"/>
              <a:pathLst>
                <a:path w="460375" h="516889">
                  <a:moveTo>
                    <a:pt x="460338" y="0"/>
                  </a:moveTo>
                  <a:lnTo>
                    <a:pt x="0" y="516508"/>
                  </a:lnTo>
                </a:path>
                <a:path w="460375" h="516889">
                  <a:moveTo>
                    <a:pt x="460338" y="0"/>
                  </a:moveTo>
                  <a:lnTo>
                    <a:pt x="460338" y="479699"/>
                  </a:lnTo>
                </a:path>
              </a:pathLst>
            </a:custGeom>
            <a:ln w="18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22810" y="3036573"/>
              <a:ext cx="165017" cy="16493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354677" y="2611734"/>
              <a:ext cx="772795" cy="1051560"/>
            </a:xfrm>
            <a:custGeom>
              <a:avLst/>
              <a:gdLst/>
              <a:ahLst/>
              <a:cxnLst/>
              <a:rect l="l" t="t" r="r" b="b"/>
              <a:pathLst>
                <a:path w="772795" h="1051560">
                  <a:moveTo>
                    <a:pt x="0" y="0"/>
                  </a:moveTo>
                  <a:lnTo>
                    <a:pt x="459897" y="516508"/>
                  </a:lnTo>
                </a:path>
                <a:path w="772795" h="1051560">
                  <a:moveTo>
                    <a:pt x="459897" y="516508"/>
                  </a:moveTo>
                  <a:lnTo>
                    <a:pt x="165510" y="1051383"/>
                  </a:lnTo>
                </a:path>
                <a:path w="772795" h="1051560">
                  <a:moveTo>
                    <a:pt x="459897" y="516508"/>
                  </a:moveTo>
                  <a:lnTo>
                    <a:pt x="772389" y="1051383"/>
                  </a:lnTo>
                </a:path>
              </a:pathLst>
            </a:custGeom>
            <a:ln w="18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28405" y="3589852"/>
              <a:ext cx="165036" cy="16537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53850" y="3589852"/>
              <a:ext cx="164999" cy="165374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2550617" y="1786703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599287" y="1343830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99287" y="1915129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3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960854" y="1860209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3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500938" y="2635237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4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18201" y="2635237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4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035555" y="2506005"/>
            <a:ext cx="6648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750" dirty="0">
                <a:latin typeface="Arial MT"/>
                <a:cs typeface="Arial MT"/>
              </a:rPr>
              <a:t>2	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05799" y="3040899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139390" y="3170131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912166" y="2967300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169512" y="3686628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268284" y="3686628"/>
            <a:ext cx="1498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52324" y="2450811"/>
            <a:ext cx="1746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 MT"/>
                <a:cs typeface="Arial MT"/>
              </a:rPr>
              <a:t>P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783345" y="2321578"/>
            <a:ext cx="6153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60" dirty="0">
                <a:solidFill>
                  <a:srgbClr val="0000DD"/>
                </a:solidFill>
                <a:latin typeface="Arial MT"/>
                <a:cs typeface="Arial MT"/>
              </a:rPr>
              <a:t>F</a:t>
            </a:r>
            <a:r>
              <a:rPr sz="1750" spc="35" dirty="0">
                <a:solidFill>
                  <a:srgbClr val="0000DD"/>
                </a:solidFill>
                <a:latin typeface="Arial MT"/>
                <a:cs typeface="Arial MT"/>
              </a:rPr>
              <a:t>o</a:t>
            </a:r>
            <a:r>
              <a:rPr sz="1750" spc="-10" dirty="0">
                <a:solidFill>
                  <a:srgbClr val="0000DD"/>
                </a:solidFill>
                <a:latin typeface="Arial MT"/>
                <a:cs typeface="Arial MT"/>
              </a:rPr>
              <a:t>c</a:t>
            </a:r>
            <a:r>
              <a:rPr sz="1750" spc="-110" dirty="0">
                <a:solidFill>
                  <a:srgbClr val="0000DD"/>
                </a:solidFill>
                <a:latin typeface="Arial MT"/>
                <a:cs typeface="Arial MT"/>
              </a:rPr>
              <a:t>u</a:t>
            </a:r>
            <a:r>
              <a:rPr sz="1750" dirty="0">
                <a:solidFill>
                  <a:srgbClr val="0000DD"/>
                </a:solidFill>
                <a:latin typeface="Arial MT"/>
                <a:cs typeface="Arial MT"/>
              </a:rPr>
              <a:t>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02437" y="3879850"/>
            <a:ext cx="259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shown/suppressed: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xfrm>
            <a:off x="402742" y="205232"/>
            <a:ext cx="3349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415" dirty="0"/>
              <a:t> </a:t>
            </a:r>
            <a:r>
              <a:rPr sz="1800" spc="-5" dirty="0">
                <a:solidFill>
                  <a:srgbClr val="0000FF"/>
                </a:solidFill>
              </a:rPr>
              <a:t>(Spence,</a:t>
            </a:r>
            <a:r>
              <a:rPr sz="1800" spc="10" dirty="0">
                <a:solidFill>
                  <a:srgbClr val="0000FF"/>
                </a:solidFill>
              </a:rPr>
              <a:t> </a:t>
            </a:r>
            <a:r>
              <a:rPr sz="1800" dirty="0">
                <a:solidFill>
                  <a:srgbClr val="0000FF"/>
                </a:solidFill>
              </a:rPr>
              <a:t>2007)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pc="-5" dirty="0"/>
              <a:t>Considering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priori importance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3846576" y="4352544"/>
            <a:ext cx="428625" cy="170815"/>
            <a:chOff x="3846576" y="4352544"/>
            <a:chExt cx="428625" cy="170815"/>
          </a:xfrm>
        </p:grpSpPr>
        <p:sp>
          <p:nvSpPr>
            <p:cNvPr id="115" name="object 115"/>
            <p:cNvSpPr/>
            <p:nvPr/>
          </p:nvSpPr>
          <p:spPr>
            <a:xfrm>
              <a:off x="3859530" y="4365498"/>
              <a:ext cx="402590" cy="144780"/>
            </a:xfrm>
            <a:custGeom>
              <a:avLst/>
              <a:gdLst/>
              <a:ahLst/>
              <a:cxnLst/>
              <a:rect l="l" t="t" r="r" b="b"/>
              <a:pathLst>
                <a:path w="402589" h="144779">
                  <a:moveTo>
                    <a:pt x="72390" y="0"/>
                  </a:moveTo>
                  <a:lnTo>
                    <a:pt x="0" y="72389"/>
                  </a:lnTo>
                  <a:lnTo>
                    <a:pt x="72390" y="144779"/>
                  </a:lnTo>
                  <a:lnTo>
                    <a:pt x="72390" y="108584"/>
                  </a:lnTo>
                  <a:lnTo>
                    <a:pt x="402336" y="108584"/>
                  </a:lnTo>
                  <a:lnTo>
                    <a:pt x="402336" y="36194"/>
                  </a:lnTo>
                  <a:lnTo>
                    <a:pt x="72390" y="36194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859530" y="4365498"/>
              <a:ext cx="402590" cy="144780"/>
            </a:xfrm>
            <a:custGeom>
              <a:avLst/>
              <a:gdLst/>
              <a:ahLst/>
              <a:cxnLst/>
              <a:rect l="l" t="t" r="r" b="b"/>
              <a:pathLst>
                <a:path w="402589" h="144779">
                  <a:moveTo>
                    <a:pt x="402336" y="36194"/>
                  </a:moveTo>
                  <a:lnTo>
                    <a:pt x="72390" y="36194"/>
                  </a:lnTo>
                  <a:lnTo>
                    <a:pt x="72390" y="0"/>
                  </a:lnTo>
                  <a:lnTo>
                    <a:pt x="0" y="72389"/>
                  </a:lnTo>
                  <a:lnTo>
                    <a:pt x="72390" y="144779"/>
                  </a:lnTo>
                  <a:lnTo>
                    <a:pt x="72390" y="108584"/>
                  </a:lnTo>
                  <a:lnTo>
                    <a:pt x="402336" y="108584"/>
                  </a:lnTo>
                  <a:lnTo>
                    <a:pt x="402336" y="3619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67" y="997712"/>
            <a:ext cx="32004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Example:</a:t>
            </a:r>
          </a:p>
          <a:p>
            <a:pPr marL="12700">
              <a:lnSpc>
                <a:spcPct val="100000"/>
              </a:lnSpc>
            </a:pPr>
            <a:r>
              <a:rPr spc="-15" dirty="0"/>
              <a:t>Part</a:t>
            </a:r>
            <a:r>
              <a:rPr spc="10" dirty="0"/>
              <a:t> </a:t>
            </a:r>
            <a:r>
              <a:rPr spc="-5" dirty="0"/>
              <a:t>of </a:t>
            </a:r>
            <a:r>
              <a:rPr dirty="0"/>
              <a:t>an </a:t>
            </a:r>
            <a:r>
              <a:rPr spc="-5" dirty="0"/>
              <a:t>engineering</a:t>
            </a:r>
            <a:r>
              <a:rPr spc="5" dirty="0"/>
              <a:t> </a:t>
            </a:r>
            <a:r>
              <a:rPr spc="-15" dirty="0"/>
              <a:t>drawing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444" y="289556"/>
            <a:ext cx="2948292" cy="6548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9119" y="4633417"/>
            <a:ext cx="3640454" cy="986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engineering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drawing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simplified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context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suspected </a:t>
            </a:r>
            <a:r>
              <a:rPr sz="2000" spc="-10" dirty="0">
                <a:latin typeface="Calibri"/>
                <a:cs typeface="Calibri"/>
              </a:rPr>
              <a:t>fault</a:t>
            </a:r>
            <a:endParaRPr sz="2000">
              <a:latin typeface="Calibri"/>
              <a:cs typeface="Calibri"/>
            </a:endParaRPr>
          </a:p>
          <a:p>
            <a:pPr marL="8382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(Spence,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2007)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25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30" dirty="0"/>
              <a:t> </a:t>
            </a:r>
            <a:r>
              <a:rPr spc="-15" dirty="0"/>
              <a:t>example</a:t>
            </a:r>
            <a:r>
              <a:rPr dirty="0"/>
              <a:t> :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Encoding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DOI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program</a:t>
            </a:r>
            <a:r>
              <a:rPr spc="-20" dirty="0"/>
              <a:t> </a:t>
            </a:r>
            <a:r>
              <a:rPr spc="-5" dirty="0"/>
              <a:t>elements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6549" y="169579"/>
            <a:ext cx="3702065" cy="26213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26306"/>
            <a:ext cx="5492495" cy="36316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1581" y="904113"/>
            <a:ext cx="8469630" cy="4778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programmer's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76225" indent="-264160">
              <a:lnSpc>
                <a:spcPct val="100000"/>
              </a:lnSpc>
              <a:buAutoNum type="arabicPlain"/>
              <a:tabLst>
                <a:tab pos="276860" algn="l"/>
              </a:tabLst>
            </a:pPr>
            <a:r>
              <a:rPr sz="2000" spc="-15" dirty="0">
                <a:latin typeface="Calibri"/>
                <a:cs typeface="Calibri"/>
              </a:rPr>
              <a:t>Package</a:t>
            </a:r>
            <a:r>
              <a:rPr sz="2000" spc="-10" dirty="0">
                <a:latin typeface="Calibri"/>
                <a:cs typeface="Calibri"/>
              </a:rPr>
              <a:t> explorer: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libraries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relevant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visible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4435475">
              <a:lnSpc>
                <a:spcPct val="100000"/>
              </a:lnSpc>
              <a:buAutoNum type="arabicPlain" startAt="2"/>
              <a:tabLst>
                <a:tab pos="276860" algn="l"/>
              </a:tabLst>
            </a:pPr>
            <a:r>
              <a:rPr sz="2000" spc="-10" dirty="0">
                <a:latin typeface="Calibri"/>
                <a:cs typeface="Calibri"/>
              </a:rPr>
              <a:t>Problems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highlights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interest</a:t>
            </a:r>
            <a:endParaRPr sz="2000">
              <a:latin typeface="Calibri"/>
              <a:cs typeface="Calibri"/>
            </a:endParaRPr>
          </a:p>
          <a:p>
            <a:pPr marL="5530215">
              <a:lnSpc>
                <a:spcPct val="100000"/>
              </a:lnSpc>
              <a:spcBef>
                <a:spcPts val="944"/>
              </a:spcBef>
            </a:pP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(Kersten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Murphy,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2005)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alibri"/>
              <a:cs typeface="Calibri"/>
            </a:endParaRPr>
          </a:p>
          <a:p>
            <a:pPr marL="5519420" marR="146685">
              <a:lnSpc>
                <a:spcPct val="100000"/>
              </a:lnSpc>
              <a:buAutoNum type="arabicPlain" startAt="3"/>
              <a:tabLst>
                <a:tab pos="5783580" algn="l"/>
              </a:tabLst>
            </a:pPr>
            <a:r>
              <a:rPr sz="2000" spc="-5" dirty="0">
                <a:latin typeface="Calibri"/>
                <a:cs typeface="Calibri"/>
              </a:rPr>
              <a:t>Outline: </a:t>
            </a:r>
            <a:r>
              <a:rPr sz="2000" spc="-10" dirty="0">
                <a:latin typeface="Calibri"/>
                <a:cs typeface="Calibri"/>
              </a:rPr>
              <a:t>interest-based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filtering shows </a:t>
            </a:r>
            <a:r>
              <a:rPr sz="2000" spc="-5" dirty="0">
                <a:latin typeface="Calibri"/>
                <a:cs typeface="Calibri"/>
              </a:rPr>
              <a:t>only what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lain" startAt="3"/>
            </a:pPr>
            <a:endParaRPr sz="1950">
              <a:latin typeface="Calibri"/>
              <a:cs typeface="Calibri"/>
            </a:endParaRPr>
          </a:p>
          <a:p>
            <a:pPr marL="5519420" marR="5080">
              <a:lnSpc>
                <a:spcPct val="100000"/>
              </a:lnSpc>
              <a:buAutoNum type="arabicPlain" startAt="3"/>
              <a:tabLst>
                <a:tab pos="5783580" algn="l"/>
              </a:tabLst>
            </a:pPr>
            <a:r>
              <a:rPr sz="2000" spc="-5" dirty="0">
                <a:latin typeface="Calibri"/>
                <a:cs typeface="Calibri"/>
              </a:rPr>
              <a:t>Active </a:t>
            </a:r>
            <a:r>
              <a:rPr sz="2000" spc="-15" dirty="0">
                <a:latin typeface="Calibri"/>
                <a:cs typeface="Calibri"/>
              </a:rPr>
              <a:t>Pointcut Navigator: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actively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26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81" y="294258"/>
            <a:ext cx="1929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35" dirty="0"/>
              <a:t> </a:t>
            </a:r>
            <a:r>
              <a:rPr spc="-15" dirty="0"/>
              <a:t>example</a:t>
            </a:r>
            <a:r>
              <a:rPr spc="-1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581" y="660272"/>
            <a:ext cx="751395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5255">
              <a:lnSpc>
                <a:spcPct val="100000"/>
              </a:lnSpc>
              <a:spcBef>
                <a:spcPts val="105"/>
              </a:spcBef>
              <a:buChar char="•"/>
              <a:tabLst>
                <a:tab pos="195580" algn="l"/>
              </a:tabLst>
            </a:pPr>
            <a:r>
              <a:rPr sz="2000" spc="-10" dirty="0">
                <a:latin typeface="Calibri"/>
                <a:cs typeface="Calibri"/>
              </a:rPr>
              <a:t>providing</a:t>
            </a:r>
            <a:r>
              <a:rPr sz="2000" spc="-5" dirty="0">
                <a:latin typeface="Calibri"/>
                <a:cs typeface="Calibri"/>
              </a:rPr>
              <a:t> 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overview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detail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dynamic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citation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challenge, 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drowned </a:t>
            </a:r>
            <a:r>
              <a:rPr sz="2000" spc="-5" dirty="0">
                <a:latin typeface="Calibri"/>
                <a:cs typeface="Calibri"/>
              </a:rPr>
              <a:t>out </a:t>
            </a:r>
            <a:r>
              <a:rPr sz="2000" spc="-10" dirty="0">
                <a:latin typeface="Calibri"/>
                <a:cs typeface="Calibri"/>
              </a:rPr>
              <a:t>by larger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75"/>
              </a:spcBef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degree-of-interest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" dirty="0">
                <a:latin typeface="Calibri"/>
                <a:cs typeface="Calibri"/>
              </a:rPr>
              <a:t> identify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salient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desired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importance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5918403"/>
            <a:ext cx="784542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86360" indent="-52069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Two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views:</a:t>
            </a:r>
            <a:r>
              <a:rPr sz="1800" spc="-5" dirty="0">
                <a:latin typeface="Calibri"/>
                <a:cs typeface="Calibri"/>
              </a:rPr>
              <a:t> (1)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snapshot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DBLP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r>
              <a:rPr sz="1800" dirty="0">
                <a:latin typeface="Calibri"/>
                <a:cs typeface="Calibri"/>
              </a:rPr>
              <a:t> 2007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according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function).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ts val="1160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27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276" y="2022348"/>
            <a:ext cx="7028688" cy="38470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999" y="6555587"/>
            <a:ext cx="1842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(Abello et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al.,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2014)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683" y="765048"/>
            <a:ext cx="3907154" cy="5715000"/>
            <a:chOff x="900683" y="765048"/>
            <a:chExt cx="3907154" cy="5715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683" y="765048"/>
              <a:ext cx="3906886" cy="5715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7507" y="4076700"/>
              <a:ext cx="450850" cy="1442085"/>
            </a:xfrm>
            <a:custGeom>
              <a:avLst/>
              <a:gdLst/>
              <a:ahLst/>
              <a:cxnLst/>
              <a:rect l="l" t="t" r="r" b="b"/>
              <a:pathLst>
                <a:path w="450850" h="1442085">
                  <a:moveTo>
                    <a:pt x="407982" y="71200"/>
                  </a:moveTo>
                  <a:lnTo>
                    <a:pt x="0" y="1438402"/>
                  </a:lnTo>
                  <a:lnTo>
                    <a:pt x="12191" y="1441958"/>
                  </a:lnTo>
                  <a:lnTo>
                    <a:pt x="420149" y="74839"/>
                  </a:lnTo>
                  <a:lnTo>
                    <a:pt x="407982" y="71200"/>
                  </a:lnTo>
                  <a:close/>
                </a:path>
                <a:path w="450850" h="1442085">
                  <a:moveTo>
                    <a:pt x="446227" y="59055"/>
                  </a:moveTo>
                  <a:lnTo>
                    <a:pt x="411606" y="59055"/>
                  </a:lnTo>
                  <a:lnTo>
                    <a:pt x="423798" y="62611"/>
                  </a:lnTo>
                  <a:lnTo>
                    <a:pt x="420149" y="74839"/>
                  </a:lnTo>
                  <a:lnTo>
                    <a:pt x="450596" y="83947"/>
                  </a:lnTo>
                  <a:lnTo>
                    <a:pt x="446227" y="59055"/>
                  </a:lnTo>
                  <a:close/>
                </a:path>
                <a:path w="450850" h="1442085">
                  <a:moveTo>
                    <a:pt x="411606" y="59055"/>
                  </a:moveTo>
                  <a:lnTo>
                    <a:pt x="407982" y="71200"/>
                  </a:lnTo>
                  <a:lnTo>
                    <a:pt x="420149" y="74839"/>
                  </a:lnTo>
                  <a:lnTo>
                    <a:pt x="423798" y="62611"/>
                  </a:lnTo>
                  <a:lnTo>
                    <a:pt x="411606" y="59055"/>
                  </a:lnTo>
                  <a:close/>
                </a:path>
                <a:path w="450850" h="1442085">
                  <a:moveTo>
                    <a:pt x="435864" y="0"/>
                  </a:moveTo>
                  <a:lnTo>
                    <a:pt x="377571" y="62102"/>
                  </a:lnTo>
                  <a:lnTo>
                    <a:pt x="407982" y="71200"/>
                  </a:lnTo>
                  <a:lnTo>
                    <a:pt x="411606" y="59055"/>
                  </a:lnTo>
                  <a:lnTo>
                    <a:pt x="446227" y="59055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80152" y="637158"/>
            <a:ext cx="3305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combination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distortion</a:t>
            </a:r>
            <a:r>
              <a:rPr dirty="0"/>
              <a:t> and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suppression</a:t>
            </a:r>
            <a:r>
              <a:rPr spc="-20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spc="-5" dirty="0"/>
              <a:t>beneficial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90795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It is a map </a:t>
            </a:r>
            <a:r>
              <a:rPr spc="-10" dirty="0"/>
              <a:t>appropriate </a:t>
            </a:r>
            <a:r>
              <a:rPr spc="-15" dirty="0"/>
              <a:t>to </a:t>
            </a:r>
            <a:r>
              <a:rPr dirty="0"/>
              <a:t>a </a:t>
            </a:r>
            <a:r>
              <a:rPr spc="-5" dirty="0"/>
              <a:t>journey </a:t>
            </a:r>
            <a:r>
              <a:rPr spc="-440" dirty="0"/>
              <a:t> </a:t>
            </a:r>
            <a:r>
              <a:rPr spc="-15" dirty="0"/>
              <a:t>from</a:t>
            </a:r>
            <a:r>
              <a:rPr spc="-10" dirty="0"/>
              <a:t> </a:t>
            </a:r>
            <a:r>
              <a:rPr spc="-5" dirty="0"/>
              <a:t>one</a:t>
            </a:r>
            <a:r>
              <a:rPr spc="-15" dirty="0"/>
              <a:t> </a:t>
            </a:r>
            <a:r>
              <a:rPr dirty="0"/>
              <a:t>city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spc="-5" dirty="0"/>
              <a:t>another</a:t>
            </a:r>
          </a:p>
          <a:p>
            <a:pPr marL="5078095">
              <a:lnSpc>
                <a:spcPct val="100000"/>
              </a:lnSpc>
            </a:pPr>
            <a:endParaRPr spc="-5" dirty="0"/>
          </a:p>
          <a:p>
            <a:pPr marL="5078095">
              <a:lnSpc>
                <a:spcPct val="100000"/>
              </a:lnSpc>
              <a:spcBef>
                <a:spcPts val="40"/>
              </a:spcBef>
            </a:pPr>
            <a:endParaRPr sz="1900"/>
          </a:p>
          <a:p>
            <a:pPr marL="5090795" marR="224154">
              <a:lnSpc>
                <a:spcPct val="100000"/>
              </a:lnSpc>
            </a:pPr>
            <a:r>
              <a:rPr spc="-5" dirty="0"/>
              <a:t>This </a:t>
            </a:r>
            <a:r>
              <a:rPr spc="-15" dirty="0"/>
              <a:t>example </a:t>
            </a:r>
            <a:r>
              <a:rPr spc="-5" dirty="0"/>
              <a:t>uses </a:t>
            </a:r>
            <a:r>
              <a:rPr dirty="0"/>
              <a:t>the concept </a:t>
            </a:r>
            <a:r>
              <a:rPr spc="-5" dirty="0"/>
              <a:t>of </a:t>
            </a:r>
            <a:r>
              <a:rPr spc="-440" dirty="0"/>
              <a:t> </a:t>
            </a:r>
            <a:r>
              <a:rPr dirty="0">
                <a:solidFill>
                  <a:srgbClr val="DD07AE"/>
                </a:solidFill>
              </a:rPr>
              <a:t>rubber</a:t>
            </a:r>
            <a:r>
              <a:rPr spc="-20" dirty="0">
                <a:solidFill>
                  <a:srgbClr val="DD07AE"/>
                </a:solidFill>
              </a:rPr>
              <a:t> </a:t>
            </a:r>
            <a:r>
              <a:rPr spc="-10" dirty="0">
                <a:solidFill>
                  <a:srgbClr val="DD07AE"/>
                </a:solidFill>
              </a:rPr>
              <a:t>sheet</a:t>
            </a:r>
            <a:r>
              <a:rPr spc="10" dirty="0">
                <a:solidFill>
                  <a:srgbClr val="DD07AE"/>
                </a:solidFill>
              </a:rPr>
              <a:t> </a:t>
            </a:r>
            <a:r>
              <a:rPr spc="-10" dirty="0">
                <a:solidFill>
                  <a:srgbClr val="DD07AE"/>
                </a:solidFill>
              </a:rPr>
              <a:t>distortion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509259" y="3842008"/>
            <a:ext cx="2661285" cy="2662555"/>
            <a:chOff x="5509259" y="3842008"/>
            <a:chExt cx="2661285" cy="26625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259" y="3842008"/>
              <a:ext cx="2661226" cy="26623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27064" y="4942331"/>
              <a:ext cx="1913255" cy="1109980"/>
            </a:xfrm>
            <a:custGeom>
              <a:avLst/>
              <a:gdLst/>
              <a:ahLst/>
              <a:cxnLst/>
              <a:rect l="l" t="t" r="r" b="b"/>
              <a:pathLst>
                <a:path w="1913254" h="1109979">
                  <a:moveTo>
                    <a:pt x="1912747" y="1097876"/>
                  </a:moveTo>
                  <a:lnTo>
                    <a:pt x="69138" y="32639"/>
                  </a:lnTo>
                  <a:lnTo>
                    <a:pt x="72809" y="26289"/>
                  </a:lnTo>
                  <a:lnTo>
                    <a:pt x="85090" y="5080"/>
                  </a:lnTo>
                  <a:lnTo>
                    <a:pt x="0" y="0"/>
                  </a:lnTo>
                  <a:lnTo>
                    <a:pt x="46863" y="71120"/>
                  </a:lnTo>
                  <a:lnTo>
                    <a:pt x="62801" y="43573"/>
                  </a:lnTo>
                  <a:lnTo>
                    <a:pt x="1882241" y="1094930"/>
                  </a:lnTo>
                  <a:lnTo>
                    <a:pt x="725652" y="1006830"/>
                  </a:lnTo>
                  <a:lnTo>
                    <a:pt x="725728" y="1005852"/>
                  </a:lnTo>
                  <a:lnTo>
                    <a:pt x="728091" y="975156"/>
                  </a:lnTo>
                  <a:lnTo>
                    <a:pt x="649224" y="1007364"/>
                  </a:lnTo>
                  <a:lnTo>
                    <a:pt x="722249" y="1051140"/>
                  </a:lnTo>
                  <a:lnTo>
                    <a:pt x="724674" y="1019479"/>
                  </a:lnTo>
                  <a:lnTo>
                    <a:pt x="1909064" y="1109713"/>
                  </a:lnTo>
                  <a:lnTo>
                    <a:pt x="1909572" y="1103376"/>
                  </a:lnTo>
                  <a:lnTo>
                    <a:pt x="1912747" y="109787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9119" y="554624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DD07AE"/>
                </a:solidFill>
                <a:latin typeface="Arial MT"/>
                <a:cs typeface="Arial MT"/>
              </a:rPr>
              <a:t>deta</a:t>
            </a:r>
            <a:r>
              <a:rPr sz="1600" dirty="0">
                <a:solidFill>
                  <a:srgbClr val="DD07AE"/>
                </a:solidFill>
                <a:latin typeface="Arial MT"/>
                <a:cs typeface="Arial MT"/>
              </a:rPr>
              <a:t>i</a:t>
            </a:r>
            <a:r>
              <a:rPr sz="1600" spc="-5" dirty="0">
                <a:solidFill>
                  <a:srgbClr val="DD07AE"/>
                </a:solidFill>
                <a:latin typeface="Arial MT"/>
                <a:cs typeface="Arial MT"/>
              </a:rPr>
              <a:t>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9503" y="5725426"/>
            <a:ext cx="1945639" cy="183515"/>
          </a:xfrm>
          <a:custGeom>
            <a:avLst/>
            <a:gdLst/>
            <a:ahLst/>
            <a:cxnLst/>
            <a:rect l="l" t="t" r="r" b="b"/>
            <a:pathLst>
              <a:path w="1945639" h="183514">
                <a:moveTo>
                  <a:pt x="1871980" y="107467"/>
                </a:moveTo>
                <a:lnTo>
                  <a:pt x="1869598" y="139125"/>
                </a:lnTo>
                <a:lnTo>
                  <a:pt x="1882267" y="140068"/>
                </a:lnTo>
                <a:lnTo>
                  <a:pt x="1881378" y="152730"/>
                </a:lnTo>
                <a:lnTo>
                  <a:pt x="1868575" y="152730"/>
                </a:lnTo>
                <a:lnTo>
                  <a:pt x="1866265" y="183451"/>
                </a:lnTo>
                <a:lnTo>
                  <a:pt x="1941197" y="152730"/>
                </a:lnTo>
                <a:lnTo>
                  <a:pt x="1881378" y="152730"/>
                </a:lnTo>
                <a:lnTo>
                  <a:pt x="1868646" y="151782"/>
                </a:lnTo>
                <a:lnTo>
                  <a:pt x="1943509" y="151782"/>
                </a:lnTo>
                <a:lnTo>
                  <a:pt x="1945132" y="151117"/>
                </a:lnTo>
                <a:lnTo>
                  <a:pt x="1871980" y="107467"/>
                </a:lnTo>
                <a:close/>
              </a:path>
              <a:path w="1945639" h="183514">
                <a:moveTo>
                  <a:pt x="1869598" y="139125"/>
                </a:moveTo>
                <a:lnTo>
                  <a:pt x="1868646" y="151782"/>
                </a:lnTo>
                <a:lnTo>
                  <a:pt x="1881378" y="152730"/>
                </a:lnTo>
                <a:lnTo>
                  <a:pt x="1882267" y="140068"/>
                </a:lnTo>
                <a:lnTo>
                  <a:pt x="1869598" y="139125"/>
                </a:lnTo>
                <a:close/>
              </a:path>
              <a:path w="1945639" h="183514">
                <a:moveTo>
                  <a:pt x="1016" y="0"/>
                </a:moveTo>
                <a:lnTo>
                  <a:pt x="0" y="12674"/>
                </a:lnTo>
                <a:lnTo>
                  <a:pt x="1868646" y="151782"/>
                </a:lnTo>
                <a:lnTo>
                  <a:pt x="1869598" y="139125"/>
                </a:lnTo>
                <a:lnTo>
                  <a:pt x="101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6010" y="5899200"/>
            <a:ext cx="829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DD07AE"/>
                </a:solidFill>
                <a:latin typeface="Calibri"/>
                <a:cs typeface="Calibri"/>
              </a:rPr>
              <a:t>distortion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28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4644" y="374726"/>
            <a:ext cx="1408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(Spence,</a:t>
            </a:r>
            <a:r>
              <a:rPr sz="18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2007)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0967" y="1773935"/>
            <a:ext cx="3334511" cy="2884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0442" y="3096259"/>
            <a:ext cx="7198359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29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 MT"/>
              <a:cs typeface="Arial MT"/>
            </a:endParaRPr>
          </a:p>
          <a:p>
            <a:pPr marR="2140585" algn="ctr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 MT"/>
              <a:cs typeface="Arial MT"/>
            </a:endParaRPr>
          </a:p>
          <a:p>
            <a:pPr marR="124460" algn="ctr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D07AE"/>
                </a:solidFill>
                <a:latin typeface="Calibri"/>
                <a:cs typeface="Calibri"/>
              </a:rPr>
              <a:t>Panning</a:t>
            </a:r>
            <a:r>
              <a:rPr sz="2000" spc="-1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smooth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viewing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5" dirty="0">
                <a:latin typeface="Calibri"/>
                <a:cs typeface="Calibri"/>
              </a:rPr>
              <a:t>2D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3783" y="2491739"/>
            <a:ext cx="342900" cy="3337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29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3603" y="405384"/>
            <a:ext cx="7077709" cy="5179060"/>
            <a:chOff x="1403603" y="405384"/>
            <a:chExt cx="7077709" cy="5179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603" y="981456"/>
              <a:ext cx="2409444" cy="20482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8227" y="2060448"/>
              <a:ext cx="2333244" cy="2267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107" y="3069335"/>
              <a:ext cx="2638043" cy="251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6959" y="405384"/>
              <a:ext cx="2324099" cy="23515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55496" y="266433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8850" y="38887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765" y="5053913"/>
            <a:ext cx="6686550" cy="118935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R="2072005" algn="r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160"/>
              </a:spcBef>
            </a:pPr>
            <a:r>
              <a:rPr sz="2000" spc="-10" dirty="0">
                <a:solidFill>
                  <a:srgbClr val="DD07AE"/>
                </a:solidFill>
                <a:latin typeface="Calibri"/>
                <a:cs typeface="Calibri"/>
              </a:rPr>
              <a:t>Zooming</a:t>
            </a:r>
            <a:r>
              <a:rPr sz="2000" spc="-15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magnification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fraction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vice</a:t>
            </a:r>
            <a:r>
              <a:rPr sz="2000" i="1" dirty="0">
                <a:latin typeface="Calibri"/>
                <a:cs typeface="Calibri"/>
              </a:rPr>
              <a:t> versa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7328" y="1656079"/>
            <a:ext cx="657860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6623" y="2276855"/>
            <a:ext cx="275844" cy="27584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30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581" y="718913"/>
            <a:ext cx="337185" cy="2671445"/>
            <a:chOff x="818581" y="718913"/>
            <a:chExt cx="337185" cy="2671445"/>
          </a:xfrm>
        </p:grpSpPr>
        <p:sp>
          <p:nvSpPr>
            <p:cNvPr id="3" name="object 3"/>
            <p:cNvSpPr/>
            <p:nvPr/>
          </p:nvSpPr>
          <p:spPr>
            <a:xfrm>
              <a:off x="829694" y="730025"/>
              <a:ext cx="108585" cy="2649220"/>
            </a:xfrm>
            <a:custGeom>
              <a:avLst/>
              <a:gdLst/>
              <a:ahLst/>
              <a:cxnLst/>
              <a:rect l="l" t="t" r="r" b="b"/>
              <a:pathLst>
                <a:path w="108584" h="2649220">
                  <a:moveTo>
                    <a:pt x="86675" y="0"/>
                  </a:moveTo>
                  <a:lnTo>
                    <a:pt x="86675" y="2648700"/>
                  </a:lnTo>
                </a:path>
                <a:path w="108584" h="2649220">
                  <a:moveTo>
                    <a:pt x="108463" y="0"/>
                  </a:moveTo>
                  <a:lnTo>
                    <a:pt x="21290" y="0"/>
                  </a:lnTo>
                </a:path>
                <a:path w="108584" h="2649220">
                  <a:moveTo>
                    <a:pt x="108463" y="456136"/>
                  </a:moveTo>
                  <a:lnTo>
                    <a:pt x="21290" y="456136"/>
                  </a:lnTo>
                </a:path>
                <a:path w="108584" h="2649220">
                  <a:moveTo>
                    <a:pt x="108463" y="1779925"/>
                  </a:moveTo>
                  <a:lnTo>
                    <a:pt x="21290" y="1779925"/>
                  </a:lnTo>
                </a:path>
                <a:path w="108584" h="2649220">
                  <a:moveTo>
                    <a:pt x="108463" y="2214301"/>
                  </a:moveTo>
                  <a:lnTo>
                    <a:pt x="21290" y="2214301"/>
                  </a:lnTo>
                </a:path>
                <a:path w="108584" h="2649220">
                  <a:moveTo>
                    <a:pt x="108463" y="889995"/>
                  </a:moveTo>
                  <a:lnTo>
                    <a:pt x="0" y="889995"/>
                  </a:lnTo>
                </a:path>
                <a:path w="108584" h="2649220">
                  <a:moveTo>
                    <a:pt x="108463" y="1324393"/>
                  </a:moveTo>
                  <a:lnTo>
                    <a:pt x="0" y="1324393"/>
                  </a:lnTo>
                </a:path>
              </a:pathLst>
            </a:custGeom>
            <a:ln w="21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9720" y="155508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5">
                  <a:moveTo>
                    <a:pt x="21787" y="0"/>
                  </a:moveTo>
                  <a:lnTo>
                    <a:pt x="9191" y="337"/>
                  </a:lnTo>
                  <a:lnTo>
                    <a:pt x="2723" y="2698"/>
                  </a:lnTo>
                  <a:lnTo>
                    <a:pt x="340" y="9107"/>
                  </a:lnTo>
                  <a:lnTo>
                    <a:pt x="0" y="21587"/>
                  </a:lnTo>
                  <a:lnTo>
                    <a:pt x="340" y="34129"/>
                  </a:lnTo>
                  <a:lnTo>
                    <a:pt x="2723" y="40570"/>
                  </a:lnTo>
                  <a:lnTo>
                    <a:pt x="9191" y="42943"/>
                  </a:lnTo>
                  <a:lnTo>
                    <a:pt x="21787" y="43282"/>
                  </a:lnTo>
                  <a:lnTo>
                    <a:pt x="34383" y="42943"/>
                  </a:lnTo>
                  <a:lnTo>
                    <a:pt x="40852" y="40570"/>
                  </a:lnTo>
                  <a:lnTo>
                    <a:pt x="43235" y="34129"/>
                  </a:lnTo>
                  <a:lnTo>
                    <a:pt x="43575" y="21586"/>
                  </a:lnTo>
                  <a:lnTo>
                    <a:pt x="43235" y="9107"/>
                  </a:lnTo>
                  <a:lnTo>
                    <a:pt x="40851" y="2698"/>
                  </a:lnTo>
                  <a:lnTo>
                    <a:pt x="34383" y="337"/>
                  </a:lnTo>
                  <a:lnTo>
                    <a:pt x="21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9720" y="155508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5">
                  <a:moveTo>
                    <a:pt x="0" y="21586"/>
                  </a:moveTo>
                  <a:lnTo>
                    <a:pt x="340" y="34129"/>
                  </a:lnTo>
                  <a:lnTo>
                    <a:pt x="2723" y="40570"/>
                  </a:lnTo>
                  <a:lnTo>
                    <a:pt x="9191" y="42943"/>
                  </a:lnTo>
                  <a:lnTo>
                    <a:pt x="21787" y="43282"/>
                  </a:lnTo>
                  <a:lnTo>
                    <a:pt x="34383" y="42943"/>
                  </a:lnTo>
                  <a:lnTo>
                    <a:pt x="40852" y="40570"/>
                  </a:lnTo>
                  <a:lnTo>
                    <a:pt x="43235" y="34129"/>
                  </a:lnTo>
                  <a:lnTo>
                    <a:pt x="21787" y="0"/>
                  </a:lnTo>
                  <a:lnTo>
                    <a:pt x="9191" y="337"/>
                  </a:lnTo>
                  <a:lnTo>
                    <a:pt x="2723" y="2698"/>
                  </a:lnTo>
                  <a:lnTo>
                    <a:pt x="340" y="9107"/>
                  </a:lnTo>
                  <a:lnTo>
                    <a:pt x="0" y="21586"/>
                  </a:lnTo>
                </a:path>
              </a:pathLst>
            </a:custGeom>
            <a:ln w="43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4934" y="652050"/>
            <a:ext cx="11303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20" dirty="0">
                <a:latin typeface="Arial MT"/>
                <a:cs typeface="Arial MT"/>
              </a:rPr>
              <a:t>60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934" y="1086383"/>
            <a:ext cx="11303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20" dirty="0">
                <a:latin typeface="Arial MT"/>
                <a:cs typeface="Arial MT"/>
              </a:rPr>
              <a:t>50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934" y="2410172"/>
            <a:ext cx="11303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20" dirty="0">
                <a:latin typeface="Arial MT"/>
                <a:cs typeface="Arial MT"/>
              </a:rPr>
              <a:t>20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934" y="2866222"/>
            <a:ext cx="11303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20" dirty="0">
                <a:latin typeface="Arial MT"/>
                <a:cs typeface="Arial MT"/>
              </a:rPr>
              <a:t>10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947" y="1238141"/>
            <a:ext cx="229235" cy="2171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4290" marR="5080" indent="-22225">
              <a:lnSpc>
                <a:spcPts val="690"/>
              </a:lnSpc>
              <a:spcBef>
                <a:spcPts val="229"/>
              </a:spcBef>
            </a:pPr>
            <a:r>
              <a:rPr sz="650" spc="75" dirty="0">
                <a:latin typeface="Arial MT"/>
                <a:cs typeface="Arial MT"/>
              </a:rPr>
              <a:t>P</a:t>
            </a:r>
            <a:r>
              <a:rPr sz="650" spc="-50" dirty="0">
                <a:latin typeface="Arial MT"/>
                <a:cs typeface="Arial MT"/>
              </a:rPr>
              <a:t>r</a:t>
            </a:r>
            <a:r>
              <a:rPr sz="650" spc="20" dirty="0">
                <a:latin typeface="Arial MT"/>
                <a:cs typeface="Arial MT"/>
              </a:rPr>
              <a:t>i</a:t>
            </a:r>
            <a:r>
              <a:rPr sz="650" spc="10" dirty="0">
                <a:latin typeface="Arial MT"/>
                <a:cs typeface="Arial MT"/>
              </a:rPr>
              <a:t>ce  (</a:t>
            </a:r>
            <a:r>
              <a:rPr sz="650" spc="-70" dirty="0">
                <a:latin typeface="Arial MT"/>
                <a:cs typeface="Arial MT"/>
              </a:rPr>
              <a:t> </a:t>
            </a:r>
            <a:r>
              <a:rPr sz="650" spc="-20" dirty="0">
                <a:latin typeface="Arial MT"/>
                <a:cs typeface="Arial MT"/>
              </a:rPr>
              <a:t>£</a:t>
            </a:r>
            <a:r>
              <a:rPr sz="650" spc="75" dirty="0">
                <a:latin typeface="Arial MT"/>
                <a:cs typeface="Arial MT"/>
              </a:rPr>
              <a:t>K</a:t>
            </a:r>
            <a:r>
              <a:rPr sz="650" spc="10" dirty="0">
                <a:latin typeface="Arial MT"/>
                <a:cs typeface="Arial MT"/>
              </a:rPr>
              <a:t>)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937" y="1077598"/>
            <a:ext cx="87142" cy="1087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4934" y="1541915"/>
            <a:ext cx="11303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20" dirty="0">
                <a:latin typeface="Arial MT"/>
                <a:cs typeface="Arial MT"/>
              </a:rPr>
              <a:t>40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934" y="1976292"/>
            <a:ext cx="11303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-20" dirty="0">
                <a:latin typeface="Arial MT"/>
                <a:cs typeface="Arial MT"/>
              </a:rPr>
              <a:t>30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67937" y="2466502"/>
            <a:ext cx="87630" cy="434975"/>
            <a:chOff x="1067937" y="2466502"/>
            <a:chExt cx="87630" cy="4349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945" y="2466502"/>
              <a:ext cx="87142" cy="30409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937" y="2814219"/>
              <a:ext cx="87142" cy="8689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90463" y="1424911"/>
            <a:ext cx="651510" cy="977265"/>
            <a:chOff x="590463" y="1424911"/>
            <a:chExt cx="651510" cy="977265"/>
          </a:xfrm>
        </p:grpSpPr>
        <p:sp>
          <p:nvSpPr>
            <p:cNvPr id="18" name="object 18"/>
            <p:cNvSpPr/>
            <p:nvPr/>
          </p:nvSpPr>
          <p:spPr>
            <a:xfrm>
              <a:off x="1089720" y="1641694"/>
              <a:ext cx="43815" cy="22225"/>
            </a:xfrm>
            <a:custGeom>
              <a:avLst/>
              <a:gdLst/>
              <a:ahLst/>
              <a:cxnLst/>
              <a:rect l="l" t="t" r="r" b="b"/>
              <a:pathLst>
                <a:path w="43815" h="22225">
                  <a:moveTo>
                    <a:pt x="43575" y="0"/>
                  </a:moveTo>
                  <a:lnTo>
                    <a:pt x="0" y="0"/>
                  </a:lnTo>
                  <a:lnTo>
                    <a:pt x="340" y="12829"/>
                  </a:lnTo>
                  <a:lnTo>
                    <a:pt x="2723" y="19417"/>
                  </a:lnTo>
                  <a:lnTo>
                    <a:pt x="9191" y="21844"/>
                  </a:lnTo>
                  <a:lnTo>
                    <a:pt x="21787" y="22191"/>
                  </a:lnTo>
                  <a:lnTo>
                    <a:pt x="34383" y="21844"/>
                  </a:lnTo>
                  <a:lnTo>
                    <a:pt x="40852" y="19417"/>
                  </a:lnTo>
                  <a:lnTo>
                    <a:pt x="43235" y="12829"/>
                  </a:lnTo>
                  <a:lnTo>
                    <a:pt x="43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720" y="1641694"/>
              <a:ext cx="43815" cy="22225"/>
            </a:xfrm>
            <a:custGeom>
              <a:avLst/>
              <a:gdLst/>
              <a:ahLst/>
              <a:cxnLst/>
              <a:rect l="l" t="t" r="r" b="b"/>
              <a:pathLst>
                <a:path w="43815" h="22225">
                  <a:moveTo>
                    <a:pt x="0" y="0"/>
                  </a:moveTo>
                  <a:lnTo>
                    <a:pt x="340" y="12829"/>
                  </a:lnTo>
                  <a:lnTo>
                    <a:pt x="2723" y="19417"/>
                  </a:lnTo>
                  <a:lnTo>
                    <a:pt x="9191" y="21844"/>
                  </a:lnTo>
                  <a:lnTo>
                    <a:pt x="21787" y="22191"/>
                  </a:lnTo>
                  <a:lnTo>
                    <a:pt x="34383" y="21844"/>
                  </a:lnTo>
                  <a:lnTo>
                    <a:pt x="40852" y="19417"/>
                  </a:lnTo>
                  <a:lnTo>
                    <a:pt x="43235" y="12829"/>
                  </a:lnTo>
                  <a:lnTo>
                    <a:pt x="43575" y="0"/>
                  </a:lnTo>
                  <a:lnTo>
                    <a:pt x="0" y="0"/>
                  </a:lnTo>
                </a:path>
              </a:pathLst>
            </a:custGeom>
            <a:ln w="43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9720" y="168553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787" y="0"/>
                  </a:moveTo>
                  <a:lnTo>
                    <a:pt x="9191" y="338"/>
                  </a:lnTo>
                  <a:lnTo>
                    <a:pt x="2723" y="2709"/>
                  </a:lnTo>
                  <a:lnTo>
                    <a:pt x="340" y="9143"/>
                  </a:lnTo>
                  <a:lnTo>
                    <a:pt x="0" y="21673"/>
                  </a:lnTo>
                  <a:lnTo>
                    <a:pt x="340" y="34203"/>
                  </a:lnTo>
                  <a:lnTo>
                    <a:pt x="2723" y="40637"/>
                  </a:lnTo>
                  <a:lnTo>
                    <a:pt x="9191" y="43008"/>
                  </a:lnTo>
                  <a:lnTo>
                    <a:pt x="21787" y="43346"/>
                  </a:lnTo>
                  <a:lnTo>
                    <a:pt x="34383" y="43008"/>
                  </a:lnTo>
                  <a:lnTo>
                    <a:pt x="40852" y="40637"/>
                  </a:lnTo>
                  <a:lnTo>
                    <a:pt x="43235" y="34203"/>
                  </a:lnTo>
                  <a:lnTo>
                    <a:pt x="43575" y="21673"/>
                  </a:lnTo>
                  <a:lnTo>
                    <a:pt x="43235" y="9143"/>
                  </a:lnTo>
                  <a:lnTo>
                    <a:pt x="40851" y="2709"/>
                  </a:lnTo>
                  <a:lnTo>
                    <a:pt x="34383" y="338"/>
                  </a:lnTo>
                  <a:lnTo>
                    <a:pt x="21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9720" y="168553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0" y="21673"/>
                  </a:moveTo>
                  <a:lnTo>
                    <a:pt x="340" y="34203"/>
                  </a:lnTo>
                  <a:lnTo>
                    <a:pt x="2723" y="40637"/>
                  </a:lnTo>
                  <a:lnTo>
                    <a:pt x="9191" y="43008"/>
                  </a:lnTo>
                  <a:lnTo>
                    <a:pt x="21787" y="43346"/>
                  </a:lnTo>
                  <a:lnTo>
                    <a:pt x="34383" y="43008"/>
                  </a:lnTo>
                  <a:lnTo>
                    <a:pt x="40852" y="40637"/>
                  </a:lnTo>
                  <a:lnTo>
                    <a:pt x="43235" y="34203"/>
                  </a:lnTo>
                  <a:lnTo>
                    <a:pt x="21787" y="0"/>
                  </a:lnTo>
                  <a:lnTo>
                    <a:pt x="9191" y="338"/>
                  </a:lnTo>
                  <a:lnTo>
                    <a:pt x="2723" y="2709"/>
                  </a:lnTo>
                  <a:lnTo>
                    <a:pt x="340" y="9143"/>
                  </a:lnTo>
                  <a:lnTo>
                    <a:pt x="0" y="21673"/>
                  </a:lnTo>
                </a:path>
              </a:pathLst>
            </a:custGeom>
            <a:ln w="43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9720" y="172888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787" y="0"/>
                  </a:moveTo>
                  <a:lnTo>
                    <a:pt x="9191" y="338"/>
                  </a:lnTo>
                  <a:lnTo>
                    <a:pt x="2723" y="2709"/>
                  </a:lnTo>
                  <a:lnTo>
                    <a:pt x="340" y="9143"/>
                  </a:lnTo>
                  <a:lnTo>
                    <a:pt x="0" y="21673"/>
                  </a:lnTo>
                  <a:lnTo>
                    <a:pt x="340" y="34190"/>
                  </a:lnTo>
                  <a:lnTo>
                    <a:pt x="2723" y="40618"/>
                  </a:lnTo>
                  <a:lnTo>
                    <a:pt x="9191" y="42986"/>
                  </a:lnTo>
                  <a:lnTo>
                    <a:pt x="21787" y="43325"/>
                  </a:lnTo>
                  <a:lnTo>
                    <a:pt x="34383" y="42986"/>
                  </a:lnTo>
                  <a:lnTo>
                    <a:pt x="40852" y="40618"/>
                  </a:lnTo>
                  <a:lnTo>
                    <a:pt x="43235" y="34190"/>
                  </a:lnTo>
                  <a:lnTo>
                    <a:pt x="43575" y="21673"/>
                  </a:lnTo>
                  <a:lnTo>
                    <a:pt x="43235" y="9143"/>
                  </a:lnTo>
                  <a:lnTo>
                    <a:pt x="40851" y="2709"/>
                  </a:lnTo>
                  <a:lnTo>
                    <a:pt x="34383" y="338"/>
                  </a:lnTo>
                  <a:lnTo>
                    <a:pt x="21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9720" y="172888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0" y="21673"/>
                  </a:moveTo>
                  <a:lnTo>
                    <a:pt x="340" y="34190"/>
                  </a:lnTo>
                  <a:lnTo>
                    <a:pt x="2723" y="40618"/>
                  </a:lnTo>
                  <a:lnTo>
                    <a:pt x="9191" y="42986"/>
                  </a:lnTo>
                  <a:lnTo>
                    <a:pt x="21787" y="43325"/>
                  </a:lnTo>
                  <a:lnTo>
                    <a:pt x="34383" y="42986"/>
                  </a:lnTo>
                  <a:lnTo>
                    <a:pt x="40852" y="40618"/>
                  </a:lnTo>
                  <a:lnTo>
                    <a:pt x="43235" y="34190"/>
                  </a:lnTo>
                  <a:lnTo>
                    <a:pt x="21787" y="0"/>
                  </a:lnTo>
                  <a:lnTo>
                    <a:pt x="9191" y="338"/>
                  </a:lnTo>
                  <a:lnTo>
                    <a:pt x="2723" y="2709"/>
                  </a:lnTo>
                  <a:lnTo>
                    <a:pt x="340" y="9143"/>
                  </a:lnTo>
                  <a:lnTo>
                    <a:pt x="0" y="21673"/>
                  </a:lnTo>
                </a:path>
              </a:pathLst>
            </a:custGeom>
            <a:ln w="43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945" y="1837107"/>
              <a:ext cx="87125" cy="652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945" y="1945971"/>
              <a:ext cx="87134" cy="868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945" y="2054279"/>
              <a:ext cx="87142" cy="21742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945" y="2293157"/>
              <a:ext cx="87142" cy="1085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2249" y="1446697"/>
              <a:ext cx="608330" cy="694690"/>
            </a:xfrm>
            <a:custGeom>
              <a:avLst/>
              <a:gdLst/>
              <a:ahLst/>
              <a:cxnLst/>
              <a:rect l="l" t="t" r="r" b="b"/>
              <a:pathLst>
                <a:path w="608330" h="694689">
                  <a:moveTo>
                    <a:pt x="0" y="694393"/>
                  </a:moveTo>
                  <a:lnTo>
                    <a:pt x="607722" y="694393"/>
                  </a:lnTo>
                  <a:lnTo>
                    <a:pt x="607722" y="0"/>
                  </a:lnTo>
                  <a:lnTo>
                    <a:pt x="0" y="0"/>
                  </a:lnTo>
                  <a:lnTo>
                    <a:pt x="0" y="694393"/>
                  </a:lnTo>
                  <a:close/>
                </a:path>
              </a:pathLst>
            </a:custGeom>
            <a:ln w="43570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152547" y="1121052"/>
          <a:ext cx="1280794" cy="166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272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350" spc="100" dirty="0">
                          <a:latin typeface="Arial MT"/>
                          <a:cs typeface="Arial MT"/>
                        </a:rPr>
                        <a:t>40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350" spc="95" dirty="0">
                          <a:latin typeface="Arial MT"/>
                          <a:cs typeface="Arial MT"/>
                        </a:rPr>
                        <a:t>35</a:t>
                      </a:r>
                      <a:endParaRPr sz="135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350" spc="-30" dirty="0">
                          <a:latin typeface="Arial MT"/>
                          <a:cs typeface="Arial MT"/>
                        </a:rPr>
                        <a:t>30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ts val="1195"/>
                        </a:lnSpc>
                        <a:spcBef>
                          <a:spcPts val="1220"/>
                        </a:spcBef>
                        <a:tabLst>
                          <a:tab pos="41910" algn="l"/>
                          <a:tab pos="217170" algn="l"/>
                        </a:tabLst>
                      </a:pPr>
                      <a:r>
                        <a:rPr sz="2025" u="heavy" baseline="-34979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r>
                        <a:rPr sz="2025" baseline="-34979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Ford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195580">
                        <a:lnSpc>
                          <a:spcPts val="1025"/>
                        </a:lnSpc>
                      </a:pPr>
                      <a:r>
                        <a:rPr sz="1000" spc="-6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00" spc="-6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00" spc="-6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195580">
                        <a:lnSpc>
                          <a:spcPts val="770"/>
                        </a:lnSpc>
                      </a:pPr>
                      <a:r>
                        <a:rPr sz="1000" spc="15" dirty="0">
                          <a:latin typeface="Arial MT"/>
                          <a:cs typeface="Arial MT"/>
                        </a:rPr>
                        <a:t>VW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195580">
                        <a:lnSpc>
                          <a:spcPts val="94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Merc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ts val="1195"/>
                        </a:lnSpc>
                        <a:spcBef>
                          <a:spcPts val="170"/>
                        </a:spcBef>
                        <a:tabLst>
                          <a:tab pos="42545" algn="l"/>
                          <a:tab pos="217170" algn="l"/>
                        </a:tabLst>
                      </a:pPr>
                      <a:r>
                        <a:rPr sz="2025" u="heavy" baseline="6172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r>
                        <a:rPr sz="2025" baseline="6172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Jag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ts val="1025"/>
                        </a:lnSpc>
                        <a:tabLst>
                          <a:tab pos="29845" algn="l"/>
                          <a:tab pos="217170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Jag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217170">
                        <a:lnSpc>
                          <a:spcPts val="1025"/>
                        </a:lnSpc>
                      </a:pPr>
                      <a:r>
                        <a:rPr sz="1000" spc="5" dirty="0">
                          <a:latin typeface="Arial MT"/>
                          <a:cs typeface="Arial MT"/>
                        </a:rPr>
                        <a:t>Ford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000" spc="10" dirty="0">
                          <a:latin typeface="Arial MT"/>
                          <a:cs typeface="Arial MT"/>
                        </a:rPr>
                        <a:t>SEAT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6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6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53975">
                      <a:solidFill>
                        <a:srgbClr val="ED0000"/>
                      </a:solidFill>
                      <a:prstDash val="solid"/>
                    </a:lnL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ED0000"/>
                      </a:solidFill>
                      <a:prstDash val="solid"/>
                    </a:lnR>
                    <a:lnT w="53975">
                      <a:solidFill>
                        <a:srgbClr val="ED0000"/>
                      </a:solidFill>
                      <a:prstDash val="solid"/>
                    </a:lnT>
                    <a:lnB w="53975">
                      <a:solidFill>
                        <a:srgbClr val="ED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0" name="object 30"/>
          <p:cNvGrpSpPr/>
          <p:nvPr/>
        </p:nvGrpSpPr>
        <p:grpSpPr>
          <a:xfrm>
            <a:off x="2825197" y="1316132"/>
            <a:ext cx="109220" cy="1042669"/>
            <a:chOff x="2825197" y="1316132"/>
            <a:chExt cx="109220" cy="1042669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5197" y="1316132"/>
              <a:ext cx="109067" cy="1305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5197" y="1468322"/>
              <a:ext cx="109067" cy="3256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5201" y="1837099"/>
              <a:ext cx="109059" cy="10856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5197" y="1989288"/>
              <a:ext cx="109067" cy="2169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5201" y="2249824"/>
              <a:ext cx="109059" cy="108565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393322" y="1576673"/>
            <a:ext cx="629920" cy="391160"/>
            <a:chOff x="1393322" y="1576673"/>
            <a:chExt cx="629920" cy="391160"/>
          </a:xfrm>
        </p:grpSpPr>
        <p:sp>
          <p:nvSpPr>
            <p:cNvPr id="37" name="object 37"/>
            <p:cNvSpPr/>
            <p:nvPr/>
          </p:nvSpPr>
          <p:spPr>
            <a:xfrm>
              <a:off x="1545383" y="1576673"/>
              <a:ext cx="477520" cy="391160"/>
            </a:xfrm>
            <a:custGeom>
              <a:avLst/>
              <a:gdLst/>
              <a:ahLst/>
              <a:cxnLst/>
              <a:rect l="l" t="t" r="r" b="b"/>
              <a:pathLst>
                <a:path w="477519" h="391160">
                  <a:moveTo>
                    <a:pt x="0" y="0"/>
                  </a:moveTo>
                  <a:lnTo>
                    <a:pt x="0" y="391072"/>
                  </a:lnTo>
                  <a:lnTo>
                    <a:pt x="477471" y="19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93322" y="1707160"/>
              <a:ext cx="369570" cy="130175"/>
            </a:xfrm>
            <a:custGeom>
              <a:avLst/>
              <a:gdLst/>
              <a:ahLst/>
              <a:cxnLst/>
              <a:rect l="l" t="t" r="r" b="b"/>
              <a:pathLst>
                <a:path w="369569" h="130175">
                  <a:moveTo>
                    <a:pt x="0" y="130099"/>
                  </a:moveTo>
                  <a:lnTo>
                    <a:pt x="368986" y="130099"/>
                  </a:lnTo>
                  <a:lnTo>
                    <a:pt x="368986" y="0"/>
                  </a:lnTo>
                  <a:lnTo>
                    <a:pt x="0" y="0"/>
                  </a:lnTo>
                  <a:lnTo>
                    <a:pt x="0" y="1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36490" y="1335785"/>
            <a:ext cx="140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(Spence,</a:t>
            </a:r>
            <a:r>
              <a:rPr sz="18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2007)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4384040" y="378917"/>
            <a:ext cx="36226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In </a:t>
            </a:r>
            <a:r>
              <a:rPr sz="1800" spc="-5" dirty="0">
                <a:solidFill>
                  <a:srgbClr val="DD07AE"/>
                </a:solidFill>
              </a:rPr>
              <a:t>semantic</a:t>
            </a:r>
            <a:r>
              <a:rPr sz="1800" spc="-10" dirty="0">
                <a:solidFill>
                  <a:srgbClr val="DD07AE"/>
                </a:solidFill>
              </a:rPr>
              <a:t> </a:t>
            </a:r>
            <a:r>
              <a:rPr sz="1800" spc="-15" dirty="0">
                <a:solidFill>
                  <a:srgbClr val="DD07AE"/>
                </a:solidFill>
              </a:rPr>
              <a:t>zoom</a:t>
            </a:r>
            <a:r>
              <a:rPr sz="1800" spc="5" dirty="0">
                <a:solidFill>
                  <a:srgbClr val="DD07AE"/>
                </a:solidFill>
              </a:rPr>
              <a:t> </a:t>
            </a:r>
            <a:r>
              <a:rPr sz="1800" dirty="0"/>
              <a:t>the </a:t>
            </a:r>
            <a:r>
              <a:rPr sz="1800" spc="-5" dirty="0"/>
              <a:t>meaning </a:t>
            </a:r>
            <a:r>
              <a:rPr sz="1800" dirty="0"/>
              <a:t> </a:t>
            </a:r>
            <a:r>
              <a:rPr sz="1800" spc="-10" dirty="0"/>
              <a:t>conveyed </a:t>
            </a:r>
            <a:r>
              <a:rPr sz="1800" spc="-5" dirty="0"/>
              <a:t>by</a:t>
            </a:r>
            <a:r>
              <a:rPr sz="1800" spc="-15" dirty="0"/>
              <a:t> </a:t>
            </a:r>
            <a:r>
              <a:rPr sz="1800" dirty="0"/>
              <a:t>the</a:t>
            </a:r>
            <a:r>
              <a:rPr sz="1800" spc="5" dirty="0"/>
              <a:t> </a:t>
            </a:r>
            <a:r>
              <a:rPr sz="1800" spc="-5" dirty="0"/>
              <a:t>new</a:t>
            </a:r>
            <a:r>
              <a:rPr sz="1800" dirty="0"/>
              <a:t> </a:t>
            </a:r>
            <a:r>
              <a:rPr sz="1800" spc="-5" dirty="0"/>
              <a:t>view</a:t>
            </a:r>
            <a:r>
              <a:rPr sz="1800" dirty="0"/>
              <a:t> </a:t>
            </a:r>
            <a:r>
              <a:rPr sz="1800" spc="-15" dirty="0"/>
              <a:t>differs</a:t>
            </a:r>
            <a:r>
              <a:rPr sz="1800" spc="-5" dirty="0"/>
              <a:t> </a:t>
            </a:r>
            <a:r>
              <a:rPr sz="1800" spc="-10" dirty="0"/>
              <a:t>from </a:t>
            </a:r>
            <a:r>
              <a:rPr sz="1800" spc="-395" dirty="0"/>
              <a:t> </a:t>
            </a:r>
            <a:r>
              <a:rPr sz="1800" dirty="0"/>
              <a:t>the</a:t>
            </a:r>
            <a:r>
              <a:rPr sz="1800" spc="5" dirty="0"/>
              <a:t> </a:t>
            </a:r>
            <a:r>
              <a:rPr sz="1800" spc="-10" dirty="0"/>
              <a:t>conveyed</a:t>
            </a:r>
            <a:r>
              <a:rPr sz="1800" spc="-15" dirty="0"/>
              <a:t> </a:t>
            </a:r>
            <a:r>
              <a:rPr sz="1800" spc="-5" dirty="0"/>
              <a:t>by</a:t>
            </a:r>
            <a:r>
              <a:rPr sz="1800" spc="10" dirty="0"/>
              <a:t> </a:t>
            </a:r>
            <a:r>
              <a:rPr sz="1800" dirty="0"/>
              <a:t>the </a:t>
            </a:r>
            <a:r>
              <a:rPr sz="1800" spc="-5" dirty="0"/>
              <a:t>previous</a:t>
            </a:r>
            <a:r>
              <a:rPr sz="1800" spc="10" dirty="0"/>
              <a:t> </a:t>
            </a:r>
            <a:r>
              <a:rPr sz="1800" spc="-5" dirty="0"/>
              <a:t>one</a:t>
            </a:r>
            <a:endParaRPr sz="1800"/>
          </a:p>
        </p:txBody>
      </p: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49367" y="3860291"/>
            <a:ext cx="3343655" cy="184861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63267" y="4523232"/>
            <a:ext cx="1409700" cy="1152144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3695700" y="4928615"/>
            <a:ext cx="623570" cy="314325"/>
            <a:chOff x="3695700" y="4928615"/>
            <a:chExt cx="623570" cy="314325"/>
          </a:xfrm>
        </p:grpSpPr>
        <p:sp>
          <p:nvSpPr>
            <p:cNvPr id="44" name="object 44"/>
            <p:cNvSpPr/>
            <p:nvPr/>
          </p:nvSpPr>
          <p:spPr>
            <a:xfrm>
              <a:off x="3708653" y="4941569"/>
              <a:ext cx="597535" cy="288290"/>
            </a:xfrm>
            <a:custGeom>
              <a:avLst/>
              <a:gdLst/>
              <a:ahLst/>
              <a:cxnLst/>
              <a:rect l="l" t="t" r="r" b="b"/>
              <a:pathLst>
                <a:path w="597535" h="288289">
                  <a:moveTo>
                    <a:pt x="453390" y="0"/>
                  </a:moveTo>
                  <a:lnTo>
                    <a:pt x="453390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453390" y="216026"/>
                  </a:lnTo>
                  <a:lnTo>
                    <a:pt x="453390" y="288035"/>
                  </a:lnTo>
                  <a:lnTo>
                    <a:pt x="597408" y="144017"/>
                  </a:lnTo>
                  <a:lnTo>
                    <a:pt x="453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8653" y="4941569"/>
              <a:ext cx="597535" cy="288290"/>
            </a:xfrm>
            <a:custGeom>
              <a:avLst/>
              <a:gdLst/>
              <a:ahLst/>
              <a:cxnLst/>
              <a:rect l="l" t="t" r="r" b="b"/>
              <a:pathLst>
                <a:path w="597535" h="288289">
                  <a:moveTo>
                    <a:pt x="0" y="72008"/>
                  </a:moveTo>
                  <a:lnTo>
                    <a:pt x="453390" y="72008"/>
                  </a:lnTo>
                  <a:lnTo>
                    <a:pt x="453390" y="0"/>
                  </a:lnTo>
                  <a:lnTo>
                    <a:pt x="597408" y="144017"/>
                  </a:lnTo>
                  <a:lnTo>
                    <a:pt x="453390" y="288035"/>
                  </a:lnTo>
                  <a:lnTo>
                    <a:pt x="453390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411718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32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34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8663"/>
            <a:ext cx="433324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Visual </a:t>
            </a:r>
            <a:r>
              <a:rPr sz="2400" spc="-10" dirty="0"/>
              <a:t>Information-Seeking</a:t>
            </a:r>
            <a:r>
              <a:rPr sz="2400" dirty="0"/>
              <a:t> </a:t>
            </a:r>
            <a:r>
              <a:rPr sz="2400" spc="-15" dirty="0"/>
              <a:t>Mantra</a:t>
            </a:r>
            <a:endParaRPr sz="24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>
                <a:solidFill>
                  <a:srgbClr val="548ED4"/>
                </a:solidFill>
              </a:rPr>
              <a:t>(Shneiderman,</a:t>
            </a:r>
            <a:r>
              <a:rPr spc="-20" dirty="0">
                <a:solidFill>
                  <a:srgbClr val="548ED4"/>
                </a:solidFill>
              </a:rPr>
              <a:t> </a:t>
            </a:r>
            <a:r>
              <a:rPr dirty="0">
                <a:solidFill>
                  <a:srgbClr val="548ED4"/>
                </a:solidFill>
              </a:rPr>
              <a:t>1996)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88818"/>
            <a:ext cx="653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“Overview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zoom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filter,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details-on-demand”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02786"/>
            <a:ext cx="7096125" cy="23241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2407920">
              <a:lnSpc>
                <a:spcPct val="110100"/>
              </a:lnSpc>
              <a:spcBef>
                <a:spcPts val="335"/>
              </a:spcBef>
            </a:pPr>
            <a:r>
              <a:rPr sz="2000" spc="-55" dirty="0">
                <a:latin typeface="Calibri"/>
                <a:cs typeface="Calibri"/>
              </a:rPr>
              <a:t>Few,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S.,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Discovery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https://www.perceptualedge.com/articles/b- </a:t>
            </a:r>
            <a:r>
              <a:rPr sz="2000" spc="-44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eye/path_to_visual_discovery.pdf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22555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always…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domain </a:t>
            </a:r>
            <a:r>
              <a:rPr sz="2000" spc="-10" dirty="0">
                <a:latin typeface="Calibri"/>
                <a:cs typeface="Calibri"/>
              </a:rPr>
              <a:t>experts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operate</a:t>
            </a:r>
            <a:endParaRPr sz="2000">
              <a:latin typeface="Calibri"/>
              <a:cs typeface="Calibri"/>
            </a:endParaRPr>
          </a:p>
          <a:p>
            <a:pPr marL="225552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under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Details-first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(not</a:t>
            </a:r>
            <a:r>
              <a:rPr sz="2000" spc="-10" dirty="0">
                <a:latin typeface="Calibri"/>
                <a:cs typeface="Calibri"/>
              </a:rPr>
              <a:t> Overview-first)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3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568578"/>
            <a:ext cx="4367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/>
              <a:t>T</a:t>
            </a:r>
            <a:r>
              <a:rPr sz="2400" dirty="0"/>
              <a:t>o</a:t>
            </a:r>
            <a:r>
              <a:rPr sz="2400" spc="-5" dirty="0"/>
              <a:t> h</a:t>
            </a:r>
            <a:r>
              <a:rPr sz="2400" spc="5" dirty="0"/>
              <a:t>e</a:t>
            </a:r>
            <a:r>
              <a:rPr sz="2400" dirty="0"/>
              <a:t>lp </a:t>
            </a:r>
            <a:r>
              <a:rPr sz="2400" spc="-20" dirty="0"/>
              <a:t>o</a:t>
            </a:r>
            <a:r>
              <a:rPr sz="2400" spc="-30" dirty="0"/>
              <a:t>v</a:t>
            </a:r>
            <a:r>
              <a:rPr sz="2400" dirty="0"/>
              <a:t>e</a:t>
            </a:r>
            <a:r>
              <a:rPr sz="2400" spc="-30" dirty="0"/>
              <a:t>r</a:t>
            </a:r>
            <a:r>
              <a:rPr sz="2400" spc="-20" dirty="0"/>
              <a:t>c</a:t>
            </a:r>
            <a:r>
              <a:rPr sz="2400" spc="-5" dirty="0"/>
              <a:t>om</a:t>
            </a:r>
            <a:r>
              <a:rPr sz="2400" dirty="0"/>
              <a:t>e</a:t>
            </a:r>
            <a:r>
              <a:rPr sz="2400" spc="-5" dirty="0"/>
              <a:t> spac</a:t>
            </a:r>
            <a:r>
              <a:rPr sz="2400" dirty="0"/>
              <a:t>e</a:t>
            </a:r>
            <a:r>
              <a:rPr sz="2400" spc="-10" dirty="0"/>
              <a:t> </a:t>
            </a:r>
            <a:r>
              <a:rPr sz="2400" dirty="0"/>
              <a:t>limi</a:t>
            </a:r>
            <a:r>
              <a:rPr sz="2400" spc="-25" dirty="0"/>
              <a:t>ta</a:t>
            </a:r>
            <a:r>
              <a:rPr sz="2400" dirty="0"/>
              <a:t>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31265" y="1515237"/>
            <a:ext cx="211074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Scrolling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2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89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Overview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2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9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Distortion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2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9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Suppression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2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9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Zoom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141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Annotation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4370" y="1872527"/>
            <a:ext cx="8004175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56025" indent="-3429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creating </a:t>
            </a:r>
            <a:r>
              <a:rPr sz="2000" spc="-20" dirty="0">
                <a:latin typeface="Calibri"/>
                <a:cs typeface="Calibri"/>
              </a:rPr>
              <a:t>extra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data </a:t>
            </a:r>
            <a:r>
              <a:rPr sz="2000" spc="-10" dirty="0">
                <a:latin typeface="Calibri"/>
                <a:cs typeface="Calibri"/>
              </a:rPr>
              <a:t> detail</a:t>
            </a:r>
            <a:r>
              <a:rPr sz="2000" spc="-5" dirty="0">
                <a:latin typeface="Calibri"/>
                <a:cs typeface="Calibri"/>
              </a:rPr>
              <a:t> 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interactive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hovering</a:t>
            </a:r>
            <a:r>
              <a:rPr sz="2000" spc="-5" dirty="0">
                <a:latin typeface="Calibri"/>
                <a:cs typeface="Calibri"/>
              </a:rPr>
              <a:t> or clicking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marR="5651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particularly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reveal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extra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given </a:t>
            </a:r>
            <a:r>
              <a:rPr sz="2000" spc="-10" dirty="0">
                <a:latin typeface="Calibri"/>
                <a:cs typeface="Calibri"/>
              </a:rPr>
              <a:t>category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backup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absolute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 through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values,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creative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000" dirty="0">
                <a:latin typeface="Calibri"/>
                <a:cs typeface="Calibri"/>
              </a:rPr>
              <a:t>It's </a:t>
            </a:r>
            <a:r>
              <a:rPr sz="2000" spc="-10" dirty="0">
                <a:latin typeface="Calibri"/>
                <a:cs typeface="Calibri"/>
              </a:rPr>
              <a:t>almost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“perceptual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safety</a:t>
            </a:r>
            <a:r>
              <a:rPr sz="2000" spc="10" dirty="0">
                <a:latin typeface="Calibri"/>
                <a:cs typeface="Calibri"/>
              </a:rPr>
              <a:t> net”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548ED4"/>
                </a:solidFill>
                <a:latin typeface="Calibri"/>
                <a:cs typeface="Calibri"/>
              </a:rPr>
              <a:t>Kirk,</a:t>
            </a:r>
            <a:r>
              <a:rPr sz="18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2019)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5938" y="332231"/>
            <a:ext cx="4294734" cy="19592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35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4449974"/>
            <a:ext cx="3787140" cy="2331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49350"/>
            <a:ext cx="1300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Annotation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3040" y="298718"/>
            <a:ext cx="3693838" cy="19438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91484" y="2351532"/>
            <a:ext cx="5631180" cy="2010410"/>
            <a:chOff x="3491484" y="2351532"/>
            <a:chExt cx="5631180" cy="201041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1484" y="3039934"/>
              <a:ext cx="5631179" cy="13217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9544" y="2351532"/>
              <a:ext cx="1714500" cy="93421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6303" y="1439926"/>
            <a:ext cx="4677410" cy="3792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23850" algn="l"/>
                <a:tab pos="32512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-10" dirty="0">
                <a:latin typeface="Calibri"/>
                <a:cs typeface="Calibri"/>
              </a:rPr>
              <a:t> explain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facilitate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viewing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interpretive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experience:</a:t>
            </a:r>
            <a:endParaRPr sz="2000">
              <a:latin typeface="Calibri"/>
              <a:cs typeface="Calibri"/>
            </a:endParaRPr>
          </a:p>
          <a:p>
            <a:pPr marL="324485" indent="-287655">
              <a:lnSpc>
                <a:spcPct val="100000"/>
              </a:lnSpc>
              <a:spcBef>
                <a:spcPts val="475"/>
              </a:spcBef>
              <a:buFont typeface="Arial MT"/>
              <a:buChar char="–"/>
              <a:tabLst>
                <a:tab pos="323850" algn="l"/>
                <a:tab pos="325120" algn="l"/>
              </a:tabLst>
            </a:pPr>
            <a:r>
              <a:rPr sz="2000" spc="-5" dirty="0">
                <a:latin typeface="Calibri"/>
                <a:cs typeface="Calibri"/>
              </a:rPr>
              <a:t>Titles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introductions</a:t>
            </a:r>
            <a:endParaRPr sz="2000">
              <a:latin typeface="Calibri"/>
              <a:cs typeface="Calibri"/>
            </a:endParaRPr>
          </a:p>
          <a:p>
            <a:pPr marL="324485" indent="-287655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323850" algn="l"/>
                <a:tab pos="325120" algn="l"/>
              </a:tabLst>
            </a:pPr>
            <a:r>
              <a:rPr sz="2000" spc="-5" dirty="0">
                <a:latin typeface="Calibri"/>
                <a:cs typeface="Calibri"/>
              </a:rPr>
              <a:t>Captions,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units</a:t>
            </a:r>
            <a:endParaRPr sz="2000">
              <a:latin typeface="Calibri"/>
              <a:cs typeface="Calibri"/>
            </a:endParaRPr>
          </a:p>
          <a:p>
            <a:pPr marL="324485" indent="-28765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323850" algn="l"/>
                <a:tab pos="325120" algn="l"/>
              </a:tabLst>
            </a:pP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guides</a:t>
            </a:r>
            <a:endParaRPr sz="2000">
              <a:latin typeface="Calibri"/>
              <a:cs typeface="Calibri"/>
            </a:endParaRPr>
          </a:p>
          <a:p>
            <a:pPr marL="324485" indent="-28765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323850" algn="l"/>
                <a:tab pos="325120" algn="l"/>
              </a:tabLst>
            </a:pPr>
            <a:r>
              <a:rPr sz="2000" spc="-10" dirty="0">
                <a:latin typeface="Calibri"/>
                <a:cs typeface="Calibri"/>
              </a:rPr>
              <a:t>Attribution</a:t>
            </a:r>
            <a:endParaRPr sz="2000">
              <a:latin typeface="Calibri"/>
              <a:cs typeface="Calibri"/>
            </a:endParaRPr>
          </a:p>
          <a:p>
            <a:pPr marL="324485" indent="-28765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323850" algn="l"/>
                <a:tab pos="325120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sources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Calibri"/>
              <a:cs typeface="Calibri"/>
            </a:endParaRPr>
          </a:p>
          <a:p>
            <a:pPr marL="12700" marR="1035050">
              <a:lnSpc>
                <a:spcPct val="100000"/>
              </a:lnSpc>
              <a:spcBef>
                <a:spcPts val="5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https://medium.com/@Elijah_Meeks/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making-annotations-first-class-citizens- </a:t>
            </a:r>
            <a:r>
              <a:rPr sz="1800" spc="-39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in-data-visualization-21db6383d3fe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9495" y="5388862"/>
            <a:ext cx="4195572" cy="135178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36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37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248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Creating</a:t>
            </a:r>
            <a:r>
              <a:rPr sz="2400" spc="-70" dirty="0"/>
              <a:t> </a:t>
            </a:r>
            <a:r>
              <a:rPr sz="2400" spc="-10" dirty="0"/>
              <a:t>Interaction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6303" y="1645412"/>
            <a:ext cx="769175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Enhancements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decade</a:t>
            </a:r>
            <a:r>
              <a:rPr sz="2000" spc="-20" dirty="0">
                <a:latin typeface="Calibri"/>
                <a:cs typeface="Calibri"/>
              </a:rPr>
              <a:t> have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incredible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opportunities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 powerful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interactive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visualizations</a:t>
            </a:r>
            <a:endParaRPr sz="2000">
              <a:latin typeface="Calibri"/>
              <a:cs typeface="Calibri"/>
            </a:endParaRPr>
          </a:p>
          <a:p>
            <a:pPr marL="12700" marR="283210">
              <a:lnSpc>
                <a:spcPct val="3001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interactive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Technical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constraints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pondered: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062990" indent="-136525">
              <a:lnSpc>
                <a:spcPct val="100000"/>
              </a:lnSpc>
              <a:buChar char="-"/>
              <a:tabLst>
                <a:tab pos="1063625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compatibility,</a:t>
            </a:r>
            <a:endParaRPr sz="2000">
              <a:latin typeface="Calibri"/>
              <a:cs typeface="Calibri"/>
            </a:endParaRPr>
          </a:p>
          <a:p>
            <a:pPr marL="1062990" indent="-136525">
              <a:lnSpc>
                <a:spcPct val="100000"/>
              </a:lnSpc>
              <a:spcBef>
                <a:spcPts val="5"/>
              </a:spcBef>
              <a:buChar char="-"/>
              <a:tabLst>
                <a:tab pos="1063625" algn="l"/>
              </a:tabLst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speed,</a:t>
            </a:r>
            <a:endParaRPr sz="2000">
              <a:latin typeface="Calibri"/>
              <a:cs typeface="Calibri"/>
            </a:endParaRPr>
          </a:p>
          <a:p>
            <a:pPr marL="1062990" indent="-136525">
              <a:lnSpc>
                <a:spcPct val="100000"/>
              </a:lnSpc>
              <a:buChar char="-"/>
              <a:tabLst>
                <a:tab pos="1063625" algn="l"/>
              </a:tabLst>
            </a:pPr>
            <a:r>
              <a:rPr sz="2000" spc="-5" dirty="0">
                <a:latin typeface="Calibri"/>
                <a:cs typeface="Calibri"/>
              </a:rPr>
              <a:t>server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capacity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10" dirty="0">
                <a:latin typeface="Calibri"/>
                <a:cs typeface="Calibri"/>
              </a:rPr>
              <a:t> correctly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tackled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usefulness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UX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5" dirty="0">
                <a:latin typeface="Calibri"/>
                <a:cs typeface="Calibri"/>
              </a:rPr>
              <a:t>compromised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248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Creating</a:t>
            </a:r>
            <a:r>
              <a:rPr sz="2400" spc="-70" dirty="0"/>
              <a:t> </a:t>
            </a:r>
            <a:r>
              <a:rPr sz="2400" spc="-10" dirty="0"/>
              <a:t>Interaction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46303" y="1285494"/>
            <a:ext cx="8359775" cy="516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16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incompatible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portrayal,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vital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42265" marR="949325" indent="-342265">
              <a:lnSpc>
                <a:spcPct val="100000"/>
              </a:lnSpc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Careful consideration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intention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still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needed;</a:t>
            </a:r>
            <a:endParaRPr sz="2000">
              <a:latin typeface="Calibri"/>
              <a:cs typeface="Calibri"/>
            </a:endParaRPr>
          </a:p>
          <a:p>
            <a:pPr marR="951865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specifically: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experience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goal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design?</a:t>
            </a:r>
            <a:endParaRPr sz="2000">
              <a:latin typeface="Calibri"/>
              <a:cs typeface="Calibri"/>
            </a:endParaRPr>
          </a:p>
          <a:p>
            <a:pPr marL="1062990" lvl="1" indent="-136525">
              <a:lnSpc>
                <a:spcPct val="100000"/>
              </a:lnSpc>
              <a:buChar char="-"/>
              <a:tabLst>
                <a:tab pos="1063625" algn="l"/>
              </a:tabLst>
            </a:pPr>
            <a:r>
              <a:rPr sz="2000" spc="-25" dirty="0">
                <a:latin typeface="Calibri"/>
                <a:cs typeface="Calibri"/>
              </a:rPr>
              <a:t>exploratory,</a:t>
            </a:r>
            <a:endParaRPr sz="2000">
              <a:latin typeface="Calibri"/>
              <a:cs typeface="Calibri"/>
            </a:endParaRPr>
          </a:p>
          <a:p>
            <a:pPr marL="1062990" lvl="1" indent="-136525">
              <a:lnSpc>
                <a:spcPct val="100000"/>
              </a:lnSpc>
              <a:buChar char="-"/>
              <a:tabLst>
                <a:tab pos="1063625" algn="l"/>
              </a:tabLst>
            </a:pPr>
            <a:r>
              <a:rPr sz="2000" spc="-20" dirty="0">
                <a:latin typeface="Calibri"/>
                <a:cs typeface="Calibri"/>
              </a:rPr>
              <a:t>explanatory,</a:t>
            </a:r>
            <a:endParaRPr sz="2000">
              <a:latin typeface="Calibri"/>
              <a:cs typeface="Calibri"/>
            </a:endParaRPr>
          </a:p>
          <a:p>
            <a:pPr marL="1062990" lvl="1" indent="-136525">
              <a:lnSpc>
                <a:spcPct val="100000"/>
              </a:lnSpc>
              <a:buChar char="-"/>
              <a:tabLst>
                <a:tab pos="1063625" algn="l"/>
              </a:tabLst>
            </a:pP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maybe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design?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libri"/>
              <a:buChar char="-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5" dirty="0">
                <a:latin typeface="Calibri"/>
                <a:cs typeface="Calibri"/>
              </a:rPr>
              <a:t> 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considered:</a:t>
            </a:r>
            <a:endParaRPr sz="20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177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Manipulating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filter,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modify,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sort, …)</a:t>
            </a:r>
            <a:endParaRPr sz="20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Adjusting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</a:t>
            </a:r>
            <a:endParaRPr sz="20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168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Annotating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details</a:t>
            </a:r>
            <a:endParaRPr sz="20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Animation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9350"/>
            <a:ext cx="4445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Manipulating</a:t>
            </a:r>
            <a:r>
              <a:rPr sz="2200" spc="-35" dirty="0"/>
              <a:t> </a:t>
            </a:r>
            <a:r>
              <a:rPr sz="2200" spc="-10" dirty="0"/>
              <a:t>variables</a:t>
            </a:r>
            <a:r>
              <a:rPr sz="2200" spc="-25" dirty="0"/>
              <a:t> </a:t>
            </a:r>
            <a:r>
              <a:rPr sz="2200" spc="-5" dirty="0"/>
              <a:t>and</a:t>
            </a:r>
            <a:r>
              <a:rPr sz="2200" spc="-10" dirty="0"/>
              <a:t> </a:t>
            </a:r>
            <a:r>
              <a:rPr sz="2200" spc="-20" dirty="0"/>
              <a:t>parameters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46303" y="1861566"/>
            <a:ext cx="799655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D07AE"/>
                </a:solidFill>
                <a:latin typeface="Calibri"/>
                <a:cs typeface="Calibri"/>
              </a:rPr>
              <a:t>select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DD07AE"/>
                </a:solidFill>
                <a:latin typeface="Calibri"/>
                <a:cs typeface="Calibri"/>
              </a:rPr>
              <a:t>filter</a:t>
            </a:r>
            <a:r>
              <a:rPr sz="2000" spc="-3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DD07AE"/>
                </a:solidFill>
                <a:latin typeface="Calibri"/>
                <a:cs typeface="Calibri"/>
              </a:rPr>
              <a:t>exclude</a:t>
            </a:r>
            <a:r>
              <a:rPr sz="2000" spc="-15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D07AE"/>
                </a:solidFill>
                <a:latin typeface="Calibri"/>
                <a:cs typeface="Calibri"/>
              </a:rPr>
              <a:t>modify</a:t>
            </a:r>
            <a:r>
              <a:rPr sz="2000" spc="-1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valuable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 </a:t>
            </a:r>
            <a:r>
              <a:rPr sz="2000" spc="-15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slices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DD07AE"/>
                </a:solidFill>
                <a:latin typeface="Calibri"/>
                <a:cs typeface="Calibri"/>
              </a:rPr>
              <a:t>Grouping</a:t>
            </a:r>
            <a:r>
              <a:rPr sz="2000" spc="-15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DD07AE"/>
                </a:solidFill>
                <a:latin typeface="Calibri"/>
                <a:cs typeface="Calibri"/>
              </a:rPr>
              <a:t>sorting</a:t>
            </a:r>
            <a:r>
              <a:rPr sz="200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extracting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insights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modify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slider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across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numerous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DD07AE"/>
                </a:solidFill>
                <a:latin typeface="Calibri"/>
                <a:cs typeface="Calibri"/>
              </a:rPr>
              <a:t>Brushing</a:t>
            </a:r>
            <a:r>
              <a:rPr sz="2000" spc="-10" dirty="0">
                <a:solidFill>
                  <a:srgbClr val="DD07A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—highlighting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marks—is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powerful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focusing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presented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4434839"/>
            <a:ext cx="4695825" cy="2423160"/>
            <a:chOff x="243840" y="4434839"/>
            <a:chExt cx="4695825" cy="2423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508" y="4434839"/>
              <a:ext cx="3922776" cy="2423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" y="4629910"/>
              <a:ext cx="1011936" cy="21717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2043" y="558164"/>
            <a:ext cx="7615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Manipulating</a:t>
            </a:r>
            <a:r>
              <a:rPr spc="5" dirty="0"/>
              <a:t> </a:t>
            </a:r>
            <a:r>
              <a:rPr spc="-5" dirty="0"/>
              <a:t>variables</a:t>
            </a:r>
            <a:r>
              <a:rPr spc="1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5" dirty="0"/>
              <a:t>parameters</a:t>
            </a:r>
            <a:r>
              <a:rPr spc="25" dirty="0"/>
              <a:t> </a:t>
            </a:r>
            <a:r>
              <a:rPr dirty="0"/>
              <a:t>(e.g.</a:t>
            </a:r>
            <a:r>
              <a:rPr spc="-10" dirty="0"/>
              <a:t> </a:t>
            </a:r>
            <a:r>
              <a:rPr spc="-5" dirty="0"/>
              <a:t>select,</a:t>
            </a:r>
            <a:r>
              <a:rPr spc="30" dirty="0"/>
              <a:t> </a:t>
            </a:r>
            <a:r>
              <a:rPr spc="-35" dirty="0"/>
              <a:t>filter,</a:t>
            </a:r>
            <a:r>
              <a:rPr spc="25" dirty="0"/>
              <a:t> </a:t>
            </a:r>
            <a:r>
              <a:rPr spc="-20" dirty="0"/>
              <a:t>modify,</a:t>
            </a:r>
            <a:r>
              <a:rPr spc="470" dirty="0"/>
              <a:t> </a:t>
            </a:r>
            <a:r>
              <a:rPr spc="-5" dirty="0"/>
              <a:t>sort, …)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852" y="3037332"/>
            <a:ext cx="1429372" cy="11201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8136" y="1412747"/>
            <a:ext cx="1543812" cy="12009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141976" y="5236464"/>
            <a:ext cx="3886200" cy="1275715"/>
            <a:chOff x="5141976" y="5236464"/>
            <a:chExt cx="3886200" cy="127571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1672" y="5236464"/>
              <a:ext cx="1746503" cy="1213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1976" y="5236464"/>
              <a:ext cx="1854707" cy="12755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4011" y="5843016"/>
              <a:ext cx="534924" cy="4206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97446" y="5947180"/>
              <a:ext cx="284480" cy="171450"/>
            </a:xfrm>
            <a:custGeom>
              <a:avLst/>
              <a:gdLst/>
              <a:ahLst/>
              <a:cxnLst/>
              <a:rect l="l" t="t" r="r" b="b"/>
              <a:pathLst>
                <a:path w="284479" h="171450">
                  <a:moveTo>
                    <a:pt x="208766" y="85573"/>
                  </a:moveTo>
                  <a:lnTo>
                    <a:pt x="122681" y="135789"/>
                  </a:lnTo>
                  <a:lnTo>
                    <a:pt x="117074" y="140822"/>
                  </a:lnTo>
                  <a:lnTo>
                    <a:pt x="113919" y="147400"/>
                  </a:lnTo>
                  <a:lnTo>
                    <a:pt x="113430" y="154688"/>
                  </a:lnTo>
                  <a:lnTo>
                    <a:pt x="115824" y="161849"/>
                  </a:lnTo>
                  <a:lnTo>
                    <a:pt x="120874" y="167497"/>
                  </a:lnTo>
                  <a:lnTo>
                    <a:pt x="127460" y="170670"/>
                  </a:lnTo>
                  <a:lnTo>
                    <a:pt x="134737" y="171147"/>
                  </a:lnTo>
                  <a:lnTo>
                    <a:pt x="141858" y="168707"/>
                  </a:lnTo>
                  <a:lnTo>
                    <a:pt x="251798" y="104623"/>
                  </a:lnTo>
                  <a:lnTo>
                    <a:pt x="246633" y="104623"/>
                  </a:lnTo>
                  <a:lnTo>
                    <a:pt x="246633" y="102032"/>
                  </a:lnTo>
                  <a:lnTo>
                    <a:pt x="236981" y="102032"/>
                  </a:lnTo>
                  <a:lnTo>
                    <a:pt x="208766" y="85573"/>
                  </a:lnTo>
                  <a:close/>
                </a:path>
                <a:path w="284479" h="171450">
                  <a:moveTo>
                    <a:pt x="176109" y="66523"/>
                  </a:moveTo>
                  <a:lnTo>
                    <a:pt x="0" y="66523"/>
                  </a:lnTo>
                  <a:lnTo>
                    <a:pt x="0" y="104623"/>
                  </a:lnTo>
                  <a:lnTo>
                    <a:pt x="176109" y="104623"/>
                  </a:lnTo>
                  <a:lnTo>
                    <a:pt x="208766" y="85573"/>
                  </a:lnTo>
                  <a:lnTo>
                    <a:pt x="176109" y="66523"/>
                  </a:lnTo>
                  <a:close/>
                </a:path>
                <a:path w="284479" h="171450">
                  <a:moveTo>
                    <a:pt x="251798" y="66523"/>
                  </a:moveTo>
                  <a:lnTo>
                    <a:pt x="246633" y="66523"/>
                  </a:lnTo>
                  <a:lnTo>
                    <a:pt x="246633" y="104623"/>
                  </a:lnTo>
                  <a:lnTo>
                    <a:pt x="251798" y="104623"/>
                  </a:lnTo>
                  <a:lnTo>
                    <a:pt x="284479" y="85573"/>
                  </a:lnTo>
                  <a:lnTo>
                    <a:pt x="251798" y="66523"/>
                  </a:lnTo>
                  <a:close/>
                </a:path>
                <a:path w="284479" h="171450">
                  <a:moveTo>
                    <a:pt x="236981" y="69114"/>
                  </a:moveTo>
                  <a:lnTo>
                    <a:pt x="208766" y="85573"/>
                  </a:lnTo>
                  <a:lnTo>
                    <a:pt x="236981" y="102032"/>
                  </a:lnTo>
                  <a:lnTo>
                    <a:pt x="236981" y="69114"/>
                  </a:lnTo>
                  <a:close/>
                </a:path>
                <a:path w="284479" h="171450">
                  <a:moveTo>
                    <a:pt x="246633" y="69114"/>
                  </a:moveTo>
                  <a:lnTo>
                    <a:pt x="236981" y="69114"/>
                  </a:lnTo>
                  <a:lnTo>
                    <a:pt x="236981" y="102032"/>
                  </a:lnTo>
                  <a:lnTo>
                    <a:pt x="246633" y="102032"/>
                  </a:lnTo>
                  <a:lnTo>
                    <a:pt x="246633" y="69114"/>
                  </a:lnTo>
                  <a:close/>
                </a:path>
                <a:path w="284479" h="171450">
                  <a:moveTo>
                    <a:pt x="134737" y="0"/>
                  </a:moveTo>
                  <a:lnTo>
                    <a:pt x="127460" y="477"/>
                  </a:lnTo>
                  <a:lnTo>
                    <a:pt x="120874" y="3650"/>
                  </a:lnTo>
                  <a:lnTo>
                    <a:pt x="115824" y="9297"/>
                  </a:lnTo>
                  <a:lnTo>
                    <a:pt x="113430" y="16459"/>
                  </a:lnTo>
                  <a:lnTo>
                    <a:pt x="113918" y="23747"/>
                  </a:lnTo>
                  <a:lnTo>
                    <a:pt x="117074" y="30325"/>
                  </a:lnTo>
                  <a:lnTo>
                    <a:pt x="122681" y="35357"/>
                  </a:lnTo>
                  <a:lnTo>
                    <a:pt x="208766" y="85573"/>
                  </a:lnTo>
                  <a:lnTo>
                    <a:pt x="236981" y="69114"/>
                  </a:lnTo>
                  <a:lnTo>
                    <a:pt x="246633" y="69114"/>
                  </a:lnTo>
                  <a:lnTo>
                    <a:pt x="246633" y="66523"/>
                  </a:lnTo>
                  <a:lnTo>
                    <a:pt x="251798" y="66523"/>
                  </a:lnTo>
                  <a:lnTo>
                    <a:pt x="141858" y="2439"/>
                  </a:lnTo>
                  <a:lnTo>
                    <a:pt x="13473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65060" y="6243320"/>
            <a:ext cx="358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sort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09903" y="3723401"/>
            <a:ext cx="1141730" cy="7171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14436" y="3661574"/>
            <a:ext cx="1847039" cy="83873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508750" y="4438903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brushing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89603" y="1235963"/>
            <a:ext cx="4150464" cy="209083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89305" y="4258817"/>
            <a:ext cx="516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select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40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2670"/>
            <a:ext cx="5257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Example:</a:t>
            </a:r>
            <a:r>
              <a:rPr spc="-20" dirty="0"/>
              <a:t> </a:t>
            </a:r>
            <a:r>
              <a:rPr spc="-5" dirty="0"/>
              <a:t>Portuguese</a:t>
            </a:r>
            <a:r>
              <a:rPr spc="-25" dirty="0"/>
              <a:t> </a:t>
            </a:r>
            <a:r>
              <a:rPr spc="-5" dirty="0"/>
              <a:t>Higher Education</a:t>
            </a:r>
            <a:r>
              <a:rPr spc="-45" dirty="0"/>
              <a:t> </a:t>
            </a:r>
            <a:r>
              <a:rPr dirty="0"/>
              <a:t>access </a:t>
            </a:r>
            <a:r>
              <a:rPr spc="-15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3295" y="2350007"/>
            <a:ext cx="8380730" cy="4494530"/>
            <a:chOff x="463295" y="2350007"/>
            <a:chExt cx="8380730" cy="449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2389631"/>
              <a:ext cx="3515099" cy="2552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2684" y="2350007"/>
              <a:ext cx="3371088" cy="251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0395" y="4530851"/>
              <a:ext cx="629411" cy="3337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6376" y="6511589"/>
              <a:ext cx="1542038" cy="2092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3447" y="4357114"/>
              <a:ext cx="3352800" cy="248716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5168" y="5176773"/>
            <a:ext cx="2036445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0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by Tiago Brito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(MSc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thesis,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UA)</a:t>
            </a:r>
            <a:endParaRPr sz="1800">
              <a:latin typeface="Calibri"/>
              <a:cs typeface="Calibri"/>
            </a:endParaRPr>
          </a:p>
          <a:p>
            <a:pPr marL="31115" marR="5080">
              <a:lnSpc>
                <a:spcPct val="100000"/>
              </a:lnSpc>
              <a:spcBef>
                <a:spcPts val="57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https://migration-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fl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o</a:t>
            </a:r>
            <a:r>
              <a:rPr sz="1800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w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.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he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r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o</a:t>
            </a:r>
            <a:r>
              <a:rPr sz="18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k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ua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p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p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.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c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om/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41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168" y="1215009"/>
            <a:ext cx="7901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Candidates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institutions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Direcção</a:t>
            </a:r>
            <a:r>
              <a:rPr sz="1800" u="heavy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Geral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do</a:t>
            </a:r>
            <a:r>
              <a:rPr sz="18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Ensino</a:t>
            </a:r>
            <a:r>
              <a:rPr sz="18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Superior </a:t>
            </a:r>
            <a:r>
              <a:rPr sz="1800" spc="-3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(2012,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2013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2014)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Portuguese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Higher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 </a:t>
            </a:r>
            <a:r>
              <a:rPr sz="1800" spc="-5" dirty="0">
                <a:latin typeface="Calibri"/>
                <a:cs typeface="Calibri"/>
              </a:rPr>
              <a:t> (115636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districts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305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institutions).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1063"/>
            <a:ext cx="226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Main</a:t>
            </a:r>
            <a:r>
              <a:rPr sz="2400" spc="-60" dirty="0"/>
              <a:t> </a:t>
            </a:r>
            <a:r>
              <a:rPr sz="2400" spc="-15" dirty="0"/>
              <a:t>bibliography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4370" y="1214450"/>
            <a:ext cx="8243570" cy="525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Spence,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R.,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Information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Visualization,</a:t>
            </a:r>
            <a:r>
              <a:rPr sz="1800" i="1" spc="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An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Introduction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3rd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ed.,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Springer,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2120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Spence,</a:t>
            </a:r>
            <a:r>
              <a:rPr sz="1800" dirty="0">
                <a:latin typeface="Calibri"/>
                <a:cs typeface="Calibri"/>
              </a:rPr>
              <a:t> R.,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Information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Visualization,</a:t>
            </a:r>
            <a:r>
              <a:rPr sz="1800" i="1" spc="5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Design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Interaction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ed.,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Prentice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Hall,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2032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Kirk,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Data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Visualisation:</a:t>
            </a:r>
            <a:r>
              <a:rPr sz="1800" i="1" spc="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5" dirty="0">
                <a:latin typeface="Calibri"/>
                <a:cs typeface="Calibri"/>
              </a:rPr>
              <a:t>Handbook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Data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Driven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Design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Publications,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Kirk,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Data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Visualization:</a:t>
            </a:r>
            <a:r>
              <a:rPr sz="1800" i="1" spc="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successful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design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process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Packt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Publishing,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libri"/>
                <a:cs typeface="Calibri"/>
              </a:rPr>
              <a:t>Munzner,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T.,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Peters/CRC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Press,</a:t>
            </a:r>
            <a:r>
              <a:rPr sz="1800" dirty="0">
                <a:latin typeface="Calibri"/>
                <a:cs typeface="Calibri"/>
              </a:rPr>
              <a:t> 2014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libri"/>
                <a:cs typeface="Calibri"/>
              </a:rPr>
              <a:t>Ware,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C.,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Perception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3rd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Morgan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Kaufmann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endParaRPr sz="1800">
              <a:latin typeface="Calibri"/>
              <a:cs typeface="Calibri"/>
            </a:endParaRPr>
          </a:p>
          <a:p>
            <a:pPr marL="156845" marR="802005">
              <a:lnSpc>
                <a:spcPct val="80400"/>
              </a:lnSpc>
              <a:spcBef>
                <a:spcPts val="1190"/>
              </a:spcBef>
            </a:pPr>
            <a:r>
              <a:rPr sz="2000" spc="-5" dirty="0">
                <a:latin typeface="Calibri"/>
                <a:cs typeface="Calibri"/>
              </a:rPr>
              <a:t>Acknowledgement: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author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slides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grateful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Professor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Robert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electronic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book figures,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5" dirty="0">
                <a:latin typeface="Calibri"/>
                <a:cs typeface="Calibri"/>
              </a:rPr>
              <a:t> colleagues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dirty="0">
                <a:latin typeface="Calibri"/>
                <a:cs typeface="Calibri"/>
              </a:rPr>
              <a:t> 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provided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64590"/>
            <a:ext cx="1965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Other</a:t>
            </a:r>
            <a:r>
              <a:rPr spc="-65" dirty="0"/>
              <a:t> </a:t>
            </a:r>
            <a:r>
              <a:rPr spc="-10" dirty="0"/>
              <a:t>bibliography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217498"/>
            <a:ext cx="8503285" cy="519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382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Abello,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J.,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Hadlak,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Schumann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Schulz,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Modular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Degree-of-Interest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Specification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Visual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Analysis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Large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Dynamic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Networks,"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IEEE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Transactions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on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Visualization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and</a:t>
            </a:r>
            <a:r>
              <a:rPr sz="1600" i="1" spc="3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Computer </a:t>
            </a:r>
            <a:r>
              <a:rPr sz="1600" i="1" spc="-35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Graphics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20,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pp.</a:t>
            </a:r>
            <a:r>
              <a:rPr sz="1600" spc="-10" dirty="0">
                <a:latin typeface="Calibri"/>
                <a:cs typeface="Calibri"/>
              </a:rPr>
              <a:t> 337-350,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March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2014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https://ieeexplore.ieee.org/document/6574858/citations?tabFilter=papers#citations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Cockburn,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A.,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Karlson,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A.,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Bederson,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B.,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70" dirty="0">
                <a:latin typeface="Calibri"/>
                <a:cs typeface="Calibri"/>
              </a:rPr>
              <a:t>“A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Review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Overview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Detail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Zooming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Focus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Context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Interfaces,”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i="1" spc="-20" dirty="0">
                <a:latin typeface="Calibri"/>
                <a:cs typeface="Calibri"/>
              </a:rPr>
              <a:t>ACM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Comput.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Surv</a:t>
            </a:r>
            <a:r>
              <a:rPr sz="1600" spc="-5" dirty="0">
                <a:latin typeface="Calibri"/>
                <a:cs typeface="Calibri"/>
              </a:rPr>
              <a:t>.,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January,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2009.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38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https://dl.acm.org/doi/10.1145/1456650.1456652</a:t>
            </a:r>
            <a:endParaRPr sz="1600">
              <a:latin typeface="Calibri"/>
              <a:cs typeface="Calibri"/>
            </a:endParaRPr>
          </a:p>
          <a:p>
            <a:pPr marL="355600" marR="200025" indent="-342900">
              <a:lnSpc>
                <a:spcPts val="1910"/>
              </a:lnSpc>
              <a:spcBef>
                <a:spcPts val="4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Kersten,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M. and</a:t>
            </a:r>
            <a:r>
              <a:rPr sz="1600" spc="-10" dirty="0">
                <a:latin typeface="Calibri"/>
                <a:cs typeface="Calibri"/>
              </a:rPr>
              <a:t> Murphy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G.,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“Mylar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degree-of-interest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IDEs,”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Proceedings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of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the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4th </a:t>
            </a:r>
            <a:r>
              <a:rPr sz="1600" i="1" spc="-3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international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conference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on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Aspect-oriented software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development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AOSD'05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pp.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159–168.</a:t>
            </a:r>
            <a:endParaRPr sz="1600">
              <a:latin typeface="Calibri"/>
              <a:cs typeface="Calibri"/>
            </a:endParaRPr>
          </a:p>
          <a:p>
            <a:pPr marL="334010">
              <a:lnSpc>
                <a:spcPct val="100000"/>
              </a:lnSpc>
              <a:spcBef>
                <a:spcPts val="320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https://dl.acm.org/doi/10.1145/1052898.1052912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85" dirty="0">
                <a:latin typeface="Calibri"/>
                <a:cs typeface="Calibri"/>
              </a:rPr>
              <a:t>W.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Tao,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"Kyrix-S: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Authoring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Scalable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Scatterplot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Visualizations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Data,"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IEEE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Transactions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Visualization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Computer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Graphics,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vol.</a:t>
            </a:r>
            <a:r>
              <a:rPr sz="1600" spc="-5" dirty="0">
                <a:latin typeface="Calibri"/>
                <a:cs typeface="Calibri"/>
              </a:rPr>
              <a:t> 27,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pp.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401-411</a:t>
            </a:r>
            <a:endParaRPr sz="1600">
              <a:latin typeface="Calibri"/>
              <a:cs typeface="Calibri"/>
            </a:endParaRPr>
          </a:p>
          <a:p>
            <a:pPr marL="355600" marR="430530" indent="-342900">
              <a:lnSpc>
                <a:spcPct val="110000"/>
              </a:lnSpc>
              <a:spcBef>
                <a:spcPts val="1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latin typeface="Calibri"/>
                <a:cs typeface="Calibri"/>
              </a:rPr>
              <a:t>Tominski,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C.,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Gladisch,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S.,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Kister,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U.,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Dachselt,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Schumann,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H.,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“Interactive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Lenses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Visualization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Extended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Survey,”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Comput.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Graph.</a:t>
            </a:r>
            <a:r>
              <a:rPr sz="1600" i="1" spc="3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Forum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36,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6,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pp.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173–200,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2017. </a:t>
            </a:r>
            <a:r>
              <a:rPr sz="1600" spc="-3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https://onlinelibrary.wiley.com/doi/abs/10.1111/cgf.12871</a:t>
            </a:r>
            <a:endParaRPr sz="1600">
              <a:latin typeface="Calibri"/>
              <a:cs typeface="Calibri"/>
            </a:endParaRPr>
          </a:p>
          <a:p>
            <a:pPr marL="12700" marR="2555240">
              <a:lnSpc>
                <a:spcPct val="24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Visualization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Wiki,</a:t>
            </a:r>
            <a:r>
              <a:rPr sz="16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http://www.wikiviz.org/wiki/Main_Page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Examples:</a:t>
            </a: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https://www.tibco.com/products/tibco-spotfire/learn/demos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997712"/>
            <a:ext cx="57924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90000"/>
              <a:buFont typeface="Arial MT"/>
              <a:buChar char="•"/>
              <a:tabLst>
                <a:tab pos="281940" algn="l"/>
                <a:tab pos="282575" algn="l"/>
              </a:tabLst>
            </a:pP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Scrolling</a:t>
            </a:r>
            <a:r>
              <a:rPr sz="2000" spc="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moving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graphics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screen</a:t>
            </a:r>
            <a:r>
              <a:rPr sz="2000" dirty="0">
                <a:latin typeface="Calibri"/>
                <a:cs typeface="Calibri"/>
              </a:rPr>
              <a:t> in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view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parts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obvious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larger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5"/>
              </a:spcBef>
              <a:buChar char="•"/>
              <a:tabLst>
                <a:tab pos="309245" algn="l"/>
                <a:tab pos="309880" algn="l"/>
              </a:tabLst>
            </a:pPr>
            <a:r>
              <a:rPr sz="2000" dirty="0">
                <a:latin typeface="Calibri"/>
                <a:cs typeface="Calibri"/>
              </a:rPr>
              <a:t>A long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moved</a:t>
            </a:r>
            <a:r>
              <a:rPr sz="2000" spc="-5" dirty="0">
                <a:latin typeface="Calibri"/>
                <a:cs typeface="Calibri"/>
              </a:rPr>
              <a:t> past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“window”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9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09880" algn="l"/>
              </a:tabLst>
            </a:pP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satisfactory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9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09880" algn="l"/>
              </a:tabLst>
            </a:pPr>
            <a:r>
              <a:rPr sz="2000" spc="-10" dirty="0">
                <a:latin typeface="Calibri"/>
                <a:cs typeface="Calibri"/>
              </a:rPr>
              <a:t>Scrolling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hides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there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view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context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 </a:t>
            </a:r>
            <a:r>
              <a:rPr sz="2000" b="1" spc="-10" dirty="0">
                <a:latin typeface="Calibri"/>
                <a:cs typeface="Calibri"/>
              </a:rPr>
              <a:t>well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 </a:t>
            </a:r>
            <a:r>
              <a:rPr sz="2000" b="1" spc="-10" dirty="0">
                <a:latin typeface="Calibri"/>
                <a:cs typeface="Calibri"/>
              </a:rPr>
              <a:t>detail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62138" y="333736"/>
          <a:ext cx="1701164" cy="6169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0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ct val="100000"/>
                        </a:lnSpc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7.1 </a:t>
                      </a:r>
                      <a:r>
                        <a:rPr sz="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b="1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b="1" spc="40" dirty="0">
                          <a:latin typeface="Times New Roman"/>
                          <a:cs typeface="Times New Roman"/>
                        </a:rPr>
                        <a:t>BLE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6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marR="29845">
                        <a:lnSpc>
                          <a:spcPct val="81800"/>
                        </a:lnSpc>
                        <a:spcBef>
                          <a:spcPts val="265"/>
                        </a:spcBef>
                      </a:pPr>
                      <a:r>
                        <a:rPr sz="500" spc="5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 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7.1)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om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12-  gu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ooks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ppi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434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490"/>
                        </a:lnSpc>
                      </a:pP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oup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52705">
                        <a:lnSpc>
                          <a:spcPts val="490"/>
                        </a:lnSpc>
                        <a:spcBef>
                          <a:spcPts val="55"/>
                        </a:spcBef>
                      </a:pPr>
                      <a:r>
                        <a:rPr sz="500" spc="-5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  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y!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320"/>
                        </a:lnSpc>
                      </a:pP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(</a:t>
                      </a:r>
                      <a:r>
                        <a:rPr sz="500" spc="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ol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83820">
                        <a:lnSpc>
                          <a:spcPts val="490"/>
                        </a:lnSpc>
                        <a:spcBef>
                          <a:spcPts val="50"/>
                        </a:spcBef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84,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2)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nt 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70485">
                        <a:lnSpc>
                          <a:spcPct val="81900"/>
                        </a:lnSpc>
                        <a:spcBef>
                          <a:spcPts val="5"/>
                        </a:spcBef>
                      </a:pP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n,  19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87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ks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  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on.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500" spc="-10" dirty="0">
                          <a:latin typeface="Times New Roman"/>
                          <a:cs typeface="Times New Roman"/>
                        </a:rPr>
                        <a:t>t,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490"/>
                        </a:lnSpc>
                        <a:spcBef>
                          <a:spcPts val="265"/>
                        </a:spcBef>
                      </a:pPr>
                      <a:r>
                        <a:rPr sz="5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-r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  di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ul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29845">
                        <a:lnSpc>
                          <a:spcPct val="8180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y.  Why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?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Becaus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play </a:t>
                      </a:r>
                      <a:r>
                        <a:rPr sz="500" spc="5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ovi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ded </a:t>
                      </a:r>
                      <a:r>
                        <a:rPr sz="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ks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ppor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on.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231140" indent="-635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l  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marL="46355" marR="368300">
                        <a:lnSpc>
                          <a:spcPts val="490"/>
                        </a:lnSpc>
                      </a:pPr>
                      <a:r>
                        <a:rPr sz="500" b="1" spc="-5" dirty="0">
                          <a:latin typeface="Times New Roman"/>
                          <a:cs typeface="Times New Roman"/>
                        </a:rPr>
                        <a:t>7.2</a:t>
                      </a:r>
                      <a:r>
                        <a:rPr sz="5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500" b="1" spc="5" dirty="0">
                          <a:latin typeface="Times New Roman"/>
                          <a:cs typeface="Times New Roman"/>
                        </a:rPr>
                        <a:t> PRESENTATION </a:t>
                      </a:r>
                      <a:r>
                        <a:rPr sz="500" b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-5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40" dirty="0">
                          <a:latin typeface="Times New Roman"/>
                          <a:cs typeface="Times New Roman"/>
                        </a:rPr>
                        <a:t>BL</a:t>
                      </a:r>
                      <a:r>
                        <a:rPr sz="500" b="1" spc="-8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9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marR="57785">
                        <a:lnSpc>
                          <a:spcPct val="81800"/>
                        </a:lnSpc>
                        <a:spcBef>
                          <a:spcPts val="265"/>
                        </a:spcBef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oo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n.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xp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,w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oul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  L</a:t>
                      </a:r>
                      <a:r>
                        <a:rPr sz="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ound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40005" algn="just">
                        <a:lnSpc>
                          <a:spcPts val="49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ff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gur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  be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16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no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 algn="just">
                        <a:lnSpc>
                          <a:spcPts val="44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I</a:t>
                      </a:r>
                      <a:r>
                        <a:rPr sz="500" spc="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I</a:t>
                      </a:r>
                      <a:r>
                        <a:rPr sz="500" spc="4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83820">
                        <a:lnSpc>
                          <a:spcPct val="818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ece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 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  and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wearab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5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dis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pl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ays</a:t>
                      </a:r>
                      <a:r>
                        <a:rPr sz="5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" dirty="0">
                          <a:latin typeface="Times New Roman"/>
                          <a:cs typeface="Times New Roman"/>
                        </a:rPr>
                        <a:t>ad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dit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ional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 ly </a:t>
                      </a:r>
                      <a:r>
                        <a:rPr sz="5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6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375"/>
                        </a:lnSpc>
                      </a:pP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‘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 algn="just">
                        <a:lnSpc>
                          <a:spcPts val="165"/>
                        </a:lnSpc>
                      </a:pP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b="1" spc="-15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9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b="1" spc="2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b="1" spc="-3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b="1" spc="-4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5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on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68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sz="500" b="1" dirty="0">
                          <a:latin typeface="Times New Roman"/>
                          <a:cs typeface="Times New Roman"/>
                        </a:rPr>
                        <a:t>7.2.1 </a:t>
                      </a:r>
                      <a:r>
                        <a:rPr sz="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b="1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b="1" spc="-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-15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-3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g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280670" marR="262255">
                        <a:lnSpc>
                          <a:spcPts val="490"/>
                        </a:lnSpc>
                      </a:pPr>
                      <a:r>
                        <a:rPr sz="5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bvi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ous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ovi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80670" marR="383540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ndow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eac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qui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80670" marR="288290">
                        <a:lnSpc>
                          <a:spcPct val="8190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‘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gur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.2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ny  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80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5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’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8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2,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355" marR="11430">
                        <a:lnSpc>
                          <a:spcPts val="54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5.6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? </a:t>
                      </a:r>
                      <a:r>
                        <a:rPr sz="5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132080">
                        <a:lnSpc>
                          <a:spcPct val="81900"/>
                        </a:lnSpc>
                        <a:spcBef>
                          <a:spcPts val="50"/>
                        </a:spcBef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scrol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lin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mechan </a:t>
                      </a:r>
                      <a:r>
                        <a:rPr sz="500" spc="5" dirty="0">
                          <a:latin typeface="Times New Roman"/>
                          <a:cs typeface="Times New Roman"/>
                        </a:rPr>
                        <a:t>isman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loo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k out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gur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by  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ous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dicated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i n 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scro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lli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500" spc="-30" dirty="0">
                          <a:latin typeface="Times New Roman"/>
                          <a:cs typeface="Times New Roman"/>
                        </a:rPr>
                        <a:t>mech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anis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sz="5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  do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nt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b="1" spc="-3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-30" dirty="0">
                          <a:latin typeface="Times New Roman"/>
                          <a:cs typeface="Times New Roman"/>
                        </a:rPr>
                        <a:t>dd</a:t>
                      </a:r>
                      <a:r>
                        <a:rPr sz="500" b="1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om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ve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434"/>
                        </a:lnSpc>
                      </a:pP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mi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6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41910">
                        <a:lnSpc>
                          <a:spcPts val="490"/>
                        </a:lnSpc>
                        <a:spcBef>
                          <a:spcPts val="55"/>
                        </a:spcBef>
                      </a:pP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ove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44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imi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490"/>
                        </a:lnSpc>
                      </a:pP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‘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oZ</a:t>
                      </a:r>
                      <a:r>
                        <a:rPr sz="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y.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490"/>
                        </a:lnSpc>
                      </a:pPr>
                      <a:r>
                        <a:rPr sz="500" spc="-4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163830">
                        <a:lnSpc>
                          <a:spcPts val="490"/>
                        </a:lnSpc>
                        <a:spcBef>
                          <a:spcPts val="55"/>
                        </a:spcBef>
                      </a:pP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  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39370">
                        <a:lnSpc>
                          <a:spcPts val="320"/>
                        </a:lnSpc>
                      </a:pP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qui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y!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)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151130">
                        <a:lnSpc>
                          <a:spcPct val="81800"/>
                        </a:lnSpc>
                        <a:spcBef>
                          <a:spcPts val="55"/>
                        </a:spcBef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,I </a:t>
                      </a:r>
                      <a:r>
                        <a:rPr sz="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ve 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oub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he  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5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6355" marR="198120">
                        <a:lnSpc>
                          <a:spcPct val="81700"/>
                        </a:lnSpc>
                      </a:pPr>
                      <a:r>
                        <a:rPr sz="500" dirty="0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obl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500" spc="-1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e  pr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ovi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b="1" spc="-3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b="1" spc="-1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5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7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pt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spc="25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500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d 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h  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i="1" spc="2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500" i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5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5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5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ow</a:t>
                      </a:r>
                      <a:r>
                        <a:rPr sz="500" i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sz="5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5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spc="-1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5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500" i="1" spc="2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500" i="1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500" i="1" spc="-2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i="1" spc="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5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877811" y="3498648"/>
            <a:ext cx="1640205" cy="1247140"/>
            <a:chOff x="6877811" y="3498648"/>
            <a:chExt cx="1640205" cy="1247140"/>
          </a:xfrm>
        </p:grpSpPr>
        <p:sp>
          <p:nvSpPr>
            <p:cNvPr id="5" name="object 5"/>
            <p:cNvSpPr/>
            <p:nvPr/>
          </p:nvSpPr>
          <p:spPr>
            <a:xfrm>
              <a:off x="6877811" y="3498648"/>
              <a:ext cx="1640205" cy="1247140"/>
            </a:xfrm>
            <a:custGeom>
              <a:avLst/>
              <a:gdLst/>
              <a:ahLst/>
              <a:cxnLst/>
              <a:rect l="l" t="t" r="r" b="b"/>
              <a:pathLst>
                <a:path w="1640204" h="1247139">
                  <a:moveTo>
                    <a:pt x="1639761" y="0"/>
                  </a:moveTo>
                  <a:lnTo>
                    <a:pt x="0" y="0"/>
                  </a:lnTo>
                  <a:lnTo>
                    <a:pt x="0" y="1246879"/>
                  </a:lnTo>
                  <a:lnTo>
                    <a:pt x="1639761" y="1246879"/>
                  </a:lnTo>
                  <a:lnTo>
                    <a:pt x="1639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2061" y="3701132"/>
              <a:ext cx="1155700" cy="842010"/>
            </a:xfrm>
            <a:custGeom>
              <a:avLst/>
              <a:gdLst/>
              <a:ahLst/>
              <a:cxnLst/>
              <a:rect l="l" t="t" r="r" b="b"/>
              <a:pathLst>
                <a:path w="1155700" h="842010">
                  <a:moveTo>
                    <a:pt x="1155606" y="0"/>
                  </a:moveTo>
                  <a:lnTo>
                    <a:pt x="0" y="0"/>
                  </a:lnTo>
                  <a:lnTo>
                    <a:pt x="0" y="841926"/>
                  </a:lnTo>
                  <a:lnTo>
                    <a:pt x="1155606" y="841926"/>
                  </a:lnTo>
                  <a:lnTo>
                    <a:pt x="1155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12061" y="3701132"/>
              <a:ext cx="1155700" cy="842010"/>
            </a:xfrm>
            <a:custGeom>
              <a:avLst/>
              <a:gdLst/>
              <a:ahLst/>
              <a:cxnLst/>
              <a:rect l="l" t="t" r="r" b="b"/>
              <a:pathLst>
                <a:path w="1155700" h="842010">
                  <a:moveTo>
                    <a:pt x="0" y="841926"/>
                  </a:moveTo>
                  <a:lnTo>
                    <a:pt x="1155606" y="841926"/>
                  </a:lnTo>
                  <a:lnTo>
                    <a:pt x="1155606" y="0"/>
                  </a:lnTo>
                  <a:lnTo>
                    <a:pt x="0" y="0"/>
                  </a:lnTo>
                  <a:lnTo>
                    <a:pt x="0" y="841926"/>
                  </a:lnTo>
                  <a:close/>
                </a:path>
              </a:pathLst>
            </a:custGeom>
            <a:ln w="31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40" y="1016123"/>
            <a:ext cx="6652259" cy="10941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91820" indent="-356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579120" algn="l"/>
                <a:tab pos="592455" algn="l"/>
              </a:tabLst>
            </a:pPr>
            <a:r>
              <a:rPr sz="1800" spc="-30" dirty="0">
                <a:latin typeface="Calibri"/>
                <a:cs typeface="Calibri"/>
              </a:rPr>
              <a:t>Two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combined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42570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FF0066"/>
                </a:solidFill>
                <a:latin typeface="Calibri"/>
                <a:cs typeface="Calibri"/>
              </a:rPr>
              <a:t>overview</a:t>
            </a:r>
            <a:r>
              <a:rPr sz="1800" spc="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66"/>
                </a:solidFill>
                <a:latin typeface="Calibri"/>
                <a:cs typeface="Calibri"/>
              </a:rPr>
              <a:t>+</a:t>
            </a:r>
            <a:r>
              <a:rPr sz="1800" spc="1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66"/>
                </a:solidFill>
                <a:latin typeface="Calibri"/>
                <a:cs typeface="Calibri"/>
              </a:rPr>
              <a:t>detail</a:t>
            </a:r>
            <a:r>
              <a:rPr sz="1800" spc="1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focus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context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400" spc="-40" dirty="0">
                <a:solidFill>
                  <a:srgbClr val="FF0066"/>
                </a:solidFill>
                <a:latin typeface="Arial MT"/>
                <a:cs typeface="Arial MT"/>
              </a:rPr>
              <a:t>“You</a:t>
            </a:r>
            <a:r>
              <a:rPr sz="14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66"/>
                </a:solidFill>
                <a:latin typeface="Arial MT"/>
                <a:cs typeface="Arial MT"/>
              </a:rPr>
              <a:t>are</a:t>
            </a:r>
            <a:r>
              <a:rPr sz="14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66"/>
                </a:solidFill>
                <a:latin typeface="Arial MT"/>
                <a:cs typeface="Arial MT"/>
              </a:rPr>
              <a:t>here”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780" y="2129154"/>
            <a:ext cx="436245" cy="436245"/>
          </a:xfrm>
          <a:custGeom>
            <a:avLst/>
            <a:gdLst/>
            <a:ahLst/>
            <a:cxnLst/>
            <a:rect l="l" t="t" r="r" b="b"/>
            <a:pathLst>
              <a:path w="436244" h="436244">
                <a:moveTo>
                  <a:pt x="377420" y="386372"/>
                </a:moveTo>
                <a:lnTo>
                  <a:pt x="354964" y="408813"/>
                </a:lnTo>
                <a:lnTo>
                  <a:pt x="435787" y="435737"/>
                </a:lnTo>
                <a:lnTo>
                  <a:pt x="422319" y="395350"/>
                </a:lnTo>
                <a:lnTo>
                  <a:pt x="386397" y="395350"/>
                </a:lnTo>
                <a:lnTo>
                  <a:pt x="377420" y="386372"/>
                </a:lnTo>
                <a:close/>
              </a:path>
              <a:path w="436244" h="436244">
                <a:moveTo>
                  <a:pt x="386420" y="377379"/>
                </a:moveTo>
                <a:lnTo>
                  <a:pt x="377420" y="386372"/>
                </a:lnTo>
                <a:lnTo>
                  <a:pt x="386397" y="395350"/>
                </a:lnTo>
                <a:lnTo>
                  <a:pt x="395376" y="386334"/>
                </a:lnTo>
                <a:lnTo>
                  <a:pt x="386420" y="377379"/>
                </a:lnTo>
                <a:close/>
              </a:path>
              <a:path w="436244" h="436244">
                <a:moveTo>
                  <a:pt x="408851" y="354965"/>
                </a:moveTo>
                <a:lnTo>
                  <a:pt x="386420" y="377379"/>
                </a:lnTo>
                <a:lnTo>
                  <a:pt x="395376" y="386334"/>
                </a:lnTo>
                <a:lnTo>
                  <a:pt x="386397" y="395350"/>
                </a:lnTo>
                <a:lnTo>
                  <a:pt x="422319" y="395350"/>
                </a:lnTo>
                <a:lnTo>
                  <a:pt x="408851" y="354965"/>
                </a:lnTo>
                <a:close/>
              </a:path>
              <a:path w="436244" h="436244">
                <a:moveTo>
                  <a:pt x="8991" y="0"/>
                </a:moveTo>
                <a:lnTo>
                  <a:pt x="0" y="8890"/>
                </a:lnTo>
                <a:lnTo>
                  <a:pt x="377420" y="386372"/>
                </a:lnTo>
                <a:lnTo>
                  <a:pt x="386420" y="377379"/>
                </a:lnTo>
                <a:lnTo>
                  <a:pt x="8991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247" y="2346960"/>
            <a:ext cx="6638544" cy="38282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6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5896152"/>
            <a:ext cx="7064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Detail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Overview.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Miniatures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pages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pdf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useful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attention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(Spence,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2007)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1341119"/>
            <a:ext cx="5690615" cy="43723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2289" y="379603"/>
            <a:ext cx="175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846" y="3887566"/>
            <a:ext cx="4034790" cy="1711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>
              <a:lnSpc>
                <a:spcPct val="1201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  <a:tab pos="356870" algn="l"/>
              </a:tabLst>
            </a:pPr>
            <a:r>
              <a:rPr sz="2000" spc="-15" dirty="0">
                <a:latin typeface="Calibri"/>
                <a:cs typeface="Calibri"/>
              </a:rPr>
              <a:t>Part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 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viewed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10" dirty="0">
                <a:latin typeface="Calibri"/>
                <a:cs typeface="Calibri"/>
              </a:rPr>
              <a:t> detail;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bird’s</a:t>
            </a:r>
            <a:r>
              <a:rPr sz="2000" spc="-15" dirty="0">
                <a:latin typeface="Calibri"/>
                <a:cs typeface="Calibri"/>
              </a:rPr>
              <a:t> eye</a:t>
            </a:r>
            <a:r>
              <a:rPr sz="2000" spc="-5" dirty="0">
                <a:latin typeface="Calibri"/>
                <a:cs typeface="Calibri"/>
              </a:rPr>
              <a:t> view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provided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remainder</a:t>
            </a:r>
            <a:endParaRPr sz="20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Original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videos: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http://www.youtube.com/watch?v=DaF5brrdpJw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19647" y="636149"/>
            <a:ext cx="3826510" cy="652145"/>
            <a:chOff x="4819647" y="636149"/>
            <a:chExt cx="3826510" cy="652145"/>
          </a:xfrm>
        </p:grpSpPr>
        <p:sp>
          <p:nvSpPr>
            <p:cNvPr id="4" name="object 4"/>
            <p:cNvSpPr/>
            <p:nvPr/>
          </p:nvSpPr>
          <p:spPr>
            <a:xfrm>
              <a:off x="4833931" y="650433"/>
              <a:ext cx="3797935" cy="623570"/>
            </a:xfrm>
            <a:custGeom>
              <a:avLst/>
              <a:gdLst/>
              <a:ahLst/>
              <a:cxnLst/>
              <a:rect l="l" t="t" r="r" b="b"/>
              <a:pathLst>
                <a:path w="3797934" h="623569">
                  <a:moveTo>
                    <a:pt x="3797387" y="0"/>
                  </a:moveTo>
                  <a:lnTo>
                    <a:pt x="0" y="0"/>
                  </a:lnTo>
                  <a:lnTo>
                    <a:pt x="0" y="623197"/>
                  </a:lnTo>
                  <a:lnTo>
                    <a:pt x="3797387" y="623197"/>
                  </a:lnTo>
                  <a:lnTo>
                    <a:pt x="37973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33931" y="650433"/>
              <a:ext cx="3797935" cy="623570"/>
            </a:xfrm>
            <a:custGeom>
              <a:avLst/>
              <a:gdLst/>
              <a:ahLst/>
              <a:cxnLst/>
              <a:rect l="l" t="t" r="r" b="b"/>
              <a:pathLst>
                <a:path w="3797934" h="623569">
                  <a:moveTo>
                    <a:pt x="0" y="623197"/>
                  </a:moveTo>
                  <a:lnTo>
                    <a:pt x="3797387" y="623197"/>
                  </a:lnTo>
                  <a:lnTo>
                    <a:pt x="3797387" y="0"/>
                  </a:lnTo>
                  <a:lnTo>
                    <a:pt x="0" y="0"/>
                  </a:lnTo>
                  <a:lnTo>
                    <a:pt x="0" y="623197"/>
                  </a:lnTo>
                  <a:close/>
                </a:path>
              </a:pathLst>
            </a:custGeom>
            <a:ln w="2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9291" y="1075227"/>
              <a:ext cx="269240" cy="170180"/>
            </a:xfrm>
            <a:custGeom>
              <a:avLst/>
              <a:gdLst/>
              <a:ahLst/>
              <a:cxnLst/>
              <a:rect l="l" t="t" r="r" b="b"/>
              <a:pathLst>
                <a:path w="269240" h="170180">
                  <a:moveTo>
                    <a:pt x="269054" y="0"/>
                  </a:moveTo>
                  <a:lnTo>
                    <a:pt x="0" y="0"/>
                  </a:lnTo>
                  <a:lnTo>
                    <a:pt x="0" y="169931"/>
                  </a:lnTo>
                  <a:lnTo>
                    <a:pt x="269054" y="169931"/>
                  </a:lnTo>
                  <a:lnTo>
                    <a:pt x="26905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9291" y="1075227"/>
              <a:ext cx="269240" cy="170180"/>
            </a:xfrm>
            <a:custGeom>
              <a:avLst/>
              <a:gdLst/>
              <a:ahLst/>
              <a:cxnLst/>
              <a:rect l="l" t="t" r="r" b="b"/>
              <a:pathLst>
                <a:path w="269240" h="170180">
                  <a:moveTo>
                    <a:pt x="0" y="169931"/>
                  </a:moveTo>
                  <a:lnTo>
                    <a:pt x="269054" y="169931"/>
                  </a:lnTo>
                  <a:lnTo>
                    <a:pt x="269054" y="0"/>
                  </a:lnTo>
                  <a:lnTo>
                    <a:pt x="0" y="0"/>
                  </a:lnTo>
                  <a:lnTo>
                    <a:pt x="0" y="169931"/>
                  </a:lnTo>
                  <a:close/>
                </a:path>
              </a:pathLst>
            </a:custGeom>
            <a:ln w="2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9982" y="706992"/>
              <a:ext cx="198755" cy="326390"/>
            </a:xfrm>
            <a:custGeom>
              <a:avLst/>
              <a:gdLst/>
              <a:ahLst/>
              <a:cxnLst/>
              <a:rect l="l" t="t" r="r" b="b"/>
              <a:pathLst>
                <a:path w="198754" h="326390">
                  <a:moveTo>
                    <a:pt x="198305" y="0"/>
                  </a:moveTo>
                  <a:lnTo>
                    <a:pt x="0" y="0"/>
                  </a:lnTo>
                  <a:lnTo>
                    <a:pt x="0" y="325982"/>
                  </a:lnTo>
                  <a:lnTo>
                    <a:pt x="198305" y="325982"/>
                  </a:lnTo>
                  <a:lnTo>
                    <a:pt x="198305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9982" y="706992"/>
              <a:ext cx="198755" cy="326390"/>
            </a:xfrm>
            <a:custGeom>
              <a:avLst/>
              <a:gdLst/>
              <a:ahLst/>
              <a:cxnLst/>
              <a:rect l="l" t="t" r="r" b="b"/>
              <a:pathLst>
                <a:path w="198754" h="326390">
                  <a:moveTo>
                    <a:pt x="0" y="325982"/>
                  </a:moveTo>
                  <a:lnTo>
                    <a:pt x="198305" y="325982"/>
                  </a:lnTo>
                  <a:lnTo>
                    <a:pt x="198305" y="0"/>
                  </a:lnTo>
                  <a:lnTo>
                    <a:pt x="0" y="0"/>
                  </a:lnTo>
                  <a:lnTo>
                    <a:pt x="0" y="325982"/>
                  </a:lnTo>
                  <a:close/>
                </a:path>
              </a:pathLst>
            </a:custGeom>
            <a:ln w="28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3316" y="1089491"/>
              <a:ext cx="142240" cy="28575"/>
            </a:xfrm>
            <a:custGeom>
              <a:avLst/>
              <a:gdLst/>
              <a:ahLst/>
              <a:cxnLst/>
              <a:rect l="l" t="t" r="r" b="b"/>
              <a:pathLst>
                <a:path w="142240" h="28575">
                  <a:moveTo>
                    <a:pt x="141808" y="0"/>
                  </a:moveTo>
                  <a:lnTo>
                    <a:pt x="0" y="0"/>
                  </a:lnTo>
                </a:path>
                <a:path w="142240" h="28575">
                  <a:moveTo>
                    <a:pt x="141808" y="28470"/>
                  </a:moveTo>
                  <a:lnTo>
                    <a:pt x="0" y="28470"/>
                  </a:lnTo>
                </a:path>
              </a:pathLst>
            </a:custGeom>
            <a:ln w="14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63309" y="1138872"/>
              <a:ext cx="142240" cy="85725"/>
            </a:xfrm>
            <a:custGeom>
              <a:avLst/>
              <a:gdLst/>
              <a:ahLst/>
              <a:cxnLst/>
              <a:rect l="l" t="t" r="r" b="b"/>
              <a:pathLst>
                <a:path w="142240" h="85725">
                  <a:moveTo>
                    <a:pt x="141808" y="71107"/>
                  </a:moveTo>
                  <a:lnTo>
                    <a:pt x="0" y="71107"/>
                  </a:lnTo>
                  <a:lnTo>
                    <a:pt x="0" y="85394"/>
                  </a:lnTo>
                  <a:lnTo>
                    <a:pt x="141808" y="85394"/>
                  </a:lnTo>
                  <a:lnTo>
                    <a:pt x="141808" y="71107"/>
                  </a:lnTo>
                  <a:close/>
                </a:path>
                <a:path w="142240" h="85725">
                  <a:moveTo>
                    <a:pt x="141808" y="42633"/>
                  </a:moveTo>
                  <a:lnTo>
                    <a:pt x="0" y="42633"/>
                  </a:lnTo>
                  <a:lnTo>
                    <a:pt x="0" y="56794"/>
                  </a:lnTo>
                  <a:lnTo>
                    <a:pt x="0" y="56921"/>
                  </a:lnTo>
                  <a:lnTo>
                    <a:pt x="0" y="71081"/>
                  </a:lnTo>
                  <a:lnTo>
                    <a:pt x="141808" y="71081"/>
                  </a:lnTo>
                  <a:lnTo>
                    <a:pt x="141808" y="56921"/>
                  </a:lnTo>
                  <a:lnTo>
                    <a:pt x="141808" y="56794"/>
                  </a:lnTo>
                  <a:lnTo>
                    <a:pt x="141808" y="42633"/>
                  </a:lnTo>
                  <a:close/>
                </a:path>
                <a:path w="142240" h="85725">
                  <a:moveTo>
                    <a:pt x="141808" y="0"/>
                  </a:moveTo>
                  <a:lnTo>
                    <a:pt x="0" y="0"/>
                  </a:lnTo>
                  <a:lnTo>
                    <a:pt x="0" y="14160"/>
                  </a:lnTo>
                  <a:lnTo>
                    <a:pt x="0" y="14287"/>
                  </a:lnTo>
                  <a:lnTo>
                    <a:pt x="0" y="28448"/>
                  </a:lnTo>
                  <a:lnTo>
                    <a:pt x="141808" y="28448"/>
                  </a:lnTo>
                  <a:lnTo>
                    <a:pt x="141808" y="14287"/>
                  </a:lnTo>
                  <a:lnTo>
                    <a:pt x="141808" y="14160"/>
                  </a:lnTo>
                  <a:lnTo>
                    <a:pt x="14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47625" y="1089491"/>
              <a:ext cx="28575" cy="99695"/>
            </a:xfrm>
            <a:custGeom>
              <a:avLst/>
              <a:gdLst/>
              <a:ahLst/>
              <a:cxnLst/>
              <a:rect l="l" t="t" r="r" b="b"/>
              <a:pathLst>
                <a:path w="28575" h="99694">
                  <a:moveTo>
                    <a:pt x="13883" y="0"/>
                  </a:moveTo>
                  <a:lnTo>
                    <a:pt x="5857" y="2658"/>
                  </a:lnTo>
                  <a:lnTo>
                    <a:pt x="1735" y="10641"/>
                  </a:lnTo>
                  <a:lnTo>
                    <a:pt x="216" y="23962"/>
                  </a:lnTo>
                  <a:lnTo>
                    <a:pt x="0" y="42635"/>
                  </a:lnTo>
                  <a:lnTo>
                    <a:pt x="216" y="63297"/>
                  </a:lnTo>
                  <a:lnTo>
                    <a:pt x="1735" y="81410"/>
                  </a:lnTo>
                  <a:lnTo>
                    <a:pt x="5857" y="94264"/>
                  </a:lnTo>
                  <a:lnTo>
                    <a:pt x="13883" y="99151"/>
                  </a:lnTo>
                  <a:lnTo>
                    <a:pt x="22155" y="94264"/>
                  </a:lnTo>
                  <a:lnTo>
                    <a:pt x="26403" y="81410"/>
                  </a:lnTo>
                  <a:lnTo>
                    <a:pt x="27968" y="63297"/>
                  </a:lnTo>
                  <a:lnTo>
                    <a:pt x="28191" y="42635"/>
                  </a:lnTo>
                  <a:lnTo>
                    <a:pt x="27968" y="23962"/>
                  </a:lnTo>
                  <a:lnTo>
                    <a:pt x="26403" y="10641"/>
                  </a:lnTo>
                  <a:lnTo>
                    <a:pt x="22155" y="2658"/>
                  </a:lnTo>
                  <a:lnTo>
                    <a:pt x="13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4290" y="848836"/>
              <a:ext cx="141605" cy="127635"/>
            </a:xfrm>
            <a:custGeom>
              <a:avLst/>
              <a:gdLst/>
              <a:ahLst/>
              <a:cxnLst/>
              <a:rect l="l" t="t" r="r" b="b"/>
              <a:pathLst>
                <a:path w="141604" h="127634">
                  <a:moveTo>
                    <a:pt x="56383" y="0"/>
                  </a:moveTo>
                  <a:lnTo>
                    <a:pt x="0" y="0"/>
                  </a:lnTo>
                </a:path>
                <a:path w="141604" h="127634">
                  <a:moveTo>
                    <a:pt x="99025" y="42210"/>
                  </a:moveTo>
                  <a:lnTo>
                    <a:pt x="56383" y="42210"/>
                  </a:lnTo>
                </a:path>
                <a:path w="141604" h="127634">
                  <a:moveTo>
                    <a:pt x="113192" y="70681"/>
                  </a:moveTo>
                  <a:lnTo>
                    <a:pt x="0" y="70681"/>
                  </a:lnTo>
                </a:path>
                <a:path w="141604" h="127634">
                  <a:moveTo>
                    <a:pt x="99025" y="84987"/>
                  </a:moveTo>
                  <a:lnTo>
                    <a:pt x="0" y="84987"/>
                  </a:lnTo>
                </a:path>
                <a:path w="141604" h="127634">
                  <a:moveTo>
                    <a:pt x="141525" y="113032"/>
                  </a:moveTo>
                  <a:lnTo>
                    <a:pt x="0" y="113032"/>
                  </a:lnTo>
                </a:path>
                <a:path w="141604" h="127634">
                  <a:moveTo>
                    <a:pt x="113192" y="127197"/>
                  </a:moveTo>
                  <a:lnTo>
                    <a:pt x="0" y="127197"/>
                  </a:lnTo>
                </a:path>
              </a:pathLst>
            </a:custGeom>
            <a:ln w="14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3316" y="749542"/>
              <a:ext cx="42545" cy="42545"/>
            </a:xfrm>
            <a:custGeom>
              <a:avLst/>
              <a:gdLst/>
              <a:ahLst/>
              <a:cxnLst/>
              <a:rect l="l" t="t" r="r" b="b"/>
              <a:pathLst>
                <a:path w="42545" h="42545">
                  <a:moveTo>
                    <a:pt x="14166" y="0"/>
                  </a:moveTo>
                  <a:lnTo>
                    <a:pt x="0" y="0"/>
                  </a:lnTo>
                  <a:lnTo>
                    <a:pt x="0" y="13881"/>
                  </a:lnTo>
                  <a:lnTo>
                    <a:pt x="221" y="24365"/>
                  </a:lnTo>
                  <a:lnTo>
                    <a:pt x="1770" y="33481"/>
                  </a:lnTo>
                  <a:lnTo>
                    <a:pt x="5976" y="39915"/>
                  </a:lnTo>
                  <a:lnTo>
                    <a:pt x="14166" y="42351"/>
                  </a:lnTo>
                  <a:lnTo>
                    <a:pt x="24630" y="39915"/>
                  </a:lnTo>
                  <a:lnTo>
                    <a:pt x="33699" y="33481"/>
                  </a:lnTo>
                  <a:lnTo>
                    <a:pt x="40085" y="24365"/>
                  </a:lnTo>
                  <a:lnTo>
                    <a:pt x="42500" y="13881"/>
                  </a:lnTo>
                  <a:lnTo>
                    <a:pt x="40085" y="5856"/>
                  </a:lnTo>
                  <a:lnTo>
                    <a:pt x="33699" y="1735"/>
                  </a:lnTo>
                  <a:lnTo>
                    <a:pt x="24630" y="216"/>
                  </a:lnTo>
                  <a:lnTo>
                    <a:pt x="14166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64290" y="749543"/>
              <a:ext cx="13970" cy="57150"/>
            </a:xfrm>
            <a:custGeom>
              <a:avLst/>
              <a:gdLst/>
              <a:ahLst/>
              <a:cxnLst/>
              <a:rect l="l" t="t" r="r" b="b"/>
              <a:pathLst>
                <a:path w="13970" h="57150">
                  <a:moveTo>
                    <a:pt x="0" y="0"/>
                  </a:moveTo>
                  <a:lnTo>
                    <a:pt x="0" y="56657"/>
                  </a:lnTo>
                  <a:lnTo>
                    <a:pt x="8026" y="54201"/>
                  </a:lnTo>
                  <a:lnTo>
                    <a:pt x="12147" y="47734"/>
                  </a:lnTo>
                  <a:lnTo>
                    <a:pt x="13666" y="38611"/>
                  </a:lnTo>
                  <a:lnTo>
                    <a:pt x="13883" y="28187"/>
                  </a:lnTo>
                  <a:lnTo>
                    <a:pt x="13666" y="17747"/>
                  </a:lnTo>
                  <a:lnTo>
                    <a:pt x="12147" y="8728"/>
                  </a:lnTo>
                  <a:lnTo>
                    <a:pt x="8026" y="2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64291" y="749542"/>
              <a:ext cx="13970" cy="57150"/>
            </a:xfrm>
            <a:custGeom>
              <a:avLst/>
              <a:gdLst/>
              <a:ahLst/>
              <a:cxnLst/>
              <a:rect l="l" t="t" r="r" b="b"/>
              <a:pathLst>
                <a:path w="13970" h="57150">
                  <a:moveTo>
                    <a:pt x="12147" y="47734"/>
                  </a:moveTo>
                  <a:lnTo>
                    <a:pt x="13666" y="38611"/>
                  </a:lnTo>
                  <a:lnTo>
                    <a:pt x="13883" y="28187"/>
                  </a:lnTo>
                  <a:lnTo>
                    <a:pt x="13666" y="17747"/>
                  </a:lnTo>
                  <a:lnTo>
                    <a:pt x="12147" y="8728"/>
                  </a:lnTo>
                  <a:lnTo>
                    <a:pt x="8026" y="2392"/>
                  </a:lnTo>
                  <a:lnTo>
                    <a:pt x="0" y="0"/>
                  </a:lnTo>
                  <a:lnTo>
                    <a:pt x="0" y="56657"/>
                  </a:lnTo>
                  <a:lnTo>
                    <a:pt x="8026" y="54201"/>
                  </a:lnTo>
                  <a:lnTo>
                    <a:pt x="12147" y="47734"/>
                  </a:lnTo>
                </a:path>
              </a:pathLst>
            </a:custGeom>
            <a:ln w="2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0856" y="707018"/>
              <a:ext cx="354330" cy="99695"/>
            </a:xfrm>
            <a:custGeom>
              <a:avLst/>
              <a:gdLst/>
              <a:ahLst/>
              <a:cxnLst/>
              <a:rect l="l" t="t" r="r" b="b"/>
              <a:pathLst>
                <a:path w="354329" h="99695">
                  <a:moveTo>
                    <a:pt x="354097" y="0"/>
                  </a:moveTo>
                  <a:lnTo>
                    <a:pt x="0" y="0"/>
                  </a:lnTo>
                  <a:lnTo>
                    <a:pt x="0" y="99182"/>
                  </a:lnTo>
                  <a:lnTo>
                    <a:pt x="354097" y="99182"/>
                  </a:lnTo>
                  <a:lnTo>
                    <a:pt x="354097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10856" y="707018"/>
              <a:ext cx="354330" cy="99695"/>
            </a:xfrm>
            <a:custGeom>
              <a:avLst/>
              <a:gdLst/>
              <a:ahLst/>
              <a:cxnLst/>
              <a:rect l="l" t="t" r="r" b="b"/>
              <a:pathLst>
                <a:path w="354329" h="99695">
                  <a:moveTo>
                    <a:pt x="0" y="99182"/>
                  </a:moveTo>
                  <a:lnTo>
                    <a:pt x="354097" y="99182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99182"/>
                  </a:lnTo>
                  <a:close/>
                </a:path>
              </a:pathLst>
            </a:custGeom>
            <a:ln w="2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8054" y="1131722"/>
              <a:ext cx="212879" cy="12772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929" y="1188522"/>
              <a:ext cx="71099" cy="709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1229" y="1174358"/>
              <a:ext cx="85364" cy="850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5468" y="876764"/>
              <a:ext cx="255463" cy="15619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86334" y="706978"/>
              <a:ext cx="397510" cy="255270"/>
            </a:xfrm>
            <a:custGeom>
              <a:avLst/>
              <a:gdLst/>
              <a:ahLst/>
              <a:cxnLst/>
              <a:rect l="l" t="t" r="r" b="b"/>
              <a:pathLst>
                <a:path w="397510" h="255269">
                  <a:moveTo>
                    <a:pt x="396951" y="0"/>
                  </a:moveTo>
                  <a:lnTo>
                    <a:pt x="0" y="0"/>
                  </a:lnTo>
                  <a:lnTo>
                    <a:pt x="0" y="254890"/>
                  </a:lnTo>
                  <a:lnTo>
                    <a:pt x="396951" y="254890"/>
                  </a:lnTo>
                  <a:lnTo>
                    <a:pt x="3969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86334" y="706978"/>
              <a:ext cx="397510" cy="255270"/>
            </a:xfrm>
            <a:custGeom>
              <a:avLst/>
              <a:gdLst/>
              <a:ahLst/>
              <a:cxnLst/>
              <a:rect l="l" t="t" r="r" b="b"/>
              <a:pathLst>
                <a:path w="397510" h="255269">
                  <a:moveTo>
                    <a:pt x="0" y="254890"/>
                  </a:moveTo>
                  <a:lnTo>
                    <a:pt x="396951" y="254890"/>
                  </a:lnTo>
                  <a:lnTo>
                    <a:pt x="396951" y="0"/>
                  </a:lnTo>
                  <a:lnTo>
                    <a:pt x="0" y="0"/>
                  </a:lnTo>
                  <a:lnTo>
                    <a:pt x="0" y="254890"/>
                  </a:lnTo>
                  <a:close/>
                </a:path>
              </a:pathLst>
            </a:custGeom>
            <a:ln w="2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73748" y="919474"/>
              <a:ext cx="170180" cy="156210"/>
            </a:xfrm>
            <a:custGeom>
              <a:avLst/>
              <a:gdLst/>
              <a:ahLst/>
              <a:cxnLst/>
              <a:rect l="l" t="t" r="r" b="b"/>
              <a:pathLst>
                <a:path w="170179" h="156209">
                  <a:moveTo>
                    <a:pt x="170071" y="0"/>
                  </a:moveTo>
                  <a:lnTo>
                    <a:pt x="0" y="0"/>
                  </a:lnTo>
                  <a:lnTo>
                    <a:pt x="0" y="155710"/>
                  </a:lnTo>
                  <a:lnTo>
                    <a:pt x="170071" y="155710"/>
                  </a:lnTo>
                  <a:lnTo>
                    <a:pt x="170071" y="0"/>
                  </a:lnTo>
                  <a:close/>
                </a:path>
              </a:pathLst>
            </a:custGeom>
            <a:solidFill>
              <a:srgbClr val="FF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73748" y="919474"/>
              <a:ext cx="170180" cy="156210"/>
            </a:xfrm>
            <a:custGeom>
              <a:avLst/>
              <a:gdLst/>
              <a:ahLst/>
              <a:cxnLst/>
              <a:rect l="l" t="t" r="r" b="b"/>
              <a:pathLst>
                <a:path w="170179" h="156209">
                  <a:moveTo>
                    <a:pt x="0" y="155710"/>
                  </a:moveTo>
                  <a:lnTo>
                    <a:pt x="170071" y="155710"/>
                  </a:lnTo>
                  <a:lnTo>
                    <a:pt x="170071" y="0"/>
                  </a:lnTo>
                  <a:lnTo>
                    <a:pt x="0" y="0"/>
                  </a:lnTo>
                  <a:lnTo>
                    <a:pt x="0" y="155710"/>
                  </a:lnTo>
                  <a:close/>
                </a:path>
              </a:pathLst>
            </a:custGeom>
            <a:ln w="28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90400" y="806073"/>
              <a:ext cx="255270" cy="269240"/>
            </a:xfrm>
            <a:custGeom>
              <a:avLst/>
              <a:gdLst/>
              <a:ahLst/>
              <a:cxnLst/>
              <a:rect l="l" t="t" r="r" b="b"/>
              <a:pathLst>
                <a:path w="255270" h="269240">
                  <a:moveTo>
                    <a:pt x="255114" y="0"/>
                  </a:moveTo>
                  <a:lnTo>
                    <a:pt x="0" y="0"/>
                  </a:lnTo>
                  <a:lnTo>
                    <a:pt x="0" y="269111"/>
                  </a:lnTo>
                  <a:lnTo>
                    <a:pt x="255114" y="269111"/>
                  </a:lnTo>
                  <a:lnTo>
                    <a:pt x="255114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90400" y="806073"/>
              <a:ext cx="255270" cy="269240"/>
            </a:xfrm>
            <a:custGeom>
              <a:avLst/>
              <a:gdLst/>
              <a:ahLst/>
              <a:cxnLst/>
              <a:rect l="l" t="t" r="r" b="b"/>
              <a:pathLst>
                <a:path w="255270" h="269240">
                  <a:moveTo>
                    <a:pt x="0" y="269111"/>
                  </a:moveTo>
                  <a:lnTo>
                    <a:pt x="255114" y="269111"/>
                  </a:lnTo>
                  <a:lnTo>
                    <a:pt x="255114" y="0"/>
                  </a:lnTo>
                  <a:lnTo>
                    <a:pt x="0" y="0"/>
                  </a:lnTo>
                  <a:lnTo>
                    <a:pt x="0" y="269111"/>
                  </a:lnTo>
                  <a:close/>
                </a:path>
              </a:pathLst>
            </a:custGeom>
            <a:ln w="28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39077" y="721213"/>
              <a:ext cx="311785" cy="71120"/>
            </a:xfrm>
            <a:custGeom>
              <a:avLst/>
              <a:gdLst/>
              <a:ahLst/>
              <a:cxnLst/>
              <a:rect l="l" t="t" r="r" b="b"/>
              <a:pathLst>
                <a:path w="311785" h="71120">
                  <a:moveTo>
                    <a:pt x="0" y="14164"/>
                  </a:moveTo>
                  <a:lnTo>
                    <a:pt x="0" y="42210"/>
                  </a:lnTo>
                  <a:lnTo>
                    <a:pt x="0" y="56516"/>
                  </a:lnTo>
                  <a:lnTo>
                    <a:pt x="28234" y="42210"/>
                  </a:lnTo>
                  <a:lnTo>
                    <a:pt x="56808" y="28329"/>
                  </a:lnTo>
                  <a:lnTo>
                    <a:pt x="42528" y="14164"/>
                  </a:lnTo>
                  <a:lnTo>
                    <a:pt x="28234" y="14164"/>
                  </a:lnTo>
                  <a:lnTo>
                    <a:pt x="14294" y="14164"/>
                  </a:lnTo>
                  <a:lnTo>
                    <a:pt x="28234" y="28329"/>
                  </a:lnTo>
                  <a:lnTo>
                    <a:pt x="85071" y="70681"/>
                  </a:lnTo>
                  <a:lnTo>
                    <a:pt x="113262" y="42210"/>
                  </a:lnTo>
                  <a:lnTo>
                    <a:pt x="99379" y="28329"/>
                  </a:lnTo>
                  <a:lnTo>
                    <a:pt x="113262" y="28329"/>
                  </a:lnTo>
                  <a:lnTo>
                    <a:pt x="113262" y="42210"/>
                  </a:lnTo>
                  <a:lnTo>
                    <a:pt x="99379" y="42210"/>
                  </a:lnTo>
                  <a:lnTo>
                    <a:pt x="56808" y="28329"/>
                  </a:lnTo>
                  <a:lnTo>
                    <a:pt x="28234" y="14164"/>
                  </a:lnTo>
                  <a:lnTo>
                    <a:pt x="28234" y="0"/>
                  </a:lnTo>
                  <a:lnTo>
                    <a:pt x="42528" y="0"/>
                  </a:lnTo>
                  <a:lnTo>
                    <a:pt x="56808" y="0"/>
                  </a:lnTo>
                  <a:lnTo>
                    <a:pt x="85071" y="14164"/>
                  </a:lnTo>
                  <a:lnTo>
                    <a:pt x="127571" y="28329"/>
                  </a:lnTo>
                  <a:lnTo>
                    <a:pt x="170071" y="14164"/>
                  </a:lnTo>
                  <a:lnTo>
                    <a:pt x="155763" y="14164"/>
                  </a:lnTo>
                  <a:lnTo>
                    <a:pt x="127571" y="0"/>
                  </a:lnTo>
                  <a:lnTo>
                    <a:pt x="127571" y="28329"/>
                  </a:lnTo>
                  <a:lnTo>
                    <a:pt x="170071" y="42210"/>
                  </a:lnTo>
                  <a:lnTo>
                    <a:pt x="198263" y="70681"/>
                  </a:lnTo>
                  <a:lnTo>
                    <a:pt x="198263" y="56516"/>
                  </a:lnTo>
                  <a:lnTo>
                    <a:pt x="212571" y="42210"/>
                  </a:lnTo>
                  <a:lnTo>
                    <a:pt x="198263" y="28329"/>
                  </a:lnTo>
                  <a:lnTo>
                    <a:pt x="198263" y="42210"/>
                  </a:lnTo>
                  <a:lnTo>
                    <a:pt x="198263" y="28329"/>
                  </a:lnTo>
                  <a:lnTo>
                    <a:pt x="212571" y="14164"/>
                  </a:lnTo>
                  <a:lnTo>
                    <a:pt x="240763" y="0"/>
                  </a:lnTo>
                  <a:lnTo>
                    <a:pt x="255071" y="14164"/>
                  </a:lnTo>
                  <a:lnTo>
                    <a:pt x="255071" y="28329"/>
                  </a:lnTo>
                  <a:lnTo>
                    <a:pt x="283405" y="70681"/>
                  </a:lnTo>
                  <a:lnTo>
                    <a:pt x="297571" y="56516"/>
                  </a:lnTo>
                  <a:lnTo>
                    <a:pt x="297571" y="42210"/>
                  </a:lnTo>
                  <a:lnTo>
                    <a:pt x="283405" y="42210"/>
                  </a:lnTo>
                  <a:lnTo>
                    <a:pt x="297571" y="28329"/>
                  </a:lnTo>
                  <a:lnTo>
                    <a:pt x="311596" y="28329"/>
                  </a:lnTo>
                  <a:lnTo>
                    <a:pt x="297571" y="14164"/>
                  </a:lnTo>
                  <a:lnTo>
                    <a:pt x="269096" y="14164"/>
                  </a:lnTo>
                  <a:lnTo>
                    <a:pt x="255071" y="14164"/>
                  </a:lnTo>
                  <a:lnTo>
                    <a:pt x="255071" y="28329"/>
                  </a:lnTo>
                  <a:lnTo>
                    <a:pt x="269096" y="28329"/>
                  </a:lnTo>
                  <a:lnTo>
                    <a:pt x="255071" y="42210"/>
                  </a:lnTo>
                  <a:lnTo>
                    <a:pt x="226596" y="56516"/>
                  </a:lnTo>
                </a:path>
              </a:pathLst>
            </a:custGeom>
            <a:ln w="14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8328" y="919606"/>
              <a:ext cx="28575" cy="14604"/>
            </a:xfrm>
            <a:custGeom>
              <a:avLst/>
              <a:gdLst/>
              <a:ahLst/>
              <a:cxnLst/>
              <a:rect l="l" t="t" r="r" b="b"/>
              <a:pathLst>
                <a:path w="28575" h="14605">
                  <a:moveTo>
                    <a:pt x="28232" y="0"/>
                  </a:moveTo>
                  <a:lnTo>
                    <a:pt x="0" y="0"/>
                  </a:lnTo>
                  <a:lnTo>
                    <a:pt x="0" y="14216"/>
                  </a:lnTo>
                  <a:lnTo>
                    <a:pt x="28232" y="14216"/>
                  </a:lnTo>
                  <a:lnTo>
                    <a:pt x="28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68328" y="919606"/>
              <a:ext cx="28575" cy="14604"/>
            </a:xfrm>
            <a:custGeom>
              <a:avLst/>
              <a:gdLst/>
              <a:ahLst/>
              <a:cxnLst/>
              <a:rect l="l" t="t" r="r" b="b"/>
              <a:pathLst>
                <a:path w="28575" h="14605">
                  <a:moveTo>
                    <a:pt x="0" y="14216"/>
                  </a:moveTo>
                  <a:lnTo>
                    <a:pt x="28232" y="14216"/>
                  </a:lnTo>
                  <a:lnTo>
                    <a:pt x="28232" y="0"/>
                  </a:lnTo>
                  <a:lnTo>
                    <a:pt x="0" y="0"/>
                  </a:lnTo>
                  <a:lnTo>
                    <a:pt x="0" y="14216"/>
                  </a:lnTo>
                  <a:close/>
                </a:path>
              </a:pathLst>
            </a:custGeom>
            <a:ln w="2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53371" y="919606"/>
              <a:ext cx="13970" cy="14604"/>
            </a:xfrm>
            <a:custGeom>
              <a:avLst/>
              <a:gdLst/>
              <a:ahLst/>
              <a:cxnLst/>
              <a:rect l="l" t="t" r="r" b="b"/>
              <a:pathLst>
                <a:path w="13970" h="14605">
                  <a:moveTo>
                    <a:pt x="13946" y="0"/>
                  </a:moveTo>
                  <a:lnTo>
                    <a:pt x="0" y="0"/>
                  </a:lnTo>
                  <a:lnTo>
                    <a:pt x="0" y="14216"/>
                  </a:lnTo>
                  <a:lnTo>
                    <a:pt x="13946" y="14216"/>
                  </a:lnTo>
                  <a:lnTo>
                    <a:pt x="13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53371" y="919606"/>
              <a:ext cx="13970" cy="14604"/>
            </a:xfrm>
            <a:custGeom>
              <a:avLst/>
              <a:gdLst/>
              <a:ahLst/>
              <a:cxnLst/>
              <a:rect l="l" t="t" r="r" b="b"/>
              <a:pathLst>
                <a:path w="13970" h="14605">
                  <a:moveTo>
                    <a:pt x="0" y="14216"/>
                  </a:moveTo>
                  <a:lnTo>
                    <a:pt x="13946" y="14216"/>
                  </a:lnTo>
                  <a:lnTo>
                    <a:pt x="13946" y="0"/>
                  </a:lnTo>
                  <a:lnTo>
                    <a:pt x="0" y="0"/>
                  </a:lnTo>
                  <a:lnTo>
                    <a:pt x="0" y="14216"/>
                  </a:lnTo>
                  <a:close/>
                </a:path>
              </a:pathLst>
            </a:custGeom>
            <a:ln w="28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38456" y="919606"/>
              <a:ext cx="13970" cy="14604"/>
            </a:xfrm>
            <a:custGeom>
              <a:avLst/>
              <a:gdLst/>
              <a:ahLst/>
              <a:cxnLst/>
              <a:rect l="l" t="t" r="r" b="b"/>
              <a:pathLst>
                <a:path w="13970" h="14605">
                  <a:moveTo>
                    <a:pt x="13946" y="0"/>
                  </a:moveTo>
                  <a:lnTo>
                    <a:pt x="0" y="0"/>
                  </a:lnTo>
                  <a:lnTo>
                    <a:pt x="0" y="14216"/>
                  </a:lnTo>
                  <a:lnTo>
                    <a:pt x="13946" y="14216"/>
                  </a:lnTo>
                  <a:lnTo>
                    <a:pt x="13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38456" y="919606"/>
              <a:ext cx="13970" cy="14604"/>
            </a:xfrm>
            <a:custGeom>
              <a:avLst/>
              <a:gdLst/>
              <a:ahLst/>
              <a:cxnLst/>
              <a:rect l="l" t="t" r="r" b="b"/>
              <a:pathLst>
                <a:path w="13970" h="14605">
                  <a:moveTo>
                    <a:pt x="0" y="14216"/>
                  </a:moveTo>
                  <a:lnTo>
                    <a:pt x="13946" y="14216"/>
                  </a:lnTo>
                  <a:lnTo>
                    <a:pt x="13946" y="0"/>
                  </a:lnTo>
                  <a:lnTo>
                    <a:pt x="0" y="0"/>
                  </a:lnTo>
                  <a:lnTo>
                    <a:pt x="0" y="14216"/>
                  </a:lnTo>
                  <a:close/>
                </a:path>
              </a:pathLst>
            </a:custGeom>
            <a:ln w="28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4865" y="1174358"/>
              <a:ext cx="85379" cy="8508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030268" y="706921"/>
              <a:ext cx="170180" cy="269240"/>
            </a:xfrm>
            <a:custGeom>
              <a:avLst/>
              <a:gdLst/>
              <a:ahLst/>
              <a:cxnLst/>
              <a:rect l="l" t="t" r="r" b="b"/>
              <a:pathLst>
                <a:path w="170179" h="269240">
                  <a:moveTo>
                    <a:pt x="169731" y="0"/>
                  </a:moveTo>
                  <a:lnTo>
                    <a:pt x="0" y="0"/>
                  </a:lnTo>
                  <a:lnTo>
                    <a:pt x="0" y="269111"/>
                  </a:lnTo>
                  <a:lnTo>
                    <a:pt x="169731" y="269111"/>
                  </a:lnTo>
                  <a:lnTo>
                    <a:pt x="169731" y="0"/>
                  </a:lnTo>
                  <a:close/>
                </a:path>
              </a:pathLst>
            </a:custGeom>
            <a:solidFill>
              <a:srgbClr val="99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30268" y="706921"/>
              <a:ext cx="170180" cy="269240"/>
            </a:xfrm>
            <a:custGeom>
              <a:avLst/>
              <a:gdLst/>
              <a:ahLst/>
              <a:cxnLst/>
              <a:rect l="l" t="t" r="r" b="b"/>
              <a:pathLst>
                <a:path w="170179" h="269240">
                  <a:moveTo>
                    <a:pt x="0" y="269111"/>
                  </a:moveTo>
                  <a:lnTo>
                    <a:pt x="169731" y="269111"/>
                  </a:lnTo>
                  <a:lnTo>
                    <a:pt x="169731" y="0"/>
                  </a:lnTo>
                  <a:lnTo>
                    <a:pt x="0" y="0"/>
                  </a:lnTo>
                  <a:lnTo>
                    <a:pt x="0" y="269111"/>
                  </a:lnTo>
                  <a:close/>
                </a:path>
              </a:pathLst>
            </a:custGeom>
            <a:ln w="28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2507" y="862553"/>
              <a:ext cx="127899" cy="17040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483744" y="721114"/>
              <a:ext cx="255270" cy="481965"/>
            </a:xfrm>
            <a:custGeom>
              <a:avLst/>
              <a:gdLst/>
              <a:ahLst/>
              <a:cxnLst/>
              <a:rect l="l" t="t" r="r" b="b"/>
              <a:pathLst>
                <a:path w="255270" h="481965">
                  <a:moveTo>
                    <a:pt x="254774" y="0"/>
                  </a:moveTo>
                  <a:lnTo>
                    <a:pt x="0" y="0"/>
                  </a:lnTo>
                  <a:lnTo>
                    <a:pt x="0" y="481693"/>
                  </a:lnTo>
                  <a:lnTo>
                    <a:pt x="254774" y="481693"/>
                  </a:lnTo>
                  <a:lnTo>
                    <a:pt x="25477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83744" y="721114"/>
              <a:ext cx="255270" cy="481965"/>
            </a:xfrm>
            <a:custGeom>
              <a:avLst/>
              <a:gdLst/>
              <a:ahLst/>
              <a:cxnLst/>
              <a:rect l="l" t="t" r="r" b="b"/>
              <a:pathLst>
                <a:path w="255270" h="481965">
                  <a:moveTo>
                    <a:pt x="0" y="481693"/>
                  </a:moveTo>
                  <a:lnTo>
                    <a:pt x="254774" y="481693"/>
                  </a:lnTo>
                  <a:lnTo>
                    <a:pt x="254774" y="0"/>
                  </a:lnTo>
                  <a:lnTo>
                    <a:pt x="0" y="0"/>
                  </a:lnTo>
                  <a:lnTo>
                    <a:pt x="0" y="481693"/>
                  </a:lnTo>
                  <a:close/>
                </a:path>
              </a:pathLst>
            </a:custGeom>
            <a:ln w="28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5009" y="1131722"/>
              <a:ext cx="141903" cy="12772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1819" y="1188522"/>
              <a:ext cx="127879" cy="7092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46963" y="1188522"/>
              <a:ext cx="71212" cy="7092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809579" y="791899"/>
              <a:ext cx="524510" cy="127635"/>
            </a:xfrm>
            <a:custGeom>
              <a:avLst/>
              <a:gdLst/>
              <a:ahLst/>
              <a:cxnLst/>
              <a:rect l="l" t="t" r="r" b="b"/>
              <a:pathLst>
                <a:path w="524509" h="127634">
                  <a:moveTo>
                    <a:pt x="524168" y="0"/>
                  </a:moveTo>
                  <a:lnTo>
                    <a:pt x="0" y="0"/>
                  </a:lnTo>
                  <a:lnTo>
                    <a:pt x="0" y="127618"/>
                  </a:lnTo>
                  <a:lnTo>
                    <a:pt x="524168" y="127618"/>
                  </a:lnTo>
                  <a:lnTo>
                    <a:pt x="524168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09579" y="791899"/>
              <a:ext cx="524510" cy="127635"/>
            </a:xfrm>
            <a:custGeom>
              <a:avLst/>
              <a:gdLst/>
              <a:ahLst/>
              <a:cxnLst/>
              <a:rect l="l" t="t" r="r" b="b"/>
              <a:pathLst>
                <a:path w="524509" h="127634">
                  <a:moveTo>
                    <a:pt x="0" y="127618"/>
                  </a:moveTo>
                  <a:lnTo>
                    <a:pt x="524168" y="127618"/>
                  </a:lnTo>
                  <a:lnTo>
                    <a:pt x="524168" y="0"/>
                  </a:lnTo>
                  <a:lnTo>
                    <a:pt x="0" y="0"/>
                  </a:lnTo>
                  <a:lnTo>
                    <a:pt x="0" y="127618"/>
                  </a:lnTo>
                  <a:close/>
                </a:path>
              </a:pathLst>
            </a:custGeom>
            <a:ln w="2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79579" y="976091"/>
              <a:ext cx="609600" cy="113664"/>
            </a:xfrm>
            <a:custGeom>
              <a:avLst/>
              <a:gdLst/>
              <a:ahLst/>
              <a:cxnLst/>
              <a:rect l="l" t="t" r="r" b="b"/>
              <a:pathLst>
                <a:path w="609600" h="113665">
                  <a:moveTo>
                    <a:pt x="609211" y="0"/>
                  </a:moveTo>
                  <a:lnTo>
                    <a:pt x="0" y="0"/>
                  </a:lnTo>
                  <a:lnTo>
                    <a:pt x="0" y="113399"/>
                  </a:lnTo>
                  <a:lnTo>
                    <a:pt x="609211" y="113399"/>
                  </a:lnTo>
                  <a:lnTo>
                    <a:pt x="609211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79579" y="976091"/>
              <a:ext cx="609600" cy="113664"/>
            </a:xfrm>
            <a:custGeom>
              <a:avLst/>
              <a:gdLst/>
              <a:ahLst/>
              <a:cxnLst/>
              <a:rect l="l" t="t" r="r" b="b"/>
              <a:pathLst>
                <a:path w="609600" h="113665">
                  <a:moveTo>
                    <a:pt x="0" y="113399"/>
                  </a:moveTo>
                  <a:lnTo>
                    <a:pt x="609211" y="113399"/>
                  </a:lnTo>
                  <a:lnTo>
                    <a:pt x="609211" y="0"/>
                  </a:lnTo>
                  <a:lnTo>
                    <a:pt x="0" y="0"/>
                  </a:lnTo>
                  <a:lnTo>
                    <a:pt x="0" y="113399"/>
                  </a:lnTo>
                  <a:close/>
                </a:path>
              </a:pathLst>
            </a:custGeom>
            <a:ln w="28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967320" y="1733917"/>
            <a:ext cx="1899285" cy="2203450"/>
            <a:chOff x="5967320" y="1733917"/>
            <a:chExt cx="1899285" cy="2203450"/>
          </a:xfrm>
        </p:grpSpPr>
        <p:sp>
          <p:nvSpPr>
            <p:cNvPr id="50" name="object 50"/>
            <p:cNvSpPr/>
            <p:nvPr/>
          </p:nvSpPr>
          <p:spPr>
            <a:xfrm>
              <a:off x="6874150" y="1741060"/>
              <a:ext cx="368935" cy="935355"/>
            </a:xfrm>
            <a:custGeom>
              <a:avLst/>
              <a:gdLst/>
              <a:ahLst/>
              <a:cxnLst/>
              <a:rect l="l" t="t" r="r" b="b"/>
              <a:pathLst>
                <a:path w="368934" h="935355">
                  <a:moveTo>
                    <a:pt x="368334" y="396748"/>
                  </a:moveTo>
                  <a:lnTo>
                    <a:pt x="0" y="0"/>
                  </a:lnTo>
                  <a:lnTo>
                    <a:pt x="0" y="326067"/>
                  </a:lnTo>
                  <a:lnTo>
                    <a:pt x="368334" y="935000"/>
                  </a:lnTo>
                  <a:lnTo>
                    <a:pt x="368334" y="920836"/>
                  </a:lnTo>
                </a:path>
              </a:pathLst>
            </a:custGeom>
            <a:ln w="14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81605" y="1896870"/>
              <a:ext cx="1360805" cy="1261110"/>
            </a:xfrm>
            <a:custGeom>
              <a:avLst/>
              <a:gdLst/>
              <a:ahLst/>
              <a:cxnLst/>
              <a:rect l="l" t="t" r="r" b="b"/>
              <a:pathLst>
                <a:path w="1360804" h="1261110">
                  <a:moveTo>
                    <a:pt x="0" y="0"/>
                  </a:moveTo>
                  <a:lnTo>
                    <a:pt x="0" y="467712"/>
                  </a:lnTo>
                  <a:lnTo>
                    <a:pt x="793520" y="1260926"/>
                  </a:lnTo>
                  <a:lnTo>
                    <a:pt x="1360188" y="1048317"/>
                  </a:lnTo>
                  <a:lnTo>
                    <a:pt x="1360188" y="552700"/>
                  </a:lnTo>
                  <a:lnTo>
                    <a:pt x="793520" y="552700"/>
                  </a:lnTo>
                  <a:lnTo>
                    <a:pt x="0" y="0"/>
                  </a:lnTo>
                  <a:close/>
                </a:path>
                <a:path w="1360804" h="1261110">
                  <a:moveTo>
                    <a:pt x="0" y="0"/>
                  </a:moveTo>
                  <a:lnTo>
                    <a:pt x="793520" y="552700"/>
                  </a:lnTo>
                  <a:lnTo>
                    <a:pt x="1097982" y="446154"/>
                  </a:lnTo>
                  <a:lnTo>
                    <a:pt x="0" y="0"/>
                  </a:lnTo>
                  <a:close/>
                </a:path>
                <a:path w="1360804" h="1261110">
                  <a:moveTo>
                    <a:pt x="1360188" y="354396"/>
                  </a:moveTo>
                  <a:lnTo>
                    <a:pt x="1097982" y="446154"/>
                  </a:lnTo>
                  <a:lnTo>
                    <a:pt x="1360188" y="552700"/>
                  </a:lnTo>
                  <a:lnTo>
                    <a:pt x="1360188" y="35439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81605" y="1896869"/>
              <a:ext cx="1360805" cy="1261110"/>
            </a:xfrm>
            <a:custGeom>
              <a:avLst/>
              <a:gdLst/>
              <a:ahLst/>
              <a:cxnLst/>
              <a:rect l="l" t="t" r="r" b="b"/>
              <a:pathLst>
                <a:path w="1360804" h="1261110">
                  <a:moveTo>
                    <a:pt x="1360188" y="552700"/>
                  </a:moveTo>
                  <a:lnTo>
                    <a:pt x="1360188" y="1048317"/>
                  </a:lnTo>
                  <a:lnTo>
                    <a:pt x="793520" y="1260926"/>
                  </a:lnTo>
                  <a:lnTo>
                    <a:pt x="0" y="467712"/>
                  </a:lnTo>
                  <a:lnTo>
                    <a:pt x="0" y="0"/>
                  </a:lnTo>
                  <a:lnTo>
                    <a:pt x="793520" y="552700"/>
                  </a:lnTo>
                  <a:lnTo>
                    <a:pt x="0" y="0"/>
                  </a:lnTo>
                  <a:lnTo>
                    <a:pt x="1360188" y="552700"/>
                  </a:lnTo>
                </a:path>
                <a:path w="1360804" h="1261110">
                  <a:moveTo>
                    <a:pt x="793520" y="552700"/>
                  </a:moveTo>
                  <a:lnTo>
                    <a:pt x="1360188" y="354396"/>
                  </a:lnTo>
                  <a:lnTo>
                    <a:pt x="1360188" y="552700"/>
                  </a:lnTo>
                  <a:lnTo>
                    <a:pt x="793520" y="552700"/>
                  </a:lnTo>
                </a:path>
              </a:pathLst>
            </a:custGeom>
            <a:ln w="28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91791" y="2336254"/>
              <a:ext cx="212725" cy="283845"/>
            </a:xfrm>
            <a:custGeom>
              <a:avLst/>
              <a:gdLst/>
              <a:ahLst/>
              <a:cxnLst/>
              <a:rect l="l" t="t" r="r" b="b"/>
              <a:pathLst>
                <a:path w="212725" h="283844">
                  <a:moveTo>
                    <a:pt x="0" y="0"/>
                  </a:moveTo>
                  <a:lnTo>
                    <a:pt x="0" y="113316"/>
                  </a:lnTo>
                  <a:lnTo>
                    <a:pt x="212358" y="283290"/>
                  </a:lnTo>
                  <a:lnTo>
                    <a:pt x="212358" y="141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91791" y="2336254"/>
              <a:ext cx="212725" cy="283845"/>
            </a:xfrm>
            <a:custGeom>
              <a:avLst/>
              <a:gdLst/>
              <a:ahLst/>
              <a:cxnLst/>
              <a:rect l="l" t="t" r="r" b="b"/>
              <a:pathLst>
                <a:path w="212725" h="283844">
                  <a:moveTo>
                    <a:pt x="212358" y="141503"/>
                  </a:moveTo>
                  <a:lnTo>
                    <a:pt x="212358" y="283290"/>
                  </a:lnTo>
                  <a:lnTo>
                    <a:pt x="0" y="113316"/>
                  </a:lnTo>
                  <a:lnTo>
                    <a:pt x="0" y="0"/>
                  </a:lnTo>
                  <a:lnTo>
                    <a:pt x="212358" y="141503"/>
                  </a:lnTo>
                </a:path>
              </a:pathLst>
            </a:custGeom>
            <a:ln w="28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79290" y="2194325"/>
              <a:ext cx="184150" cy="368300"/>
            </a:xfrm>
            <a:custGeom>
              <a:avLst/>
              <a:gdLst/>
              <a:ahLst/>
              <a:cxnLst/>
              <a:rect l="l" t="t" r="r" b="b"/>
              <a:pathLst>
                <a:path w="184150" h="368300">
                  <a:moveTo>
                    <a:pt x="0" y="0"/>
                  </a:moveTo>
                  <a:lnTo>
                    <a:pt x="0" y="212609"/>
                  </a:lnTo>
                  <a:lnTo>
                    <a:pt x="184025" y="368277"/>
                  </a:lnTo>
                  <a:lnTo>
                    <a:pt x="184025" y="127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79290" y="2194325"/>
              <a:ext cx="184150" cy="368300"/>
            </a:xfrm>
            <a:custGeom>
              <a:avLst/>
              <a:gdLst/>
              <a:ahLst/>
              <a:cxnLst/>
              <a:rect l="l" t="t" r="r" b="b"/>
              <a:pathLst>
                <a:path w="184150" h="368300">
                  <a:moveTo>
                    <a:pt x="184025" y="127622"/>
                  </a:moveTo>
                  <a:lnTo>
                    <a:pt x="184025" y="368277"/>
                  </a:lnTo>
                  <a:lnTo>
                    <a:pt x="0" y="212609"/>
                  </a:lnTo>
                  <a:lnTo>
                    <a:pt x="0" y="0"/>
                  </a:lnTo>
                  <a:lnTo>
                    <a:pt x="184025" y="127622"/>
                  </a:lnTo>
                </a:path>
              </a:pathLst>
            </a:custGeom>
            <a:ln w="28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51387" y="2293497"/>
              <a:ext cx="99547" cy="18423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024148" y="2109338"/>
              <a:ext cx="113664" cy="283845"/>
            </a:xfrm>
            <a:custGeom>
              <a:avLst/>
              <a:gdLst/>
              <a:ahLst/>
              <a:cxnLst/>
              <a:rect l="l" t="t" r="r" b="b"/>
              <a:pathLst>
                <a:path w="113664" h="283844">
                  <a:moveTo>
                    <a:pt x="0" y="0"/>
                  </a:moveTo>
                  <a:lnTo>
                    <a:pt x="0" y="184138"/>
                  </a:lnTo>
                  <a:lnTo>
                    <a:pt x="113191" y="283431"/>
                  </a:lnTo>
                  <a:lnTo>
                    <a:pt x="113191" y="99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24148" y="2109338"/>
              <a:ext cx="113664" cy="283845"/>
            </a:xfrm>
            <a:custGeom>
              <a:avLst/>
              <a:gdLst/>
              <a:ahLst/>
              <a:cxnLst/>
              <a:rect l="l" t="t" r="r" b="b"/>
              <a:pathLst>
                <a:path w="113664" h="283844">
                  <a:moveTo>
                    <a:pt x="113191" y="283431"/>
                  </a:moveTo>
                  <a:lnTo>
                    <a:pt x="113191" y="99293"/>
                  </a:lnTo>
                  <a:lnTo>
                    <a:pt x="0" y="0"/>
                  </a:lnTo>
                  <a:lnTo>
                    <a:pt x="0" y="184138"/>
                  </a:lnTo>
                  <a:lnTo>
                    <a:pt x="113191" y="283431"/>
                  </a:lnTo>
                </a:path>
              </a:pathLst>
            </a:custGeom>
            <a:ln w="2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63196" y="2506106"/>
              <a:ext cx="141906" cy="22687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2366" y="2251146"/>
              <a:ext cx="113569" cy="18425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42509" y="2067007"/>
              <a:ext cx="113569" cy="21230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39507" y="3129326"/>
              <a:ext cx="99286" cy="1774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49651" y="2945187"/>
              <a:ext cx="99286" cy="21975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930959" y="2761048"/>
              <a:ext cx="269240" cy="198755"/>
            </a:xfrm>
            <a:custGeom>
              <a:avLst/>
              <a:gdLst/>
              <a:ahLst/>
              <a:cxnLst/>
              <a:rect l="l" t="t" r="r" b="b"/>
              <a:pathLst>
                <a:path w="269240" h="198755">
                  <a:moveTo>
                    <a:pt x="269025" y="0"/>
                  </a:moveTo>
                  <a:lnTo>
                    <a:pt x="0" y="84987"/>
                  </a:lnTo>
                  <a:lnTo>
                    <a:pt x="269025" y="198303"/>
                  </a:lnTo>
                  <a:lnTo>
                    <a:pt x="26902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30959" y="2761048"/>
              <a:ext cx="269240" cy="198755"/>
            </a:xfrm>
            <a:custGeom>
              <a:avLst/>
              <a:gdLst/>
              <a:ahLst/>
              <a:cxnLst/>
              <a:rect l="l" t="t" r="r" b="b"/>
              <a:pathLst>
                <a:path w="269240" h="198755">
                  <a:moveTo>
                    <a:pt x="269025" y="198303"/>
                  </a:moveTo>
                  <a:lnTo>
                    <a:pt x="269025" y="0"/>
                  </a:lnTo>
                  <a:lnTo>
                    <a:pt x="0" y="84987"/>
                  </a:lnTo>
                  <a:lnTo>
                    <a:pt x="269025" y="198303"/>
                  </a:lnTo>
                </a:path>
              </a:pathLst>
            </a:custGeom>
            <a:ln w="2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38126" y="2825012"/>
              <a:ext cx="155809" cy="16995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831650" y="2449570"/>
              <a:ext cx="170180" cy="410845"/>
            </a:xfrm>
            <a:custGeom>
              <a:avLst/>
              <a:gdLst/>
              <a:ahLst/>
              <a:cxnLst/>
              <a:rect l="l" t="t" r="r" b="b"/>
              <a:pathLst>
                <a:path w="170179" h="410844">
                  <a:moveTo>
                    <a:pt x="170000" y="0"/>
                  </a:moveTo>
                  <a:lnTo>
                    <a:pt x="0" y="70822"/>
                  </a:lnTo>
                  <a:lnTo>
                    <a:pt x="0" y="410629"/>
                  </a:lnTo>
                  <a:lnTo>
                    <a:pt x="170000" y="339948"/>
                  </a:lnTo>
                  <a:lnTo>
                    <a:pt x="17000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31650" y="2449570"/>
              <a:ext cx="255270" cy="567055"/>
            </a:xfrm>
            <a:custGeom>
              <a:avLst/>
              <a:gdLst/>
              <a:ahLst/>
              <a:cxnLst/>
              <a:rect l="l" t="t" r="r" b="b"/>
              <a:pathLst>
                <a:path w="255270" h="567055">
                  <a:moveTo>
                    <a:pt x="255142" y="524087"/>
                  </a:moveTo>
                  <a:lnTo>
                    <a:pt x="113617" y="566723"/>
                  </a:lnTo>
                </a:path>
                <a:path w="255270" h="567055">
                  <a:moveTo>
                    <a:pt x="0" y="70822"/>
                  </a:moveTo>
                  <a:lnTo>
                    <a:pt x="0" y="410629"/>
                  </a:lnTo>
                  <a:lnTo>
                    <a:pt x="170000" y="339948"/>
                  </a:lnTo>
                  <a:lnTo>
                    <a:pt x="170000" y="0"/>
                  </a:lnTo>
                  <a:lnTo>
                    <a:pt x="0" y="70822"/>
                  </a:lnTo>
                  <a:close/>
                </a:path>
              </a:pathLst>
            </a:custGeom>
            <a:ln w="14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24508" y="2506086"/>
              <a:ext cx="134643" cy="30473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42508" y="2860079"/>
              <a:ext cx="85379" cy="9939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086793" y="3157797"/>
              <a:ext cx="198755" cy="198755"/>
            </a:xfrm>
            <a:custGeom>
              <a:avLst/>
              <a:gdLst/>
              <a:ahLst/>
              <a:cxnLst/>
              <a:rect l="l" t="t" r="r" b="b"/>
              <a:pathLst>
                <a:path w="198754" h="198754">
                  <a:moveTo>
                    <a:pt x="0" y="0"/>
                  </a:moveTo>
                  <a:lnTo>
                    <a:pt x="85000" y="198303"/>
                  </a:lnTo>
                  <a:lnTo>
                    <a:pt x="198334" y="84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143601" y="3214596"/>
              <a:ext cx="694690" cy="694055"/>
            </a:xfrm>
            <a:custGeom>
              <a:avLst/>
              <a:gdLst/>
              <a:ahLst/>
              <a:cxnLst/>
              <a:rect l="l" t="t" r="r" b="b"/>
              <a:pathLst>
                <a:path w="694690" h="694054">
                  <a:moveTo>
                    <a:pt x="0" y="0"/>
                  </a:moveTo>
                  <a:lnTo>
                    <a:pt x="694169" y="693920"/>
                  </a:lnTo>
                </a:path>
              </a:pathLst>
            </a:custGeom>
            <a:ln w="56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74065" y="594715"/>
            <a:ext cx="8685530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4902200" indent="-5651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90000"/>
              <a:buFont typeface="Arial MT"/>
              <a:buChar char="•"/>
              <a:tabLst>
                <a:tab pos="407034" algn="l"/>
                <a:tab pos="407670" algn="l"/>
              </a:tabLst>
            </a:pP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Distortion</a:t>
            </a:r>
            <a:r>
              <a:rPr sz="200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offers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solving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focus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context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4514850" lvl="1" indent="-255270">
              <a:lnSpc>
                <a:spcPct val="100000"/>
              </a:lnSpc>
              <a:spcBef>
                <a:spcPts val="1260"/>
              </a:spcBef>
              <a:buAutoNum type="alphaLcParenBoth"/>
              <a:tabLst>
                <a:tab pos="4515485" algn="l"/>
              </a:tabLst>
            </a:pPr>
            <a:r>
              <a:rPr sz="1350" spc="-10" dirty="0">
                <a:latin typeface="Arial MT"/>
                <a:cs typeface="Arial MT"/>
              </a:rPr>
              <a:t>An</a:t>
            </a:r>
            <a:r>
              <a:rPr sz="1350" spc="-12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information</a:t>
            </a:r>
            <a:r>
              <a:rPr sz="1350" spc="-120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space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containing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30" dirty="0">
                <a:latin typeface="Arial MT"/>
                <a:cs typeface="Arial MT"/>
              </a:rPr>
              <a:t>documents,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emails,</a:t>
            </a:r>
            <a:r>
              <a:rPr sz="1350" spc="-8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etc.</a:t>
            </a:r>
            <a:endParaRPr sz="13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AutoNum type="alphaLcParenBoth"/>
            </a:pPr>
            <a:endParaRPr sz="1500">
              <a:latin typeface="Arial MT"/>
              <a:cs typeface="Arial MT"/>
            </a:endParaRPr>
          </a:p>
          <a:p>
            <a:pPr marL="12700" marR="5015865">
              <a:lnSpc>
                <a:spcPct val="120000"/>
              </a:lnSpc>
              <a:spcBef>
                <a:spcPts val="11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66"/>
                </a:solidFill>
                <a:latin typeface="Calibri"/>
                <a:cs typeface="Calibri"/>
              </a:rPr>
              <a:t>bifocal display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(Spence and 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Apperley,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1982) </a:t>
            </a:r>
            <a:r>
              <a:rPr sz="2000" spc="-5" dirty="0">
                <a:latin typeface="Calibri"/>
                <a:cs typeface="Calibri"/>
              </a:rPr>
              <a:t>uses </a:t>
            </a:r>
            <a:r>
              <a:rPr sz="2000" spc="-10" dirty="0">
                <a:latin typeface="Calibri"/>
                <a:cs typeface="Calibri"/>
              </a:rPr>
              <a:t>distortion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based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simple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metaphor</a:t>
            </a:r>
            <a:endParaRPr sz="2000">
              <a:latin typeface="Calibri"/>
              <a:cs typeface="Calibri"/>
            </a:endParaRPr>
          </a:p>
          <a:p>
            <a:pPr marL="7221855" marR="821690">
              <a:lnSpc>
                <a:spcPts val="1340"/>
              </a:lnSpc>
              <a:spcBef>
                <a:spcPts val="1750"/>
              </a:spcBef>
            </a:pPr>
            <a:r>
              <a:rPr sz="1350" spc="25" dirty="0">
                <a:latin typeface="Arial MT"/>
                <a:cs typeface="Arial MT"/>
              </a:rPr>
              <a:t>d</a:t>
            </a:r>
            <a:r>
              <a:rPr sz="1350" spc="30" dirty="0">
                <a:latin typeface="Arial MT"/>
                <a:cs typeface="Arial MT"/>
              </a:rPr>
              <a:t>i</a:t>
            </a:r>
            <a:r>
              <a:rPr sz="1350" spc="-5" dirty="0">
                <a:latin typeface="Arial MT"/>
                <a:cs typeface="Arial MT"/>
              </a:rPr>
              <a:t>r</a:t>
            </a:r>
            <a:r>
              <a:rPr sz="1350" spc="-85" dirty="0">
                <a:latin typeface="Arial MT"/>
                <a:cs typeface="Arial MT"/>
              </a:rPr>
              <a:t>e</a:t>
            </a:r>
            <a:r>
              <a:rPr sz="1350" spc="-5" dirty="0">
                <a:latin typeface="Arial MT"/>
                <a:cs typeface="Arial MT"/>
              </a:rPr>
              <a:t>c</a:t>
            </a:r>
            <a:r>
              <a:rPr sz="1350" spc="-50" dirty="0">
                <a:latin typeface="Arial MT"/>
                <a:cs typeface="Arial MT"/>
              </a:rPr>
              <a:t>t</a:t>
            </a:r>
            <a:r>
              <a:rPr sz="1350" spc="30" dirty="0">
                <a:latin typeface="Arial MT"/>
                <a:cs typeface="Arial MT"/>
              </a:rPr>
              <a:t>i</a:t>
            </a:r>
            <a:r>
              <a:rPr sz="1350" spc="-85" dirty="0">
                <a:latin typeface="Arial MT"/>
                <a:cs typeface="Arial MT"/>
              </a:rPr>
              <a:t>o</a:t>
            </a:r>
            <a:r>
              <a:rPr sz="1350" spc="-5" dirty="0">
                <a:latin typeface="Arial MT"/>
                <a:cs typeface="Arial MT"/>
              </a:rPr>
              <a:t>n  </a:t>
            </a:r>
            <a:r>
              <a:rPr sz="1350" spc="-45" dirty="0">
                <a:latin typeface="Arial MT"/>
                <a:cs typeface="Arial MT"/>
              </a:rPr>
              <a:t>of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view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633325" y="4517549"/>
            <a:ext cx="1757680" cy="1714500"/>
            <a:chOff x="6633325" y="4517549"/>
            <a:chExt cx="1757680" cy="1714500"/>
          </a:xfrm>
        </p:grpSpPr>
        <p:sp>
          <p:nvSpPr>
            <p:cNvPr id="76" name="object 76"/>
            <p:cNvSpPr/>
            <p:nvPr/>
          </p:nvSpPr>
          <p:spPr>
            <a:xfrm>
              <a:off x="7044293" y="4588599"/>
              <a:ext cx="921385" cy="1572895"/>
            </a:xfrm>
            <a:custGeom>
              <a:avLst/>
              <a:gdLst/>
              <a:ahLst/>
              <a:cxnLst/>
              <a:rect l="l" t="t" r="r" b="b"/>
              <a:pathLst>
                <a:path w="921384" h="1572895">
                  <a:moveTo>
                    <a:pt x="921133" y="0"/>
                  </a:moveTo>
                  <a:lnTo>
                    <a:pt x="0" y="0"/>
                  </a:lnTo>
                  <a:lnTo>
                    <a:pt x="0" y="1572405"/>
                  </a:lnTo>
                  <a:lnTo>
                    <a:pt x="921134" y="1572405"/>
                  </a:lnTo>
                  <a:lnTo>
                    <a:pt x="92113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44293" y="4588599"/>
              <a:ext cx="921385" cy="1572895"/>
            </a:xfrm>
            <a:custGeom>
              <a:avLst/>
              <a:gdLst/>
              <a:ahLst/>
              <a:cxnLst/>
              <a:rect l="l" t="t" r="r" b="b"/>
              <a:pathLst>
                <a:path w="921384" h="1572895">
                  <a:moveTo>
                    <a:pt x="0" y="1572405"/>
                  </a:moveTo>
                  <a:lnTo>
                    <a:pt x="921134" y="1572405"/>
                  </a:lnTo>
                  <a:lnTo>
                    <a:pt x="921133" y="0"/>
                  </a:lnTo>
                  <a:lnTo>
                    <a:pt x="0" y="0"/>
                  </a:lnTo>
                  <a:lnTo>
                    <a:pt x="0" y="1572405"/>
                  </a:lnTo>
                  <a:close/>
                </a:path>
              </a:pathLst>
            </a:custGeom>
            <a:ln w="28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04150" y="4588599"/>
              <a:ext cx="340360" cy="1572895"/>
            </a:xfrm>
            <a:custGeom>
              <a:avLst/>
              <a:gdLst/>
              <a:ahLst/>
              <a:cxnLst/>
              <a:rect l="l" t="t" r="r" b="b"/>
              <a:pathLst>
                <a:path w="340359" h="1572895">
                  <a:moveTo>
                    <a:pt x="340156" y="0"/>
                  </a:moveTo>
                  <a:lnTo>
                    <a:pt x="0" y="0"/>
                  </a:lnTo>
                  <a:lnTo>
                    <a:pt x="0" y="1572405"/>
                  </a:lnTo>
                  <a:lnTo>
                    <a:pt x="340157" y="1572405"/>
                  </a:lnTo>
                  <a:lnTo>
                    <a:pt x="3401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04150" y="4588599"/>
              <a:ext cx="340360" cy="1572895"/>
            </a:xfrm>
            <a:custGeom>
              <a:avLst/>
              <a:gdLst/>
              <a:ahLst/>
              <a:cxnLst/>
              <a:rect l="l" t="t" r="r" b="b"/>
              <a:pathLst>
                <a:path w="340359" h="1572895">
                  <a:moveTo>
                    <a:pt x="0" y="1572405"/>
                  </a:moveTo>
                  <a:lnTo>
                    <a:pt x="340157" y="1572405"/>
                  </a:lnTo>
                  <a:lnTo>
                    <a:pt x="340156" y="0"/>
                  </a:lnTo>
                  <a:lnTo>
                    <a:pt x="0" y="0"/>
                  </a:lnTo>
                  <a:lnTo>
                    <a:pt x="0" y="1572405"/>
                  </a:lnTo>
                  <a:close/>
                </a:path>
              </a:pathLst>
            </a:custGeom>
            <a:ln w="2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59151" y="4687779"/>
              <a:ext cx="85090" cy="255270"/>
            </a:xfrm>
            <a:custGeom>
              <a:avLst/>
              <a:gdLst/>
              <a:ahLst/>
              <a:cxnLst/>
              <a:rect l="l" t="t" r="r" b="b"/>
              <a:pathLst>
                <a:path w="85090" h="255270">
                  <a:moveTo>
                    <a:pt x="85037" y="0"/>
                  </a:moveTo>
                  <a:lnTo>
                    <a:pt x="0" y="0"/>
                  </a:lnTo>
                  <a:lnTo>
                    <a:pt x="0" y="254890"/>
                  </a:lnTo>
                  <a:lnTo>
                    <a:pt x="85037" y="254890"/>
                  </a:lnTo>
                  <a:lnTo>
                    <a:pt x="85037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88455" y="5792723"/>
              <a:ext cx="127635" cy="255270"/>
            </a:xfrm>
            <a:custGeom>
              <a:avLst/>
              <a:gdLst/>
              <a:ahLst/>
              <a:cxnLst/>
              <a:rect l="l" t="t" r="r" b="b"/>
              <a:pathLst>
                <a:path w="127634" h="255270">
                  <a:moveTo>
                    <a:pt x="14312" y="198348"/>
                  </a:moveTo>
                  <a:lnTo>
                    <a:pt x="14084" y="177533"/>
                  </a:lnTo>
                  <a:lnTo>
                    <a:pt x="12522" y="159423"/>
                  </a:lnTo>
                  <a:lnTo>
                    <a:pt x="8267" y="146659"/>
                  </a:lnTo>
                  <a:lnTo>
                    <a:pt x="0" y="141820"/>
                  </a:lnTo>
                  <a:lnTo>
                    <a:pt x="0" y="198348"/>
                  </a:lnTo>
                  <a:lnTo>
                    <a:pt x="0" y="255219"/>
                  </a:lnTo>
                  <a:lnTo>
                    <a:pt x="8267" y="250342"/>
                  </a:lnTo>
                  <a:lnTo>
                    <a:pt x="12522" y="237451"/>
                  </a:lnTo>
                  <a:lnTo>
                    <a:pt x="14084" y="219240"/>
                  </a:lnTo>
                  <a:lnTo>
                    <a:pt x="14312" y="198348"/>
                  </a:lnTo>
                  <a:close/>
                </a:path>
                <a:path w="127634" h="255270">
                  <a:moveTo>
                    <a:pt x="127495" y="127622"/>
                  </a:moveTo>
                  <a:lnTo>
                    <a:pt x="127279" y="77825"/>
                  </a:lnTo>
                  <a:lnTo>
                    <a:pt x="125704" y="37274"/>
                  </a:lnTo>
                  <a:lnTo>
                    <a:pt x="121462" y="9982"/>
                  </a:lnTo>
                  <a:lnTo>
                    <a:pt x="113195" y="0"/>
                  </a:lnTo>
                  <a:lnTo>
                    <a:pt x="113195" y="127622"/>
                  </a:lnTo>
                  <a:lnTo>
                    <a:pt x="113195" y="255219"/>
                  </a:lnTo>
                  <a:lnTo>
                    <a:pt x="121462" y="245237"/>
                  </a:lnTo>
                  <a:lnTo>
                    <a:pt x="125704" y="217944"/>
                  </a:lnTo>
                  <a:lnTo>
                    <a:pt x="127279" y="177393"/>
                  </a:lnTo>
                  <a:lnTo>
                    <a:pt x="127495" y="127622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60817" y="5877670"/>
              <a:ext cx="14604" cy="170815"/>
            </a:xfrm>
            <a:custGeom>
              <a:avLst/>
              <a:gdLst/>
              <a:ahLst/>
              <a:cxnLst/>
              <a:rect l="l" t="t" r="r" b="b"/>
              <a:pathLst>
                <a:path w="14604" h="170814">
                  <a:moveTo>
                    <a:pt x="0" y="0"/>
                  </a:moveTo>
                  <a:lnTo>
                    <a:pt x="0" y="84973"/>
                  </a:lnTo>
                  <a:lnTo>
                    <a:pt x="0" y="170271"/>
                  </a:lnTo>
                  <a:lnTo>
                    <a:pt x="8272" y="162941"/>
                  </a:lnTo>
                  <a:lnTo>
                    <a:pt x="12519" y="143615"/>
                  </a:lnTo>
                  <a:lnTo>
                    <a:pt x="14084" y="116293"/>
                  </a:lnTo>
                  <a:lnTo>
                    <a:pt x="14308" y="84973"/>
                  </a:lnTo>
                  <a:lnTo>
                    <a:pt x="14084" y="53846"/>
                  </a:lnTo>
                  <a:lnTo>
                    <a:pt x="12519" y="26620"/>
                  </a:lnTo>
                  <a:lnTo>
                    <a:pt x="8272" y="7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45262" y="5169534"/>
              <a:ext cx="56515" cy="311785"/>
            </a:xfrm>
            <a:custGeom>
              <a:avLst/>
              <a:gdLst/>
              <a:ahLst/>
              <a:cxnLst/>
              <a:rect l="l" t="t" r="r" b="b"/>
              <a:pathLst>
                <a:path w="56515" h="311785">
                  <a:moveTo>
                    <a:pt x="28168" y="0"/>
                  </a:moveTo>
                  <a:lnTo>
                    <a:pt x="13944" y="0"/>
                  </a:lnTo>
                  <a:lnTo>
                    <a:pt x="0" y="0"/>
                  </a:lnTo>
                  <a:lnTo>
                    <a:pt x="0" y="311759"/>
                  </a:lnTo>
                  <a:lnTo>
                    <a:pt x="13881" y="311759"/>
                  </a:lnTo>
                  <a:lnTo>
                    <a:pt x="28168" y="311759"/>
                  </a:lnTo>
                  <a:lnTo>
                    <a:pt x="28168" y="0"/>
                  </a:lnTo>
                  <a:close/>
                </a:path>
                <a:path w="56515" h="311785">
                  <a:moveTo>
                    <a:pt x="56426" y="0"/>
                  </a:moveTo>
                  <a:lnTo>
                    <a:pt x="28194" y="0"/>
                  </a:lnTo>
                  <a:lnTo>
                    <a:pt x="28194" y="311759"/>
                  </a:lnTo>
                  <a:lnTo>
                    <a:pt x="56426" y="311759"/>
                  </a:lnTo>
                  <a:lnTo>
                    <a:pt x="56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31651" y="4687750"/>
              <a:ext cx="99695" cy="623570"/>
            </a:xfrm>
            <a:custGeom>
              <a:avLst/>
              <a:gdLst/>
              <a:ahLst/>
              <a:cxnLst/>
              <a:rect l="l" t="t" r="r" b="b"/>
              <a:pathLst>
                <a:path w="99695" h="623570">
                  <a:moveTo>
                    <a:pt x="99324" y="0"/>
                  </a:moveTo>
                  <a:lnTo>
                    <a:pt x="0" y="0"/>
                  </a:lnTo>
                  <a:lnTo>
                    <a:pt x="0" y="623197"/>
                  </a:lnTo>
                  <a:lnTo>
                    <a:pt x="99324" y="623197"/>
                  </a:lnTo>
                  <a:lnTo>
                    <a:pt x="993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775126" y="5226045"/>
              <a:ext cx="42545" cy="396875"/>
            </a:xfrm>
            <a:custGeom>
              <a:avLst/>
              <a:gdLst/>
              <a:ahLst/>
              <a:cxnLst/>
              <a:rect l="l" t="t" r="r" b="b"/>
              <a:pathLst>
                <a:path w="42545" h="396875">
                  <a:moveTo>
                    <a:pt x="42518" y="0"/>
                  </a:moveTo>
                  <a:lnTo>
                    <a:pt x="0" y="0"/>
                  </a:lnTo>
                  <a:lnTo>
                    <a:pt x="0" y="396734"/>
                  </a:lnTo>
                  <a:lnTo>
                    <a:pt x="42518" y="396734"/>
                  </a:lnTo>
                  <a:lnTo>
                    <a:pt x="42518" y="0"/>
                  </a:lnTo>
                  <a:close/>
                </a:path>
              </a:pathLst>
            </a:custGeom>
            <a:solidFill>
              <a:srgbClr val="FF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04150" y="4942712"/>
              <a:ext cx="57150" cy="680085"/>
            </a:xfrm>
            <a:custGeom>
              <a:avLst/>
              <a:gdLst/>
              <a:ahLst/>
              <a:cxnLst/>
              <a:rect l="l" t="t" r="r" b="b"/>
              <a:pathLst>
                <a:path w="57150" h="680085">
                  <a:moveTo>
                    <a:pt x="56805" y="0"/>
                  </a:moveTo>
                  <a:lnTo>
                    <a:pt x="0" y="0"/>
                  </a:lnTo>
                  <a:lnTo>
                    <a:pt x="0" y="680067"/>
                  </a:lnTo>
                  <a:lnTo>
                    <a:pt x="56805" y="680067"/>
                  </a:lnTo>
                  <a:lnTo>
                    <a:pt x="56805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12628" y="5622780"/>
              <a:ext cx="553085" cy="411480"/>
            </a:xfrm>
            <a:custGeom>
              <a:avLst/>
              <a:gdLst/>
              <a:ahLst/>
              <a:cxnLst/>
              <a:rect l="l" t="t" r="r" b="b"/>
              <a:pathLst>
                <a:path w="553084" h="411479">
                  <a:moveTo>
                    <a:pt x="0" y="410955"/>
                  </a:moveTo>
                  <a:lnTo>
                    <a:pt x="552785" y="410955"/>
                  </a:lnTo>
                  <a:lnTo>
                    <a:pt x="552785" y="0"/>
                  </a:lnTo>
                  <a:lnTo>
                    <a:pt x="0" y="0"/>
                  </a:lnTo>
                  <a:lnTo>
                    <a:pt x="0" y="410955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12628" y="5622780"/>
              <a:ext cx="652145" cy="411480"/>
            </a:xfrm>
            <a:custGeom>
              <a:avLst/>
              <a:gdLst/>
              <a:ahLst/>
              <a:cxnLst/>
              <a:rect l="l" t="t" r="r" b="b"/>
              <a:pathLst>
                <a:path w="652145" h="411479">
                  <a:moveTo>
                    <a:pt x="0" y="410955"/>
                  </a:moveTo>
                  <a:lnTo>
                    <a:pt x="652065" y="410955"/>
                  </a:lnTo>
                  <a:lnTo>
                    <a:pt x="652065" y="0"/>
                  </a:lnTo>
                  <a:lnTo>
                    <a:pt x="0" y="0"/>
                  </a:lnTo>
                  <a:lnTo>
                    <a:pt x="0" y="410955"/>
                  </a:lnTo>
                  <a:close/>
                </a:path>
              </a:pathLst>
            </a:custGeom>
            <a:ln w="2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57485" y="4687821"/>
              <a:ext cx="496570" cy="821690"/>
            </a:xfrm>
            <a:custGeom>
              <a:avLst/>
              <a:gdLst/>
              <a:ahLst/>
              <a:cxnLst/>
              <a:rect l="l" t="t" r="r" b="b"/>
              <a:pathLst>
                <a:path w="496570" h="821689">
                  <a:moveTo>
                    <a:pt x="496274" y="0"/>
                  </a:moveTo>
                  <a:lnTo>
                    <a:pt x="0" y="0"/>
                  </a:lnTo>
                  <a:lnTo>
                    <a:pt x="0" y="821557"/>
                  </a:lnTo>
                  <a:lnTo>
                    <a:pt x="496274" y="821557"/>
                  </a:lnTo>
                  <a:lnTo>
                    <a:pt x="496274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157485" y="4687821"/>
              <a:ext cx="496570" cy="821690"/>
            </a:xfrm>
            <a:custGeom>
              <a:avLst/>
              <a:gdLst/>
              <a:ahLst/>
              <a:cxnLst/>
              <a:rect l="l" t="t" r="r" b="b"/>
              <a:pathLst>
                <a:path w="496570" h="821689">
                  <a:moveTo>
                    <a:pt x="0" y="821557"/>
                  </a:moveTo>
                  <a:lnTo>
                    <a:pt x="496274" y="821557"/>
                  </a:lnTo>
                  <a:lnTo>
                    <a:pt x="496274" y="0"/>
                  </a:lnTo>
                  <a:lnTo>
                    <a:pt x="0" y="0"/>
                  </a:lnTo>
                  <a:lnTo>
                    <a:pt x="0" y="821557"/>
                  </a:lnTo>
                  <a:close/>
                </a:path>
              </a:pathLst>
            </a:custGeom>
            <a:ln w="28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41245" y="5665429"/>
              <a:ext cx="354330" cy="311785"/>
            </a:xfrm>
            <a:custGeom>
              <a:avLst/>
              <a:gdLst/>
              <a:ahLst/>
              <a:cxnLst/>
              <a:rect l="l" t="t" r="r" b="b"/>
              <a:pathLst>
                <a:path w="354329" h="311785">
                  <a:moveTo>
                    <a:pt x="354026" y="0"/>
                  </a:moveTo>
                  <a:lnTo>
                    <a:pt x="13883" y="0"/>
                  </a:lnTo>
                </a:path>
                <a:path w="354329" h="311785">
                  <a:moveTo>
                    <a:pt x="354026" y="56530"/>
                  </a:moveTo>
                  <a:lnTo>
                    <a:pt x="13883" y="56530"/>
                  </a:lnTo>
                </a:path>
                <a:path w="354329" h="311785">
                  <a:moveTo>
                    <a:pt x="354026" y="113061"/>
                  </a:moveTo>
                  <a:lnTo>
                    <a:pt x="13883" y="113061"/>
                  </a:lnTo>
                </a:path>
                <a:path w="354329" h="311785">
                  <a:moveTo>
                    <a:pt x="354026" y="169931"/>
                  </a:moveTo>
                  <a:lnTo>
                    <a:pt x="0" y="169931"/>
                  </a:lnTo>
                </a:path>
                <a:path w="354329" h="311785">
                  <a:moveTo>
                    <a:pt x="354026" y="212241"/>
                  </a:moveTo>
                  <a:lnTo>
                    <a:pt x="0" y="212241"/>
                  </a:lnTo>
                </a:path>
                <a:path w="354329" h="311785">
                  <a:moveTo>
                    <a:pt x="354026" y="269111"/>
                  </a:moveTo>
                  <a:lnTo>
                    <a:pt x="0" y="269111"/>
                  </a:lnTo>
                </a:path>
                <a:path w="354329" h="311785">
                  <a:moveTo>
                    <a:pt x="354026" y="311435"/>
                  </a:moveTo>
                  <a:lnTo>
                    <a:pt x="0" y="311435"/>
                  </a:lnTo>
                </a:path>
              </a:pathLst>
            </a:custGeom>
            <a:ln w="14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908605" y="5665429"/>
              <a:ext cx="57150" cy="212725"/>
            </a:xfrm>
            <a:custGeom>
              <a:avLst/>
              <a:gdLst/>
              <a:ahLst/>
              <a:cxnLst/>
              <a:rect l="l" t="t" r="r" b="b"/>
              <a:pathLst>
                <a:path w="57150" h="212725">
                  <a:moveTo>
                    <a:pt x="28475" y="0"/>
                  </a:moveTo>
                  <a:lnTo>
                    <a:pt x="18049" y="7499"/>
                  </a:lnTo>
                  <a:lnTo>
                    <a:pt x="8925" y="28263"/>
                  </a:lnTo>
                  <a:lnTo>
                    <a:pt x="2457" y="59690"/>
                  </a:lnTo>
                  <a:lnTo>
                    <a:pt x="0" y="99180"/>
                  </a:lnTo>
                  <a:lnTo>
                    <a:pt x="2457" y="140694"/>
                  </a:lnTo>
                  <a:lnTo>
                    <a:pt x="8925" y="176909"/>
                  </a:lnTo>
                  <a:lnTo>
                    <a:pt x="18049" y="202525"/>
                  </a:lnTo>
                  <a:lnTo>
                    <a:pt x="28475" y="212241"/>
                  </a:lnTo>
                  <a:lnTo>
                    <a:pt x="38819" y="202525"/>
                  </a:lnTo>
                  <a:lnTo>
                    <a:pt x="47901" y="176909"/>
                  </a:lnTo>
                  <a:lnTo>
                    <a:pt x="54353" y="140694"/>
                  </a:lnTo>
                  <a:lnTo>
                    <a:pt x="56808" y="99180"/>
                  </a:lnTo>
                  <a:lnTo>
                    <a:pt x="54353" y="59690"/>
                  </a:lnTo>
                  <a:lnTo>
                    <a:pt x="47901" y="28263"/>
                  </a:lnTo>
                  <a:lnTo>
                    <a:pt x="38819" y="7499"/>
                  </a:lnTo>
                  <a:lnTo>
                    <a:pt x="28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86102" y="5041963"/>
              <a:ext cx="368935" cy="311785"/>
            </a:xfrm>
            <a:custGeom>
              <a:avLst/>
              <a:gdLst/>
              <a:ahLst/>
              <a:cxnLst/>
              <a:rect l="l" t="t" r="r" b="b"/>
              <a:pathLst>
                <a:path w="368934" h="311785">
                  <a:moveTo>
                    <a:pt x="170000" y="0"/>
                  </a:moveTo>
                  <a:lnTo>
                    <a:pt x="0" y="0"/>
                  </a:lnTo>
                </a:path>
                <a:path w="368934" h="311785">
                  <a:moveTo>
                    <a:pt x="269025" y="99151"/>
                  </a:moveTo>
                  <a:lnTo>
                    <a:pt x="170000" y="99151"/>
                  </a:lnTo>
                </a:path>
                <a:path w="368934" h="311785">
                  <a:moveTo>
                    <a:pt x="311526" y="155951"/>
                  </a:moveTo>
                  <a:lnTo>
                    <a:pt x="0" y="155951"/>
                  </a:lnTo>
                </a:path>
                <a:path w="368934" h="311785">
                  <a:moveTo>
                    <a:pt x="269025" y="212468"/>
                  </a:moveTo>
                  <a:lnTo>
                    <a:pt x="0" y="212468"/>
                  </a:lnTo>
                </a:path>
                <a:path w="368934" h="311785">
                  <a:moveTo>
                    <a:pt x="368334" y="268984"/>
                  </a:moveTo>
                  <a:lnTo>
                    <a:pt x="0" y="268984"/>
                  </a:lnTo>
                </a:path>
                <a:path w="368934" h="311785">
                  <a:moveTo>
                    <a:pt x="311526" y="311761"/>
                  </a:moveTo>
                  <a:lnTo>
                    <a:pt x="0" y="311761"/>
                  </a:lnTo>
                </a:path>
              </a:pathLst>
            </a:custGeom>
            <a:ln w="14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55128" y="4772837"/>
              <a:ext cx="99308" cy="11331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71816" y="4758550"/>
              <a:ext cx="84955" cy="19840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965413" y="4588599"/>
              <a:ext cx="354330" cy="1572895"/>
            </a:xfrm>
            <a:custGeom>
              <a:avLst/>
              <a:gdLst/>
              <a:ahLst/>
              <a:cxnLst/>
              <a:rect l="l" t="t" r="r" b="b"/>
              <a:pathLst>
                <a:path w="354329" h="1572895">
                  <a:moveTo>
                    <a:pt x="354097" y="0"/>
                  </a:moveTo>
                  <a:lnTo>
                    <a:pt x="0" y="0"/>
                  </a:lnTo>
                  <a:lnTo>
                    <a:pt x="0" y="1572405"/>
                  </a:lnTo>
                  <a:lnTo>
                    <a:pt x="354097" y="1572405"/>
                  </a:lnTo>
                  <a:lnTo>
                    <a:pt x="35409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65413" y="4588599"/>
              <a:ext cx="354330" cy="1572895"/>
            </a:xfrm>
            <a:custGeom>
              <a:avLst/>
              <a:gdLst/>
              <a:ahLst/>
              <a:cxnLst/>
              <a:rect l="l" t="t" r="r" b="b"/>
              <a:pathLst>
                <a:path w="354329" h="1572895">
                  <a:moveTo>
                    <a:pt x="0" y="1572405"/>
                  </a:moveTo>
                  <a:lnTo>
                    <a:pt x="354097" y="1572405"/>
                  </a:lnTo>
                  <a:lnTo>
                    <a:pt x="354097" y="0"/>
                  </a:lnTo>
                  <a:lnTo>
                    <a:pt x="0" y="0"/>
                  </a:lnTo>
                  <a:lnTo>
                    <a:pt x="0" y="1572405"/>
                  </a:lnTo>
                  <a:close/>
                </a:path>
              </a:pathLst>
            </a:custGeom>
            <a:ln w="28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22222" y="4744338"/>
              <a:ext cx="28575" cy="680085"/>
            </a:xfrm>
            <a:custGeom>
              <a:avLst/>
              <a:gdLst/>
              <a:ahLst/>
              <a:cxnLst/>
              <a:rect l="l" t="t" r="r" b="b"/>
              <a:pathLst>
                <a:path w="28575" h="680085">
                  <a:moveTo>
                    <a:pt x="28232" y="0"/>
                  </a:moveTo>
                  <a:lnTo>
                    <a:pt x="0" y="0"/>
                  </a:lnTo>
                  <a:lnTo>
                    <a:pt x="0" y="680067"/>
                  </a:lnTo>
                  <a:lnTo>
                    <a:pt x="28232" y="680067"/>
                  </a:lnTo>
                  <a:lnTo>
                    <a:pt x="28232" y="0"/>
                  </a:lnTo>
                  <a:close/>
                </a:path>
              </a:pathLst>
            </a:custGeom>
            <a:solidFill>
              <a:srgbClr val="99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107222" y="4801208"/>
              <a:ext cx="56515" cy="1189990"/>
            </a:xfrm>
            <a:custGeom>
              <a:avLst/>
              <a:gdLst/>
              <a:ahLst/>
              <a:cxnLst/>
              <a:rect l="l" t="t" r="r" b="b"/>
              <a:pathLst>
                <a:path w="56515" h="1189989">
                  <a:moveTo>
                    <a:pt x="56465" y="0"/>
                  </a:moveTo>
                  <a:lnTo>
                    <a:pt x="0" y="0"/>
                  </a:lnTo>
                  <a:lnTo>
                    <a:pt x="0" y="1189863"/>
                  </a:lnTo>
                  <a:lnTo>
                    <a:pt x="56465" y="1189863"/>
                  </a:lnTo>
                  <a:lnTo>
                    <a:pt x="56465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64722" y="5849582"/>
              <a:ext cx="28575" cy="255270"/>
            </a:xfrm>
            <a:custGeom>
              <a:avLst/>
              <a:gdLst/>
              <a:ahLst/>
              <a:cxnLst/>
              <a:rect l="l" t="t" r="r" b="b"/>
              <a:pathLst>
                <a:path w="28575" h="255270">
                  <a:moveTo>
                    <a:pt x="13883" y="0"/>
                  </a:moveTo>
                  <a:lnTo>
                    <a:pt x="5857" y="9938"/>
                  </a:lnTo>
                  <a:lnTo>
                    <a:pt x="1735" y="37109"/>
                  </a:lnTo>
                  <a:lnTo>
                    <a:pt x="216" y="77546"/>
                  </a:lnTo>
                  <a:lnTo>
                    <a:pt x="0" y="127282"/>
                  </a:lnTo>
                  <a:lnTo>
                    <a:pt x="216" y="177207"/>
                  </a:lnTo>
                  <a:lnTo>
                    <a:pt x="1735" y="217740"/>
                  </a:lnTo>
                  <a:lnTo>
                    <a:pt x="5857" y="244947"/>
                  </a:lnTo>
                  <a:lnTo>
                    <a:pt x="13883" y="254890"/>
                  </a:lnTo>
                  <a:lnTo>
                    <a:pt x="22155" y="244947"/>
                  </a:lnTo>
                  <a:lnTo>
                    <a:pt x="26403" y="217740"/>
                  </a:lnTo>
                  <a:lnTo>
                    <a:pt x="27968" y="177207"/>
                  </a:lnTo>
                  <a:lnTo>
                    <a:pt x="28191" y="127282"/>
                  </a:lnTo>
                  <a:lnTo>
                    <a:pt x="27968" y="77546"/>
                  </a:lnTo>
                  <a:lnTo>
                    <a:pt x="26403" y="37109"/>
                  </a:lnTo>
                  <a:lnTo>
                    <a:pt x="22155" y="9938"/>
                  </a:lnTo>
                  <a:lnTo>
                    <a:pt x="138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177914" y="5991072"/>
              <a:ext cx="14604" cy="113664"/>
            </a:xfrm>
            <a:custGeom>
              <a:avLst/>
              <a:gdLst/>
              <a:ahLst/>
              <a:cxnLst/>
              <a:rect l="l" t="t" r="r" b="b"/>
              <a:pathLst>
                <a:path w="14604" h="113664">
                  <a:moveTo>
                    <a:pt x="0" y="0"/>
                  </a:moveTo>
                  <a:lnTo>
                    <a:pt x="0" y="56870"/>
                  </a:lnTo>
                  <a:lnTo>
                    <a:pt x="0" y="113401"/>
                  </a:lnTo>
                  <a:lnTo>
                    <a:pt x="8272" y="108520"/>
                  </a:lnTo>
                  <a:lnTo>
                    <a:pt x="12519" y="95674"/>
                  </a:lnTo>
                  <a:lnTo>
                    <a:pt x="14084" y="77559"/>
                  </a:lnTo>
                  <a:lnTo>
                    <a:pt x="14308" y="56870"/>
                  </a:lnTo>
                  <a:lnTo>
                    <a:pt x="14084" y="35991"/>
                  </a:lnTo>
                  <a:lnTo>
                    <a:pt x="12519" y="17774"/>
                  </a:lnTo>
                  <a:lnTo>
                    <a:pt x="8272" y="4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77914" y="4942669"/>
              <a:ext cx="85090" cy="311785"/>
            </a:xfrm>
            <a:custGeom>
              <a:avLst/>
              <a:gdLst/>
              <a:ahLst/>
              <a:cxnLst/>
              <a:rect l="l" t="t" r="r" b="b"/>
              <a:pathLst>
                <a:path w="85090" h="311785">
                  <a:moveTo>
                    <a:pt x="85037" y="0"/>
                  </a:moveTo>
                  <a:lnTo>
                    <a:pt x="0" y="0"/>
                  </a:lnTo>
                  <a:lnTo>
                    <a:pt x="0" y="311761"/>
                  </a:lnTo>
                  <a:lnTo>
                    <a:pt x="85037" y="311761"/>
                  </a:lnTo>
                  <a:lnTo>
                    <a:pt x="85037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220414" y="5424419"/>
              <a:ext cx="99060" cy="311785"/>
            </a:xfrm>
            <a:custGeom>
              <a:avLst/>
              <a:gdLst/>
              <a:ahLst/>
              <a:cxnLst/>
              <a:rect l="l" t="t" r="r" b="b"/>
              <a:pathLst>
                <a:path w="99059" h="311785">
                  <a:moveTo>
                    <a:pt x="98984" y="0"/>
                  </a:moveTo>
                  <a:lnTo>
                    <a:pt x="0" y="0"/>
                  </a:lnTo>
                  <a:lnTo>
                    <a:pt x="0" y="311761"/>
                  </a:lnTo>
                  <a:lnTo>
                    <a:pt x="98984" y="311761"/>
                  </a:lnTo>
                  <a:lnTo>
                    <a:pt x="98984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690125" y="4574349"/>
              <a:ext cx="1644014" cy="1601470"/>
            </a:xfrm>
            <a:custGeom>
              <a:avLst/>
              <a:gdLst/>
              <a:ahLst/>
              <a:cxnLst/>
              <a:rect l="l" t="t" r="r" b="b"/>
              <a:pathLst>
                <a:path w="1644015" h="1601470">
                  <a:moveTo>
                    <a:pt x="0" y="1600875"/>
                  </a:moveTo>
                  <a:lnTo>
                    <a:pt x="1643622" y="1600875"/>
                  </a:lnTo>
                  <a:lnTo>
                    <a:pt x="1643622" y="0"/>
                  </a:lnTo>
                  <a:lnTo>
                    <a:pt x="0" y="0"/>
                  </a:lnTo>
                  <a:lnTo>
                    <a:pt x="0" y="1600875"/>
                  </a:lnTo>
                  <a:close/>
                </a:path>
              </a:pathLst>
            </a:custGeom>
            <a:ln w="11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764423" y="4107336"/>
            <a:ext cx="377317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latin typeface="Arial MT"/>
                <a:cs typeface="Arial MT"/>
              </a:rPr>
              <a:t>(</a:t>
            </a:r>
            <a:r>
              <a:rPr sz="1350" spc="25" dirty="0">
                <a:latin typeface="Arial MT"/>
                <a:cs typeface="Arial MT"/>
              </a:rPr>
              <a:t>b</a:t>
            </a:r>
            <a:r>
              <a:rPr sz="1350" spc="-5" dirty="0">
                <a:latin typeface="Arial MT"/>
                <a:cs typeface="Arial MT"/>
              </a:rPr>
              <a:t>)</a:t>
            </a:r>
            <a:r>
              <a:rPr sz="1350" spc="-45" dirty="0">
                <a:latin typeface="Arial MT"/>
                <a:cs typeface="Arial MT"/>
              </a:rPr>
              <a:t> </a:t>
            </a:r>
            <a:r>
              <a:rPr sz="1350" spc="60" dirty="0">
                <a:latin typeface="Arial MT"/>
                <a:cs typeface="Arial MT"/>
              </a:rPr>
              <a:t>T</a:t>
            </a:r>
            <a:r>
              <a:rPr sz="1350" spc="-85" dirty="0">
                <a:latin typeface="Arial MT"/>
                <a:cs typeface="Arial MT"/>
              </a:rPr>
              <a:t>h</a:t>
            </a:r>
            <a:r>
              <a:rPr sz="1350" spc="-5" dirty="0">
                <a:latin typeface="Arial MT"/>
                <a:cs typeface="Arial MT"/>
              </a:rPr>
              <a:t>e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125" dirty="0">
                <a:latin typeface="Arial MT"/>
                <a:cs typeface="Arial MT"/>
              </a:rPr>
              <a:t>s</a:t>
            </a:r>
            <a:r>
              <a:rPr sz="1350" spc="25" dirty="0">
                <a:latin typeface="Arial MT"/>
                <a:cs typeface="Arial MT"/>
              </a:rPr>
              <a:t>a</a:t>
            </a:r>
            <a:r>
              <a:rPr sz="1350" spc="-15" dirty="0">
                <a:latin typeface="Arial MT"/>
                <a:cs typeface="Arial MT"/>
              </a:rPr>
              <a:t>m</a:t>
            </a:r>
            <a:r>
              <a:rPr sz="1350" spc="-5" dirty="0">
                <a:latin typeface="Arial MT"/>
                <a:cs typeface="Arial MT"/>
              </a:rPr>
              <a:t>e</a:t>
            </a:r>
            <a:r>
              <a:rPr sz="1350" spc="-12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</a:t>
            </a:r>
            <a:r>
              <a:rPr sz="1350" spc="20" dirty="0">
                <a:latin typeface="Arial MT"/>
                <a:cs typeface="Arial MT"/>
              </a:rPr>
              <a:t>p</a:t>
            </a:r>
            <a:r>
              <a:rPr sz="1350" spc="25" dirty="0">
                <a:latin typeface="Arial MT"/>
                <a:cs typeface="Arial MT"/>
              </a:rPr>
              <a:t>a</a:t>
            </a:r>
            <a:r>
              <a:rPr sz="1350" spc="-5" dirty="0">
                <a:latin typeface="Arial MT"/>
                <a:cs typeface="Arial MT"/>
              </a:rPr>
              <a:t>ce</a:t>
            </a:r>
            <a:r>
              <a:rPr sz="1350" spc="-125" dirty="0">
                <a:latin typeface="Arial MT"/>
                <a:cs typeface="Arial MT"/>
              </a:rPr>
              <a:t> </a:t>
            </a:r>
            <a:r>
              <a:rPr sz="1350" spc="25" dirty="0">
                <a:latin typeface="Arial MT"/>
                <a:cs typeface="Arial MT"/>
              </a:rPr>
              <a:t>w</a:t>
            </a:r>
            <a:r>
              <a:rPr sz="1350" spc="-5" dirty="0">
                <a:latin typeface="Arial MT"/>
                <a:cs typeface="Arial MT"/>
              </a:rPr>
              <a:t>r</a:t>
            </a:r>
            <a:r>
              <a:rPr sz="1350" spc="-90" dirty="0">
                <a:latin typeface="Arial MT"/>
                <a:cs typeface="Arial MT"/>
              </a:rPr>
              <a:t>a</a:t>
            </a:r>
            <a:r>
              <a:rPr sz="1350" spc="25" dirty="0">
                <a:latin typeface="Arial MT"/>
                <a:cs typeface="Arial MT"/>
              </a:rPr>
              <a:t>pp</a:t>
            </a:r>
            <a:r>
              <a:rPr sz="1350" spc="-85" dirty="0">
                <a:latin typeface="Arial MT"/>
                <a:cs typeface="Arial MT"/>
              </a:rPr>
              <a:t>e</a:t>
            </a:r>
            <a:r>
              <a:rPr sz="1350" spc="-5" dirty="0">
                <a:latin typeface="Arial MT"/>
                <a:cs typeface="Arial MT"/>
              </a:rPr>
              <a:t>d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25" dirty="0">
                <a:latin typeface="Arial MT"/>
                <a:cs typeface="Arial MT"/>
              </a:rPr>
              <a:t>a</a:t>
            </a:r>
            <a:r>
              <a:rPr sz="1350" spc="-5" dirty="0">
                <a:latin typeface="Arial MT"/>
                <a:cs typeface="Arial MT"/>
              </a:rPr>
              <a:t>r</a:t>
            </a:r>
            <a:r>
              <a:rPr sz="1350" spc="-90" dirty="0">
                <a:latin typeface="Arial MT"/>
                <a:cs typeface="Arial MT"/>
              </a:rPr>
              <a:t>o</a:t>
            </a:r>
            <a:r>
              <a:rPr sz="1350" spc="25" dirty="0">
                <a:latin typeface="Arial MT"/>
                <a:cs typeface="Arial MT"/>
              </a:rPr>
              <a:t>u</a:t>
            </a:r>
            <a:r>
              <a:rPr sz="1350" spc="-85" dirty="0">
                <a:latin typeface="Arial MT"/>
                <a:cs typeface="Arial MT"/>
              </a:rPr>
              <a:t>n</a:t>
            </a:r>
            <a:r>
              <a:rPr sz="1350" spc="-5" dirty="0">
                <a:latin typeface="Arial MT"/>
                <a:cs typeface="Arial MT"/>
              </a:rPr>
              <a:t>d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45" dirty="0">
                <a:latin typeface="Arial MT"/>
                <a:cs typeface="Arial MT"/>
              </a:rPr>
              <a:t>t</a:t>
            </a:r>
            <a:r>
              <a:rPr sz="1350" spc="25" dirty="0">
                <a:latin typeface="Arial MT"/>
                <a:cs typeface="Arial MT"/>
              </a:rPr>
              <a:t>w</a:t>
            </a:r>
            <a:r>
              <a:rPr sz="1350" spc="-5" dirty="0">
                <a:latin typeface="Arial MT"/>
                <a:cs typeface="Arial MT"/>
              </a:rPr>
              <a:t>o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85" dirty="0">
                <a:latin typeface="Arial MT"/>
                <a:cs typeface="Arial MT"/>
              </a:rPr>
              <a:t>u</a:t>
            </a:r>
            <a:r>
              <a:rPr sz="1350" spc="25" dirty="0">
                <a:latin typeface="Arial MT"/>
                <a:cs typeface="Arial MT"/>
              </a:rPr>
              <a:t>p</a:t>
            </a:r>
            <a:r>
              <a:rPr sz="1350" spc="-5" dirty="0">
                <a:latin typeface="Arial MT"/>
                <a:cs typeface="Arial MT"/>
              </a:rPr>
              <a:t>r</a:t>
            </a:r>
            <a:r>
              <a:rPr sz="1350" spc="25" dirty="0">
                <a:latin typeface="Arial MT"/>
                <a:cs typeface="Arial MT"/>
              </a:rPr>
              <a:t>ig</a:t>
            </a:r>
            <a:r>
              <a:rPr sz="1350" spc="-85" dirty="0">
                <a:latin typeface="Arial MT"/>
                <a:cs typeface="Arial MT"/>
              </a:rPr>
              <a:t>h</a:t>
            </a:r>
            <a:r>
              <a:rPr sz="1350" spc="-45" dirty="0">
                <a:latin typeface="Arial MT"/>
                <a:cs typeface="Arial MT"/>
              </a:rPr>
              <a:t>t</a:t>
            </a:r>
            <a:r>
              <a:rPr sz="1350" spc="-5" dirty="0">
                <a:latin typeface="Arial MT"/>
                <a:cs typeface="Arial MT"/>
              </a:rPr>
              <a:t>s.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64423" y="6303561"/>
            <a:ext cx="3422015" cy="400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370"/>
              </a:spcBef>
            </a:pPr>
            <a:r>
              <a:rPr sz="1350" spc="-5" dirty="0">
                <a:latin typeface="Arial MT"/>
                <a:cs typeface="Arial MT"/>
              </a:rPr>
              <a:t>(c)</a:t>
            </a:r>
            <a:r>
              <a:rPr sz="1350" spc="-45" dirty="0">
                <a:latin typeface="Arial MT"/>
                <a:cs typeface="Arial MT"/>
              </a:rPr>
              <a:t> </a:t>
            </a:r>
            <a:r>
              <a:rPr sz="1350" spc="-15" dirty="0">
                <a:latin typeface="Arial MT"/>
                <a:cs typeface="Arial MT"/>
              </a:rPr>
              <a:t>A</a:t>
            </a:r>
            <a:r>
              <a:rPr sz="1350" spc="25" dirty="0">
                <a:latin typeface="Arial MT"/>
                <a:cs typeface="Arial MT"/>
              </a:rPr>
              <a:t>pp</a:t>
            </a:r>
            <a:r>
              <a:rPr sz="1350" spc="-85" dirty="0">
                <a:latin typeface="Arial MT"/>
                <a:cs typeface="Arial MT"/>
              </a:rPr>
              <a:t>e</a:t>
            </a:r>
            <a:r>
              <a:rPr sz="1350" spc="25" dirty="0">
                <a:latin typeface="Arial MT"/>
                <a:cs typeface="Arial MT"/>
              </a:rPr>
              <a:t>a</a:t>
            </a:r>
            <a:r>
              <a:rPr sz="1350" spc="-5" dirty="0">
                <a:latin typeface="Arial MT"/>
                <a:cs typeface="Arial MT"/>
              </a:rPr>
              <a:t>r</a:t>
            </a:r>
            <a:r>
              <a:rPr sz="1350" spc="-85" dirty="0">
                <a:latin typeface="Arial MT"/>
                <a:cs typeface="Arial MT"/>
              </a:rPr>
              <a:t>an</a:t>
            </a:r>
            <a:r>
              <a:rPr sz="1350" spc="-5" dirty="0">
                <a:latin typeface="Arial MT"/>
                <a:cs typeface="Arial MT"/>
              </a:rPr>
              <a:t>ce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85" dirty="0">
                <a:latin typeface="Arial MT"/>
                <a:cs typeface="Arial MT"/>
              </a:rPr>
              <a:t>o</a:t>
            </a:r>
            <a:r>
              <a:rPr sz="1350" spc="-5" dirty="0">
                <a:latin typeface="Arial MT"/>
                <a:cs typeface="Arial MT"/>
              </a:rPr>
              <a:t>f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45" dirty="0">
                <a:latin typeface="Arial MT"/>
                <a:cs typeface="Arial MT"/>
              </a:rPr>
              <a:t>t</a:t>
            </a:r>
            <a:r>
              <a:rPr sz="1350" spc="-85" dirty="0">
                <a:latin typeface="Arial MT"/>
                <a:cs typeface="Arial MT"/>
              </a:rPr>
              <a:t>h</a:t>
            </a:r>
            <a:r>
              <a:rPr sz="1350" spc="-5" dirty="0">
                <a:latin typeface="Arial MT"/>
                <a:cs typeface="Arial MT"/>
              </a:rPr>
              <a:t>e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30" dirty="0">
                <a:latin typeface="Arial MT"/>
                <a:cs typeface="Arial MT"/>
              </a:rPr>
              <a:t>i</a:t>
            </a:r>
            <a:r>
              <a:rPr sz="1350" spc="-85" dirty="0">
                <a:latin typeface="Arial MT"/>
                <a:cs typeface="Arial MT"/>
              </a:rPr>
              <a:t>n</a:t>
            </a:r>
            <a:r>
              <a:rPr sz="1350" spc="-45" dirty="0">
                <a:latin typeface="Arial MT"/>
                <a:cs typeface="Arial MT"/>
              </a:rPr>
              <a:t>f</a:t>
            </a:r>
            <a:r>
              <a:rPr sz="1350" spc="25" dirty="0">
                <a:latin typeface="Arial MT"/>
                <a:cs typeface="Arial MT"/>
              </a:rPr>
              <a:t>o</a:t>
            </a:r>
            <a:r>
              <a:rPr sz="1350" spc="-5" dirty="0">
                <a:latin typeface="Arial MT"/>
                <a:cs typeface="Arial MT"/>
              </a:rPr>
              <a:t>r</a:t>
            </a:r>
            <a:r>
              <a:rPr sz="1350" spc="-15" dirty="0">
                <a:latin typeface="Arial MT"/>
                <a:cs typeface="Arial MT"/>
              </a:rPr>
              <a:t>m</a:t>
            </a:r>
            <a:r>
              <a:rPr sz="1350" spc="-85" dirty="0">
                <a:latin typeface="Arial MT"/>
                <a:cs typeface="Arial MT"/>
              </a:rPr>
              <a:t>a</a:t>
            </a:r>
            <a:r>
              <a:rPr sz="1350" spc="-45" dirty="0">
                <a:latin typeface="Arial MT"/>
                <a:cs typeface="Arial MT"/>
              </a:rPr>
              <a:t>t</a:t>
            </a:r>
            <a:r>
              <a:rPr sz="1350" spc="30" dirty="0">
                <a:latin typeface="Arial MT"/>
                <a:cs typeface="Arial MT"/>
              </a:rPr>
              <a:t>i</a:t>
            </a:r>
            <a:r>
              <a:rPr sz="1350" spc="25" dirty="0">
                <a:latin typeface="Arial MT"/>
                <a:cs typeface="Arial MT"/>
              </a:rPr>
              <a:t>o</a:t>
            </a:r>
            <a:r>
              <a:rPr sz="1350" spc="-5" dirty="0">
                <a:latin typeface="Arial MT"/>
                <a:cs typeface="Arial MT"/>
              </a:rPr>
              <a:t>n</a:t>
            </a:r>
            <a:r>
              <a:rPr sz="1350" spc="-12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s</a:t>
            </a:r>
            <a:r>
              <a:rPr sz="1350" spc="25" dirty="0">
                <a:latin typeface="Arial MT"/>
                <a:cs typeface="Arial MT"/>
              </a:rPr>
              <a:t>p</a:t>
            </a:r>
            <a:r>
              <a:rPr sz="1350" spc="-85" dirty="0">
                <a:latin typeface="Arial MT"/>
                <a:cs typeface="Arial MT"/>
              </a:rPr>
              <a:t>a</a:t>
            </a:r>
            <a:r>
              <a:rPr sz="1350" spc="-5" dirty="0">
                <a:latin typeface="Arial MT"/>
                <a:cs typeface="Arial MT"/>
              </a:rPr>
              <a:t>ce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-85" dirty="0">
                <a:latin typeface="Arial MT"/>
                <a:cs typeface="Arial MT"/>
              </a:rPr>
              <a:t>w</a:t>
            </a:r>
            <a:r>
              <a:rPr sz="1350" spc="25" dirty="0">
                <a:latin typeface="Arial MT"/>
                <a:cs typeface="Arial MT"/>
              </a:rPr>
              <a:t>h</a:t>
            </a:r>
            <a:r>
              <a:rPr sz="1350" spc="-85" dirty="0">
                <a:latin typeface="Arial MT"/>
                <a:cs typeface="Arial MT"/>
              </a:rPr>
              <a:t>e</a:t>
            </a:r>
            <a:r>
              <a:rPr sz="1350" spc="-5" dirty="0">
                <a:latin typeface="Arial MT"/>
                <a:cs typeface="Arial MT"/>
              </a:rPr>
              <a:t>n  </a:t>
            </a:r>
            <a:r>
              <a:rPr sz="1350" spc="-20" dirty="0">
                <a:latin typeface="Arial MT"/>
                <a:cs typeface="Arial MT"/>
              </a:rPr>
              <a:t>viewed</a:t>
            </a:r>
            <a:r>
              <a:rPr sz="1350" spc="-1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from</a:t>
            </a:r>
            <a:r>
              <a:rPr sz="1350" spc="-50" dirty="0">
                <a:latin typeface="Arial MT"/>
                <a:cs typeface="Arial MT"/>
              </a:rPr>
              <a:t> </a:t>
            </a:r>
            <a:r>
              <a:rPr sz="1350" spc="-45" dirty="0">
                <a:latin typeface="Arial MT"/>
                <a:cs typeface="Arial MT"/>
              </a:rPr>
              <a:t>an</a:t>
            </a:r>
            <a:r>
              <a:rPr sz="1350" spc="-1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appropriate </a:t>
            </a:r>
            <a:r>
              <a:rPr sz="1350" spc="-15" dirty="0">
                <a:latin typeface="Arial MT"/>
                <a:cs typeface="Arial MT"/>
              </a:rPr>
              <a:t>direction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72846" y="5787034"/>
            <a:ext cx="4583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4"/>
              </a:rPr>
              <a:t>http://www.youtube.com/watch?v=gNTQaH8MM98&amp;NR=1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497061" y="643168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5974181"/>
            <a:ext cx="6849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https://www.interaction-design.org/literature/book/the-encyclopedia-of- </a:t>
            </a:r>
            <a:r>
              <a:rPr sz="1800" spc="-39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human-computer-interaction-2nd-ed/bifocal-display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7061" y="643168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39" y="2115311"/>
            <a:ext cx="4978908" cy="37277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370" y="580389"/>
            <a:ext cx="811593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10" dirty="0">
                <a:solidFill>
                  <a:srgbClr val="FF6666"/>
                </a:solidFill>
              </a:rPr>
              <a:t>Bifocal</a:t>
            </a:r>
            <a:r>
              <a:rPr spc="-25" dirty="0">
                <a:solidFill>
                  <a:srgbClr val="FF6666"/>
                </a:solidFill>
              </a:rPr>
              <a:t> </a:t>
            </a:r>
            <a:r>
              <a:rPr spc="-10" dirty="0">
                <a:solidFill>
                  <a:srgbClr val="FF6666"/>
                </a:solidFill>
              </a:rPr>
              <a:t>Display</a:t>
            </a:r>
            <a:r>
              <a:rPr spc="10" dirty="0">
                <a:solidFill>
                  <a:srgbClr val="FF6666"/>
                </a:solidFill>
              </a:rPr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an </a:t>
            </a:r>
            <a:r>
              <a:rPr spc="-10" dirty="0"/>
              <a:t>information</a:t>
            </a:r>
            <a:r>
              <a:rPr spc="5" dirty="0"/>
              <a:t> </a:t>
            </a:r>
            <a:r>
              <a:rPr spc="-10" dirty="0"/>
              <a:t>presentation</a:t>
            </a:r>
            <a:r>
              <a:rPr spc="15" dirty="0"/>
              <a:t> </a:t>
            </a:r>
            <a:r>
              <a:rPr spc="-5" dirty="0"/>
              <a:t>technique </a:t>
            </a:r>
            <a:r>
              <a:rPr dirty="0"/>
              <a:t>which </a:t>
            </a:r>
            <a:r>
              <a:rPr spc="-10" dirty="0"/>
              <a:t>allows</a:t>
            </a:r>
            <a:r>
              <a:rPr dirty="0"/>
              <a:t> a </a:t>
            </a:r>
            <a:r>
              <a:rPr spc="5" dirty="0"/>
              <a:t> </a:t>
            </a:r>
            <a:r>
              <a:rPr spc="-10" dirty="0"/>
              <a:t>large </a:t>
            </a:r>
            <a:r>
              <a:rPr spc="-15" dirty="0"/>
              <a:t>data</a:t>
            </a:r>
            <a:r>
              <a:rPr spc="5" dirty="0"/>
              <a:t> </a:t>
            </a:r>
            <a:r>
              <a:rPr spc="-5" dirty="0"/>
              <a:t>space</a:t>
            </a:r>
            <a:r>
              <a:rPr dirty="0"/>
              <a:t> </a:t>
            </a:r>
            <a:r>
              <a:rPr spc="-15" dirty="0"/>
              <a:t>to</a:t>
            </a:r>
            <a:r>
              <a:rPr dirty="0"/>
              <a:t> be</a:t>
            </a:r>
            <a:r>
              <a:rPr spc="-5" dirty="0"/>
              <a:t> </a:t>
            </a:r>
            <a:r>
              <a:rPr spc="-10" dirty="0"/>
              <a:t>viewed</a:t>
            </a:r>
            <a:r>
              <a:rPr dirty="0"/>
              <a:t> as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whole,</a:t>
            </a:r>
            <a:r>
              <a:rPr spc="5" dirty="0"/>
              <a:t> </a:t>
            </a:r>
            <a:r>
              <a:rPr spc="-5" dirty="0"/>
              <a:t>while simultaneously</a:t>
            </a:r>
            <a:r>
              <a:rPr spc="10" dirty="0"/>
              <a:t> </a:t>
            </a:r>
            <a:r>
              <a:rPr dirty="0"/>
              <a:t>a</a:t>
            </a:r>
            <a:r>
              <a:rPr spc="-5" dirty="0"/>
              <a:t> portion</a:t>
            </a:r>
            <a:r>
              <a:rPr spc="-10" dirty="0"/>
              <a:t> </a:t>
            </a:r>
            <a:r>
              <a:rPr dirty="0"/>
              <a:t>is </a:t>
            </a:r>
            <a:r>
              <a:rPr spc="5" dirty="0"/>
              <a:t> </a:t>
            </a:r>
            <a:r>
              <a:rPr spc="-5" dirty="0"/>
              <a:t>seen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10" dirty="0"/>
              <a:t>detail.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detail</a:t>
            </a:r>
            <a:r>
              <a:rPr spc="2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seen</a:t>
            </a:r>
            <a:r>
              <a:rPr spc="10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the </a:t>
            </a:r>
            <a:r>
              <a:rPr spc="-15" dirty="0"/>
              <a:t>context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overview,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-5" dirty="0"/>
              <a:t>continuity </a:t>
            </a:r>
            <a:r>
              <a:rPr spc="-440" dirty="0"/>
              <a:t> </a:t>
            </a:r>
            <a:r>
              <a:rPr spc="-10" dirty="0"/>
              <a:t>across</a:t>
            </a:r>
            <a:r>
              <a:rPr spc="5" dirty="0"/>
              <a:t> </a:t>
            </a:r>
            <a:r>
              <a:rPr dirty="0"/>
              <a:t>the </a:t>
            </a:r>
            <a:r>
              <a:rPr spc="-5" dirty="0"/>
              <a:t>boundaries,</a:t>
            </a:r>
            <a:r>
              <a:rPr spc="-25" dirty="0"/>
              <a:t> </a:t>
            </a:r>
            <a:r>
              <a:rPr spc="-10" dirty="0"/>
              <a:t>rather</a:t>
            </a:r>
            <a:r>
              <a:rPr spc="10" dirty="0"/>
              <a:t> </a:t>
            </a:r>
            <a:r>
              <a:rPr dirty="0"/>
              <a:t>than</a:t>
            </a:r>
            <a:r>
              <a:rPr spc="-5" dirty="0"/>
              <a:t> </a:t>
            </a:r>
            <a:r>
              <a:rPr spc="-10" dirty="0"/>
              <a:t>existing</a:t>
            </a:r>
            <a:r>
              <a:rPr spc="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 </a:t>
            </a:r>
            <a:r>
              <a:rPr spc="-5" dirty="0"/>
              <a:t>disjoint</a:t>
            </a:r>
            <a:r>
              <a:rPr dirty="0"/>
              <a:t> </a:t>
            </a:r>
            <a:r>
              <a:rPr spc="-5" dirty="0"/>
              <a:t>window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5462727"/>
            <a:ext cx="6346825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Perspective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Wall</a:t>
            </a:r>
            <a:r>
              <a:rPr sz="2000" spc="-5" dirty="0">
                <a:latin typeface="Calibri"/>
                <a:cs typeface="Calibri"/>
              </a:rPr>
              <a:t> applies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Bifocal Display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(Mackinlay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al.,1991)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119" y="6289954"/>
            <a:ext cx="41516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http://www.youtube.com/watch?v=hYUZbrWtCZg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416" y="1484430"/>
            <a:ext cx="6837987" cy="3655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3418</Words>
  <Application>Microsoft Macintosh PowerPoint</Application>
  <PresentationFormat>Apresentação no Ecrã (4:3)</PresentationFormat>
  <Paragraphs>475</Paragraphs>
  <Slides>38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38</vt:i4>
      </vt:variant>
    </vt:vector>
  </HeadingPairs>
  <TitlesOfParts>
    <vt:vector size="43" baseType="lpstr">
      <vt:lpstr>Arial</vt:lpstr>
      <vt:lpstr>Arial MT</vt:lpstr>
      <vt:lpstr>Calibri</vt:lpstr>
      <vt:lpstr>Times New Roman</vt:lpstr>
      <vt:lpstr>Office Theme</vt:lpstr>
      <vt:lpstr>Presentation and Interaction</vt:lpstr>
      <vt:lpstr>The presentation issue</vt:lpstr>
      <vt:lpstr>To help overcome space limitations</vt:lpstr>
      <vt:lpstr>Apresentação do PowerPoint</vt:lpstr>
      <vt:lpstr>Apresentação do PowerPoint</vt:lpstr>
      <vt:lpstr>Another example</vt:lpstr>
      <vt:lpstr>Apresentação do PowerPoint</vt:lpstr>
      <vt:lpstr>The Bifocal Display is an information presentation technique which allows a  large data space to be viewed as a whole, while simultaneously a portion is  seen in detail. The detail is seen in the context of the overview, with continuity  across the boundaries, rather than existing in a disjoint window</vt:lpstr>
      <vt:lpstr>Apresentação do PowerPoint</vt:lpstr>
      <vt:lpstr>Another example</vt:lpstr>
      <vt:lpstr>Example: a small region of interest a context map can be flexibly positioned to provide a magnified view</vt:lpstr>
      <vt:lpstr>Apresentação do PowerPoint</vt:lpstr>
      <vt:lpstr>Suppression finds valuable application in the Magic Lens (Stone et al., 1994)</vt:lpstr>
      <vt:lpstr>Apresentação do PowerPoint</vt:lpstr>
      <vt:lpstr>The Magic Lens using Augmented Reality for Data Visualization</vt:lpstr>
      <vt:lpstr>The Table Lens is method to dynamically explore large amounts of tabular data</vt:lpstr>
      <vt:lpstr>Apresentação do PowerPoint</vt:lpstr>
      <vt:lpstr>The Table Lens a is method to dynamically explore large amounts of tabular data</vt:lpstr>
      <vt:lpstr>Apresentação do PowerPoint</vt:lpstr>
      <vt:lpstr>Example (Spence, 2007) Considering only Distance:</vt:lpstr>
      <vt:lpstr>Example (Spence, 2007) Considering a priori importance:</vt:lpstr>
      <vt:lpstr>Example: Part of an engineering drawing</vt:lpstr>
      <vt:lpstr>Another example : Encoding the DOI of program elements</vt:lpstr>
      <vt:lpstr>Another example :</vt:lpstr>
      <vt:lpstr>A combination of distortion and suppression can be beneficial</vt:lpstr>
      <vt:lpstr>Apresentação do PowerPoint</vt:lpstr>
      <vt:lpstr>Apresentação do PowerPoint</vt:lpstr>
      <vt:lpstr>In semantic zoom the meaning  conveyed by the new view differs from  the conveyed by the previous one</vt:lpstr>
      <vt:lpstr>Visual Information-Seeking Mantra (Shneiderman, 1996)</vt:lpstr>
      <vt:lpstr>Annotation</vt:lpstr>
      <vt:lpstr>Annotation</vt:lpstr>
      <vt:lpstr>Creating Interaction</vt:lpstr>
      <vt:lpstr>Creating Interaction</vt:lpstr>
      <vt:lpstr>Manipulating variables and parameters</vt:lpstr>
      <vt:lpstr>Manipulating variables and parameters (e.g. select, filter, modify, sort, …)</vt:lpstr>
      <vt:lpstr>Example: Portuguese Higher Education access data</vt:lpstr>
      <vt:lpstr>Main bibliography</vt:lpstr>
      <vt:lpstr>Other 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and Interaction</dc:title>
  <dc:creator>RB</dc:creator>
  <cp:lastModifiedBy>Ricardo Cruz</cp:lastModifiedBy>
  <cp:revision>1</cp:revision>
  <dcterms:created xsi:type="dcterms:W3CDTF">2022-10-31T10:17:47Z</dcterms:created>
  <dcterms:modified xsi:type="dcterms:W3CDTF">2022-10-31T11:11:37Z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2022-10-31T00:00:00Z</vt:filetime>
  </property>
</Properties>
</file>