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modernComment_100_0.xml" ContentType="application/vnd.ms-powerpoint.comments+xml"/>
  <Override PartName="/ppt/comments/modernComment_10E_0.xml" ContentType="application/vnd.ms-powerpoint.comments+xml"/>
  <Override PartName="/ppt/comments/modernComment_110_0.xml" ContentType="application/vnd.ms-powerpoint.comments+xml"/>
  <Override PartName="/ppt/comments/modernComment_111_0.xml" ContentType="application/vnd.ms-powerpoint.comments+xml"/>
  <Override PartName="/ppt/comments/modernComment_113_0.xml" ContentType="application/vnd.ms-powerpoint.comments+xml"/>
  <Override PartName="/ppt/comments/modernComment_115_0.xml" ContentType="application/vnd.ms-powerpoint.comments+xml"/>
  <Override PartName="/ppt/comments/modernComment_116_0.xml" ContentType="application/vnd.ms-powerpoint.comments+xml"/>
  <Override PartName="/ppt/comments/modernComment_119_0.xml" ContentType="application/vnd.ms-powerpoint.comments+xml"/>
  <Override PartName="/ppt/comments/modernComment_11A_0.xml" ContentType="application/vnd.ms-powerpoint.comments+xml"/>
  <Override PartName="/ppt/comments/modernComment_11B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BAA3C3-7923-8BDF-7589-ED34672CCD49}" name="Ricardo Cruz" initials="RC" userId="S::ricardo.cruz29@ua.pt::90c7527a-5ec6-4417-921e-32d064f33be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6"/>
    <p:restoredTop sz="94690"/>
  </p:normalViewPr>
  <p:slideViewPr>
    <p:cSldViewPr>
      <p:cViewPr varScale="1">
        <p:scale>
          <a:sx n="150" d="100"/>
          <a:sy n="150" d="100"/>
        </p:scale>
        <p:origin x="176" y="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68D260-5225-9442-BA64-5466A5317BD9}" authorId="{BFBAA3C3-7923-8BDF-7589-ED34672CCD49}" created="2022-10-31T10:23:57.198">
    <pc:sldMkLst xmlns:pc="http://schemas.microsoft.com/office/powerpoint/2013/main/command">
      <pc:docMk/>
      <pc:sldMk cId="0" sldId="256"/>
    </pc:sldMkLst>
    <p188:txBody>
      <a:bodyPr/>
      <a:lstStyle/>
      <a:p>
        <a:r>
          <a:rPr lang="pt-PT"/>
          <a:t>Para além da representação dos dados, também existem técnicas para dados onde é necessário apresentar as relações entre os dados</a:t>
        </a:r>
      </a:p>
    </p188:txBody>
  </p188:cm>
</p188:cmLst>
</file>

<file path=ppt/comments/modernComment_10E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71AC38C-2E83-4443-B8F0-83B3C503CD7C}" authorId="{BFBAA3C3-7923-8BDF-7589-ED34672CCD49}" created="2022-10-31T10:25:09.641">
    <pc:sldMkLst xmlns:pc="http://schemas.microsoft.com/office/powerpoint/2013/main/command">
      <pc:docMk/>
      <pc:sldMk cId="0" sldId="270"/>
    </pc:sldMkLst>
    <p188:replyLst>
      <p188:reply id="{B3229642-EB2F-E242-AD1B-768FE156BE95}" authorId="{BFBAA3C3-7923-8BDF-7589-ED34672CCD49}" created="2022-10-31T10:25:42.015">
        <p188:txBody>
          <a:bodyPr/>
          <a:lstStyle/>
          <a:p>
            <a:r>
              <a:rPr lang="pt-PT"/>
              <a:t>Este método o tree map é muito utilizado. É possível fazer através de uma árvore</a:t>
            </a:r>
          </a:p>
        </p188:txBody>
      </p188:reply>
    </p188:replyLst>
    <p188:txBody>
      <a:bodyPr/>
      <a:lstStyle/>
      <a:p>
        <a:r>
          <a:rPr lang="pt-PT"/>
          <a:t>Neste exemplo, vemos o disco do nosso computador</a:t>
        </a:r>
      </a:p>
    </p188:txBody>
  </p188:cm>
  <p188:cm id="{0D10BE6C-D014-7C4F-8610-E0DE52CAE2EB}" authorId="{BFBAA3C3-7923-8BDF-7589-ED34672CCD49}" created="2022-10-31T10:36:43.549">
    <pc:sldMkLst xmlns:pc="http://schemas.microsoft.com/office/powerpoint/2013/main/command">
      <pc:docMk/>
      <pc:sldMk cId="0" sldId="270"/>
    </pc:sldMkLst>
    <p188:txBody>
      <a:bodyPr/>
      <a:lstStyle/>
      <a:p>
        <a:r>
          <a:rPr lang="pt-PT"/>
          <a:t>Os slides anteriores estão analisados na aula04</a:t>
        </a:r>
      </a:p>
    </p188:txBody>
  </p188:cm>
</p188:cmLst>
</file>

<file path=ppt/comments/modernComment_11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5E31FE0-C59B-E04F-B7D9-2E6A946EF209}" authorId="{BFBAA3C3-7923-8BDF-7589-ED34672CCD49}" created="2022-10-31T10:27:24.114">
    <pc:sldMkLst xmlns:pc="http://schemas.microsoft.com/office/powerpoint/2013/main/command">
      <pc:docMk/>
      <pc:sldMk cId="0" sldId="272"/>
    </pc:sldMkLst>
    <p188:txBody>
      <a:bodyPr/>
      <a:lstStyle/>
      <a:p>
        <a:r>
          <a:rPr lang="pt-PT"/>
          <a:t>Pode-se fazer interação neste tipo de representação</a:t>
        </a:r>
      </a:p>
    </p188:txBody>
  </p188:cm>
</p188:cmLst>
</file>

<file path=ppt/comments/modernComment_11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A1AFFD-F8E4-054E-9CC7-E82BB0403FB2}" authorId="{BFBAA3C3-7923-8BDF-7589-ED34672CCD49}" created="2022-10-31T10:27:33.870">
    <pc:sldMkLst xmlns:pc="http://schemas.microsoft.com/office/powerpoint/2013/main/command">
      <pc:docMk/>
      <pc:sldMk cId="0" sldId="273"/>
    </pc:sldMkLst>
    <p188:txBody>
      <a:bodyPr/>
      <a:lstStyle/>
      <a:p>
        <a:r>
          <a:rPr lang="pt-PT"/>
          <a:t>Exemplo de interação
</a:t>
        </a:r>
      </a:p>
    </p188:txBody>
  </p188:cm>
</p188:cmLst>
</file>

<file path=ppt/comments/modernComment_11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F49921E-DB2B-064D-877E-5BCBBA311F06}" authorId="{BFBAA3C3-7923-8BDF-7589-ED34672CCD49}" created="2022-10-31T10:29:34.090">
    <pc:sldMkLst xmlns:pc="http://schemas.microsoft.com/office/powerpoint/2013/main/command">
      <pc:docMk/>
      <pc:sldMk cId="0" sldId="275"/>
    </pc:sldMkLst>
    <p188:txBody>
      <a:bodyPr/>
      <a:lstStyle/>
      <a:p>
        <a:r>
          <a:rPr lang="pt-PT"/>
          <a:t>Variante do tree map. Tem coordenadas polares. No centro está a raiz e à volta vão estando os nós filhos</a:t>
        </a:r>
      </a:p>
    </p188:txBody>
  </p188:cm>
</p188:cmLst>
</file>

<file path=ppt/comments/modernComment_11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E0C9B1-6AB5-A148-BF6D-25571EA43D6B}" authorId="{BFBAA3C3-7923-8BDF-7589-ED34672CCD49}" created="2022-10-31T10:31:34.074">
    <pc:sldMkLst xmlns:pc="http://schemas.microsoft.com/office/powerpoint/2013/main/command">
      <pc:docMk/>
      <pc:sldMk cId="0" sldId="277"/>
    </pc:sldMkLst>
    <p188:txBody>
      <a:bodyPr/>
      <a:lstStyle/>
      <a:p>
        <a:r>
          <a:rPr lang="pt-PT"/>
          <a:t>Esta acaba por não aproveitar bem o espaço, contudo é outro tipo de possibilidade</a:t>
        </a:r>
      </a:p>
    </p188:txBody>
  </p188:cm>
</p188:cmLst>
</file>

<file path=ppt/comments/modernComment_11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DB435A-6844-434F-B6ED-C5D2062A10AC}" authorId="{BFBAA3C3-7923-8BDF-7589-ED34672CCD49}" created="2022-10-31T10:32:04.955">
    <pc:sldMkLst xmlns:pc="http://schemas.microsoft.com/office/powerpoint/2013/main/command">
      <pc:docMk/>
      <pc:sldMk cId="0" sldId="278"/>
    </pc:sldMkLst>
    <p188:txBody>
      <a:bodyPr/>
      <a:lstStyle/>
      <a:p>
        <a:r>
          <a:rPr lang="pt-PT"/>
          <a:t>Nestes gráficos que representamos relações, a interação é também muito importante
</a:t>
        </a:r>
      </a:p>
    </p188:txBody>
  </p188:cm>
</p188:cmLst>
</file>

<file path=ppt/comments/modernComment_11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2E0E7E-549C-CE47-8B7E-62712EC7706A}" authorId="{BFBAA3C3-7923-8BDF-7589-ED34672CCD49}" created="2022-10-31T10:32:40.556">
    <pc:sldMkLst xmlns:pc="http://schemas.microsoft.com/office/powerpoint/2013/main/command">
      <pc:docMk/>
      <pc:sldMk cId="0" sldId="281"/>
    </pc:sldMkLst>
    <p188:txBody>
      <a:bodyPr/>
      <a:lstStyle/>
      <a:p>
        <a:r>
          <a:rPr lang="pt-PT"/>
          <a:t>Existem muitas mais visualizações,  não so para valores mas também para a representação de relações</a:t>
        </a:r>
      </a:p>
    </p188:txBody>
  </p188:cm>
</p188:cmLst>
</file>

<file path=ppt/comments/modernComment_11A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8139610-9D59-4E41-8389-DA8A1D12E8F7}" authorId="{BFBAA3C3-7923-8BDF-7589-ED34672CCD49}" created="2022-10-31T10:33:56.098">
    <pc:sldMkLst xmlns:pc="http://schemas.microsoft.com/office/powerpoint/2013/main/command">
      <pc:docMk/>
      <pc:sldMk cId="0" sldId="282"/>
    </pc:sldMkLst>
    <p188:txBody>
      <a:bodyPr/>
      <a:lstStyle/>
      <a:p>
        <a:r>
          <a:rPr lang="pt-PT"/>
          <a:t>Representação da frequência de palavras num texto.
Por vezes, pode não existir uma dada visualização já definida. Aqui é puxar pela criatividade e pode-se definir novas maneiras de visualização</a:t>
        </a:r>
      </a:p>
    </p188:txBody>
  </p188:cm>
</p188:cmLst>
</file>

<file path=ppt/comments/modernComment_11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555C49-C329-6843-8716-8DBF62182C4C}" authorId="{BFBAA3C3-7923-8BDF-7589-ED34672CCD49}" created="2022-10-31T10:34:36.157">
    <pc:sldMkLst xmlns:pc="http://schemas.microsoft.com/office/powerpoint/2013/main/command">
      <pc:docMk/>
      <pc:sldMk cId="0" sldId="283"/>
    </pc:sldMkLst>
    <p188:txBody>
      <a:bodyPr/>
      <a:lstStyle/>
      <a:p>
        <a:r>
          <a:rPr lang="pt-PT"/>
          <a:t>Exemplo em que se usa um diagrama construido especificamente para este caso para se perceber melhor como é que funciona um algoritmo em ROS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6654" y="2283968"/>
            <a:ext cx="3250691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590" y="1125092"/>
            <a:ext cx="8484819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31454" y="6293943"/>
            <a:ext cx="302259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0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hyperlink" Target="http://www.youtube.com/watch?v=1eO1pgTVu-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jpg"/><Relationship Id="rId4" Type="http://schemas.openxmlformats.org/officeDocument/2006/relationships/image" Target="../media/image9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wpze3RF55o" TargetMode="External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microsoft.com/office/2018/10/relationships/comments" Target="../comments/modernComment_10E_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9" Type="http://schemas.openxmlformats.org/officeDocument/2006/relationships/hyperlink" Target="http://www.youtube.com/watch?v=4tQeQ_kzYh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microsoft.com/office/2018/10/relationships/comments" Target="../comments/modernComment_110_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g"/><Relationship Id="rId2" Type="http://schemas.microsoft.com/office/2018/10/relationships/comments" Target="../comments/modernComment_111_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ibco.com/products/tibco-spotfire/learn/demos/heart-disease-prevalen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g"/><Relationship Id="rId2" Type="http://schemas.openxmlformats.org/officeDocument/2006/relationships/hyperlink" Target="https://canonicalized.com/tableau-financial-analytics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jpg"/><Relationship Id="rId2" Type="http://schemas.microsoft.com/office/2018/10/relationships/comments" Target="../comments/modernComment_113_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agodavi70.github.io/survey_viewer/overview.html" TargetMode="External"/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2" Type="http://schemas.microsoft.com/office/2018/10/relationships/comments" Target="../comments/modernComment_115_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microsoft.com/office/2018/10/relationships/comments" Target="../comments/modernComment_116_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9_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jpg"/><Relationship Id="rId2" Type="http://schemas.microsoft.com/office/2018/10/relationships/comments" Target="../comments/modernComment_11A_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g"/><Relationship Id="rId2" Type="http://schemas.microsoft.com/office/2018/10/relationships/comments" Target="../comments/modernComment_11B_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-trees-ros-tutorials.readthedocs.io/en/devel/tutorials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viz.org/wiki/Main_Page" TargetMode="External"/><Relationship Id="rId2" Type="http://schemas.openxmlformats.org/officeDocument/2006/relationships/hyperlink" Target="https://queue.acm.org/detail.cfm?id=180512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785" marR="5080" indent="-457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Representation-</a:t>
            </a:r>
            <a:r>
              <a:rPr spc="-75" dirty="0"/>
              <a:t> </a:t>
            </a:r>
            <a:r>
              <a:rPr spc="-5" dirty="0"/>
              <a:t>II </a:t>
            </a:r>
            <a:r>
              <a:rPr spc="-869" dirty="0"/>
              <a:t> </a:t>
            </a:r>
            <a:r>
              <a:rPr spc="-5" dirty="0"/>
              <a:t>Encoding</a:t>
            </a:r>
            <a:r>
              <a:rPr spc="-60" dirty="0"/>
              <a:t> </a:t>
            </a:r>
            <a:r>
              <a:rPr spc="-5" dirty="0"/>
              <a:t>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4406" y="6267094"/>
            <a:ext cx="2100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Beatriz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Sousa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Santos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11" y="260604"/>
            <a:ext cx="658368" cy="7254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3594" y="438150"/>
            <a:ext cx="2367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Universidade </a:t>
            </a:r>
            <a:r>
              <a:rPr sz="1200" b="1" dirty="0">
                <a:solidFill>
                  <a:srgbClr val="777777"/>
                </a:solidFill>
                <a:latin typeface="Arial"/>
                <a:cs typeface="Arial"/>
              </a:rPr>
              <a:t>de </a:t>
            </a:r>
            <a:r>
              <a:rPr sz="1200" b="1" spc="-20" dirty="0">
                <a:solidFill>
                  <a:srgbClr val="777777"/>
                </a:solidFill>
                <a:latin typeface="Arial"/>
                <a:cs typeface="Arial"/>
              </a:rPr>
              <a:t>Aveiro </a:t>
            </a:r>
            <a:r>
              <a:rPr sz="1200" b="1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Departamento </a:t>
            </a:r>
            <a:r>
              <a:rPr sz="1200" b="1" dirty="0">
                <a:solidFill>
                  <a:srgbClr val="777777"/>
                </a:solidFill>
                <a:latin typeface="Arial"/>
                <a:cs typeface="Arial"/>
              </a:rPr>
              <a:t>de Electrónica, </a:t>
            </a:r>
            <a:r>
              <a:rPr sz="1200" b="1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777777"/>
                </a:solidFill>
                <a:latin typeface="Arial"/>
                <a:cs typeface="Arial"/>
              </a:rPr>
              <a:t>Telecomunicações</a:t>
            </a:r>
            <a:r>
              <a:rPr sz="1200" b="1" spc="-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e</a:t>
            </a:r>
            <a:r>
              <a:rPr sz="1200" b="1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Informática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1111" y="3285744"/>
            <a:ext cx="3541776" cy="271271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742" y="5830620"/>
            <a:ext cx="5109845" cy="70548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194050">
              <a:lnSpc>
                <a:spcPct val="100000"/>
              </a:lnSpc>
              <a:spcBef>
                <a:spcPts val="855"/>
              </a:spcBef>
            </a:pP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</a:rPr>
              <a:t>visualcomplexity.com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600" b="1" spc="-10" dirty="0">
                <a:latin typeface="Arial"/>
                <a:cs typeface="Arial"/>
              </a:rPr>
              <a:t>InfoVis,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Universidade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Aveiro,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2022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4153" y="2953257"/>
            <a:ext cx="2865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Facilities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offered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eight hotels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61933" y="631817"/>
            <a:ext cx="2921635" cy="2116455"/>
            <a:chOff x="5661933" y="631817"/>
            <a:chExt cx="2921635" cy="2116455"/>
          </a:xfrm>
        </p:grpSpPr>
        <p:sp>
          <p:nvSpPr>
            <p:cNvPr id="4" name="object 4"/>
            <p:cNvSpPr/>
            <p:nvPr/>
          </p:nvSpPr>
          <p:spPr>
            <a:xfrm>
              <a:off x="5723612" y="693496"/>
              <a:ext cx="2798445" cy="1993264"/>
            </a:xfrm>
            <a:custGeom>
              <a:avLst/>
              <a:gdLst/>
              <a:ahLst/>
              <a:cxnLst/>
              <a:rect l="l" t="t" r="r" b="b"/>
              <a:pathLst>
                <a:path w="2798445" h="1993264">
                  <a:moveTo>
                    <a:pt x="0" y="1992985"/>
                  </a:moveTo>
                  <a:lnTo>
                    <a:pt x="2798081" y="1992985"/>
                  </a:lnTo>
                  <a:lnTo>
                    <a:pt x="2798081" y="0"/>
                  </a:lnTo>
                  <a:lnTo>
                    <a:pt x="0" y="0"/>
                  </a:lnTo>
                  <a:lnTo>
                    <a:pt x="0" y="1992985"/>
                  </a:lnTo>
                  <a:close/>
                </a:path>
              </a:pathLst>
            </a:custGeom>
            <a:ln w="123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97993" y="724204"/>
              <a:ext cx="1018540" cy="1931670"/>
            </a:xfrm>
            <a:custGeom>
              <a:avLst/>
              <a:gdLst/>
              <a:ahLst/>
              <a:cxnLst/>
              <a:rect l="l" t="t" r="r" b="b"/>
              <a:pathLst>
                <a:path w="1018540" h="1931670">
                  <a:moveTo>
                    <a:pt x="0" y="0"/>
                  </a:moveTo>
                  <a:lnTo>
                    <a:pt x="0" y="1931585"/>
                  </a:lnTo>
                </a:path>
                <a:path w="1018540" h="1931670">
                  <a:moveTo>
                    <a:pt x="1018483" y="0"/>
                  </a:moveTo>
                  <a:lnTo>
                    <a:pt x="1018484" y="1931585"/>
                  </a:lnTo>
                </a:path>
              </a:pathLst>
            </a:custGeom>
            <a:ln w="103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3300" y="826754"/>
              <a:ext cx="206044" cy="1954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8898" y="826754"/>
              <a:ext cx="205839" cy="1954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5330" y="826754"/>
              <a:ext cx="205839" cy="1954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3300" y="1073540"/>
              <a:ext cx="206045" cy="2055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3300" y="1330291"/>
              <a:ext cx="206045" cy="20566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3300" y="1587146"/>
              <a:ext cx="206045" cy="2056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8898" y="1874689"/>
              <a:ext cx="205839" cy="2058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8898" y="2131523"/>
              <a:ext cx="205839" cy="2058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8898" y="1114534"/>
              <a:ext cx="205839" cy="20555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5330" y="1330292"/>
              <a:ext cx="205839" cy="20566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35330" y="1874689"/>
              <a:ext cx="205839" cy="2058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35330" y="2347343"/>
              <a:ext cx="205839" cy="20562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422912" y="761631"/>
            <a:ext cx="218440" cy="184340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algn="just">
              <a:lnSpc>
                <a:spcPct val="85300"/>
              </a:lnSpc>
              <a:spcBef>
                <a:spcPts val="445"/>
              </a:spcBef>
            </a:pPr>
            <a:r>
              <a:rPr sz="1950" b="1" dirty="0">
                <a:latin typeface="Arial"/>
                <a:cs typeface="Arial"/>
              </a:rPr>
              <a:t>A  B  C  D  E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F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G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96251" y="320438"/>
            <a:ext cx="655320" cy="2978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76530" marR="5080" indent="-164465">
              <a:lnSpc>
                <a:spcPts val="969"/>
              </a:lnSpc>
              <a:spcBef>
                <a:spcPts val="300"/>
              </a:spcBef>
            </a:pPr>
            <a:r>
              <a:rPr sz="950" b="1" spc="10" dirty="0">
                <a:latin typeface="Arial"/>
                <a:cs typeface="Arial"/>
              </a:rPr>
              <a:t>S</a:t>
            </a:r>
            <a:r>
              <a:rPr sz="950" b="1" spc="-20" dirty="0">
                <a:latin typeface="Arial"/>
                <a:cs typeface="Arial"/>
              </a:rPr>
              <a:t>w</a:t>
            </a:r>
            <a:r>
              <a:rPr sz="950" b="1" spc="55" dirty="0">
                <a:latin typeface="Arial"/>
                <a:cs typeface="Arial"/>
              </a:rPr>
              <a:t>i</a:t>
            </a:r>
            <a:r>
              <a:rPr sz="950" b="1" spc="40" dirty="0">
                <a:latin typeface="Arial"/>
                <a:cs typeface="Arial"/>
              </a:rPr>
              <a:t>mm</a:t>
            </a:r>
            <a:r>
              <a:rPr sz="950" b="1" spc="55" dirty="0">
                <a:latin typeface="Arial"/>
                <a:cs typeface="Arial"/>
              </a:rPr>
              <a:t>i</a:t>
            </a:r>
            <a:r>
              <a:rPr sz="950" b="1" spc="-20" dirty="0">
                <a:latin typeface="Arial"/>
                <a:cs typeface="Arial"/>
              </a:rPr>
              <a:t>n</a:t>
            </a:r>
            <a:r>
              <a:rPr sz="950" b="1" spc="5" dirty="0">
                <a:latin typeface="Arial"/>
                <a:cs typeface="Arial"/>
              </a:rPr>
              <a:t>g  </a:t>
            </a:r>
            <a:r>
              <a:rPr sz="950" b="1" spc="15" dirty="0">
                <a:latin typeface="Arial"/>
                <a:cs typeface="Arial"/>
              </a:rPr>
              <a:t>Pool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73293" y="320438"/>
            <a:ext cx="444500" cy="2978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61594">
              <a:lnSpc>
                <a:spcPts val="969"/>
              </a:lnSpc>
              <a:spcBef>
                <a:spcPts val="300"/>
              </a:spcBef>
            </a:pPr>
            <a:r>
              <a:rPr sz="950" b="1" spc="10" dirty="0">
                <a:latin typeface="Arial"/>
                <a:cs typeface="Arial"/>
              </a:rPr>
              <a:t>Golf </a:t>
            </a:r>
            <a:r>
              <a:rPr sz="950" b="1" spc="15" dirty="0">
                <a:latin typeface="Arial"/>
                <a:cs typeface="Arial"/>
              </a:rPr>
              <a:t> </a:t>
            </a:r>
            <a:r>
              <a:rPr sz="950" b="1" spc="40" dirty="0">
                <a:latin typeface="Arial"/>
                <a:cs typeface="Arial"/>
              </a:rPr>
              <a:t>C</a:t>
            </a:r>
            <a:r>
              <a:rPr sz="950" b="1" spc="-15" dirty="0">
                <a:latin typeface="Arial"/>
                <a:cs typeface="Arial"/>
              </a:rPr>
              <a:t>ou</a:t>
            </a:r>
            <a:r>
              <a:rPr sz="950" b="1" spc="30" dirty="0">
                <a:latin typeface="Arial"/>
                <a:cs typeface="Arial"/>
              </a:rPr>
              <a:t>r</a:t>
            </a:r>
            <a:r>
              <a:rPr sz="950" b="1" spc="-50" dirty="0">
                <a:latin typeface="Arial"/>
                <a:cs typeface="Arial"/>
              </a:rPr>
              <a:t>s</a:t>
            </a:r>
            <a:r>
              <a:rPr sz="950" b="1" spc="10" dirty="0">
                <a:latin typeface="Arial"/>
                <a:cs typeface="Arial"/>
              </a:rPr>
              <a:t>e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75829" y="392213"/>
            <a:ext cx="6527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10" dirty="0">
                <a:latin typeface="Arial"/>
                <a:cs typeface="Arial"/>
              </a:rPr>
              <a:t>Restaurant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49812" y="1440076"/>
            <a:ext cx="40322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35" dirty="0">
                <a:latin typeface="Arial"/>
                <a:cs typeface="Arial"/>
              </a:rPr>
              <a:t>H</a:t>
            </a:r>
            <a:r>
              <a:rPr sz="950" b="1" spc="-15" dirty="0">
                <a:latin typeface="Arial"/>
                <a:cs typeface="Arial"/>
              </a:rPr>
              <a:t>o</a:t>
            </a:r>
            <a:r>
              <a:rPr sz="950" b="1" spc="5" dirty="0">
                <a:latin typeface="Arial"/>
                <a:cs typeface="Arial"/>
              </a:rPr>
              <a:t>t</a:t>
            </a:r>
            <a:r>
              <a:rPr sz="950" b="1" spc="-45" dirty="0">
                <a:latin typeface="Arial"/>
                <a:cs typeface="Arial"/>
              </a:rPr>
              <a:t>e</a:t>
            </a:r>
            <a:r>
              <a:rPr sz="950" b="1" spc="55" dirty="0">
                <a:latin typeface="Arial"/>
                <a:cs typeface="Arial"/>
              </a:rPr>
              <a:t>l</a:t>
            </a:r>
            <a:r>
              <a:rPr sz="950" b="1" spc="15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56806" y="5977838"/>
            <a:ext cx="12407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1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2007)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147098" y="3563923"/>
            <a:ext cx="2360930" cy="2357755"/>
            <a:chOff x="6147098" y="3563923"/>
            <a:chExt cx="2360930" cy="2357755"/>
          </a:xfrm>
        </p:grpSpPr>
        <p:sp>
          <p:nvSpPr>
            <p:cNvPr id="25" name="object 25"/>
            <p:cNvSpPr/>
            <p:nvPr/>
          </p:nvSpPr>
          <p:spPr>
            <a:xfrm>
              <a:off x="6156959" y="3573780"/>
              <a:ext cx="1449705" cy="1450340"/>
            </a:xfrm>
            <a:custGeom>
              <a:avLst/>
              <a:gdLst/>
              <a:ahLst/>
              <a:cxnLst/>
              <a:rect l="l" t="t" r="r" b="b"/>
              <a:pathLst>
                <a:path w="1449704" h="1450339">
                  <a:moveTo>
                    <a:pt x="0" y="773593"/>
                  </a:moveTo>
                  <a:lnTo>
                    <a:pt x="1396" y="821129"/>
                  </a:lnTo>
                  <a:lnTo>
                    <a:pt x="5536" y="867946"/>
                  </a:lnTo>
                  <a:lnTo>
                    <a:pt x="12340" y="913952"/>
                  </a:lnTo>
                  <a:lnTo>
                    <a:pt x="21732" y="959063"/>
                  </a:lnTo>
                  <a:lnTo>
                    <a:pt x="33634" y="1003195"/>
                  </a:lnTo>
                  <a:lnTo>
                    <a:pt x="47968" y="1046266"/>
                  </a:lnTo>
                  <a:lnTo>
                    <a:pt x="64657" y="1088191"/>
                  </a:lnTo>
                  <a:lnTo>
                    <a:pt x="83623" y="1128886"/>
                  </a:lnTo>
                  <a:lnTo>
                    <a:pt x="104789" y="1168269"/>
                  </a:lnTo>
                  <a:lnTo>
                    <a:pt x="128077" y="1206254"/>
                  </a:lnTo>
                  <a:lnTo>
                    <a:pt x="153410" y="1242759"/>
                  </a:lnTo>
                  <a:lnTo>
                    <a:pt x="180711" y="1277700"/>
                  </a:lnTo>
                  <a:lnTo>
                    <a:pt x="209900" y="1310994"/>
                  </a:lnTo>
                  <a:lnTo>
                    <a:pt x="240902" y="1342555"/>
                  </a:lnTo>
                  <a:lnTo>
                    <a:pt x="273639" y="1372302"/>
                  </a:lnTo>
                  <a:lnTo>
                    <a:pt x="308033" y="1400149"/>
                  </a:lnTo>
                  <a:lnTo>
                    <a:pt x="344006" y="1426014"/>
                  </a:lnTo>
                  <a:lnTo>
                    <a:pt x="381482" y="1449813"/>
                  </a:lnTo>
                </a:path>
                <a:path w="1449704" h="1450339">
                  <a:moveTo>
                    <a:pt x="1449448" y="381592"/>
                  </a:moveTo>
                  <a:lnTo>
                    <a:pt x="1425662" y="344115"/>
                  </a:lnTo>
                  <a:lnTo>
                    <a:pt x="1399812" y="308138"/>
                  </a:lnTo>
                  <a:lnTo>
                    <a:pt x="1371980" y="273739"/>
                  </a:lnTo>
                  <a:lnTo>
                    <a:pt x="1342250" y="240996"/>
                  </a:lnTo>
                  <a:lnTo>
                    <a:pt x="1310705" y="209987"/>
                  </a:lnTo>
                  <a:lnTo>
                    <a:pt x="1277430" y="180789"/>
                  </a:lnTo>
                  <a:lnTo>
                    <a:pt x="1242508" y="153481"/>
                  </a:lnTo>
                  <a:lnTo>
                    <a:pt x="1206022" y="128139"/>
                  </a:lnTo>
                  <a:lnTo>
                    <a:pt x="1168057" y="104842"/>
                  </a:lnTo>
                  <a:lnTo>
                    <a:pt x="1128695" y="83667"/>
                  </a:lnTo>
                  <a:lnTo>
                    <a:pt x="1088020" y="64692"/>
                  </a:lnTo>
                  <a:lnTo>
                    <a:pt x="1046116" y="47995"/>
                  </a:lnTo>
                  <a:lnTo>
                    <a:pt x="1003066" y="33654"/>
                  </a:lnTo>
                  <a:lnTo>
                    <a:pt x="958955" y="21746"/>
                  </a:lnTo>
                  <a:lnTo>
                    <a:pt x="913865" y="12348"/>
                  </a:lnTo>
                  <a:lnTo>
                    <a:pt x="867881" y="5540"/>
                  </a:lnTo>
                  <a:lnTo>
                    <a:pt x="821085" y="1397"/>
                  </a:lnTo>
                  <a:lnTo>
                    <a:pt x="773562" y="0"/>
                  </a:lnTo>
                  <a:lnTo>
                    <a:pt x="726056" y="1397"/>
                  </a:lnTo>
                  <a:lnTo>
                    <a:pt x="679355" y="5540"/>
                  </a:lnTo>
                  <a:lnTo>
                    <a:pt x="633536" y="12348"/>
                  </a:lnTo>
                  <a:lnTo>
                    <a:pt x="588676" y="21746"/>
                  </a:lnTo>
                  <a:lnTo>
                    <a:pt x="544853" y="33654"/>
                  </a:lnTo>
                  <a:lnTo>
                    <a:pt x="502145" y="47995"/>
                  </a:lnTo>
                  <a:lnTo>
                    <a:pt x="460628" y="64692"/>
                  </a:lnTo>
                  <a:lnTo>
                    <a:pt x="420381" y="83667"/>
                  </a:lnTo>
                  <a:lnTo>
                    <a:pt x="381481" y="104842"/>
                  </a:lnTo>
                  <a:lnTo>
                    <a:pt x="344006" y="128139"/>
                  </a:lnTo>
                  <a:lnTo>
                    <a:pt x="308033" y="153481"/>
                  </a:lnTo>
                  <a:lnTo>
                    <a:pt x="273639" y="180789"/>
                  </a:lnTo>
                  <a:lnTo>
                    <a:pt x="240902" y="209987"/>
                  </a:lnTo>
                  <a:lnTo>
                    <a:pt x="209900" y="240996"/>
                  </a:lnTo>
                  <a:lnTo>
                    <a:pt x="180710" y="273739"/>
                  </a:lnTo>
                  <a:lnTo>
                    <a:pt x="153410" y="308138"/>
                  </a:lnTo>
                  <a:lnTo>
                    <a:pt x="128077" y="344115"/>
                  </a:lnTo>
                  <a:lnTo>
                    <a:pt x="104789" y="381592"/>
                  </a:lnTo>
                  <a:lnTo>
                    <a:pt x="83623" y="420492"/>
                  </a:lnTo>
                  <a:lnTo>
                    <a:pt x="64657" y="460737"/>
                  </a:lnTo>
                  <a:lnTo>
                    <a:pt x="47968" y="502250"/>
                  </a:lnTo>
                  <a:lnTo>
                    <a:pt x="33634" y="544952"/>
                  </a:lnTo>
                  <a:lnTo>
                    <a:pt x="21732" y="588766"/>
                  </a:lnTo>
                  <a:lnTo>
                    <a:pt x="12340" y="633614"/>
                  </a:lnTo>
                  <a:lnTo>
                    <a:pt x="5536" y="679418"/>
                  </a:lnTo>
                  <a:lnTo>
                    <a:pt x="1396" y="726101"/>
                  </a:lnTo>
                  <a:lnTo>
                    <a:pt x="0" y="773576"/>
                  </a:lnTo>
                </a:path>
              </a:pathLst>
            </a:custGeom>
            <a:ln w="19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89225" y="3573780"/>
              <a:ext cx="1508760" cy="1400175"/>
            </a:xfrm>
            <a:custGeom>
              <a:avLst/>
              <a:gdLst/>
              <a:ahLst/>
              <a:cxnLst/>
              <a:rect l="l" t="t" r="r" b="b"/>
              <a:pathLst>
                <a:path w="1508759" h="1400175">
                  <a:moveTo>
                    <a:pt x="0" y="773585"/>
                  </a:moveTo>
                  <a:lnTo>
                    <a:pt x="1396" y="821129"/>
                  </a:lnTo>
                  <a:lnTo>
                    <a:pt x="5535" y="867946"/>
                  </a:lnTo>
                  <a:lnTo>
                    <a:pt x="12339" y="913952"/>
                  </a:lnTo>
                  <a:lnTo>
                    <a:pt x="21729" y="959063"/>
                  </a:lnTo>
                  <a:lnTo>
                    <a:pt x="33629" y="1003195"/>
                  </a:lnTo>
                  <a:lnTo>
                    <a:pt x="47961" y="1046266"/>
                  </a:lnTo>
                  <a:lnTo>
                    <a:pt x="64647" y="1088191"/>
                  </a:lnTo>
                  <a:lnTo>
                    <a:pt x="83610" y="1128886"/>
                  </a:lnTo>
                  <a:lnTo>
                    <a:pt x="104772" y="1168269"/>
                  </a:lnTo>
                  <a:lnTo>
                    <a:pt x="128056" y="1206254"/>
                  </a:lnTo>
                  <a:lnTo>
                    <a:pt x="153383" y="1242759"/>
                  </a:lnTo>
                  <a:lnTo>
                    <a:pt x="180677" y="1277700"/>
                  </a:lnTo>
                  <a:lnTo>
                    <a:pt x="209860" y="1310994"/>
                  </a:lnTo>
                  <a:lnTo>
                    <a:pt x="240855" y="1342555"/>
                  </a:lnTo>
                  <a:lnTo>
                    <a:pt x="273583" y="1372302"/>
                  </a:lnTo>
                  <a:lnTo>
                    <a:pt x="307967" y="1400149"/>
                  </a:lnTo>
                </a:path>
                <a:path w="1508759" h="1400175">
                  <a:moveTo>
                    <a:pt x="1508748" y="505745"/>
                  </a:moveTo>
                  <a:lnTo>
                    <a:pt x="1490456" y="460737"/>
                  </a:lnTo>
                  <a:lnTo>
                    <a:pt x="1471050" y="420492"/>
                  </a:lnTo>
                  <a:lnTo>
                    <a:pt x="1449411" y="381592"/>
                  </a:lnTo>
                  <a:lnTo>
                    <a:pt x="1425623" y="344115"/>
                  </a:lnTo>
                  <a:lnTo>
                    <a:pt x="1399769" y="308138"/>
                  </a:lnTo>
                  <a:lnTo>
                    <a:pt x="1371933" y="273739"/>
                  </a:lnTo>
                  <a:lnTo>
                    <a:pt x="1342198" y="240996"/>
                  </a:lnTo>
                  <a:lnTo>
                    <a:pt x="1310648" y="209987"/>
                  </a:lnTo>
                  <a:lnTo>
                    <a:pt x="1277366" y="180789"/>
                  </a:lnTo>
                  <a:lnTo>
                    <a:pt x="1242436" y="153481"/>
                  </a:lnTo>
                  <a:lnTo>
                    <a:pt x="1205942" y="128139"/>
                  </a:lnTo>
                  <a:lnTo>
                    <a:pt x="1167967" y="104842"/>
                  </a:lnTo>
                  <a:lnTo>
                    <a:pt x="1128594" y="83667"/>
                  </a:lnTo>
                  <a:lnTo>
                    <a:pt x="1087907" y="64692"/>
                  </a:lnTo>
                  <a:lnTo>
                    <a:pt x="1045990" y="47995"/>
                  </a:lnTo>
                  <a:lnTo>
                    <a:pt x="1002926" y="33654"/>
                  </a:lnTo>
                  <a:lnTo>
                    <a:pt x="958799" y="21746"/>
                  </a:lnTo>
                  <a:lnTo>
                    <a:pt x="913692" y="12348"/>
                  </a:lnTo>
                  <a:lnTo>
                    <a:pt x="867689" y="5540"/>
                  </a:lnTo>
                  <a:lnTo>
                    <a:pt x="820873" y="1397"/>
                  </a:lnTo>
                  <a:lnTo>
                    <a:pt x="773327" y="0"/>
                  </a:lnTo>
                  <a:lnTo>
                    <a:pt x="724032" y="1507"/>
                  </a:lnTo>
                  <a:lnTo>
                    <a:pt x="675606" y="5970"/>
                  </a:lnTo>
                  <a:lnTo>
                    <a:pt x="628137" y="13302"/>
                  </a:lnTo>
                  <a:lnTo>
                    <a:pt x="581710" y="23416"/>
                  </a:lnTo>
                  <a:lnTo>
                    <a:pt x="536413" y="36225"/>
                  </a:lnTo>
                  <a:lnTo>
                    <a:pt x="492333" y="51642"/>
                  </a:lnTo>
                  <a:lnTo>
                    <a:pt x="449556" y="69580"/>
                  </a:lnTo>
                  <a:lnTo>
                    <a:pt x="408170" y="89952"/>
                  </a:lnTo>
                  <a:lnTo>
                    <a:pt x="368261" y="112670"/>
                  </a:lnTo>
                  <a:lnTo>
                    <a:pt x="329917" y="137648"/>
                  </a:lnTo>
                  <a:lnTo>
                    <a:pt x="293223" y="164799"/>
                  </a:lnTo>
                  <a:lnTo>
                    <a:pt x="258267" y="194035"/>
                  </a:lnTo>
                  <a:lnTo>
                    <a:pt x="225136" y="225270"/>
                  </a:lnTo>
                  <a:lnTo>
                    <a:pt x="193916" y="258416"/>
                  </a:lnTo>
                  <a:lnTo>
                    <a:pt x="164695" y="293387"/>
                  </a:lnTo>
                  <a:lnTo>
                    <a:pt x="137559" y="330096"/>
                  </a:lnTo>
                  <a:lnTo>
                    <a:pt x="112595" y="368454"/>
                  </a:lnTo>
                  <a:lnTo>
                    <a:pt x="89891" y="408376"/>
                  </a:lnTo>
                  <a:lnTo>
                    <a:pt x="69532" y="449774"/>
                  </a:lnTo>
                  <a:lnTo>
                    <a:pt x="51605" y="492562"/>
                  </a:lnTo>
                  <a:lnTo>
                    <a:pt x="36199" y="536651"/>
                  </a:lnTo>
                  <a:lnTo>
                    <a:pt x="23399" y="581956"/>
                  </a:lnTo>
                  <a:lnTo>
                    <a:pt x="13292" y="628389"/>
                  </a:lnTo>
                  <a:lnTo>
                    <a:pt x="5965" y="675862"/>
                  </a:lnTo>
                  <a:lnTo>
                    <a:pt x="1505" y="724290"/>
                  </a:lnTo>
                  <a:lnTo>
                    <a:pt x="0" y="773585"/>
                  </a:lnTo>
                </a:path>
              </a:pathLst>
            </a:custGeom>
            <a:ln w="19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68168" y="4367011"/>
              <a:ext cx="1426210" cy="1544955"/>
            </a:xfrm>
            <a:custGeom>
              <a:avLst/>
              <a:gdLst/>
              <a:ahLst/>
              <a:cxnLst/>
              <a:rect l="l" t="t" r="r" b="b"/>
              <a:pathLst>
                <a:path w="1426209" h="1544954">
                  <a:moveTo>
                    <a:pt x="0" y="773790"/>
                  </a:moveTo>
                  <a:lnTo>
                    <a:pt x="1397" y="821336"/>
                  </a:lnTo>
                  <a:lnTo>
                    <a:pt x="5536" y="868153"/>
                  </a:lnTo>
                  <a:lnTo>
                    <a:pt x="12341" y="914157"/>
                  </a:lnTo>
                  <a:lnTo>
                    <a:pt x="21732" y="959264"/>
                  </a:lnTo>
                  <a:lnTo>
                    <a:pt x="33634" y="1003392"/>
                  </a:lnTo>
                  <a:lnTo>
                    <a:pt x="47968" y="1046455"/>
                  </a:lnTo>
                  <a:lnTo>
                    <a:pt x="64656" y="1088372"/>
                  </a:lnTo>
                  <a:lnTo>
                    <a:pt x="83622" y="1129058"/>
                  </a:lnTo>
                  <a:lnTo>
                    <a:pt x="104788" y="1168430"/>
                  </a:lnTo>
                  <a:lnTo>
                    <a:pt x="128076" y="1206404"/>
                  </a:lnTo>
                  <a:lnTo>
                    <a:pt x="153408" y="1242897"/>
                  </a:lnTo>
                  <a:lnTo>
                    <a:pt x="180707" y="1277826"/>
                  </a:lnTo>
                  <a:lnTo>
                    <a:pt x="209896" y="1311106"/>
                  </a:lnTo>
                  <a:lnTo>
                    <a:pt x="240897" y="1342654"/>
                  </a:lnTo>
                  <a:lnTo>
                    <a:pt x="273633" y="1372388"/>
                  </a:lnTo>
                  <a:lnTo>
                    <a:pt x="308025" y="1400222"/>
                  </a:lnTo>
                  <a:lnTo>
                    <a:pt x="343997" y="1426075"/>
                  </a:lnTo>
                  <a:lnTo>
                    <a:pt x="381470" y="1449861"/>
                  </a:lnTo>
                  <a:lnTo>
                    <a:pt x="420368" y="1471499"/>
                  </a:lnTo>
                  <a:lnTo>
                    <a:pt x="460613" y="1490903"/>
                  </a:lnTo>
                  <a:lnTo>
                    <a:pt x="502127" y="1507991"/>
                  </a:lnTo>
                  <a:lnTo>
                    <a:pt x="544833" y="1522680"/>
                  </a:lnTo>
                  <a:lnTo>
                    <a:pt x="588653" y="1534885"/>
                  </a:lnTo>
                  <a:lnTo>
                    <a:pt x="633509" y="1544523"/>
                  </a:lnTo>
                </a:path>
                <a:path w="1426209" h="1544954">
                  <a:moveTo>
                    <a:pt x="1425633" y="344166"/>
                  </a:moveTo>
                  <a:lnTo>
                    <a:pt x="1399782" y="308180"/>
                  </a:lnTo>
                  <a:lnTo>
                    <a:pt x="1371950" y="273774"/>
                  </a:lnTo>
                  <a:lnTo>
                    <a:pt x="1342220" y="241025"/>
                  </a:lnTo>
                  <a:lnTo>
                    <a:pt x="1310675" y="210010"/>
                  </a:lnTo>
                  <a:lnTo>
                    <a:pt x="1277400" y="180807"/>
                  </a:lnTo>
                  <a:lnTo>
                    <a:pt x="1242477" y="153495"/>
                  </a:lnTo>
                  <a:lnTo>
                    <a:pt x="1205991" y="128149"/>
                  </a:lnTo>
                  <a:lnTo>
                    <a:pt x="1168025" y="104849"/>
                  </a:lnTo>
                  <a:lnTo>
                    <a:pt x="1128662" y="83672"/>
                  </a:lnTo>
                  <a:lnTo>
                    <a:pt x="1087987" y="64696"/>
                  </a:lnTo>
                  <a:lnTo>
                    <a:pt x="1046082" y="47998"/>
                  </a:lnTo>
                  <a:lnTo>
                    <a:pt x="1003032" y="33655"/>
                  </a:lnTo>
                  <a:lnTo>
                    <a:pt x="958920" y="21746"/>
                  </a:lnTo>
                  <a:lnTo>
                    <a:pt x="913829" y="12349"/>
                  </a:lnTo>
                  <a:lnTo>
                    <a:pt x="867844" y="5540"/>
                  </a:lnTo>
                  <a:lnTo>
                    <a:pt x="821047" y="1398"/>
                  </a:lnTo>
                  <a:lnTo>
                    <a:pt x="773523" y="0"/>
                  </a:lnTo>
                  <a:lnTo>
                    <a:pt x="726022" y="1398"/>
                  </a:lnTo>
                  <a:lnTo>
                    <a:pt x="679325" y="5540"/>
                  </a:lnTo>
                  <a:lnTo>
                    <a:pt x="633509" y="12349"/>
                  </a:lnTo>
                  <a:lnTo>
                    <a:pt x="588652" y="21746"/>
                  </a:lnTo>
                  <a:lnTo>
                    <a:pt x="544832" y="33655"/>
                  </a:lnTo>
                  <a:lnTo>
                    <a:pt x="502127" y="47998"/>
                  </a:lnTo>
                  <a:lnTo>
                    <a:pt x="460613" y="64696"/>
                  </a:lnTo>
                  <a:lnTo>
                    <a:pt x="420368" y="83672"/>
                  </a:lnTo>
                  <a:lnTo>
                    <a:pt x="381470" y="104849"/>
                  </a:lnTo>
                  <a:lnTo>
                    <a:pt x="343996" y="128149"/>
                  </a:lnTo>
                  <a:lnTo>
                    <a:pt x="308025" y="153495"/>
                  </a:lnTo>
                  <a:lnTo>
                    <a:pt x="273632" y="180807"/>
                  </a:lnTo>
                  <a:lnTo>
                    <a:pt x="240897" y="210010"/>
                  </a:lnTo>
                  <a:lnTo>
                    <a:pt x="209896" y="241025"/>
                  </a:lnTo>
                  <a:lnTo>
                    <a:pt x="180707" y="273774"/>
                  </a:lnTo>
                  <a:lnTo>
                    <a:pt x="153408" y="308180"/>
                  </a:lnTo>
                  <a:lnTo>
                    <a:pt x="128075" y="344166"/>
                  </a:lnTo>
                  <a:lnTo>
                    <a:pt x="104788" y="381653"/>
                  </a:lnTo>
                  <a:lnTo>
                    <a:pt x="83622" y="420564"/>
                  </a:lnTo>
                  <a:lnTo>
                    <a:pt x="64656" y="460821"/>
                  </a:lnTo>
                  <a:lnTo>
                    <a:pt x="47968" y="502346"/>
                  </a:lnTo>
                  <a:lnTo>
                    <a:pt x="33634" y="545063"/>
                  </a:lnTo>
                  <a:lnTo>
                    <a:pt x="21732" y="588893"/>
                  </a:lnTo>
                  <a:lnTo>
                    <a:pt x="12340" y="633758"/>
                  </a:lnTo>
                  <a:lnTo>
                    <a:pt x="5536" y="679581"/>
                  </a:lnTo>
                  <a:lnTo>
                    <a:pt x="1397" y="726284"/>
                  </a:lnTo>
                  <a:lnTo>
                    <a:pt x="0" y="773790"/>
                  </a:lnTo>
                </a:path>
              </a:pathLst>
            </a:custGeom>
            <a:ln w="19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42183" y="3981504"/>
            <a:ext cx="72580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65" dirty="0">
                <a:solidFill>
                  <a:srgbClr val="00FFFF"/>
                </a:solidFill>
                <a:latin typeface="Arial"/>
                <a:cs typeface="Arial"/>
              </a:rPr>
              <a:t>S</a:t>
            </a:r>
            <a:r>
              <a:rPr sz="1050" b="1" spc="25" dirty="0">
                <a:solidFill>
                  <a:srgbClr val="00FFFF"/>
                </a:solidFill>
                <a:latin typeface="Arial"/>
                <a:cs typeface="Arial"/>
              </a:rPr>
              <a:t>w</a:t>
            </a:r>
            <a:r>
              <a:rPr sz="1050" b="1" spc="10" dirty="0">
                <a:solidFill>
                  <a:srgbClr val="00FFFF"/>
                </a:solidFill>
                <a:latin typeface="Arial"/>
                <a:cs typeface="Arial"/>
              </a:rPr>
              <a:t>i</a:t>
            </a:r>
            <a:r>
              <a:rPr sz="1050" b="1" spc="-15" dirty="0">
                <a:solidFill>
                  <a:srgbClr val="00FFFF"/>
                </a:solidFill>
                <a:latin typeface="Arial"/>
                <a:cs typeface="Arial"/>
              </a:rPr>
              <a:t>m</a:t>
            </a:r>
            <a:r>
              <a:rPr sz="1050" b="1" spc="65" dirty="0">
                <a:solidFill>
                  <a:srgbClr val="00FFFF"/>
                </a:solidFill>
                <a:latin typeface="Arial"/>
                <a:cs typeface="Arial"/>
              </a:rPr>
              <a:t>m</a:t>
            </a:r>
            <a:r>
              <a:rPr sz="1050" b="1" spc="10" dirty="0">
                <a:solidFill>
                  <a:srgbClr val="00FFFF"/>
                </a:solidFill>
                <a:latin typeface="Arial"/>
                <a:cs typeface="Arial"/>
              </a:rPr>
              <a:t>i</a:t>
            </a:r>
            <a:r>
              <a:rPr sz="1050" b="1" spc="45" dirty="0">
                <a:solidFill>
                  <a:srgbClr val="00FFFF"/>
                </a:solidFill>
                <a:latin typeface="Arial"/>
                <a:cs typeface="Arial"/>
              </a:rPr>
              <a:t>n</a:t>
            </a:r>
            <a:r>
              <a:rPr sz="1050" b="1" spc="20" dirty="0">
                <a:solidFill>
                  <a:srgbClr val="00FFFF"/>
                </a:solidFill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42183" y="4118629"/>
            <a:ext cx="30797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45" dirty="0">
                <a:solidFill>
                  <a:srgbClr val="00FFFF"/>
                </a:solidFill>
                <a:latin typeface="Arial"/>
                <a:cs typeface="Arial"/>
              </a:rPr>
              <a:t>p</a:t>
            </a:r>
            <a:r>
              <a:rPr sz="1050" b="1" spc="-30" dirty="0">
                <a:solidFill>
                  <a:srgbClr val="00FFFF"/>
                </a:solidFill>
                <a:latin typeface="Arial"/>
                <a:cs typeface="Arial"/>
              </a:rPr>
              <a:t>oo</a:t>
            </a:r>
            <a:r>
              <a:rPr sz="1050" b="1" spc="5" dirty="0">
                <a:solidFill>
                  <a:srgbClr val="00FFFF"/>
                </a:solidFill>
                <a:latin typeface="Arial"/>
                <a:cs typeface="Arial"/>
              </a:rPr>
              <a:t>l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30390" y="3805187"/>
            <a:ext cx="29654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solidFill>
                  <a:srgbClr val="00ED00"/>
                </a:solidFill>
                <a:latin typeface="Arial"/>
                <a:cs typeface="Arial"/>
              </a:rPr>
              <a:t>G</a:t>
            </a:r>
            <a:r>
              <a:rPr sz="1050" b="1" spc="-30" dirty="0">
                <a:solidFill>
                  <a:srgbClr val="00ED00"/>
                </a:solidFill>
                <a:latin typeface="Arial"/>
                <a:cs typeface="Arial"/>
              </a:rPr>
              <a:t>o</a:t>
            </a:r>
            <a:r>
              <a:rPr sz="1050" b="1" spc="10" dirty="0">
                <a:solidFill>
                  <a:srgbClr val="00ED00"/>
                </a:solidFill>
                <a:latin typeface="Arial"/>
                <a:cs typeface="Arial"/>
              </a:rPr>
              <a:t>lf</a:t>
            </a:r>
            <a:endParaRPr sz="10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11330" y="4431435"/>
            <a:ext cx="19621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5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50551" y="3775564"/>
            <a:ext cx="196215" cy="30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5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92613" y="4715457"/>
            <a:ext cx="19621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5" dirty="0">
                <a:latin typeface="Arial"/>
                <a:cs typeface="Arial"/>
              </a:rPr>
              <a:t>C</a:t>
            </a:r>
            <a:endParaRPr sz="1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24040" y="4118228"/>
            <a:ext cx="196215" cy="30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5" dirty="0">
                <a:latin typeface="Arial"/>
                <a:cs typeface="Arial"/>
              </a:rPr>
              <a:t>D</a:t>
            </a:r>
            <a:endParaRPr sz="1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08538" y="4715457"/>
            <a:ext cx="18351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5" dirty="0">
                <a:latin typeface="Arial"/>
                <a:cs typeface="Arial"/>
              </a:rPr>
              <a:t>E</a:t>
            </a:r>
            <a:endParaRPr sz="18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38173" y="4118228"/>
            <a:ext cx="170180" cy="30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5" dirty="0">
                <a:latin typeface="Arial"/>
                <a:cs typeface="Arial"/>
              </a:rPr>
              <a:t>F</a:t>
            </a:r>
            <a:endParaRPr sz="18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37315" y="5058561"/>
            <a:ext cx="735330" cy="465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 algn="ctr">
              <a:lnSpc>
                <a:spcPts val="2205"/>
              </a:lnSpc>
              <a:spcBef>
                <a:spcPts val="105"/>
              </a:spcBef>
            </a:pPr>
            <a:r>
              <a:rPr sz="1850" b="1" spc="5" dirty="0">
                <a:latin typeface="Arial"/>
                <a:cs typeface="Arial"/>
              </a:rPr>
              <a:t>G</a:t>
            </a:r>
            <a:endParaRPr sz="1850">
              <a:latin typeface="Arial"/>
              <a:cs typeface="Arial"/>
            </a:endParaRPr>
          </a:p>
          <a:p>
            <a:pPr algn="ctr">
              <a:lnSpc>
                <a:spcPts val="1245"/>
              </a:lnSpc>
            </a:pPr>
            <a:r>
              <a:rPr sz="1050" b="1" spc="5" dirty="0">
                <a:solidFill>
                  <a:srgbClr val="FF00FF"/>
                </a:solidFill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86430" y="3284648"/>
            <a:ext cx="156291" cy="14408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86429" y="3020613"/>
            <a:ext cx="156292" cy="156188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1330288" y="3320707"/>
            <a:ext cx="528320" cy="312420"/>
            <a:chOff x="1330288" y="3320707"/>
            <a:chExt cx="528320" cy="312420"/>
          </a:xfrm>
        </p:grpSpPr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2457" y="3488783"/>
              <a:ext cx="144219" cy="14408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0288" y="3488783"/>
              <a:ext cx="144207" cy="14408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0324" y="3320707"/>
              <a:ext cx="156303" cy="14408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2505" y="3320707"/>
              <a:ext cx="156015" cy="144088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50324" y="3692918"/>
            <a:ext cx="156304" cy="156068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202534" y="3236489"/>
            <a:ext cx="141025" cy="140971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506561" y="3992892"/>
            <a:ext cx="106315" cy="105251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506561" y="3788757"/>
            <a:ext cx="156291" cy="14444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302385" y="3788756"/>
            <a:ext cx="144303" cy="14444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302384" y="3992891"/>
            <a:ext cx="144304" cy="156189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1194035" y="4106726"/>
            <a:ext cx="864235" cy="438784"/>
          </a:xfrm>
          <a:custGeom>
            <a:avLst/>
            <a:gdLst/>
            <a:ahLst/>
            <a:cxnLst/>
            <a:rect l="l" t="t" r="r" b="b"/>
            <a:pathLst>
              <a:path w="864235" h="438785">
                <a:moveTo>
                  <a:pt x="0" y="0"/>
                </a:moveTo>
                <a:lnTo>
                  <a:pt x="6826" y="10168"/>
                </a:lnTo>
              </a:path>
              <a:path w="864235" h="438785">
                <a:moveTo>
                  <a:pt x="24856" y="37023"/>
                </a:moveTo>
                <a:lnTo>
                  <a:pt x="51350" y="72789"/>
                </a:lnTo>
                <a:lnTo>
                  <a:pt x="79430" y="107240"/>
                </a:lnTo>
                <a:lnTo>
                  <a:pt x="109043" y="140320"/>
                </a:lnTo>
                <a:lnTo>
                  <a:pt x="140137" y="171973"/>
                </a:lnTo>
                <a:lnTo>
                  <a:pt x="172660" y="202143"/>
                </a:lnTo>
                <a:lnTo>
                  <a:pt x="206560" y="230774"/>
                </a:lnTo>
                <a:lnTo>
                  <a:pt x="241786" y="257809"/>
                </a:lnTo>
                <a:lnTo>
                  <a:pt x="278284" y="283192"/>
                </a:lnTo>
                <a:lnTo>
                  <a:pt x="316004" y="306868"/>
                </a:lnTo>
                <a:lnTo>
                  <a:pt x="354892" y="328779"/>
                </a:lnTo>
                <a:lnTo>
                  <a:pt x="394898" y="348871"/>
                </a:lnTo>
                <a:lnTo>
                  <a:pt x="435968" y="367086"/>
                </a:lnTo>
                <a:lnTo>
                  <a:pt x="478051" y="383368"/>
                </a:lnTo>
                <a:lnTo>
                  <a:pt x="521095" y="397662"/>
                </a:lnTo>
                <a:lnTo>
                  <a:pt x="565047" y="409911"/>
                </a:lnTo>
                <a:lnTo>
                  <a:pt x="609856" y="420058"/>
                </a:lnTo>
                <a:lnTo>
                  <a:pt x="655470" y="428049"/>
                </a:lnTo>
                <a:lnTo>
                  <a:pt x="701836" y="433826"/>
                </a:lnTo>
                <a:lnTo>
                  <a:pt x="748903" y="437333"/>
                </a:lnTo>
                <a:lnTo>
                  <a:pt x="796619" y="438515"/>
                </a:lnTo>
                <a:lnTo>
                  <a:pt x="844344" y="437333"/>
                </a:lnTo>
                <a:lnTo>
                  <a:pt x="863801" y="435886"/>
                </a:lnTo>
              </a:path>
            </a:pathLst>
          </a:custGeom>
          <a:ln w="24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19159" y="3104254"/>
            <a:ext cx="132080" cy="564515"/>
          </a:xfrm>
          <a:custGeom>
            <a:avLst/>
            <a:gdLst/>
            <a:ahLst/>
            <a:cxnLst/>
            <a:rect l="l" t="t" r="r" b="b"/>
            <a:pathLst>
              <a:path w="132080" h="564514">
                <a:moveTo>
                  <a:pt x="127739" y="563979"/>
                </a:moveTo>
                <a:lnTo>
                  <a:pt x="130397" y="528216"/>
                </a:lnTo>
                <a:lnTo>
                  <a:pt x="131578" y="480473"/>
                </a:lnTo>
                <a:lnTo>
                  <a:pt x="130397" y="432783"/>
                </a:lnTo>
                <a:lnTo>
                  <a:pt x="126892" y="385738"/>
                </a:lnTo>
                <a:lnTo>
                  <a:pt x="121118" y="339392"/>
                </a:lnTo>
                <a:lnTo>
                  <a:pt x="113132" y="293795"/>
                </a:lnTo>
                <a:lnTo>
                  <a:pt x="102989" y="249000"/>
                </a:lnTo>
                <a:lnTo>
                  <a:pt x="90747" y="205060"/>
                </a:lnTo>
                <a:lnTo>
                  <a:pt x="76461" y="162026"/>
                </a:lnTo>
                <a:lnTo>
                  <a:pt x="60187" y="119951"/>
                </a:lnTo>
                <a:lnTo>
                  <a:pt x="41981" y="78887"/>
                </a:lnTo>
                <a:lnTo>
                  <a:pt x="21900" y="38885"/>
                </a:lnTo>
                <a:lnTo>
                  <a:pt x="0" y="0"/>
                </a:lnTo>
              </a:path>
            </a:pathLst>
          </a:custGeom>
          <a:ln w="24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23226" y="42470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0"/>
                </a:moveTo>
                <a:lnTo>
                  <a:pt x="9336" y="9506"/>
                </a:lnTo>
              </a:path>
            </a:pathLst>
          </a:custGeom>
          <a:ln w="24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317876" y="2875235"/>
            <a:ext cx="883285" cy="3962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370"/>
              </a:spcBef>
            </a:pPr>
            <a:r>
              <a:rPr sz="1300" b="1" spc="75" dirty="0">
                <a:solidFill>
                  <a:srgbClr val="00FFFF"/>
                </a:solidFill>
                <a:latin typeface="Arial"/>
                <a:cs typeface="Arial"/>
              </a:rPr>
              <a:t>S</a:t>
            </a:r>
            <a:r>
              <a:rPr sz="1300" b="1" spc="20" dirty="0">
                <a:solidFill>
                  <a:srgbClr val="00FFFF"/>
                </a:solidFill>
                <a:latin typeface="Arial"/>
                <a:cs typeface="Arial"/>
              </a:rPr>
              <a:t>w</a:t>
            </a:r>
            <a:r>
              <a:rPr sz="1300" b="1" spc="10" dirty="0">
                <a:solidFill>
                  <a:srgbClr val="00FFFF"/>
                </a:solidFill>
                <a:latin typeface="Arial"/>
                <a:cs typeface="Arial"/>
              </a:rPr>
              <a:t>i</a:t>
            </a:r>
            <a:r>
              <a:rPr sz="1300" b="1" spc="-25" dirty="0">
                <a:solidFill>
                  <a:srgbClr val="00FFFF"/>
                </a:solidFill>
                <a:latin typeface="Arial"/>
                <a:cs typeface="Arial"/>
              </a:rPr>
              <a:t>m</a:t>
            </a:r>
            <a:r>
              <a:rPr sz="1300" b="1" spc="65" dirty="0">
                <a:solidFill>
                  <a:srgbClr val="00FFFF"/>
                </a:solidFill>
                <a:latin typeface="Arial"/>
                <a:cs typeface="Arial"/>
              </a:rPr>
              <a:t>m</a:t>
            </a:r>
            <a:r>
              <a:rPr sz="1300" b="1" spc="10" dirty="0">
                <a:solidFill>
                  <a:srgbClr val="00FFFF"/>
                </a:solidFill>
                <a:latin typeface="Arial"/>
                <a:cs typeface="Arial"/>
              </a:rPr>
              <a:t>i</a:t>
            </a:r>
            <a:r>
              <a:rPr sz="1300" b="1" spc="50" dirty="0">
                <a:solidFill>
                  <a:srgbClr val="00FFFF"/>
                </a:solidFill>
                <a:latin typeface="Arial"/>
                <a:cs typeface="Arial"/>
              </a:rPr>
              <a:t>n</a:t>
            </a:r>
            <a:r>
              <a:rPr sz="1300" b="1" spc="10" dirty="0">
                <a:solidFill>
                  <a:srgbClr val="00FFFF"/>
                </a:solidFill>
                <a:latin typeface="Arial"/>
                <a:cs typeface="Arial"/>
              </a:rPr>
              <a:t>g  </a:t>
            </a:r>
            <a:r>
              <a:rPr sz="1300" b="1" spc="-10" dirty="0">
                <a:solidFill>
                  <a:srgbClr val="00FFFF"/>
                </a:solidFill>
                <a:latin typeface="Arial"/>
                <a:cs typeface="Arial"/>
              </a:rPr>
              <a:t>pool</a:t>
            </a:r>
            <a:endParaRPr sz="13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14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974005" y="2923034"/>
            <a:ext cx="35750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20" dirty="0">
                <a:solidFill>
                  <a:srgbClr val="00ED00"/>
                </a:solidFill>
                <a:latin typeface="Arial"/>
                <a:cs typeface="Arial"/>
              </a:rPr>
              <a:t>G</a:t>
            </a:r>
            <a:r>
              <a:rPr sz="1300" b="1" spc="-45" dirty="0">
                <a:solidFill>
                  <a:srgbClr val="00ED00"/>
                </a:solidFill>
                <a:latin typeface="Arial"/>
                <a:cs typeface="Arial"/>
              </a:rPr>
              <a:t>o</a:t>
            </a:r>
            <a:r>
              <a:rPr sz="1300" b="1" spc="10" dirty="0">
                <a:solidFill>
                  <a:srgbClr val="00ED00"/>
                </a:solidFill>
                <a:latin typeface="Arial"/>
                <a:cs typeface="Arial"/>
              </a:rPr>
              <a:t>lf</a:t>
            </a:r>
            <a:endParaRPr sz="13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05967" y="5690717"/>
            <a:ext cx="30721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Venn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Diagram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representation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attributes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24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hotels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4065" y="719454"/>
            <a:ext cx="4384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156210" algn="l"/>
              </a:tabLst>
            </a:pPr>
            <a:r>
              <a:rPr sz="1800" spc="-30" dirty="0">
                <a:solidFill>
                  <a:srgbClr val="D50092"/>
                </a:solidFill>
                <a:latin typeface="Arial MT"/>
                <a:cs typeface="Arial MT"/>
              </a:rPr>
              <a:t>Venn</a:t>
            </a:r>
            <a:r>
              <a:rPr sz="1800" spc="-10" dirty="0">
                <a:solidFill>
                  <a:srgbClr val="D500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50092"/>
                </a:solidFill>
                <a:latin typeface="Arial MT"/>
                <a:cs typeface="Arial MT"/>
              </a:rPr>
              <a:t>diagrams</a:t>
            </a:r>
            <a:r>
              <a:rPr sz="1800" spc="10" dirty="0">
                <a:solidFill>
                  <a:srgbClr val="D500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easier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search of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verifying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set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logical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75980" y="2078221"/>
            <a:ext cx="254000" cy="266700"/>
            <a:chOff x="5575980" y="2078221"/>
            <a:chExt cx="254000" cy="266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1259" y="2103501"/>
              <a:ext cx="203170" cy="2159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01259" y="2103501"/>
              <a:ext cx="203200" cy="216535"/>
            </a:xfrm>
            <a:custGeom>
              <a:avLst/>
              <a:gdLst/>
              <a:ahLst/>
              <a:cxnLst/>
              <a:rect l="l" t="t" r="r" b="b"/>
              <a:pathLst>
                <a:path w="203200" h="216535">
                  <a:moveTo>
                    <a:pt x="171385" y="182522"/>
                  </a:moveTo>
                  <a:lnTo>
                    <a:pt x="194429" y="146195"/>
                  </a:lnTo>
                  <a:lnTo>
                    <a:pt x="203170" y="101625"/>
                  </a:lnTo>
                  <a:lnTo>
                    <a:pt x="194429" y="64229"/>
                  </a:lnTo>
                  <a:lnTo>
                    <a:pt x="171385" y="31686"/>
                  </a:lnTo>
                  <a:lnTo>
                    <a:pt x="138805" y="8706"/>
                  </a:lnTo>
                  <a:lnTo>
                    <a:pt x="101458" y="0"/>
                  </a:lnTo>
                  <a:lnTo>
                    <a:pt x="64150" y="8706"/>
                  </a:lnTo>
                  <a:lnTo>
                    <a:pt x="31658" y="31686"/>
                  </a:lnTo>
                  <a:lnTo>
                    <a:pt x="8701" y="64229"/>
                  </a:lnTo>
                  <a:lnTo>
                    <a:pt x="0" y="101624"/>
                  </a:lnTo>
                  <a:lnTo>
                    <a:pt x="8701" y="146194"/>
                  </a:lnTo>
                  <a:lnTo>
                    <a:pt x="31658" y="182522"/>
                  </a:lnTo>
                  <a:lnTo>
                    <a:pt x="64150" y="206978"/>
                  </a:lnTo>
                  <a:lnTo>
                    <a:pt x="101458" y="215937"/>
                  </a:lnTo>
                  <a:lnTo>
                    <a:pt x="138805" y="206978"/>
                  </a:lnTo>
                  <a:lnTo>
                    <a:pt x="171385" y="182522"/>
                  </a:lnTo>
                </a:path>
              </a:pathLst>
            </a:custGeom>
            <a:ln w="50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1897" y="2802030"/>
            <a:ext cx="253665" cy="2536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5980" y="2802030"/>
            <a:ext cx="253729" cy="2536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7330" y="2802030"/>
            <a:ext cx="253729" cy="2536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1477" y="3525712"/>
            <a:ext cx="253602" cy="2538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0259" y="3525712"/>
            <a:ext cx="253982" cy="2538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6004" y="3525712"/>
            <a:ext cx="253729" cy="25380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846113" y="4249521"/>
            <a:ext cx="254000" cy="266700"/>
            <a:chOff x="6846113" y="4249521"/>
            <a:chExt cx="254000" cy="2667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1392" y="4274800"/>
              <a:ext cx="203423" cy="21593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71392" y="4274800"/>
              <a:ext cx="203835" cy="216535"/>
            </a:xfrm>
            <a:custGeom>
              <a:avLst/>
              <a:gdLst/>
              <a:ahLst/>
              <a:cxnLst/>
              <a:rect l="l" t="t" r="r" b="b"/>
              <a:pathLst>
                <a:path w="203834" h="216535">
                  <a:moveTo>
                    <a:pt x="139059" y="206978"/>
                  </a:moveTo>
                  <a:lnTo>
                    <a:pt x="171638" y="182522"/>
                  </a:lnTo>
                  <a:lnTo>
                    <a:pt x="194682" y="146195"/>
                  </a:lnTo>
                  <a:lnTo>
                    <a:pt x="203423" y="101625"/>
                  </a:lnTo>
                  <a:lnTo>
                    <a:pt x="194682" y="64229"/>
                  </a:lnTo>
                  <a:lnTo>
                    <a:pt x="171638" y="31686"/>
                  </a:lnTo>
                  <a:lnTo>
                    <a:pt x="139059" y="8706"/>
                  </a:lnTo>
                  <a:lnTo>
                    <a:pt x="101711" y="0"/>
                  </a:lnTo>
                  <a:lnTo>
                    <a:pt x="64364" y="8706"/>
                  </a:lnTo>
                  <a:lnTo>
                    <a:pt x="31785" y="31686"/>
                  </a:lnTo>
                  <a:lnTo>
                    <a:pt x="8740" y="64229"/>
                  </a:lnTo>
                  <a:lnTo>
                    <a:pt x="0" y="101624"/>
                  </a:lnTo>
                  <a:lnTo>
                    <a:pt x="8740" y="146194"/>
                  </a:lnTo>
                  <a:lnTo>
                    <a:pt x="31785" y="182522"/>
                  </a:lnTo>
                  <a:lnTo>
                    <a:pt x="64364" y="206978"/>
                  </a:lnTo>
                  <a:lnTo>
                    <a:pt x="101712" y="215937"/>
                  </a:lnTo>
                  <a:lnTo>
                    <a:pt x="139059" y="206978"/>
                  </a:lnTo>
                </a:path>
              </a:pathLst>
            </a:custGeom>
            <a:ln w="50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223665" y="4249521"/>
            <a:ext cx="254000" cy="266700"/>
            <a:chOff x="6223665" y="4249521"/>
            <a:chExt cx="254000" cy="26670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8945" y="4274800"/>
              <a:ext cx="203423" cy="21593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248945" y="4274800"/>
              <a:ext cx="203835" cy="216535"/>
            </a:xfrm>
            <a:custGeom>
              <a:avLst/>
              <a:gdLst/>
              <a:ahLst/>
              <a:cxnLst/>
              <a:rect l="l" t="t" r="r" b="b"/>
              <a:pathLst>
                <a:path w="203835" h="216535">
                  <a:moveTo>
                    <a:pt x="139059" y="206978"/>
                  </a:moveTo>
                  <a:lnTo>
                    <a:pt x="171638" y="182522"/>
                  </a:lnTo>
                  <a:lnTo>
                    <a:pt x="194682" y="146195"/>
                  </a:lnTo>
                  <a:lnTo>
                    <a:pt x="203423" y="101625"/>
                  </a:lnTo>
                  <a:lnTo>
                    <a:pt x="194682" y="64229"/>
                  </a:lnTo>
                  <a:lnTo>
                    <a:pt x="171638" y="31686"/>
                  </a:lnTo>
                  <a:lnTo>
                    <a:pt x="139059" y="8706"/>
                  </a:lnTo>
                  <a:lnTo>
                    <a:pt x="101711" y="0"/>
                  </a:lnTo>
                  <a:lnTo>
                    <a:pt x="64364" y="8706"/>
                  </a:lnTo>
                  <a:lnTo>
                    <a:pt x="31785" y="31686"/>
                  </a:lnTo>
                  <a:lnTo>
                    <a:pt x="8740" y="64229"/>
                  </a:lnTo>
                  <a:lnTo>
                    <a:pt x="0" y="101624"/>
                  </a:lnTo>
                  <a:lnTo>
                    <a:pt x="8740" y="146194"/>
                  </a:lnTo>
                  <a:lnTo>
                    <a:pt x="31785" y="182522"/>
                  </a:lnTo>
                  <a:lnTo>
                    <a:pt x="64364" y="206978"/>
                  </a:lnTo>
                  <a:lnTo>
                    <a:pt x="101712" y="215937"/>
                  </a:lnTo>
                  <a:lnTo>
                    <a:pt x="139059" y="206978"/>
                  </a:lnTo>
                </a:path>
              </a:pathLst>
            </a:custGeom>
            <a:ln w="50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601344" y="4973266"/>
            <a:ext cx="266700" cy="254000"/>
            <a:chOff x="5601344" y="4973266"/>
            <a:chExt cx="266700" cy="25400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6624" y="4998546"/>
              <a:ext cx="215852" cy="2031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626624" y="4998546"/>
              <a:ext cx="215900" cy="203200"/>
            </a:xfrm>
            <a:custGeom>
              <a:avLst/>
              <a:gdLst/>
              <a:ahLst/>
              <a:cxnLst/>
              <a:rect l="l" t="t" r="r" b="b"/>
              <a:pathLst>
                <a:path w="215900" h="203200">
                  <a:moveTo>
                    <a:pt x="146244" y="194398"/>
                  </a:moveTo>
                  <a:lnTo>
                    <a:pt x="182513" y="171349"/>
                  </a:lnTo>
                  <a:lnTo>
                    <a:pt x="206917" y="138806"/>
                  </a:lnTo>
                  <a:lnTo>
                    <a:pt x="215852" y="101574"/>
                  </a:lnTo>
                  <a:lnTo>
                    <a:pt x="206917" y="64213"/>
                  </a:lnTo>
                  <a:lnTo>
                    <a:pt x="182513" y="31684"/>
                  </a:lnTo>
                  <a:lnTo>
                    <a:pt x="146244" y="8707"/>
                  </a:lnTo>
                  <a:lnTo>
                    <a:pt x="101711" y="0"/>
                  </a:lnTo>
                  <a:lnTo>
                    <a:pt x="64364" y="8707"/>
                  </a:lnTo>
                  <a:lnTo>
                    <a:pt x="31785" y="31684"/>
                  </a:lnTo>
                  <a:lnTo>
                    <a:pt x="8740" y="64213"/>
                  </a:lnTo>
                  <a:lnTo>
                    <a:pt x="0" y="101574"/>
                  </a:lnTo>
                  <a:lnTo>
                    <a:pt x="8740" y="138806"/>
                  </a:lnTo>
                  <a:lnTo>
                    <a:pt x="31785" y="171349"/>
                  </a:lnTo>
                  <a:lnTo>
                    <a:pt x="64364" y="194398"/>
                  </a:lnTo>
                  <a:lnTo>
                    <a:pt x="101712" y="203148"/>
                  </a:lnTo>
                  <a:lnTo>
                    <a:pt x="146244" y="194398"/>
                  </a:lnTo>
                </a:path>
              </a:pathLst>
            </a:custGeom>
            <a:ln w="50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439644" y="4973266"/>
            <a:ext cx="267335" cy="254000"/>
            <a:chOff x="6439644" y="4973266"/>
            <a:chExt cx="267335" cy="25400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4924" y="4998546"/>
              <a:ext cx="216232" cy="2031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464924" y="4998546"/>
              <a:ext cx="216535" cy="203200"/>
            </a:xfrm>
            <a:custGeom>
              <a:avLst/>
              <a:gdLst/>
              <a:ahLst/>
              <a:cxnLst/>
              <a:rect l="l" t="t" r="r" b="b"/>
              <a:pathLst>
                <a:path w="216534" h="203200">
                  <a:moveTo>
                    <a:pt x="146464" y="194398"/>
                  </a:moveTo>
                  <a:lnTo>
                    <a:pt x="182846" y="171349"/>
                  </a:lnTo>
                  <a:lnTo>
                    <a:pt x="207291" y="138806"/>
                  </a:lnTo>
                  <a:lnTo>
                    <a:pt x="216232" y="101574"/>
                  </a:lnTo>
                  <a:lnTo>
                    <a:pt x="207291" y="64213"/>
                  </a:lnTo>
                  <a:lnTo>
                    <a:pt x="182846" y="31684"/>
                  </a:lnTo>
                  <a:lnTo>
                    <a:pt x="146464" y="8707"/>
                  </a:lnTo>
                  <a:lnTo>
                    <a:pt x="101711" y="0"/>
                  </a:lnTo>
                  <a:lnTo>
                    <a:pt x="64364" y="8707"/>
                  </a:lnTo>
                  <a:lnTo>
                    <a:pt x="31785" y="31684"/>
                  </a:lnTo>
                  <a:lnTo>
                    <a:pt x="8740" y="64213"/>
                  </a:lnTo>
                  <a:lnTo>
                    <a:pt x="0" y="101574"/>
                  </a:lnTo>
                  <a:lnTo>
                    <a:pt x="8740" y="138806"/>
                  </a:lnTo>
                  <a:lnTo>
                    <a:pt x="31785" y="171349"/>
                  </a:lnTo>
                  <a:lnTo>
                    <a:pt x="64364" y="194398"/>
                  </a:lnTo>
                  <a:lnTo>
                    <a:pt x="101712" y="203148"/>
                  </a:lnTo>
                  <a:lnTo>
                    <a:pt x="146464" y="194398"/>
                  </a:lnTo>
                </a:path>
              </a:pathLst>
            </a:custGeom>
            <a:ln w="50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4966104" y="2192438"/>
            <a:ext cx="2604770" cy="2894965"/>
          </a:xfrm>
          <a:custGeom>
            <a:avLst/>
            <a:gdLst/>
            <a:ahLst/>
            <a:cxnLst/>
            <a:rect l="l" t="t" r="r" b="b"/>
            <a:pathLst>
              <a:path w="2604770" h="2894965">
                <a:moveTo>
                  <a:pt x="711375" y="0"/>
                </a:moveTo>
                <a:lnTo>
                  <a:pt x="0" y="723681"/>
                </a:lnTo>
              </a:path>
              <a:path w="2604770" h="2894965">
                <a:moveTo>
                  <a:pt x="711375" y="38188"/>
                </a:moveTo>
                <a:lnTo>
                  <a:pt x="711375" y="761870"/>
                </a:lnTo>
              </a:path>
              <a:path w="2604770" h="2894965">
                <a:moveTo>
                  <a:pt x="749422" y="0"/>
                </a:moveTo>
                <a:lnTo>
                  <a:pt x="1473454" y="723682"/>
                </a:lnTo>
              </a:path>
              <a:path w="2604770" h="2894965">
                <a:moveTo>
                  <a:pt x="1473454" y="723682"/>
                </a:moveTo>
                <a:lnTo>
                  <a:pt x="1219555" y="1434676"/>
                </a:lnTo>
              </a:path>
              <a:path w="2604770" h="2894965">
                <a:moveTo>
                  <a:pt x="1435408" y="723682"/>
                </a:moveTo>
                <a:lnTo>
                  <a:pt x="1765781" y="1434676"/>
                </a:lnTo>
              </a:path>
              <a:path w="2604770" h="2894965">
                <a:moveTo>
                  <a:pt x="1435408" y="723682"/>
                </a:moveTo>
                <a:lnTo>
                  <a:pt x="2604208" y="1434676"/>
                </a:lnTo>
              </a:path>
              <a:path w="2604770" h="2894965">
                <a:moveTo>
                  <a:pt x="1765781" y="1434676"/>
                </a:moveTo>
                <a:lnTo>
                  <a:pt x="1981761" y="2171172"/>
                </a:lnTo>
              </a:path>
              <a:path w="2604770" h="2894965">
                <a:moveTo>
                  <a:pt x="1765781" y="1472865"/>
                </a:moveTo>
                <a:lnTo>
                  <a:pt x="1397361" y="2171172"/>
                </a:lnTo>
              </a:path>
              <a:path w="2604770" h="2894965">
                <a:moveTo>
                  <a:pt x="1359314" y="2171172"/>
                </a:moveTo>
                <a:lnTo>
                  <a:pt x="787469" y="2894943"/>
                </a:lnTo>
              </a:path>
              <a:path w="2604770" h="2894965">
                <a:moveTo>
                  <a:pt x="1359314" y="2171172"/>
                </a:moveTo>
                <a:lnTo>
                  <a:pt x="1575167" y="2894943"/>
                </a:lnTo>
              </a:path>
            </a:pathLst>
          </a:custGeom>
          <a:ln w="25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12718" y="1607669"/>
            <a:ext cx="18256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designated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root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35165" y="2217039"/>
            <a:ext cx="96646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parent </a:t>
            </a:r>
            <a:r>
              <a:rPr sz="1400" b="1" spc="-30" dirty="0">
                <a:latin typeface="Arial"/>
                <a:cs typeface="Arial"/>
              </a:rPr>
              <a:t>of</a:t>
            </a:r>
            <a:r>
              <a:rPr sz="1400" b="1" dirty="0">
                <a:latin typeface="Arial"/>
                <a:cs typeface="Arial"/>
              </a:rPr>
              <a:t>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89319" y="2966223"/>
            <a:ext cx="991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Arial"/>
                <a:cs typeface="Arial"/>
              </a:rPr>
              <a:t>sibling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of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13225" y="4210590"/>
            <a:ext cx="82676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child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of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87354" y="5683291"/>
            <a:ext cx="8991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Arial"/>
                <a:cs typeface="Arial"/>
              </a:rPr>
              <a:t>leaf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nodes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855286" y="1754168"/>
            <a:ext cx="375285" cy="375285"/>
            <a:chOff x="5855286" y="1754168"/>
            <a:chExt cx="375285" cy="375285"/>
          </a:xfrm>
        </p:grpSpPr>
        <p:sp>
          <p:nvSpPr>
            <p:cNvPr id="30" name="object 30"/>
            <p:cNvSpPr/>
            <p:nvPr/>
          </p:nvSpPr>
          <p:spPr>
            <a:xfrm>
              <a:off x="5855286" y="1989188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50856" y="0"/>
                  </a:moveTo>
                  <a:lnTo>
                    <a:pt x="0" y="139813"/>
                  </a:lnTo>
                  <a:lnTo>
                    <a:pt x="139758" y="88937"/>
                  </a:lnTo>
                  <a:lnTo>
                    <a:pt x="50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68095" y="1760564"/>
              <a:ext cx="356235" cy="343535"/>
            </a:xfrm>
            <a:custGeom>
              <a:avLst/>
              <a:gdLst/>
              <a:ahLst/>
              <a:cxnLst/>
              <a:rect l="l" t="t" r="r" b="b"/>
              <a:pathLst>
                <a:path w="356235" h="343535">
                  <a:moveTo>
                    <a:pt x="355611" y="0"/>
                  </a:moveTo>
                  <a:lnTo>
                    <a:pt x="0" y="342936"/>
                  </a:lnTo>
                </a:path>
              </a:pathLst>
            </a:custGeom>
            <a:ln w="12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71501" y="3486007"/>
            <a:ext cx="246379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672025" y="3188972"/>
            <a:ext cx="336550" cy="349885"/>
            <a:chOff x="7672025" y="3188972"/>
            <a:chExt cx="336550" cy="349885"/>
          </a:xfrm>
        </p:grpSpPr>
        <p:sp>
          <p:nvSpPr>
            <p:cNvPr id="34" name="object 34"/>
            <p:cNvSpPr/>
            <p:nvPr/>
          </p:nvSpPr>
          <p:spPr>
            <a:xfrm>
              <a:off x="7672025" y="339849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4" h="140335">
                  <a:moveTo>
                    <a:pt x="50856" y="0"/>
                  </a:moveTo>
                  <a:lnTo>
                    <a:pt x="0" y="139813"/>
                  </a:lnTo>
                  <a:lnTo>
                    <a:pt x="139758" y="88937"/>
                  </a:lnTo>
                  <a:lnTo>
                    <a:pt x="50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84454" y="3195367"/>
              <a:ext cx="318135" cy="317500"/>
            </a:xfrm>
            <a:custGeom>
              <a:avLst/>
              <a:gdLst/>
              <a:ahLst/>
              <a:cxnLst/>
              <a:rect l="l" t="t" r="r" b="b"/>
              <a:pathLst>
                <a:path w="318134" h="317500">
                  <a:moveTo>
                    <a:pt x="317564" y="0"/>
                  </a:moveTo>
                  <a:lnTo>
                    <a:pt x="0" y="317435"/>
                  </a:lnTo>
                </a:path>
              </a:pathLst>
            </a:custGeom>
            <a:ln w="12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541271" y="2439516"/>
            <a:ext cx="1353820" cy="1974850"/>
            <a:chOff x="6541271" y="2439516"/>
            <a:chExt cx="1353820" cy="1974850"/>
          </a:xfrm>
        </p:grpSpPr>
        <p:sp>
          <p:nvSpPr>
            <p:cNvPr id="37" name="object 37"/>
            <p:cNvSpPr/>
            <p:nvPr/>
          </p:nvSpPr>
          <p:spPr>
            <a:xfrm>
              <a:off x="6541271" y="2674808"/>
              <a:ext cx="152400" cy="140335"/>
            </a:xfrm>
            <a:custGeom>
              <a:avLst/>
              <a:gdLst/>
              <a:ahLst/>
              <a:cxnLst/>
              <a:rect l="l" t="t" r="r" b="b"/>
              <a:pathLst>
                <a:path w="152400" h="140335">
                  <a:moveTo>
                    <a:pt x="63411" y="0"/>
                  </a:moveTo>
                  <a:lnTo>
                    <a:pt x="0" y="139813"/>
                  </a:lnTo>
                  <a:lnTo>
                    <a:pt x="152314" y="88810"/>
                  </a:lnTo>
                  <a:lnTo>
                    <a:pt x="63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53826" y="2446184"/>
              <a:ext cx="368935" cy="343535"/>
            </a:xfrm>
            <a:custGeom>
              <a:avLst/>
              <a:gdLst/>
              <a:ahLst/>
              <a:cxnLst/>
              <a:rect l="l" t="t" r="r" b="b"/>
              <a:pathLst>
                <a:path w="368934" h="343535">
                  <a:moveTo>
                    <a:pt x="368420" y="0"/>
                  </a:moveTo>
                  <a:lnTo>
                    <a:pt x="0" y="342936"/>
                  </a:lnTo>
                </a:path>
              </a:pathLst>
            </a:custGeom>
            <a:ln w="12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38480" y="4312735"/>
              <a:ext cx="139700" cy="101600"/>
            </a:xfrm>
            <a:custGeom>
              <a:avLst/>
              <a:gdLst/>
              <a:ahLst/>
              <a:cxnLst/>
              <a:rect l="l" t="t" r="r" b="b"/>
              <a:pathLst>
                <a:path w="139700" h="101600">
                  <a:moveTo>
                    <a:pt x="139505" y="0"/>
                  </a:moveTo>
                  <a:lnTo>
                    <a:pt x="0" y="50875"/>
                  </a:lnTo>
                  <a:lnTo>
                    <a:pt x="139505" y="101498"/>
                  </a:lnTo>
                  <a:lnTo>
                    <a:pt x="139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63718" y="4363611"/>
              <a:ext cx="724535" cy="0"/>
            </a:xfrm>
            <a:custGeom>
              <a:avLst/>
              <a:gdLst/>
              <a:ahLst/>
              <a:cxnLst/>
              <a:rect l="l" t="t" r="r" b="b"/>
              <a:pathLst>
                <a:path w="724534">
                  <a:moveTo>
                    <a:pt x="724159" y="0"/>
                  </a:moveTo>
                  <a:lnTo>
                    <a:pt x="0" y="0"/>
                  </a:lnTo>
                </a:path>
              </a:pathLst>
            </a:custGeom>
            <a:ln w="127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893333" y="5182560"/>
            <a:ext cx="1276985" cy="596900"/>
            <a:chOff x="5893333" y="5182560"/>
            <a:chExt cx="1276985" cy="596900"/>
          </a:xfrm>
        </p:grpSpPr>
        <p:sp>
          <p:nvSpPr>
            <p:cNvPr id="42" name="object 42"/>
            <p:cNvSpPr/>
            <p:nvPr/>
          </p:nvSpPr>
          <p:spPr>
            <a:xfrm>
              <a:off x="6706395" y="5227170"/>
              <a:ext cx="140335" cy="139700"/>
            </a:xfrm>
            <a:custGeom>
              <a:avLst/>
              <a:gdLst/>
              <a:ahLst/>
              <a:cxnLst/>
              <a:rect l="l" t="t" r="r" b="b"/>
              <a:pathLst>
                <a:path w="140334" h="139700">
                  <a:moveTo>
                    <a:pt x="0" y="0"/>
                  </a:moveTo>
                  <a:lnTo>
                    <a:pt x="50856" y="139471"/>
                  </a:lnTo>
                  <a:lnTo>
                    <a:pt x="139758" y="50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19204" y="5239591"/>
              <a:ext cx="445134" cy="457834"/>
            </a:xfrm>
            <a:custGeom>
              <a:avLst/>
              <a:gdLst/>
              <a:ahLst/>
              <a:cxnLst/>
              <a:rect l="l" t="t" r="r" b="b"/>
              <a:pathLst>
                <a:path w="445134" h="457835">
                  <a:moveTo>
                    <a:pt x="0" y="0"/>
                  </a:moveTo>
                  <a:lnTo>
                    <a:pt x="444514" y="457236"/>
                  </a:lnTo>
                </a:path>
              </a:pathLst>
            </a:custGeom>
            <a:ln w="12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93333" y="5188956"/>
              <a:ext cx="140335" cy="114935"/>
            </a:xfrm>
            <a:custGeom>
              <a:avLst/>
              <a:gdLst/>
              <a:ahLst/>
              <a:cxnLst/>
              <a:rect l="l" t="t" r="r" b="b"/>
              <a:pathLst>
                <a:path w="140335" h="114935">
                  <a:moveTo>
                    <a:pt x="0" y="0"/>
                  </a:moveTo>
                  <a:lnTo>
                    <a:pt x="88902" y="114312"/>
                  </a:lnTo>
                  <a:lnTo>
                    <a:pt x="139758" y="127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06142" y="5188956"/>
              <a:ext cx="1118235" cy="584200"/>
            </a:xfrm>
            <a:custGeom>
              <a:avLst/>
              <a:gdLst/>
              <a:ahLst/>
              <a:cxnLst/>
              <a:rect l="l" t="t" r="r" b="b"/>
              <a:pathLst>
                <a:path w="1118234" h="584200">
                  <a:moveTo>
                    <a:pt x="0" y="0"/>
                  </a:moveTo>
                  <a:lnTo>
                    <a:pt x="1117817" y="583982"/>
                  </a:lnTo>
                </a:path>
              </a:pathLst>
            </a:custGeom>
            <a:ln w="1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89505" y="3994779"/>
            <a:ext cx="8991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Arial"/>
                <a:cs typeface="Arial"/>
              </a:rPr>
              <a:t>leaf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nodes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915248" y="3093869"/>
            <a:ext cx="1143635" cy="958850"/>
            <a:chOff x="4915248" y="3093869"/>
            <a:chExt cx="1143635" cy="958850"/>
          </a:xfrm>
        </p:grpSpPr>
        <p:sp>
          <p:nvSpPr>
            <p:cNvPr id="48" name="object 48"/>
            <p:cNvSpPr/>
            <p:nvPr/>
          </p:nvSpPr>
          <p:spPr>
            <a:xfrm>
              <a:off x="4915248" y="3093869"/>
              <a:ext cx="102235" cy="139700"/>
            </a:xfrm>
            <a:custGeom>
              <a:avLst/>
              <a:gdLst/>
              <a:ahLst/>
              <a:cxnLst/>
              <a:rect l="l" t="t" r="r" b="b"/>
              <a:pathLst>
                <a:path w="102235" h="139700">
                  <a:moveTo>
                    <a:pt x="50856" y="0"/>
                  </a:moveTo>
                  <a:lnTo>
                    <a:pt x="0" y="139686"/>
                  </a:lnTo>
                  <a:lnTo>
                    <a:pt x="101699" y="139686"/>
                  </a:lnTo>
                  <a:lnTo>
                    <a:pt x="50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66104" y="3119244"/>
              <a:ext cx="0" cy="812800"/>
            </a:xfrm>
            <a:custGeom>
              <a:avLst/>
              <a:gdLst/>
              <a:ahLst/>
              <a:cxnLst/>
              <a:rect l="l" t="t" r="r" b="b"/>
              <a:pathLst>
                <a:path h="812800">
                  <a:moveTo>
                    <a:pt x="0" y="0"/>
                  </a:moveTo>
                  <a:lnTo>
                    <a:pt x="0" y="812619"/>
                  </a:lnTo>
                </a:path>
              </a:pathLst>
            </a:custGeom>
            <a:ln w="12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99547" y="3132058"/>
              <a:ext cx="127635" cy="139700"/>
            </a:xfrm>
            <a:custGeom>
              <a:avLst/>
              <a:gdLst/>
              <a:ahLst/>
              <a:cxnLst/>
              <a:rect l="l" t="t" r="r" b="b"/>
              <a:pathLst>
                <a:path w="127635" h="139700">
                  <a:moveTo>
                    <a:pt x="127076" y="0"/>
                  </a:moveTo>
                  <a:lnTo>
                    <a:pt x="0" y="76123"/>
                  </a:lnTo>
                  <a:lnTo>
                    <a:pt x="101712" y="139433"/>
                  </a:lnTo>
                  <a:lnTo>
                    <a:pt x="1270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29440" y="3144745"/>
              <a:ext cx="572135" cy="825500"/>
            </a:xfrm>
            <a:custGeom>
              <a:avLst/>
              <a:gdLst/>
              <a:ahLst/>
              <a:cxnLst/>
              <a:rect l="l" t="t" r="r" b="b"/>
              <a:pathLst>
                <a:path w="572135" h="825500">
                  <a:moveTo>
                    <a:pt x="571819" y="0"/>
                  </a:moveTo>
                  <a:lnTo>
                    <a:pt x="0" y="825307"/>
                  </a:lnTo>
                </a:path>
              </a:pathLst>
            </a:custGeom>
            <a:ln w="127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18951" y="3703239"/>
              <a:ext cx="139700" cy="102235"/>
            </a:xfrm>
            <a:custGeom>
              <a:avLst/>
              <a:gdLst/>
              <a:ahLst/>
              <a:cxnLst/>
              <a:rect l="l" t="t" r="r" b="b"/>
              <a:pathLst>
                <a:path w="139700" h="102235">
                  <a:moveTo>
                    <a:pt x="139378" y="0"/>
                  </a:moveTo>
                  <a:lnTo>
                    <a:pt x="0" y="0"/>
                  </a:lnTo>
                  <a:lnTo>
                    <a:pt x="25237" y="101625"/>
                  </a:lnTo>
                  <a:lnTo>
                    <a:pt x="139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29440" y="3703239"/>
              <a:ext cx="1003935" cy="343535"/>
            </a:xfrm>
            <a:custGeom>
              <a:avLst/>
              <a:gdLst/>
              <a:ahLst/>
              <a:cxnLst/>
              <a:rect l="l" t="t" r="r" b="b"/>
              <a:pathLst>
                <a:path w="1003935" h="343535">
                  <a:moveTo>
                    <a:pt x="1003651" y="0"/>
                  </a:moveTo>
                  <a:lnTo>
                    <a:pt x="0" y="342936"/>
                  </a:lnTo>
                </a:path>
              </a:pathLst>
            </a:custGeom>
            <a:ln w="127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74065" y="935228"/>
            <a:ext cx="47713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277495" algn="l"/>
                <a:tab pos="27813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previous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representations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restriction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upon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what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connected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D50092"/>
                </a:solidFill>
                <a:latin typeface="Arial MT"/>
                <a:cs typeface="Arial MT"/>
              </a:rPr>
              <a:t>(networks)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15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474065" y="2307082"/>
            <a:ext cx="3197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15900" algn="l"/>
              </a:tabLst>
            </a:pPr>
            <a:r>
              <a:rPr sz="1800" spc="-15" dirty="0">
                <a:solidFill>
                  <a:srgbClr val="D50092"/>
                </a:solidFill>
                <a:latin typeface="Arial MT"/>
                <a:cs typeface="Arial MT"/>
              </a:rPr>
              <a:t>Trees </a:t>
            </a:r>
            <a:r>
              <a:rPr sz="1800" spc="-5" dirty="0">
                <a:latin typeface="Arial MT"/>
                <a:cs typeface="Arial MT"/>
              </a:rPr>
              <a:t>are a class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10" dirty="0">
                <a:latin typeface="Arial MT"/>
                <a:cs typeface="Arial MT"/>
              </a:rPr>
              <a:t>networks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which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loops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4065" y="3404742"/>
            <a:ext cx="289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51765" algn="l"/>
              </a:tabLst>
            </a:pPr>
            <a:r>
              <a:rPr sz="1800" spc="-5" dirty="0">
                <a:latin typeface="Arial MT"/>
                <a:cs typeface="Arial MT"/>
              </a:rPr>
              <a:t>There are several common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representations: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19073" y="4227957"/>
            <a:ext cx="123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9073" y="4776596"/>
            <a:ext cx="1179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tree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maps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9073" y="5324932"/>
            <a:ext cx="20758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hyperbolic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browser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531734" y="5257291"/>
            <a:ext cx="1240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2007)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4674696"/>
            <a:ext cx="4954270" cy="1193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77569" algn="ctr">
              <a:lnSpc>
                <a:spcPct val="100000"/>
              </a:lnSpc>
              <a:spcBef>
                <a:spcPts val="110"/>
              </a:spcBef>
            </a:pPr>
            <a:r>
              <a:rPr sz="1950" b="1" spc="165" dirty="0">
                <a:latin typeface="Courier New"/>
                <a:cs typeface="Courier New"/>
              </a:rPr>
              <a:t>(a)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600" spc="-5" dirty="0">
                <a:latin typeface="Arial MT"/>
                <a:cs typeface="Arial MT"/>
              </a:rPr>
              <a:t>(a)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tree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(b)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corresponding Cone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Tree</a:t>
            </a:r>
            <a:endParaRPr sz="16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10"/>
              </a:spcBef>
            </a:pPr>
            <a:r>
              <a:rPr sz="1950" b="1" spc="170" dirty="0">
                <a:latin typeface="Courier New"/>
                <a:cs typeface="Courier New"/>
              </a:rPr>
              <a:t>(b)</a:t>
            </a:r>
            <a:endParaRPr sz="195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5782" y="4145461"/>
            <a:ext cx="2560245" cy="229606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11904" y="3773126"/>
            <a:ext cx="5182235" cy="791845"/>
            <a:chOff x="811904" y="3773126"/>
            <a:chExt cx="5182235" cy="791845"/>
          </a:xfrm>
        </p:grpSpPr>
        <p:sp>
          <p:nvSpPr>
            <p:cNvPr id="5" name="object 5"/>
            <p:cNvSpPr/>
            <p:nvPr/>
          </p:nvSpPr>
          <p:spPr>
            <a:xfrm>
              <a:off x="843167" y="3804239"/>
              <a:ext cx="5120005" cy="729615"/>
            </a:xfrm>
            <a:custGeom>
              <a:avLst/>
              <a:gdLst/>
              <a:ahLst/>
              <a:cxnLst/>
              <a:rect l="l" t="t" r="r" b="b"/>
              <a:pathLst>
                <a:path w="5120005" h="729614">
                  <a:moveTo>
                    <a:pt x="930758" y="170674"/>
                  </a:moveTo>
                  <a:lnTo>
                    <a:pt x="0" y="387967"/>
                  </a:lnTo>
                </a:path>
                <a:path w="5120005" h="729614">
                  <a:moveTo>
                    <a:pt x="930758" y="170674"/>
                  </a:moveTo>
                  <a:lnTo>
                    <a:pt x="279221" y="387967"/>
                  </a:lnTo>
                </a:path>
                <a:path w="5120005" h="729614">
                  <a:moveTo>
                    <a:pt x="946388" y="170674"/>
                  </a:moveTo>
                  <a:lnTo>
                    <a:pt x="496286" y="387967"/>
                  </a:lnTo>
                </a:path>
                <a:path w="5120005" h="729614">
                  <a:moveTo>
                    <a:pt x="946388" y="155032"/>
                  </a:moveTo>
                  <a:lnTo>
                    <a:pt x="775499" y="387967"/>
                  </a:lnTo>
                </a:path>
                <a:path w="5120005" h="729614">
                  <a:moveTo>
                    <a:pt x="930758" y="170674"/>
                  </a:moveTo>
                  <a:lnTo>
                    <a:pt x="1054727" y="387967"/>
                  </a:lnTo>
                </a:path>
                <a:path w="5120005" h="729614">
                  <a:moveTo>
                    <a:pt x="946388" y="170674"/>
                  </a:moveTo>
                  <a:lnTo>
                    <a:pt x="1318697" y="387967"/>
                  </a:lnTo>
                </a:path>
                <a:path w="5120005" h="729614">
                  <a:moveTo>
                    <a:pt x="930758" y="170674"/>
                  </a:moveTo>
                  <a:lnTo>
                    <a:pt x="1535715" y="387967"/>
                  </a:lnTo>
                </a:path>
                <a:path w="5120005" h="729614">
                  <a:moveTo>
                    <a:pt x="946388" y="170674"/>
                  </a:moveTo>
                  <a:lnTo>
                    <a:pt x="1814974" y="387967"/>
                  </a:lnTo>
                </a:path>
                <a:path w="5120005" h="729614">
                  <a:moveTo>
                    <a:pt x="3350665" y="170674"/>
                  </a:moveTo>
                  <a:lnTo>
                    <a:pt x="2466527" y="387967"/>
                  </a:lnTo>
                </a:path>
                <a:path w="5120005" h="729614">
                  <a:moveTo>
                    <a:pt x="3350665" y="155032"/>
                  </a:moveTo>
                  <a:lnTo>
                    <a:pt x="2745786" y="387967"/>
                  </a:lnTo>
                </a:path>
                <a:path w="5120005" h="729614">
                  <a:moveTo>
                    <a:pt x="3350665" y="170674"/>
                  </a:moveTo>
                  <a:lnTo>
                    <a:pt x="2963176" y="387967"/>
                  </a:lnTo>
                </a:path>
                <a:path w="5120005" h="729614">
                  <a:moveTo>
                    <a:pt x="3350665" y="170674"/>
                  </a:moveTo>
                  <a:lnTo>
                    <a:pt x="3242435" y="387967"/>
                  </a:lnTo>
                </a:path>
                <a:path w="5120005" h="729614">
                  <a:moveTo>
                    <a:pt x="3350665" y="170674"/>
                  </a:moveTo>
                  <a:lnTo>
                    <a:pt x="3521539" y="387967"/>
                  </a:lnTo>
                </a:path>
                <a:path w="5120005" h="729614">
                  <a:moveTo>
                    <a:pt x="3350665" y="155032"/>
                  </a:moveTo>
                  <a:lnTo>
                    <a:pt x="3800798" y="387967"/>
                  </a:lnTo>
                </a:path>
                <a:path w="5120005" h="729614">
                  <a:moveTo>
                    <a:pt x="3350665" y="155032"/>
                  </a:moveTo>
                  <a:lnTo>
                    <a:pt x="4002683" y="387967"/>
                  </a:lnTo>
                </a:path>
                <a:path w="5120005" h="729614">
                  <a:moveTo>
                    <a:pt x="3366326" y="170674"/>
                  </a:moveTo>
                  <a:lnTo>
                    <a:pt x="4297137" y="387967"/>
                  </a:lnTo>
                </a:path>
                <a:path w="5120005" h="729614">
                  <a:moveTo>
                    <a:pt x="4281787" y="170674"/>
                  </a:moveTo>
                  <a:lnTo>
                    <a:pt x="3847315" y="713674"/>
                  </a:lnTo>
                </a:path>
                <a:path w="5120005" h="729614">
                  <a:moveTo>
                    <a:pt x="4281787" y="170674"/>
                  </a:moveTo>
                  <a:lnTo>
                    <a:pt x="4017879" y="713674"/>
                  </a:lnTo>
                </a:path>
                <a:path w="5120005" h="729614">
                  <a:moveTo>
                    <a:pt x="4281787" y="155032"/>
                  </a:moveTo>
                  <a:lnTo>
                    <a:pt x="4173091" y="729162"/>
                  </a:lnTo>
                </a:path>
                <a:path w="5120005" h="729614">
                  <a:moveTo>
                    <a:pt x="3024889" y="0"/>
                  </a:moveTo>
                  <a:lnTo>
                    <a:pt x="5119563" y="170674"/>
                  </a:lnTo>
                </a:path>
                <a:path w="5120005" h="729614">
                  <a:moveTo>
                    <a:pt x="3024889" y="0"/>
                  </a:moveTo>
                  <a:lnTo>
                    <a:pt x="4281787" y="170674"/>
                  </a:lnTo>
                </a:path>
                <a:path w="5120005" h="729614">
                  <a:moveTo>
                    <a:pt x="3024889" y="0"/>
                  </a:moveTo>
                  <a:lnTo>
                    <a:pt x="3350665" y="170674"/>
                  </a:lnTo>
                </a:path>
                <a:path w="5120005" h="729614">
                  <a:moveTo>
                    <a:pt x="3024889" y="0"/>
                  </a:moveTo>
                  <a:lnTo>
                    <a:pt x="2699268" y="170674"/>
                  </a:lnTo>
                </a:path>
                <a:path w="5120005" h="729614">
                  <a:moveTo>
                    <a:pt x="3024889" y="15642"/>
                  </a:moveTo>
                  <a:lnTo>
                    <a:pt x="1877152" y="155032"/>
                  </a:lnTo>
                </a:path>
                <a:path w="5120005" h="729614">
                  <a:moveTo>
                    <a:pt x="3040550" y="15642"/>
                  </a:moveTo>
                  <a:lnTo>
                    <a:pt x="930758" y="170674"/>
                  </a:lnTo>
                </a:path>
              </a:pathLst>
            </a:custGeom>
            <a:ln w="15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1576" y="3773126"/>
              <a:ext cx="93428" cy="778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650" y="3928153"/>
              <a:ext cx="77808" cy="935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371" y="3928156"/>
              <a:ext cx="93433" cy="935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5797" y="3928156"/>
              <a:ext cx="93433" cy="935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63382" y="3928528"/>
              <a:ext cx="77028" cy="771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4193" y="3928528"/>
              <a:ext cx="77028" cy="771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6154" y="3928528"/>
              <a:ext cx="77493" cy="771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1904" y="4145449"/>
              <a:ext cx="77792" cy="778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5489" y="4145451"/>
              <a:ext cx="93428" cy="778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3296" y="4145820"/>
              <a:ext cx="77044" cy="7712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56881" y="4145823"/>
              <a:ext cx="92684" cy="771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51379" y="4145449"/>
              <a:ext cx="77788" cy="7787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14964" y="4145451"/>
              <a:ext cx="93428" cy="778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32756" y="4145820"/>
              <a:ext cx="77044" cy="7712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96372" y="4145823"/>
              <a:ext cx="92684" cy="771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78714" y="4145446"/>
              <a:ext cx="77932" cy="9336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57973" y="4145446"/>
              <a:ext cx="77777" cy="9336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75053" y="4145446"/>
              <a:ext cx="77777" cy="9336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54312" y="4145446"/>
              <a:ext cx="77777" cy="9336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17913" y="4145449"/>
              <a:ext cx="93433" cy="933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597482" y="4145449"/>
              <a:ext cx="93123" cy="9336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14563" y="4145449"/>
              <a:ext cx="93433" cy="9336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93819" y="4145446"/>
              <a:ext cx="77777" cy="9336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659350" y="4486643"/>
              <a:ext cx="77772" cy="7787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814565" y="4486646"/>
              <a:ext cx="93428" cy="778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984971" y="4486643"/>
              <a:ext cx="77927" cy="7787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83591" y="576453"/>
            <a:ext cx="887603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100"/>
              </a:spcBef>
              <a:buChar char="•"/>
              <a:tabLst>
                <a:tab pos="218440" algn="l"/>
              </a:tabLst>
            </a:pPr>
            <a:r>
              <a:rPr sz="1800" spc="-5" dirty="0">
                <a:latin typeface="Arial MT"/>
                <a:cs typeface="Arial MT"/>
              </a:rPr>
              <a:t>Representing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levels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 </a:t>
            </a:r>
            <a:r>
              <a:rPr sz="1800" spc="-5" dirty="0">
                <a:latin typeface="Arial MT"/>
                <a:cs typeface="Arial MT"/>
              </a:rPr>
              <a:t>occupy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much space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mainly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horizontal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205740" indent="-193675">
              <a:lnSpc>
                <a:spcPct val="100000"/>
              </a:lnSpc>
              <a:buChar char="•"/>
              <a:tabLst>
                <a:tab pos="20637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D50092"/>
                </a:solidFill>
                <a:latin typeface="Arial"/>
                <a:cs typeface="Arial"/>
              </a:rPr>
              <a:t>Cone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 tree</a:t>
            </a:r>
            <a:r>
              <a:rPr sz="1800" b="1" spc="10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(Robertson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et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al.,</a:t>
            </a:r>
            <a:r>
              <a:rPr sz="18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1991)</a:t>
            </a:r>
            <a:r>
              <a:rPr sz="1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corresponds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arrange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subordinate</a:t>
            </a:r>
            <a:endParaRPr sz="18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given node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marL="218440" indent="-205740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1800" spc="-5" dirty="0">
                <a:latin typeface="Arial MT"/>
                <a:cs typeface="Arial MT"/>
              </a:rPr>
              <a:t>Cone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trees 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compact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16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443854" y="4249039"/>
            <a:ext cx="1240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2007)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5082666"/>
            <a:ext cx="4566920" cy="87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reorientation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Tree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(Cam</a:t>
            </a:r>
            <a:r>
              <a:rPr sz="1600" spc="-15" dirty="0">
                <a:latin typeface="Arial MT"/>
                <a:cs typeface="Arial MT"/>
              </a:rPr>
              <a:t> Tree),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more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convenient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textual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labeling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nodes</a:t>
            </a:r>
            <a:endParaRPr sz="160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  <a:spcBef>
                <a:spcPts val="944"/>
              </a:spcBef>
            </a:pP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2"/>
              </a:rPr>
              <a:t>http://www.youtube.com/watch?v=1eO1pgTVu-g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184" y="1408175"/>
            <a:ext cx="4767072" cy="34853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6108" y="477012"/>
            <a:ext cx="3496055" cy="2752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36108" y="3573779"/>
            <a:ext cx="3468624" cy="27614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065" y="863853"/>
            <a:ext cx="114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Cone</a:t>
            </a:r>
            <a:r>
              <a:rPr sz="1800" spc="-60" dirty="0"/>
              <a:t> </a:t>
            </a:r>
            <a:r>
              <a:rPr sz="1800" spc="-5" dirty="0"/>
              <a:t>trees</a:t>
            </a:r>
            <a:endParaRPr sz="1800"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55490" y="6460707"/>
            <a:ext cx="237836" cy="28629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17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74029" y="6458940"/>
            <a:ext cx="12407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2007)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659" y="647827"/>
            <a:ext cx="54724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0"/>
              </a:spcBef>
              <a:buChar char="•"/>
              <a:tabLst>
                <a:tab pos="21590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Hyperbolic</a:t>
            </a:r>
            <a:r>
              <a:rPr sz="1800" b="1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D50092"/>
                </a:solidFill>
                <a:latin typeface="Arial"/>
                <a:cs typeface="Arial"/>
              </a:rPr>
              <a:t>Browser</a:t>
            </a:r>
            <a:r>
              <a:rPr sz="1800" b="1" spc="-60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(Lamping</a:t>
            </a:r>
            <a:r>
              <a:rPr sz="1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al.,</a:t>
            </a:r>
            <a:r>
              <a:rPr sz="18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1995)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represents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tree</a:t>
            </a:r>
            <a:r>
              <a:rPr sz="1800" spc="-10" dirty="0">
                <a:latin typeface="Arial MT"/>
                <a:cs typeface="Arial MT"/>
              </a:rPr>
              <a:t> within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circle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hyperbolic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geometric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transformation: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659" y="2293696"/>
            <a:ext cx="4253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designated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root </a:t>
            </a:r>
            <a:r>
              <a:rPr sz="1800" spc="-10" dirty="0">
                <a:latin typeface="Arial MT"/>
                <a:cs typeface="Arial MT"/>
              </a:rPr>
              <a:t>node</a:t>
            </a:r>
            <a:r>
              <a:rPr sz="1800" dirty="0">
                <a:latin typeface="Arial MT"/>
                <a:cs typeface="Arial MT"/>
              </a:rPr>
              <a:t> is</a:t>
            </a:r>
            <a:r>
              <a:rPr sz="1800" spc="-5" dirty="0">
                <a:latin typeface="Arial MT"/>
                <a:cs typeface="Arial MT"/>
              </a:rPr>
              <a:t> at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center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659" y="2843021"/>
            <a:ext cx="863282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indent="-140335">
              <a:lnSpc>
                <a:spcPct val="100000"/>
              </a:lnSpc>
              <a:spcBef>
                <a:spcPts val="100"/>
              </a:spcBef>
              <a:buChar char="-"/>
              <a:tabLst>
                <a:tab pos="534035" algn="l"/>
              </a:tabLst>
            </a:pP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children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distributed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around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particular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distance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533400" indent="-140335">
              <a:lnSpc>
                <a:spcPct val="100000"/>
              </a:lnSpc>
              <a:buChar char="-"/>
              <a:tabLst>
                <a:tab pos="534035" algn="l"/>
              </a:tabLst>
            </a:pP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levels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increase: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1067435" lvl="1" indent="-140970">
              <a:lnSpc>
                <a:spcPct val="100000"/>
              </a:lnSpc>
              <a:buChar char="-"/>
              <a:tabLst>
                <a:tab pos="106807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distance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its</a:t>
            </a:r>
            <a:r>
              <a:rPr sz="1800" spc="-5" dirty="0">
                <a:latin typeface="Arial MT"/>
                <a:cs typeface="Arial MT"/>
              </a:rPr>
              <a:t> parent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decreases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1067435" lvl="1" indent="-140970">
              <a:lnSpc>
                <a:spcPct val="100000"/>
              </a:lnSpc>
              <a:buChar char="-"/>
              <a:tabLst>
                <a:tab pos="106807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size of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decreases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drawing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stops</a:t>
            </a:r>
            <a:r>
              <a:rPr sz="1800" dirty="0">
                <a:latin typeface="Arial MT"/>
                <a:cs typeface="Arial MT"/>
              </a:rPr>
              <a:t> 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pixel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resolution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215265" indent="-203200">
              <a:lnSpc>
                <a:spcPct val="100000"/>
              </a:lnSpc>
              <a:buChar char="•"/>
              <a:tabLst>
                <a:tab pos="21590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principal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advantage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interactive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nature: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interest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 be moved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167" y="6135420"/>
            <a:ext cx="129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center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6854" y="627471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18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9880" y="0"/>
            <a:ext cx="2484120" cy="23545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55917" y="2384806"/>
            <a:ext cx="19608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3"/>
              </a:rPr>
              <a:t>http://www.youtube.com/ </a:t>
            </a:r>
            <a:r>
              <a:rPr sz="1400" spc="-375" dirty="0">
                <a:solidFill>
                  <a:srgbClr val="0099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1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3"/>
              </a:rPr>
              <a:t>watch?v=pwpze3RF55o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1076" y="6114389"/>
            <a:ext cx="3187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construction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Tree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Map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3156" y="3502033"/>
            <a:ext cx="2369820" cy="1201420"/>
            <a:chOff x="453156" y="3502033"/>
            <a:chExt cx="2369820" cy="12014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453" y="3502033"/>
              <a:ext cx="131870" cy="1175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156" y="3868415"/>
              <a:ext cx="117134" cy="1024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744" y="3868415"/>
              <a:ext cx="117140" cy="102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6989" y="3545959"/>
              <a:ext cx="775335" cy="366395"/>
            </a:xfrm>
            <a:custGeom>
              <a:avLst/>
              <a:gdLst/>
              <a:ahLst/>
              <a:cxnLst/>
              <a:rect l="l" t="t" r="r" b="b"/>
              <a:pathLst>
                <a:path w="775335" h="366395">
                  <a:moveTo>
                    <a:pt x="775027" y="14716"/>
                  </a:moveTo>
                  <a:lnTo>
                    <a:pt x="0" y="366309"/>
                  </a:lnTo>
                </a:path>
                <a:path w="775335" h="366395">
                  <a:moveTo>
                    <a:pt x="760649" y="0"/>
                  </a:moveTo>
                  <a:lnTo>
                    <a:pt x="380318" y="351738"/>
                  </a:lnTo>
                </a:path>
              </a:pathLst>
            </a:custGeom>
            <a:ln w="14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0633" y="3868418"/>
              <a:ext cx="131878" cy="1024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2016" y="3560675"/>
              <a:ext cx="117475" cy="366395"/>
            </a:xfrm>
            <a:custGeom>
              <a:avLst/>
              <a:gdLst/>
              <a:ahLst/>
              <a:cxnLst/>
              <a:rect l="l" t="t" r="r" b="b"/>
              <a:pathLst>
                <a:path w="117475" h="366395">
                  <a:moveTo>
                    <a:pt x="0" y="0"/>
                  </a:moveTo>
                  <a:lnTo>
                    <a:pt x="117191" y="366309"/>
                  </a:lnTo>
                </a:path>
              </a:pathLst>
            </a:custGeom>
            <a:ln w="14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1169" y="3868418"/>
              <a:ext cx="131848" cy="1024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57638" y="3545959"/>
              <a:ext cx="1082675" cy="381635"/>
            </a:xfrm>
            <a:custGeom>
              <a:avLst/>
              <a:gdLst/>
              <a:ahLst/>
              <a:cxnLst/>
              <a:rect l="l" t="t" r="r" b="b"/>
              <a:pathLst>
                <a:path w="1082675" h="381635">
                  <a:moveTo>
                    <a:pt x="0" y="0"/>
                  </a:moveTo>
                  <a:lnTo>
                    <a:pt x="1082076" y="381025"/>
                  </a:lnTo>
                </a:path>
              </a:pathLst>
            </a:custGeom>
            <a:ln w="14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6609" y="4190426"/>
              <a:ext cx="117147" cy="1171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2049" y="4190429"/>
              <a:ext cx="131870" cy="1171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40446" y="3912268"/>
              <a:ext cx="248920" cy="351790"/>
            </a:xfrm>
            <a:custGeom>
              <a:avLst/>
              <a:gdLst/>
              <a:ahLst/>
              <a:cxnLst/>
              <a:rect l="l" t="t" r="r" b="b"/>
              <a:pathLst>
                <a:path w="248919" h="351789">
                  <a:moveTo>
                    <a:pt x="248761" y="0"/>
                  </a:moveTo>
                  <a:lnTo>
                    <a:pt x="0" y="336730"/>
                  </a:lnTo>
                </a:path>
                <a:path w="248919" h="351789">
                  <a:moveTo>
                    <a:pt x="248761" y="0"/>
                  </a:moveTo>
                  <a:lnTo>
                    <a:pt x="190165" y="351447"/>
                  </a:lnTo>
                </a:path>
              </a:pathLst>
            </a:custGeom>
            <a:ln w="14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2196" y="4190426"/>
              <a:ext cx="117147" cy="11714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89208" y="3912268"/>
              <a:ext cx="132080" cy="337185"/>
            </a:xfrm>
            <a:custGeom>
              <a:avLst/>
              <a:gdLst/>
              <a:ahLst/>
              <a:cxnLst/>
              <a:rect l="l" t="t" r="r" b="b"/>
              <a:pathLst>
                <a:path w="132080" h="337185">
                  <a:moveTo>
                    <a:pt x="0" y="0"/>
                  </a:moveTo>
                  <a:lnTo>
                    <a:pt x="131569" y="336730"/>
                  </a:lnTo>
                </a:path>
              </a:pathLst>
            </a:custGeom>
            <a:ln w="14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7784" y="4190426"/>
              <a:ext cx="117206" cy="11714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89208" y="3912268"/>
              <a:ext cx="482600" cy="337185"/>
            </a:xfrm>
            <a:custGeom>
              <a:avLst/>
              <a:gdLst/>
              <a:ahLst/>
              <a:cxnLst/>
              <a:rect l="l" t="t" r="r" b="b"/>
              <a:pathLst>
                <a:path w="482600" h="337185">
                  <a:moveTo>
                    <a:pt x="0" y="0"/>
                  </a:moveTo>
                  <a:lnTo>
                    <a:pt x="482413" y="336730"/>
                  </a:lnTo>
                </a:path>
              </a:pathLst>
            </a:custGeom>
            <a:ln w="14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5339" y="4395148"/>
              <a:ext cx="131870" cy="11757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83917" y="4248999"/>
              <a:ext cx="88265" cy="205104"/>
            </a:xfrm>
            <a:custGeom>
              <a:avLst/>
              <a:gdLst/>
              <a:ahLst/>
              <a:cxnLst/>
              <a:rect l="l" t="t" r="r" b="b"/>
              <a:pathLst>
                <a:path w="88264" h="205104">
                  <a:moveTo>
                    <a:pt x="87703" y="0"/>
                  </a:moveTo>
                  <a:lnTo>
                    <a:pt x="0" y="204719"/>
                  </a:lnTo>
                </a:path>
              </a:pathLst>
            </a:custGeom>
            <a:ln w="14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44642" y="4395148"/>
              <a:ext cx="131856" cy="1175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86365" y="4248999"/>
              <a:ext cx="116839" cy="190500"/>
            </a:xfrm>
            <a:custGeom>
              <a:avLst/>
              <a:gdLst/>
              <a:ahLst/>
              <a:cxnLst/>
              <a:rect l="l" t="t" r="r" b="b"/>
              <a:pathLst>
                <a:path w="116839" h="190500">
                  <a:moveTo>
                    <a:pt x="0" y="0"/>
                  </a:moveTo>
                  <a:lnTo>
                    <a:pt x="116826" y="190148"/>
                  </a:lnTo>
                </a:path>
              </a:pathLst>
            </a:custGeom>
            <a:ln w="14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83552" y="4160991"/>
              <a:ext cx="424815" cy="527685"/>
            </a:xfrm>
            <a:custGeom>
              <a:avLst/>
              <a:gdLst/>
              <a:ahLst/>
              <a:cxnLst/>
              <a:rect l="l" t="t" r="r" b="b"/>
              <a:pathLst>
                <a:path w="424814" h="527685">
                  <a:moveTo>
                    <a:pt x="160590" y="0"/>
                  </a:moveTo>
                  <a:lnTo>
                    <a:pt x="160590" y="161152"/>
                  </a:lnTo>
                  <a:lnTo>
                    <a:pt x="0" y="161152"/>
                  </a:lnTo>
                  <a:lnTo>
                    <a:pt x="0" y="366279"/>
                  </a:lnTo>
                  <a:lnTo>
                    <a:pt x="160589" y="366279"/>
                  </a:lnTo>
                  <a:lnTo>
                    <a:pt x="160590" y="527155"/>
                  </a:lnTo>
                  <a:lnTo>
                    <a:pt x="424197" y="263585"/>
                  </a:lnTo>
                  <a:lnTo>
                    <a:pt x="160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83552" y="4160991"/>
              <a:ext cx="424815" cy="527685"/>
            </a:xfrm>
            <a:custGeom>
              <a:avLst/>
              <a:gdLst/>
              <a:ahLst/>
              <a:cxnLst/>
              <a:rect l="l" t="t" r="r" b="b"/>
              <a:pathLst>
                <a:path w="424814" h="527685">
                  <a:moveTo>
                    <a:pt x="424197" y="263585"/>
                  </a:moveTo>
                  <a:lnTo>
                    <a:pt x="160590" y="0"/>
                  </a:lnTo>
                  <a:lnTo>
                    <a:pt x="160590" y="161152"/>
                  </a:lnTo>
                  <a:lnTo>
                    <a:pt x="0" y="161152"/>
                  </a:lnTo>
                  <a:lnTo>
                    <a:pt x="0" y="366279"/>
                  </a:lnTo>
                  <a:lnTo>
                    <a:pt x="160589" y="366279"/>
                  </a:lnTo>
                  <a:lnTo>
                    <a:pt x="160590" y="527155"/>
                  </a:lnTo>
                  <a:lnTo>
                    <a:pt x="424197" y="263585"/>
                  </a:lnTo>
                </a:path>
              </a:pathLst>
            </a:custGeom>
            <a:ln w="294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997465" y="3414285"/>
            <a:ext cx="2603500" cy="2254885"/>
            <a:chOff x="2997465" y="3414285"/>
            <a:chExt cx="2603500" cy="2254885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4267" y="3414285"/>
              <a:ext cx="117103" cy="11710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48455" y="3809550"/>
              <a:ext cx="117388" cy="10285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9593" y="3809553"/>
              <a:ext cx="131848" cy="10285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392537" y="3458243"/>
              <a:ext cx="877569" cy="410209"/>
            </a:xfrm>
            <a:custGeom>
              <a:avLst/>
              <a:gdLst/>
              <a:ahLst/>
              <a:cxnLst/>
              <a:rect l="l" t="t" r="r" b="b"/>
              <a:pathLst>
                <a:path w="877570" h="410210">
                  <a:moveTo>
                    <a:pt x="760282" y="14570"/>
                  </a:moveTo>
                  <a:lnTo>
                    <a:pt x="0" y="395159"/>
                  </a:lnTo>
                </a:path>
                <a:path w="877570" h="410210">
                  <a:moveTo>
                    <a:pt x="745523" y="0"/>
                  </a:moveTo>
                  <a:lnTo>
                    <a:pt x="365601" y="380588"/>
                  </a:lnTo>
                </a:path>
                <a:path w="877570" h="410210">
                  <a:moveTo>
                    <a:pt x="760282" y="14570"/>
                  </a:moveTo>
                  <a:lnTo>
                    <a:pt x="877473" y="409875"/>
                  </a:lnTo>
                </a:path>
              </a:pathLst>
            </a:custGeom>
            <a:ln w="14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32484" y="3809553"/>
              <a:ext cx="131848" cy="10285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38061" y="3458243"/>
              <a:ext cx="1053465" cy="410209"/>
            </a:xfrm>
            <a:custGeom>
              <a:avLst/>
              <a:gdLst/>
              <a:ahLst/>
              <a:cxnLst/>
              <a:rect l="l" t="t" r="r" b="b"/>
              <a:pathLst>
                <a:path w="1053464" h="410210">
                  <a:moveTo>
                    <a:pt x="0" y="0"/>
                  </a:moveTo>
                  <a:lnTo>
                    <a:pt x="1052968" y="409875"/>
                  </a:lnTo>
                </a:path>
              </a:pathLst>
            </a:custGeom>
            <a:ln w="14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28358" y="4161139"/>
              <a:ext cx="117104" cy="11729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021308" y="3853402"/>
              <a:ext cx="833755" cy="571500"/>
            </a:xfrm>
            <a:custGeom>
              <a:avLst/>
              <a:gdLst/>
              <a:ahLst/>
              <a:cxnLst/>
              <a:rect l="l" t="t" r="r" b="b"/>
              <a:pathLst>
                <a:path w="833754" h="571500">
                  <a:moveTo>
                    <a:pt x="233944" y="0"/>
                  </a:moveTo>
                  <a:lnTo>
                    <a:pt x="0" y="366454"/>
                  </a:lnTo>
                </a:path>
                <a:path w="833754" h="571500">
                  <a:moveTo>
                    <a:pt x="233944" y="0"/>
                  </a:moveTo>
                  <a:lnTo>
                    <a:pt x="175348" y="366454"/>
                  </a:lnTo>
                </a:path>
                <a:path w="833754" h="571500">
                  <a:moveTo>
                    <a:pt x="248702" y="0"/>
                  </a:moveTo>
                  <a:lnTo>
                    <a:pt x="365601" y="351738"/>
                  </a:lnTo>
                </a:path>
                <a:path w="833754" h="571500">
                  <a:moveTo>
                    <a:pt x="248702" y="0"/>
                  </a:moveTo>
                  <a:lnTo>
                    <a:pt x="716445" y="366454"/>
                  </a:lnTo>
                </a:path>
                <a:path w="833754" h="571500">
                  <a:moveTo>
                    <a:pt x="716445" y="366454"/>
                  </a:moveTo>
                  <a:lnTo>
                    <a:pt x="628770" y="571174"/>
                  </a:lnTo>
                </a:path>
                <a:path w="833754" h="571500">
                  <a:moveTo>
                    <a:pt x="731203" y="351738"/>
                  </a:moveTo>
                  <a:lnTo>
                    <a:pt x="833636" y="571174"/>
                  </a:lnTo>
                </a:path>
              </a:pathLst>
            </a:custGeom>
            <a:ln w="14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12176" y="3472901"/>
              <a:ext cx="2574290" cy="2181860"/>
            </a:xfrm>
            <a:custGeom>
              <a:avLst/>
              <a:gdLst/>
              <a:ahLst/>
              <a:cxnLst/>
              <a:rect l="l" t="t" r="r" b="b"/>
              <a:pathLst>
                <a:path w="2574290" h="2181860">
                  <a:moveTo>
                    <a:pt x="0" y="2181536"/>
                  </a:moveTo>
                  <a:lnTo>
                    <a:pt x="2573825" y="2181536"/>
                  </a:lnTo>
                  <a:lnTo>
                    <a:pt x="2573825" y="0"/>
                  </a:lnTo>
                  <a:lnTo>
                    <a:pt x="0" y="0"/>
                  </a:lnTo>
                  <a:lnTo>
                    <a:pt x="0" y="2181536"/>
                  </a:lnTo>
                  <a:close/>
                </a:path>
              </a:pathLst>
            </a:custGeom>
            <a:ln w="29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58592" y="3838817"/>
              <a:ext cx="263525" cy="1669414"/>
            </a:xfrm>
            <a:custGeom>
              <a:avLst/>
              <a:gdLst/>
              <a:ahLst/>
              <a:cxnLst/>
              <a:rect l="l" t="t" r="r" b="b"/>
              <a:pathLst>
                <a:path w="263525" h="1669414">
                  <a:moveTo>
                    <a:pt x="0" y="1669373"/>
                  </a:moveTo>
                  <a:lnTo>
                    <a:pt x="263139" y="1669373"/>
                  </a:lnTo>
                  <a:lnTo>
                    <a:pt x="263139" y="0"/>
                  </a:lnTo>
                  <a:lnTo>
                    <a:pt x="0" y="0"/>
                  </a:lnTo>
                  <a:lnTo>
                    <a:pt x="0" y="1669373"/>
                  </a:lnTo>
                  <a:close/>
                </a:path>
              </a:pathLst>
            </a:custGeom>
            <a:ln w="29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09436" y="3838817"/>
              <a:ext cx="263525" cy="1669414"/>
            </a:xfrm>
            <a:custGeom>
              <a:avLst/>
              <a:gdLst/>
              <a:ahLst/>
              <a:cxnLst/>
              <a:rect l="l" t="t" r="r" b="b"/>
              <a:pathLst>
                <a:path w="263525" h="1669414">
                  <a:moveTo>
                    <a:pt x="0" y="1669373"/>
                  </a:moveTo>
                  <a:lnTo>
                    <a:pt x="263139" y="1669373"/>
                  </a:lnTo>
                  <a:lnTo>
                    <a:pt x="263139" y="0"/>
                  </a:lnTo>
                  <a:lnTo>
                    <a:pt x="0" y="0"/>
                  </a:lnTo>
                  <a:lnTo>
                    <a:pt x="0" y="1669373"/>
                  </a:lnTo>
                  <a:close/>
                </a:path>
              </a:pathLst>
            </a:custGeom>
            <a:ln w="29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32726" y="3838817"/>
              <a:ext cx="365760" cy="1669414"/>
            </a:xfrm>
            <a:custGeom>
              <a:avLst/>
              <a:gdLst/>
              <a:ahLst/>
              <a:cxnLst/>
              <a:rect l="l" t="t" r="r" b="b"/>
              <a:pathLst>
                <a:path w="365760" h="1669414">
                  <a:moveTo>
                    <a:pt x="0" y="1669373"/>
                  </a:moveTo>
                  <a:lnTo>
                    <a:pt x="365587" y="1669373"/>
                  </a:lnTo>
                  <a:lnTo>
                    <a:pt x="365587" y="0"/>
                  </a:lnTo>
                  <a:lnTo>
                    <a:pt x="0" y="0"/>
                  </a:lnTo>
                  <a:lnTo>
                    <a:pt x="0" y="1669373"/>
                  </a:lnTo>
                  <a:close/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11462" y="3809550"/>
            <a:ext cx="117096" cy="10285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77514" y="4161139"/>
            <a:ext cx="117104" cy="117291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52863" y="4161139"/>
            <a:ext cx="117104" cy="117291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93959" y="4161139"/>
            <a:ext cx="117103" cy="117291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591380" y="4366004"/>
            <a:ext cx="132008" cy="13209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810709" y="4366000"/>
            <a:ext cx="117110" cy="132102"/>
          </a:xfrm>
          <a:prstGeom prst="rect">
            <a:avLst/>
          </a:prstGeom>
        </p:spPr>
      </p:pic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3845849" y="3824095"/>
          <a:ext cx="1146809" cy="1669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1723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74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5" name="object 45"/>
          <p:cNvGrpSpPr/>
          <p:nvPr/>
        </p:nvGrpSpPr>
        <p:grpSpPr>
          <a:xfrm>
            <a:off x="4562282" y="4424427"/>
            <a:ext cx="380365" cy="849630"/>
            <a:chOff x="4562282" y="4424427"/>
            <a:chExt cx="380365" cy="849630"/>
          </a:xfrm>
        </p:grpSpPr>
        <p:sp>
          <p:nvSpPr>
            <p:cNvPr id="46" name="object 46"/>
            <p:cNvSpPr/>
            <p:nvPr/>
          </p:nvSpPr>
          <p:spPr>
            <a:xfrm>
              <a:off x="4577017" y="4439162"/>
              <a:ext cx="161290" cy="820419"/>
            </a:xfrm>
            <a:custGeom>
              <a:avLst/>
              <a:gdLst/>
              <a:ahLst/>
              <a:cxnLst/>
              <a:rect l="l" t="t" r="r" b="b"/>
              <a:pathLst>
                <a:path w="161289" h="820420">
                  <a:moveTo>
                    <a:pt x="0" y="820057"/>
                  </a:moveTo>
                  <a:lnTo>
                    <a:pt x="160692" y="820057"/>
                  </a:lnTo>
                  <a:lnTo>
                    <a:pt x="160692" y="0"/>
                  </a:lnTo>
                  <a:lnTo>
                    <a:pt x="0" y="0"/>
                  </a:lnTo>
                  <a:lnTo>
                    <a:pt x="0" y="820057"/>
                  </a:lnTo>
                  <a:close/>
                </a:path>
              </a:pathLst>
            </a:custGeom>
            <a:ln w="294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81590" y="4439162"/>
              <a:ext cx="146685" cy="820419"/>
            </a:xfrm>
            <a:custGeom>
              <a:avLst/>
              <a:gdLst/>
              <a:ahLst/>
              <a:cxnLst/>
              <a:rect l="l" t="t" r="r" b="b"/>
              <a:pathLst>
                <a:path w="146685" h="820420">
                  <a:moveTo>
                    <a:pt x="0" y="820057"/>
                  </a:moveTo>
                  <a:lnTo>
                    <a:pt x="146299" y="820057"/>
                  </a:lnTo>
                  <a:lnTo>
                    <a:pt x="146299" y="0"/>
                  </a:lnTo>
                  <a:lnTo>
                    <a:pt x="0" y="0"/>
                  </a:lnTo>
                  <a:lnTo>
                    <a:pt x="0" y="820057"/>
                  </a:lnTo>
                  <a:close/>
                </a:path>
              </a:pathLst>
            </a:custGeom>
            <a:ln w="29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5673423" y="3487360"/>
            <a:ext cx="3086100" cy="2211705"/>
            <a:chOff x="5673423" y="3487360"/>
            <a:chExt cx="3086100" cy="2211705"/>
          </a:xfrm>
        </p:grpSpPr>
        <p:sp>
          <p:nvSpPr>
            <p:cNvPr id="49" name="object 49"/>
            <p:cNvSpPr/>
            <p:nvPr/>
          </p:nvSpPr>
          <p:spPr>
            <a:xfrm>
              <a:off x="6170936" y="3502072"/>
              <a:ext cx="2573655" cy="2182495"/>
            </a:xfrm>
            <a:custGeom>
              <a:avLst/>
              <a:gdLst/>
              <a:ahLst/>
              <a:cxnLst/>
              <a:rect l="l" t="t" r="r" b="b"/>
              <a:pathLst>
                <a:path w="2573654" h="2182495">
                  <a:moveTo>
                    <a:pt x="0" y="2181973"/>
                  </a:moveTo>
                  <a:lnTo>
                    <a:pt x="2573533" y="2181973"/>
                  </a:lnTo>
                  <a:lnTo>
                    <a:pt x="2573533" y="0"/>
                  </a:lnTo>
                  <a:lnTo>
                    <a:pt x="0" y="0"/>
                  </a:lnTo>
                  <a:lnTo>
                    <a:pt x="0" y="2181973"/>
                  </a:lnTo>
                  <a:close/>
                </a:path>
              </a:pathLst>
            </a:custGeom>
            <a:ln w="29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17206" y="3853504"/>
              <a:ext cx="263525" cy="1684020"/>
            </a:xfrm>
            <a:custGeom>
              <a:avLst/>
              <a:gdLst/>
              <a:ahLst/>
              <a:cxnLst/>
              <a:rect l="l" t="t" r="r" b="b"/>
              <a:pathLst>
                <a:path w="263525" h="1684020">
                  <a:moveTo>
                    <a:pt x="0" y="1683944"/>
                  </a:moveTo>
                  <a:lnTo>
                    <a:pt x="263139" y="1683944"/>
                  </a:lnTo>
                  <a:lnTo>
                    <a:pt x="263139" y="0"/>
                  </a:lnTo>
                  <a:lnTo>
                    <a:pt x="0" y="0"/>
                  </a:lnTo>
                  <a:lnTo>
                    <a:pt x="0" y="1683944"/>
                  </a:lnTo>
                  <a:close/>
                </a:path>
              </a:pathLst>
            </a:custGeom>
            <a:ln w="29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68049" y="3853504"/>
              <a:ext cx="263525" cy="1684020"/>
            </a:xfrm>
            <a:custGeom>
              <a:avLst/>
              <a:gdLst/>
              <a:ahLst/>
              <a:cxnLst/>
              <a:rect l="l" t="t" r="r" b="b"/>
              <a:pathLst>
                <a:path w="263525" h="1684020">
                  <a:moveTo>
                    <a:pt x="0" y="1683944"/>
                  </a:moveTo>
                  <a:lnTo>
                    <a:pt x="263139" y="1683944"/>
                  </a:lnTo>
                  <a:lnTo>
                    <a:pt x="263139" y="0"/>
                  </a:lnTo>
                  <a:lnTo>
                    <a:pt x="0" y="0"/>
                  </a:lnTo>
                  <a:lnTo>
                    <a:pt x="0" y="1683944"/>
                  </a:lnTo>
                  <a:close/>
                </a:path>
              </a:pathLst>
            </a:custGeom>
            <a:ln w="29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291193" y="3853504"/>
              <a:ext cx="365760" cy="1684020"/>
            </a:xfrm>
            <a:custGeom>
              <a:avLst/>
              <a:gdLst/>
              <a:ahLst/>
              <a:cxnLst/>
              <a:rect l="l" t="t" r="r" b="b"/>
              <a:pathLst>
                <a:path w="365759" h="1684020">
                  <a:moveTo>
                    <a:pt x="0" y="1683944"/>
                  </a:moveTo>
                  <a:lnTo>
                    <a:pt x="365587" y="1683944"/>
                  </a:lnTo>
                  <a:lnTo>
                    <a:pt x="365587" y="0"/>
                  </a:lnTo>
                  <a:lnTo>
                    <a:pt x="0" y="0"/>
                  </a:lnTo>
                  <a:lnTo>
                    <a:pt x="0" y="1683944"/>
                  </a:lnTo>
                  <a:close/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88143" y="4160992"/>
              <a:ext cx="424815" cy="527685"/>
            </a:xfrm>
            <a:custGeom>
              <a:avLst/>
              <a:gdLst/>
              <a:ahLst/>
              <a:cxnLst/>
              <a:rect l="l" t="t" r="r" b="b"/>
              <a:pathLst>
                <a:path w="424814" h="527685">
                  <a:moveTo>
                    <a:pt x="161028" y="0"/>
                  </a:moveTo>
                  <a:lnTo>
                    <a:pt x="161028" y="161152"/>
                  </a:lnTo>
                  <a:lnTo>
                    <a:pt x="0" y="161152"/>
                  </a:lnTo>
                  <a:lnTo>
                    <a:pt x="0" y="366279"/>
                  </a:lnTo>
                  <a:lnTo>
                    <a:pt x="161028" y="366279"/>
                  </a:lnTo>
                  <a:lnTo>
                    <a:pt x="161028" y="527155"/>
                  </a:lnTo>
                  <a:lnTo>
                    <a:pt x="424197" y="263584"/>
                  </a:lnTo>
                  <a:lnTo>
                    <a:pt x="1610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688143" y="4160992"/>
              <a:ext cx="424815" cy="527685"/>
            </a:xfrm>
            <a:custGeom>
              <a:avLst/>
              <a:gdLst/>
              <a:ahLst/>
              <a:cxnLst/>
              <a:rect l="l" t="t" r="r" b="b"/>
              <a:pathLst>
                <a:path w="424814" h="527685">
                  <a:moveTo>
                    <a:pt x="424197" y="263584"/>
                  </a:moveTo>
                  <a:lnTo>
                    <a:pt x="161028" y="0"/>
                  </a:lnTo>
                  <a:lnTo>
                    <a:pt x="161028" y="161152"/>
                  </a:lnTo>
                  <a:lnTo>
                    <a:pt x="0" y="161152"/>
                  </a:lnTo>
                  <a:lnTo>
                    <a:pt x="0" y="366279"/>
                  </a:lnTo>
                  <a:lnTo>
                    <a:pt x="161028" y="366279"/>
                  </a:lnTo>
                  <a:lnTo>
                    <a:pt x="161028" y="527155"/>
                  </a:lnTo>
                  <a:lnTo>
                    <a:pt x="424197" y="263584"/>
                  </a:lnTo>
                </a:path>
              </a:pathLst>
            </a:custGeom>
            <a:ln w="294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7004316" y="3838782"/>
          <a:ext cx="1146808" cy="1683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1651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88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6" name="object 56"/>
          <p:cNvGrpSpPr/>
          <p:nvPr/>
        </p:nvGrpSpPr>
        <p:grpSpPr>
          <a:xfrm>
            <a:off x="7720603" y="4453671"/>
            <a:ext cx="381000" cy="849630"/>
            <a:chOff x="7720603" y="4453671"/>
            <a:chExt cx="381000" cy="849630"/>
          </a:xfrm>
        </p:grpSpPr>
        <p:sp>
          <p:nvSpPr>
            <p:cNvPr id="57" name="object 57"/>
            <p:cNvSpPr/>
            <p:nvPr/>
          </p:nvSpPr>
          <p:spPr>
            <a:xfrm>
              <a:off x="7735338" y="4468406"/>
              <a:ext cx="161290" cy="820419"/>
            </a:xfrm>
            <a:custGeom>
              <a:avLst/>
              <a:gdLst/>
              <a:ahLst/>
              <a:cxnLst/>
              <a:rect l="l" t="t" r="r" b="b"/>
              <a:pathLst>
                <a:path w="161290" h="820420">
                  <a:moveTo>
                    <a:pt x="0" y="820057"/>
                  </a:moveTo>
                  <a:lnTo>
                    <a:pt x="161043" y="820057"/>
                  </a:lnTo>
                  <a:lnTo>
                    <a:pt x="161043" y="0"/>
                  </a:lnTo>
                  <a:lnTo>
                    <a:pt x="0" y="0"/>
                  </a:lnTo>
                  <a:lnTo>
                    <a:pt x="0" y="820057"/>
                  </a:lnTo>
                  <a:close/>
                </a:path>
              </a:pathLst>
            </a:custGeom>
            <a:ln w="294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40350" y="4468406"/>
              <a:ext cx="146685" cy="820419"/>
            </a:xfrm>
            <a:custGeom>
              <a:avLst/>
              <a:gdLst/>
              <a:ahLst/>
              <a:cxnLst/>
              <a:rect l="l" t="t" r="r" b="b"/>
              <a:pathLst>
                <a:path w="146684" h="820420">
                  <a:moveTo>
                    <a:pt x="0" y="820057"/>
                  </a:moveTo>
                  <a:lnTo>
                    <a:pt x="146299" y="820057"/>
                  </a:lnTo>
                  <a:lnTo>
                    <a:pt x="146299" y="0"/>
                  </a:lnTo>
                  <a:lnTo>
                    <a:pt x="0" y="0"/>
                  </a:lnTo>
                  <a:lnTo>
                    <a:pt x="0" y="820057"/>
                  </a:lnTo>
                  <a:close/>
                </a:path>
              </a:pathLst>
            </a:custGeom>
            <a:ln w="29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69516" y="4806803"/>
            <a:ext cx="30353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70" dirty="0">
                <a:latin typeface="Arial MT"/>
                <a:cs typeface="Arial MT"/>
              </a:rPr>
              <a:t>T</a:t>
            </a:r>
            <a:r>
              <a:rPr sz="1050" spc="100" dirty="0">
                <a:latin typeface="Arial MT"/>
                <a:cs typeface="Arial MT"/>
              </a:rPr>
              <a:t>r</a:t>
            </a:r>
            <a:r>
              <a:rPr sz="1050" spc="-15" dirty="0">
                <a:latin typeface="Arial MT"/>
                <a:cs typeface="Arial MT"/>
              </a:rPr>
              <a:t>e</a:t>
            </a:r>
            <a:r>
              <a:rPr sz="1050" spc="-5" dirty="0">
                <a:latin typeface="Arial MT"/>
                <a:cs typeface="Arial MT"/>
              </a:rPr>
              <a:t>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19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7020952" y="5729225"/>
            <a:ext cx="59563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70" dirty="0">
                <a:latin typeface="Arial MT"/>
                <a:cs typeface="Arial MT"/>
              </a:rPr>
              <a:t>T</a:t>
            </a:r>
            <a:r>
              <a:rPr sz="1050" spc="105" dirty="0">
                <a:latin typeface="Arial MT"/>
                <a:cs typeface="Arial MT"/>
              </a:rPr>
              <a:t>r</a:t>
            </a:r>
            <a:r>
              <a:rPr sz="1050" spc="-15" dirty="0">
                <a:latin typeface="Arial MT"/>
                <a:cs typeface="Arial MT"/>
              </a:rPr>
              <a:t>e</a:t>
            </a:r>
            <a:r>
              <a:rPr sz="1050" spc="-5" dirty="0">
                <a:latin typeface="Arial MT"/>
                <a:cs typeface="Arial MT"/>
              </a:rPr>
              <a:t>e</a:t>
            </a:r>
            <a:r>
              <a:rPr sz="1050" spc="-70" dirty="0">
                <a:latin typeface="Arial MT"/>
                <a:cs typeface="Arial MT"/>
              </a:rPr>
              <a:t> </a:t>
            </a:r>
            <a:r>
              <a:rPr sz="1050" spc="40" dirty="0">
                <a:latin typeface="Arial MT"/>
                <a:cs typeface="Arial MT"/>
              </a:rPr>
              <a:t>M</a:t>
            </a:r>
            <a:r>
              <a:rPr sz="1050" spc="-15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p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04506" y="6121095"/>
            <a:ext cx="1240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2007)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3189" y="432053"/>
            <a:ext cx="876300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100"/>
              </a:spcBef>
              <a:buChar char="•"/>
              <a:tabLst>
                <a:tab pos="15176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spc="-30" dirty="0">
                <a:solidFill>
                  <a:srgbClr val="D50092"/>
                </a:solidFill>
                <a:latin typeface="Arial"/>
                <a:cs typeface="Arial"/>
              </a:rPr>
              <a:t>Tree</a:t>
            </a:r>
            <a:r>
              <a:rPr sz="1800" b="1" spc="5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map</a:t>
            </a:r>
            <a:r>
              <a:rPr sz="1800" b="1" spc="5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(Jonhson</a:t>
            </a:r>
            <a:r>
              <a:rPr sz="1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Shneiderman,</a:t>
            </a:r>
            <a:r>
              <a:rPr sz="1800" spc="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 MT"/>
                <a:cs typeface="Arial MT"/>
              </a:rPr>
              <a:t>1991)</a:t>
            </a:r>
            <a:r>
              <a:rPr sz="18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another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representation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tree: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405765" lvl="1" indent="-139700">
              <a:lnSpc>
                <a:spcPct val="100000"/>
              </a:lnSpc>
              <a:buChar char="-"/>
              <a:tabLst>
                <a:tab pos="406400" algn="l"/>
              </a:tabLst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root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represented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rectangle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(usually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large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possible)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405765" lvl="1" indent="-139700">
              <a:lnSpc>
                <a:spcPct val="100000"/>
              </a:lnSpc>
              <a:buChar char="-"/>
              <a:tabLst>
                <a:tab pos="406400" algn="l"/>
              </a:tabLst>
            </a:pPr>
            <a:r>
              <a:rPr sz="1800" spc="-10" dirty="0">
                <a:latin typeface="Arial MT"/>
                <a:cs typeface="Arial MT"/>
              </a:rPr>
              <a:t>within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rectangle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smaller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rectangles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(one 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child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node)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405765" lvl="1" indent="-139700">
              <a:lnSpc>
                <a:spcPct val="100000"/>
              </a:lnSpc>
              <a:buChar char="-"/>
              <a:tabLst>
                <a:tab pos="406400" algn="l"/>
              </a:tabLst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repeated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until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represented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5041519"/>
            <a:ext cx="81064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‘slice-and-dice’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construction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Tree </a:t>
            </a:r>
            <a:r>
              <a:rPr sz="1800" dirty="0">
                <a:latin typeface="Arial MT"/>
                <a:cs typeface="Arial MT"/>
              </a:rPr>
              <a:t>Map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obtain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5315839"/>
            <a:ext cx="615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by rectangles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suited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inclusion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text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4424" y="1614123"/>
            <a:ext cx="3415665" cy="1153160"/>
            <a:chOff x="524424" y="1614123"/>
            <a:chExt cx="3415665" cy="1153160"/>
          </a:xfrm>
        </p:grpSpPr>
        <p:sp>
          <p:nvSpPr>
            <p:cNvPr id="5" name="object 5"/>
            <p:cNvSpPr/>
            <p:nvPr/>
          </p:nvSpPr>
          <p:spPr>
            <a:xfrm>
              <a:off x="599467" y="1764016"/>
              <a:ext cx="3070860" cy="928369"/>
            </a:xfrm>
            <a:custGeom>
              <a:avLst/>
              <a:gdLst/>
              <a:ahLst/>
              <a:cxnLst/>
              <a:rect l="l" t="t" r="r" b="b"/>
              <a:pathLst>
                <a:path w="3070860" h="928369">
                  <a:moveTo>
                    <a:pt x="1887194" y="0"/>
                  </a:moveTo>
                  <a:lnTo>
                    <a:pt x="674055" y="464189"/>
                  </a:lnTo>
                </a:path>
                <a:path w="3070860" h="928369">
                  <a:moveTo>
                    <a:pt x="1887194" y="0"/>
                  </a:moveTo>
                  <a:lnTo>
                    <a:pt x="1482774" y="464189"/>
                  </a:lnTo>
                </a:path>
                <a:path w="3070860" h="928369">
                  <a:moveTo>
                    <a:pt x="1887194" y="0"/>
                  </a:moveTo>
                  <a:lnTo>
                    <a:pt x="2261700" y="464189"/>
                  </a:lnTo>
                </a:path>
                <a:path w="3070860" h="928369">
                  <a:moveTo>
                    <a:pt x="1887194" y="0"/>
                  </a:moveTo>
                  <a:lnTo>
                    <a:pt x="3070390" y="464189"/>
                  </a:lnTo>
                </a:path>
                <a:path w="3070860" h="928369">
                  <a:moveTo>
                    <a:pt x="674055" y="464189"/>
                  </a:moveTo>
                  <a:lnTo>
                    <a:pt x="0" y="928080"/>
                  </a:lnTo>
                </a:path>
                <a:path w="3070860" h="928369">
                  <a:moveTo>
                    <a:pt x="674055" y="464189"/>
                  </a:moveTo>
                  <a:lnTo>
                    <a:pt x="194629" y="928080"/>
                  </a:lnTo>
                </a:path>
                <a:path w="3070860" h="928369">
                  <a:moveTo>
                    <a:pt x="674055" y="464189"/>
                  </a:moveTo>
                  <a:lnTo>
                    <a:pt x="389271" y="928080"/>
                  </a:lnTo>
                </a:path>
                <a:path w="3070860" h="928369">
                  <a:moveTo>
                    <a:pt x="674055" y="464189"/>
                  </a:moveTo>
                  <a:lnTo>
                    <a:pt x="569196" y="928080"/>
                  </a:lnTo>
                </a:path>
                <a:path w="3070860" h="928369">
                  <a:moveTo>
                    <a:pt x="1482774" y="464189"/>
                  </a:moveTo>
                  <a:lnTo>
                    <a:pt x="1213066" y="928080"/>
                  </a:lnTo>
                </a:path>
                <a:path w="3070860" h="928369">
                  <a:moveTo>
                    <a:pt x="1482774" y="464189"/>
                  </a:moveTo>
                  <a:lnTo>
                    <a:pt x="1408067" y="928080"/>
                  </a:lnTo>
                </a:path>
                <a:path w="3070860" h="928369">
                  <a:moveTo>
                    <a:pt x="1437905" y="464189"/>
                  </a:moveTo>
                  <a:lnTo>
                    <a:pt x="1602724" y="928080"/>
                  </a:lnTo>
                </a:path>
                <a:path w="3070860" h="928369">
                  <a:moveTo>
                    <a:pt x="2261700" y="464189"/>
                  </a:moveTo>
                  <a:lnTo>
                    <a:pt x="2141751" y="883438"/>
                  </a:lnTo>
                </a:path>
                <a:path w="3070860" h="928369">
                  <a:moveTo>
                    <a:pt x="2261700" y="464189"/>
                  </a:moveTo>
                  <a:lnTo>
                    <a:pt x="2366544" y="928080"/>
                  </a:lnTo>
                </a:path>
                <a:path w="3070860" h="928369">
                  <a:moveTo>
                    <a:pt x="3040627" y="464189"/>
                  </a:moveTo>
                  <a:lnTo>
                    <a:pt x="2875808" y="928080"/>
                  </a:lnTo>
                </a:path>
              </a:pathLst>
            </a:custGeom>
            <a:ln w="15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4976" y="2220664"/>
              <a:ext cx="0" cy="396875"/>
            </a:xfrm>
            <a:custGeom>
              <a:avLst/>
              <a:gdLst/>
              <a:ahLst/>
              <a:cxnLst/>
              <a:rect l="l" t="t" r="r" b="b"/>
              <a:pathLst>
                <a:path h="396875">
                  <a:moveTo>
                    <a:pt x="0" y="0"/>
                  </a:moveTo>
                  <a:lnTo>
                    <a:pt x="0" y="396783"/>
                  </a:lnTo>
                </a:path>
              </a:pathLst>
            </a:custGeom>
            <a:ln w="44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0095" y="2228205"/>
              <a:ext cx="224790" cy="464184"/>
            </a:xfrm>
            <a:custGeom>
              <a:avLst/>
              <a:gdLst/>
              <a:ahLst/>
              <a:cxnLst/>
              <a:rect l="l" t="t" r="r" b="b"/>
              <a:pathLst>
                <a:path w="224789" h="464185">
                  <a:moveTo>
                    <a:pt x="0" y="0"/>
                  </a:moveTo>
                  <a:lnTo>
                    <a:pt x="224793" y="463891"/>
                  </a:lnTo>
                </a:path>
              </a:pathLst>
            </a:custGeom>
            <a:ln w="15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7011" y="1629193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119650" y="0"/>
                  </a:moveTo>
                  <a:lnTo>
                    <a:pt x="75653" y="10292"/>
                  </a:lnTo>
                  <a:lnTo>
                    <a:pt x="37334" y="37438"/>
                  </a:lnTo>
                  <a:lnTo>
                    <a:pt x="10261" y="75837"/>
                  </a:lnTo>
                  <a:lnTo>
                    <a:pt x="0" y="119892"/>
                  </a:lnTo>
                  <a:lnTo>
                    <a:pt x="10261" y="172468"/>
                  </a:lnTo>
                  <a:lnTo>
                    <a:pt x="37334" y="215204"/>
                  </a:lnTo>
                  <a:lnTo>
                    <a:pt x="75653" y="243915"/>
                  </a:lnTo>
                  <a:lnTo>
                    <a:pt x="119650" y="254415"/>
                  </a:lnTo>
                  <a:lnTo>
                    <a:pt x="162454" y="247606"/>
                  </a:lnTo>
                  <a:lnTo>
                    <a:pt x="199507" y="228606"/>
                  </a:lnTo>
                  <a:lnTo>
                    <a:pt x="228650" y="199558"/>
                  </a:lnTo>
                  <a:lnTo>
                    <a:pt x="247720" y="162606"/>
                  </a:lnTo>
                  <a:lnTo>
                    <a:pt x="254556" y="119891"/>
                  </a:lnTo>
                  <a:lnTo>
                    <a:pt x="244014" y="75837"/>
                  </a:lnTo>
                  <a:lnTo>
                    <a:pt x="215202" y="37438"/>
                  </a:lnTo>
                  <a:lnTo>
                    <a:pt x="172341" y="10292"/>
                  </a:lnTo>
                  <a:lnTo>
                    <a:pt x="119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7011" y="1629193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247720" y="162606"/>
                  </a:moveTo>
                  <a:lnTo>
                    <a:pt x="254556" y="119892"/>
                  </a:lnTo>
                  <a:lnTo>
                    <a:pt x="244014" y="75837"/>
                  </a:lnTo>
                  <a:lnTo>
                    <a:pt x="215203" y="37438"/>
                  </a:lnTo>
                  <a:lnTo>
                    <a:pt x="172341" y="10292"/>
                  </a:lnTo>
                  <a:lnTo>
                    <a:pt x="119650" y="0"/>
                  </a:lnTo>
                  <a:lnTo>
                    <a:pt x="75653" y="10292"/>
                  </a:lnTo>
                  <a:lnTo>
                    <a:pt x="37334" y="37438"/>
                  </a:lnTo>
                  <a:lnTo>
                    <a:pt x="10261" y="75837"/>
                  </a:lnTo>
                  <a:lnTo>
                    <a:pt x="3343" y="105538"/>
                  </a:lnTo>
                  <a:lnTo>
                    <a:pt x="10261" y="172468"/>
                  </a:lnTo>
                  <a:lnTo>
                    <a:pt x="37334" y="215204"/>
                  </a:lnTo>
                  <a:lnTo>
                    <a:pt x="75653" y="243915"/>
                  </a:lnTo>
                  <a:lnTo>
                    <a:pt x="119650" y="254415"/>
                  </a:lnTo>
                  <a:lnTo>
                    <a:pt x="162454" y="247606"/>
                  </a:lnTo>
                  <a:lnTo>
                    <a:pt x="199508" y="228606"/>
                  </a:lnTo>
                  <a:lnTo>
                    <a:pt x="228650" y="199558"/>
                  </a:lnTo>
                  <a:lnTo>
                    <a:pt x="247720" y="162606"/>
                  </a:lnTo>
                </a:path>
              </a:pathLst>
            </a:custGeom>
            <a:ln w="30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478" y="2168195"/>
              <a:ext cx="150074" cy="1497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7391" y="2168196"/>
              <a:ext cx="164788" cy="1497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6125" y="2168196"/>
              <a:ext cx="165191" cy="1497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0157" y="2168196"/>
              <a:ext cx="164743" cy="14972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9495" y="2617448"/>
              <a:ext cx="120014" cy="134620"/>
            </a:xfrm>
            <a:custGeom>
              <a:avLst/>
              <a:gdLst/>
              <a:ahLst/>
              <a:cxnLst/>
              <a:rect l="l" t="t" r="r" b="b"/>
              <a:pathLst>
                <a:path w="120015" h="134619">
                  <a:moveTo>
                    <a:pt x="119942" y="0"/>
                  </a:moveTo>
                  <a:lnTo>
                    <a:pt x="0" y="0"/>
                  </a:lnTo>
                  <a:lnTo>
                    <a:pt x="0" y="134519"/>
                  </a:lnTo>
                  <a:lnTo>
                    <a:pt x="119942" y="134519"/>
                  </a:lnTo>
                  <a:lnTo>
                    <a:pt x="1199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9495" y="2617448"/>
              <a:ext cx="120014" cy="134620"/>
            </a:xfrm>
            <a:custGeom>
              <a:avLst/>
              <a:gdLst/>
              <a:ahLst/>
              <a:cxnLst/>
              <a:rect l="l" t="t" r="r" b="b"/>
              <a:pathLst>
                <a:path w="120015" h="134619">
                  <a:moveTo>
                    <a:pt x="0" y="134519"/>
                  </a:moveTo>
                  <a:lnTo>
                    <a:pt x="119942" y="134519"/>
                  </a:lnTo>
                  <a:lnTo>
                    <a:pt x="119942" y="0"/>
                  </a:lnTo>
                  <a:lnTo>
                    <a:pt x="0" y="0"/>
                  </a:lnTo>
                  <a:lnTo>
                    <a:pt x="0" y="134519"/>
                  </a:lnTo>
                  <a:close/>
                </a:path>
              </a:pathLst>
            </a:custGeom>
            <a:ln w="30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137" y="2617448"/>
              <a:ext cx="120014" cy="134620"/>
            </a:xfrm>
            <a:custGeom>
              <a:avLst/>
              <a:gdLst/>
              <a:ahLst/>
              <a:cxnLst/>
              <a:rect l="l" t="t" r="r" b="b"/>
              <a:pathLst>
                <a:path w="120015" h="134619">
                  <a:moveTo>
                    <a:pt x="119942" y="0"/>
                  </a:moveTo>
                  <a:lnTo>
                    <a:pt x="0" y="0"/>
                  </a:lnTo>
                  <a:lnTo>
                    <a:pt x="0" y="134519"/>
                  </a:lnTo>
                  <a:lnTo>
                    <a:pt x="119942" y="134519"/>
                  </a:lnTo>
                  <a:lnTo>
                    <a:pt x="1199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137" y="2617448"/>
              <a:ext cx="120014" cy="134620"/>
            </a:xfrm>
            <a:custGeom>
              <a:avLst/>
              <a:gdLst/>
              <a:ahLst/>
              <a:cxnLst/>
              <a:rect l="l" t="t" r="r" b="b"/>
              <a:pathLst>
                <a:path w="120015" h="134619">
                  <a:moveTo>
                    <a:pt x="0" y="134519"/>
                  </a:moveTo>
                  <a:lnTo>
                    <a:pt x="119942" y="134519"/>
                  </a:lnTo>
                  <a:lnTo>
                    <a:pt x="119942" y="0"/>
                  </a:lnTo>
                  <a:lnTo>
                    <a:pt x="0" y="0"/>
                  </a:lnTo>
                  <a:lnTo>
                    <a:pt x="0" y="134519"/>
                  </a:lnTo>
                  <a:close/>
                </a:path>
              </a:pathLst>
            </a:custGeom>
            <a:ln w="30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8764" y="2617448"/>
              <a:ext cx="120014" cy="134620"/>
            </a:xfrm>
            <a:custGeom>
              <a:avLst/>
              <a:gdLst/>
              <a:ahLst/>
              <a:cxnLst/>
              <a:rect l="l" t="t" r="r" b="b"/>
              <a:pathLst>
                <a:path w="120015" h="134619">
                  <a:moveTo>
                    <a:pt x="119942" y="0"/>
                  </a:moveTo>
                  <a:lnTo>
                    <a:pt x="0" y="0"/>
                  </a:lnTo>
                  <a:lnTo>
                    <a:pt x="0" y="134519"/>
                  </a:lnTo>
                  <a:lnTo>
                    <a:pt x="119942" y="134519"/>
                  </a:lnTo>
                  <a:lnTo>
                    <a:pt x="1199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764" y="2617448"/>
              <a:ext cx="120014" cy="134620"/>
            </a:xfrm>
            <a:custGeom>
              <a:avLst/>
              <a:gdLst/>
              <a:ahLst/>
              <a:cxnLst/>
              <a:rect l="l" t="t" r="r" b="b"/>
              <a:pathLst>
                <a:path w="120015" h="134619">
                  <a:moveTo>
                    <a:pt x="0" y="134519"/>
                  </a:moveTo>
                  <a:lnTo>
                    <a:pt x="119942" y="134519"/>
                  </a:lnTo>
                  <a:lnTo>
                    <a:pt x="119942" y="0"/>
                  </a:lnTo>
                  <a:lnTo>
                    <a:pt x="0" y="0"/>
                  </a:lnTo>
                  <a:lnTo>
                    <a:pt x="0" y="134519"/>
                  </a:lnTo>
                  <a:close/>
                </a:path>
              </a:pathLst>
            </a:custGeom>
            <a:ln w="30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3765" y="2617448"/>
              <a:ext cx="120014" cy="134620"/>
            </a:xfrm>
            <a:custGeom>
              <a:avLst/>
              <a:gdLst/>
              <a:ahLst/>
              <a:cxnLst/>
              <a:rect l="l" t="t" r="r" b="b"/>
              <a:pathLst>
                <a:path w="120015" h="134619">
                  <a:moveTo>
                    <a:pt x="119583" y="0"/>
                  </a:moveTo>
                  <a:lnTo>
                    <a:pt x="0" y="0"/>
                  </a:lnTo>
                  <a:lnTo>
                    <a:pt x="0" y="134519"/>
                  </a:lnTo>
                  <a:lnTo>
                    <a:pt x="119583" y="134519"/>
                  </a:lnTo>
                  <a:lnTo>
                    <a:pt x="1195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3765" y="2617448"/>
              <a:ext cx="120014" cy="134620"/>
            </a:xfrm>
            <a:custGeom>
              <a:avLst/>
              <a:gdLst/>
              <a:ahLst/>
              <a:cxnLst/>
              <a:rect l="l" t="t" r="r" b="b"/>
              <a:pathLst>
                <a:path w="120015" h="134619">
                  <a:moveTo>
                    <a:pt x="0" y="134519"/>
                  </a:moveTo>
                  <a:lnTo>
                    <a:pt x="119583" y="134519"/>
                  </a:lnTo>
                  <a:lnTo>
                    <a:pt x="119583" y="0"/>
                  </a:lnTo>
                  <a:lnTo>
                    <a:pt x="0" y="0"/>
                  </a:lnTo>
                  <a:lnTo>
                    <a:pt x="0" y="134519"/>
                  </a:lnTo>
                  <a:close/>
                </a:path>
              </a:pathLst>
            </a:custGeom>
            <a:ln w="30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933" y="2617448"/>
              <a:ext cx="135255" cy="134620"/>
            </a:xfrm>
            <a:custGeom>
              <a:avLst/>
              <a:gdLst/>
              <a:ahLst/>
              <a:cxnLst/>
              <a:rect l="l" t="t" r="r" b="b"/>
              <a:pathLst>
                <a:path w="135255" h="134619">
                  <a:moveTo>
                    <a:pt x="134666" y="0"/>
                  </a:moveTo>
                  <a:lnTo>
                    <a:pt x="0" y="0"/>
                  </a:lnTo>
                  <a:lnTo>
                    <a:pt x="0" y="134519"/>
                  </a:lnTo>
                  <a:lnTo>
                    <a:pt x="134666" y="134519"/>
                  </a:lnTo>
                  <a:lnTo>
                    <a:pt x="13466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2933" y="2617448"/>
              <a:ext cx="135255" cy="134620"/>
            </a:xfrm>
            <a:custGeom>
              <a:avLst/>
              <a:gdLst/>
              <a:ahLst/>
              <a:cxnLst/>
              <a:rect l="l" t="t" r="r" b="b"/>
              <a:pathLst>
                <a:path w="135255" h="134619">
                  <a:moveTo>
                    <a:pt x="0" y="134519"/>
                  </a:moveTo>
                  <a:lnTo>
                    <a:pt x="134666" y="134519"/>
                  </a:lnTo>
                  <a:lnTo>
                    <a:pt x="134666" y="0"/>
                  </a:lnTo>
                  <a:lnTo>
                    <a:pt x="0" y="0"/>
                  </a:lnTo>
                  <a:lnTo>
                    <a:pt x="0" y="134519"/>
                  </a:lnTo>
                  <a:close/>
                </a:path>
              </a:pathLst>
            </a:custGeom>
            <a:ln w="30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2490" y="2602379"/>
              <a:ext cx="359431" cy="16465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681244" y="2617448"/>
              <a:ext cx="135255" cy="134620"/>
            </a:xfrm>
            <a:custGeom>
              <a:avLst/>
              <a:gdLst/>
              <a:ahLst/>
              <a:cxnLst/>
              <a:rect l="l" t="t" r="r" b="b"/>
              <a:pathLst>
                <a:path w="135255" h="134619">
                  <a:moveTo>
                    <a:pt x="135025" y="0"/>
                  </a:moveTo>
                  <a:lnTo>
                    <a:pt x="0" y="0"/>
                  </a:lnTo>
                  <a:lnTo>
                    <a:pt x="0" y="134519"/>
                  </a:lnTo>
                  <a:lnTo>
                    <a:pt x="135025" y="134519"/>
                  </a:lnTo>
                  <a:lnTo>
                    <a:pt x="1350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81244" y="2617448"/>
              <a:ext cx="135255" cy="134620"/>
            </a:xfrm>
            <a:custGeom>
              <a:avLst/>
              <a:gdLst/>
              <a:ahLst/>
              <a:cxnLst/>
              <a:rect l="l" t="t" r="r" b="b"/>
              <a:pathLst>
                <a:path w="135255" h="134619">
                  <a:moveTo>
                    <a:pt x="0" y="134519"/>
                  </a:moveTo>
                  <a:lnTo>
                    <a:pt x="135025" y="134519"/>
                  </a:lnTo>
                  <a:lnTo>
                    <a:pt x="135025" y="0"/>
                  </a:lnTo>
                  <a:lnTo>
                    <a:pt x="0" y="0"/>
                  </a:lnTo>
                  <a:lnTo>
                    <a:pt x="0" y="134519"/>
                  </a:lnTo>
                  <a:close/>
                </a:path>
              </a:pathLst>
            </a:custGeom>
            <a:ln w="30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06037" y="2617448"/>
              <a:ext cx="135255" cy="134620"/>
            </a:xfrm>
            <a:custGeom>
              <a:avLst/>
              <a:gdLst/>
              <a:ahLst/>
              <a:cxnLst/>
              <a:rect l="l" t="t" r="r" b="b"/>
              <a:pathLst>
                <a:path w="135255" h="134619">
                  <a:moveTo>
                    <a:pt x="135025" y="0"/>
                  </a:moveTo>
                  <a:lnTo>
                    <a:pt x="0" y="0"/>
                  </a:lnTo>
                  <a:lnTo>
                    <a:pt x="0" y="134519"/>
                  </a:lnTo>
                  <a:lnTo>
                    <a:pt x="135025" y="134519"/>
                  </a:lnTo>
                  <a:lnTo>
                    <a:pt x="1350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06037" y="2617448"/>
              <a:ext cx="135255" cy="134620"/>
            </a:xfrm>
            <a:custGeom>
              <a:avLst/>
              <a:gdLst/>
              <a:ahLst/>
              <a:cxnLst/>
              <a:rect l="l" t="t" r="r" b="b"/>
              <a:pathLst>
                <a:path w="135255" h="134619">
                  <a:moveTo>
                    <a:pt x="0" y="134519"/>
                  </a:moveTo>
                  <a:lnTo>
                    <a:pt x="135025" y="134519"/>
                  </a:lnTo>
                  <a:lnTo>
                    <a:pt x="135025" y="0"/>
                  </a:lnTo>
                  <a:lnTo>
                    <a:pt x="0" y="0"/>
                  </a:lnTo>
                  <a:lnTo>
                    <a:pt x="0" y="134519"/>
                  </a:lnTo>
                  <a:close/>
                </a:path>
              </a:pathLst>
            </a:custGeom>
            <a:ln w="30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15301" y="2617448"/>
              <a:ext cx="135255" cy="134620"/>
            </a:xfrm>
            <a:custGeom>
              <a:avLst/>
              <a:gdLst/>
              <a:ahLst/>
              <a:cxnLst/>
              <a:rect l="l" t="t" r="r" b="b"/>
              <a:pathLst>
                <a:path w="135254" h="134619">
                  <a:moveTo>
                    <a:pt x="135025" y="0"/>
                  </a:moveTo>
                  <a:lnTo>
                    <a:pt x="0" y="0"/>
                  </a:lnTo>
                  <a:lnTo>
                    <a:pt x="0" y="134519"/>
                  </a:lnTo>
                  <a:lnTo>
                    <a:pt x="135025" y="134519"/>
                  </a:lnTo>
                  <a:lnTo>
                    <a:pt x="1350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15301" y="2617448"/>
              <a:ext cx="135255" cy="134620"/>
            </a:xfrm>
            <a:custGeom>
              <a:avLst/>
              <a:gdLst/>
              <a:ahLst/>
              <a:cxnLst/>
              <a:rect l="l" t="t" r="r" b="b"/>
              <a:pathLst>
                <a:path w="135254" h="134619">
                  <a:moveTo>
                    <a:pt x="0" y="134519"/>
                  </a:moveTo>
                  <a:lnTo>
                    <a:pt x="135025" y="134519"/>
                  </a:lnTo>
                  <a:lnTo>
                    <a:pt x="135025" y="0"/>
                  </a:lnTo>
                  <a:lnTo>
                    <a:pt x="0" y="0"/>
                  </a:lnTo>
                  <a:lnTo>
                    <a:pt x="0" y="134519"/>
                  </a:lnTo>
                  <a:close/>
                </a:path>
              </a:pathLst>
            </a:custGeom>
            <a:ln w="30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9883" y="2617448"/>
              <a:ext cx="120014" cy="134620"/>
            </a:xfrm>
            <a:custGeom>
              <a:avLst/>
              <a:gdLst/>
              <a:ahLst/>
              <a:cxnLst/>
              <a:rect l="l" t="t" r="r" b="b"/>
              <a:pathLst>
                <a:path w="120014" h="134619">
                  <a:moveTo>
                    <a:pt x="119942" y="0"/>
                  </a:moveTo>
                  <a:lnTo>
                    <a:pt x="0" y="0"/>
                  </a:lnTo>
                  <a:lnTo>
                    <a:pt x="0" y="134519"/>
                  </a:lnTo>
                  <a:lnTo>
                    <a:pt x="119942" y="134519"/>
                  </a:lnTo>
                  <a:lnTo>
                    <a:pt x="1199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09883" y="2617448"/>
              <a:ext cx="120014" cy="134620"/>
            </a:xfrm>
            <a:custGeom>
              <a:avLst/>
              <a:gdLst/>
              <a:ahLst/>
              <a:cxnLst/>
              <a:rect l="l" t="t" r="r" b="b"/>
              <a:pathLst>
                <a:path w="120014" h="134619">
                  <a:moveTo>
                    <a:pt x="0" y="134519"/>
                  </a:moveTo>
                  <a:lnTo>
                    <a:pt x="119942" y="134519"/>
                  </a:lnTo>
                  <a:lnTo>
                    <a:pt x="119942" y="0"/>
                  </a:lnTo>
                  <a:lnTo>
                    <a:pt x="0" y="0"/>
                  </a:lnTo>
                  <a:lnTo>
                    <a:pt x="0" y="134519"/>
                  </a:lnTo>
                  <a:close/>
                </a:path>
              </a:pathLst>
            </a:custGeom>
            <a:ln w="30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04914" y="2617448"/>
              <a:ext cx="120014" cy="134620"/>
            </a:xfrm>
            <a:custGeom>
              <a:avLst/>
              <a:gdLst/>
              <a:ahLst/>
              <a:cxnLst/>
              <a:rect l="l" t="t" r="r" b="b"/>
              <a:pathLst>
                <a:path w="120014" h="134619">
                  <a:moveTo>
                    <a:pt x="119583" y="0"/>
                  </a:moveTo>
                  <a:lnTo>
                    <a:pt x="0" y="0"/>
                  </a:lnTo>
                  <a:lnTo>
                    <a:pt x="0" y="134519"/>
                  </a:lnTo>
                  <a:lnTo>
                    <a:pt x="119583" y="134519"/>
                  </a:lnTo>
                  <a:lnTo>
                    <a:pt x="1195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04914" y="2617448"/>
              <a:ext cx="120014" cy="134620"/>
            </a:xfrm>
            <a:custGeom>
              <a:avLst/>
              <a:gdLst/>
              <a:ahLst/>
              <a:cxnLst/>
              <a:rect l="l" t="t" r="r" b="b"/>
              <a:pathLst>
                <a:path w="120014" h="134619">
                  <a:moveTo>
                    <a:pt x="0" y="134519"/>
                  </a:moveTo>
                  <a:lnTo>
                    <a:pt x="119583" y="134519"/>
                  </a:lnTo>
                  <a:lnTo>
                    <a:pt x="119583" y="0"/>
                  </a:lnTo>
                  <a:lnTo>
                    <a:pt x="0" y="0"/>
                  </a:lnTo>
                  <a:lnTo>
                    <a:pt x="0" y="134519"/>
                  </a:lnTo>
                  <a:close/>
                </a:path>
              </a:pathLst>
            </a:custGeom>
            <a:ln w="30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598543" y="1614123"/>
            <a:ext cx="3385820" cy="1521460"/>
            <a:chOff x="4598543" y="1614123"/>
            <a:chExt cx="3385820" cy="1521460"/>
          </a:xfrm>
        </p:grpSpPr>
        <p:sp>
          <p:nvSpPr>
            <p:cNvPr id="36" name="object 36"/>
            <p:cNvSpPr/>
            <p:nvPr/>
          </p:nvSpPr>
          <p:spPr>
            <a:xfrm>
              <a:off x="4613603" y="1734068"/>
              <a:ext cx="3355340" cy="1318260"/>
            </a:xfrm>
            <a:custGeom>
              <a:avLst/>
              <a:gdLst/>
              <a:ahLst/>
              <a:cxnLst/>
              <a:rect l="l" t="t" r="r" b="b"/>
              <a:pathLst>
                <a:path w="3355340" h="1318260">
                  <a:moveTo>
                    <a:pt x="3355144" y="0"/>
                  </a:moveTo>
                  <a:lnTo>
                    <a:pt x="0" y="0"/>
                  </a:lnTo>
                  <a:lnTo>
                    <a:pt x="0" y="1318123"/>
                  </a:lnTo>
                  <a:lnTo>
                    <a:pt x="335514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13603" y="1734068"/>
              <a:ext cx="3355340" cy="1318260"/>
            </a:xfrm>
            <a:custGeom>
              <a:avLst/>
              <a:gdLst/>
              <a:ahLst/>
              <a:cxnLst/>
              <a:rect l="l" t="t" r="r" b="b"/>
              <a:pathLst>
                <a:path w="3355340" h="1318260">
                  <a:moveTo>
                    <a:pt x="3355144" y="0"/>
                  </a:moveTo>
                  <a:lnTo>
                    <a:pt x="0" y="0"/>
                  </a:lnTo>
                  <a:lnTo>
                    <a:pt x="0" y="1318123"/>
                  </a:lnTo>
                  <a:lnTo>
                    <a:pt x="3355144" y="0"/>
                  </a:lnTo>
                </a:path>
              </a:pathLst>
            </a:custGeom>
            <a:ln w="301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90957" y="1629193"/>
              <a:ext cx="240029" cy="254635"/>
            </a:xfrm>
            <a:custGeom>
              <a:avLst/>
              <a:gdLst/>
              <a:ahLst/>
              <a:cxnLst/>
              <a:rect l="l" t="t" r="r" b="b"/>
              <a:pathLst>
                <a:path w="240029" h="254635">
                  <a:moveTo>
                    <a:pt x="119949" y="0"/>
                  </a:moveTo>
                  <a:lnTo>
                    <a:pt x="75905" y="10292"/>
                  </a:lnTo>
                  <a:lnTo>
                    <a:pt x="37484" y="37438"/>
                  </a:lnTo>
                  <a:lnTo>
                    <a:pt x="10308" y="75837"/>
                  </a:lnTo>
                  <a:lnTo>
                    <a:pt x="0" y="119892"/>
                  </a:lnTo>
                  <a:lnTo>
                    <a:pt x="10308" y="172468"/>
                  </a:lnTo>
                  <a:lnTo>
                    <a:pt x="37484" y="215204"/>
                  </a:lnTo>
                  <a:lnTo>
                    <a:pt x="75905" y="243915"/>
                  </a:lnTo>
                  <a:lnTo>
                    <a:pt x="119949" y="254415"/>
                  </a:lnTo>
                  <a:lnTo>
                    <a:pt x="163993" y="243915"/>
                  </a:lnTo>
                  <a:lnTo>
                    <a:pt x="202415" y="215204"/>
                  </a:lnTo>
                  <a:lnTo>
                    <a:pt x="229591" y="172468"/>
                  </a:lnTo>
                  <a:lnTo>
                    <a:pt x="239899" y="119891"/>
                  </a:lnTo>
                  <a:lnTo>
                    <a:pt x="229591" y="75837"/>
                  </a:lnTo>
                  <a:lnTo>
                    <a:pt x="202415" y="37438"/>
                  </a:lnTo>
                  <a:lnTo>
                    <a:pt x="163993" y="10292"/>
                  </a:lnTo>
                  <a:lnTo>
                    <a:pt x="119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90957" y="1629193"/>
              <a:ext cx="240029" cy="254635"/>
            </a:xfrm>
            <a:custGeom>
              <a:avLst/>
              <a:gdLst/>
              <a:ahLst/>
              <a:cxnLst/>
              <a:rect l="l" t="t" r="r" b="b"/>
              <a:pathLst>
                <a:path w="240029" h="254635">
                  <a:moveTo>
                    <a:pt x="202415" y="215204"/>
                  </a:moveTo>
                  <a:lnTo>
                    <a:pt x="229591" y="172468"/>
                  </a:lnTo>
                  <a:lnTo>
                    <a:pt x="239899" y="119892"/>
                  </a:lnTo>
                  <a:lnTo>
                    <a:pt x="229591" y="75837"/>
                  </a:lnTo>
                  <a:lnTo>
                    <a:pt x="202415" y="37438"/>
                  </a:lnTo>
                  <a:lnTo>
                    <a:pt x="163993" y="10292"/>
                  </a:lnTo>
                  <a:lnTo>
                    <a:pt x="119949" y="0"/>
                  </a:lnTo>
                  <a:lnTo>
                    <a:pt x="75905" y="10292"/>
                  </a:lnTo>
                  <a:lnTo>
                    <a:pt x="37484" y="37438"/>
                  </a:lnTo>
                  <a:lnTo>
                    <a:pt x="10308" y="75837"/>
                  </a:lnTo>
                  <a:lnTo>
                    <a:pt x="0" y="119891"/>
                  </a:lnTo>
                  <a:lnTo>
                    <a:pt x="10308" y="172468"/>
                  </a:lnTo>
                  <a:lnTo>
                    <a:pt x="37484" y="215204"/>
                  </a:lnTo>
                  <a:lnTo>
                    <a:pt x="75905" y="243915"/>
                  </a:lnTo>
                  <a:lnTo>
                    <a:pt x="119949" y="254415"/>
                  </a:lnTo>
                  <a:lnTo>
                    <a:pt x="163993" y="243915"/>
                  </a:lnTo>
                  <a:lnTo>
                    <a:pt x="202415" y="215204"/>
                  </a:lnTo>
                </a:path>
              </a:pathLst>
            </a:custGeom>
            <a:ln w="30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38397" y="2018477"/>
              <a:ext cx="2406650" cy="524510"/>
            </a:xfrm>
            <a:custGeom>
              <a:avLst/>
              <a:gdLst/>
              <a:ahLst/>
              <a:cxnLst/>
              <a:rect l="l" t="t" r="r" b="b"/>
              <a:pathLst>
                <a:path w="2406650" h="524510">
                  <a:moveTo>
                    <a:pt x="2406419" y="0"/>
                  </a:moveTo>
                  <a:lnTo>
                    <a:pt x="0" y="0"/>
                  </a:lnTo>
                  <a:lnTo>
                    <a:pt x="0" y="524165"/>
                  </a:lnTo>
                  <a:lnTo>
                    <a:pt x="1072211" y="524165"/>
                  </a:lnTo>
                  <a:lnTo>
                    <a:pt x="240641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38397" y="2018476"/>
              <a:ext cx="2406650" cy="524510"/>
            </a:xfrm>
            <a:custGeom>
              <a:avLst/>
              <a:gdLst/>
              <a:ahLst/>
              <a:cxnLst/>
              <a:rect l="l" t="t" r="r" b="b"/>
              <a:pathLst>
                <a:path w="2406650" h="524510">
                  <a:moveTo>
                    <a:pt x="0" y="524165"/>
                  </a:moveTo>
                  <a:lnTo>
                    <a:pt x="1072211" y="524165"/>
                  </a:lnTo>
                  <a:lnTo>
                    <a:pt x="2406419" y="0"/>
                  </a:lnTo>
                  <a:lnTo>
                    <a:pt x="0" y="0"/>
                  </a:lnTo>
                  <a:lnTo>
                    <a:pt x="0" y="524165"/>
                  </a:lnTo>
                </a:path>
              </a:pathLst>
            </a:custGeom>
            <a:ln w="301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38397" y="2632479"/>
              <a:ext cx="843915" cy="331470"/>
            </a:xfrm>
            <a:custGeom>
              <a:avLst/>
              <a:gdLst/>
              <a:ahLst/>
              <a:cxnLst/>
              <a:rect l="l" t="t" r="r" b="b"/>
              <a:pathLst>
                <a:path w="843914" h="331469">
                  <a:moveTo>
                    <a:pt x="843540" y="0"/>
                  </a:moveTo>
                  <a:lnTo>
                    <a:pt x="0" y="0"/>
                  </a:lnTo>
                  <a:lnTo>
                    <a:pt x="0" y="331398"/>
                  </a:lnTo>
                  <a:lnTo>
                    <a:pt x="84354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38397" y="2632479"/>
              <a:ext cx="843915" cy="487680"/>
            </a:xfrm>
            <a:custGeom>
              <a:avLst/>
              <a:gdLst/>
              <a:ahLst/>
              <a:cxnLst/>
              <a:rect l="l" t="t" r="r" b="b"/>
              <a:pathLst>
                <a:path w="843914" h="487680">
                  <a:moveTo>
                    <a:pt x="0" y="331398"/>
                  </a:moveTo>
                  <a:lnTo>
                    <a:pt x="843540" y="0"/>
                  </a:lnTo>
                  <a:lnTo>
                    <a:pt x="0" y="0"/>
                  </a:lnTo>
                  <a:lnTo>
                    <a:pt x="0" y="487523"/>
                  </a:lnTo>
                  <a:lnTo>
                    <a:pt x="0" y="331398"/>
                  </a:lnTo>
                </a:path>
              </a:pathLst>
            </a:custGeom>
            <a:ln w="30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63385" y="2153284"/>
              <a:ext cx="153035" cy="329565"/>
            </a:xfrm>
            <a:custGeom>
              <a:avLst/>
              <a:gdLst/>
              <a:ahLst/>
              <a:cxnLst/>
              <a:rect l="l" t="t" r="r" b="b"/>
              <a:pathLst>
                <a:path w="153035" h="329564">
                  <a:moveTo>
                    <a:pt x="152895" y="0"/>
                  </a:moveTo>
                  <a:lnTo>
                    <a:pt x="0" y="329336"/>
                  </a:lnTo>
                  <a:lnTo>
                    <a:pt x="152895" y="269269"/>
                  </a:lnTo>
                  <a:lnTo>
                    <a:pt x="152895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63384" y="2153284"/>
              <a:ext cx="153035" cy="329565"/>
            </a:xfrm>
            <a:custGeom>
              <a:avLst/>
              <a:gdLst/>
              <a:ahLst/>
              <a:cxnLst/>
              <a:rect l="l" t="t" r="r" b="b"/>
              <a:pathLst>
                <a:path w="153035" h="329564">
                  <a:moveTo>
                    <a:pt x="0" y="329336"/>
                  </a:moveTo>
                  <a:lnTo>
                    <a:pt x="152895" y="269269"/>
                  </a:lnTo>
                  <a:lnTo>
                    <a:pt x="152895" y="0"/>
                  </a:lnTo>
                  <a:lnTo>
                    <a:pt x="0" y="329336"/>
                  </a:lnTo>
                </a:path>
              </a:pathLst>
            </a:custGeom>
            <a:ln w="30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26013" y="2153284"/>
              <a:ext cx="449580" cy="187325"/>
            </a:xfrm>
            <a:custGeom>
              <a:avLst/>
              <a:gdLst/>
              <a:ahLst/>
              <a:cxnLst/>
              <a:rect l="l" t="t" r="r" b="b"/>
              <a:pathLst>
                <a:path w="449579" h="187325">
                  <a:moveTo>
                    <a:pt x="449243" y="0"/>
                  </a:moveTo>
                  <a:lnTo>
                    <a:pt x="0" y="0"/>
                  </a:lnTo>
                  <a:lnTo>
                    <a:pt x="0" y="186872"/>
                  </a:lnTo>
                  <a:lnTo>
                    <a:pt x="449243" y="10380"/>
                  </a:lnTo>
                  <a:lnTo>
                    <a:pt x="449243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26012" y="2153284"/>
              <a:ext cx="449580" cy="187325"/>
            </a:xfrm>
            <a:custGeom>
              <a:avLst/>
              <a:gdLst/>
              <a:ahLst/>
              <a:cxnLst/>
              <a:rect l="l" t="t" r="r" b="b"/>
              <a:pathLst>
                <a:path w="449579" h="187325">
                  <a:moveTo>
                    <a:pt x="449243" y="10380"/>
                  </a:moveTo>
                  <a:lnTo>
                    <a:pt x="449243" y="0"/>
                  </a:lnTo>
                  <a:lnTo>
                    <a:pt x="0" y="0"/>
                  </a:lnTo>
                  <a:lnTo>
                    <a:pt x="0" y="186872"/>
                  </a:lnTo>
                  <a:lnTo>
                    <a:pt x="449243" y="10380"/>
                  </a:lnTo>
                </a:path>
              </a:pathLst>
            </a:custGeom>
            <a:ln w="3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27710" y="2078306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4" h="120014">
                  <a:moveTo>
                    <a:pt x="119942" y="0"/>
                  </a:moveTo>
                  <a:lnTo>
                    <a:pt x="0" y="0"/>
                  </a:lnTo>
                  <a:lnTo>
                    <a:pt x="0" y="119889"/>
                  </a:lnTo>
                  <a:lnTo>
                    <a:pt x="119942" y="119889"/>
                  </a:lnTo>
                  <a:lnTo>
                    <a:pt x="119942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27710" y="2078306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4" h="120014">
                  <a:moveTo>
                    <a:pt x="0" y="119889"/>
                  </a:moveTo>
                  <a:lnTo>
                    <a:pt x="119942" y="119889"/>
                  </a:lnTo>
                  <a:lnTo>
                    <a:pt x="119942" y="0"/>
                  </a:lnTo>
                  <a:lnTo>
                    <a:pt x="0" y="0"/>
                  </a:lnTo>
                  <a:lnTo>
                    <a:pt x="0" y="119889"/>
                  </a:lnTo>
                  <a:close/>
                </a:path>
              </a:pathLst>
            </a:custGeom>
            <a:ln w="30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71617" y="2063236"/>
              <a:ext cx="150081" cy="15002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2650" y="2737027"/>
              <a:ext cx="179896" cy="8896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557348" y="2677020"/>
              <a:ext cx="11430" cy="4445"/>
            </a:xfrm>
            <a:custGeom>
              <a:avLst/>
              <a:gdLst/>
              <a:ahLst/>
              <a:cxnLst/>
              <a:rect l="l" t="t" r="r" b="b"/>
              <a:pathLst>
                <a:path w="11429" h="4444">
                  <a:moveTo>
                    <a:pt x="11215" y="0"/>
                  </a:moveTo>
                  <a:lnTo>
                    <a:pt x="0" y="0"/>
                  </a:lnTo>
                  <a:lnTo>
                    <a:pt x="0" y="4406"/>
                  </a:lnTo>
                  <a:lnTo>
                    <a:pt x="11215" y="0"/>
                  </a:lnTo>
                  <a:close/>
                </a:path>
              </a:pathLst>
            </a:custGeom>
            <a:solidFill>
              <a:srgbClr val="E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57348" y="2677020"/>
              <a:ext cx="11430" cy="4445"/>
            </a:xfrm>
            <a:custGeom>
              <a:avLst/>
              <a:gdLst/>
              <a:ahLst/>
              <a:cxnLst/>
              <a:rect l="l" t="t" r="r" b="b"/>
              <a:pathLst>
                <a:path w="11429" h="4444">
                  <a:moveTo>
                    <a:pt x="0" y="4406"/>
                  </a:moveTo>
                  <a:lnTo>
                    <a:pt x="11215" y="0"/>
                  </a:lnTo>
                  <a:lnTo>
                    <a:pt x="0" y="0"/>
                  </a:lnTo>
                  <a:lnTo>
                    <a:pt x="0" y="4406"/>
                  </a:lnTo>
                </a:path>
              </a:pathLst>
            </a:custGeom>
            <a:ln w="301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114411" y="2918494"/>
            <a:ext cx="31115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5" dirty="0">
                <a:latin typeface="Arial MT"/>
                <a:cs typeface="Arial MT"/>
              </a:rPr>
              <a:t>T</a:t>
            </a:r>
            <a:r>
              <a:rPr sz="1050" spc="120" dirty="0">
                <a:latin typeface="Arial MT"/>
                <a:cs typeface="Arial MT"/>
              </a:rPr>
              <a:t>r</a:t>
            </a:r>
            <a:r>
              <a:rPr sz="1050" spc="5" dirty="0">
                <a:latin typeface="Arial MT"/>
                <a:cs typeface="Arial MT"/>
              </a:rPr>
              <a:t>e</a:t>
            </a:r>
            <a:r>
              <a:rPr sz="1050" spc="10" dirty="0">
                <a:latin typeface="Arial MT"/>
                <a:cs typeface="Arial MT"/>
              </a:rPr>
              <a:t>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20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6812406" y="5328920"/>
            <a:ext cx="1240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2007)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8540" y="5834888"/>
            <a:ext cx="4394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9"/>
              </a:rPr>
              <a:t>http://www.youtube.com/watch?v=4tQeQ_kzYhA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420" y="3047"/>
            <a:ext cx="3877055" cy="54193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4370" y="935863"/>
            <a:ext cx="316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Main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advantages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Treemaps: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" y="2033396"/>
            <a:ext cx="402717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970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Allow identifying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relationship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elements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a hierarchy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optimize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299085" marR="6413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accurately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display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multiple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elements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together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show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ratios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each part </a:t>
            </a:r>
            <a:r>
              <a:rPr sz="1800" dirty="0">
                <a:latin typeface="Arial MT"/>
                <a:cs typeface="Arial MT"/>
              </a:rPr>
              <a:t>to the</a:t>
            </a:r>
            <a:r>
              <a:rPr sz="1800" spc="-15" dirty="0">
                <a:latin typeface="Arial MT"/>
                <a:cs typeface="Arial MT"/>
              </a:rPr>
              <a:t> whole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2469" y="5598042"/>
            <a:ext cx="1057906" cy="7150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3265" y="5636177"/>
            <a:ext cx="1133475" cy="71503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21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808" y="381761"/>
            <a:ext cx="78092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treemap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offers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lot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opportunities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609600" lvl="1" indent="-140335">
              <a:lnSpc>
                <a:spcPct val="100000"/>
              </a:lnSpc>
              <a:buChar char="-"/>
              <a:tabLst>
                <a:tab pos="610235" algn="l"/>
              </a:tabLst>
            </a:pPr>
            <a:r>
              <a:rPr sz="1800" spc="-5" dirty="0">
                <a:latin typeface="Arial MT"/>
                <a:cs typeface="Arial MT"/>
              </a:rPr>
              <a:t>encoding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area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609600" lvl="1" indent="-140335">
              <a:lnSpc>
                <a:spcPct val="100000"/>
              </a:lnSpc>
              <a:buChar char="-"/>
              <a:tabLst>
                <a:tab pos="610235" algn="l"/>
              </a:tabLst>
            </a:pPr>
            <a:r>
              <a:rPr sz="1800" spc="-5" dirty="0">
                <a:latin typeface="Arial MT"/>
                <a:cs typeface="Arial MT"/>
              </a:rPr>
              <a:t>interaction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mouse-over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selection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further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detail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mouse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click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975" y="1869559"/>
            <a:ext cx="7429123" cy="41803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5726" y="6292695"/>
            <a:ext cx="402209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4"/>
              </a:rPr>
              <a:t>Heart</a:t>
            </a:r>
            <a:r>
              <a:rPr sz="1600" u="heavy" spc="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4"/>
              </a:rPr>
              <a:t>Disease</a:t>
            </a:r>
            <a:r>
              <a:rPr sz="1600" u="heavy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4"/>
              </a:rPr>
              <a:t>Prevalence</a:t>
            </a:r>
            <a:r>
              <a:rPr sz="1600" u="heavy" spc="-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4"/>
              </a:rPr>
              <a:t>|</a:t>
            </a:r>
            <a:r>
              <a:rPr sz="1600" u="heavy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4"/>
              </a:rPr>
              <a:t>TIBCO</a:t>
            </a:r>
            <a:r>
              <a:rPr sz="1600" u="heavy" spc="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4"/>
              </a:rPr>
              <a:t>Software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22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6001613"/>
            <a:ext cx="4297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Status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companies within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number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sectors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6244538"/>
            <a:ext cx="534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2"/>
              </a:rPr>
              <a:t>https://canonicalized.com/tableau-financial-analytics/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854" y="627471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23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35508"/>
            <a:ext cx="9143999" cy="55869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180" y="5126568"/>
            <a:ext cx="5563056" cy="16309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8267" y="1168730"/>
            <a:ext cx="7823200" cy="381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820419" lvl="1" indent="-351155">
              <a:lnSpc>
                <a:spcPct val="100000"/>
              </a:lnSpc>
              <a:buChar char="–"/>
              <a:tabLst>
                <a:tab pos="820419" algn="l"/>
                <a:tab pos="821055" algn="l"/>
              </a:tabLst>
            </a:pPr>
            <a:r>
              <a:rPr sz="1800" spc="-5" dirty="0">
                <a:latin typeface="Arial MT"/>
                <a:cs typeface="Arial MT"/>
              </a:rPr>
              <a:t>Value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(already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addressed)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–"/>
            </a:pPr>
            <a:endParaRPr sz="1850">
              <a:latin typeface="Arial MT"/>
              <a:cs typeface="Arial MT"/>
            </a:endParaRPr>
          </a:p>
          <a:p>
            <a:pPr marL="820419" lvl="1" indent="-351155">
              <a:lnSpc>
                <a:spcPct val="100000"/>
              </a:lnSpc>
              <a:spcBef>
                <a:spcPts val="5"/>
              </a:spcBef>
              <a:buChar char="–"/>
              <a:tabLst>
                <a:tab pos="820419" algn="l"/>
                <a:tab pos="821055" algn="l"/>
              </a:tabLst>
            </a:pPr>
            <a:r>
              <a:rPr sz="1800" spc="-5" dirty="0">
                <a:latin typeface="Arial MT"/>
                <a:cs typeface="Arial MT"/>
              </a:rPr>
              <a:t>Relation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17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469900">
              <a:lnSpc>
                <a:spcPts val="1945"/>
              </a:lnSpc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logical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natural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association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things;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relevance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endParaRPr sz="1800">
              <a:latin typeface="Arial MT"/>
              <a:cs typeface="Arial MT"/>
            </a:endParaRPr>
          </a:p>
          <a:p>
            <a:pPr marL="756285">
              <a:lnSpc>
                <a:spcPts val="1945"/>
              </a:lnSpc>
            </a:pP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another;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(in</a:t>
            </a:r>
            <a:r>
              <a:rPr sz="1800" spc="-5" dirty="0">
                <a:latin typeface="Arial MT"/>
                <a:cs typeface="Arial MT"/>
              </a:rPr>
              <a:t> dictionary)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How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9630" y="6274714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3772" y="6245148"/>
            <a:ext cx="1240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2014)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2930" y="2285998"/>
            <a:ext cx="4361069" cy="4571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6303" y="1151890"/>
            <a:ext cx="714057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100"/>
              </a:spcBef>
              <a:buChar char="•"/>
              <a:tabLst>
                <a:tab pos="15176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D50092"/>
                </a:solidFill>
                <a:latin typeface="Arial"/>
                <a:cs typeface="Arial"/>
              </a:rPr>
              <a:t>Sunburst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another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enclosure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diagram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tree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142240" indent="-129539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known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Chart,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Multi-level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Chart,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Radial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Treemap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142240" indent="-129539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inner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circle surrounded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by rings</a:t>
            </a:r>
            <a:endParaRPr sz="18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deeper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hierarchy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levels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marL="151130" indent="-139065">
              <a:lnSpc>
                <a:spcPct val="100000"/>
              </a:lnSpc>
              <a:buChar char="•"/>
              <a:tabLst>
                <a:tab pos="15176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angle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 segment </a:t>
            </a:r>
            <a:r>
              <a:rPr sz="1800" dirty="0">
                <a:latin typeface="Arial MT"/>
                <a:cs typeface="Arial MT"/>
              </a:rPr>
              <a:t>is: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469900" marR="2790190" lvl="1">
              <a:lnSpc>
                <a:spcPct val="100000"/>
              </a:lnSpc>
              <a:spcBef>
                <a:spcPts val="5"/>
              </a:spcBef>
              <a:buChar char="-"/>
              <a:tabLst>
                <a:tab pos="610870" algn="l"/>
              </a:tabLst>
            </a:pPr>
            <a:r>
              <a:rPr sz="1800" spc="-5" dirty="0">
                <a:latin typeface="Arial MT"/>
                <a:cs typeface="Arial MT"/>
              </a:rPr>
              <a:t>divided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equally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under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or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-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proportional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-"/>
            </a:pP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-"/>
            </a:pPr>
            <a:endParaRPr sz="1750">
              <a:latin typeface="Arial MT"/>
              <a:cs typeface="Arial MT"/>
            </a:endParaRPr>
          </a:p>
          <a:p>
            <a:pPr marL="142240" indent="-129539">
              <a:lnSpc>
                <a:spcPct val="100000"/>
              </a:lnSpc>
              <a:spcBef>
                <a:spcPts val="5"/>
              </a:spcBef>
              <a:buChar char="•"/>
              <a:tabLst>
                <a:tab pos="142240" algn="l"/>
              </a:tabLst>
            </a:pPr>
            <a:r>
              <a:rPr sz="1800" spc="-5" dirty="0">
                <a:latin typeface="Arial MT"/>
                <a:cs typeface="Arial MT"/>
              </a:rPr>
              <a:t>All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segments</a:t>
            </a:r>
            <a:r>
              <a:rPr sz="1800" dirty="0">
                <a:latin typeface="Arial MT"/>
                <a:cs typeface="Arial MT"/>
              </a:rPr>
              <a:t> may</a:t>
            </a:r>
            <a:r>
              <a:rPr sz="1800" spc="-5" dirty="0">
                <a:latin typeface="Arial MT"/>
                <a:cs typeface="Arial MT"/>
              </a:rPr>
              <a:t> 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colored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according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25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6090920"/>
            <a:ext cx="2958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category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hierarchy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level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9186" y="6123228"/>
            <a:ext cx="16567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(Heer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et</a:t>
            </a:r>
            <a:r>
              <a:rPr sz="1600" i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333399"/>
                </a:solidFill>
                <a:latin typeface="Arial"/>
                <a:cs typeface="Arial"/>
              </a:rPr>
              <a:t>al</a:t>
            </a:r>
            <a:r>
              <a:rPr sz="1600" dirty="0">
                <a:solidFill>
                  <a:srgbClr val="333399"/>
                </a:solidFill>
                <a:latin typeface="Arial MT"/>
                <a:cs typeface="Arial MT"/>
              </a:rPr>
              <a:t>.,</a:t>
            </a:r>
            <a:r>
              <a:rPr sz="16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2010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73734"/>
            <a:ext cx="5811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Using</a:t>
            </a:r>
            <a:r>
              <a:rPr sz="2000" spc="-20" dirty="0"/>
              <a:t> </a:t>
            </a:r>
            <a:r>
              <a:rPr sz="2000" dirty="0"/>
              <a:t>a</a:t>
            </a:r>
            <a:r>
              <a:rPr sz="2000" spc="-15" dirty="0"/>
              <a:t> </a:t>
            </a:r>
            <a:r>
              <a:rPr sz="2000" dirty="0"/>
              <a:t>Sunburst</a:t>
            </a:r>
            <a:r>
              <a:rPr sz="2000" spc="-35" dirty="0"/>
              <a:t> </a:t>
            </a:r>
            <a:r>
              <a:rPr sz="2000" dirty="0"/>
              <a:t>to</a:t>
            </a:r>
            <a:r>
              <a:rPr sz="2000" spc="-20" dirty="0"/>
              <a:t> </a:t>
            </a:r>
            <a:r>
              <a:rPr sz="2000" dirty="0"/>
              <a:t>visualize a</a:t>
            </a:r>
            <a:r>
              <a:rPr sz="2000" spc="-10" dirty="0"/>
              <a:t> </a:t>
            </a:r>
            <a:r>
              <a:rPr sz="2000" dirty="0"/>
              <a:t>taxonomy</a:t>
            </a:r>
            <a:r>
              <a:rPr sz="2000" spc="-25" dirty="0"/>
              <a:t> </a:t>
            </a:r>
            <a:r>
              <a:rPr sz="2000" dirty="0"/>
              <a:t>of</a:t>
            </a:r>
            <a:r>
              <a:rPr sz="2000" spc="-20" dirty="0"/>
              <a:t> </a:t>
            </a:r>
            <a:r>
              <a:rPr sz="2000" dirty="0"/>
              <a:t>papers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675131" y="1475232"/>
            <a:ext cx="7352030" cy="3988435"/>
            <a:chOff x="675131" y="1475232"/>
            <a:chExt cx="7352030" cy="3988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275" y="1594399"/>
              <a:ext cx="7333488" cy="38554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9703" y="1479804"/>
              <a:ext cx="7343140" cy="3979545"/>
            </a:xfrm>
            <a:custGeom>
              <a:avLst/>
              <a:gdLst/>
              <a:ahLst/>
              <a:cxnLst/>
              <a:rect l="l" t="t" r="r" b="b"/>
              <a:pathLst>
                <a:path w="7343140" h="3979545">
                  <a:moveTo>
                    <a:pt x="0" y="3979164"/>
                  </a:moveTo>
                  <a:lnTo>
                    <a:pt x="7342632" y="3979164"/>
                  </a:lnTo>
                  <a:lnTo>
                    <a:pt x="7342632" y="0"/>
                  </a:lnTo>
                  <a:lnTo>
                    <a:pt x="0" y="0"/>
                  </a:lnTo>
                  <a:lnTo>
                    <a:pt x="0" y="397916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2406" y="5761126"/>
            <a:ext cx="5772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 MT"/>
                <a:cs typeface="Arial MT"/>
                <a:hlinkClick r:id="rId3"/>
              </a:rPr>
              <a:t>https://tiagodavi70.github.io/survey_viewer/overview.html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26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7555" y="1988820"/>
            <a:ext cx="4572000" cy="45811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9610" y="863853"/>
            <a:ext cx="58731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100"/>
              </a:spcBef>
              <a:buChar char="•"/>
              <a:tabLst>
                <a:tab pos="15176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D50092"/>
                </a:solidFill>
                <a:latin typeface="Arial"/>
                <a:cs typeface="Arial"/>
              </a:rPr>
              <a:t>nested</a:t>
            </a:r>
            <a:r>
              <a:rPr sz="1800" b="1" spc="10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circles</a:t>
            </a:r>
            <a:r>
              <a:rPr sz="1800" b="1" spc="-15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layout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sort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enclosure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 </a:t>
            </a:r>
            <a:r>
              <a:rPr sz="1800" dirty="0">
                <a:latin typeface="Arial MT"/>
                <a:cs typeface="Arial MT"/>
              </a:rPr>
              <a:t>as </a:t>
            </a:r>
            <a:r>
              <a:rPr sz="1800" spc="-10" dirty="0">
                <a:latin typeface="Arial MT"/>
                <a:cs typeface="Arial MT"/>
              </a:rPr>
              <a:t>efficiently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treemap,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but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effectively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reveals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hierarchy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76200" marR="2016760" indent="-64135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Node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sizes 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rapidly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compared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judgments.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2584" y="6141819"/>
            <a:ext cx="1656714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(Heer</a:t>
            </a:r>
            <a:r>
              <a:rPr sz="16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et al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.,</a:t>
            </a:r>
            <a:r>
              <a:rPr sz="16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2010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27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8851" y="2781300"/>
            <a:ext cx="5622352" cy="37742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9610" y="863853"/>
            <a:ext cx="794893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5176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D50092"/>
                </a:solidFill>
                <a:latin typeface="Arial"/>
                <a:cs typeface="Arial"/>
              </a:rPr>
              <a:t>node-link</a:t>
            </a:r>
            <a:r>
              <a:rPr sz="1800" b="1" spc="-20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(force</a:t>
            </a:r>
            <a:r>
              <a:rPr sz="1800" b="1" spc="10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directed)</a:t>
            </a:r>
            <a:r>
              <a:rPr sz="1800" b="1" spc="25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layout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intuitive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approach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network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layout;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 </a:t>
            </a:r>
            <a:r>
              <a:rPr sz="1800" spc="-5" dirty="0">
                <a:latin typeface="Arial MT"/>
                <a:cs typeface="Arial MT"/>
              </a:rPr>
              <a:t>models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graph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physical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12700" marR="220345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Nodes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charged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particles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repel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other,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links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dampened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springs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pull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together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2584" y="6141819"/>
            <a:ext cx="1656714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(Heer</a:t>
            </a:r>
            <a:r>
              <a:rPr sz="16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et al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.,</a:t>
            </a:r>
            <a:r>
              <a:rPr sz="16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2010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28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6854" y="627471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30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610" y="863853"/>
            <a:ext cx="784733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5176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arc</a:t>
            </a:r>
            <a:r>
              <a:rPr sz="1800" b="1" spc="5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50092"/>
                </a:solidFill>
                <a:latin typeface="Arial"/>
                <a:cs typeface="Arial"/>
              </a:rPr>
              <a:t>diagrams</a:t>
            </a:r>
            <a:r>
              <a:rPr sz="1800" b="1" spc="-20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one-dimensional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layout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nodes,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circular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arcs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represent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links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12700" marR="3175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convey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overall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graph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effectively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two- </a:t>
            </a:r>
            <a:r>
              <a:rPr sz="1800" spc="-5" dirty="0">
                <a:latin typeface="Arial MT"/>
                <a:cs typeface="Arial MT"/>
              </a:rPr>
              <a:t> dimensional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layout,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good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ordering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nodes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easy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identify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cliques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bridges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buChar char="•"/>
              <a:tabLst>
                <a:tab pos="93980" algn="l"/>
              </a:tabLst>
            </a:pP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Multivariate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easily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displayed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alongside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nodes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12700" marR="70104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Seriation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5" dirty="0">
                <a:latin typeface="Arial MT"/>
                <a:cs typeface="Arial MT"/>
              </a:rPr>
              <a:t> problem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sorting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manner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reveals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underlying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cluster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formally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called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seriation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3250" y="6360667"/>
            <a:ext cx="16567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(Heer</a:t>
            </a:r>
            <a:r>
              <a:rPr sz="16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et al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.,</a:t>
            </a:r>
            <a:r>
              <a:rPr sz="16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2010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9752" y="4076698"/>
            <a:ext cx="5704332" cy="27812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6854" y="627471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31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610" y="863853"/>
            <a:ext cx="755777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100"/>
              </a:spcBef>
              <a:buChar char="•"/>
              <a:tabLst>
                <a:tab pos="15176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D50092"/>
                </a:solidFill>
                <a:latin typeface="Arial"/>
                <a:cs typeface="Arial"/>
              </a:rPr>
              <a:t>matrix</a:t>
            </a:r>
            <a:r>
              <a:rPr sz="1800" b="1" spc="15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50092"/>
                </a:solidFill>
                <a:latin typeface="Arial"/>
                <a:cs typeface="Arial"/>
              </a:rPr>
              <a:t>views</a:t>
            </a:r>
            <a:r>
              <a:rPr sz="1800" b="1" spc="-30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adjacency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matrix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graph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saturation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instead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text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allows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associated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links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perceived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rapidly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buChar char="•"/>
              <a:tabLst>
                <a:tab pos="93980" algn="l"/>
              </a:tabLst>
            </a:pPr>
            <a:r>
              <a:rPr sz="1800" dirty="0">
                <a:latin typeface="Arial MT"/>
                <a:cs typeface="Arial MT"/>
              </a:rPr>
              <a:t>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seriation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problem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applies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3838" y="6322872"/>
            <a:ext cx="16567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(Heer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et</a:t>
            </a:r>
            <a:r>
              <a:rPr sz="1600" i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333399"/>
                </a:solidFill>
                <a:latin typeface="Arial"/>
                <a:cs typeface="Arial"/>
              </a:rPr>
              <a:t>al</a:t>
            </a:r>
            <a:r>
              <a:rPr sz="1600" dirty="0">
                <a:solidFill>
                  <a:srgbClr val="333399"/>
                </a:solidFill>
                <a:latin typeface="Arial MT"/>
                <a:cs typeface="Arial MT"/>
              </a:rPr>
              <a:t>.,</a:t>
            </a:r>
            <a:r>
              <a:rPr sz="16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2010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6364" y="2122930"/>
            <a:ext cx="4648199" cy="46954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32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46303" y="2358008"/>
            <a:ext cx="797242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4892675" algn="l"/>
              </a:tabLst>
            </a:pPr>
            <a:r>
              <a:rPr sz="2000" dirty="0">
                <a:latin typeface="Arial MT"/>
                <a:cs typeface="Arial MT"/>
              </a:rPr>
              <a:t>“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many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more </a:t>
            </a:r>
            <a:r>
              <a:rPr sz="2000" b="1" dirty="0">
                <a:latin typeface="Arial"/>
                <a:cs typeface="Arial"/>
              </a:rPr>
              <a:t>…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visualization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exist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…	Emerging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domains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such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bioinformatics and </a:t>
            </a:r>
            <a:r>
              <a:rPr sz="2000" spc="-5" dirty="0">
                <a:latin typeface="Arial MT"/>
                <a:cs typeface="Arial MT"/>
              </a:rPr>
              <a:t>text </a:t>
            </a:r>
            <a:r>
              <a:rPr sz="2000" dirty="0">
                <a:latin typeface="Arial MT"/>
                <a:cs typeface="Arial MT"/>
              </a:rPr>
              <a:t>visualization are driving researchers and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designers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continually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formulate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creative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representations</a:t>
            </a:r>
            <a:endParaRPr sz="2000">
              <a:latin typeface="Arial MT"/>
              <a:cs typeface="Arial MT"/>
            </a:endParaRPr>
          </a:p>
          <a:p>
            <a:pPr marL="355600" marR="59245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…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DNA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underlying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all </a:t>
            </a:r>
            <a:r>
              <a:rPr sz="2000" dirty="0">
                <a:latin typeface="Arial MT"/>
                <a:cs typeface="Arial MT"/>
              </a:rPr>
              <a:t>visualizations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remains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same: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principled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mapping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variables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 features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203" y="3882390"/>
            <a:ext cx="3780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position,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shape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color…”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7402" y="3911853"/>
            <a:ext cx="16567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(Heer</a:t>
            </a:r>
            <a:r>
              <a:rPr sz="16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et al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.,</a:t>
            </a:r>
            <a:r>
              <a:rPr sz="16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 MT"/>
                <a:cs typeface="Arial MT"/>
              </a:rPr>
              <a:t>2010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0902" y="3503198"/>
            <a:ext cx="5678818" cy="24793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644398"/>
            <a:ext cx="5167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Word</a:t>
            </a:r>
            <a:r>
              <a:rPr sz="2200" spc="15" dirty="0"/>
              <a:t> </a:t>
            </a:r>
            <a:r>
              <a:rPr sz="2200" spc="-5" dirty="0"/>
              <a:t>Cloud:</a:t>
            </a:r>
            <a:r>
              <a:rPr sz="2200" dirty="0"/>
              <a:t> </a:t>
            </a:r>
            <a:r>
              <a:rPr sz="2200" spc="-5" dirty="0"/>
              <a:t>simple</a:t>
            </a:r>
            <a:r>
              <a:rPr sz="2200" dirty="0"/>
              <a:t> </a:t>
            </a:r>
            <a:r>
              <a:rPr sz="2200" spc="-5" dirty="0"/>
              <a:t>representation</a:t>
            </a:r>
            <a:r>
              <a:rPr sz="2200" spc="15" dirty="0"/>
              <a:t> </a:t>
            </a:r>
            <a:r>
              <a:rPr sz="2200" spc="-5" dirty="0"/>
              <a:t>of</a:t>
            </a:r>
            <a:r>
              <a:rPr sz="2200" spc="5" dirty="0"/>
              <a:t> </a:t>
            </a:r>
            <a:r>
              <a:rPr sz="2200" spc="-5" dirty="0"/>
              <a:t>text</a:t>
            </a:r>
            <a:endParaRPr sz="2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33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1447291"/>
            <a:ext cx="7458709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105"/>
              </a:spcBef>
              <a:buSzPct val="90000"/>
              <a:buChar char="•"/>
              <a:tabLst>
                <a:tab pos="419100" algn="l"/>
                <a:tab pos="419734" algn="l"/>
              </a:tabLst>
            </a:pP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visualize free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text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tags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preprocessing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occurrences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word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shown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 </a:t>
            </a:r>
            <a:r>
              <a:rPr sz="2000" spc="-5" dirty="0">
                <a:latin typeface="Arial MT"/>
                <a:cs typeface="Arial MT"/>
              </a:rPr>
              <a:t>font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color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5200650"/>
            <a:ext cx="3424554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794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R.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Mazza,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Introduction</a:t>
            </a:r>
            <a:r>
              <a:rPr sz="1600" i="1" spc="2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to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Information </a:t>
            </a:r>
            <a:r>
              <a:rPr sz="1600" i="1" spc="-430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Visualization</a:t>
            </a:r>
            <a:r>
              <a:rPr sz="1600" spc="-10" dirty="0">
                <a:latin typeface="Arial MT"/>
                <a:cs typeface="Arial MT"/>
              </a:rPr>
              <a:t>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2004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(chap.1):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spc="-10" dirty="0">
                <a:latin typeface="Arial"/>
                <a:cs typeface="Arial"/>
              </a:rPr>
              <a:t>“Data”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was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often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 </a:t>
            </a:r>
            <a:r>
              <a:rPr sz="1600" spc="-10" dirty="0">
                <a:latin typeface="Arial MT"/>
                <a:cs typeface="Arial MT"/>
              </a:rPr>
              <a:t>word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243" y="469773"/>
            <a:ext cx="6438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A</a:t>
            </a:r>
            <a:r>
              <a:rPr sz="2200" dirty="0"/>
              <a:t> </a:t>
            </a:r>
            <a:r>
              <a:rPr sz="2200" spc="-5" dirty="0"/>
              <a:t>graph</a:t>
            </a:r>
            <a:r>
              <a:rPr sz="2200" spc="20" dirty="0"/>
              <a:t> </a:t>
            </a:r>
            <a:r>
              <a:rPr sz="2200" spc="-5" dirty="0"/>
              <a:t>visualization: The</a:t>
            </a:r>
            <a:r>
              <a:rPr sz="2200" spc="20" dirty="0"/>
              <a:t> </a:t>
            </a:r>
            <a:r>
              <a:rPr sz="2200" spc="-5" dirty="0"/>
              <a:t>ROS</a:t>
            </a:r>
            <a:r>
              <a:rPr sz="2200" dirty="0"/>
              <a:t> </a:t>
            </a:r>
            <a:r>
              <a:rPr sz="2200" spc="-5" dirty="0"/>
              <a:t>Computation</a:t>
            </a:r>
            <a:r>
              <a:rPr sz="2200" spc="30" dirty="0"/>
              <a:t> </a:t>
            </a:r>
            <a:r>
              <a:rPr sz="2200" spc="-5" dirty="0"/>
              <a:t>Graph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8356854" y="627471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34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212" y="1124711"/>
            <a:ext cx="7859268" cy="49408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4339" y="6188455"/>
            <a:ext cx="6647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4"/>
              </a:rPr>
              <a:t>https://py-trees-ros-tutorials.readthedocs.io/en/devel/tutorials.html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484708"/>
            <a:ext cx="2632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Main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bibliography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387805"/>
            <a:ext cx="8141334" cy="48990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289560" indent="-342900">
              <a:lnSpc>
                <a:spcPts val="163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Spence, R.,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i="1" spc="-5" dirty="0">
                <a:latin typeface="Arial"/>
                <a:cs typeface="Arial"/>
              </a:rPr>
              <a:t>Information</a:t>
            </a:r>
            <a:r>
              <a:rPr sz="1700" i="1" spc="25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Visualization,</a:t>
            </a:r>
            <a:r>
              <a:rPr sz="1700" i="1" spc="40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Design </a:t>
            </a:r>
            <a:r>
              <a:rPr sz="1700" i="1" spc="-5" dirty="0">
                <a:latin typeface="Arial"/>
                <a:cs typeface="Arial"/>
              </a:rPr>
              <a:t>for</a:t>
            </a:r>
            <a:r>
              <a:rPr sz="1700" i="1" spc="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Interaction</a:t>
            </a:r>
            <a:r>
              <a:rPr sz="1700" dirty="0">
                <a:latin typeface="Arial MT"/>
                <a:cs typeface="Arial MT"/>
              </a:rPr>
              <a:t>,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2nd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ed.,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Prentice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Hall,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2007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17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Mazza, </a:t>
            </a:r>
            <a:r>
              <a:rPr sz="1700" spc="-5" dirty="0">
                <a:latin typeface="Arial MT"/>
                <a:cs typeface="Arial MT"/>
              </a:rPr>
              <a:t>R.,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Introduction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Information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Visualization,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Springer,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2009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7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Munzner,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T.,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Visualization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Analysis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Design,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K Peters/CRC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Press,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2014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har char="•"/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1950">
              <a:latin typeface="Arial MT"/>
              <a:cs typeface="Arial MT"/>
            </a:endParaRPr>
          </a:p>
          <a:p>
            <a:pPr marL="355600" marR="617220" indent="-342900">
              <a:lnSpc>
                <a:spcPts val="1630"/>
              </a:lnSpc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Ware,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C.,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i="1" spc="-5" dirty="0">
                <a:latin typeface="Arial"/>
                <a:cs typeface="Arial"/>
              </a:rPr>
              <a:t>Information</a:t>
            </a:r>
            <a:r>
              <a:rPr sz="1700" i="1" spc="20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Visualization,</a:t>
            </a:r>
            <a:r>
              <a:rPr sz="1700" i="1" spc="40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Perception</a:t>
            </a:r>
            <a:r>
              <a:rPr sz="1700" i="1" spc="15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to</a:t>
            </a:r>
            <a:r>
              <a:rPr sz="1700" i="1" spc="20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Design</a:t>
            </a:r>
            <a:r>
              <a:rPr sz="1700" dirty="0">
                <a:latin typeface="Arial MT"/>
                <a:cs typeface="Arial MT"/>
              </a:rPr>
              <a:t>,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2nd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ed.,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Morgan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Kaufmann,2004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1850">
              <a:latin typeface="Arial MT"/>
              <a:cs typeface="Arial MT"/>
            </a:endParaRPr>
          </a:p>
          <a:p>
            <a:pPr marL="342265" marR="5080" indent="-342265" algn="r">
              <a:lnSpc>
                <a:spcPts val="1945"/>
              </a:lnSpc>
              <a:buChar char="•"/>
              <a:tabLst>
                <a:tab pos="342265" algn="l"/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Heer,</a:t>
            </a:r>
            <a:r>
              <a:rPr sz="1800" dirty="0">
                <a:latin typeface="Arial MT"/>
                <a:cs typeface="Arial MT"/>
              </a:rPr>
              <a:t> J., </a:t>
            </a:r>
            <a:r>
              <a:rPr sz="1800" spc="-5" dirty="0">
                <a:latin typeface="Arial MT"/>
                <a:cs typeface="Arial MT"/>
              </a:rPr>
              <a:t>Bostock,</a:t>
            </a:r>
            <a:r>
              <a:rPr sz="1800" dirty="0">
                <a:latin typeface="Arial MT"/>
                <a:cs typeface="Arial MT"/>
              </a:rPr>
              <a:t> M., </a:t>
            </a:r>
            <a:r>
              <a:rPr sz="1800" spc="-5" dirty="0">
                <a:latin typeface="Arial MT"/>
                <a:cs typeface="Arial MT"/>
              </a:rPr>
              <a:t>Ogievetsky,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V., </a:t>
            </a:r>
            <a:r>
              <a:rPr sz="1800" spc="-5" dirty="0">
                <a:latin typeface="Arial MT"/>
                <a:cs typeface="Arial MT"/>
              </a:rPr>
              <a:t>“A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Tour through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Visualization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Zoo”,</a:t>
            </a:r>
            <a:endParaRPr sz="1800">
              <a:latin typeface="Arial MT"/>
              <a:cs typeface="Arial MT"/>
            </a:endParaRPr>
          </a:p>
          <a:p>
            <a:pPr marR="67310" algn="r">
              <a:lnSpc>
                <a:spcPts val="1945"/>
              </a:lnSpc>
              <a:tabLst>
                <a:tab pos="3136265" algn="l"/>
              </a:tabLst>
            </a:pPr>
            <a:r>
              <a:rPr sz="1800" spc="-5" dirty="0">
                <a:latin typeface="Arial MT"/>
                <a:cs typeface="Arial MT"/>
              </a:rPr>
              <a:t>ACM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Queue,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vol.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8,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n.5,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2010	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2"/>
              </a:rPr>
              <a:t>https://queue.acm.org/detail.cfm?id=1805128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3"/>
              </a:rPr>
              <a:t>http://www.wikiviz.org/wiki/Main_Page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400" spc="-5" dirty="0">
                <a:latin typeface="Arial MT"/>
                <a:cs typeface="Arial MT"/>
              </a:rPr>
              <a:t>Acknowledgement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author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these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slides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very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grateful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Professor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Robert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Spence as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provided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203" y="6212840"/>
            <a:ext cx="3308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electronic version 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his book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figures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6854" y="627471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37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7221" y="2581478"/>
            <a:ext cx="11912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Lines </a:t>
            </a:r>
            <a:r>
              <a:rPr sz="1800" spc="-5" dirty="0">
                <a:latin typeface="Arial MT"/>
                <a:cs typeface="Arial MT"/>
              </a:rPr>
              <a:t> indicate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ati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ns</a:t>
            </a:r>
            <a:r>
              <a:rPr sz="1800" spc="-15" dirty="0">
                <a:latin typeface="Arial MT"/>
                <a:cs typeface="Arial MT"/>
              </a:rPr>
              <a:t>h</a:t>
            </a:r>
            <a:r>
              <a:rPr sz="1800" spc="-5" dirty="0">
                <a:latin typeface="Arial MT"/>
                <a:cs typeface="Arial MT"/>
              </a:rPr>
              <a:t>ip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2916" y="2722879"/>
            <a:ext cx="292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Arrows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indicate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unique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unilateral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065" y="430149"/>
            <a:ext cx="3933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Several</a:t>
            </a:r>
            <a:r>
              <a:rPr sz="2000" spc="-30" dirty="0"/>
              <a:t> </a:t>
            </a:r>
            <a:r>
              <a:rPr sz="2000" dirty="0"/>
              <a:t>ways</a:t>
            </a:r>
            <a:r>
              <a:rPr sz="2000" spc="-15" dirty="0"/>
              <a:t> </a:t>
            </a:r>
            <a:r>
              <a:rPr sz="2000" spc="-5" dirty="0"/>
              <a:t>to</a:t>
            </a:r>
            <a:r>
              <a:rPr sz="2000" spc="-30" dirty="0"/>
              <a:t> </a:t>
            </a:r>
            <a:r>
              <a:rPr sz="2000" dirty="0"/>
              <a:t>represent</a:t>
            </a:r>
            <a:r>
              <a:rPr sz="2000" spc="-60" dirty="0"/>
              <a:t> </a:t>
            </a:r>
            <a:r>
              <a:rPr sz="2000" dirty="0"/>
              <a:t>relation: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6820281" y="5040833"/>
            <a:ext cx="172720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Color </a:t>
            </a:r>
            <a:r>
              <a:rPr sz="1800" spc="-5" dirty="0">
                <a:latin typeface="Arial MT"/>
                <a:cs typeface="Arial MT"/>
              </a:rPr>
              <a:t>indicates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4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 </a:t>
            </a:r>
            <a:r>
              <a:rPr sz="1800" spc="-10" dirty="0">
                <a:latin typeface="Arial MT"/>
                <a:cs typeface="Arial MT"/>
              </a:rPr>
              <a:t>between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representations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3" y="3874006"/>
            <a:ext cx="5905500" cy="29306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554" y="1048511"/>
            <a:ext cx="2734017" cy="25618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9867" y="405384"/>
            <a:ext cx="4072439" cy="23128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44230" y="6293943"/>
            <a:ext cx="18923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z="1600" spc="-5" dirty="0"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44230" y="6293943"/>
            <a:ext cx="18923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z="1600" spc="-5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4065" y="980947"/>
            <a:ext cx="5014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nature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different</a:t>
            </a:r>
            <a:r>
              <a:rPr sz="1800" dirty="0">
                <a:latin typeface="Arial MT"/>
                <a:cs typeface="Arial MT"/>
              </a:rPr>
              <a:t> from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188209"/>
            <a:ext cx="8379459" cy="211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 MT"/>
                <a:cs typeface="Arial MT"/>
              </a:rPr>
              <a:t>However,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prime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considerations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5" dirty="0">
                <a:latin typeface="Arial MT"/>
                <a:cs typeface="Arial MT"/>
              </a:rPr>
              <a:t> choice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representation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similar: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1067435" lvl="1" indent="-140970">
              <a:lnSpc>
                <a:spcPct val="100000"/>
              </a:lnSpc>
              <a:spcBef>
                <a:spcPts val="5"/>
              </a:spcBef>
              <a:buChar char="-"/>
              <a:tabLst>
                <a:tab pos="1068070" algn="l"/>
              </a:tabLst>
            </a:pP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understanding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task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-"/>
            </a:pPr>
            <a:endParaRPr sz="2250">
              <a:latin typeface="Arial MT"/>
              <a:cs typeface="Arial MT"/>
            </a:endParaRPr>
          </a:p>
          <a:p>
            <a:pPr marL="1067435" lvl="1" indent="-140970">
              <a:lnSpc>
                <a:spcPct val="100000"/>
              </a:lnSpc>
              <a:spcBef>
                <a:spcPts val="5"/>
              </a:spcBef>
              <a:buChar char="-"/>
              <a:tabLst>
                <a:tab pos="106807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insight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sought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-"/>
            </a:pPr>
            <a:endParaRPr sz="2250">
              <a:latin typeface="Arial MT"/>
              <a:cs typeface="Arial MT"/>
            </a:endParaRPr>
          </a:p>
          <a:p>
            <a:pPr marL="1067435" lvl="1" indent="-140970">
              <a:lnSpc>
                <a:spcPct val="100000"/>
              </a:lnSpc>
              <a:buChar char="-"/>
              <a:tabLst>
                <a:tab pos="1068070" algn="l"/>
              </a:tabLst>
            </a:pPr>
            <a:r>
              <a:rPr sz="1800" spc="-15" dirty="0">
                <a:latin typeface="Arial MT"/>
                <a:cs typeface="Arial MT"/>
              </a:rPr>
              <a:t>what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questions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might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asked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5256987"/>
            <a:ext cx="6561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69875">
              <a:lnSpc>
                <a:spcPct val="100000"/>
              </a:lnSpc>
              <a:spcBef>
                <a:spcPts val="100"/>
              </a:spcBef>
              <a:buChar char="•"/>
              <a:tabLst>
                <a:tab pos="281940" algn="l"/>
                <a:tab pos="282575" algn="l"/>
              </a:tabLst>
            </a:pPr>
            <a:r>
              <a:rPr sz="1800" spc="-5" dirty="0">
                <a:latin typeface="Arial MT"/>
                <a:cs typeface="Arial MT"/>
              </a:rPr>
              <a:t>Some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representations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simple,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yet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powerful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966" y="4575047"/>
            <a:ext cx="807316" cy="9220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4157" y="2357627"/>
            <a:ext cx="2679168" cy="17975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065" y="368553"/>
            <a:ext cx="238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Encoding</a:t>
            </a:r>
            <a:r>
              <a:rPr sz="2400" spc="-20" dirty="0"/>
              <a:t> </a:t>
            </a:r>
            <a:r>
              <a:rPr sz="2400" spc="-5" dirty="0"/>
              <a:t>relation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424992" y="1097660"/>
            <a:ext cx="3198495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100"/>
              </a:spcBef>
              <a:buChar char="•"/>
              <a:tabLst>
                <a:tab pos="419100" algn="l"/>
                <a:tab pos="419734" algn="l"/>
              </a:tabLst>
            </a:pPr>
            <a:r>
              <a:rPr sz="1800" spc="-5" dirty="0">
                <a:latin typeface="Arial MT"/>
                <a:cs typeface="Arial MT"/>
              </a:rPr>
              <a:t>Lines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1649730" algn="l"/>
              </a:tabLst>
            </a:pPr>
            <a:r>
              <a:rPr sz="1800" spc="-5" dirty="0">
                <a:latin typeface="Arial MT"/>
                <a:cs typeface="Arial MT"/>
              </a:rPr>
              <a:t>Diagrams	Venn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diagrams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300" y="2844165"/>
            <a:ext cx="86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0"/>
              </a:spcBef>
              <a:buChar char="•"/>
              <a:tabLst>
                <a:tab pos="277495" algn="l"/>
                <a:tab pos="278130" algn="l"/>
              </a:tabLst>
            </a:pPr>
            <a:r>
              <a:rPr sz="1800" spc="-6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re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5363" y="2844165"/>
            <a:ext cx="114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Cone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3623" y="3502914"/>
            <a:ext cx="197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Hyperbolic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browser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0575" y="4161282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Treemap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9530" y="4819904"/>
            <a:ext cx="1459865" cy="95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Sunburst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Nested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circles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60776" y="2208276"/>
            <a:ext cx="1955800" cy="2444750"/>
            <a:chOff x="3160776" y="2208276"/>
            <a:chExt cx="1955800" cy="24447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4202" y="3033558"/>
              <a:ext cx="932212" cy="93342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8604" y="2208276"/>
              <a:ext cx="1002791" cy="9342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0776" y="3973068"/>
              <a:ext cx="1025651" cy="67970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59708" y="714755"/>
            <a:ext cx="1568960" cy="137464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450840" y="1844497"/>
            <a:ext cx="1242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 indent="-270510">
              <a:lnSpc>
                <a:spcPct val="100000"/>
              </a:lnSpc>
              <a:spcBef>
                <a:spcPts val="100"/>
              </a:spcBef>
              <a:buChar char="•"/>
              <a:tabLst>
                <a:tab pos="282575" algn="l"/>
                <a:tab pos="283210" algn="l"/>
              </a:tabLst>
            </a:pPr>
            <a:r>
              <a:rPr sz="1800" spc="-10" dirty="0">
                <a:latin typeface="Arial MT"/>
                <a:cs typeface="Arial MT"/>
              </a:rPr>
              <a:t>Networks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65494" y="2503423"/>
            <a:ext cx="94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node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nk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65494" y="4149597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Arc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5494" y="5795873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Matrix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45680" y="5554979"/>
            <a:ext cx="1171955" cy="118414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60464" y="4462036"/>
            <a:ext cx="1698028" cy="84684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70732" y="5515355"/>
            <a:ext cx="740663" cy="742188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444230" y="6293943"/>
            <a:ext cx="18923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z="1600" spc="-5" dirty="0">
                <a:latin typeface="Arial MT"/>
                <a:cs typeface="Arial MT"/>
              </a:rPr>
              <a:t>6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917" y="5546242"/>
            <a:ext cx="7045325" cy="81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Insight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even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short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list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telephone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calls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(a)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enhanced by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their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node-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link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representation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(b),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especially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disconnected subsets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identified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(c).</a:t>
            </a:r>
            <a:endParaRPr sz="1600">
              <a:latin typeface="Arial MT"/>
              <a:cs typeface="Arial MT"/>
            </a:endParaRPr>
          </a:p>
          <a:p>
            <a:pPr marL="5177155">
              <a:lnSpc>
                <a:spcPct val="100000"/>
              </a:lnSpc>
              <a:spcBef>
                <a:spcPts val="680"/>
              </a:spcBef>
            </a:pP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2007)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8793" y="4945829"/>
            <a:ext cx="3054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0688" y="4894581"/>
            <a:ext cx="2729865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37130" algn="l"/>
              </a:tabLst>
            </a:pP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)	(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983" y="1862085"/>
            <a:ext cx="685800" cy="2646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40" dirty="0">
                <a:latin typeface="Arial MT"/>
                <a:cs typeface="Arial MT"/>
              </a:rPr>
              <a:t>O</a:t>
            </a:r>
            <a:r>
              <a:rPr sz="1200" dirty="0">
                <a:latin typeface="Arial MT"/>
                <a:cs typeface="Arial MT"/>
              </a:rPr>
              <a:t>r</a:t>
            </a:r>
            <a:r>
              <a:rPr sz="1200" spc="30" dirty="0">
                <a:latin typeface="Arial MT"/>
                <a:cs typeface="Arial MT"/>
              </a:rPr>
              <a:t>igi</a:t>
            </a:r>
            <a:r>
              <a:rPr sz="1200" spc="-70" dirty="0">
                <a:latin typeface="Arial MT"/>
                <a:cs typeface="Arial MT"/>
              </a:rPr>
              <a:t>na</a:t>
            </a:r>
            <a:r>
              <a:rPr sz="1200" spc="65" dirty="0">
                <a:latin typeface="Arial MT"/>
                <a:cs typeface="Arial MT"/>
              </a:rPr>
              <a:t>t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dirty="0"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  <a:p>
            <a:pPr marL="253365" marR="304800">
              <a:lnSpc>
                <a:spcPct val="97700"/>
              </a:lnSpc>
              <a:spcBef>
                <a:spcPts val="890"/>
              </a:spcBef>
            </a:pPr>
            <a:r>
              <a:rPr sz="1200" dirty="0">
                <a:latin typeface="Arial MT"/>
                <a:cs typeface="Arial MT"/>
              </a:rPr>
              <a:t>A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   I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   I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  K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  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1290" y="1862085"/>
            <a:ext cx="609600" cy="2646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25" dirty="0">
                <a:latin typeface="Arial MT"/>
                <a:cs typeface="Arial MT"/>
              </a:rPr>
              <a:t>R</a:t>
            </a:r>
            <a:r>
              <a:rPr sz="1200" spc="-70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c</a:t>
            </a:r>
            <a:r>
              <a:rPr sz="1200" spc="-75" dirty="0">
                <a:latin typeface="Arial MT"/>
                <a:cs typeface="Arial MT"/>
              </a:rPr>
              <a:t>e</a:t>
            </a:r>
            <a:r>
              <a:rPr sz="1200" spc="30" dirty="0">
                <a:latin typeface="Arial MT"/>
                <a:cs typeface="Arial MT"/>
              </a:rPr>
              <a:t>i</a:t>
            </a:r>
            <a:r>
              <a:rPr sz="1200" dirty="0">
                <a:latin typeface="Arial MT"/>
                <a:cs typeface="Arial MT"/>
              </a:rPr>
              <a:t>v</a:t>
            </a:r>
            <a:r>
              <a:rPr sz="1200" spc="-7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  <a:p>
            <a:pPr marL="227965" marR="245745">
              <a:lnSpc>
                <a:spcPct val="97700"/>
              </a:lnSpc>
              <a:spcBef>
                <a:spcPts val="890"/>
              </a:spcBef>
            </a:pPr>
            <a:r>
              <a:rPr sz="1200" dirty="0">
                <a:latin typeface="Arial MT"/>
                <a:cs typeface="Arial MT"/>
              </a:rPr>
              <a:t>H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  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  B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J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17355" y="2306879"/>
            <a:ext cx="1930400" cy="1878964"/>
            <a:chOff x="3617355" y="2306879"/>
            <a:chExt cx="1930400" cy="187896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3410" y="2306879"/>
              <a:ext cx="127154" cy="1272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8613" y="4032865"/>
              <a:ext cx="127154" cy="1271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52317" y="2395807"/>
              <a:ext cx="304800" cy="1675764"/>
            </a:xfrm>
            <a:custGeom>
              <a:avLst/>
              <a:gdLst/>
              <a:ahLst/>
              <a:cxnLst/>
              <a:rect l="l" t="t" r="r" b="b"/>
              <a:pathLst>
                <a:path w="304800" h="1675764">
                  <a:moveTo>
                    <a:pt x="304797" y="0"/>
                  </a:moveTo>
                  <a:lnTo>
                    <a:pt x="0" y="1675334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2258" y="2649465"/>
              <a:ext cx="127408" cy="1272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1793" y="2408512"/>
              <a:ext cx="127154" cy="1268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45962" y="2370304"/>
              <a:ext cx="711200" cy="342900"/>
            </a:xfrm>
            <a:custGeom>
              <a:avLst/>
              <a:gdLst/>
              <a:ahLst/>
              <a:cxnLst/>
              <a:rect l="l" t="t" r="r" b="b"/>
              <a:pathLst>
                <a:path w="711200" h="342900">
                  <a:moveTo>
                    <a:pt x="711152" y="0"/>
                  </a:moveTo>
                  <a:lnTo>
                    <a:pt x="0" y="342712"/>
                  </a:lnTo>
                </a:path>
              </a:pathLst>
            </a:custGeom>
            <a:ln w="12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2744" y="3423708"/>
              <a:ext cx="114587" cy="1271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7355" y="2992177"/>
              <a:ext cx="127154" cy="12723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706448" y="2382992"/>
              <a:ext cx="850900" cy="1104265"/>
            </a:xfrm>
            <a:custGeom>
              <a:avLst/>
              <a:gdLst/>
              <a:ahLst/>
              <a:cxnLst/>
              <a:rect l="l" t="t" r="r" b="b"/>
              <a:pathLst>
                <a:path w="850900" h="1104264">
                  <a:moveTo>
                    <a:pt x="850666" y="0"/>
                  </a:moveTo>
                  <a:lnTo>
                    <a:pt x="0" y="1104141"/>
                  </a:lnTo>
                </a:path>
              </a:pathLst>
            </a:custGeom>
            <a:ln w="12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5027" y="2408513"/>
              <a:ext cx="127154" cy="1268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0184" y="3880617"/>
              <a:ext cx="127154" cy="12690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57114" y="2370304"/>
              <a:ext cx="596900" cy="1574165"/>
            </a:xfrm>
            <a:custGeom>
              <a:avLst/>
              <a:gdLst/>
              <a:ahLst/>
              <a:cxnLst/>
              <a:rect l="l" t="t" r="r" b="b"/>
              <a:pathLst>
                <a:path w="596900" h="1574164">
                  <a:moveTo>
                    <a:pt x="0" y="0"/>
                  </a:moveTo>
                  <a:lnTo>
                    <a:pt x="596520" y="1573738"/>
                  </a:lnTo>
                </a:path>
              </a:pathLst>
            </a:custGeom>
            <a:ln w="12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0477" y="2725595"/>
              <a:ext cx="127026" cy="11454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19990" y="3157126"/>
              <a:ext cx="127408" cy="1399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668364" y="2370304"/>
              <a:ext cx="1815464" cy="850265"/>
            </a:xfrm>
            <a:custGeom>
              <a:avLst/>
              <a:gdLst/>
              <a:ahLst/>
              <a:cxnLst/>
              <a:rect l="l" t="t" r="r" b="b"/>
              <a:pathLst>
                <a:path w="1815464" h="850264">
                  <a:moveTo>
                    <a:pt x="888750" y="0"/>
                  </a:moveTo>
                  <a:lnTo>
                    <a:pt x="1815330" y="850247"/>
                  </a:lnTo>
                </a:path>
                <a:path w="1815464" h="850264">
                  <a:moveTo>
                    <a:pt x="1320367" y="114322"/>
                  </a:moveTo>
                  <a:lnTo>
                    <a:pt x="0" y="685298"/>
                  </a:lnTo>
                </a:path>
              </a:pathLst>
            </a:custGeom>
            <a:ln w="12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5985" y="3791798"/>
              <a:ext cx="127154" cy="1268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706448" y="2471938"/>
              <a:ext cx="1777364" cy="1383665"/>
            </a:xfrm>
            <a:custGeom>
              <a:avLst/>
              <a:gdLst/>
              <a:ahLst/>
              <a:cxnLst/>
              <a:rect l="l" t="t" r="r" b="b"/>
              <a:pathLst>
                <a:path w="1777364" h="1383664">
                  <a:moveTo>
                    <a:pt x="1294724" y="12688"/>
                  </a:moveTo>
                  <a:lnTo>
                    <a:pt x="202986" y="1383285"/>
                  </a:lnTo>
                </a:path>
                <a:path w="1777364" h="1383664">
                  <a:moveTo>
                    <a:pt x="1294724" y="0"/>
                  </a:moveTo>
                  <a:lnTo>
                    <a:pt x="1637732" y="317082"/>
                  </a:lnTo>
                </a:path>
                <a:path w="1777364" h="1383664">
                  <a:moveTo>
                    <a:pt x="1777246" y="748613"/>
                  </a:moveTo>
                  <a:lnTo>
                    <a:pt x="0" y="1002381"/>
                  </a:lnTo>
                </a:path>
              </a:pathLst>
            </a:custGeom>
            <a:ln w="12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4077" y="3563154"/>
              <a:ext cx="127154" cy="1272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25244" y="2459122"/>
              <a:ext cx="1295400" cy="1168400"/>
            </a:xfrm>
            <a:custGeom>
              <a:avLst/>
              <a:gdLst/>
              <a:ahLst/>
              <a:cxnLst/>
              <a:rect l="l" t="t" r="r" b="b"/>
              <a:pathLst>
                <a:path w="1295400" h="1168400">
                  <a:moveTo>
                    <a:pt x="0" y="0"/>
                  </a:moveTo>
                  <a:lnTo>
                    <a:pt x="1295105" y="1167837"/>
                  </a:lnTo>
                </a:path>
              </a:pathLst>
            </a:custGeom>
            <a:ln w="127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3052" y="4058343"/>
              <a:ext cx="139848" cy="1268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681059" y="2459122"/>
              <a:ext cx="1726564" cy="1650364"/>
            </a:xfrm>
            <a:custGeom>
              <a:avLst/>
              <a:gdLst/>
              <a:ahLst/>
              <a:cxnLst/>
              <a:rect l="l" t="t" r="r" b="b"/>
              <a:pathLst>
                <a:path w="1726564" h="1650364">
                  <a:moveTo>
                    <a:pt x="1726468" y="1167837"/>
                  </a:moveTo>
                  <a:lnTo>
                    <a:pt x="1028137" y="1649919"/>
                  </a:lnTo>
                </a:path>
                <a:path w="1726564" h="1650364">
                  <a:moveTo>
                    <a:pt x="1485397" y="1484919"/>
                  </a:moveTo>
                  <a:lnTo>
                    <a:pt x="545995" y="1624441"/>
                  </a:lnTo>
                </a:path>
                <a:path w="1726564" h="1650364">
                  <a:moveTo>
                    <a:pt x="444184" y="0"/>
                  </a:moveTo>
                  <a:lnTo>
                    <a:pt x="1040958" y="1649919"/>
                  </a:lnTo>
                </a:path>
                <a:path w="1726564" h="1650364">
                  <a:moveTo>
                    <a:pt x="164903" y="253894"/>
                  </a:moveTo>
                  <a:lnTo>
                    <a:pt x="571257" y="1624441"/>
                  </a:lnTo>
                </a:path>
                <a:path w="1726564" h="1650364">
                  <a:moveTo>
                    <a:pt x="0" y="596480"/>
                  </a:moveTo>
                  <a:lnTo>
                    <a:pt x="241197" y="1396101"/>
                  </a:lnTo>
                </a:path>
              </a:pathLst>
            </a:custGeom>
            <a:ln w="12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972903" y="2192122"/>
            <a:ext cx="1022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93509" y="2103303"/>
            <a:ext cx="1022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B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6683" y="2204810"/>
            <a:ext cx="1085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C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94827" y="2534708"/>
            <a:ext cx="1085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10636" y="3080308"/>
            <a:ext cx="1022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09079" y="3499405"/>
            <a:ext cx="958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F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91840" y="3943586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G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99976" y="4108535"/>
            <a:ext cx="577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55664" y="3829302"/>
            <a:ext cx="831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J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39856" y="3397771"/>
            <a:ext cx="1022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39856" y="2966239"/>
            <a:ext cx="895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L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17454" y="2496516"/>
            <a:ext cx="1212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45972" y="4209814"/>
            <a:ext cx="1085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549938" y="1951478"/>
            <a:ext cx="1117600" cy="1168400"/>
            <a:chOff x="6549938" y="1951478"/>
            <a:chExt cx="1117600" cy="1168400"/>
          </a:xfrm>
        </p:grpSpPr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83367" y="1951478"/>
              <a:ext cx="127026" cy="11441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49938" y="2255871"/>
              <a:ext cx="114586" cy="11454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575559" y="1976964"/>
              <a:ext cx="584200" cy="355600"/>
            </a:xfrm>
            <a:custGeom>
              <a:avLst/>
              <a:gdLst/>
              <a:ahLst/>
              <a:cxnLst/>
              <a:rect l="l" t="t" r="r" b="b"/>
              <a:pathLst>
                <a:path w="584200" h="355600">
                  <a:moveTo>
                    <a:pt x="583952" y="0"/>
                  </a:moveTo>
                  <a:lnTo>
                    <a:pt x="0" y="355401"/>
                  </a:lnTo>
                </a:path>
              </a:pathLst>
            </a:custGeom>
            <a:ln w="12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49938" y="2725595"/>
              <a:ext cx="114586" cy="11454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613643" y="1976964"/>
              <a:ext cx="546100" cy="824865"/>
            </a:xfrm>
            <a:custGeom>
              <a:avLst/>
              <a:gdLst/>
              <a:ahLst/>
              <a:cxnLst/>
              <a:rect l="l" t="t" r="r" b="b"/>
              <a:pathLst>
                <a:path w="546100" h="824864">
                  <a:moveTo>
                    <a:pt x="545868" y="0"/>
                  </a:moveTo>
                  <a:lnTo>
                    <a:pt x="0" y="824870"/>
                  </a:lnTo>
                </a:path>
              </a:pathLst>
            </a:custGeom>
            <a:ln w="12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83366" y="2992177"/>
              <a:ext cx="127027" cy="12723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159511" y="1976964"/>
              <a:ext cx="0" cy="1054100"/>
            </a:xfrm>
            <a:custGeom>
              <a:avLst/>
              <a:gdLst/>
              <a:ahLst/>
              <a:cxnLst/>
              <a:rect l="l" t="t" r="r" b="b"/>
              <a:pathLst>
                <a:path h="1054100">
                  <a:moveTo>
                    <a:pt x="0" y="0"/>
                  </a:moveTo>
                  <a:lnTo>
                    <a:pt x="0" y="1053515"/>
                  </a:lnTo>
                </a:path>
              </a:pathLst>
            </a:custGeom>
            <a:ln w="12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40246" y="2255872"/>
              <a:ext cx="127153" cy="11454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40246" y="2725595"/>
              <a:ext cx="127153" cy="11454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613643" y="1976964"/>
              <a:ext cx="1003300" cy="1091565"/>
            </a:xfrm>
            <a:custGeom>
              <a:avLst/>
              <a:gdLst/>
              <a:ahLst/>
              <a:cxnLst/>
              <a:rect l="l" t="t" r="r" b="b"/>
              <a:pathLst>
                <a:path w="1003300" h="1091564">
                  <a:moveTo>
                    <a:pt x="545868" y="50753"/>
                  </a:moveTo>
                  <a:lnTo>
                    <a:pt x="1002747" y="824870"/>
                  </a:lnTo>
                </a:path>
                <a:path w="1003300" h="1091564">
                  <a:moveTo>
                    <a:pt x="545868" y="0"/>
                  </a:moveTo>
                  <a:lnTo>
                    <a:pt x="1002747" y="355401"/>
                  </a:lnTo>
                </a:path>
                <a:path w="1003300" h="1091564">
                  <a:moveTo>
                    <a:pt x="964664" y="317209"/>
                  </a:moveTo>
                  <a:lnTo>
                    <a:pt x="0" y="317209"/>
                  </a:lnTo>
                </a:path>
                <a:path w="1003300" h="1091564">
                  <a:moveTo>
                    <a:pt x="964664" y="824870"/>
                  </a:moveTo>
                  <a:lnTo>
                    <a:pt x="0" y="824870"/>
                  </a:lnTo>
                </a:path>
                <a:path w="1003300" h="1091564">
                  <a:moveTo>
                    <a:pt x="1002747" y="824870"/>
                  </a:moveTo>
                  <a:lnTo>
                    <a:pt x="545868" y="1091326"/>
                  </a:lnTo>
                </a:path>
              </a:pathLst>
            </a:custGeom>
            <a:ln w="12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108728" y="1747902"/>
            <a:ext cx="1022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B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705502" y="2204810"/>
            <a:ext cx="1022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410397" y="2204810"/>
            <a:ext cx="1022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K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23218" y="2674280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G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692807" y="2712472"/>
            <a:ext cx="577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057822" y="3105811"/>
            <a:ext cx="1212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M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321690" y="3461571"/>
            <a:ext cx="584200" cy="356235"/>
            <a:chOff x="6321690" y="3461571"/>
            <a:chExt cx="584200" cy="356235"/>
          </a:xfrm>
        </p:grpSpPr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21690" y="3461571"/>
              <a:ext cx="127026" cy="11449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78569" y="3461571"/>
              <a:ext cx="127026" cy="11449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385013" y="3538014"/>
              <a:ext cx="469900" cy="0"/>
            </a:xfrm>
            <a:custGeom>
              <a:avLst/>
              <a:gdLst/>
              <a:ahLst/>
              <a:cxnLst/>
              <a:rect l="l" t="t" r="r" b="b"/>
              <a:pathLst>
                <a:path w="469900">
                  <a:moveTo>
                    <a:pt x="469700" y="0"/>
                  </a:moveTo>
                  <a:lnTo>
                    <a:pt x="0" y="0"/>
                  </a:lnTo>
                </a:path>
              </a:pathLst>
            </a:custGeom>
            <a:ln w="12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49938" y="3677476"/>
              <a:ext cx="127408" cy="13992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385013" y="3538014"/>
              <a:ext cx="469900" cy="177800"/>
            </a:xfrm>
            <a:custGeom>
              <a:avLst/>
              <a:gdLst/>
              <a:ahLst/>
              <a:cxnLst/>
              <a:rect l="l" t="t" r="r" b="b"/>
              <a:pathLst>
                <a:path w="469900" h="177800">
                  <a:moveTo>
                    <a:pt x="469700" y="0"/>
                  </a:moveTo>
                  <a:lnTo>
                    <a:pt x="228630" y="177764"/>
                  </a:lnTo>
                </a:path>
                <a:path w="469900" h="177800">
                  <a:moveTo>
                    <a:pt x="0" y="0"/>
                  </a:moveTo>
                  <a:lnTo>
                    <a:pt x="228630" y="177764"/>
                  </a:lnTo>
                </a:path>
              </a:pathLst>
            </a:custGeom>
            <a:ln w="12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194588" y="3448398"/>
            <a:ext cx="1022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18308" y="3448398"/>
            <a:ext cx="1085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37597" y="3829302"/>
            <a:ext cx="958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F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172102" y="4108982"/>
            <a:ext cx="584835" cy="546100"/>
            <a:chOff x="7172102" y="4108982"/>
            <a:chExt cx="584835" cy="546100"/>
          </a:xfrm>
        </p:grpSpPr>
        <p:pic>
          <p:nvPicPr>
            <p:cNvPr id="69" name="object 6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72102" y="4108982"/>
              <a:ext cx="127027" cy="12716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29235" y="4108982"/>
              <a:ext cx="127154" cy="127167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235806" y="4185146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456879" y="0"/>
                  </a:moveTo>
                  <a:lnTo>
                    <a:pt x="0" y="0"/>
                  </a:lnTo>
                </a:path>
              </a:pathLst>
            </a:custGeom>
            <a:ln w="12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72102" y="4527736"/>
              <a:ext cx="127027" cy="12718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29235" y="4527736"/>
              <a:ext cx="127154" cy="12718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7235806" y="4185146"/>
              <a:ext cx="469900" cy="419100"/>
            </a:xfrm>
            <a:custGeom>
              <a:avLst/>
              <a:gdLst/>
              <a:ahLst/>
              <a:cxnLst/>
              <a:rect l="l" t="t" r="r" b="b"/>
              <a:pathLst>
                <a:path w="469900" h="419100">
                  <a:moveTo>
                    <a:pt x="456879" y="0"/>
                  </a:moveTo>
                  <a:lnTo>
                    <a:pt x="0" y="406332"/>
                  </a:lnTo>
                </a:path>
                <a:path w="469900" h="419100">
                  <a:moveTo>
                    <a:pt x="0" y="12739"/>
                  </a:moveTo>
                  <a:lnTo>
                    <a:pt x="0" y="406332"/>
                  </a:lnTo>
                </a:path>
                <a:path w="469900" h="419100">
                  <a:moveTo>
                    <a:pt x="469700" y="0"/>
                  </a:moveTo>
                  <a:lnTo>
                    <a:pt x="469700" y="418766"/>
                  </a:lnTo>
                </a:path>
              </a:pathLst>
            </a:custGeom>
            <a:ln w="12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083466" y="3994226"/>
            <a:ext cx="831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J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756153" y="4006952"/>
            <a:ext cx="1085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C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083466" y="4577941"/>
            <a:ext cx="895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L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68975" y="4540041"/>
            <a:ext cx="1085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 MT"/>
                <a:cs typeface="Arial MT"/>
              </a:rPr>
              <a:t>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147758" y="1812015"/>
            <a:ext cx="0" cy="3147695"/>
          </a:xfrm>
          <a:custGeom>
            <a:avLst/>
            <a:gdLst/>
            <a:ahLst/>
            <a:cxnLst/>
            <a:rect l="l" t="t" r="r" b="b"/>
            <a:pathLst>
              <a:path h="3147695">
                <a:moveTo>
                  <a:pt x="0" y="0"/>
                </a:moveTo>
                <a:lnTo>
                  <a:pt x="0" y="314728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18680" y="1812015"/>
            <a:ext cx="0" cy="3147695"/>
          </a:xfrm>
          <a:custGeom>
            <a:avLst/>
            <a:gdLst/>
            <a:ahLst/>
            <a:cxnLst/>
            <a:rect l="l" t="t" r="r" b="b"/>
            <a:pathLst>
              <a:path h="3147695">
                <a:moveTo>
                  <a:pt x="0" y="0"/>
                </a:moveTo>
                <a:lnTo>
                  <a:pt x="0" y="3147286"/>
                </a:lnTo>
              </a:path>
            </a:pathLst>
          </a:custGeom>
          <a:ln w="12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74065" y="863853"/>
            <a:ext cx="8180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18440" algn="l"/>
              </a:tabLst>
            </a:pPr>
            <a:r>
              <a:rPr sz="1800" b="1" dirty="0">
                <a:solidFill>
                  <a:srgbClr val="D50092"/>
                </a:solidFill>
                <a:latin typeface="Arial"/>
                <a:cs typeface="Arial"/>
              </a:rPr>
              <a:t>Lines </a:t>
            </a:r>
            <a:r>
              <a:rPr sz="1800" spc="-5" dirty="0">
                <a:latin typeface="Arial MT"/>
                <a:cs typeface="Arial MT"/>
              </a:rPr>
              <a:t>are perhaps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simpler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way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represent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entities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444230" y="6293943"/>
            <a:ext cx="18923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z="1600" spc="-5" dirty="0">
                <a:latin typeface="Arial MT"/>
                <a:cs typeface="Arial MT"/>
              </a:rPr>
              <a:t>7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5496" y="5979363"/>
            <a:ext cx="6283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Harry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Beck’s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original</a:t>
            </a:r>
            <a:r>
              <a:rPr sz="1600" spc="-10" dirty="0">
                <a:latin typeface="Arial MT"/>
                <a:cs typeface="Arial MT"/>
              </a:rPr>
              <a:t> London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Underground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(1933)</a:t>
            </a:r>
            <a:r>
              <a:rPr sz="1600" spc="484" dirty="0"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(Spence,</a:t>
            </a:r>
            <a:r>
              <a:rPr sz="1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2007)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3" y="1341200"/>
            <a:ext cx="6527841" cy="44179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7" y="792226"/>
            <a:ext cx="859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Perhaps</a:t>
            </a:r>
            <a:r>
              <a:rPr sz="1800" spc="10" dirty="0"/>
              <a:t> </a:t>
            </a:r>
            <a:r>
              <a:rPr sz="1800" dirty="0"/>
              <a:t>the</a:t>
            </a:r>
            <a:r>
              <a:rPr sz="1800" spc="-5" dirty="0"/>
              <a:t> </a:t>
            </a:r>
            <a:r>
              <a:rPr sz="1800" dirty="0"/>
              <a:t>most</a:t>
            </a:r>
            <a:r>
              <a:rPr sz="1800" spc="10" dirty="0"/>
              <a:t> </a:t>
            </a:r>
            <a:r>
              <a:rPr sz="1800" spc="-5" dirty="0"/>
              <a:t>familiar</a:t>
            </a:r>
            <a:r>
              <a:rPr sz="1800" spc="15" dirty="0"/>
              <a:t> </a:t>
            </a:r>
            <a:r>
              <a:rPr sz="1800" spc="-5" dirty="0"/>
              <a:t>use </a:t>
            </a:r>
            <a:r>
              <a:rPr sz="1800" dirty="0"/>
              <a:t>of</a:t>
            </a:r>
            <a:r>
              <a:rPr sz="1800" spc="5" dirty="0"/>
              <a:t> </a:t>
            </a:r>
            <a:r>
              <a:rPr sz="1800" spc="-5" dirty="0"/>
              <a:t>lines</a:t>
            </a:r>
            <a:r>
              <a:rPr sz="1800" spc="15" dirty="0"/>
              <a:t> </a:t>
            </a:r>
            <a:r>
              <a:rPr sz="1800" dirty="0"/>
              <a:t>to</a:t>
            </a:r>
            <a:r>
              <a:rPr sz="1800" spc="-5" dirty="0"/>
              <a:t> represent</a:t>
            </a:r>
            <a:r>
              <a:rPr sz="1800" spc="15" dirty="0"/>
              <a:t> </a:t>
            </a:r>
            <a:r>
              <a:rPr sz="1800" spc="-5" dirty="0"/>
              <a:t>relations</a:t>
            </a:r>
            <a:r>
              <a:rPr sz="1800" spc="25" dirty="0"/>
              <a:t> </a:t>
            </a:r>
            <a:r>
              <a:rPr sz="1800" spc="-5" dirty="0"/>
              <a:t>is</a:t>
            </a:r>
            <a:r>
              <a:rPr sz="1800" spc="5" dirty="0"/>
              <a:t> </a:t>
            </a:r>
            <a:r>
              <a:rPr sz="1800" spc="-5" dirty="0"/>
              <a:t>in transportation</a:t>
            </a:r>
            <a:r>
              <a:rPr sz="1800" spc="10" dirty="0"/>
              <a:t> </a:t>
            </a:r>
            <a:r>
              <a:rPr sz="1800" spc="-5" dirty="0"/>
              <a:t>maps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576453"/>
            <a:ext cx="33134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/>
              <a:t>Topological</a:t>
            </a:r>
            <a:r>
              <a:rPr sz="1800" spc="15" dirty="0"/>
              <a:t> </a:t>
            </a:r>
            <a:r>
              <a:rPr sz="1800" spc="-5" dirty="0"/>
              <a:t>transportation</a:t>
            </a:r>
            <a:r>
              <a:rPr sz="1800" spc="5" dirty="0"/>
              <a:t> </a:t>
            </a:r>
            <a:r>
              <a:rPr sz="1800" spc="-5" dirty="0"/>
              <a:t>maps: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29590" y="1125092"/>
            <a:ext cx="566293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indent="-140335">
              <a:lnSpc>
                <a:spcPct val="100000"/>
              </a:lnSpc>
              <a:spcBef>
                <a:spcPts val="100"/>
              </a:spcBef>
              <a:buChar char="-"/>
              <a:tabLst>
                <a:tab pos="153035" algn="l"/>
              </a:tabLst>
            </a:pPr>
            <a:r>
              <a:rPr sz="1800" spc="-10" dirty="0">
                <a:latin typeface="Arial MT"/>
                <a:cs typeface="Arial MT"/>
              </a:rPr>
              <a:t>Exploit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shapes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which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stations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arranged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52400" indent="-140335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denote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152400" indent="-140335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symbols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denote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stations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-"/>
            </a:pPr>
            <a:endParaRPr sz="1850">
              <a:latin typeface="Arial MT"/>
              <a:cs typeface="Arial MT"/>
            </a:endParaRPr>
          </a:p>
          <a:p>
            <a:pPr marL="152400" indent="-140335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800" spc="-5" dirty="0">
                <a:latin typeface="Arial MT"/>
                <a:cs typeface="Arial MT"/>
              </a:rPr>
              <a:t>Have general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(but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necessarily)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accurate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veracity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8108" y="1178052"/>
            <a:ext cx="2945891" cy="21595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12519" y="5277358"/>
            <a:ext cx="2406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Modern Underground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map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8234" y="5359908"/>
            <a:ext cx="143255" cy="1143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5240" y="1178052"/>
            <a:ext cx="9128760" cy="5680075"/>
            <a:chOff x="15240" y="1178052"/>
            <a:chExt cx="9128760" cy="56800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" y="3444238"/>
              <a:ext cx="9128760" cy="34137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4475" y="1178052"/>
              <a:ext cx="3049524" cy="228142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11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817" y="5763869"/>
            <a:ext cx="6683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Underground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use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prior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introduction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Harry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Beck’s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map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28784"/>
            <a:ext cx="6523780" cy="52846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pc="-5" dirty="0"/>
              <a:t>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1526</Words>
  <Application>Microsoft Macintosh PowerPoint</Application>
  <PresentationFormat>Apresentação no Ecrã (4:3)</PresentationFormat>
  <Paragraphs>316</Paragraphs>
  <Slides>29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5" baseType="lpstr">
      <vt:lpstr>Arial</vt:lpstr>
      <vt:lpstr>Arial MT</vt:lpstr>
      <vt:lpstr>Calibri</vt:lpstr>
      <vt:lpstr>Courier New</vt:lpstr>
      <vt:lpstr>Times New Roman</vt:lpstr>
      <vt:lpstr>Office Theme</vt:lpstr>
      <vt:lpstr>Representation- II  Encoding relation</vt:lpstr>
      <vt:lpstr>Apresentação do PowerPoint</vt:lpstr>
      <vt:lpstr>Several ways to represent relation:</vt:lpstr>
      <vt:lpstr>Apresentação do PowerPoint</vt:lpstr>
      <vt:lpstr>Encoding relation</vt:lpstr>
      <vt:lpstr>Apresentação do PowerPoint</vt:lpstr>
      <vt:lpstr>Perhaps the most familiar use of lines to represent relations is in transportation maps</vt:lpstr>
      <vt:lpstr>Topological transportation maps:</vt:lpstr>
      <vt:lpstr>Apresentação do PowerPoint</vt:lpstr>
      <vt:lpstr>Apresentação do PowerPoint</vt:lpstr>
      <vt:lpstr>Apresentação do PowerPoint</vt:lpstr>
      <vt:lpstr>Apresentação do PowerPoint</vt:lpstr>
      <vt:lpstr>Cone trees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Using a Sunburst to visualize a taxonomy of papers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Word Cloud: simple representation of text</vt:lpstr>
      <vt:lpstr>A graph visualization: The ROS Computation Graph</vt:lpstr>
      <vt:lpstr>Main 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Representations- II Encoding relation</dc:title>
  <dc:creator>Beatriz</dc:creator>
  <cp:lastModifiedBy>Ricardo Cruz</cp:lastModifiedBy>
  <cp:revision>1</cp:revision>
  <dcterms:created xsi:type="dcterms:W3CDTF">2022-10-31T10:16:14Z</dcterms:created>
  <dcterms:modified xsi:type="dcterms:W3CDTF">2022-10-31T10:37:06Z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2022-10-31T00:00:00Z</vt:filetime>
  </property>
</Properties>
</file>