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6_0.xml" ContentType="application/vnd.ms-powerpoint.comments+xml"/>
  <Override PartName="/ppt/comments/modernComment_107_0.xml" ContentType="application/vnd.ms-powerpoint.comments+xml"/>
  <Override PartName="/ppt/comments/modernComment_10A_0.xml" ContentType="application/vnd.ms-powerpoint.comments+xml"/>
  <Override PartName="/ppt/comments/modernComment_10B_0.xml" ContentType="application/vnd.ms-powerpoint.comments+xml"/>
  <Override PartName="/ppt/comments/modernComment_10C_0.xml" ContentType="application/vnd.ms-powerpoint.comments+xml"/>
  <Override PartName="/ppt/comments/modernComment_10E_0.xml" ContentType="application/vnd.ms-powerpoint.comments+xml"/>
  <Override PartName="/ppt/comments/modernComment_10F_0.xml" ContentType="application/vnd.ms-powerpoint.comments+xml"/>
  <Override PartName="/ppt/comments/modernComment_111_0.xml" ContentType="application/vnd.ms-powerpoint.comments+xml"/>
  <Override PartName="/ppt/comments/modernComment_112_0.xml" ContentType="application/vnd.ms-powerpoint.comments+xml"/>
  <Override PartName="/ppt/comments/modernComment_116_0.xml" ContentType="application/vnd.ms-powerpoint.comments+xml"/>
  <Override PartName="/ppt/comments/modernComment_117_0.xml" ContentType="application/vnd.ms-powerpoint.comments+xml"/>
  <Override PartName="/ppt/comments/modernComment_118_0.xml" ContentType="application/vnd.ms-powerpoint.comments+xml"/>
  <Override PartName="/ppt/comments/modernComment_11A_0.xml" ContentType="application/vnd.ms-powerpoint.comments+xml"/>
  <Override PartName="/ppt/comments/modernComment_11B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AA3C3-7923-8BDF-7589-ED34672CCD49}" name="Ricardo Cruz" initials="RC" userId="S::ricardo.cruz29@ua.pt::90c7527a-5ec6-4417-921e-32d064f33b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6"/>
    <p:restoredTop sz="94690"/>
  </p:normalViewPr>
  <p:slideViewPr>
    <p:cSldViewPr>
      <p:cViewPr varScale="1">
        <p:scale>
          <a:sx n="150" d="100"/>
          <a:sy n="150" d="100"/>
        </p:scale>
        <p:origin x="176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879B93-10FB-7C49-AF9B-36968B6FBB7D}" authorId="{BFBAA3C3-7923-8BDF-7589-ED34672CCD49}" created="2022-10-10T09:36:17.455">
    <pc:sldMkLst xmlns:pc="http://schemas.microsoft.com/office/powerpoint/2013/main/command">
      <pc:docMk/>
      <pc:sldMk cId="0" sldId="259"/>
    </pc:sldMkLst>
    <p188:txBody>
      <a:bodyPr/>
      <a:lstStyle/>
      <a:p>
        <a:r>
          <a:rPr lang="pt-PT"/>
          <a:t>Para adequar a representação de dados aos utilizadores, é um processo de design, e por isso vamos utilizar human-centered approach.
Começar por perceber quem são os utilizadores, e que perguntas se pretende responder aos dados.
Depois implementar, e avaliar, de forma interativa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1BFDE8-8B35-6B4F-AA4F-3865BAF01CF8}" authorId="{BFBAA3C3-7923-8BDF-7589-ED34672CCD49}" created="2022-10-10T09:37:38.016">
    <pc:sldMkLst xmlns:pc="http://schemas.microsoft.com/office/powerpoint/2013/main/command">
      <pc:docMk/>
      <pc:sldMk cId="0" sldId="260"/>
    </pc:sldMkLst>
    <p188:replyLst>
      <p188:reply id="{0AF56655-174B-E54E-8991-7D4CCC230FBC}" authorId="{BFBAA3C3-7923-8BDF-7589-ED34672CCD49}" created="2022-10-10T09:38:03.070">
        <p188:txBody>
          <a:bodyPr/>
          <a:lstStyle/>
          <a:p>
            <a:r>
              <a:rPr lang="pt-PT"/>
              <a:t>à partida, é um problema pouco definido, mas que interativamente se vai resolvendo, its a wicked problem</a:t>
            </a:r>
          </a:p>
        </p188:txBody>
      </p188:reply>
    </p188:replyLst>
    <p188:txBody>
      <a:bodyPr/>
      <a:lstStyle/>
      <a:p>
        <a:r>
          <a:rPr lang="pt-PT"/>
          <a:t>Para perceber como fazer uma melhor representação de dados, colocar as seguintes questões:
Porque é que o utilizador precisa
Como é que os dados são representados
QUe dados são mostrados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7615A5-307A-C948-AC30-6385EEA7DC1C}" authorId="{BFBAA3C3-7923-8BDF-7589-ED34672CCD49}" created="2022-10-10T09:40:07.973">
    <pc:sldMkLst xmlns:pc="http://schemas.microsoft.com/office/powerpoint/2013/main/command">
      <pc:docMk/>
      <pc:sldMk cId="0" sldId="262"/>
    </pc:sldMkLst>
    <p188:replyLst>
      <p188:reply id="{5DBC36C4-F0A5-2C47-882C-DE2C1A56D573}" authorId="{BFBAA3C3-7923-8BDF-7589-ED34672CCD49}" created="2022-10-10T09:40:50.352">
        <p188:txBody>
          <a:bodyPr/>
          <a:lstStyle/>
          <a:p>
            <a:r>
              <a:rPr lang="pt-PT"/>
              <a:t>Em problemas de engenharia (que contèm muito design), é por isso que se estuda vários métodos para encontrar a solução ótima. É uma abordagem tipica de situações que se tem de fazer um design para um produto novo</a:t>
            </a:r>
          </a:p>
        </p188:txBody>
      </p188:reply>
      <p188:reply id="{ABEC35D5-8290-C34E-AA3F-C22D923C095C}" authorId="{BFBAA3C3-7923-8BDF-7589-ED34672CCD49}" created="2022-10-10T09:43:00.337">
        <p188:txBody>
          <a:bodyPr/>
          <a:lstStyle/>
          <a:p>
            <a:r>
              <a:rPr lang="pt-PT"/>
              <a:t>Em resumo, envolve conhecer muito tipo de técnicas, para que dados, e para este problema como é que chego a uma solução tendo em base os conhecimento técnicos, e o conhecimento de exemplos</a:t>
            </a:r>
          </a:p>
        </p188:txBody>
      </p188:reply>
    </p188:replyLst>
    <p188:txBody>
      <a:bodyPr/>
      <a:lstStyle/>
      <a:p>
        <a:r>
          <a:rPr lang="pt-PT"/>
          <a:t>Se conhecer muito do assunto (lado esquerdo), temos acesso a mais soluções, e vamos provavelmente encontrar a solução mais adequada.
No gráfico da direita temos o lado do espetro contrário, conhece-se pouco da solução e por isso não se encontra a solução ótima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FC4AA7-D74E-3344-91B5-0A80513CF21A}" authorId="{BFBAA3C3-7923-8BDF-7589-ED34672CCD49}" created="2022-10-10T09:31:19.025">
    <pc:sldMkLst xmlns:pc="http://schemas.microsoft.com/office/powerpoint/2013/main/command">
      <pc:docMk/>
      <pc:sldMk cId="0" sldId="263"/>
    </pc:sldMkLst>
    <p188:replyLst>
      <p188:reply id="{E11EDBC6-69A9-F147-B2B1-BA9588E63843}" authorId="{BFBAA3C3-7923-8BDF-7589-ED34672CCD49}" created="2022-10-10T09:31:50.124">
        <p188:txBody>
          <a:bodyPr/>
          <a:lstStyle/>
          <a:p>
            <a:r>
              <a:rPr lang="pt-PT"/>
              <a:t>Isto foi uma preocupação que se veio a “resolver” a partir de 1999, a interatividade de exploração de dados. O utilizador tem agora uma tarefa muito importante</a:t>
            </a:r>
          </a:p>
        </p188:txBody>
      </p188:reply>
      <p188:reply id="{17918ADD-DCFD-2849-B691-0240B4CC55AF}" authorId="{BFBAA3C3-7923-8BDF-7589-ED34672CCD49}" created="2022-10-10T09:32:38.020">
        <p188:txBody>
          <a:bodyPr/>
          <a:lstStyle/>
          <a:p>
            <a:r>
              <a:rPr lang="pt-PT"/>
              <a:t>Atualmente, o utilizador interage em todos os processos, nomeadamente para avaliar se os dados são suficientes</a:t>
            </a:r>
          </a:p>
        </p188:txBody>
      </p188:reply>
      <p188:reply id="{94E9C564-B259-A643-BDBC-7A691BD52816}" authorId="{BFBAA3C3-7923-8BDF-7589-ED34672CCD49}" created="2022-10-10T09:33:30.273">
        <p188:txBody>
          <a:bodyPr/>
          <a:lstStyle/>
          <a:p>
            <a:r>
              <a:rPr lang="pt-PT"/>
              <a:t>o pipeline é:
-preparar os dados em tabelas
-conceber as imagens e graficos que vou fazer
gerar as imagens (feito por softwares que as pessoas usam)</a:t>
            </a:r>
          </a:p>
        </p188:txBody>
      </p188:reply>
      <p188:reply id="{6AE08FCE-811B-5F45-864B-84308EE8825D}" authorId="{BFBAA3C3-7923-8BDF-7589-ED34672CCD49}" created="2022-10-10T09:34:41.775">
        <p188:txBody>
          <a:bodyPr/>
          <a:lstStyle/>
          <a:p>
            <a:r>
              <a:rPr lang="pt-PT"/>
              <a:t>É um processo de human in the loop, as pessoas estão intrometidas no processo. Temos de ver como é que o human percebe a visualização, para fazermos gráficos que façam sentido e sejam percebidos</a:t>
            </a:r>
          </a:p>
        </p188:txBody>
      </p188:reply>
    </p188:replyLst>
    <p188:txBody>
      <a:bodyPr/>
      <a:lstStyle/>
      <a:p>
        <a:r>
          <a:rPr lang="pt-PT"/>
          <a:t>Atualmente, excetuando algumas situações onde se quer incluir imagens estáticas, os dados são interativos com os humanos.
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09715B-16E6-DC4F-B93D-EB946E384906}" authorId="{BFBAA3C3-7923-8BDF-7589-ED34672CCD49}" created="2022-10-10T09:44:26.901">
    <pc:sldMkLst xmlns:pc="http://schemas.microsoft.com/office/powerpoint/2013/main/command">
      <pc:docMk/>
      <pc:sldMk cId="0" sldId="266"/>
    </pc:sldMkLst>
    <p188:replyLst>
      <p188:reply id="{D235000A-BC2E-154A-8E16-98FB585653E2}" authorId="{BFBAA3C3-7923-8BDF-7589-ED34672CCD49}" created="2022-10-10T09:45:00.307">
        <p188:txBody>
          <a:bodyPr/>
          <a:lstStyle/>
          <a:p>
            <a:r>
              <a:rPr lang="pt-PT"/>
              <a:t>Os dados podem não estar no formato correto, e podem não ser os dados corretos</a:t>
            </a:r>
          </a:p>
        </p188:txBody>
      </p188:reply>
      <p188:reply id="{08C117B4-585B-784D-BA1A-BA0A1CC030C4}" authorId="{BFBAA3C3-7923-8BDF-7589-ED34672CCD49}" created="2022-10-10T09:45:30.693">
        <p188:txBody>
          <a:bodyPr/>
          <a:lstStyle/>
          <a:p>
            <a:r>
              <a:rPr lang="pt-PT"/>
              <a:t>Pode-se ter que deitar fora dados (dados que não interessam -&gt; redução de dimensionalidade)</a:t>
            </a:r>
          </a:p>
        </p188:txBody>
      </p188:reply>
      <p188:reply id="{B3768C32-5E94-3E4B-B9FE-17F000E3022E}" authorId="{BFBAA3C3-7923-8BDF-7589-ED34672CCD49}" created="2022-10-10T09:47:12.915">
        <p188:txBody>
          <a:bodyPr/>
          <a:lstStyle/>
          <a:p>
            <a:r>
              <a:rPr lang="pt-PT"/>
              <a:t>Pode-se deitar fora variáveis, ou fazer combinações de variáveis (variáveis que juntam várias)</a:t>
            </a:r>
          </a:p>
        </p188:txBody>
      </p188:reply>
    </p188:replyLst>
    <p188:txBody>
      <a:bodyPr/>
      <a:lstStyle/>
      <a:p>
        <a:r>
          <a:rPr lang="pt-PT"/>
          <a:t>Primeira coisa a fazer-se:
Processamento dos dados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4DFEC6-470B-DD45-A29C-6212247F4652}" authorId="{BFBAA3C3-7923-8BDF-7589-ED34672CCD49}" created="2022-10-10T09:50:50.852">
    <pc:sldMkLst xmlns:pc="http://schemas.microsoft.com/office/powerpoint/2013/main/command">
      <pc:docMk/>
      <pc:sldMk cId="0" sldId="267"/>
    </pc:sldMkLst>
    <p188:replyLst>
      <p188:reply id="{24E649A9-7719-DD49-BA14-0790E0FB259F}" authorId="{BFBAA3C3-7923-8BDF-7589-ED34672CCD49}" created="2022-10-10T09:51:40.400">
        <p188:txBody>
          <a:bodyPr/>
          <a:lstStyle/>
          <a:p>
            <a:r>
              <a:rPr lang="pt-PT"/>
              <a:t>Há dados que vêm já com a visualização pré -definida (Dados de provincias -&gt; Fazer um mapa). Mas em caso geral, os dados abstratos não têm isto pré-definido</a:t>
            </a:r>
          </a:p>
        </p188:txBody>
      </p188:reply>
    </p188:replyLst>
    <p188:txBody>
      <a:bodyPr/>
      <a:lstStyle/>
      <a:p>
        <a:r>
          <a:rPr lang="pt-PT"/>
          <a:t>Segunda etapa : Processo de design - Como é que vou representar isto</a:t>
        </a:r>
      </a:p>
    </p188:txBody>
  </p188:cm>
</p188:cmLst>
</file>

<file path=ppt/comments/modernComment_10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3F1F49-6EE4-DC49-B705-306D3D9278CD}" authorId="{BFBAA3C3-7923-8BDF-7589-ED34672CCD49}" created="2022-10-10T09:52:09.856">
    <pc:sldMkLst xmlns:pc="http://schemas.microsoft.com/office/powerpoint/2013/main/command">
      <pc:docMk/>
      <pc:sldMk cId="0" sldId="268"/>
    </pc:sldMkLst>
    <p188:replyLst>
      <p188:reply id="{3F109701-7BD8-1741-BDB6-A22F2A14F48D}" authorId="{BFBAA3C3-7923-8BDF-7589-ED34672CCD49}" created="2022-10-10T09:52:40.490">
        <p188:txBody>
          <a:bodyPr/>
          <a:lstStyle/>
          <a:p>
            <a:r>
              <a:rPr lang="pt-PT"/>
              <a:t>Elemtrnos gráficos - Pontos, linhas, circulos, volumes, etc</a:t>
            </a:r>
          </a:p>
        </p188:txBody>
      </p188:reply>
    </p188:replyLst>
    <p188:txBody>
      <a:bodyPr/>
      <a:lstStyle/>
      <a:p>
        <a:r>
          <a:rPr lang="pt-PT"/>
          <a:t>Geralmente resolve-se em duas dimensões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89CAF6-157F-5946-8BCD-D73F30132BC7}" authorId="{BFBAA3C3-7923-8BDF-7589-ED34672CCD49}" created="2022-10-10T09:54:19.531">
    <pc:sldMkLst xmlns:pc="http://schemas.microsoft.com/office/powerpoint/2013/main/command">
      <pc:docMk/>
      <pc:sldMk cId="0" sldId="270"/>
    </pc:sldMkLst>
    <p188:replyLst>
      <p188:reply id="{ED794DF3-4D1F-5D4A-8AA0-21053149B620}" authorId="{BFBAA3C3-7923-8BDF-7589-ED34672CCD49}" created="2022-10-10T09:56:51.097">
        <p188:txBody>
          <a:bodyPr/>
          <a:lstStyle/>
          <a:p>
            <a:r>
              <a:rPr lang="pt-PT"/>
              <a:t>P.ex, a quantidade de algo, só é perceºtivel através do tamanho da proriedade
</a:t>
            </a:r>
          </a:p>
        </p188:txBody>
      </p188:reply>
      <p188:reply id="{BD795A82-7B73-8F46-AF4F-314850B4AE9C}" authorId="{BFBAA3C3-7923-8BDF-7589-ED34672CCD49}" created="2022-10-10T09:59:07.615">
        <p188:txBody>
          <a:bodyPr/>
          <a:lstStyle/>
          <a:p>
            <a:r>
              <a:rPr lang="pt-PT"/>
              <a:t>Para diferentes tarefas, (Associação, seleção, Ordenação e Quantidade) há diferentes propriedades retinianas que fazem mais sentido aplicar:
Associação: Textura, cor, orientação, forma
(…etc)</a:t>
            </a:r>
          </a:p>
        </p188:txBody>
      </p188:reply>
    </p188:replyLst>
    <p188:txBody>
      <a:bodyPr/>
      <a:lstStyle/>
      <a:p>
        <a:r>
          <a:rPr lang="pt-PT"/>
          <a:t>Mostrar as coisas de certa maneira, poupa-se a capacidade cognitiva aos utilizadores.
As propriedades retinianas (representadas nos slides) são uma grande ajuda para isso</a:t>
        </a:r>
      </a:p>
    </p188:txBody>
  </p188:cm>
</p188:cmLst>
</file>

<file path=ppt/comments/modernComment_10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230D02-73F9-FA4C-B00E-41DEAA0080E0}" authorId="{BFBAA3C3-7923-8BDF-7589-ED34672CCD49}" created="2022-10-10T09:59:59.752">
    <pc:sldMkLst xmlns:pc="http://schemas.microsoft.com/office/powerpoint/2013/main/command">
      <pc:docMk/>
      <pc:sldMk cId="0" sldId="271"/>
    </pc:sldMkLst>
    <p188:replyLst>
      <p188:reply id="{E4A2C25B-08B3-024D-B05A-9F0B0A40ED3E}" authorId="{BFBAA3C3-7923-8BDF-7589-ED34672CCD49}" created="2022-10-10T10:00:48.292">
        <p188:txBody>
          <a:bodyPr/>
          <a:lstStyle/>
          <a:p>
            <a:r>
              <a:rPr lang="pt-PT"/>
              <a:t>Estas propeidades, são as bases das técnicas de visualizaçãp. Com isto conseguimos perceber porque é que um gráfico de barracas representa melhor quantiadedes, do que um pie chart</a:t>
            </a:r>
          </a:p>
        </p188:txBody>
      </p188:reply>
    </p188:replyLst>
    <p188:txBody>
      <a:bodyPr/>
      <a:lstStyle/>
      <a:p>
        <a:r>
          <a:rPr lang="pt-PT"/>
          <a:t>A posição no eixo e no tamanho são as propriedades retinais mais precisas.
A cor é a pior, porque pode ter problemas de daltonismo</a:t>
        </a:r>
      </a:p>
    </p188:txBody>
  </p188:cm>
</p188:cmLst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036A27-B05B-5E41-AD36-BABD539AB3A6}" authorId="{BFBAA3C3-7923-8BDF-7589-ED34672CCD49}" created="2022-10-10T10:02:19.324">
    <pc:sldMkLst xmlns:pc="http://schemas.microsoft.com/office/powerpoint/2013/main/command">
      <pc:docMk/>
      <pc:sldMk cId="0" sldId="273"/>
    </pc:sldMkLst>
    <p188:txBody>
      <a:bodyPr/>
      <a:lstStyle/>
      <a:p>
        <a:r>
          <a:rPr lang="pt-PT"/>
          <a:t>As ténicas de visualização, dividem-se por estas 3 categorias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336252-9C79-7E45-AAB6-3259080E5109}" authorId="{BFBAA3C3-7923-8BDF-7589-ED34672CCD49}" created="2022-10-10T10:05:02.464">
    <pc:sldMkLst xmlns:pc="http://schemas.microsoft.com/office/powerpoint/2013/main/command">
      <pc:docMk/>
      <pc:sldMk cId="0" sldId="274"/>
    </pc:sldMkLst>
    <p188:replyLst>
      <p188:reply id="{8DB5F310-A0E2-F744-B56A-190D9DE76D0E}" authorId="{BFBAA3C3-7923-8BDF-7589-ED34672CCD49}" created="2022-10-10T10:05:58.234">
        <p188:txBody>
          <a:bodyPr/>
          <a:lstStyle/>
          <a:p>
            <a:r>
              <a:rPr lang="pt-PT"/>
              <a:t>Isto é muito frequentemente utilizado para estudar posts nas redes sociais, telejornal, etc. Dá uma ideia do que está a ser mais falado neste momento, no entanto, não diz quantas vezes ocorre. Só diz que dados ocorrem mais vezes</a:t>
            </a:r>
          </a:p>
        </p188:txBody>
      </p188:reply>
    </p188:replyLst>
    <p188:txBody>
      <a:bodyPr/>
      <a:lstStyle/>
      <a:p>
        <a:r>
          <a:rPr lang="pt-PT"/>
          <a:t>Este exemplo, é retirado de um capitulo de um livro (onde se tiraram adjetivos, etc). 
FOi formado um word cloud, onde as palavras mais utilizadas estão representadas com tamanhos maiores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E8351F-0680-0243-8E4A-E52016E476CC}" authorId="{BFBAA3C3-7923-8BDF-7589-ED34672CCD49}" created="2022-10-10T10:07:02.252">
    <pc:sldMkLst xmlns:pc="http://schemas.microsoft.com/office/powerpoint/2013/main/command">
      <pc:docMk/>
      <pc:sldMk cId="0" sldId="278"/>
    </pc:sldMkLst>
    <p188:replyLst>
      <p188:reply id="{628B3C2E-0DE9-C340-8652-5B345A78B010}" authorId="{BFBAA3C3-7923-8BDF-7589-ED34672CCD49}" created="2022-10-10T10:07:45.434">
        <p188:txBody>
          <a:bodyPr/>
          <a:lstStyle/>
          <a:p>
            <a:r>
              <a:rPr lang="pt-PT"/>
              <a:t>Para classificar os dados:
Ver se são qualitativos ou quantitativos
Ver se são dados discretos ou continuos (no computador normalmente utiliza-se com dados discretos)
Ver escala de medidade, ver se sao dados nominais/categóricos (não se pode fazer qualquer tipo de operação. Nao se pode somar laranjas com batatas. Nao se pode aplicar métodos estatisticos), ordinais (se é o primeiro, segundo, terceiro, quatro,etc. Dados de formulário para classificar entre 1-5, são valores ordinais, nao sao valores quantitiativos. Nao se pode fazer médias, é disparate) de intervalo, de ratio</a:t>
            </a:r>
          </a:p>
        </p188:txBody>
      </p188:reply>
    </p188:replyLst>
    <p188:txBody>
      <a:bodyPr/>
      <a:lstStyle/>
      <a:p>
        <a:r>
          <a:rPr lang="pt-PT"/>
          <a:t>Por mais bom que seja o algoritmo, se os dados de entrada não forem bons, a representação também nao vai ser boa.
Garbage in, garbage out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D84E21-1DED-D140-BFB4-0C26931D753D}" authorId="{BFBAA3C3-7923-8BDF-7589-ED34672CCD49}" created="2022-10-10T10:11:14.691">
    <pc:sldMkLst xmlns:pc="http://schemas.microsoft.com/office/powerpoint/2013/main/command">
      <pc:docMk/>
      <pc:sldMk cId="0" sldId="279"/>
    </pc:sldMkLst>
    <p188:replyLst>
      <p188:reply id="{5784FB20-5AF0-F54E-89AF-CDC6D728B134}" authorId="{BFBAA3C3-7923-8BDF-7589-ED34672CCD49}" created="2022-10-10T10:13:29.922">
        <p188:txBody>
          <a:bodyPr/>
          <a:lstStyle/>
          <a:p>
            <a:r>
              <a:rPr lang="pt-PT"/>
              <a:t>o 0º K da temperatura kelvin é absoluto (não existe matéria a ser transmitida), no entanto, em Celsius já não faz sentido</a:t>
            </a:r>
          </a:p>
        </p188:txBody>
      </p188:reply>
    </p188:replyLst>
    <p188:txBody>
      <a:bodyPr/>
      <a:lstStyle/>
      <a:p>
        <a:r>
          <a:rPr lang="pt-PT"/>
          <a:t>Na escala de intervalo, o zero é arbitrário (nos de ratio, o zer´não é arbitrário).
Nao faz sentido somar temperaturas (nos de intervalo) porque o 0 é arbitrário</a:t>
        </a:r>
      </a:p>
    </p188:txBody>
  </p188:cm>
</p188:cmLst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E1DAD7-E47F-E64A-AE3F-5E8F17BEE30D}" authorId="{BFBAA3C3-7923-8BDF-7589-ED34672CCD49}" created="2022-10-10T10:15:16.728">
    <pc:sldMkLst xmlns:pc="http://schemas.microsoft.com/office/powerpoint/2013/main/command">
      <pc:docMk/>
      <pc:sldMk cId="0" sldId="280"/>
    </pc:sldMkLst>
    <p188:replyLst>
      <p188:reply id="{15C693EB-E806-6643-9854-44F5DD3770B9}" authorId="{BFBAA3C3-7923-8BDF-7589-ED34672CCD49}" created="2022-10-10T10:16:24.430">
        <p188:txBody>
          <a:bodyPr/>
          <a:lstStyle/>
          <a:p>
            <a:r>
              <a:rPr lang="pt-PT"/>
              <a:t>Ver imagens a seguir, onde os dados são representados para diferentes tipos da variável “d”. </a:t>
            </a:r>
          </a:p>
        </p188:txBody>
      </p188:reply>
      <p188:reply id="{3EB3962F-99FF-9E46-A342-34472E4F45C8}" authorId="{BFBAA3C3-7923-8BDF-7589-ED34672CCD49}" created="2022-10-10T10:16:45.939">
        <p188:txBody>
          <a:bodyPr/>
          <a:lstStyle/>
          <a:p>
            <a:r>
              <a:rPr lang="pt-PT"/>
              <a:t>Os tipos de dados (que vimos no slide anterior) altera a forma como os dados devem ser representados</a:t>
            </a:r>
          </a:p>
        </p188:txBody>
      </p188:reply>
    </p188:replyLst>
    <p188:txBody>
      <a:bodyPr/>
      <a:lstStyle/>
      <a:p>
        <a:r>
          <a:rPr lang="pt-PT"/>
          <a:t>O fenómeno por tras dos dados também é importante.
Por exemplo, aqui a variável “d” pode significar várias coisas, que altera a maneira mais correta de fazer a repsentação de dados</a:t>
        </a:r>
      </a:p>
    </p188:txBody>
  </p188:cm>
</p188:cmLst>
</file>

<file path=ppt/comments/modernComment_11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270098-8E45-2644-A138-A82FF905BDC4}" authorId="{BFBAA3C3-7923-8BDF-7589-ED34672CCD49}" created="2022-10-10T10:18:11.377">
    <pc:sldMkLst xmlns:pc="http://schemas.microsoft.com/office/powerpoint/2013/main/command">
      <pc:docMk/>
      <pc:sldMk cId="0" sldId="282"/>
    </pc:sldMkLst>
    <p188:replyLst>
      <p188:reply id="{4D5C415D-27E1-C944-99F1-51BA0C105D3B}" authorId="{BFBAA3C3-7923-8BDF-7589-ED34672CCD49}" created="2022-10-10T10:19:53.723">
        <p188:txBody>
          <a:bodyPr/>
          <a:lstStyle/>
          <a:p>
            <a:r>
              <a:rPr lang="pt-PT"/>
              <a:t>No primeiro caso só se mostra as zonas com a mesma profundidade unidades por uma linha.
No segundo caso, faz-se o mesmo, mas dá-se mais enfoque aos sitios onde a profundaide é maior ou menor. Pode representar um fenómeno para uma situação perigosa. </a:t>
            </a:r>
          </a:p>
        </p188:txBody>
      </p188:reply>
      <p188:reply id="{1D6BBBE8-77D0-8C44-8869-A70731E9F8EE}" authorId="{BFBAA3C3-7923-8BDF-7589-ED34672CCD49}" created="2022-10-10T10:21:37.836">
        <p188:txBody>
          <a:bodyPr/>
          <a:lstStyle/>
          <a:p>
            <a:r>
              <a:rPr lang="pt-PT"/>
              <a:t>Estas visualizações podem ser usadas se o fenomeno é continuo, a frequencia de amostragem nao tem variações muito bruscas. Antes de tirar as amostras, é importante perceber os valores que fazem sentido para perceber se são precisos mais dados.
Ex: Para medir a temperatura de uma sala 2 ou 3 sensores são sufiecientes. Contudo para analisar a temperatura de um forno grande, talvez fazça sentido ter mais sensores para analisar em diferenets pontos do forno </a:t>
            </a:r>
          </a:p>
        </p188:txBody>
      </p188:reply>
      <p188:reply id="{37AD2F3A-8AEE-004A-86F0-BD366089126C}" authorId="{BFBAA3C3-7923-8BDF-7589-ED34672CCD49}" created="2022-10-10T10:22:38.044">
        <p188:txBody>
          <a:bodyPr/>
          <a:lstStyle/>
          <a:p>
            <a:r>
              <a:rPr lang="pt-PT"/>
              <a:t>Isto tudo para dizer que, tem de se ter em conta os tipos de dados e os fenómenos por trás deles</a:t>
            </a:r>
          </a:p>
        </p188:txBody>
      </p188:reply>
    </p188:replyLst>
    <p188:txBody>
      <a:bodyPr/>
      <a:lstStyle/>
      <a:p>
        <a:r>
          <a:rPr lang="pt-PT"/>
          <a:t>Para dados continuos, e tiver a noção que entre duas amostras não ha uma variação muito grande, pode-se utilizar uma interpolação. Mas neste caso é crucial que existem dados suficientes de forma a que não exista uma variação muito grande</a:t>
        </a:r>
      </a:p>
    </p188:txBody>
  </p188:cm>
</p188:cmLst>
</file>

<file path=ppt/comments/modernComment_11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F879CC-42FF-D74C-9CAF-F4BD63879458}" authorId="{BFBAA3C3-7923-8BDF-7589-ED34672CCD49}" created="2022-10-10T10:25:19.801">
    <pc:sldMkLst xmlns:pc="http://schemas.microsoft.com/office/powerpoint/2013/main/command">
      <pc:docMk/>
      <pc:sldMk cId="0" sldId="283"/>
    </pc:sldMkLst>
    <p188:replyLst>
      <p188:reply id="{F621EDE2-D280-5B4B-9409-1928D4409A61}" authorId="{BFBAA3C3-7923-8BDF-7589-ED34672CCD49}" created="2022-10-10T10:27:18.327">
        <p188:txBody>
          <a:bodyPr/>
          <a:lstStyle/>
          <a:p>
            <a:r>
              <a:rPr lang="pt-PT"/>
              <a:t>Uma boa prática é depois ao interagir, para cada sitio, apresentar uma tooltip com os dados absolutos (ou seja o nr de acidentes por zona)</a:t>
            </a:r>
          </a:p>
        </p188:txBody>
      </p188:reply>
      <p188:reply id="{969B7521-B8B9-2741-800A-50A7AE2BB114}" authorId="{BFBAA3C3-7923-8BDF-7589-ED34672CCD49}" created="2022-10-10T10:30:03.160">
        <p188:txBody>
          <a:bodyPr/>
          <a:lstStyle/>
          <a:p>
            <a:r>
              <a:rPr lang="pt-PT"/>
              <a:t>Resumindo:
Ncessário saber o fenómeno
Perceber para que é que os utilizadores querem aqueles dados (tipo de tarefa)</a:t>
            </a:r>
          </a:p>
        </p188:txBody>
      </p188:reply>
    </p188:replyLst>
    <p188:txBody>
      <a:bodyPr/>
      <a:lstStyle/>
      <a:p>
        <a:r>
          <a:rPr lang="pt-PT"/>
          <a:t>Por exemplo, para apresentar os dados a uma equiap de regulação de transito para colocar sinais, o primeiro gráfico (mapa) com heat maps, é ideal porque percebe-se as zonas mais pergiosas.
Para outro fenómeno por tras dos dados, talvez faça sentido aplicar o segundo mapa, para perceber em que estados é que há mais atropleamentos. Por exemplo para perceber para que estado se deve alocar mais dinheiro para resolver o problema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446278"/>
            <a:ext cx="819525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4412" y="2167255"/>
            <a:ext cx="701517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50" y="1511045"/>
            <a:ext cx="8492490" cy="196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8885" y="6290109"/>
            <a:ext cx="27432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microsoft.com/office/2018/10/relationships/comments" Target="../comments/modernComment_10B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3.jpg"/><Relationship Id="rId4" Type="http://schemas.openxmlformats.org/officeDocument/2006/relationships/hyperlink" Target="http://www.visualcomplexity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7" Type="http://schemas.openxmlformats.org/officeDocument/2006/relationships/image" Target="../media/image28.png"/><Relationship Id="rId2" Type="http://schemas.microsoft.com/office/2018/10/relationships/comments" Target="../comments/modernComment_10E_0.xml"/><Relationship Id="rId16" Type="http://schemas.openxmlformats.org/officeDocument/2006/relationships/image" Target="../media/image37.png"/><Relationship Id="rId29" Type="http://schemas.openxmlformats.org/officeDocument/2006/relationships/image" Target="../media/image5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microsoft.com/office/2018/10/relationships/comments" Target="../comments/modernComment_10F_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www.interaction-design.org/literature/book/the-encyclopedia-of-human-computer-interaction-2nd-ed/bifocal-disp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microsoft.com/office/2018/10/relationships/comments" Target="../comments/modernComment_111_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g"/><Relationship Id="rId3" Type="http://schemas.openxmlformats.org/officeDocument/2006/relationships/image" Target="../media/image81.png"/><Relationship Id="rId7" Type="http://schemas.openxmlformats.org/officeDocument/2006/relationships/image" Target="../media/image85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g"/><Relationship Id="rId5" Type="http://schemas.openxmlformats.org/officeDocument/2006/relationships/image" Target="../media/image83.png"/><Relationship Id="rId10" Type="http://schemas.openxmlformats.org/officeDocument/2006/relationships/image" Target="../media/image88.jpg"/><Relationship Id="rId4" Type="http://schemas.openxmlformats.org/officeDocument/2006/relationships/image" Target="../media/image82.png"/><Relationship Id="rId9" Type="http://schemas.openxmlformats.org/officeDocument/2006/relationships/image" Target="../media/image8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microsoft.com/office/2018/10/relationships/comments" Target="../comments/modernComment_116_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microsoft.com/office/2018/10/relationships/comments" Target="../comments/modernComment_11A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microsoft.com/office/2018/10/relationships/comments" Target="../comments/modernComment_11B_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loudnsci.fi/wiki/index.php?n=Applications.Heatmaps4Finland" TargetMode="External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article/personas-why-and-how-you-should-use-the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user-scenarios" TargetMode="External"/><Relationship Id="rId2" Type="http://schemas.openxmlformats.org/officeDocument/2006/relationships/hyperlink" Target="https://www.usability.gov/how-to-and-tools/methods/scenario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vis-wiki.net/wiki/Lie_Factor" TargetMode="External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hyperlink" Target="http://www.perceptualedge.com/example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jpg"/><Relationship Id="rId4" Type="http://schemas.openxmlformats.org/officeDocument/2006/relationships/image" Target="../media/image11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action-design.org/literature/article/wicked-problems-5-steps-to-help-you-tackle-wicked-problems-by-combining-systems-thinking-with-agile-methodolog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932" y="2136775"/>
            <a:ext cx="3354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Issues</a:t>
            </a:r>
            <a:r>
              <a:rPr sz="3600" spc="-30" dirty="0"/>
              <a:t> </a:t>
            </a:r>
            <a:r>
              <a:rPr sz="3600" spc="-5" dirty="0"/>
              <a:t>in</a:t>
            </a:r>
            <a:r>
              <a:rPr sz="3600" spc="-30" dirty="0"/>
              <a:t> </a:t>
            </a:r>
            <a:r>
              <a:rPr sz="3600" dirty="0"/>
              <a:t>InfoVis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2947416"/>
            <a:ext cx="5992368" cy="2482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3594" y="438150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540" y="6310071"/>
            <a:ext cx="4687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University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650" y="1278909"/>
            <a:ext cx="7820784" cy="20504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3387780"/>
            <a:ext cx="8648065" cy="26225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100"/>
              </a:spcBef>
              <a:buChar char="•"/>
              <a:tabLst>
                <a:tab pos="218440" algn="l"/>
              </a:tabLst>
            </a:pP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visualization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stages:</a:t>
            </a:r>
            <a:endParaRPr sz="1800">
              <a:latin typeface="Arial MT"/>
              <a:cs typeface="Arial MT"/>
            </a:endParaRPr>
          </a:p>
          <a:p>
            <a:pPr marR="217170" algn="r">
              <a:lnSpc>
                <a:spcPts val="1525"/>
              </a:lnSpc>
              <a:spcBef>
                <a:spcPts val="785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azza,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2009)</a:t>
            </a:r>
            <a:endParaRPr sz="1400">
              <a:latin typeface="Arial MT"/>
              <a:cs typeface="Arial MT"/>
            </a:endParaRPr>
          </a:p>
          <a:p>
            <a:pPr marL="1067435" lvl="1" indent="-140970">
              <a:lnSpc>
                <a:spcPts val="2005"/>
              </a:lnSpc>
              <a:buChar char="-"/>
              <a:tabLst>
                <a:tab pos="1068070" algn="l"/>
              </a:tabLst>
            </a:pPr>
            <a:r>
              <a:rPr sz="1800" spc="-5" dirty="0">
                <a:latin typeface="Arial MT"/>
                <a:cs typeface="Arial MT"/>
              </a:rPr>
              <a:t>preprocessing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transformation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  <a:tab pos="3670300" algn="l"/>
              </a:tabLst>
            </a:pPr>
            <a:r>
              <a:rPr sz="1800" spc="-5" dirty="0">
                <a:latin typeface="Arial MT"/>
                <a:cs typeface="Arial MT"/>
              </a:rPr>
              <a:t>visual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mapping	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forgetting</a:t>
            </a:r>
            <a:r>
              <a:rPr sz="1800" b="1" spc="-5" dirty="0">
                <a:latin typeface="Arial"/>
                <a:cs typeface="Arial"/>
              </a:rPr>
              <a:t> evaluation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several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iterations!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"/>
              <a:cs typeface="Arial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spc="-5" dirty="0">
                <a:latin typeface="Arial MT"/>
                <a:cs typeface="Arial MT"/>
              </a:rPr>
              <a:t>creation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views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Note:</a:t>
            </a:r>
            <a:r>
              <a:rPr sz="1800" dirty="0">
                <a:latin typeface="Arial MT"/>
                <a:cs typeface="Arial MT"/>
              </a:rPr>
              <a:t> 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similar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the visualization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3938" y="645436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924937"/>
            <a:ext cx="4879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2585" algn="l"/>
              </a:tabLst>
            </a:pPr>
            <a:r>
              <a:rPr sz="2000" b="1" dirty="0">
                <a:latin typeface="Arial"/>
                <a:cs typeface="Arial"/>
              </a:rPr>
              <a:t>1.	Preprocessing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(Data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transformation):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928" y="3810076"/>
            <a:ext cx="8601710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194310">
              <a:lnSpc>
                <a:spcPct val="100000"/>
              </a:lnSpc>
              <a:spcBef>
                <a:spcPts val="100"/>
              </a:spcBef>
              <a:buChar char="•"/>
              <a:tabLst>
                <a:tab pos="459740" algn="l"/>
              </a:tabLst>
            </a:pPr>
            <a:r>
              <a:rPr sz="1800" spc="-5" dirty="0">
                <a:latin typeface="Arial MT"/>
                <a:cs typeface="Arial MT"/>
              </a:rPr>
              <a:t>Abstract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(which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don´t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specific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space)</a:t>
            </a:r>
            <a:endParaRPr sz="18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rarely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suitable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automatic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treatment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408940" indent="-144145">
              <a:lnSpc>
                <a:spcPct val="100000"/>
              </a:lnSpc>
              <a:buChar char="•"/>
              <a:tabLst>
                <a:tab pos="409575" algn="l"/>
              </a:tabLst>
            </a:pPr>
            <a:r>
              <a:rPr sz="1800" spc="-5" dirty="0">
                <a:latin typeface="Arial MT"/>
                <a:cs typeface="Arial MT"/>
              </a:rPr>
              <a:t>Raw 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supplied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world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around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us, a.k.a.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sets)</a:t>
            </a:r>
            <a:r>
              <a:rPr sz="1800" spc="-5" dirty="0">
                <a:latin typeface="Arial MT"/>
                <a:cs typeface="Arial MT"/>
              </a:rPr>
              <a:t> 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</a:t>
            </a:r>
            <a:endParaRPr sz="1800">
              <a:latin typeface="Arial MT"/>
              <a:cs typeface="Arial MT"/>
            </a:endParaRPr>
          </a:p>
          <a:p>
            <a:pPr marL="39243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structure </a:t>
            </a:r>
            <a:r>
              <a:rPr sz="1800" dirty="0">
                <a:latin typeface="Arial MT"/>
                <a:cs typeface="Arial MT"/>
              </a:rPr>
              <a:t>to be </a:t>
            </a:r>
            <a:r>
              <a:rPr sz="1800" spc="-5" dirty="0">
                <a:latin typeface="Arial MT"/>
                <a:cs typeface="Arial MT"/>
              </a:rPr>
              <a:t>processed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Visualization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S/W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fundamental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step;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assumed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another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course!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904" y="620268"/>
            <a:ext cx="6553200" cy="1696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3938" y="645436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586232"/>
            <a:ext cx="2250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2.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Visual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mapping</a:t>
            </a:r>
            <a:r>
              <a:rPr sz="2000" dirty="0"/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493" y="1471929"/>
            <a:ext cx="57156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Char char="•"/>
              <a:tabLst>
                <a:tab pos="21844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necessary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decide: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469900" lvl="1" indent="-203200">
              <a:lnSpc>
                <a:spcPct val="100000"/>
              </a:lnSpc>
              <a:buChar char="-"/>
              <a:tabLst>
                <a:tab pos="469900" algn="l"/>
              </a:tabLst>
            </a:pP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structures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469900" lvl="1" indent="-203200">
              <a:lnSpc>
                <a:spcPct val="100000"/>
              </a:lnSpc>
              <a:buChar char="-"/>
              <a:tabLst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display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Some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abstract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easily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mapped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spatial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493" y="3941445"/>
            <a:ext cx="5003165" cy="187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Examples: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r>
              <a:rPr sz="1800" spc="-5" dirty="0">
                <a:latin typeface="Arial MT"/>
                <a:cs typeface="Arial MT"/>
              </a:rPr>
              <a:t> 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topological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geographical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28575" marR="622300">
              <a:lnSpc>
                <a:spcPct val="100000"/>
              </a:lnSpc>
              <a:spcBef>
                <a:spcPts val="1470"/>
              </a:spcBef>
              <a:buChar char="•"/>
              <a:tabLst>
                <a:tab pos="234950" algn="l"/>
              </a:tabLst>
            </a:pP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correspondence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dimensions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around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0864" y="4128374"/>
            <a:ext cx="3263135" cy="26340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79845" y="3587241"/>
            <a:ext cx="2586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http://www.Visualcomplexity.com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3847" y="1551432"/>
            <a:ext cx="2608347" cy="2055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7867" y="0"/>
            <a:ext cx="4866132" cy="1258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93938" y="645436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3938" y="645436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705053"/>
            <a:ext cx="6556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Three</a:t>
            </a:r>
            <a:r>
              <a:rPr sz="2000" spc="-20" dirty="0"/>
              <a:t> </a:t>
            </a:r>
            <a:r>
              <a:rPr sz="2000" b="1" dirty="0">
                <a:latin typeface="Arial"/>
                <a:cs typeface="Arial"/>
              </a:rPr>
              <a:t>structures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/>
              <a:t>must</a:t>
            </a:r>
            <a:r>
              <a:rPr sz="2000" spc="-30" dirty="0"/>
              <a:t> </a:t>
            </a:r>
            <a:r>
              <a:rPr sz="2000" dirty="0"/>
              <a:t>be</a:t>
            </a:r>
            <a:r>
              <a:rPr sz="2000" spc="-10" dirty="0"/>
              <a:t> </a:t>
            </a:r>
            <a:r>
              <a:rPr sz="2000" dirty="0"/>
              <a:t>defined</a:t>
            </a:r>
            <a:r>
              <a:rPr sz="2000" spc="-10" dirty="0"/>
              <a:t> </a:t>
            </a:r>
            <a:r>
              <a:rPr sz="2000" dirty="0"/>
              <a:t>in the</a:t>
            </a:r>
            <a:r>
              <a:rPr sz="2000" spc="-20" dirty="0"/>
              <a:t> </a:t>
            </a:r>
            <a:r>
              <a:rPr sz="2000" b="1" spc="-5" dirty="0">
                <a:latin typeface="Arial"/>
                <a:cs typeface="Arial"/>
              </a:rPr>
              <a:t>visual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mapping</a:t>
            </a:r>
            <a:r>
              <a:rPr sz="2000" spc="-5" dirty="0"/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70" y="1286383"/>
            <a:ext cx="89693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140335">
              <a:lnSpc>
                <a:spcPct val="100000"/>
              </a:lnSpc>
              <a:spcBef>
                <a:spcPts val="100"/>
              </a:spcBef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Spatial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substrate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609600" indent="-140335">
              <a:lnSpc>
                <a:spcPct val="100000"/>
              </a:lnSpc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graphical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609600" indent="-140335">
              <a:lnSpc>
                <a:spcPct val="100000"/>
              </a:lnSpc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graphical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properties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205740" marR="502920" indent="-205740" algn="r">
              <a:lnSpc>
                <a:spcPct val="100000"/>
              </a:lnSpc>
              <a:buFont typeface="Arial MT"/>
              <a:buChar char="•"/>
              <a:tabLst>
                <a:tab pos="205740" algn="l"/>
              </a:tabLst>
            </a:pPr>
            <a:r>
              <a:rPr sz="1800" b="1" dirty="0">
                <a:latin typeface="Arial"/>
                <a:cs typeface="Arial"/>
              </a:rPr>
              <a:t>Spatial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substrate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dimensions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where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visual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endParaRPr sz="1800">
              <a:latin typeface="Arial MT"/>
              <a:cs typeface="Arial MT"/>
            </a:endParaRPr>
          </a:p>
          <a:p>
            <a:pPr marR="465455" algn="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created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(can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axes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buFont typeface="Arial MT"/>
              <a:buChar char="•"/>
              <a:tabLst>
                <a:tab pos="218440" algn="l"/>
              </a:tabLst>
            </a:pPr>
            <a:r>
              <a:rPr sz="1800" b="1" spc="-5" dirty="0">
                <a:latin typeface="Arial"/>
                <a:cs typeface="Arial"/>
              </a:rPr>
              <a:t>Graphical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anything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visible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appearing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space</a:t>
            </a:r>
            <a:endParaRPr sz="1800">
              <a:latin typeface="Arial MT"/>
              <a:cs typeface="Arial MT"/>
            </a:endParaRPr>
          </a:p>
          <a:p>
            <a:pPr marL="266763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points,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surfaces, volumes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Font typeface="Arial MT"/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Graphical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properties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properties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graphical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human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retina</a:t>
            </a:r>
            <a:endParaRPr sz="1800">
              <a:latin typeface="Arial MT"/>
              <a:cs typeface="Arial MT"/>
            </a:endParaRPr>
          </a:p>
          <a:p>
            <a:pPr marL="27940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very</a:t>
            </a:r>
            <a:r>
              <a:rPr sz="1800" spc="-5" dirty="0">
                <a:latin typeface="Arial MT"/>
                <a:cs typeface="Arial MT"/>
              </a:rPr>
              <a:t> sensitive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 </a:t>
            </a:r>
            <a:r>
              <a:rPr sz="1800" b="1" spc="-5" dirty="0">
                <a:latin typeface="Arial"/>
                <a:cs typeface="Arial"/>
              </a:rPr>
              <a:t>retinal </a:t>
            </a:r>
            <a:r>
              <a:rPr sz="1800" b="1" spc="-10" dirty="0">
                <a:latin typeface="Arial"/>
                <a:cs typeface="Arial"/>
              </a:rPr>
              <a:t>variables:</a:t>
            </a:r>
            <a:endParaRPr sz="1800">
              <a:latin typeface="Arial"/>
              <a:cs typeface="Arial"/>
            </a:endParaRPr>
          </a:p>
          <a:p>
            <a:pPr marL="43688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size,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orientation,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color,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texture,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shape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90" y="1255014"/>
            <a:ext cx="2005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Spatial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substrate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145" y="1255014"/>
            <a:ext cx="4656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axes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(x,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y,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…)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type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(quantitative,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ordinal,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categorical)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0" y="2626867"/>
            <a:ext cx="227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Graphical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808" y="2626867"/>
            <a:ext cx="9010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points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lines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surf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ces  </a:t>
            </a:r>
            <a:r>
              <a:rPr sz="1800" spc="-5" dirty="0">
                <a:latin typeface="Arial MT"/>
                <a:cs typeface="Arial MT"/>
              </a:rPr>
              <a:t>vo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um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790" y="4273422"/>
            <a:ext cx="240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Graphical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properties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291" y="4273422"/>
            <a:ext cx="49002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3178810" indent="-635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retinal variables: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tati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(depends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physiology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culture)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texture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shape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646826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285" y="627319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7484" y="2741167"/>
            <a:ext cx="41840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Bertin’s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guidance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regarding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suitability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various visual </a:t>
            </a:r>
            <a:r>
              <a:rPr sz="1800" b="1" dirty="0">
                <a:latin typeface="Arial"/>
                <a:cs typeface="Arial"/>
              </a:rPr>
              <a:t>encoding </a:t>
            </a:r>
            <a:r>
              <a:rPr sz="1800" b="1" spc="-5" dirty="0">
                <a:latin typeface="Arial"/>
                <a:cs typeface="Arial"/>
              </a:rPr>
              <a:t>methods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support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common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7484" y="3565905"/>
            <a:ext cx="141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(Spence,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2007)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7484" y="4540122"/>
            <a:ext cx="358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b="1" dirty="0">
                <a:solidFill>
                  <a:srgbClr val="FF3399"/>
                </a:solidFill>
                <a:latin typeface="Arial"/>
                <a:cs typeface="Arial"/>
              </a:rPr>
              <a:t>only</a:t>
            </a:r>
            <a:r>
              <a:rPr sz="1800" b="1" spc="-2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99"/>
                </a:solidFill>
                <a:latin typeface="Arial"/>
                <a:cs typeface="Arial"/>
              </a:rPr>
              <a:t>size</a:t>
            </a:r>
            <a:r>
              <a:rPr sz="18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99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99"/>
                </a:solidFill>
                <a:latin typeface="Arial"/>
                <a:cs typeface="Arial"/>
              </a:rPr>
              <a:t>adequate</a:t>
            </a:r>
            <a:r>
              <a:rPr sz="1800" b="1" spc="-2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99"/>
                </a:solidFill>
                <a:latin typeface="Arial"/>
                <a:cs typeface="Arial"/>
              </a:rPr>
              <a:t>to </a:t>
            </a:r>
            <a:r>
              <a:rPr sz="1800" b="1" spc="-484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399"/>
                </a:solidFill>
                <a:latin typeface="Arial"/>
                <a:cs typeface="Arial"/>
              </a:rPr>
              <a:t>represent</a:t>
            </a:r>
            <a:r>
              <a:rPr sz="1800" b="1" dirty="0">
                <a:solidFill>
                  <a:srgbClr val="FF3399"/>
                </a:solidFill>
                <a:latin typeface="Arial"/>
                <a:cs typeface="Arial"/>
              </a:rPr>
              <a:t> quantity</a:t>
            </a:r>
            <a:r>
              <a:rPr sz="1800" b="1" spc="-2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399"/>
                </a:solidFill>
                <a:latin typeface="Arial"/>
                <a:cs typeface="Arial"/>
              </a:rPr>
              <a:t>accurately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0478" y="1021536"/>
            <a:ext cx="3360420" cy="5019040"/>
            <a:chOff x="1320478" y="1021536"/>
            <a:chExt cx="3360420" cy="5019040"/>
          </a:xfrm>
        </p:grpSpPr>
        <p:sp>
          <p:nvSpPr>
            <p:cNvPr id="6" name="object 6"/>
            <p:cNvSpPr/>
            <p:nvPr/>
          </p:nvSpPr>
          <p:spPr>
            <a:xfrm>
              <a:off x="1334131" y="103518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4">
                  <a:moveTo>
                    <a:pt x="0" y="829652"/>
                  </a:moveTo>
                  <a:lnTo>
                    <a:pt x="829492" y="829652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679" y="103518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4">
                  <a:moveTo>
                    <a:pt x="829823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29823" y="829652"/>
                  </a:lnTo>
                  <a:lnTo>
                    <a:pt x="829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3679" y="103518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4">
                  <a:moveTo>
                    <a:pt x="0" y="829652"/>
                  </a:moveTo>
                  <a:lnTo>
                    <a:pt x="829823" y="829652"/>
                  </a:lnTo>
                  <a:lnTo>
                    <a:pt x="829823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3530" y="103518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5" h="829944">
                  <a:moveTo>
                    <a:pt x="829492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29492" y="829652"/>
                  </a:lnTo>
                  <a:lnTo>
                    <a:pt x="82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3530" y="103518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5" h="829944">
                  <a:moveTo>
                    <a:pt x="0" y="829652"/>
                  </a:moveTo>
                  <a:lnTo>
                    <a:pt x="829492" y="829652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2967" y="1035189"/>
              <a:ext cx="843915" cy="829944"/>
            </a:xfrm>
            <a:custGeom>
              <a:avLst/>
              <a:gdLst/>
              <a:ahLst/>
              <a:cxnLst/>
              <a:rect l="l" t="t" r="r" b="b"/>
              <a:pathLst>
                <a:path w="843914" h="829944">
                  <a:moveTo>
                    <a:pt x="843756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43756" y="829652"/>
                  </a:lnTo>
                  <a:lnTo>
                    <a:pt x="843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2967" y="1035189"/>
              <a:ext cx="843915" cy="829944"/>
            </a:xfrm>
            <a:custGeom>
              <a:avLst/>
              <a:gdLst/>
              <a:ahLst/>
              <a:cxnLst/>
              <a:rect l="l" t="t" r="r" b="b"/>
              <a:pathLst>
                <a:path w="843914" h="829944">
                  <a:moveTo>
                    <a:pt x="0" y="829652"/>
                  </a:moveTo>
                  <a:lnTo>
                    <a:pt x="843756" y="829652"/>
                  </a:lnTo>
                  <a:lnTo>
                    <a:pt x="843756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4131" y="1864938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4">
                  <a:moveTo>
                    <a:pt x="829492" y="0"/>
                  </a:moveTo>
                  <a:lnTo>
                    <a:pt x="0" y="0"/>
                  </a:lnTo>
                  <a:lnTo>
                    <a:pt x="0" y="829320"/>
                  </a:lnTo>
                  <a:lnTo>
                    <a:pt x="829492" y="829320"/>
                  </a:lnTo>
                  <a:lnTo>
                    <a:pt x="82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4131" y="1864938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4">
                  <a:moveTo>
                    <a:pt x="0" y="829320"/>
                  </a:moveTo>
                  <a:lnTo>
                    <a:pt x="829492" y="829320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320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4131" y="3523814"/>
              <a:ext cx="829944" cy="843915"/>
            </a:xfrm>
            <a:custGeom>
              <a:avLst/>
              <a:gdLst/>
              <a:ahLst/>
              <a:cxnLst/>
              <a:rect l="l" t="t" r="r" b="b"/>
              <a:pathLst>
                <a:path w="829944" h="843914">
                  <a:moveTo>
                    <a:pt x="0" y="843508"/>
                  </a:moveTo>
                  <a:lnTo>
                    <a:pt x="829492" y="843508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43508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4131" y="436735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829492" y="0"/>
                  </a:moveTo>
                  <a:lnTo>
                    <a:pt x="0" y="0"/>
                  </a:lnTo>
                  <a:lnTo>
                    <a:pt x="0" y="829320"/>
                  </a:lnTo>
                  <a:lnTo>
                    <a:pt x="829492" y="829320"/>
                  </a:lnTo>
                  <a:lnTo>
                    <a:pt x="82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4131" y="436735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829320"/>
                  </a:moveTo>
                  <a:lnTo>
                    <a:pt x="829492" y="829320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320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4131" y="5196657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829492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29492" y="829652"/>
                  </a:lnTo>
                  <a:lnTo>
                    <a:pt x="82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4131" y="5196657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829652"/>
                  </a:moveTo>
                  <a:lnTo>
                    <a:pt x="829492" y="829652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65637" y="353181"/>
            <a:ext cx="772160" cy="6318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44"/>
              </a:spcBef>
            </a:pPr>
            <a:r>
              <a:rPr sz="1100" spc="-25" dirty="0">
                <a:latin typeface="Arial MT"/>
                <a:cs typeface="Arial MT"/>
              </a:rPr>
              <a:t>Quantity</a:t>
            </a:r>
            <a:endParaRPr sz="1100">
              <a:latin typeface="Arial MT"/>
              <a:cs typeface="Arial MT"/>
            </a:endParaRPr>
          </a:p>
          <a:p>
            <a:pPr marL="12700" marR="5080" indent="27305">
              <a:lnSpc>
                <a:spcPts val="760"/>
              </a:lnSpc>
              <a:spcBef>
                <a:spcPts val="259"/>
              </a:spcBef>
            </a:pPr>
            <a:r>
              <a:rPr sz="750" spc="-30" dirty="0">
                <a:latin typeface="Arial MT"/>
                <a:cs typeface="Arial MT"/>
              </a:rPr>
              <a:t>T</a:t>
            </a:r>
            <a:r>
              <a:rPr sz="750" spc="10" dirty="0">
                <a:latin typeface="Arial MT"/>
                <a:cs typeface="Arial MT"/>
              </a:rPr>
              <a:t>h</a:t>
            </a:r>
            <a:r>
              <a:rPr sz="750" spc="5" dirty="0">
                <a:latin typeface="Arial MT"/>
                <a:cs typeface="Arial MT"/>
              </a:rPr>
              <a:t>e</a:t>
            </a:r>
            <a:r>
              <a:rPr sz="750" spc="-9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m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-55" dirty="0">
                <a:latin typeface="Arial MT"/>
                <a:cs typeface="Arial MT"/>
              </a:rPr>
              <a:t>k</a:t>
            </a:r>
            <a:r>
              <a:rPr sz="750" spc="5" dirty="0">
                <a:latin typeface="Arial MT"/>
                <a:cs typeface="Arial MT"/>
              </a:rPr>
              <a:t>s</a:t>
            </a:r>
            <a:r>
              <a:rPr sz="750" spc="60" dirty="0">
                <a:latin typeface="Arial MT"/>
                <a:cs typeface="Arial MT"/>
              </a:rPr>
              <a:t> </a:t>
            </a:r>
            <a:r>
              <a:rPr sz="750" spc="-95" dirty="0">
                <a:latin typeface="Arial MT"/>
                <a:cs typeface="Arial MT"/>
              </a:rPr>
              <a:t>a</a:t>
            </a:r>
            <a:r>
              <a:rPr sz="750" spc="70" dirty="0">
                <a:latin typeface="Arial MT"/>
                <a:cs typeface="Arial MT"/>
              </a:rPr>
              <a:t>r</a:t>
            </a:r>
            <a:r>
              <a:rPr sz="750" spc="5" dirty="0">
                <a:latin typeface="Arial MT"/>
                <a:cs typeface="Arial MT"/>
              </a:rPr>
              <a:t>e  </a:t>
            </a:r>
            <a:r>
              <a:rPr sz="750" spc="-95" dirty="0">
                <a:latin typeface="Arial MT"/>
                <a:cs typeface="Arial MT"/>
              </a:rPr>
              <a:t>p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55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65" dirty="0">
                <a:latin typeface="Arial MT"/>
                <a:cs typeface="Arial MT"/>
              </a:rPr>
              <a:t>i</a:t>
            </a:r>
            <a:r>
              <a:rPr sz="750" spc="-55" dirty="0">
                <a:latin typeface="Arial MT"/>
                <a:cs typeface="Arial MT"/>
              </a:rPr>
              <a:t>v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5" dirty="0">
                <a:latin typeface="Arial MT"/>
                <a:cs typeface="Arial MT"/>
              </a:rPr>
              <a:t>d</a:t>
            </a:r>
            <a:r>
              <a:rPr sz="750" spc="-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s  </a:t>
            </a:r>
            <a:r>
              <a:rPr sz="750" spc="35" dirty="0">
                <a:latin typeface="Arial MT"/>
                <a:cs typeface="Arial MT"/>
              </a:rPr>
              <a:t>P</a:t>
            </a:r>
            <a:r>
              <a:rPr sz="750" dirty="0">
                <a:latin typeface="Arial MT"/>
                <a:cs typeface="Arial MT"/>
              </a:rPr>
              <a:t>R</a:t>
            </a:r>
            <a:r>
              <a:rPr sz="750" spc="-40" dirty="0">
                <a:latin typeface="Arial MT"/>
                <a:cs typeface="Arial MT"/>
              </a:rPr>
              <a:t>O</a:t>
            </a:r>
            <a:r>
              <a:rPr sz="750" spc="35" dirty="0">
                <a:latin typeface="Arial MT"/>
                <a:cs typeface="Arial MT"/>
              </a:rPr>
              <a:t>P</a:t>
            </a:r>
            <a:r>
              <a:rPr sz="750" spc="-40" dirty="0">
                <a:latin typeface="Arial MT"/>
                <a:cs typeface="Arial MT"/>
              </a:rPr>
              <a:t>O</a:t>
            </a:r>
            <a:r>
              <a:rPr sz="750" dirty="0">
                <a:latin typeface="Arial MT"/>
                <a:cs typeface="Arial MT"/>
              </a:rPr>
              <a:t>R</a:t>
            </a:r>
            <a:r>
              <a:rPr sz="750" spc="-30" dirty="0">
                <a:latin typeface="Arial MT"/>
                <a:cs typeface="Arial MT"/>
              </a:rPr>
              <a:t>T</a:t>
            </a:r>
            <a:r>
              <a:rPr sz="750" spc="5" dirty="0">
                <a:latin typeface="Arial MT"/>
                <a:cs typeface="Arial MT"/>
              </a:rPr>
              <a:t>I</a:t>
            </a:r>
            <a:r>
              <a:rPr sz="750" spc="-40" dirty="0">
                <a:latin typeface="Arial MT"/>
                <a:cs typeface="Arial MT"/>
              </a:rPr>
              <a:t>O</a:t>
            </a:r>
            <a:r>
              <a:rPr sz="750" dirty="0">
                <a:latin typeface="Arial MT"/>
                <a:cs typeface="Arial MT"/>
              </a:rPr>
              <a:t>N</a:t>
            </a:r>
            <a:r>
              <a:rPr sz="750" spc="-70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L</a:t>
            </a:r>
            <a:endParaRPr sz="750">
              <a:latin typeface="Arial MT"/>
              <a:cs typeface="Arial MT"/>
            </a:endParaRPr>
          </a:p>
          <a:p>
            <a:pPr marL="67945">
              <a:lnSpc>
                <a:spcPts val="765"/>
              </a:lnSpc>
            </a:pPr>
            <a:r>
              <a:rPr sz="750" spc="-105" dirty="0">
                <a:latin typeface="Arial MT"/>
                <a:cs typeface="Arial MT"/>
              </a:rPr>
              <a:t>t</a:t>
            </a:r>
            <a:r>
              <a:rPr sz="750" spc="5" dirty="0">
                <a:latin typeface="Arial MT"/>
                <a:cs typeface="Arial MT"/>
              </a:rPr>
              <a:t>o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95" dirty="0">
                <a:latin typeface="Arial MT"/>
                <a:cs typeface="Arial MT"/>
              </a:rPr>
              <a:t>a</a:t>
            </a:r>
            <a:r>
              <a:rPr sz="750" spc="55" dirty="0">
                <a:latin typeface="Arial MT"/>
                <a:cs typeface="Arial MT"/>
              </a:rPr>
              <a:t>c</a:t>
            </a:r>
            <a:r>
              <a:rPr sz="750" spc="5" dirty="0">
                <a:latin typeface="Arial MT"/>
                <a:cs typeface="Arial MT"/>
              </a:rPr>
              <a:t>h</a:t>
            </a:r>
            <a:r>
              <a:rPr sz="750" spc="-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o</a:t>
            </a:r>
            <a:r>
              <a:rPr sz="750" spc="5" dirty="0">
                <a:latin typeface="Arial MT"/>
                <a:cs typeface="Arial MT"/>
              </a:rPr>
              <a:t>t</a:t>
            </a:r>
            <a:r>
              <a:rPr sz="750" spc="-95" dirty="0">
                <a:latin typeface="Arial MT"/>
                <a:cs typeface="Arial MT"/>
              </a:rPr>
              <a:t>h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dirty="0">
                <a:latin typeface="Arial MT"/>
                <a:cs typeface="Arial MT"/>
              </a:rPr>
              <a:t>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1431" y="353181"/>
            <a:ext cx="751205" cy="5346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100" spc="5" dirty="0">
                <a:latin typeface="Arial MT"/>
                <a:cs typeface="Arial MT"/>
              </a:rPr>
              <a:t>Association</a:t>
            </a:r>
            <a:endParaRPr sz="1100">
              <a:latin typeface="Arial MT"/>
              <a:cs typeface="Arial MT"/>
            </a:endParaRPr>
          </a:p>
          <a:p>
            <a:pPr marL="53975" marR="41275" indent="27305" algn="ctr">
              <a:lnSpc>
                <a:spcPts val="760"/>
              </a:lnSpc>
              <a:spcBef>
                <a:spcPts val="259"/>
              </a:spcBef>
            </a:pPr>
            <a:r>
              <a:rPr sz="750" spc="-30" dirty="0">
                <a:latin typeface="Arial MT"/>
                <a:cs typeface="Arial MT"/>
              </a:rPr>
              <a:t>T</a:t>
            </a:r>
            <a:r>
              <a:rPr sz="750" spc="10" dirty="0">
                <a:latin typeface="Arial MT"/>
                <a:cs typeface="Arial MT"/>
              </a:rPr>
              <a:t>h</a:t>
            </a:r>
            <a:r>
              <a:rPr sz="750" spc="5" dirty="0">
                <a:latin typeface="Arial MT"/>
                <a:cs typeface="Arial MT"/>
              </a:rPr>
              <a:t>e</a:t>
            </a:r>
            <a:r>
              <a:rPr sz="750" spc="-95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m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-55" dirty="0">
                <a:latin typeface="Arial MT"/>
                <a:cs typeface="Arial MT"/>
              </a:rPr>
              <a:t>k</a:t>
            </a:r>
            <a:r>
              <a:rPr sz="750" spc="5" dirty="0">
                <a:latin typeface="Arial MT"/>
                <a:cs typeface="Arial MT"/>
              </a:rPr>
              <a:t>s</a:t>
            </a:r>
            <a:r>
              <a:rPr sz="750" spc="60" dirty="0"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n  </a:t>
            </a:r>
            <a:r>
              <a:rPr sz="750" spc="10" dirty="0">
                <a:latin typeface="Arial MT"/>
                <a:cs typeface="Arial MT"/>
              </a:rPr>
              <a:t>b</a:t>
            </a:r>
            <a:r>
              <a:rPr sz="750" spc="5" dirty="0">
                <a:latin typeface="Arial MT"/>
                <a:cs typeface="Arial MT"/>
              </a:rPr>
              <a:t>e</a:t>
            </a:r>
            <a:r>
              <a:rPr sz="750" spc="-9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p</a:t>
            </a:r>
            <a:r>
              <a:rPr sz="750" spc="-95" dirty="0">
                <a:latin typeface="Arial MT"/>
                <a:cs typeface="Arial MT"/>
              </a:rPr>
              <a:t>e</a:t>
            </a:r>
            <a:r>
              <a:rPr sz="750" spc="70" dirty="0">
                <a:latin typeface="Arial MT"/>
                <a:cs typeface="Arial MT"/>
              </a:rPr>
              <a:t>r</a:t>
            </a:r>
            <a:r>
              <a:rPr sz="750" spc="-55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65" dirty="0">
                <a:latin typeface="Arial MT"/>
                <a:cs typeface="Arial MT"/>
              </a:rPr>
              <a:t>i</a:t>
            </a:r>
            <a:r>
              <a:rPr sz="750" spc="55" dirty="0">
                <a:latin typeface="Arial MT"/>
                <a:cs typeface="Arial MT"/>
              </a:rPr>
              <a:t>v</a:t>
            </a:r>
            <a:r>
              <a:rPr sz="750" spc="-95" dirty="0">
                <a:latin typeface="Arial MT"/>
                <a:cs typeface="Arial MT"/>
              </a:rPr>
              <a:t>e</a:t>
            </a:r>
            <a:r>
              <a:rPr sz="750" spc="5" dirty="0">
                <a:latin typeface="Arial MT"/>
                <a:cs typeface="Arial MT"/>
              </a:rPr>
              <a:t>d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95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s</a:t>
            </a:r>
            <a:endParaRPr sz="750">
              <a:latin typeface="Arial MT"/>
              <a:cs typeface="Arial MT"/>
            </a:endParaRPr>
          </a:p>
          <a:p>
            <a:pPr marL="149860">
              <a:lnSpc>
                <a:spcPts val="760"/>
              </a:lnSpc>
            </a:pPr>
            <a:r>
              <a:rPr sz="750" spc="-45" dirty="0">
                <a:latin typeface="Arial MT"/>
                <a:cs typeface="Arial MT"/>
              </a:rPr>
              <a:t>SIMILAR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3455" y="353181"/>
            <a:ext cx="630555" cy="5346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44"/>
              </a:spcBef>
            </a:pPr>
            <a:r>
              <a:rPr sz="1100" spc="-15" dirty="0">
                <a:latin typeface="Arial MT"/>
                <a:cs typeface="Arial MT"/>
              </a:rPr>
              <a:t>Order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760"/>
              </a:lnSpc>
              <a:spcBef>
                <a:spcPts val="259"/>
              </a:spcBef>
            </a:pPr>
            <a:r>
              <a:rPr sz="750" spc="-30" dirty="0">
                <a:latin typeface="Arial MT"/>
                <a:cs typeface="Arial MT"/>
              </a:rPr>
              <a:t>T</a:t>
            </a:r>
            <a:r>
              <a:rPr sz="750" spc="10" dirty="0">
                <a:latin typeface="Arial MT"/>
                <a:cs typeface="Arial MT"/>
              </a:rPr>
              <a:t>h</a:t>
            </a:r>
            <a:r>
              <a:rPr sz="750" spc="5" dirty="0">
                <a:latin typeface="Arial MT"/>
                <a:cs typeface="Arial MT"/>
              </a:rPr>
              <a:t>e</a:t>
            </a:r>
            <a:r>
              <a:rPr sz="750" spc="-95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m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-55" dirty="0">
                <a:latin typeface="Arial MT"/>
                <a:cs typeface="Arial MT"/>
              </a:rPr>
              <a:t>k</a:t>
            </a:r>
            <a:r>
              <a:rPr sz="750" spc="5" dirty="0">
                <a:latin typeface="Arial MT"/>
                <a:cs typeface="Arial MT"/>
              </a:rPr>
              <a:t>s</a:t>
            </a:r>
            <a:r>
              <a:rPr sz="750" spc="55" dirty="0">
                <a:latin typeface="Arial MT"/>
                <a:cs typeface="Arial MT"/>
              </a:rPr>
              <a:t> </a:t>
            </a:r>
            <a:r>
              <a:rPr sz="750" spc="-95" dirty="0">
                <a:latin typeface="Arial MT"/>
                <a:cs typeface="Arial MT"/>
              </a:rPr>
              <a:t>a</a:t>
            </a:r>
            <a:r>
              <a:rPr sz="750" spc="70" dirty="0">
                <a:latin typeface="Arial MT"/>
                <a:cs typeface="Arial MT"/>
              </a:rPr>
              <a:t>r</a:t>
            </a:r>
            <a:r>
              <a:rPr sz="750" spc="5" dirty="0">
                <a:latin typeface="Arial MT"/>
                <a:cs typeface="Arial MT"/>
              </a:rPr>
              <a:t>e  </a:t>
            </a:r>
            <a:r>
              <a:rPr sz="750" spc="-95" dirty="0">
                <a:latin typeface="Arial MT"/>
                <a:cs typeface="Arial MT"/>
              </a:rPr>
              <a:t>p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55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65" dirty="0">
                <a:latin typeface="Arial MT"/>
                <a:cs typeface="Arial MT"/>
              </a:rPr>
              <a:t>i</a:t>
            </a:r>
            <a:r>
              <a:rPr sz="750" spc="-55" dirty="0">
                <a:latin typeface="Arial MT"/>
                <a:cs typeface="Arial MT"/>
              </a:rPr>
              <a:t>v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5" dirty="0">
                <a:latin typeface="Arial MT"/>
                <a:cs typeface="Arial MT"/>
              </a:rPr>
              <a:t>d</a:t>
            </a:r>
            <a:r>
              <a:rPr sz="750" spc="-9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s</a:t>
            </a:r>
            <a:endParaRPr sz="750">
              <a:latin typeface="Arial MT"/>
              <a:cs typeface="Arial MT"/>
            </a:endParaRPr>
          </a:p>
          <a:p>
            <a:pPr marL="80645">
              <a:lnSpc>
                <a:spcPts val="760"/>
              </a:lnSpc>
            </a:pPr>
            <a:r>
              <a:rPr sz="750" spc="5" dirty="0">
                <a:latin typeface="Arial MT"/>
                <a:cs typeface="Arial MT"/>
              </a:rPr>
              <a:t>ORDERED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429" y="1298929"/>
            <a:ext cx="296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Arial MT"/>
                <a:cs typeface="Arial MT"/>
              </a:rPr>
              <a:t>S</a:t>
            </a:r>
            <a:r>
              <a:rPr sz="1100" spc="-30" dirty="0">
                <a:latin typeface="Arial MT"/>
                <a:cs typeface="Arial MT"/>
              </a:rPr>
              <a:t>i</a:t>
            </a:r>
            <a:r>
              <a:rPr sz="1100" spc="-5" dirty="0">
                <a:latin typeface="Arial MT"/>
                <a:cs typeface="Arial MT"/>
              </a:rPr>
              <a:t>ze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9429" y="2169458"/>
            <a:ext cx="36576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25" dirty="0">
                <a:latin typeface="Arial MT"/>
                <a:cs typeface="Arial MT"/>
              </a:rPr>
              <a:t>V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l</a:t>
            </a:r>
            <a:r>
              <a:rPr sz="1100" spc="-70" dirty="0">
                <a:latin typeface="Arial MT"/>
                <a:cs typeface="Arial MT"/>
              </a:rPr>
              <a:t>u</a:t>
            </a:r>
            <a:r>
              <a:rPr sz="1100" spc="-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835" y="3068086"/>
            <a:ext cx="47561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Arial MT"/>
                <a:cs typeface="Arial MT"/>
              </a:rPr>
              <a:t>T</a:t>
            </a:r>
            <a:r>
              <a:rPr sz="1100" spc="35" dirty="0">
                <a:latin typeface="Arial MT"/>
                <a:cs typeface="Arial MT"/>
              </a:rPr>
              <a:t>e</a:t>
            </a:r>
            <a:r>
              <a:rPr sz="1100" spc="-120" dirty="0">
                <a:latin typeface="Arial MT"/>
                <a:cs typeface="Arial MT"/>
              </a:rPr>
              <a:t>x</a:t>
            </a:r>
            <a:r>
              <a:rPr sz="1100" spc="15" dirty="0">
                <a:latin typeface="Arial MT"/>
                <a:cs typeface="Arial MT"/>
              </a:rPr>
              <a:t>t</a:t>
            </a:r>
            <a:r>
              <a:rPr sz="1100" spc="-75" dirty="0">
                <a:latin typeface="Arial MT"/>
                <a:cs typeface="Arial MT"/>
              </a:rPr>
              <a:t>u</a:t>
            </a:r>
            <a:r>
              <a:rPr sz="1100" spc="-45" dirty="0">
                <a:latin typeface="Arial MT"/>
                <a:cs typeface="Arial MT"/>
              </a:rPr>
              <a:t>r</a:t>
            </a:r>
            <a:r>
              <a:rPr sz="1100" spc="-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429" y="3800664"/>
            <a:ext cx="43180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30" dirty="0">
                <a:latin typeface="Arial MT"/>
                <a:cs typeface="Arial MT"/>
              </a:rPr>
              <a:t>l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70" dirty="0">
                <a:latin typeface="Arial MT"/>
                <a:cs typeface="Arial MT"/>
              </a:rPr>
              <a:t>u</a:t>
            </a:r>
            <a:r>
              <a:rPr sz="1100" spc="-5" dirty="0"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429" y="4630330"/>
            <a:ext cx="69913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10" dirty="0">
                <a:latin typeface="Arial MT"/>
                <a:cs typeface="Arial MT"/>
              </a:rPr>
              <a:t>O</a:t>
            </a:r>
            <a:r>
              <a:rPr sz="1100" spc="-40" dirty="0">
                <a:latin typeface="Arial MT"/>
                <a:cs typeface="Arial MT"/>
              </a:rPr>
              <a:t>r</a:t>
            </a:r>
            <a:r>
              <a:rPr sz="1100" spc="-30" dirty="0">
                <a:latin typeface="Arial MT"/>
                <a:cs typeface="Arial MT"/>
              </a:rPr>
              <a:t>i</a:t>
            </a:r>
            <a:r>
              <a:rPr sz="1100" spc="40" dirty="0">
                <a:latin typeface="Arial MT"/>
                <a:cs typeface="Arial MT"/>
              </a:rPr>
              <a:t>e</a:t>
            </a:r>
            <a:r>
              <a:rPr sz="1100" spc="-70" dirty="0">
                <a:latin typeface="Arial MT"/>
                <a:cs typeface="Arial MT"/>
              </a:rPr>
              <a:t>n</a:t>
            </a:r>
            <a:r>
              <a:rPr sz="1100" spc="-95" dirty="0">
                <a:latin typeface="Arial MT"/>
                <a:cs typeface="Arial MT"/>
              </a:rPr>
              <a:t>t</a:t>
            </a:r>
            <a:r>
              <a:rPr sz="1100" spc="4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t</a:t>
            </a:r>
            <a:r>
              <a:rPr sz="1100" spc="-30" dirty="0">
                <a:latin typeface="Arial MT"/>
                <a:cs typeface="Arial MT"/>
              </a:rPr>
              <a:t>i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5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429" y="5459983"/>
            <a:ext cx="42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Arial MT"/>
                <a:cs typeface="Arial MT"/>
              </a:rPr>
              <a:t>S</a:t>
            </a:r>
            <a:r>
              <a:rPr sz="1100" spc="-75" dirty="0">
                <a:latin typeface="Arial MT"/>
                <a:cs typeface="Arial MT"/>
              </a:rPr>
              <a:t>ha</a:t>
            </a:r>
            <a:r>
              <a:rPr sz="1100" spc="35" dirty="0">
                <a:latin typeface="Arial MT"/>
                <a:cs typeface="Arial MT"/>
              </a:rPr>
              <a:t>p</a:t>
            </a:r>
            <a:r>
              <a:rPr sz="1100" spc="-10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20478" y="1118390"/>
            <a:ext cx="3208020" cy="3933190"/>
            <a:chOff x="1320478" y="1118390"/>
            <a:chExt cx="3208020" cy="393319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0461" y="1312206"/>
              <a:ext cx="220778" cy="22059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5452" y="1118390"/>
              <a:ext cx="165409" cy="2621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840" y="1353373"/>
              <a:ext cx="137932" cy="1240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4047" y="1602309"/>
              <a:ext cx="123985" cy="1240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0313" y="1408907"/>
              <a:ext cx="234310" cy="2205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5165" y="1215367"/>
              <a:ext cx="124123" cy="1240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91027" y="1519204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30">
                  <a:moveTo>
                    <a:pt x="138354" y="0"/>
                  </a:moveTo>
                  <a:lnTo>
                    <a:pt x="92099" y="6397"/>
                  </a:lnTo>
                  <a:lnTo>
                    <a:pt x="53804" y="24724"/>
                  </a:lnTo>
                  <a:lnTo>
                    <a:pt x="24801" y="53680"/>
                  </a:lnTo>
                  <a:lnTo>
                    <a:pt x="6422" y="91966"/>
                  </a:lnTo>
                  <a:lnTo>
                    <a:pt x="0" y="138282"/>
                  </a:lnTo>
                  <a:lnTo>
                    <a:pt x="6422" y="185914"/>
                  </a:lnTo>
                  <a:lnTo>
                    <a:pt x="24801" y="227578"/>
                  </a:lnTo>
                  <a:lnTo>
                    <a:pt x="53804" y="260622"/>
                  </a:lnTo>
                  <a:lnTo>
                    <a:pt x="92099" y="282394"/>
                  </a:lnTo>
                  <a:lnTo>
                    <a:pt x="138354" y="290240"/>
                  </a:lnTo>
                  <a:lnTo>
                    <a:pt x="186098" y="282394"/>
                  </a:lnTo>
                  <a:lnTo>
                    <a:pt x="227825" y="260622"/>
                  </a:lnTo>
                  <a:lnTo>
                    <a:pt x="260895" y="227578"/>
                  </a:lnTo>
                  <a:lnTo>
                    <a:pt x="282671" y="185914"/>
                  </a:lnTo>
                  <a:lnTo>
                    <a:pt x="290517" y="138282"/>
                  </a:lnTo>
                  <a:lnTo>
                    <a:pt x="282672" y="91966"/>
                  </a:lnTo>
                  <a:lnTo>
                    <a:pt x="260895" y="53680"/>
                  </a:lnTo>
                  <a:lnTo>
                    <a:pt x="227825" y="24724"/>
                  </a:lnTo>
                  <a:lnTo>
                    <a:pt x="186098" y="6397"/>
                  </a:lnTo>
                  <a:lnTo>
                    <a:pt x="1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1027" y="1519204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30">
                  <a:moveTo>
                    <a:pt x="138354" y="0"/>
                  </a:moveTo>
                  <a:lnTo>
                    <a:pt x="92099" y="6397"/>
                  </a:lnTo>
                  <a:lnTo>
                    <a:pt x="53804" y="24724"/>
                  </a:lnTo>
                  <a:lnTo>
                    <a:pt x="24801" y="53680"/>
                  </a:lnTo>
                  <a:lnTo>
                    <a:pt x="6422" y="91966"/>
                  </a:lnTo>
                  <a:lnTo>
                    <a:pt x="0" y="138282"/>
                  </a:lnTo>
                  <a:lnTo>
                    <a:pt x="6422" y="185914"/>
                  </a:lnTo>
                  <a:lnTo>
                    <a:pt x="24801" y="227578"/>
                  </a:lnTo>
                  <a:lnTo>
                    <a:pt x="53804" y="260622"/>
                  </a:lnTo>
                  <a:lnTo>
                    <a:pt x="92099" y="282394"/>
                  </a:lnTo>
                  <a:lnTo>
                    <a:pt x="138354" y="290240"/>
                  </a:lnTo>
                  <a:lnTo>
                    <a:pt x="186098" y="282394"/>
                  </a:lnTo>
                  <a:lnTo>
                    <a:pt x="227825" y="260622"/>
                  </a:lnTo>
                  <a:lnTo>
                    <a:pt x="260895" y="227578"/>
                  </a:lnTo>
                  <a:lnTo>
                    <a:pt x="282671" y="185914"/>
                  </a:lnTo>
                  <a:lnTo>
                    <a:pt x="290517" y="138282"/>
                  </a:lnTo>
                  <a:lnTo>
                    <a:pt x="282672" y="91966"/>
                  </a:lnTo>
                  <a:lnTo>
                    <a:pt x="260895" y="53680"/>
                  </a:lnTo>
                  <a:lnTo>
                    <a:pt x="227825" y="24724"/>
                  </a:lnTo>
                  <a:lnTo>
                    <a:pt x="186098" y="6397"/>
                  </a:lnTo>
                  <a:lnTo>
                    <a:pt x="138354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2096" y="1312206"/>
              <a:ext cx="165409" cy="1651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75130" y="1519190"/>
              <a:ext cx="55880" cy="55244"/>
            </a:xfrm>
            <a:custGeom>
              <a:avLst/>
              <a:gdLst/>
              <a:ahLst/>
              <a:cxnLst/>
              <a:rect l="l" t="t" r="r" b="b"/>
              <a:pathLst>
                <a:path w="55879" h="55244">
                  <a:moveTo>
                    <a:pt x="55366" y="0"/>
                  </a:moveTo>
                  <a:lnTo>
                    <a:pt x="0" y="0"/>
                  </a:lnTo>
                  <a:lnTo>
                    <a:pt x="0" y="55133"/>
                  </a:lnTo>
                  <a:lnTo>
                    <a:pt x="55366" y="55133"/>
                  </a:lnTo>
                  <a:lnTo>
                    <a:pt x="55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75130" y="1519190"/>
              <a:ext cx="55880" cy="55244"/>
            </a:xfrm>
            <a:custGeom>
              <a:avLst/>
              <a:gdLst/>
              <a:ahLst/>
              <a:cxnLst/>
              <a:rect l="l" t="t" r="r" b="b"/>
              <a:pathLst>
                <a:path w="55879" h="55244">
                  <a:moveTo>
                    <a:pt x="0" y="55133"/>
                  </a:moveTo>
                  <a:lnTo>
                    <a:pt x="55366" y="55133"/>
                  </a:lnTo>
                  <a:lnTo>
                    <a:pt x="55366" y="0"/>
                  </a:lnTo>
                  <a:lnTo>
                    <a:pt x="0" y="0"/>
                  </a:lnTo>
                  <a:lnTo>
                    <a:pt x="0" y="55133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71923" y="1463727"/>
              <a:ext cx="55880" cy="111125"/>
            </a:xfrm>
            <a:custGeom>
              <a:avLst/>
              <a:gdLst/>
              <a:ahLst/>
              <a:cxnLst/>
              <a:rect l="l" t="t" r="r" b="b"/>
              <a:pathLst>
                <a:path w="55879" h="111125">
                  <a:moveTo>
                    <a:pt x="55366" y="0"/>
                  </a:moveTo>
                  <a:lnTo>
                    <a:pt x="0" y="0"/>
                  </a:lnTo>
                  <a:lnTo>
                    <a:pt x="0" y="110596"/>
                  </a:lnTo>
                  <a:lnTo>
                    <a:pt x="55366" y="110596"/>
                  </a:lnTo>
                  <a:lnTo>
                    <a:pt x="55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71923" y="1463727"/>
              <a:ext cx="55880" cy="111125"/>
            </a:xfrm>
            <a:custGeom>
              <a:avLst/>
              <a:gdLst/>
              <a:ahLst/>
              <a:cxnLst/>
              <a:rect l="l" t="t" r="r" b="b"/>
              <a:pathLst>
                <a:path w="55879" h="111125">
                  <a:moveTo>
                    <a:pt x="0" y="110596"/>
                  </a:moveTo>
                  <a:lnTo>
                    <a:pt x="55366" y="110596"/>
                  </a:lnTo>
                  <a:lnTo>
                    <a:pt x="55366" y="0"/>
                  </a:lnTo>
                  <a:lnTo>
                    <a:pt x="0" y="0"/>
                  </a:lnTo>
                  <a:lnTo>
                    <a:pt x="0" y="110596"/>
                  </a:lnTo>
                  <a:close/>
                </a:path>
              </a:pathLst>
            </a:custGeom>
            <a:ln w="27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68716" y="1422462"/>
              <a:ext cx="55880" cy="152400"/>
            </a:xfrm>
            <a:custGeom>
              <a:avLst/>
              <a:gdLst/>
              <a:ahLst/>
              <a:cxnLst/>
              <a:rect l="l" t="t" r="r" b="b"/>
              <a:pathLst>
                <a:path w="55879" h="152400">
                  <a:moveTo>
                    <a:pt x="55366" y="0"/>
                  </a:moveTo>
                  <a:lnTo>
                    <a:pt x="0" y="0"/>
                  </a:lnTo>
                  <a:lnTo>
                    <a:pt x="0" y="151861"/>
                  </a:lnTo>
                  <a:lnTo>
                    <a:pt x="55366" y="151861"/>
                  </a:lnTo>
                  <a:lnTo>
                    <a:pt x="55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68716" y="1422462"/>
              <a:ext cx="55880" cy="152400"/>
            </a:xfrm>
            <a:custGeom>
              <a:avLst/>
              <a:gdLst/>
              <a:ahLst/>
              <a:cxnLst/>
              <a:rect l="l" t="t" r="r" b="b"/>
              <a:pathLst>
                <a:path w="55879" h="152400">
                  <a:moveTo>
                    <a:pt x="0" y="151861"/>
                  </a:moveTo>
                  <a:lnTo>
                    <a:pt x="55366" y="151861"/>
                  </a:lnTo>
                  <a:lnTo>
                    <a:pt x="55366" y="0"/>
                  </a:lnTo>
                  <a:lnTo>
                    <a:pt x="0" y="0"/>
                  </a:lnTo>
                  <a:lnTo>
                    <a:pt x="0" y="151861"/>
                  </a:lnTo>
                  <a:close/>
                </a:path>
              </a:pathLst>
            </a:custGeom>
            <a:ln w="27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65509" y="1366997"/>
              <a:ext cx="55880" cy="207645"/>
            </a:xfrm>
            <a:custGeom>
              <a:avLst/>
              <a:gdLst/>
              <a:ahLst/>
              <a:cxnLst/>
              <a:rect l="l" t="t" r="r" b="b"/>
              <a:pathLst>
                <a:path w="55879" h="207644">
                  <a:moveTo>
                    <a:pt x="55366" y="0"/>
                  </a:moveTo>
                  <a:lnTo>
                    <a:pt x="0" y="0"/>
                  </a:lnTo>
                  <a:lnTo>
                    <a:pt x="0" y="207326"/>
                  </a:lnTo>
                  <a:lnTo>
                    <a:pt x="55366" y="207326"/>
                  </a:lnTo>
                  <a:lnTo>
                    <a:pt x="55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65509" y="1366997"/>
              <a:ext cx="55880" cy="207645"/>
            </a:xfrm>
            <a:custGeom>
              <a:avLst/>
              <a:gdLst/>
              <a:ahLst/>
              <a:cxnLst/>
              <a:rect l="l" t="t" r="r" b="b"/>
              <a:pathLst>
                <a:path w="55879" h="207644">
                  <a:moveTo>
                    <a:pt x="0" y="207326"/>
                  </a:moveTo>
                  <a:lnTo>
                    <a:pt x="55366" y="207326"/>
                  </a:lnTo>
                  <a:lnTo>
                    <a:pt x="55366" y="0"/>
                  </a:lnTo>
                  <a:lnTo>
                    <a:pt x="0" y="0"/>
                  </a:lnTo>
                  <a:lnTo>
                    <a:pt x="0" y="207326"/>
                  </a:lnTo>
                  <a:close/>
                </a:path>
              </a:pathLst>
            </a:custGeom>
            <a:ln w="27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62302" y="1325733"/>
              <a:ext cx="55880" cy="248920"/>
            </a:xfrm>
            <a:custGeom>
              <a:avLst/>
              <a:gdLst/>
              <a:ahLst/>
              <a:cxnLst/>
              <a:rect l="l" t="t" r="r" b="b"/>
              <a:pathLst>
                <a:path w="55879" h="248919">
                  <a:moveTo>
                    <a:pt x="55366" y="0"/>
                  </a:moveTo>
                  <a:lnTo>
                    <a:pt x="0" y="0"/>
                  </a:lnTo>
                  <a:lnTo>
                    <a:pt x="0" y="248590"/>
                  </a:lnTo>
                  <a:lnTo>
                    <a:pt x="55366" y="248590"/>
                  </a:lnTo>
                  <a:lnTo>
                    <a:pt x="55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62302" y="1325733"/>
              <a:ext cx="55880" cy="248920"/>
            </a:xfrm>
            <a:custGeom>
              <a:avLst/>
              <a:gdLst/>
              <a:ahLst/>
              <a:cxnLst/>
              <a:rect l="l" t="t" r="r" b="b"/>
              <a:pathLst>
                <a:path w="55879" h="248919">
                  <a:moveTo>
                    <a:pt x="0" y="248590"/>
                  </a:moveTo>
                  <a:lnTo>
                    <a:pt x="55366" y="248590"/>
                  </a:lnTo>
                  <a:lnTo>
                    <a:pt x="55366" y="0"/>
                  </a:lnTo>
                  <a:lnTo>
                    <a:pt x="0" y="0"/>
                  </a:lnTo>
                  <a:lnTo>
                    <a:pt x="0" y="248590"/>
                  </a:lnTo>
                  <a:close/>
                </a:path>
              </a:pathLst>
            </a:custGeom>
            <a:ln w="27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73041" y="1270268"/>
              <a:ext cx="41910" cy="304165"/>
            </a:xfrm>
            <a:custGeom>
              <a:avLst/>
              <a:gdLst/>
              <a:ahLst/>
              <a:cxnLst/>
              <a:rect l="l" t="t" r="r" b="b"/>
              <a:pathLst>
                <a:path w="41910" h="304165">
                  <a:moveTo>
                    <a:pt x="41441" y="0"/>
                  </a:moveTo>
                  <a:lnTo>
                    <a:pt x="0" y="0"/>
                  </a:lnTo>
                  <a:lnTo>
                    <a:pt x="0" y="304055"/>
                  </a:lnTo>
                  <a:lnTo>
                    <a:pt x="41441" y="304055"/>
                  </a:lnTo>
                  <a:lnTo>
                    <a:pt x="41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3041" y="1270268"/>
              <a:ext cx="41910" cy="304165"/>
            </a:xfrm>
            <a:custGeom>
              <a:avLst/>
              <a:gdLst/>
              <a:ahLst/>
              <a:cxnLst/>
              <a:rect l="l" t="t" r="r" b="b"/>
              <a:pathLst>
                <a:path w="41910" h="304165">
                  <a:moveTo>
                    <a:pt x="0" y="304055"/>
                  </a:moveTo>
                  <a:lnTo>
                    <a:pt x="41441" y="304055"/>
                  </a:lnTo>
                  <a:lnTo>
                    <a:pt x="41441" y="0"/>
                  </a:lnTo>
                  <a:lnTo>
                    <a:pt x="0" y="0"/>
                  </a:lnTo>
                  <a:lnTo>
                    <a:pt x="0" y="304055"/>
                  </a:lnTo>
                  <a:close/>
                </a:path>
              </a:pathLst>
            </a:custGeom>
            <a:ln w="27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3679" y="269416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829823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29823" y="829652"/>
                  </a:lnTo>
                  <a:lnTo>
                    <a:pt x="829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3679" y="269416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829652"/>
                  </a:moveTo>
                  <a:lnTo>
                    <a:pt x="829823" y="829652"/>
                  </a:lnTo>
                  <a:lnTo>
                    <a:pt x="829823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34131" y="269416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829492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29492" y="829652"/>
                  </a:lnTo>
                  <a:lnTo>
                    <a:pt x="82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34131" y="269416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829652"/>
                  </a:moveTo>
                  <a:lnTo>
                    <a:pt x="829492" y="829652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93530" y="269416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5" h="829945">
                  <a:moveTo>
                    <a:pt x="829492" y="0"/>
                  </a:moveTo>
                  <a:lnTo>
                    <a:pt x="0" y="0"/>
                  </a:lnTo>
                  <a:lnTo>
                    <a:pt x="0" y="829652"/>
                  </a:lnTo>
                  <a:lnTo>
                    <a:pt x="829492" y="829652"/>
                  </a:lnTo>
                  <a:lnTo>
                    <a:pt x="82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93530" y="269416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5" h="829945">
                  <a:moveTo>
                    <a:pt x="0" y="829652"/>
                  </a:moveTo>
                  <a:lnTo>
                    <a:pt x="829492" y="829652"/>
                  </a:lnTo>
                  <a:lnTo>
                    <a:pt x="829492" y="0"/>
                  </a:lnTo>
                  <a:lnTo>
                    <a:pt x="0" y="0"/>
                  </a:lnTo>
                  <a:lnTo>
                    <a:pt x="0" y="829652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0938" y="3676049"/>
              <a:ext cx="138257" cy="1518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7342" y="3855855"/>
              <a:ext cx="165450" cy="17942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0938" y="4062991"/>
              <a:ext cx="138257" cy="15209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63679" y="3523814"/>
              <a:ext cx="829944" cy="843915"/>
            </a:xfrm>
            <a:custGeom>
              <a:avLst/>
              <a:gdLst/>
              <a:ahLst/>
              <a:cxnLst/>
              <a:rect l="l" t="t" r="r" b="b"/>
              <a:pathLst>
                <a:path w="829944" h="843914">
                  <a:moveTo>
                    <a:pt x="829823" y="0"/>
                  </a:moveTo>
                  <a:lnTo>
                    <a:pt x="0" y="0"/>
                  </a:lnTo>
                  <a:lnTo>
                    <a:pt x="0" y="843508"/>
                  </a:lnTo>
                  <a:lnTo>
                    <a:pt x="829823" y="843508"/>
                  </a:lnTo>
                  <a:lnTo>
                    <a:pt x="829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63679" y="3523814"/>
              <a:ext cx="829944" cy="843915"/>
            </a:xfrm>
            <a:custGeom>
              <a:avLst/>
              <a:gdLst/>
              <a:ahLst/>
              <a:cxnLst/>
              <a:rect l="l" t="t" r="r" b="b"/>
              <a:pathLst>
                <a:path w="829944" h="843914">
                  <a:moveTo>
                    <a:pt x="0" y="843508"/>
                  </a:moveTo>
                  <a:lnTo>
                    <a:pt x="829823" y="843508"/>
                  </a:lnTo>
                  <a:lnTo>
                    <a:pt x="829823" y="0"/>
                  </a:lnTo>
                  <a:lnTo>
                    <a:pt x="0" y="0"/>
                  </a:lnTo>
                  <a:lnTo>
                    <a:pt x="0" y="843508"/>
                  </a:lnTo>
                  <a:close/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0472" y="3676049"/>
              <a:ext cx="152162" cy="1518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5831" y="3662453"/>
              <a:ext cx="165408" cy="17901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44437" y="3676049"/>
              <a:ext cx="152162" cy="1518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0472" y="3869451"/>
              <a:ext cx="152162" cy="15223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9427" y="3869451"/>
              <a:ext cx="138216" cy="15223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60472" y="4062991"/>
              <a:ext cx="152162" cy="15209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4437" y="3869451"/>
              <a:ext cx="152162" cy="1522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9427" y="4062991"/>
              <a:ext cx="138216" cy="15209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430938" y="4505328"/>
              <a:ext cx="138430" cy="539750"/>
            </a:xfrm>
            <a:custGeom>
              <a:avLst/>
              <a:gdLst/>
              <a:ahLst/>
              <a:cxnLst/>
              <a:rect l="l" t="t" r="r" b="b"/>
              <a:pathLst>
                <a:path w="138430" h="539750">
                  <a:moveTo>
                    <a:pt x="0" y="0"/>
                  </a:moveTo>
                  <a:lnTo>
                    <a:pt x="0" y="248949"/>
                  </a:lnTo>
                </a:path>
                <a:path w="138430" h="539750">
                  <a:moveTo>
                    <a:pt x="138257" y="345678"/>
                  </a:moveTo>
                  <a:lnTo>
                    <a:pt x="0" y="539135"/>
                  </a:lnTo>
                </a:path>
                <a:path w="138430" h="539750">
                  <a:moveTo>
                    <a:pt x="138257" y="0"/>
                  </a:moveTo>
                  <a:lnTo>
                    <a:pt x="138257" y="248949"/>
                  </a:lnTo>
                </a:path>
              </a:pathLst>
            </a:custGeom>
            <a:ln w="13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206348" y="353181"/>
            <a:ext cx="676275" cy="6318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44"/>
              </a:spcBef>
            </a:pPr>
            <a:r>
              <a:rPr sz="1100" spc="-5" dirty="0">
                <a:latin typeface="Arial MT"/>
                <a:cs typeface="Arial MT"/>
              </a:rPr>
              <a:t>Selection</a:t>
            </a:r>
            <a:endParaRPr sz="1100">
              <a:latin typeface="Arial MT"/>
              <a:cs typeface="Arial MT"/>
            </a:endParaRPr>
          </a:p>
          <a:p>
            <a:pPr marL="40005" marR="20320">
              <a:lnSpc>
                <a:spcPts val="760"/>
              </a:lnSpc>
              <a:spcBef>
                <a:spcPts val="259"/>
              </a:spcBef>
            </a:pPr>
            <a:r>
              <a:rPr sz="750" spc="-30" dirty="0">
                <a:latin typeface="Arial MT"/>
                <a:cs typeface="Arial MT"/>
              </a:rPr>
              <a:t>T</a:t>
            </a:r>
            <a:r>
              <a:rPr sz="750" spc="10" dirty="0">
                <a:latin typeface="Arial MT"/>
                <a:cs typeface="Arial MT"/>
              </a:rPr>
              <a:t>h</a:t>
            </a:r>
            <a:r>
              <a:rPr sz="750" spc="5" dirty="0">
                <a:latin typeface="Arial MT"/>
                <a:cs typeface="Arial MT"/>
              </a:rPr>
              <a:t>e</a:t>
            </a:r>
            <a:r>
              <a:rPr sz="750" spc="-9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m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-55" dirty="0">
                <a:latin typeface="Arial MT"/>
                <a:cs typeface="Arial MT"/>
              </a:rPr>
              <a:t>k</a:t>
            </a:r>
            <a:r>
              <a:rPr sz="750" spc="5" dirty="0">
                <a:latin typeface="Arial MT"/>
                <a:cs typeface="Arial MT"/>
              </a:rPr>
              <a:t>s</a:t>
            </a:r>
            <a:r>
              <a:rPr sz="750" spc="60" dirty="0">
                <a:latin typeface="Arial MT"/>
                <a:cs typeface="Arial MT"/>
              </a:rPr>
              <a:t> </a:t>
            </a:r>
            <a:r>
              <a:rPr sz="750" spc="-95" dirty="0">
                <a:latin typeface="Arial MT"/>
                <a:cs typeface="Arial MT"/>
              </a:rPr>
              <a:t>a</a:t>
            </a:r>
            <a:r>
              <a:rPr sz="750" spc="70" dirty="0">
                <a:latin typeface="Arial MT"/>
                <a:cs typeface="Arial MT"/>
              </a:rPr>
              <a:t>r</a:t>
            </a:r>
            <a:r>
              <a:rPr sz="750" spc="5" dirty="0">
                <a:latin typeface="Arial MT"/>
                <a:cs typeface="Arial MT"/>
              </a:rPr>
              <a:t>e  </a:t>
            </a:r>
            <a:r>
              <a:rPr sz="750" spc="-95" dirty="0">
                <a:latin typeface="Arial MT"/>
                <a:cs typeface="Arial MT"/>
              </a:rPr>
              <a:t>p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40" dirty="0">
                <a:latin typeface="Arial MT"/>
                <a:cs typeface="Arial MT"/>
              </a:rPr>
              <a:t>r</a:t>
            </a:r>
            <a:r>
              <a:rPr sz="750" spc="55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-65" dirty="0">
                <a:latin typeface="Arial MT"/>
                <a:cs typeface="Arial MT"/>
              </a:rPr>
              <a:t>i</a:t>
            </a:r>
            <a:r>
              <a:rPr sz="750" spc="-55" dirty="0">
                <a:latin typeface="Arial MT"/>
                <a:cs typeface="Arial MT"/>
              </a:rPr>
              <a:t>v</a:t>
            </a:r>
            <a:r>
              <a:rPr sz="750" spc="10" dirty="0">
                <a:latin typeface="Arial MT"/>
                <a:cs typeface="Arial MT"/>
              </a:rPr>
              <a:t>e</a:t>
            </a:r>
            <a:r>
              <a:rPr sz="750" spc="5" dirty="0">
                <a:latin typeface="Arial MT"/>
                <a:cs typeface="Arial MT"/>
              </a:rPr>
              <a:t>d</a:t>
            </a:r>
            <a:r>
              <a:rPr sz="750" spc="-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s</a:t>
            </a:r>
            <a:endParaRPr sz="750">
              <a:latin typeface="Arial MT"/>
              <a:cs typeface="Arial MT"/>
            </a:endParaRPr>
          </a:p>
          <a:p>
            <a:pPr marL="109855">
              <a:lnSpc>
                <a:spcPts val="695"/>
              </a:lnSpc>
            </a:pPr>
            <a:r>
              <a:rPr sz="750" dirty="0">
                <a:latin typeface="Arial MT"/>
                <a:cs typeface="Arial MT"/>
              </a:rPr>
              <a:t>D</a:t>
            </a:r>
            <a:r>
              <a:rPr sz="750" spc="5" dirty="0">
                <a:latin typeface="Arial MT"/>
                <a:cs typeface="Arial MT"/>
              </a:rPr>
              <a:t>I</a:t>
            </a:r>
            <a:r>
              <a:rPr sz="750" spc="-30" dirty="0">
                <a:latin typeface="Arial MT"/>
                <a:cs typeface="Arial MT"/>
              </a:rPr>
              <a:t>FF</a:t>
            </a:r>
            <a:r>
              <a:rPr sz="750" spc="-70" dirty="0">
                <a:latin typeface="Arial MT"/>
                <a:cs typeface="Arial MT"/>
              </a:rPr>
              <a:t>E</a:t>
            </a:r>
            <a:r>
              <a:rPr sz="750" dirty="0">
                <a:latin typeface="Arial MT"/>
                <a:cs typeface="Arial MT"/>
              </a:rPr>
              <a:t>R</a:t>
            </a:r>
            <a:r>
              <a:rPr sz="750" spc="35" dirty="0">
                <a:latin typeface="Arial MT"/>
                <a:cs typeface="Arial MT"/>
              </a:rPr>
              <a:t>E</a:t>
            </a:r>
            <a:r>
              <a:rPr sz="750" dirty="0">
                <a:latin typeface="Arial MT"/>
                <a:cs typeface="Arial MT"/>
              </a:rPr>
              <a:t>N</a:t>
            </a:r>
            <a:r>
              <a:rPr sz="750" spc="-30" dirty="0">
                <a:latin typeface="Arial MT"/>
                <a:cs typeface="Arial MT"/>
              </a:rPr>
              <a:t>T</a:t>
            </a:r>
            <a:r>
              <a:rPr sz="750" dirty="0">
                <a:latin typeface="Arial MT"/>
                <a:cs typeface="Arial MT"/>
              </a:rPr>
              <a:t>,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30"/>
              </a:lnSpc>
            </a:pPr>
            <a:r>
              <a:rPr sz="750" spc="5" dirty="0">
                <a:latin typeface="Arial MT"/>
                <a:cs typeface="Arial MT"/>
              </a:rPr>
              <a:t>f</a:t>
            </a:r>
            <a:r>
              <a:rPr sz="750" spc="-95" dirty="0">
                <a:latin typeface="Arial MT"/>
                <a:cs typeface="Arial MT"/>
              </a:rPr>
              <a:t>o</a:t>
            </a:r>
            <a:r>
              <a:rPr sz="750" spc="70" dirty="0">
                <a:latin typeface="Arial MT"/>
                <a:cs typeface="Arial MT"/>
              </a:rPr>
              <a:t>r</a:t>
            </a:r>
            <a:r>
              <a:rPr sz="750" spc="20" dirty="0">
                <a:latin typeface="Arial MT"/>
                <a:cs typeface="Arial MT"/>
              </a:rPr>
              <a:t>m</a:t>
            </a:r>
            <a:r>
              <a:rPr sz="750" spc="-65" dirty="0">
                <a:latin typeface="Arial MT"/>
                <a:cs typeface="Arial MT"/>
              </a:rPr>
              <a:t>i</a:t>
            </a:r>
            <a:r>
              <a:rPr sz="750" spc="10" dirty="0">
                <a:latin typeface="Arial MT"/>
                <a:cs typeface="Arial MT"/>
              </a:rPr>
              <a:t>n</a:t>
            </a:r>
            <a:r>
              <a:rPr sz="750" spc="5" dirty="0">
                <a:latin typeface="Arial MT"/>
                <a:cs typeface="Arial MT"/>
              </a:rPr>
              <a:t>g</a:t>
            </a:r>
            <a:r>
              <a:rPr sz="750" spc="-9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f</a:t>
            </a:r>
            <a:r>
              <a:rPr sz="750" spc="10" dirty="0">
                <a:latin typeface="Arial MT"/>
                <a:cs typeface="Arial MT"/>
              </a:rPr>
              <a:t>a</a:t>
            </a:r>
            <a:r>
              <a:rPr sz="750" spc="20" dirty="0">
                <a:latin typeface="Arial MT"/>
                <a:cs typeface="Arial MT"/>
              </a:rPr>
              <a:t>m</a:t>
            </a:r>
            <a:r>
              <a:rPr sz="750" spc="-65" dirty="0">
                <a:latin typeface="Arial MT"/>
                <a:cs typeface="Arial MT"/>
              </a:rPr>
              <a:t>il</a:t>
            </a:r>
            <a:r>
              <a:rPr sz="750" spc="45" dirty="0">
                <a:latin typeface="Arial MT"/>
                <a:cs typeface="Arial MT"/>
              </a:rPr>
              <a:t>i</a:t>
            </a:r>
            <a:r>
              <a:rPr sz="750" spc="-95" dirty="0">
                <a:latin typeface="Arial MT"/>
                <a:cs typeface="Arial MT"/>
              </a:rPr>
              <a:t>e</a:t>
            </a:r>
            <a:r>
              <a:rPr sz="750" spc="5" dirty="0">
                <a:latin typeface="Arial MT"/>
                <a:cs typeface="Arial MT"/>
              </a:rPr>
              <a:t>s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264833" y="966071"/>
            <a:ext cx="3415665" cy="5088255"/>
            <a:chOff x="1264833" y="966071"/>
            <a:chExt cx="3415665" cy="5088255"/>
          </a:xfrm>
        </p:grpSpPr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1985" y="5279802"/>
              <a:ext cx="179355" cy="16551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5903" y="5473591"/>
              <a:ext cx="220807" cy="19292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375582" y="5735778"/>
              <a:ext cx="401320" cy="152400"/>
            </a:xfrm>
            <a:custGeom>
              <a:avLst/>
              <a:gdLst/>
              <a:ahLst/>
              <a:cxnLst/>
              <a:rect l="l" t="t" r="r" b="b"/>
              <a:pathLst>
                <a:path w="401319" h="152400">
                  <a:moveTo>
                    <a:pt x="248969" y="0"/>
                  </a:moveTo>
                  <a:lnTo>
                    <a:pt x="0" y="0"/>
                  </a:lnTo>
                  <a:lnTo>
                    <a:pt x="152162" y="152207"/>
                  </a:lnTo>
                  <a:lnTo>
                    <a:pt x="400786" y="152207"/>
                  </a:lnTo>
                  <a:lnTo>
                    <a:pt x="248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75582" y="5735778"/>
              <a:ext cx="401320" cy="152400"/>
            </a:xfrm>
            <a:custGeom>
              <a:avLst/>
              <a:gdLst/>
              <a:ahLst/>
              <a:cxnLst/>
              <a:rect l="l" t="t" r="r" b="b"/>
              <a:pathLst>
                <a:path w="401319" h="152400">
                  <a:moveTo>
                    <a:pt x="248969" y="0"/>
                  </a:moveTo>
                  <a:lnTo>
                    <a:pt x="0" y="0"/>
                  </a:lnTo>
                  <a:lnTo>
                    <a:pt x="152162" y="152207"/>
                  </a:lnTo>
                  <a:lnTo>
                    <a:pt x="400786" y="152207"/>
                  </a:lnTo>
                  <a:lnTo>
                    <a:pt x="248969" y="0"/>
                  </a:lnTo>
                </a:path>
              </a:pathLst>
            </a:custGeom>
            <a:ln w="2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06280" y="1007518"/>
              <a:ext cx="3333115" cy="5005070"/>
            </a:xfrm>
            <a:custGeom>
              <a:avLst/>
              <a:gdLst/>
              <a:ahLst/>
              <a:cxnLst/>
              <a:rect l="l" t="t" r="r" b="b"/>
              <a:pathLst>
                <a:path w="3333115" h="5005070">
                  <a:moveTo>
                    <a:pt x="0" y="5004925"/>
                  </a:moveTo>
                  <a:lnTo>
                    <a:pt x="885151" y="5004925"/>
                  </a:lnTo>
                  <a:lnTo>
                    <a:pt x="885151" y="3387294"/>
                  </a:lnTo>
                  <a:lnTo>
                    <a:pt x="1673303" y="3387294"/>
                  </a:lnTo>
                  <a:lnTo>
                    <a:pt x="1673303" y="2502481"/>
                  </a:lnTo>
                  <a:lnTo>
                    <a:pt x="2503155" y="2502481"/>
                  </a:lnTo>
                  <a:lnTo>
                    <a:pt x="2503155" y="885089"/>
                  </a:lnTo>
                  <a:lnTo>
                    <a:pt x="3332592" y="885089"/>
                  </a:lnTo>
                  <a:lnTo>
                    <a:pt x="3332592" y="0"/>
                  </a:lnTo>
                </a:path>
              </a:pathLst>
            </a:custGeom>
            <a:ln w="82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24551" y="3579348"/>
              <a:ext cx="151817" cy="13800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8206" y="3579348"/>
              <a:ext cx="151748" cy="13800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10955" y="3759153"/>
              <a:ext cx="179009" cy="37282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24551" y="4159692"/>
              <a:ext cx="151817" cy="15223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18206" y="4159692"/>
              <a:ext cx="151748" cy="15223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69954" y="3966290"/>
              <a:ext cx="138354" cy="15209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44437" y="4062991"/>
              <a:ext cx="152162" cy="15209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329787" y="1989364"/>
              <a:ext cx="97155" cy="235585"/>
            </a:xfrm>
            <a:custGeom>
              <a:avLst/>
              <a:gdLst/>
              <a:ahLst/>
              <a:cxnLst/>
              <a:rect l="l" t="t" r="r" b="b"/>
              <a:pathLst>
                <a:path w="97155" h="235585">
                  <a:moveTo>
                    <a:pt x="96808" y="0"/>
                  </a:moveTo>
                  <a:lnTo>
                    <a:pt x="0" y="0"/>
                  </a:lnTo>
                  <a:lnTo>
                    <a:pt x="0" y="235066"/>
                  </a:lnTo>
                  <a:lnTo>
                    <a:pt x="96808" y="235066"/>
                  </a:lnTo>
                  <a:lnTo>
                    <a:pt x="96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949" y="2376264"/>
              <a:ext cx="97155" cy="248920"/>
            </a:xfrm>
            <a:custGeom>
              <a:avLst/>
              <a:gdLst/>
              <a:ahLst/>
              <a:cxnLst/>
              <a:rect l="l" t="t" r="r" b="b"/>
              <a:pathLst>
                <a:path w="97155" h="248919">
                  <a:moveTo>
                    <a:pt x="96808" y="0"/>
                  </a:moveTo>
                  <a:lnTo>
                    <a:pt x="0" y="0"/>
                  </a:lnTo>
                  <a:lnTo>
                    <a:pt x="0" y="248921"/>
                  </a:lnTo>
                  <a:lnTo>
                    <a:pt x="96808" y="248921"/>
                  </a:lnTo>
                  <a:lnTo>
                    <a:pt x="9680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78742" y="1933927"/>
              <a:ext cx="97155" cy="248920"/>
            </a:xfrm>
            <a:custGeom>
              <a:avLst/>
              <a:gdLst/>
              <a:ahLst/>
              <a:cxnLst/>
              <a:rect l="l" t="t" r="r" b="b"/>
              <a:pathLst>
                <a:path w="97155" h="248919">
                  <a:moveTo>
                    <a:pt x="96808" y="0"/>
                  </a:moveTo>
                  <a:lnTo>
                    <a:pt x="0" y="0"/>
                  </a:lnTo>
                  <a:lnTo>
                    <a:pt x="0" y="248921"/>
                  </a:lnTo>
                  <a:lnTo>
                    <a:pt x="96808" y="248921"/>
                  </a:lnTo>
                  <a:lnTo>
                    <a:pt x="9680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72041" y="1989365"/>
              <a:ext cx="442595" cy="483870"/>
            </a:xfrm>
            <a:custGeom>
              <a:avLst/>
              <a:gdLst/>
              <a:ahLst/>
              <a:cxnLst/>
              <a:rect l="l" t="t" r="r" b="b"/>
              <a:pathLst>
                <a:path w="442594" h="483869">
                  <a:moveTo>
                    <a:pt x="96812" y="235000"/>
                  </a:moveTo>
                  <a:lnTo>
                    <a:pt x="0" y="235000"/>
                  </a:lnTo>
                  <a:lnTo>
                    <a:pt x="0" y="483590"/>
                  </a:lnTo>
                  <a:lnTo>
                    <a:pt x="96812" y="483590"/>
                  </a:lnTo>
                  <a:lnTo>
                    <a:pt x="96812" y="235000"/>
                  </a:lnTo>
                  <a:close/>
                </a:path>
                <a:path w="442594" h="483869">
                  <a:moveTo>
                    <a:pt x="442556" y="0"/>
                  </a:moveTo>
                  <a:lnTo>
                    <a:pt x="345757" y="0"/>
                  </a:lnTo>
                  <a:lnTo>
                    <a:pt x="345757" y="235077"/>
                  </a:lnTo>
                  <a:lnTo>
                    <a:pt x="442556" y="235077"/>
                  </a:lnTo>
                  <a:lnTo>
                    <a:pt x="44255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56017" y="2086065"/>
              <a:ext cx="111125" cy="235585"/>
            </a:xfrm>
            <a:custGeom>
              <a:avLst/>
              <a:gdLst/>
              <a:ahLst/>
              <a:cxnLst/>
              <a:rect l="l" t="t" r="r" b="b"/>
              <a:pathLst>
                <a:path w="111125" h="235585">
                  <a:moveTo>
                    <a:pt x="110732" y="0"/>
                  </a:moveTo>
                  <a:lnTo>
                    <a:pt x="0" y="0"/>
                  </a:lnTo>
                  <a:lnTo>
                    <a:pt x="0" y="235066"/>
                  </a:lnTo>
                  <a:lnTo>
                    <a:pt x="110732" y="235066"/>
                  </a:lnTo>
                  <a:lnTo>
                    <a:pt x="110732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08180" y="2182862"/>
              <a:ext cx="97155" cy="248920"/>
            </a:xfrm>
            <a:custGeom>
              <a:avLst/>
              <a:gdLst/>
              <a:ahLst/>
              <a:cxnLst/>
              <a:rect l="l" t="t" r="r" b="b"/>
              <a:pathLst>
                <a:path w="97154" h="248919">
                  <a:moveTo>
                    <a:pt x="96808" y="0"/>
                  </a:moveTo>
                  <a:lnTo>
                    <a:pt x="0" y="0"/>
                  </a:lnTo>
                  <a:lnTo>
                    <a:pt x="0" y="248921"/>
                  </a:lnTo>
                  <a:lnTo>
                    <a:pt x="96808" y="248921"/>
                  </a:lnTo>
                  <a:lnTo>
                    <a:pt x="9680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60342" y="2279563"/>
              <a:ext cx="97155" cy="248920"/>
            </a:xfrm>
            <a:custGeom>
              <a:avLst/>
              <a:gdLst/>
              <a:ahLst/>
              <a:cxnLst/>
              <a:rect l="l" t="t" r="r" b="b"/>
              <a:pathLst>
                <a:path w="97154" h="248919">
                  <a:moveTo>
                    <a:pt x="96808" y="0"/>
                  </a:moveTo>
                  <a:lnTo>
                    <a:pt x="0" y="0"/>
                  </a:lnTo>
                  <a:lnTo>
                    <a:pt x="0" y="248921"/>
                  </a:lnTo>
                  <a:lnTo>
                    <a:pt x="96808" y="248921"/>
                  </a:lnTo>
                  <a:lnTo>
                    <a:pt x="96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93530" y="1864841"/>
              <a:ext cx="0" cy="829944"/>
            </a:xfrm>
            <a:custGeom>
              <a:avLst/>
              <a:gdLst/>
              <a:ahLst/>
              <a:cxnLst/>
              <a:rect l="l" t="t" r="r" b="b"/>
              <a:pathLst>
                <a:path h="829944">
                  <a:moveTo>
                    <a:pt x="0" y="0"/>
                  </a:moveTo>
                  <a:lnTo>
                    <a:pt x="0" y="829417"/>
                  </a:lnTo>
                </a:path>
              </a:pathLst>
            </a:custGeom>
            <a:ln w="13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89500" y="2763469"/>
              <a:ext cx="193613" cy="17958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389500" y="2763469"/>
              <a:ext cx="193675" cy="179705"/>
            </a:xfrm>
            <a:custGeom>
              <a:avLst/>
              <a:gdLst/>
              <a:ahLst/>
              <a:cxnLst/>
              <a:rect l="l" t="t" r="r" b="b"/>
              <a:pathLst>
                <a:path w="193675" h="179705">
                  <a:moveTo>
                    <a:pt x="96806" y="0"/>
                  </a:moveTo>
                  <a:lnTo>
                    <a:pt x="58321" y="7103"/>
                  </a:lnTo>
                  <a:lnTo>
                    <a:pt x="27639" y="25850"/>
                  </a:lnTo>
                  <a:lnTo>
                    <a:pt x="7339" y="52393"/>
                  </a:lnTo>
                  <a:lnTo>
                    <a:pt x="0" y="82886"/>
                  </a:lnTo>
                  <a:lnTo>
                    <a:pt x="7339" y="121424"/>
                  </a:lnTo>
                  <a:lnTo>
                    <a:pt x="27639" y="152062"/>
                  </a:lnTo>
                  <a:lnTo>
                    <a:pt x="58321" y="172287"/>
                  </a:lnTo>
                  <a:lnTo>
                    <a:pt x="96806" y="179587"/>
                  </a:lnTo>
                  <a:lnTo>
                    <a:pt x="135152" y="172287"/>
                  </a:lnTo>
                  <a:lnTo>
                    <a:pt x="165849" y="152062"/>
                  </a:lnTo>
                  <a:lnTo>
                    <a:pt x="186227" y="121424"/>
                  </a:lnTo>
                  <a:lnTo>
                    <a:pt x="193613" y="82886"/>
                  </a:lnTo>
                  <a:lnTo>
                    <a:pt x="186227" y="52393"/>
                  </a:lnTo>
                  <a:lnTo>
                    <a:pt x="165849" y="25850"/>
                  </a:lnTo>
                  <a:lnTo>
                    <a:pt x="135152" y="7103"/>
                  </a:lnTo>
                  <a:lnTo>
                    <a:pt x="96806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46396" y="3233711"/>
              <a:ext cx="207669" cy="20721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546396" y="3233711"/>
              <a:ext cx="208279" cy="207645"/>
            </a:xfrm>
            <a:custGeom>
              <a:avLst/>
              <a:gdLst/>
              <a:ahLst/>
              <a:cxnLst/>
              <a:rect l="l" t="t" r="r" b="b"/>
              <a:pathLst>
                <a:path w="208279" h="207645">
                  <a:moveTo>
                    <a:pt x="96931" y="0"/>
                  </a:moveTo>
                  <a:lnTo>
                    <a:pt x="58426" y="7300"/>
                  </a:lnTo>
                  <a:lnTo>
                    <a:pt x="27701" y="27525"/>
                  </a:lnTo>
                  <a:lnTo>
                    <a:pt x="7359" y="58163"/>
                  </a:lnTo>
                  <a:lnTo>
                    <a:pt x="0" y="96700"/>
                  </a:lnTo>
                  <a:lnTo>
                    <a:pt x="7359" y="137222"/>
                  </a:lnTo>
                  <a:lnTo>
                    <a:pt x="27701" y="172628"/>
                  </a:lnTo>
                  <a:lnTo>
                    <a:pt x="58426" y="197699"/>
                  </a:lnTo>
                  <a:lnTo>
                    <a:pt x="96931" y="207216"/>
                  </a:lnTo>
                  <a:lnTo>
                    <a:pt x="137593" y="197699"/>
                  </a:lnTo>
                  <a:lnTo>
                    <a:pt x="173064" y="172628"/>
                  </a:lnTo>
                  <a:lnTo>
                    <a:pt x="198153" y="137222"/>
                  </a:lnTo>
                  <a:lnTo>
                    <a:pt x="207669" y="96700"/>
                  </a:lnTo>
                  <a:lnTo>
                    <a:pt x="198153" y="58162"/>
                  </a:lnTo>
                  <a:lnTo>
                    <a:pt x="173064" y="27525"/>
                  </a:lnTo>
                  <a:lnTo>
                    <a:pt x="137593" y="7300"/>
                  </a:lnTo>
                  <a:lnTo>
                    <a:pt x="96931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89500" y="2970823"/>
              <a:ext cx="193613" cy="19353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389500" y="2970823"/>
              <a:ext cx="193675" cy="193675"/>
            </a:xfrm>
            <a:custGeom>
              <a:avLst/>
              <a:gdLst/>
              <a:ahLst/>
              <a:cxnLst/>
              <a:rect l="l" t="t" r="r" b="b"/>
              <a:pathLst>
                <a:path w="193675" h="193675">
                  <a:moveTo>
                    <a:pt x="96806" y="0"/>
                  </a:moveTo>
                  <a:lnTo>
                    <a:pt x="58321" y="7358"/>
                  </a:lnTo>
                  <a:lnTo>
                    <a:pt x="27639" y="27680"/>
                  </a:lnTo>
                  <a:lnTo>
                    <a:pt x="7339" y="58337"/>
                  </a:lnTo>
                  <a:lnTo>
                    <a:pt x="0" y="96700"/>
                  </a:lnTo>
                  <a:lnTo>
                    <a:pt x="7339" y="135260"/>
                  </a:lnTo>
                  <a:lnTo>
                    <a:pt x="27639" y="165945"/>
                  </a:lnTo>
                  <a:lnTo>
                    <a:pt x="58321" y="186218"/>
                  </a:lnTo>
                  <a:lnTo>
                    <a:pt x="96806" y="193539"/>
                  </a:lnTo>
                  <a:lnTo>
                    <a:pt x="135152" y="186218"/>
                  </a:lnTo>
                  <a:lnTo>
                    <a:pt x="165849" y="165945"/>
                  </a:lnTo>
                  <a:lnTo>
                    <a:pt x="186227" y="135260"/>
                  </a:lnTo>
                  <a:lnTo>
                    <a:pt x="193613" y="96700"/>
                  </a:lnTo>
                  <a:lnTo>
                    <a:pt x="186227" y="58337"/>
                  </a:lnTo>
                  <a:lnTo>
                    <a:pt x="165849" y="27680"/>
                  </a:lnTo>
                  <a:lnTo>
                    <a:pt x="135152" y="7358"/>
                  </a:lnTo>
                  <a:lnTo>
                    <a:pt x="96806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03087" y="3219759"/>
              <a:ext cx="207545" cy="19353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403087" y="3219759"/>
              <a:ext cx="207645" cy="193675"/>
            </a:xfrm>
            <a:custGeom>
              <a:avLst/>
              <a:gdLst/>
              <a:ahLst/>
              <a:cxnLst/>
              <a:rect l="l" t="t" r="r" b="b"/>
              <a:pathLst>
                <a:path w="207644" h="193675">
                  <a:moveTo>
                    <a:pt x="96806" y="0"/>
                  </a:moveTo>
                  <a:lnTo>
                    <a:pt x="58327" y="7319"/>
                  </a:lnTo>
                  <a:lnTo>
                    <a:pt x="27645" y="27577"/>
                  </a:lnTo>
                  <a:lnTo>
                    <a:pt x="7341" y="58221"/>
                  </a:lnTo>
                  <a:lnTo>
                    <a:pt x="0" y="96700"/>
                  </a:lnTo>
                  <a:lnTo>
                    <a:pt x="7341" y="135085"/>
                  </a:lnTo>
                  <a:lnTo>
                    <a:pt x="27645" y="165790"/>
                  </a:lnTo>
                  <a:lnTo>
                    <a:pt x="58327" y="186159"/>
                  </a:lnTo>
                  <a:lnTo>
                    <a:pt x="96806" y="193539"/>
                  </a:lnTo>
                  <a:lnTo>
                    <a:pt x="137468" y="186159"/>
                  </a:lnTo>
                  <a:lnTo>
                    <a:pt x="172939" y="165790"/>
                  </a:lnTo>
                  <a:lnTo>
                    <a:pt x="198029" y="135085"/>
                  </a:lnTo>
                  <a:lnTo>
                    <a:pt x="207545" y="96700"/>
                  </a:lnTo>
                  <a:lnTo>
                    <a:pt x="198029" y="58221"/>
                  </a:lnTo>
                  <a:lnTo>
                    <a:pt x="172939" y="27577"/>
                  </a:lnTo>
                  <a:lnTo>
                    <a:pt x="137468" y="7319"/>
                  </a:lnTo>
                  <a:lnTo>
                    <a:pt x="96806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38152" y="2763469"/>
              <a:ext cx="193585" cy="17958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638152" y="2763469"/>
              <a:ext cx="193675" cy="179705"/>
            </a:xfrm>
            <a:custGeom>
              <a:avLst/>
              <a:gdLst/>
              <a:ahLst/>
              <a:cxnLst/>
              <a:rect l="l" t="t" r="r" b="b"/>
              <a:pathLst>
                <a:path w="193675" h="179705">
                  <a:moveTo>
                    <a:pt x="96793" y="0"/>
                  </a:moveTo>
                  <a:lnTo>
                    <a:pt x="58315" y="7103"/>
                  </a:lnTo>
                  <a:lnTo>
                    <a:pt x="27638" y="25850"/>
                  </a:lnTo>
                  <a:lnTo>
                    <a:pt x="7339" y="52393"/>
                  </a:lnTo>
                  <a:lnTo>
                    <a:pt x="0" y="82886"/>
                  </a:lnTo>
                  <a:lnTo>
                    <a:pt x="7339" y="121424"/>
                  </a:lnTo>
                  <a:lnTo>
                    <a:pt x="27638" y="152062"/>
                  </a:lnTo>
                  <a:lnTo>
                    <a:pt x="58315" y="172287"/>
                  </a:lnTo>
                  <a:lnTo>
                    <a:pt x="96792" y="179587"/>
                  </a:lnTo>
                  <a:lnTo>
                    <a:pt x="135275" y="172287"/>
                  </a:lnTo>
                  <a:lnTo>
                    <a:pt x="165953" y="152062"/>
                  </a:lnTo>
                  <a:lnTo>
                    <a:pt x="186248" y="121424"/>
                  </a:lnTo>
                  <a:lnTo>
                    <a:pt x="193585" y="82886"/>
                  </a:lnTo>
                  <a:lnTo>
                    <a:pt x="186248" y="52393"/>
                  </a:lnTo>
                  <a:lnTo>
                    <a:pt x="165953" y="25850"/>
                  </a:lnTo>
                  <a:lnTo>
                    <a:pt x="135275" y="7103"/>
                  </a:lnTo>
                  <a:lnTo>
                    <a:pt x="96793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87107" y="2763469"/>
              <a:ext cx="179778" cy="179587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887107" y="2763469"/>
              <a:ext cx="180340" cy="179705"/>
            </a:xfrm>
            <a:custGeom>
              <a:avLst/>
              <a:gdLst/>
              <a:ahLst/>
              <a:cxnLst/>
              <a:rect l="l" t="t" r="r" b="b"/>
              <a:pathLst>
                <a:path w="180339" h="179705">
                  <a:moveTo>
                    <a:pt x="82847" y="0"/>
                  </a:moveTo>
                  <a:lnTo>
                    <a:pt x="52426" y="7103"/>
                  </a:lnTo>
                  <a:lnTo>
                    <a:pt x="25889" y="25850"/>
                  </a:lnTo>
                  <a:lnTo>
                    <a:pt x="7119" y="52393"/>
                  </a:lnTo>
                  <a:lnTo>
                    <a:pt x="0" y="82886"/>
                  </a:lnTo>
                  <a:lnTo>
                    <a:pt x="7119" y="121424"/>
                  </a:lnTo>
                  <a:lnTo>
                    <a:pt x="25889" y="152062"/>
                  </a:lnTo>
                  <a:lnTo>
                    <a:pt x="52426" y="172287"/>
                  </a:lnTo>
                  <a:lnTo>
                    <a:pt x="82847" y="179587"/>
                  </a:lnTo>
                  <a:lnTo>
                    <a:pt x="121351" y="172287"/>
                  </a:lnTo>
                  <a:lnTo>
                    <a:pt x="152076" y="152062"/>
                  </a:lnTo>
                  <a:lnTo>
                    <a:pt x="172418" y="121424"/>
                  </a:lnTo>
                  <a:lnTo>
                    <a:pt x="179778" y="82886"/>
                  </a:lnTo>
                  <a:lnTo>
                    <a:pt x="172419" y="52393"/>
                  </a:lnTo>
                  <a:lnTo>
                    <a:pt x="152076" y="25850"/>
                  </a:lnTo>
                  <a:lnTo>
                    <a:pt x="121351" y="7103"/>
                  </a:lnTo>
                  <a:lnTo>
                    <a:pt x="82847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38152" y="2970823"/>
              <a:ext cx="193585" cy="19353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38152" y="2970823"/>
              <a:ext cx="193675" cy="193675"/>
            </a:xfrm>
            <a:custGeom>
              <a:avLst/>
              <a:gdLst/>
              <a:ahLst/>
              <a:cxnLst/>
              <a:rect l="l" t="t" r="r" b="b"/>
              <a:pathLst>
                <a:path w="193675" h="193675">
                  <a:moveTo>
                    <a:pt x="96793" y="0"/>
                  </a:moveTo>
                  <a:lnTo>
                    <a:pt x="58315" y="7358"/>
                  </a:lnTo>
                  <a:lnTo>
                    <a:pt x="27638" y="27680"/>
                  </a:lnTo>
                  <a:lnTo>
                    <a:pt x="7339" y="58337"/>
                  </a:lnTo>
                  <a:lnTo>
                    <a:pt x="0" y="96700"/>
                  </a:lnTo>
                  <a:lnTo>
                    <a:pt x="7339" y="135260"/>
                  </a:lnTo>
                  <a:lnTo>
                    <a:pt x="27638" y="165945"/>
                  </a:lnTo>
                  <a:lnTo>
                    <a:pt x="58315" y="186218"/>
                  </a:lnTo>
                  <a:lnTo>
                    <a:pt x="96792" y="193539"/>
                  </a:lnTo>
                  <a:lnTo>
                    <a:pt x="135275" y="186218"/>
                  </a:lnTo>
                  <a:lnTo>
                    <a:pt x="165953" y="165945"/>
                  </a:lnTo>
                  <a:lnTo>
                    <a:pt x="186248" y="135260"/>
                  </a:lnTo>
                  <a:lnTo>
                    <a:pt x="193585" y="96700"/>
                  </a:lnTo>
                  <a:lnTo>
                    <a:pt x="186248" y="58337"/>
                  </a:lnTo>
                  <a:lnTo>
                    <a:pt x="165953" y="27680"/>
                  </a:lnTo>
                  <a:lnTo>
                    <a:pt x="135275" y="7358"/>
                  </a:lnTo>
                  <a:lnTo>
                    <a:pt x="96793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87107" y="2970823"/>
              <a:ext cx="179778" cy="193539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887107" y="2970823"/>
              <a:ext cx="180340" cy="193675"/>
            </a:xfrm>
            <a:custGeom>
              <a:avLst/>
              <a:gdLst/>
              <a:ahLst/>
              <a:cxnLst/>
              <a:rect l="l" t="t" r="r" b="b"/>
              <a:pathLst>
                <a:path w="180339" h="193675">
                  <a:moveTo>
                    <a:pt x="82847" y="0"/>
                  </a:moveTo>
                  <a:lnTo>
                    <a:pt x="52426" y="7358"/>
                  </a:lnTo>
                  <a:lnTo>
                    <a:pt x="25889" y="27680"/>
                  </a:lnTo>
                  <a:lnTo>
                    <a:pt x="7119" y="58337"/>
                  </a:lnTo>
                  <a:lnTo>
                    <a:pt x="0" y="96700"/>
                  </a:lnTo>
                  <a:lnTo>
                    <a:pt x="7119" y="135260"/>
                  </a:lnTo>
                  <a:lnTo>
                    <a:pt x="25889" y="165945"/>
                  </a:lnTo>
                  <a:lnTo>
                    <a:pt x="52426" y="186218"/>
                  </a:lnTo>
                  <a:lnTo>
                    <a:pt x="82847" y="193539"/>
                  </a:lnTo>
                  <a:lnTo>
                    <a:pt x="121351" y="186218"/>
                  </a:lnTo>
                  <a:lnTo>
                    <a:pt x="152076" y="165945"/>
                  </a:lnTo>
                  <a:lnTo>
                    <a:pt x="172418" y="135260"/>
                  </a:lnTo>
                  <a:lnTo>
                    <a:pt x="179778" y="96700"/>
                  </a:lnTo>
                  <a:lnTo>
                    <a:pt x="172418" y="58337"/>
                  </a:lnTo>
                  <a:lnTo>
                    <a:pt x="152076" y="27680"/>
                  </a:lnTo>
                  <a:lnTo>
                    <a:pt x="121351" y="7358"/>
                  </a:lnTo>
                  <a:lnTo>
                    <a:pt x="82847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52070" y="3219759"/>
              <a:ext cx="207559" cy="19353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652070" y="3219759"/>
              <a:ext cx="207645" cy="193675"/>
            </a:xfrm>
            <a:custGeom>
              <a:avLst/>
              <a:gdLst/>
              <a:ahLst/>
              <a:cxnLst/>
              <a:rect l="l" t="t" r="r" b="b"/>
              <a:pathLst>
                <a:path w="207644" h="193675">
                  <a:moveTo>
                    <a:pt x="96820" y="0"/>
                  </a:moveTo>
                  <a:lnTo>
                    <a:pt x="58333" y="7319"/>
                  </a:lnTo>
                  <a:lnTo>
                    <a:pt x="27646" y="27577"/>
                  </a:lnTo>
                  <a:lnTo>
                    <a:pt x="7341" y="58221"/>
                  </a:lnTo>
                  <a:lnTo>
                    <a:pt x="0" y="96700"/>
                  </a:lnTo>
                  <a:lnTo>
                    <a:pt x="7341" y="135085"/>
                  </a:lnTo>
                  <a:lnTo>
                    <a:pt x="27646" y="165790"/>
                  </a:lnTo>
                  <a:lnTo>
                    <a:pt x="58333" y="186159"/>
                  </a:lnTo>
                  <a:lnTo>
                    <a:pt x="96820" y="193539"/>
                  </a:lnTo>
                  <a:lnTo>
                    <a:pt x="137482" y="186159"/>
                  </a:lnTo>
                  <a:lnTo>
                    <a:pt x="172953" y="165790"/>
                  </a:lnTo>
                  <a:lnTo>
                    <a:pt x="198042" y="135085"/>
                  </a:lnTo>
                  <a:lnTo>
                    <a:pt x="207559" y="96700"/>
                  </a:lnTo>
                  <a:lnTo>
                    <a:pt x="198042" y="58221"/>
                  </a:lnTo>
                  <a:lnTo>
                    <a:pt x="172953" y="27577"/>
                  </a:lnTo>
                  <a:lnTo>
                    <a:pt x="137482" y="7319"/>
                  </a:lnTo>
                  <a:lnTo>
                    <a:pt x="96820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887107" y="3219759"/>
              <a:ext cx="207531" cy="19353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887107" y="3219759"/>
              <a:ext cx="207645" cy="193675"/>
            </a:xfrm>
            <a:custGeom>
              <a:avLst/>
              <a:gdLst/>
              <a:ahLst/>
              <a:cxnLst/>
              <a:rect l="l" t="t" r="r" b="b"/>
              <a:pathLst>
                <a:path w="207644" h="193675">
                  <a:moveTo>
                    <a:pt x="96793" y="0"/>
                  </a:moveTo>
                  <a:lnTo>
                    <a:pt x="58310" y="7319"/>
                  </a:lnTo>
                  <a:lnTo>
                    <a:pt x="27632" y="27577"/>
                  </a:lnTo>
                  <a:lnTo>
                    <a:pt x="7337" y="58221"/>
                  </a:lnTo>
                  <a:lnTo>
                    <a:pt x="0" y="96700"/>
                  </a:lnTo>
                  <a:lnTo>
                    <a:pt x="7337" y="135085"/>
                  </a:lnTo>
                  <a:lnTo>
                    <a:pt x="27632" y="165790"/>
                  </a:lnTo>
                  <a:lnTo>
                    <a:pt x="58310" y="186159"/>
                  </a:lnTo>
                  <a:lnTo>
                    <a:pt x="96792" y="193539"/>
                  </a:lnTo>
                  <a:lnTo>
                    <a:pt x="137454" y="186159"/>
                  </a:lnTo>
                  <a:lnTo>
                    <a:pt x="172925" y="165790"/>
                  </a:lnTo>
                  <a:lnTo>
                    <a:pt x="198015" y="135085"/>
                  </a:lnTo>
                  <a:lnTo>
                    <a:pt x="207531" y="96700"/>
                  </a:lnTo>
                  <a:lnTo>
                    <a:pt x="198015" y="58221"/>
                  </a:lnTo>
                  <a:lnTo>
                    <a:pt x="172926" y="27577"/>
                  </a:lnTo>
                  <a:lnTo>
                    <a:pt x="137454" y="7319"/>
                  </a:lnTo>
                  <a:lnTo>
                    <a:pt x="96793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74417" y="2763469"/>
              <a:ext cx="193585" cy="179587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274417" y="2763469"/>
              <a:ext cx="193675" cy="179705"/>
            </a:xfrm>
            <a:custGeom>
              <a:avLst/>
              <a:gdLst/>
              <a:ahLst/>
              <a:cxnLst/>
              <a:rect l="l" t="t" r="r" b="b"/>
              <a:pathLst>
                <a:path w="193675" h="179705">
                  <a:moveTo>
                    <a:pt x="96793" y="0"/>
                  </a:moveTo>
                  <a:lnTo>
                    <a:pt x="58310" y="7103"/>
                  </a:lnTo>
                  <a:lnTo>
                    <a:pt x="27632" y="25850"/>
                  </a:lnTo>
                  <a:lnTo>
                    <a:pt x="7337" y="52393"/>
                  </a:lnTo>
                  <a:lnTo>
                    <a:pt x="0" y="82886"/>
                  </a:lnTo>
                  <a:lnTo>
                    <a:pt x="7337" y="121424"/>
                  </a:lnTo>
                  <a:lnTo>
                    <a:pt x="27632" y="152062"/>
                  </a:lnTo>
                  <a:lnTo>
                    <a:pt x="58310" y="172287"/>
                  </a:lnTo>
                  <a:lnTo>
                    <a:pt x="96792" y="179587"/>
                  </a:lnTo>
                  <a:lnTo>
                    <a:pt x="135275" y="172287"/>
                  </a:lnTo>
                  <a:lnTo>
                    <a:pt x="165953" y="152062"/>
                  </a:lnTo>
                  <a:lnTo>
                    <a:pt x="186248" y="121424"/>
                  </a:lnTo>
                  <a:lnTo>
                    <a:pt x="193585" y="82886"/>
                  </a:lnTo>
                  <a:lnTo>
                    <a:pt x="186248" y="52393"/>
                  </a:lnTo>
                  <a:lnTo>
                    <a:pt x="165953" y="25850"/>
                  </a:lnTo>
                  <a:lnTo>
                    <a:pt x="135275" y="7103"/>
                  </a:lnTo>
                  <a:lnTo>
                    <a:pt x="96793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12634" y="2970823"/>
              <a:ext cx="193585" cy="193539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2412634" y="2970823"/>
              <a:ext cx="193675" cy="193675"/>
            </a:xfrm>
            <a:custGeom>
              <a:avLst/>
              <a:gdLst/>
              <a:ahLst/>
              <a:cxnLst/>
              <a:rect l="l" t="t" r="r" b="b"/>
              <a:pathLst>
                <a:path w="193675" h="193675">
                  <a:moveTo>
                    <a:pt x="96793" y="0"/>
                  </a:moveTo>
                  <a:lnTo>
                    <a:pt x="58310" y="7358"/>
                  </a:lnTo>
                  <a:lnTo>
                    <a:pt x="27632" y="27680"/>
                  </a:lnTo>
                  <a:lnTo>
                    <a:pt x="7337" y="58337"/>
                  </a:lnTo>
                  <a:lnTo>
                    <a:pt x="0" y="96700"/>
                  </a:lnTo>
                  <a:lnTo>
                    <a:pt x="7337" y="135260"/>
                  </a:lnTo>
                  <a:lnTo>
                    <a:pt x="27632" y="165945"/>
                  </a:lnTo>
                  <a:lnTo>
                    <a:pt x="58310" y="186218"/>
                  </a:lnTo>
                  <a:lnTo>
                    <a:pt x="96792" y="193539"/>
                  </a:lnTo>
                  <a:lnTo>
                    <a:pt x="135275" y="186218"/>
                  </a:lnTo>
                  <a:lnTo>
                    <a:pt x="165953" y="165945"/>
                  </a:lnTo>
                  <a:lnTo>
                    <a:pt x="186248" y="135260"/>
                  </a:lnTo>
                  <a:lnTo>
                    <a:pt x="193585" y="96700"/>
                  </a:lnTo>
                  <a:lnTo>
                    <a:pt x="186248" y="58337"/>
                  </a:lnTo>
                  <a:lnTo>
                    <a:pt x="165953" y="27680"/>
                  </a:lnTo>
                  <a:lnTo>
                    <a:pt x="135275" y="7358"/>
                  </a:lnTo>
                  <a:lnTo>
                    <a:pt x="96793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91432" y="3219759"/>
              <a:ext cx="207255" cy="193539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7836" y="3206162"/>
              <a:ext cx="234448" cy="22073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675535" y="3164363"/>
              <a:ext cx="207255" cy="20721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61939" y="3150767"/>
              <a:ext cx="234448" cy="23440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62431" y="2763469"/>
              <a:ext cx="180054" cy="17958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3062431" y="2763469"/>
              <a:ext cx="180340" cy="179705"/>
            </a:xfrm>
            <a:custGeom>
              <a:avLst/>
              <a:gdLst/>
              <a:ahLst/>
              <a:cxnLst/>
              <a:rect l="l" t="t" r="r" b="b"/>
              <a:pathLst>
                <a:path w="180339" h="179705">
                  <a:moveTo>
                    <a:pt x="83261" y="0"/>
                  </a:moveTo>
                  <a:lnTo>
                    <a:pt x="52601" y="7103"/>
                  </a:lnTo>
                  <a:lnTo>
                    <a:pt x="25941" y="25850"/>
                  </a:lnTo>
                  <a:lnTo>
                    <a:pt x="7126" y="52393"/>
                  </a:lnTo>
                  <a:lnTo>
                    <a:pt x="0" y="82886"/>
                  </a:lnTo>
                  <a:lnTo>
                    <a:pt x="7126" y="121424"/>
                  </a:lnTo>
                  <a:lnTo>
                    <a:pt x="25941" y="152062"/>
                  </a:lnTo>
                  <a:lnTo>
                    <a:pt x="52601" y="172287"/>
                  </a:lnTo>
                  <a:lnTo>
                    <a:pt x="83261" y="179587"/>
                  </a:lnTo>
                  <a:lnTo>
                    <a:pt x="121569" y="172287"/>
                  </a:lnTo>
                  <a:lnTo>
                    <a:pt x="152266" y="152062"/>
                  </a:lnTo>
                  <a:lnTo>
                    <a:pt x="172658" y="121424"/>
                  </a:lnTo>
                  <a:lnTo>
                    <a:pt x="180054" y="82886"/>
                  </a:lnTo>
                  <a:lnTo>
                    <a:pt x="172658" y="52393"/>
                  </a:lnTo>
                  <a:lnTo>
                    <a:pt x="152266" y="25850"/>
                  </a:lnTo>
                  <a:lnTo>
                    <a:pt x="121569" y="7103"/>
                  </a:lnTo>
                  <a:lnTo>
                    <a:pt x="83261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00648" y="2929242"/>
              <a:ext cx="193585" cy="180001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200648" y="2929242"/>
              <a:ext cx="193675" cy="180340"/>
            </a:xfrm>
            <a:custGeom>
              <a:avLst/>
              <a:gdLst/>
              <a:ahLst/>
              <a:cxnLst/>
              <a:rect l="l" t="t" r="r" b="b"/>
              <a:pathLst>
                <a:path w="193675" h="180339">
                  <a:moveTo>
                    <a:pt x="96793" y="0"/>
                  </a:moveTo>
                  <a:lnTo>
                    <a:pt x="58484" y="7146"/>
                  </a:lnTo>
                  <a:lnTo>
                    <a:pt x="27788" y="25988"/>
                  </a:lnTo>
                  <a:lnTo>
                    <a:pt x="7395" y="52626"/>
                  </a:lnTo>
                  <a:lnTo>
                    <a:pt x="0" y="83162"/>
                  </a:lnTo>
                  <a:lnTo>
                    <a:pt x="7395" y="121547"/>
                  </a:lnTo>
                  <a:lnTo>
                    <a:pt x="27788" y="152252"/>
                  </a:lnTo>
                  <a:lnTo>
                    <a:pt x="58484" y="172621"/>
                  </a:lnTo>
                  <a:lnTo>
                    <a:pt x="96792" y="180001"/>
                  </a:lnTo>
                  <a:lnTo>
                    <a:pt x="135275" y="172621"/>
                  </a:lnTo>
                  <a:lnTo>
                    <a:pt x="165953" y="152252"/>
                  </a:lnTo>
                  <a:lnTo>
                    <a:pt x="186248" y="121547"/>
                  </a:lnTo>
                  <a:lnTo>
                    <a:pt x="193585" y="83162"/>
                  </a:lnTo>
                  <a:lnTo>
                    <a:pt x="186248" y="52626"/>
                  </a:lnTo>
                  <a:lnTo>
                    <a:pt x="165953" y="25988"/>
                  </a:lnTo>
                  <a:lnTo>
                    <a:pt x="135275" y="7146"/>
                  </a:lnTo>
                  <a:lnTo>
                    <a:pt x="96793" y="0"/>
                  </a:lnTo>
                </a:path>
              </a:pathLst>
            </a:custGeom>
            <a:ln w="2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66756" y="3067524"/>
              <a:ext cx="207531" cy="207354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3366756" y="3067524"/>
              <a:ext cx="207645" cy="207645"/>
            </a:xfrm>
            <a:custGeom>
              <a:avLst/>
              <a:gdLst/>
              <a:ahLst/>
              <a:cxnLst/>
              <a:rect l="l" t="t" r="r" b="b"/>
              <a:pathLst>
                <a:path w="207645" h="207645">
                  <a:moveTo>
                    <a:pt x="96793" y="0"/>
                  </a:moveTo>
                  <a:lnTo>
                    <a:pt x="58310" y="7379"/>
                  </a:lnTo>
                  <a:lnTo>
                    <a:pt x="27632" y="27749"/>
                  </a:lnTo>
                  <a:lnTo>
                    <a:pt x="7337" y="58454"/>
                  </a:lnTo>
                  <a:lnTo>
                    <a:pt x="0" y="96839"/>
                  </a:lnTo>
                  <a:lnTo>
                    <a:pt x="7337" y="137477"/>
                  </a:lnTo>
                  <a:lnTo>
                    <a:pt x="27632" y="172870"/>
                  </a:lnTo>
                  <a:lnTo>
                    <a:pt x="58310" y="197876"/>
                  </a:lnTo>
                  <a:lnTo>
                    <a:pt x="96792" y="207354"/>
                  </a:lnTo>
                  <a:lnTo>
                    <a:pt x="137454" y="197876"/>
                  </a:lnTo>
                  <a:lnTo>
                    <a:pt x="172925" y="172870"/>
                  </a:lnTo>
                  <a:lnTo>
                    <a:pt x="198015" y="137477"/>
                  </a:lnTo>
                  <a:lnTo>
                    <a:pt x="207531" y="96838"/>
                  </a:lnTo>
                  <a:lnTo>
                    <a:pt x="198015" y="58454"/>
                  </a:lnTo>
                  <a:lnTo>
                    <a:pt x="172926" y="27749"/>
                  </a:lnTo>
                  <a:lnTo>
                    <a:pt x="137454" y="7379"/>
                  </a:lnTo>
                  <a:lnTo>
                    <a:pt x="96793" y="0"/>
                  </a:lnTo>
                </a:path>
              </a:pathLst>
            </a:custGeom>
            <a:ln w="27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5599" y="5279802"/>
              <a:ext cx="179411" cy="16551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62772" y="5279803"/>
              <a:ext cx="165823" cy="165516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56358" y="5279803"/>
              <a:ext cx="165547" cy="16551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24555" y="5473591"/>
              <a:ext cx="455927" cy="19292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721413" y="5735778"/>
              <a:ext cx="401320" cy="152400"/>
            </a:xfrm>
            <a:custGeom>
              <a:avLst/>
              <a:gdLst/>
              <a:ahLst/>
              <a:cxnLst/>
              <a:rect l="l" t="t" r="r" b="b"/>
              <a:pathLst>
                <a:path w="401319" h="152400">
                  <a:moveTo>
                    <a:pt x="248541" y="0"/>
                  </a:moveTo>
                  <a:lnTo>
                    <a:pt x="0" y="0"/>
                  </a:lnTo>
                  <a:lnTo>
                    <a:pt x="151748" y="152207"/>
                  </a:lnTo>
                  <a:lnTo>
                    <a:pt x="400841" y="152207"/>
                  </a:lnTo>
                  <a:lnTo>
                    <a:pt x="248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721413" y="5735778"/>
              <a:ext cx="401320" cy="152400"/>
            </a:xfrm>
            <a:custGeom>
              <a:avLst/>
              <a:gdLst/>
              <a:ahLst/>
              <a:cxnLst/>
              <a:rect l="l" t="t" r="r" b="b"/>
              <a:pathLst>
                <a:path w="401319" h="152400">
                  <a:moveTo>
                    <a:pt x="248541" y="0"/>
                  </a:moveTo>
                  <a:lnTo>
                    <a:pt x="0" y="0"/>
                  </a:lnTo>
                  <a:lnTo>
                    <a:pt x="151748" y="152207"/>
                  </a:lnTo>
                  <a:lnTo>
                    <a:pt x="400841" y="152207"/>
                  </a:lnTo>
                  <a:lnTo>
                    <a:pt x="248541" y="0"/>
                  </a:lnTo>
                </a:path>
              </a:pathLst>
            </a:custGeom>
            <a:ln w="2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69196" y="4505328"/>
              <a:ext cx="442595" cy="539750"/>
            </a:xfrm>
            <a:custGeom>
              <a:avLst/>
              <a:gdLst/>
              <a:ahLst/>
              <a:cxnLst/>
              <a:rect l="l" t="t" r="r" b="b"/>
              <a:pathLst>
                <a:path w="442594" h="539750">
                  <a:moveTo>
                    <a:pt x="152217" y="0"/>
                  </a:moveTo>
                  <a:lnTo>
                    <a:pt x="152217" y="248949"/>
                  </a:lnTo>
                </a:path>
                <a:path w="442594" h="539750">
                  <a:moveTo>
                    <a:pt x="303965" y="0"/>
                  </a:moveTo>
                  <a:lnTo>
                    <a:pt x="303965" y="248949"/>
                  </a:lnTo>
                </a:path>
                <a:path w="442594" h="539750">
                  <a:moveTo>
                    <a:pt x="442320" y="0"/>
                  </a:moveTo>
                  <a:lnTo>
                    <a:pt x="442320" y="248949"/>
                  </a:lnTo>
                </a:path>
                <a:path w="442594" h="539750">
                  <a:moveTo>
                    <a:pt x="152217" y="345678"/>
                  </a:moveTo>
                  <a:lnTo>
                    <a:pt x="0" y="539135"/>
                  </a:lnTo>
                </a:path>
                <a:path w="442594" h="539750">
                  <a:moveTo>
                    <a:pt x="303965" y="345678"/>
                  </a:moveTo>
                  <a:lnTo>
                    <a:pt x="152217" y="539135"/>
                  </a:lnTo>
                </a:path>
                <a:path w="442594" h="539750">
                  <a:moveTo>
                    <a:pt x="442320" y="345678"/>
                  </a:moveTo>
                  <a:lnTo>
                    <a:pt x="303965" y="539135"/>
                  </a:lnTo>
                </a:path>
              </a:pathLst>
            </a:custGeom>
            <a:ln w="13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8393938" y="6454368"/>
            <a:ext cx="274320" cy="238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133594"/>
            <a:ext cx="688213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difficulty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b="1" spc="-5" dirty="0">
                <a:latin typeface="Arial"/>
                <a:cs typeface="Arial"/>
              </a:rPr>
              <a:t>assessing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quantitative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encoding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established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Cleveland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McGill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(Spence,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2007)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8510" y="798550"/>
            <a:ext cx="2393315" cy="3881120"/>
            <a:chOff x="3188510" y="798550"/>
            <a:chExt cx="2393315" cy="3881120"/>
          </a:xfrm>
        </p:grpSpPr>
        <p:sp>
          <p:nvSpPr>
            <p:cNvPr id="4" name="object 4"/>
            <p:cNvSpPr/>
            <p:nvPr/>
          </p:nvSpPr>
          <p:spPr>
            <a:xfrm>
              <a:off x="3595007" y="1204741"/>
              <a:ext cx="1459865" cy="0"/>
            </a:xfrm>
            <a:custGeom>
              <a:avLst/>
              <a:gdLst/>
              <a:ahLst/>
              <a:cxnLst/>
              <a:rect l="l" t="t" r="r" b="b"/>
              <a:pathLst>
                <a:path w="1459864">
                  <a:moveTo>
                    <a:pt x="1459601" y="0"/>
                  </a:moveTo>
                  <a:lnTo>
                    <a:pt x="0" y="0"/>
                  </a:lnTo>
                </a:path>
              </a:pathLst>
            </a:custGeom>
            <a:ln w="30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957" y="1039485"/>
              <a:ext cx="151130" cy="135255"/>
            </a:xfrm>
            <a:custGeom>
              <a:avLst/>
              <a:gdLst/>
              <a:ahLst/>
              <a:cxnLst/>
              <a:rect l="l" t="t" r="r" b="b"/>
              <a:pathLst>
                <a:path w="151129" h="135255">
                  <a:moveTo>
                    <a:pt x="75176" y="0"/>
                  </a:moveTo>
                  <a:lnTo>
                    <a:pt x="44401" y="5124"/>
                  </a:lnTo>
                  <a:lnTo>
                    <a:pt x="20673" y="18664"/>
                  </a:lnTo>
                  <a:lnTo>
                    <a:pt x="5403" y="37871"/>
                  </a:lnTo>
                  <a:lnTo>
                    <a:pt x="0" y="59997"/>
                  </a:lnTo>
                  <a:lnTo>
                    <a:pt x="5403" y="90815"/>
                  </a:lnTo>
                  <a:lnTo>
                    <a:pt x="20673" y="114486"/>
                  </a:lnTo>
                  <a:lnTo>
                    <a:pt x="44401" y="129671"/>
                  </a:lnTo>
                  <a:lnTo>
                    <a:pt x="75176" y="135031"/>
                  </a:lnTo>
                  <a:lnTo>
                    <a:pt x="105999" y="129671"/>
                  </a:lnTo>
                  <a:lnTo>
                    <a:pt x="129830" y="114486"/>
                  </a:lnTo>
                  <a:lnTo>
                    <a:pt x="145203" y="90815"/>
                  </a:lnTo>
                  <a:lnTo>
                    <a:pt x="150653" y="59996"/>
                  </a:lnTo>
                  <a:lnTo>
                    <a:pt x="145203" y="37871"/>
                  </a:lnTo>
                  <a:lnTo>
                    <a:pt x="129830" y="18664"/>
                  </a:lnTo>
                  <a:lnTo>
                    <a:pt x="105999" y="5124"/>
                  </a:lnTo>
                  <a:lnTo>
                    <a:pt x="75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1957" y="1039485"/>
              <a:ext cx="151130" cy="135255"/>
            </a:xfrm>
            <a:custGeom>
              <a:avLst/>
              <a:gdLst/>
              <a:ahLst/>
              <a:cxnLst/>
              <a:rect l="l" t="t" r="r" b="b"/>
              <a:pathLst>
                <a:path w="151129" h="135255">
                  <a:moveTo>
                    <a:pt x="145203" y="90815"/>
                  </a:moveTo>
                  <a:lnTo>
                    <a:pt x="145203" y="37871"/>
                  </a:lnTo>
                  <a:lnTo>
                    <a:pt x="105999" y="5124"/>
                  </a:lnTo>
                  <a:lnTo>
                    <a:pt x="75176" y="0"/>
                  </a:lnTo>
                  <a:lnTo>
                    <a:pt x="44401" y="5124"/>
                  </a:lnTo>
                  <a:lnTo>
                    <a:pt x="20673" y="18664"/>
                  </a:lnTo>
                  <a:lnTo>
                    <a:pt x="5403" y="37871"/>
                  </a:lnTo>
                  <a:lnTo>
                    <a:pt x="0" y="59996"/>
                  </a:lnTo>
                  <a:lnTo>
                    <a:pt x="5403" y="90815"/>
                  </a:lnTo>
                  <a:lnTo>
                    <a:pt x="20673" y="114486"/>
                  </a:lnTo>
                  <a:lnTo>
                    <a:pt x="44401" y="129671"/>
                  </a:lnTo>
                  <a:lnTo>
                    <a:pt x="75176" y="135031"/>
                  </a:lnTo>
                  <a:lnTo>
                    <a:pt x="105999" y="129671"/>
                  </a:lnTo>
                  <a:lnTo>
                    <a:pt x="129830" y="114486"/>
                  </a:lnTo>
                  <a:lnTo>
                    <a:pt x="145203" y="90815"/>
                  </a:lnTo>
                </a:path>
              </a:pathLst>
            </a:custGeom>
            <a:ln w="60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0958" y="1204741"/>
              <a:ext cx="1068705" cy="105410"/>
            </a:xfrm>
            <a:custGeom>
              <a:avLst/>
              <a:gdLst/>
              <a:ahLst/>
              <a:cxnLst/>
              <a:rect l="l" t="t" r="r" b="b"/>
              <a:pathLst>
                <a:path w="1068704" h="105409">
                  <a:moveTo>
                    <a:pt x="0" y="0"/>
                  </a:moveTo>
                  <a:lnTo>
                    <a:pt x="0" y="105258"/>
                  </a:lnTo>
                </a:path>
                <a:path w="1068704" h="105409">
                  <a:moveTo>
                    <a:pt x="541573" y="0"/>
                  </a:moveTo>
                  <a:lnTo>
                    <a:pt x="541573" y="105258"/>
                  </a:lnTo>
                </a:path>
                <a:path w="1068704" h="105409">
                  <a:moveTo>
                    <a:pt x="1068261" y="0"/>
                  </a:moveTo>
                  <a:lnTo>
                    <a:pt x="1068261" y="105258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4800" y="828878"/>
              <a:ext cx="1700530" cy="601980"/>
            </a:xfrm>
            <a:custGeom>
              <a:avLst/>
              <a:gdLst/>
              <a:ahLst/>
              <a:cxnLst/>
              <a:rect l="l" t="t" r="r" b="b"/>
              <a:pathLst>
                <a:path w="1700529" h="601980">
                  <a:moveTo>
                    <a:pt x="0" y="601567"/>
                  </a:moveTo>
                  <a:lnTo>
                    <a:pt x="1700347" y="601567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01567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74800" y="1460670"/>
              <a:ext cx="1700530" cy="617220"/>
            </a:xfrm>
            <a:custGeom>
              <a:avLst/>
              <a:gdLst/>
              <a:ahLst/>
              <a:cxnLst/>
              <a:rect l="l" t="t" r="r" b="b"/>
              <a:pathLst>
                <a:path w="1700529" h="617219">
                  <a:moveTo>
                    <a:pt x="0" y="616664"/>
                  </a:moveTo>
                  <a:lnTo>
                    <a:pt x="1700347" y="616664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0212" y="1565951"/>
              <a:ext cx="692150" cy="90805"/>
            </a:xfrm>
            <a:custGeom>
              <a:avLst/>
              <a:gdLst/>
              <a:ahLst/>
              <a:cxnLst/>
              <a:rect l="l" t="t" r="r" b="b"/>
              <a:pathLst>
                <a:path w="692150" h="90805">
                  <a:moveTo>
                    <a:pt x="692047" y="0"/>
                  </a:moveTo>
                  <a:lnTo>
                    <a:pt x="0" y="0"/>
                  </a:lnTo>
                  <a:lnTo>
                    <a:pt x="0" y="90199"/>
                  </a:lnTo>
                  <a:lnTo>
                    <a:pt x="692047" y="90199"/>
                  </a:lnTo>
                  <a:lnTo>
                    <a:pt x="692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0212" y="1565951"/>
              <a:ext cx="692150" cy="90805"/>
            </a:xfrm>
            <a:custGeom>
              <a:avLst/>
              <a:gdLst/>
              <a:ahLst/>
              <a:cxnLst/>
              <a:rect l="l" t="t" r="r" b="b"/>
              <a:pathLst>
                <a:path w="692150" h="90805">
                  <a:moveTo>
                    <a:pt x="0" y="90199"/>
                  </a:moveTo>
                  <a:lnTo>
                    <a:pt x="692047" y="90199"/>
                  </a:lnTo>
                  <a:lnTo>
                    <a:pt x="692047" y="0"/>
                  </a:lnTo>
                  <a:lnTo>
                    <a:pt x="0" y="0"/>
                  </a:lnTo>
                  <a:lnTo>
                    <a:pt x="0" y="90199"/>
                  </a:lnTo>
                  <a:close/>
                </a:path>
              </a:pathLst>
            </a:custGeom>
            <a:ln w="6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0212" y="1731262"/>
              <a:ext cx="1324610" cy="75565"/>
            </a:xfrm>
            <a:custGeom>
              <a:avLst/>
              <a:gdLst/>
              <a:ahLst/>
              <a:cxnLst/>
              <a:rect l="l" t="t" r="r" b="b"/>
              <a:pathLst>
                <a:path w="1324610" h="75564">
                  <a:moveTo>
                    <a:pt x="1324178" y="0"/>
                  </a:moveTo>
                  <a:lnTo>
                    <a:pt x="0" y="0"/>
                  </a:lnTo>
                  <a:lnTo>
                    <a:pt x="0" y="75106"/>
                  </a:lnTo>
                  <a:lnTo>
                    <a:pt x="1324178" y="75106"/>
                  </a:lnTo>
                  <a:lnTo>
                    <a:pt x="1324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0212" y="1731262"/>
              <a:ext cx="1324610" cy="75565"/>
            </a:xfrm>
            <a:custGeom>
              <a:avLst/>
              <a:gdLst/>
              <a:ahLst/>
              <a:cxnLst/>
              <a:rect l="l" t="t" r="r" b="b"/>
              <a:pathLst>
                <a:path w="1324610" h="75564">
                  <a:moveTo>
                    <a:pt x="0" y="75106"/>
                  </a:moveTo>
                  <a:lnTo>
                    <a:pt x="1324178" y="75106"/>
                  </a:lnTo>
                  <a:lnTo>
                    <a:pt x="1324178" y="0"/>
                  </a:lnTo>
                  <a:lnTo>
                    <a:pt x="0" y="0"/>
                  </a:lnTo>
                  <a:lnTo>
                    <a:pt x="0" y="75106"/>
                  </a:lnTo>
                  <a:close/>
                </a:path>
              </a:pathLst>
            </a:custGeom>
            <a:ln w="6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0212" y="1881367"/>
              <a:ext cx="527050" cy="90805"/>
            </a:xfrm>
            <a:custGeom>
              <a:avLst/>
              <a:gdLst/>
              <a:ahLst/>
              <a:cxnLst/>
              <a:rect l="l" t="t" r="r" b="b"/>
              <a:pathLst>
                <a:path w="527050" h="90805">
                  <a:moveTo>
                    <a:pt x="526703" y="0"/>
                  </a:moveTo>
                  <a:lnTo>
                    <a:pt x="0" y="0"/>
                  </a:lnTo>
                  <a:lnTo>
                    <a:pt x="0" y="90558"/>
                  </a:lnTo>
                  <a:lnTo>
                    <a:pt x="526703" y="90558"/>
                  </a:lnTo>
                  <a:lnTo>
                    <a:pt x="526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0212" y="1881367"/>
              <a:ext cx="527050" cy="90805"/>
            </a:xfrm>
            <a:custGeom>
              <a:avLst/>
              <a:gdLst/>
              <a:ahLst/>
              <a:cxnLst/>
              <a:rect l="l" t="t" r="r" b="b"/>
              <a:pathLst>
                <a:path w="527050" h="90805">
                  <a:moveTo>
                    <a:pt x="0" y="90558"/>
                  </a:moveTo>
                  <a:lnTo>
                    <a:pt x="526703" y="90558"/>
                  </a:lnTo>
                  <a:lnTo>
                    <a:pt x="526703" y="0"/>
                  </a:lnTo>
                  <a:lnTo>
                    <a:pt x="0" y="0"/>
                  </a:lnTo>
                  <a:lnTo>
                    <a:pt x="0" y="90558"/>
                  </a:lnTo>
                  <a:close/>
                </a:path>
              </a:pathLst>
            </a:custGeom>
            <a:ln w="6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8838" y="2107017"/>
              <a:ext cx="1098550" cy="601980"/>
            </a:xfrm>
            <a:custGeom>
              <a:avLst/>
              <a:gdLst/>
              <a:ahLst/>
              <a:cxnLst/>
              <a:rect l="l" t="t" r="r" b="b"/>
              <a:pathLst>
                <a:path w="1098550" h="601980">
                  <a:moveTo>
                    <a:pt x="0" y="601567"/>
                  </a:moveTo>
                  <a:lnTo>
                    <a:pt x="1098542" y="601567"/>
                  </a:lnTo>
                  <a:lnTo>
                    <a:pt x="1098542" y="0"/>
                  </a:lnTo>
                  <a:lnTo>
                    <a:pt x="0" y="0"/>
                  </a:lnTo>
                  <a:lnTo>
                    <a:pt x="0" y="601567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9421" y="2227403"/>
              <a:ext cx="873125" cy="375920"/>
            </a:xfrm>
            <a:custGeom>
              <a:avLst/>
              <a:gdLst/>
              <a:ahLst/>
              <a:cxnLst/>
              <a:rect l="l" t="t" r="r" b="b"/>
              <a:pathLst>
                <a:path w="873125" h="375919">
                  <a:moveTo>
                    <a:pt x="165343" y="0"/>
                  </a:moveTo>
                  <a:lnTo>
                    <a:pt x="0" y="375923"/>
                  </a:lnTo>
                  <a:lnTo>
                    <a:pt x="331048" y="60448"/>
                  </a:lnTo>
                </a:path>
                <a:path w="873125" h="375919">
                  <a:moveTo>
                    <a:pt x="421290" y="105408"/>
                  </a:moveTo>
                  <a:lnTo>
                    <a:pt x="646926" y="375923"/>
                  </a:lnTo>
                  <a:lnTo>
                    <a:pt x="872606" y="105408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2452" y="2107017"/>
              <a:ext cx="1083945" cy="601980"/>
            </a:xfrm>
            <a:custGeom>
              <a:avLst/>
              <a:gdLst/>
              <a:ahLst/>
              <a:cxnLst/>
              <a:rect l="l" t="t" r="r" b="b"/>
              <a:pathLst>
                <a:path w="1083945" h="601980">
                  <a:moveTo>
                    <a:pt x="0" y="601567"/>
                  </a:moveTo>
                  <a:lnTo>
                    <a:pt x="1083748" y="601567"/>
                  </a:lnTo>
                  <a:lnTo>
                    <a:pt x="1083748" y="0"/>
                  </a:lnTo>
                  <a:lnTo>
                    <a:pt x="0" y="0"/>
                  </a:lnTo>
                  <a:lnTo>
                    <a:pt x="0" y="601567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2744" y="2167405"/>
              <a:ext cx="963294" cy="421640"/>
            </a:xfrm>
            <a:custGeom>
              <a:avLst/>
              <a:gdLst/>
              <a:ahLst/>
              <a:cxnLst/>
              <a:rect l="l" t="t" r="r" b="b"/>
              <a:pathLst>
                <a:path w="963295" h="421639">
                  <a:moveTo>
                    <a:pt x="421290" y="0"/>
                  </a:moveTo>
                  <a:lnTo>
                    <a:pt x="0" y="421184"/>
                  </a:lnTo>
                </a:path>
                <a:path w="963295" h="421639">
                  <a:moveTo>
                    <a:pt x="963164" y="165406"/>
                  </a:moveTo>
                  <a:lnTo>
                    <a:pt x="270786" y="421184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4800" y="2753921"/>
              <a:ext cx="1700530" cy="617220"/>
            </a:xfrm>
            <a:custGeom>
              <a:avLst/>
              <a:gdLst/>
              <a:ahLst/>
              <a:cxnLst/>
              <a:rect l="l" t="t" r="r" b="b"/>
              <a:pathLst>
                <a:path w="1700529" h="617220">
                  <a:moveTo>
                    <a:pt x="0" y="616664"/>
                  </a:moveTo>
                  <a:lnTo>
                    <a:pt x="1700347" y="616664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1029" y="2859255"/>
              <a:ext cx="421640" cy="406400"/>
            </a:xfrm>
            <a:custGeom>
              <a:avLst/>
              <a:gdLst/>
              <a:ahLst/>
              <a:cxnLst/>
              <a:rect l="l" t="t" r="r" b="b"/>
              <a:pathLst>
                <a:path w="421639" h="406400">
                  <a:moveTo>
                    <a:pt x="210344" y="0"/>
                  </a:moveTo>
                  <a:lnTo>
                    <a:pt x="160866" y="5304"/>
                  </a:lnTo>
                  <a:lnTo>
                    <a:pt x="116107" y="20341"/>
                  </a:lnTo>
                  <a:lnTo>
                    <a:pt x="77121" y="43795"/>
                  </a:lnTo>
                  <a:lnTo>
                    <a:pt x="44962" y="74351"/>
                  </a:lnTo>
                  <a:lnTo>
                    <a:pt x="20686" y="110694"/>
                  </a:lnTo>
                  <a:lnTo>
                    <a:pt x="5347" y="151509"/>
                  </a:lnTo>
                  <a:lnTo>
                    <a:pt x="0" y="195480"/>
                  </a:lnTo>
                  <a:lnTo>
                    <a:pt x="5347" y="245018"/>
                  </a:lnTo>
                  <a:lnTo>
                    <a:pt x="20686" y="289822"/>
                  </a:lnTo>
                  <a:lnTo>
                    <a:pt x="44962" y="328839"/>
                  </a:lnTo>
                  <a:lnTo>
                    <a:pt x="77121" y="361017"/>
                  </a:lnTo>
                  <a:lnTo>
                    <a:pt x="116107" y="385304"/>
                  </a:lnTo>
                  <a:lnTo>
                    <a:pt x="160866" y="400648"/>
                  </a:lnTo>
                  <a:lnTo>
                    <a:pt x="210344" y="405996"/>
                  </a:lnTo>
                  <a:lnTo>
                    <a:pt x="259997" y="400648"/>
                  </a:lnTo>
                  <a:lnTo>
                    <a:pt x="304898" y="385304"/>
                  </a:lnTo>
                  <a:lnTo>
                    <a:pt x="343993" y="361017"/>
                  </a:lnTo>
                  <a:lnTo>
                    <a:pt x="376233" y="328839"/>
                  </a:lnTo>
                  <a:lnTo>
                    <a:pt x="400563" y="289822"/>
                  </a:lnTo>
                  <a:lnTo>
                    <a:pt x="415933" y="245018"/>
                  </a:lnTo>
                  <a:lnTo>
                    <a:pt x="421290" y="195479"/>
                  </a:lnTo>
                  <a:lnTo>
                    <a:pt x="415933" y="151508"/>
                  </a:lnTo>
                  <a:lnTo>
                    <a:pt x="400563" y="110694"/>
                  </a:lnTo>
                  <a:lnTo>
                    <a:pt x="376232" y="74351"/>
                  </a:lnTo>
                  <a:lnTo>
                    <a:pt x="343993" y="43795"/>
                  </a:lnTo>
                  <a:lnTo>
                    <a:pt x="304897" y="20341"/>
                  </a:lnTo>
                  <a:lnTo>
                    <a:pt x="259997" y="5304"/>
                  </a:lnTo>
                  <a:lnTo>
                    <a:pt x="21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1029" y="2859255"/>
              <a:ext cx="421640" cy="406400"/>
            </a:xfrm>
            <a:custGeom>
              <a:avLst/>
              <a:gdLst/>
              <a:ahLst/>
              <a:cxnLst/>
              <a:rect l="l" t="t" r="r" b="b"/>
              <a:pathLst>
                <a:path w="421639" h="406400">
                  <a:moveTo>
                    <a:pt x="415933" y="245018"/>
                  </a:moveTo>
                  <a:lnTo>
                    <a:pt x="421290" y="195480"/>
                  </a:lnTo>
                  <a:lnTo>
                    <a:pt x="415933" y="151509"/>
                  </a:lnTo>
                  <a:lnTo>
                    <a:pt x="400563" y="110694"/>
                  </a:lnTo>
                  <a:lnTo>
                    <a:pt x="376233" y="74351"/>
                  </a:lnTo>
                  <a:lnTo>
                    <a:pt x="343993" y="43795"/>
                  </a:lnTo>
                  <a:lnTo>
                    <a:pt x="304897" y="20341"/>
                  </a:lnTo>
                  <a:lnTo>
                    <a:pt x="259997" y="5304"/>
                  </a:lnTo>
                  <a:lnTo>
                    <a:pt x="210344" y="0"/>
                  </a:lnTo>
                  <a:lnTo>
                    <a:pt x="160866" y="5304"/>
                  </a:lnTo>
                  <a:lnTo>
                    <a:pt x="116107" y="20341"/>
                  </a:lnTo>
                  <a:lnTo>
                    <a:pt x="77121" y="43795"/>
                  </a:lnTo>
                  <a:lnTo>
                    <a:pt x="44962" y="74351"/>
                  </a:lnTo>
                  <a:lnTo>
                    <a:pt x="20686" y="110694"/>
                  </a:lnTo>
                  <a:lnTo>
                    <a:pt x="5347" y="151508"/>
                  </a:lnTo>
                  <a:lnTo>
                    <a:pt x="0" y="195479"/>
                  </a:lnTo>
                  <a:lnTo>
                    <a:pt x="5347" y="245018"/>
                  </a:lnTo>
                  <a:lnTo>
                    <a:pt x="20686" y="289822"/>
                  </a:lnTo>
                  <a:lnTo>
                    <a:pt x="44962" y="328839"/>
                  </a:lnTo>
                  <a:lnTo>
                    <a:pt x="77121" y="361017"/>
                  </a:lnTo>
                  <a:lnTo>
                    <a:pt x="116107" y="385304"/>
                  </a:lnTo>
                  <a:lnTo>
                    <a:pt x="160866" y="400648"/>
                  </a:lnTo>
                  <a:lnTo>
                    <a:pt x="210344" y="405996"/>
                  </a:lnTo>
                  <a:lnTo>
                    <a:pt x="259997" y="400648"/>
                  </a:lnTo>
                  <a:lnTo>
                    <a:pt x="304898" y="385304"/>
                  </a:lnTo>
                  <a:lnTo>
                    <a:pt x="343993" y="361017"/>
                  </a:lnTo>
                  <a:lnTo>
                    <a:pt x="376233" y="328839"/>
                  </a:lnTo>
                  <a:lnTo>
                    <a:pt x="400563" y="289822"/>
                  </a:lnTo>
                  <a:lnTo>
                    <a:pt x="415933" y="245018"/>
                  </a:lnTo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8142" y="2964513"/>
              <a:ext cx="195759" cy="1954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58142" y="2964513"/>
              <a:ext cx="196215" cy="195580"/>
            </a:xfrm>
            <a:custGeom>
              <a:avLst/>
              <a:gdLst/>
              <a:ahLst/>
              <a:cxnLst/>
              <a:rect l="l" t="t" r="r" b="b"/>
              <a:pathLst>
                <a:path w="196214" h="195580">
                  <a:moveTo>
                    <a:pt x="187749" y="131979"/>
                  </a:moveTo>
                  <a:lnTo>
                    <a:pt x="195760" y="90221"/>
                  </a:lnTo>
                  <a:lnTo>
                    <a:pt x="165614" y="28137"/>
                  </a:lnTo>
                  <a:lnTo>
                    <a:pt x="132202" y="7732"/>
                  </a:lnTo>
                  <a:lnTo>
                    <a:pt x="90362" y="0"/>
                  </a:lnTo>
                  <a:lnTo>
                    <a:pt x="57150" y="7732"/>
                  </a:lnTo>
                  <a:lnTo>
                    <a:pt x="28209" y="28137"/>
                  </a:lnTo>
                  <a:lnTo>
                    <a:pt x="7754" y="57029"/>
                  </a:lnTo>
                  <a:lnTo>
                    <a:pt x="7754" y="131979"/>
                  </a:lnTo>
                  <a:lnTo>
                    <a:pt x="28210" y="165349"/>
                  </a:lnTo>
                  <a:lnTo>
                    <a:pt x="90362" y="195479"/>
                  </a:lnTo>
                  <a:lnTo>
                    <a:pt x="132203" y="187470"/>
                  </a:lnTo>
                  <a:lnTo>
                    <a:pt x="165614" y="165349"/>
                  </a:lnTo>
                  <a:lnTo>
                    <a:pt x="187749" y="131979"/>
                  </a:lnTo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4800" y="3400764"/>
              <a:ext cx="1700530" cy="617220"/>
            </a:xfrm>
            <a:custGeom>
              <a:avLst/>
              <a:gdLst/>
              <a:ahLst/>
              <a:cxnLst/>
              <a:rect l="l" t="t" r="r" b="b"/>
              <a:pathLst>
                <a:path w="1700529" h="617220">
                  <a:moveTo>
                    <a:pt x="0" y="616664"/>
                  </a:moveTo>
                  <a:lnTo>
                    <a:pt x="1700347" y="616664"/>
                  </a:lnTo>
                  <a:lnTo>
                    <a:pt x="1700347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5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1029" y="3641175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0" y="315880"/>
                  </a:moveTo>
                  <a:lnTo>
                    <a:pt x="315877" y="315880"/>
                  </a:lnTo>
                  <a:lnTo>
                    <a:pt x="315877" y="0"/>
                  </a:lnTo>
                  <a:lnTo>
                    <a:pt x="0" y="0"/>
                  </a:lnTo>
                  <a:lnTo>
                    <a:pt x="0" y="315880"/>
                  </a:lnTo>
                  <a:close/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66065" y="3521165"/>
              <a:ext cx="436245" cy="421005"/>
            </a:xfrm>
            <a:custGeom>
              <a:avLst/>
              <a:gdLst/>
              <a:ahLst/>
              <a:cxnLst/>
              <a:rect l="l" t="t" r="r" b="b"/>
              <a:pathLst>
                <a:path w="436245" h="421004">
                  <a:moveTo>
                    <a:pt x="150203" y="0"/>
                  </a:moveTo>
                  <a:lnTo>
                    <a:pt x="0" y="135106"/>
                  </a:lnTo>
                </a:path>
                <a:path w="436245" h="421004">
                  <a:moveTo>
                    <a:pt x="436175" y="0"/>
                  </a:moveTo>
                  <a:lnTo>
                    <a:pt x="285972" y="135106"/>
                  </a:lnTo>
                </a:path>
                <a:path w="436245" h="421004">
                  <a:moveTo>
                    <a:pt x="436175" y="270589"/>
                  </a:moveTo>
                  <a:lnTo>
                    <a:pt x="285972" y="420808"/>
                  </a:lnTo>
                </a:path>
                <a:path w="436245" h="421004">
                  <a:moveTo>
                    <a:pt x="436175" y="0"/>
                  </a:moveTo>
                  <a:lnTo>
                    <a:pt x="150203" y="0"/>
                  </a:lnTo>
                </a:path>
                <a:path w="436245" h="421004">
                  <a:moveTo>
                    <a:pt x="436175" y="0"/>
                  </a:moveTo>
                  <a:lnTo>
                    <a:pt x="436175" y="270589"/>
                  </a:lnTo>
                </a:path>
              </a:pathLst>
            </a:custGeom>
            <a:ln w="30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107" y="3610929"/>
              <a:ext cx="271170" cy="2711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63974" y="4032526"/>
              <a:ext cx="1113790" cy="617220"/>
            </a:xfrm>
            <a:custGeom>
              <a:avLst/>
              <a:gdLst/>
              <a:ahLst/>
              <a:cxnLst/>
              <a:rect l="l" t="t" r="r" b="b"/>
              <a:pathLst>
                <a:path w="1113789" h="617220">
                  <a:moveTo>
                    <a:pt x="0" y="616664"/>
                  </a:moveTo>
                  <a:lnTo>
                    <a:pt x="1113713" y="616664"/>
                  </a:lnTo>
                  <a:lnTo>
                    <a:pt x="1113713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2744" y="4032526"/>
              <a:ext cx="1098550" cy="617220"/>
            </a:xfrm>
            <a:custGeom>
              <a:avLst/>
              <a:gdLst/>
              <a:ahLst/>
              <a:cxnLst/>
              <a:rect l="l" t="t" r="r" b="b"/>
              <a:pathLst>
                <a:path w="1098550" h="617220">
                  <a:moveTo>
                    <a:pt x="0" y="616664"/>
                  </a:moveTo>
                  <a:lnTo>
                    <a:pt x="1098542" y="616664"/>
                  </a:lnTo>
                  <a:lnTo>
                    <a:pt x="1098542" y="0"/>
                  </a:lnTo>
                  <a:lnTo>
                    <a:pt x="0" y="0"/>
                  </a:lnTo>
                  <a:lnTo>
                    <a:pt x="0" y="616664"/>
                  </a:lnTo>
                  <a:close/>
                </a:path>
              </a:pathLst>
            </a:custGeom>
            <a:ln w="60654">
              <a:solidFill>
                <a:srgbClr val="00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84542" y="4107635"/>
              <a:ext cx="210820" cy="481330"/>
            </a:xfrm>
            <a:custGeom>
              <a:avLst/>
              <a:gdLst/>
              <a:ahLst/>
              <a:cxnLst/>
              <a:rect l="l" t="t" r="r" b="b"/>
              <a:pathLst>
                <a:path w="210820" h="481329">
                  <a:moveTo>
                    <a:pt x="210464" y="0"/>
                  </a:moveTo>
                  <a:lnTo>
                    <a:pt x="0" y="0"/>
                  </a:lnTo>
                  <a:lnTo>
                    <a:pt x="0" y="481181"/>
                  </a:lnTo>
                  <a:lnTo>
                    <a:pt x="210464" y="481181"/>
                  </a:lnTo>
                  <a:lnTo>
                    <a:pt x="21046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5591" y="4107635"/>
              <a:ext cx="210820" cy="481330"/>
            </a:xfrm>
            <a:custGeom>
              <a:avLst/>
              <a:gdLst/>
              <a:ahLst/>
              <a:cxnLst/>
              <a:rect l="l" t="t" r="r" b="b"/>
              <a:pathLst>
                <a:path w="210820" h="481329">
                  <a:moveTo>
                    <a:pt x="210464" y="0"/>
                  </a:moveTo>
                  <a:lnTo>
                    <a:pt x="0" y="0"/>
                  </a:lnTo>
                  <a:lnTo>
                    <a:pt x="0" y="481181"/>
                  </a:lnTo>
                  <a:lnTo>
                    <a:pt x="210464" y="481181"/>
                  </a:lnTo>
                  <a:lnTo>
                    <a:pt x="210464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46639" y="4107635"/>
              <a:ext cx="210820" cy="481330"/>
            </a:xfrm>
            <a:custGeom>
              <a:avLst/>
              <a:gdLst/>
              <a:ahLst/>
              <a:cxnLst/>
              <a:rect l="l" t="t" r="r" b="b"/>
              <a:pathLst>
                <a:path w="210820" h="481329">
                  <a:moveTo>
                    <a:pt x="210464" y="0"/>
                  </a:moveTo>
                  <a:lnTo>
                    <a:pt x="0" y="0"/>
                  </a:lnTo>
                  <a:lnTo>
                    <a:pt x="0" y="481181"/>
                  </a:lnTo>
                  <a:lnTo>
                    <a:pt x="210464" y="481181"/>
                  </a:lnTo>
                  <a:lnTo>
                    <a:pt x="210464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63540" y="4197827"/>
              <a:ext cx="300990" cy="285750"/>
            </a:xfrm>
            <a:custGeom>
              <a:avLst/>
              <a:gdLst/>
              <a:ahLst/>
              <a:cxnLst/>
              <a:rect l="l" t="t" r="r" b="b"/>
              <a:pathLst>
                <a:path w="300989" h="285750">
                  <a:moveTo>
                    <a:pt x="150654" y="0"/>
                  </a:moveTo>
                  <a:lnTo>
                    <a:pt x="100171" y="6845"/>
                  </a:lnTo>
                  <a:lnTo>
                    <a:pt x="58457" y="25954"/>
                  </a:lnTo>
                  <a:lnTo>
                    <a:pt x="26919" y="55189"/>
                  </a:lnTo>
                  <a:lnTo>
                    <a:pt x="6964" y="92411"/>
                  </a:lnTo>
                  <a:lnTo>
                    <a:pt x="0" y="135482"/>
                  </a:lnTo>
                  <a:lnTo>
                    <a:pt x="6964" y="185737"/>
                  </a:lnTo>
                  <a:lnTo>
                    <a:pt x="26919" y="227316"/>
                  </a:lnTo>
                  <a:lnTo>
                    <a:pt x="58457" y="258789"/>
                  </a:lnTo>
                  <a:lnTo>
                    <a:pt x="100171" y="278723"/>
                  </a:lnTo>
                  <a:lnTo>
                    <a:pt x="150654" y="285686"/>
                  </a:lnTo>
                  <a:lnTo>
                    <a:pt x="200901" y="278723"/>
                  </a:lnTo>
                  <a:lnTo>
                    <a:pt x="242444" y="258789"/>
                  </a:lnTo>
                  <a:lnTo>
                    <a:pt x="273869" y="227316"/>
                  </a:lnTo>
                  <a:lnTo>
                    <a:pt x="293761" y="185737"/>
                  </a:lnTo>
                  <a:lnTo>
                    <a:pt x="300706" y="135482"/>
                  </a:lnTo>
                  <a:lnTo>
                    <a:pt x="293761" y="92411"/>
                  </a:lnTo>
                  <a:lnTo>
                    <a:pt x="273869" y="55189"/>
                  </a:lnTo>
                  <a:lnTo>
                    <a:pt x="242444" y="25954"/>
                  </a:lnTo>
                  <a:lnTo>
                    <a:pt x="200900" y="6845"/>
                  </a:lnTo>
                  <a:lnTo>
                    <a:pt x="150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3540" y="4197827"/>
              <a:ext cx="300990" cy="285750"/>
            </a:xfrm>
            <a:custGeom>
              <a:avLst/>
              <a:gdLst/>
              <a:ahLst/>
              <a:cxnLst/>
              <a:rect l="l" t="t" r="r" b="b"/>
              <a:pathLst>
                <a:path w="300989" h="285750">
                  <a:moveTo>
                    <a:pt x="273869" y="227316"/>
                  </a:moveTo>
                  <a:lnTo>
                    <a:pt x="293761" y="185737"/>
                  </a:lnTo>
                  <a:lnTo>
                    <a:pt x="300706" y="135482"/>
                  </a:lnTo>
                  <a:lnTo>
                    <a:pt x="293761" y="92411"/>
                  </a:lnTo>
                  <a:lnTo>
                    <a:pt x="273869" y="55189"/>
                  </a:lnTo>
                  <a:lnTo>
                    <a:pt x="242444" y="25954"/>
                  </a:lnTo>
                  <a:lnTo>
                    <a:pt x="200901" y="6845"/>
                  </a:lnTo>
                  <a:lnTo>
                    <a:pt x="150654" y="0"/>
                  </a:lnTo>
                  <a:lnTo>
                    <a:pt x="100171" y="6845"/>
                  </a:lnTo>
                  <a:lnTo>
                    <a:pt x="58457" y="25954"/>
                  </a:lnTo>
                  <a:lnTo>
                    <a:pt x="26919" y="55189"/>
                  </a:lnTo>
                  <a:lnTo>
                    <a:pt x="6964" y="92411"/>
                  </a:lnTo>
                  <a:lnTo>
                    <a:pt x="0" y="135482"/>
                  </a:lnTo>
                  <a:lnTo>
                    <a:pt x="6964" y="185737"/>
                  </a:lnTo>
                  <a:lnTo>
                    <a:pt x="26919" y="227316"/>
                  </a:lnTo>
                  <a:lnTo>
                    <a:pt x="58457" y="258789"/>
                  </a:lnTo>
                  <a:lnTo>
                    <a:pt x="100171" y="278723"/>
                  </a:lnTo>
                  <a:lnTo>
                    <a:pt x="150654" y="285686"/>
                  </a:lnTo>
                  <a:lnTo>
                    <a:pt x="200901" y="278723"/>
                  </a:lnTo>
                  <a:lnTo>
                    <a:pt x="242444" y="258789"/>
                  </a:lnTo>
                  <a:lnTo>
                    <a:pt x="273869" y="227316"/>
                  </a:lnTo>
                </a:path>
              </a:pathLst>
            </a:custGeom>
            <a:ln w="60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14901" y="4212924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120583" y="0"/>
                  </a:moveTo>
                  <a:lnTo>
                    <a:pt x="76306" y="10320"/>
                  </a:lnTo>
                  <a:lnTo>
                    <a:pt x="37682" y="37552"/>
                  </a:lnTo>
                  <a:lnTo>
                    <a:pt x="10362" y="76105"/>
                  </a:lnTo>
                  <a:lnTo>
                    <a:pt x="0" y="120385"/>
                  </a:lnTo>
                  <a:lnTo>
                    <a:pt x="10362" y="173185"/>
                  </a:lnTo>
                  <a:lnTo>
                    <a:pt x="37682" y="216112"/>
                  </a:lnTo>
                  <a:lnTo>
                    <a:pt x="76306" y="244956"/>
                  </a:lnTo>
                  <a:lnTo>
                    <a:pt x="120583" y="255507"/>
                  </a:lnTo>
                  <a:lnTo>
                    <a:pt x="163466" y="248665"/>
                  </a:lnTo>
                  <a:lnTo>
                    <a:pt x="200626" y="229576"/>
                  </a:lnTo>
                  <a:lnTo>
                    <a:pt x="229877" y="200395"/>
                  </a:lnTo>
                  <a:lnTo>
                    <a:pt x="249031" y="163280"/>
                  </a:lnTo>
                  <a:lnTo>
                    <a:pt x="255901" y="120385"/>
                  </a:lnTo>
                  <a:lnTo>
                    <a:pt x="245308" y="76105"/>
                  </a:lnTo>
                  <a:lnTo>
                    <a:pt x="216377" y="37552"/>
                  </a:lnTo>
                  <a:lnTo>
                    <a:pt x="173378" y="10320"/>
                  </a:lnTo>
                  <a:lnTo>
                    <a:pt x="12058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423833" y="1477247"/>
            <a:ext cx="728980" cy="2273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25"/>
              </a:spcBef>
            </a:pPr>
            <a:r>
              <a:rPr sz="1400" spc="-15" dirty="0">
                <a:latin typeface="Arial MT"/>
                <a:cs typeface="Arial MT"/>
              </a:rPr>
              <a:t>Length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latin typeface="Arial MT"/>
                <a:cs typeface="Arial MT"/>
              </a:rPr>
              <a:t>Angle</a:t>
            </a:r>
            <a:endParaRPr sz="1400">
              <a:latin typeface="Arial MT"/>
              <a:cs typeface="Arial MT"/>
            </a:endParaRPr>
          </a:p>
          <a:p>
            <a:pPr marL="222885">
              <a:lnSpc>
                <a:spcPct val="100000"/>
              </a:lnSpc>
              <a:spcBef>
                <a:spcPts val="450"/>
              </a:spcBef>
            </a:pPr>
            <a:r>
              <a:rPr sz="1400" spc="10" dirty="0">
                <a:latin typeface="Arial MT"/>
                <a:cs typeface="Arial MT"/>
              </a:rPr>
              <a:t>Slope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R="20320" algn="r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Volume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29246" y="995764"/>
            <a:ext cx="6527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Arial MT"/>
                <a:cs typeface="Arial MT"/>
              </a:rPr>
              <a:t>P</a:t>
            </a:r>
            <a:r>
              <a:rPr sz="1400" spc="-80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35" dirty="0">
                <a:latin typeface="Arial MT"/>
                <a:cs typeface="Arial MT"/>
              </a:rPr>
              <a:t>i</a:t>
            </a:r>
            <a:r>
              <a:rPr sz="1400" spc="-4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i</a:t>
            </a:r>
            <a:r>
              <a:rPr sz="1400" spc="-7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68970" y="4010452"/>
            <a:ext cx="717550" cy="53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 marR="5080" indent="-105410">
              <a:lnSpc>
                <a:spcPct val="119900"/>
              </a:lnSpc>
              <a:spcBef>
                <a:spcPts val="95"/>
              </a:spcBef>
            </a:pPr>
            <a:r>
              <a:rPr sz="1400" dirty="0">
                <a:latin typeface="Arial MT"/>
                <a:cs typeface="Arial MT"/>
              </a:rPr>
              <a:t>Colour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75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35" dirty="0">
                <a:latin typeface="Arial MT"/>
                <a:cs typeface="Arial MT"/>
              </a:rPr>
              <a:t>i</a:t>
            </a:r>
            <a:r>
              <a:rPr sz="1400" spc="-4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73995" y="980577"/>
            <a:ext cx="12249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Most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accurate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73995" y="4169203"/>
            <a:ext cx="13004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25" dirty="0">
                <a:latin typeface="Arial"/>
                <a:cs typeface="Arial"/>
              </a:rPr>
              <a:t>Least</a:t>
            </a:r>
            <a:r>
              <a:rPr sz="1400" b="1" spc="2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accurate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38357" y="1294963"/>
            <a:ext cx="180975" cy="2797810"/>
            <a:chOff x="6138357" y="1294963"/>
            <a:chExt cx="180975" cy="2797810"/>
          </a:xfrm>
        </p:grpSpPr>
        <p:sp>
          <p:nvSpPr>
            <p:cNvPr id="43" name="object 43"/>
            <p:cNvSpPr/>
            <p:nvPr/>
          </p:nvSpPr>
          <p:spPr>
            <a:xfrm>
              <a:off x="6138354" y="1294967"/>
              <a:ext cx="180975" cy="2797810"/>
            </a:xfrm>
            <a:custGeom>
              <a:avLst/>
              <a:gdLst/>
              <a:ahLst/>
              <a:cxnLst/>
              <a:rect l="l" t="t" r="r" b="b"/>
              <a:pathLst>
                <a:path w="180975" h="2797810">
                  <a:moveTo>
                    <a:pt x="180416" y="2587002"/>
                  </a:moveTo>
                  <a:lnTo>
                    <a:pt x="0" y="2587002"/>
                  </a:lnTo>
                  <a:lnTo>
                    <a:pt x="90208" y="2797581"/>
                  </a:lnTo>
                  <a:lnTo>
                    <a:pt x="180416" y="2587002"/>
                  </a:lnTo>
                  <a:close/>
                </a:path>
                <a:path w="180975" h="2797810">
                  <a:moveTo>
                    <a:pt x="180416" y="210515"/>
                  </a:moveTo>
                  <a:lnTo>
                    <a:pt x="90208" y="0"/>
                  </a:lnTo>
                  <a:lnTo>
                    <a:pt x="0" y="210515"/>
                  </a:lnTo>
                  <a:lnTo>
                    <a:pt x="180416" y="210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28569" y="1385184"/>
              <a:ext cx="0" cy="2602230"/>
            </a:xfrm>
            <a:custGeom>
              <a:avLst/>
              <a:gdLst/>
              <a:ahLst/>
              <a:cxnLst/>
              <a:rect l="l" t="t" r="r" b="b"/>
              <a:pathLst>
                <a:path h="2602229">
                  <a:moveTo>
                    <a:pt x="0" y="0"/>
                  </a:moveTo>
                  <a:lnTo>
                    <a:pt x="0" y="2602065"/>
                  </a:lnTo>
                </a:path>
              </a:pathLst>
            </a:custGeom>
            <a:ln w="4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393938" y="6454368"/>
            <a:ext cx="274320" cy="238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501776"/>
            <a:ext cx="249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3.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Creation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views: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692402"/>
            <a:ext cx="75450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20" dirty="0">
                <a:latin typeface="Arial MT"/>
                <a:cs typeface="Arial MT"/>
              </a:rPr>
              <a:t>Views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Producing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corresponds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the computer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graphics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phase: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quantity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represent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too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available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51765" marR="2356485" indent="-1517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overcome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presentation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interaction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65" y="4710429"/>
            <a:ext cx="6873875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Zooming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Panning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Scrolling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Focus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Magic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lenses</a:t>
            </a:r>
            <a:endParaRPr sz="1800">
              <a:latin typeface="Arial MT"/>
              <a:cs typeface="Arial MT"/>
            </a:endParaRPr>
          </a:p>
          <a:p>
            <a:pPr marL="218440" indent="-205740">
              <a:lnSpc>
                <a:spcPts val="1810"/>
              </a:lnSpc>
              <a:buChar char="•"/>
              <a:tabLst>
                <a:tab pos="218440" algn="l"/>
              </a:tabLst>
            </a:pPr>
            <a:r>
              <a:rPr sz="1800" spc="5" dirty="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59690">
              <a:lnSpc>
                <a:spcPts val="1810"/>
              </a:lnSpc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https://www.interaction-design.org/literature/book/the-encyclopedia-</a:t>
            </a:r>
            <a:endParaRPr sz="18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of-human-computer-interaction-2nd-ed/bifocal-display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6700" y="32003"/>
            <a:ext cx="5059680" cy="13091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19338" y="643747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9300" y="3860291"/>
            <a:ext cx="3101340" cy="23789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324" y="1484375"/>
            <a:ext cx="7343015" cy="32484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4959" y="4326382"/>
            <a:ext cx="834961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6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Interaction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governed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high-order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cognitive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involves:</a:t>
            </a:r>
            <a:endParaRPr sz="2000">
              <a:latin typeface="Arial MT"/>
              <a:cs typeface="Arial MT"/>
            </a:endParaRPr>
          </a:p>
          <a:p>
            <a:pPr marL="1080770" indent="-154305">
              <a:lnSpc>
                <a:spcPct val="100000"/>
              </a:lnSpc>
              <a:spcBef>
                <a:spcPts val="755"/>
              </a:spcBef>
              <a:buChar char="-"/>
              <a:tabLst>
                <a:tab pos="1081405" algn="l"/>
              </a:tabLst>
            </a:pPr>
            <a:r>
              <a:rPr sz="2000" dirty="0">
                <a:latin typeface="Arial MT"/>
                <a:cs typeface="Arial MT"/>
              </a:rPr>
              <a:t>Representation</a:t>
            </a:r>
            <a:endParaRPr sz="2000">
              <a:latin typeface="Arial MT"/>
              <a:cs typeface="Arial MT"/>
            </a:endParaRPr>
          </a:p>
          <a:p>
            <a:pPr marL="10807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081405" algn="l"/>
              </a:tabLst>
            </a:pPr>
            <a:r>
              <a:rPr sz="2000" dirty="0">
                <a:latin typeface="Arial MT"/>
                <a:cs typeface="Arial MT"/>
              </a:rPr>
              <a:t>Presentation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360" y="6237528"/>
            <a:ext cx="1368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-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19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19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054" y="333578"/>
            <a:ext cx="8676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visualization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/>
              <a:t>Let us</a:t>
            </a:r>
            <a:r>
              <a:rPr sz="2400" spc="10" dirty="0"/>
              <a:t> </a:t>
            </a:r>
            <a:r>
              <a:rPr sz="2400" spc="-5" dirty="0"/>
              <a:t>increase</a:t>
            </a:r>
            <a:r>
              <a:rPr sz="2400" spc="20" dirty="0"/>
              <a:t> </a:t>
            </a:r>
            <a:r>
              <a:rPr sz="2400" dirty="0"/>
              <a:t>the</a:t>
            </a:r>
            <a:r>
              <a:rPr sz="2400" spc="10" dirty="0"/>
              <a:t> </a:t>
            </a:r>
            <a:r>
              <a:rPr sz="2400" spc="-5" dirty="0"/>
              <a:t>known</a:t>
            </a:r>
            <a:r>
              <a:rPr sz="2400" spc="20" dirty="0"/>
              <a:t> </a:t>
            </a:r>
            <a:r>
              <a:rPr sz="2400" spc="-5" dirty="0"/>
              <a:t>solution</a:t>
            </a:r>
            <a:r>
              <a:rPr sz="2400" spc="25" dirty="0"/>
              <a:t> </a:t>
            </a:r>
            <a:r>
              <a:rPr sz="2400" spc="-5" dirty="0"/>
              <a:t>space</a:t>
            </a:r>
            <a:r>
              <a:rPr sz="2400" spc="30" dirty="0"/>
              <a:t> </a:t>
            </a:r>
            <a:r>
              <a:rPr sz="2200" dirty="0"/>
              <a:t>organizing</a:t>
            </a:r>
            <a:r>
              <a:rPr sz="2200" spc="10" dirty="0"/>
              <a:t> </a:t>
            </a:r>
            <a:r>
              <a:rPr sz="2200" spc="-5" dirty="0"/>
              <a:t>the</a:t>
            </a:r>
            <a:r>
              <a:rPr sz="2200" spc="15" dirty="0"/>
              <a:t> </a:t>
            </a:r>
            <a:r>
              <a:rPr sz="2200" spc="-5" dirty="0"/>
              <a:t>methods!</a:t>
            </a:r>
            <a:endParaRPr sz="220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514" y="2825623"/>
            <a:ext cx="4599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</a:t>
            </a:r>
            <a:r>
              <a:rPr sz="4000" spc="-10" dirty="0"/>
              <a:t> </a:t>
            </a:r>
            <a:r>
              <a:rPr sz="4000" spc="-5" dirty="0"/>
              <a:t>Characteristics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594" y="438150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4965" y="3736172"/>
            <a:ext cx="4562656" cy="19910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7540" y="6310071"/>
            <a:ext cx="4687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University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688594"/>
            <a:ext cx="320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Interesting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questions: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66190"/>
            <a:ext cx="4990465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Why</a:t>
            </a:r>
            <a:r>
              <a:rPr sz="1800" spc="-5" dirty="0">
                <a:latin typeface="Arial MT"/>
                <a:cs typeface="Arial MT"/>
              </a:rPr>
              <a:t> have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human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decision-making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loop?</a:t>
            </a:r>
            <a:endParaRPr sz="1800">
              <a:latin typeface="Arial MT"/>
              <a:cs typeface="Arial MT"/>
            </a:endParaRPr>
          </a:p>
          <a:p>
            <a:pPr marL="12700" marR="1239520">
              <a:lnSpc>
                <a:spcPct val="170000"/>
              </a:lnSpc>
            </a:pPr>
            <a:r>
              <a:rPr sz="1800" dirty="0">
                <a:latin typeface="Arial MT"/>
                <a:cs typeface="Arial MT"/>
              </a:rPr>
              <a:t>Why </a:t>
            </a:r>
            <a:r>
              <a:rPr sz="1800" spc="-5" dirty="0">
                <a:latin typeface="Arial MT"/>
                <a:cs typeface="Arial MT"/>
              </a:rPr>
              <a:t>have a computer in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loop? </a:t>
            </a:r>
            <a:r>
              <a:rPr sz="1800" dirty="0">
                <a:latin typeface="Arial MT"/>
                <a:cs typeface="Arial MT"/>
              </a:rPr>
              <a:t> Why </a:t>
            </a:r>
            <a:r>
              <a:rPr sz="1800" spc="-5" dirty="0">
                <a:latin typeface="Arial MT"/>
                <a:cs typeface="Arial MT"/>
              </a:rPr>
              <a:t>use an external representation?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Why</a:t>
            </a:r>
            <a:r>
              <a:rPr sz="1800" spc="-10" dirty="0">
                <a:latin typeface="Arial MT"/>
                <a:cs typeface="Arial MT"/>
              </a:rPr>
              <a:t> depend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vision?</a:t>
            </a:r>
            <a:endParaRPr sz="1800">
              <a:latin typeface="Arial MT"/>
              <a:cs typeface="Arial MT"/>
            </a:endParaRPr>
          </a:p>
          <a:p>
            <a:pPr marL="12700" marR="2050414">
              <a:lnSpc>
                <a:spcPct val="17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Why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detail?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Why</a:t>
            </a:r>
            <a:r>
              <a:rPr sz="1800" spc="-5" dirty="0">
                <a:latin typeface="Arial MT"/>
                <a:cs typeface="Arial MT"/>
              </a:rPr>
              <a:t> 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interactivity?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-5" dirty="0">
                <a:latin typeface="Arial MT"/>
                <a:cs typeface="Arial MT"/>
              </a:rPr>
              <a:t>What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the design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visualization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idioms?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latin typeface="Arial MT"/>
                <a:cs typeface="Arial MT"/>
              </a:rPr>
              <a:t>Why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focus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tasks?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latin typeface="Arial MT"/>
                <a:cs typeface="Arial MT"/>
              </a:rPr>
              <a:t>Why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 </a:t>
            </a:r>
            <a:r>
              <a:rPr sz="1800" spc="-5" dirty="0">
                <a:latin typeface="Arial MT"/>
                <a:cs typeface="Arial MT"/>
              </a:rPr>
              <a:t>designs ineffective?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limitations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matter?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5930900"/>
            <a:ext cx="308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 </a:t>
            </a:r>
            <a:r>
              <a:rPr sz="1800" spc="-10" dirty="0">
                <a:latin typeface="Arial MT"/>
                <a:cs typeface="Arial MT"/>
              </a:rPr>
              <a:t>be </a:t>
            </a:r>
            <a:r>
              <a:rPr sz="1800" spc="-5" dirty="0">
                <a:latin typeface="Arial MT"/>
                <a:cs typeface="Arial MT"/>
              </a:rPr>
              <a:t>measured?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3383" y="5968390"/>
            <a:ext cx="256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B8B92"/>
                </a:solidFill>
                <a:latin typeface="Arial MT"/>
                <a:cs typeface="Arial MT"/>
              </a:rPr>
              <a:t>(Munzner, </a:t>
            </a:r>
            <a:r>
              <a:rPr sz="1800" spc="-5" dirty="0">
                <a:solidFill>
                  <a:srgbClr val="3B8B92"/>
                </a:solidFill>
                <a:latin typeface="Arial MT"/>
                <a:cs typeface="Arial MT"/>
              </a:rPr>
              <a:t>2014, chap.</a:t>
            </a:r>
            <a:r>
              <a:rPr sz="1800" spc="-15" dirty="0">
                <a:solidFill>
                  <a:srgbClr val="3B8B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8B92"/>
                </a:solidFill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3345" y="643747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03"/>
            <a:ext cx="9143999" cy="68259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74065" y="907796"/>
            <a:ext cx="78339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forms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361946"/>
            <a:ext cx="6023610" cy="271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important</a:t>
            </a:r>
            <a:r>
              <a:rPr sz="1800" dirty="0">
                <a:latin typeface="Arial MT"/>
                <a:cs typeface="Arial MT"/>
              </a:rPr>
              <a:t> to: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896619" lvl="1" indent="-140970">
              <a:lnSpc>
                <a:spcPct val="100000"/>
              </a:lnSpc>
              <a:buChar char="-"/>
              <a:tabLst>
                <a:tab pos="897255" algn="l"/>
              </a:tabLst>
            </a:pPr>
            <a:r>
              <a:rPr sz="1800" spc="-5" dirty="0">
                <a:latin typeface="Arial MT"/>
                <a:cs typeface="Arial MT"/>
              </a:rPr>
              <a:t>predict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adequate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2250">
              <a:latin typeface="Arial MT"/>
              <a:cs typeface="Arial MT"/>
            </a:endParaRPr>
          </a:p>
          <a:p>
            <a:pPr marL="896619" lvl="1" indent="-140970">
              <a:lnSpc>
                <a:spcPct val="100000"/>
              </a:lnSpc>
              <a:buChar char="-"/>
              <a:tabLst>
                <a:tab pos="897255" algn="l"/>
              </a:tabLst>
            </a:pP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2250">
              <a:latin typeface="Arial MT"/>
              <a:cs typeface="Arial MT"/>
            </a:endParaRPr>
          </a:p>
          <a:p>
            <a:pPr marL="896619" lvl="1" indent="-140970">
              <a:lnSpc>
                <a:spcPct val="100000"/>
              </a:lnSpc>
              <a:buChar char="-"/>
              <a:tabLst>
                <a:tab pos="897255" algn="l"/>
              </a:tabLst>
            </a:pPr>
            <a:r>
              <a:rPr sz="1800" spc="-10" dirty="0">
                <a:latin typeface="Arial MT"/>
                <a:cs typeface="Arial MT"/>
              </a:rPr>
              <a:t>allow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systematic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approach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Visualization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….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Data</a:t>
            </a:r>
            <a:r>
              <a:rPr sz="2400" spc="-35" dirty="0"/>
              <a:t> </a:t>
            </a:r>
            <a:r>
              <a:rPr sz="2400" spc="-5" dirty="0"/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64805"/>
            <a:ext cx="3210560" cy="25876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Four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types: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Tables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Networks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Fields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Geometry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2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Five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datatypes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125761"/>
            <a:ext cx="1386205" cy="1855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Items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tributes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Links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Positions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Grids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845" y="4248734"/>
            <a:ext cx="1178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te</a:t>
            </a:r>
            <a:r>
              <a:rPr sz="1800" spc="-10" dirty="0">
                <a:latin typeface="Arial MT"/>
                <a:cs typeface="Arial MT"/>
              </a:rPr>
              <a:t>go</a:t>
            </a:r>
            <a:r>
              <a:rPr sz="1800" dirty="0">
                <a:latin typeface="Arial MT"/>
                <a:cs typeface="Arial MT"/>
              </a:rPr>
              <a:t>ri</a:t>
            </a:r>
            <a:r>
              <a:rPr sz="1800" spc="-10" dirty="0">
                <a:latin typeface="Arial MT"/>
                <a:cs typeface="Arial MT"/>
              </a:rPr>
              <a:t>ca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845" y="4797932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6848" y="4639817"/>
            <a:ext cx="76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Ordi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6848" y="5188458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Quantitative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63723" y="4472965"/>
            <a:ext cx="559435" cy="280670"/>
            <a:chOff x="2363723" y="4472965"/>
            <a:chExt cx="559435" cy="2806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3723" y="4472965"/>
              <a:ext cx="559333" cy="2803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11729" y="4508753"/>
              <a:ext cx="460375" cy="174625"/>
            </a:xfrm>
            <a:custGeom>
              <a:avLst/>
              <a:gdLst/>
              <a:ahLst/>
              <a:cxnLst/>
              <a:rect l="l" t="t" r="r" b="b"/>
              <a:pathLst>
                <a:path w="460375" h="174625">
                  <a:moveTo>
                    <a:pt x="0" y="174625"/>
                  </a:moveTo>
                  <a:lnTo>
                    <a:pt x="46037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01194" y="4814142"/>
            <a:ext cx="523875" cy="253365"/>
            <a:chOff x="3901194" y="4814142"/>
            <a:chExt cx="523875" cy="2533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194" y="4814142"/>
              <a:ext cx="523247" cy="2532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31157" y="4831841"/>
              <a:ext cx="460375" cy="174625"/>
            </a:xfrm>
            <a:custGeom>
              <a:avLst/>
              <a:gdLst/>
              <a:ahLst/>
              <a:cxnLst/>
              <a:rect l="l" t="t" r="r" b="b"/>
              <a:pathLst>
                <a:path w="460375" h="174625">
                  <a:moveTo>
                    <a:pt x="0" y="174624"/>
                  </a:moveTo>
                  <a:lnTo>
                    <a:pt x="46037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535665" y="4818632"/>
            <a:ext cx="369570" cy="162560"/>
            <a:chOff x="2535665" y="4818632"/>
            <a:chExt cx="369570" cy="16256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5665" y="4818632"/>
              <a:ext cx="369361" cy="1619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64129" y="4836414"/>
              <a:ext cx="307975" cy="82550"/>
            </a:xfrm>
            <a:custGeom>
              <a:avLst/>
              <a:gdLst/>
              <a:ahLst/>
              <a:cxnLst/>
              <a:rect l="l" t="t" r="r" b="b"/>
              <a:pathLst>
                <a:path w="307975" h="82550">
                  <a:moveTo>
                    <a:pt x="0" y="0"/>
                  </a:moveTo>
                  <a:lnTo>
                    <a:pt x="307975" y="825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02550" y="5206933"/>
            <a:ext cx="558800" cy="229870"/>
            <a:chOff x="3902550" y="5206933"/>
            <a:chExt cx="558800" cy="22987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2550" y="5206933"/>
              <a:ext cx="558373" cy="2296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1158" y="5225033"/>
              <a:ext cx="497205" cy="149225"/>
            </a:xfrm>
            <a:custGeom>
              <a:avLst/>
              <a:gdLst/>
              <a:ahLst/>
              <a:cxnLst/>
              <a:rect l="l" t="t" r="r" b="b"/>
              <a:pathLst>
                <a:path w="497204" h="149225">
                  <a:moveTo>
                    <a:pt x="496950" y="1492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0863" y="5908546"/>
            <a:ext cx="3935071" cy="85496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295900" y="128015"/>
            <a:ext cx="3839210" cy="2423160"/>
            <a:chOff x="5295900" y="128015"/>
            <a:chExt cx="3839210" cy="242316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5900" y="1431035"/>
              <a:ext cx="1680972" cy="11201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5624" y="128015"/>
              <a:ext cx="2999231" cy="130301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599688" y="1917192"/>
            <a:ext cx="3001010" cy="1935480"/>
            <a:chOff x="3599688" y="1917192"/>
            <a:chExt cx="3001010" cy="193548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9688" y="1917192"/>
              <a:ext cx="1246632" cy="12283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0" y="2814828"/>
              <a:ext cx="2028444" cy="1037844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942" y="1304772"/>
            <a:ext cx="3369945" cy="44189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9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CC0066"/>
                </a:solidFill>
                <a:latin typeface="Arial MT"/>
                <a:cs typeface="Arial MT"/>
              </a:rPr>
              <a:t>Data</a:t>
            </a:r>
            <a:r>
              <a:rPr sz="2000" spc="-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0066"/>
                </a:solidFill>
                <a:latin typeface="Arial MT"/>
                <a:cs typeface="Arial MT"/>
              </a:rPr>
              <a:t>representation</a:t>
            </a:r>
            <a:r>
              <a:rPr sz="2000" spc="-7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0066"/>
                </a:solidFill>
                <a:latin typeface="Arial MT"/>
                <a:cs typeface="Arial MT"/>
              </a:rPr>
              <a:t>level</a:t>
            </a:r>
            <a:r>
              <a:rPr sz="2000" i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92150" lvl="1" indent="-203200">
              <a:lnSpc>
                <a:spcPct val="100000"/>
              </a:lnSpc>
              <a:spcBef>
                <a:spcPts val="440"/>
              </a:spcBef>
              <a:buChar char="-"/>
              <a:tabLst>
                <a:tab pos="692785" algn="l"/>
              </a:tabLst>
            </a:pPr>
            <a:r>
              <a:rPr sz="1800" spc="-5" dirty="0">
                <a:latin typeface="Arial MT"/>
                <a:cs typeface="Arial MT"/>
              </a:rPr>
              <a:t>Qualitative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categorical)</a:t>
            </a:r>
            <a:endParaRPr sz="1800">
              <a:latin typeface="Arial MT"/>
              <a:cs typeface="Arial MT"/>
            </a:endParaRPr>
          </a:p>
          <a:p>
            <a:pPr marL="711835" lvl="1" indent="-205104">
              <a:lnSpc>
                <a:spcPct val="100000"/>
              </a:lnSpc>
              <a:spcBef>
                <a:spcPts val="675"/>
              </a:spcBef>
              <a:buChar char="-"/>
              <a:tabLst>
                <a:tab pos="711835" algn="l"/>
                <a:tab pos="712470" algn="l"/>
              </a:tabLst>
            </a:pPr>
            <a:r>
              <a:rPr sz="1800" spc="-5" dirty="0">
                <a:latin typeface="Arial MT"/>
                <a:cs typeface="Arial MT"/>
              </a:rPr>
              <a:t>Quantitative (or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numeric)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29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CC0066"/>
                </a:solidFill>
                <a:latin typeface="Arial MT"/>
                <a:cs typeface="Arial MT"/>
              </a:rPr>
              <a:t>Data</a:t>
            </a:r>
            <a:r>
              <a:rPr sz="2000" spc="-5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0066"/>
                </a:solidFill>
                <a:latin typeface="Arial MT"/>
                <a:cs typeface="Arial MT"/>
              </a:rPr>
              <a:t>nature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672465" lvl="1" indent="-203835">
              <a:lnSpc>
                <a:spcPct val="100000"/>
              </a:lnSpc>
              <a:spcBef>
                <a:spcPts val="439"/>
              </a:spcBef>
              <a:buChar char="-"/>
              <a:tabLst>
                <a:tab pos="673100" algn="l"/>
              </a:tabLst>
            </a:pPr>
            <a:r>
              <a:rPr sz="1800" spc="-5" dirty="0">
                <a:latin typeface="Arial MT"/>
                <a:cs typeface="Arial MT"/>
              </a:rPr>
              <a:t>Continuous</a:t>
            </a:r>
            <a:endParaRPr sz="18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430"/>
              </a:spcBef>
              <a:buChar char="-"/>
              <a:tabLst>
                <a:tab pos="697865" algn="l"/>
                <a:tab pos="698500" algn="l"/>
              </a:tabLst>
            </a:pPr>
            <a:r>
              <a:rPr sz="1800" spc="-5" dirty="0">
                <a:latin typeface="Arial MT"/>
                <a:cs typeface="Arial MT"/>
              </a:rPr>
              <a:t>Discrete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-"/>
            </a:pPr>
            <a:endParaRPr sz="26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CC0066"/>
                </a:solidFill>
                <a:latin typeface="Arial MT"/>
                <a:cs typeface="Arial MT"/>
              </a:rPr>
              <a:t>Measuring</a:t>
            </a:r>
            <a:r>
              <a:rPr sz="2000" spc="-7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CC0066"/>
                </a:solidFill>
                <a:latin typeface="Arial MT"/>
                <a:cs typeface="Arial MT"/>
              </a:rPr>
              <a:t>scale</a:t>
            </a:r>
            <a:r>
              <a:rPr sz="2000" spc="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756285" lvl="1" indent="-203835">
              <a:lnSpc>
                <a:spcPct val="100000"/>
              </a:lnSpc>
              <a:spcBef>
                <a:spcPts val="439"/>
              </a:spcBef>
              <a:buChar char="-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Nominal</a:t>
            </a:r>
            <a:endParaRPr sz="1800">
              <a:latin typeface="Arial MT"/>
              <a:cs typeface="Arial MT"/>
            </a:endParaRPr>
          </a:p>
          <a:p>
            <a:pPr marL="723900" lvl="1" indent="-140970">
              <a:lnSpc>
                <a:spcPct val="100000"/>
              </a:lnSpc>
              <a:spcBef>
                <a:spcPts val="430"/>
              </a:spcBef>
              <a:buChar char="-"/>
              <a:tabLst>
                <a:tab pos="724535" algn="l"/>
              </a:tabLst>
            </a:pPr>
            <a:r>
              <a:rPr sz="1800" spc="-5" dirty="0">
                <a:latin typeface="Arial MT"/>
                <a:cs typeface="Arial MT"/>
              </a:rPr>
              <a:t>Ordinal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608" y="5698032"/>
            <a:ext cx="91440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530"/>
              </a:spcBef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Interval</a:t>
            </a:r>
            <a:endParaRPr sz="180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spcBef>
                <a:spcPts val="430"/>
              </a:spcBef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Ratio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36108" y="559308"/>
            <a:ext cx="2961640" cy="5245735"/>
            <a:chOff x="5436108" y="559308"/>
            <a:chExt cx="2961640" cy="52457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6108" y="559308"/>
              <a:ext cx="2923032" cy="1987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4208" y="4424172"/>
              <a:ext cx="2923032" cy="1380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6108" y="2519172"/>
              <a:ext cx="2961132" cy="1905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88253" y="5922670"/>
            <a:ext cx="141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14A50"/>
                </a:solidFill>
                <a:latin typeface="Arial MT"/>
                <a:cs typeface="Arial MT"/>
              </a:rPr>
              <a:t>(Spence,</a:t>
            </a:r>
            <a:r>
              <a:rPr sz="1600" spc="-40" dirty="0">
                <a:solidFill>
                  <a:srgbClr val="214A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4A50"/>
                </a:solidFill>
                <a:latin typeface="Arial MT"/>
                <a:cs typeface="Arial MT"/>
              </a:rPr>
              <a:t>2007)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74065" y="907796"/>
            <a:ext cx="823087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Examples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measuring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CC0066"/>
                </a:solidFill>
                <a:latin typeface="Arial MT"/>
                <a:cs typeface="Arial MT"/>
              </a:rPr>
              <a:t>nominal</a:t>
            </a:r>
            <a:r>
              <a:rPr sz="18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--&gt; car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brands,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gender,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animal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species…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0066"/>
              </a:buClr>
              <a:buFont typeface="Arial MT"/>
              <a:buChar char="–"/>
            </a:pPr>
            <a:endParaRPr sz="225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CC0066"/>
                </a:solidFill>
                <a:latin typeface="Arial MT"/>
                <a:cs typeface="Arial MT"/>
              </a:rPr>
              <a:t>ordinal</a:t>
            </a:r>
            <a:r>
              <a:rPr sz="18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--&gt; </a:t>
            </a:r>
            <a:r>
              <a:rPr sz="1800" spc="-15" dirty="0">
                <a:latin typeface="Arial MT"/>
                <a:cs typeface="Arial MT"/>
              </a:rPr>
              <a:t>week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days,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preferences,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measured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Likert-type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CC0066"/>
              </a:buClr>
              <a:buFont typeface="Arial MT"/>
              <a:buChar char="–"/>
            </a:pPr>
            <a:endParaRPr sz="225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CC0066"/>
                </a:solidFill>
                <a:latin typeface="Arial MT"/>
                <a:cs typeface="Arial MT"/>
              </a:rPr>
              <a:t>Interval </a:t>
            </a:r>
            <a:r>
              <a:rPr sz="1800" spc="-5" dirty="0">
                <a:latin typeface="Arial MT"/>
                <a:cs typeface="Arial MT"/>
              </a:rPr>
              <a:t>--&gt;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IQ,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temperatures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ºC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0066"/>
              </a:buClr>
              <a:buFont typeface="Arial MT"/>
              <a:buChar char="–"/>
            </a:pPr>
            <a:endParaRPr sz="225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  <a:tab pos="1766570" algn="l"/>
              </a:tabLst>
            </a:pPr>
            <a:r>
              <a:rPr sz="1800" spc="-5" dirty="0">
                <a:solidFill>
                  <a:srgbClr val="CC0066"/>
                </a:solidFill>
                <a:latin typeface="Arial MT"/>
                <a:cs typeface="Arial MT"/>
              </a:rPr>
              <a:t>Ratio</a:t>
            </a:r>
            <a:r>
              <a:rPr sz="18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--&gt;	</a:t>
            </a:r>
            <a:r>
              <a:rPr sz="1800" spc="-5" dirty="0">
                <a:latin typeface="Arial MT"/>
                <a:cs typeface="Arial MT"/>
              </a:rPr>
              <a:t>temperatures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ºK,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weight,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height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CC0066"/>
              </a:buClr>
              <a:buFont typeface="Arial MT"/>
              <a:buChar char="–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C0066"/>
              </a:buClr>
              <a:buFont typeface="Arial MT"/>
              <a:buChar char="–"/>
            </a:pPr>
            <a:endParaRPr sz="1550">
              <a:latin typeface="Arial MT"/>
              <a:cs typeface="Arial MT"/>
            </a:endParaRPr>
          </a:p>
          <a:p>
            <a:pPr marL="355600" indent="-342900">
              <a:lnSpc>
                <a:spcPts val="205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ratio scale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C0066"/>
                </a:solidFill>
                <a:latin typeface="Arial MT"/>
                <a:cs typeface="Arial MT"/>
              </a:rPr>
              <a:t>highest</a:t>
            </a:r>
            <a:r>
              <a:rPr sz="18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66"/>
                </a:solidFill>
                <a:latin typeface="Arial MT"/>
                <a:cs typeface="Arial MT"/>
              </a:rPr>
              <a:t>level</a:t>
            </a:r>
            <a:r>
              <a:rPr sz="18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66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66"/>
                </a:solidFill>
                <a:latin typeface="Arial MT"/>
                <a:cs typeface="Arial MT"/>
              </a:rPr>
              <a:t>representation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non-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arbitrary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zero (unlike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interval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scale)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55600" marR="592455" indent="-342900">
              <a:lnSpc>
                <a:spcPts val="1939"/>
              </a:lnSpc>
              <a:spcBef>
                <a:spcPts val="16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This 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might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statistical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320421"/>
            <a:ext cx="5274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Model, </a:t>
            </a:r>
            <a:r>
              <a:rPr sz="2400" dirty="0"/>
              <a:t>structure</a:t>
            </a:r>
            <a:r>
              <a:rPr sz="2400" spc="-15" dirty="0"/>
              <a:t> </a:t>
            </a:r>
            <a:r>
              <a:rPr sz="2400" spc="-5" dirty="0"/>
              <a:t>and</a:t>
            </a:r>
            <a:r>
              <a:rPr sz="2400" spc="-10" dirty="0"/>
              <a:t> </a:t>
            </a:r>
            <a:r>
              <a:rPr sz="2400" dirty="0"/>
              <a:t>format</a:t>
            </a:r>
            <a:r>
              <a:rPr sz="2400" spc="-25" dirty="0"/>
              <a:t> </a:t>
            </a:r>
            <a:r>
              <a:rPr sz="2400" dirty="0"/>
              <a:t>of</a:t>
            </a:r>
            <a:r>
              <a:rPr sz="2400" spc="-5" dirty="0"/>
              <a:t> the</a:t>
            </a:r>
            <a:r>
              <a:rPr sz="2400" spc="-15" dirty="0"/>
              <a:t> </a:t>
            </a:r>
            <a:r>
              <a:rPr sz="2400" spc="-5" dirty="0"/>
              <a:t>data </a:t>
            </a:r>
            <a:r>
              <a:rPr sz="2400" spc="-655" dirty="0"/>
              <a:t> </a:t>
            </a:r>
            <a:r>
              <a:rPr sz="2400" dirty="0"/>
              <a:t>to</a:t>
            </a:r>
            <a:r>
              <a:rPr sz="2400" spc="-15" dirty="0"/>
              <a:t> </a:t>
            </a:r>
            <a:r>
              <a:rPr sz="2400" spc="-5" dirty="0"/>
              <a:t>Visualize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742" y="1385442"/>
            <a:ext cx="8644890" cy="460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Consider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three columns: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tabLst>
                <a:tab pos="2150110" algn="l"/>
                <a:tab pos="3999865" algn="l"/>
              </a:tabLst>
            </a:pPr>
            <a:r>
              <a:rPr sz="1600" i="1" spc="-5" dirty="0">
                <a:latin typeface="Arial"/>
                <a:cs typeface="Arial"/>
              </a:rPr>
              <a:t>latitude	longitude	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the</a:t>
            </a:r>
            <a:r>
              <a:rPr sz="1800" spc="-5" dirty="0">
                <a:latin typeface="Arial MT"/>
                <a:cs typeface="Arial MT"/>
              </a:rPr>
              <a:t> 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adequate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way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354965" marR="741680" indent="-354965">
              <a:lnSpc>
                <a:spcPct val="100000"/>
              </a:lnSpc>
              <a:buChar char="•"/>
              <a:tabLst>
                <a:tab pos="354965" algn="l"/>
                <a:tab pos="355600" algn="l"/>
                <a:tab pos="3021965" algn="l"/>
              </a:tabLst>
            </a:pPr>
            <a:r>
              <a:rPr sz="1800" dirty="0">
                <a:latin typeface="Arial MT"/>
                <a:cs typeface="Arial MT"/>
              </a:rPr>
              <a:t>If </a:t>
            </a: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depth,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selected	visualization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interpolation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(ex: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contours)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  <a:tab pos="299529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	and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number </a:t>
            </a:r>
            <a:r>
              <a:rPr sz="1800" dirty="0">
                <a:latin typeface="Arial MT"/>
                <a:cs typeface="Arial MT"/>
              </a:rPr>
              <a:t>victims of traffic </a:t>
            </a:r>
            <a:r>
              <a:rPr sz="1800" spc="-5" dirty="0">
                <a:latin typeface="Arial MT"/>
                <a:cs typeface="Arial MT"/>
              </a:rPr>
              <a:t>accidents, interpolation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contours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sense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Know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data</a:t>
            </a:r>
            <a:r>
              <a:rPr sz="1800" b="1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structure</a:t>
            </a:r>
            <a:r>
              <a:rPr sz="1800" b="1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not</a:t>
            </a:r>
            <a:r>
              <a:rPr sz="1800" b="1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enough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necessary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66"/>
                </a:solidFill>
                <a:latin typeface="Arial"/>
                <a:cs typeface="Arial"/>
              </a:rPr>
              <a:t>know</a:t>
            </a:r>
            <a:r>
              <a:rPr sz="1800" b="1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66"/>
                </a:solidFill>
                <a:latin typeface="Arial"/>
                <a:cs typeface="Arial"/>
              </a:rPr>
              <a:t>phenomenon</a:t>
            </a:r>
            <a:r>
              <a:rPr sz="1800" b="1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behind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data!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377822"/>
            <a:ext cx="6744970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Consider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columns: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250">
              <a:latin typeface="Arial MT"/>
              <a:cs typeface="Arial MT"/>
            </a:endParaRPr>
          </a:p>
          <a:p>
            <a:pPr marL="748665">
              <a:lnSpc>
                <a:spcPct val="100000"/>
              </a:lnSpc>
              <a:tabLst>
                <a:tab pos="2372995" algn="l"/>
                <a:tab pos="4441825" algn="l"/>
              </a:tabLst>
            </a:pPr>
            <a:r>
              <a:rPr sz="1800" i="1" spc="-5" dirty="0">
                <a:latin typeface="Arial"/>
                <a:cs typeface="Arial"/>
              </a:rPr>
              <a:t>latitude	longitude	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adequate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2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 depth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altitude?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Arial MT"/>
              <a:cs typeface="Arial MT"/>
            </a:endParaRPr>
          </a:p>
          <a:p>
            <a:pPr marL="352425" marR="4100195" indent="-317500" algn="just">
              <a:lnSpc>
                <a:spcPct val="80000"/>
              </a:lnSpc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selected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visualization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involve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interpolation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408889"/>
            <a:ext cx="38169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Example:</a:t>
            </a:r>
            <a:r>
              <a:rPr sz="2200" spc="20" dirty="0"/>
              <a:t> </a:t>
            </a:r>
            <a:r>
              <a:rPr sz="2200" spc="-5" dirty="0"/>
              <a:t>beyond</a:t>
            </a:r>
            <a:r>
              <a:rPr sz="2200" spc="10" dirty="0"/>
              <a:t> </a:t>
            </a:r>
            <a:r>
              <a:rPr sz="2200" spc="-5" dirty="0"/>
              <a:t>the structure</a:t>
            </a:r>
            <a:endParaRPr sz="2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/>
              <a:t>of</a:t>
            </a:r>
            <a:r>
              <a:rPr sz="2200" spc="-10" dirty="0"/>
              <a:t> </a:t>
            </a:r>
            <a:r>
              <a:rPr sz="2200" spc="-5" dirty="0"/>
              <a:t>the data</a:t>
            </a:r>
            <a:r>
              <a:rPr sz="2200" spc="5" dirty="0"/>
              <a:t> </a:t>
            </a:r>
            <a:r>
              <a:rPr sz="2200" spc="-5" dirty="0"/>
              <a:t>to</a:t>
            </a:r>
            <a:r>
              <a:rPr sz="2200" spc="-10" dirty="0"/>
              <a:t> </a:t>
            </a:r>
            <a:r>
              <a:rPr sz="2200" spc="-5" dirty="0"/>
              <a:t>Visualize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8384285" y="627319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27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6007709"/>
            <a:ext cx="248793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63500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latin typeface="Arial MT"/>
                <a:cs typeface="Arial MT"/>
              </a:rPr>
              <a:t>(e.g. isocontours,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isosurfaces, 3D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surface)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408889"/>
            <a:ext cx="38169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Example:</a:t>
            </a:r>
            <a:r>
              <a:rPr sz="2200" spc="20" dirty="0"/>
              <a:t> </a:t>
            </a:r>
            <a:r>
              <a:rPr sz="2200" spc="-5" dirty="0"/>
              <a:t>beyond</a:t>
            </a:r>
            <a:r>
              <a:rPr sz="2200" spc="10" dirty="0"/>
              <a:t> </a:t>
            </a:r>
            <a:r>
              <a:rPr sz="2200" spc="-5" dirty="0"/>
              <a:t>the structure</a:t>
            </a:r>
            <a:endParaRPr sz="2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/>
              <a:t>of</a:t>
            </a:r>
            <a:r>
              <a:rPr sz="2200" spc="-10" dirty="0"/>
              <a:t> </a:t>
            </a:r>
            <a:r>
              <a:rPr sz="2200" spc="-5" dirty="0"/>
              <a:t>the data</a:t>
            </a:r>
            <a:r>
              <a:rPr sz="2200" spc="5" dirty="0"/>
              <a:t> </a:t>
            </a:r>
            <a:r>
              <a:rPr sz="2200" spc="-5" dirty="0"/>
              <a:t>to</a:t>
            </a:r>
            <a:r>
              <a:rPr sz="2200" spc="-10" dirty="0"/>
              <a:t> </a:t>
            </a:r>
            <a:r>
              <a:rPr sz="2200" spc="-5" dirty="0"/>
              <a:t>Visualize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8396985" y="6302809"/>
            <a:ext cx="19812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5" dirty="0">
                <a:latin typeface="Arial MT"/>
                <a:cs typeface="Arial MT"/>
              </a:rPr>
              <a:t>28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1152144"/>
            <a:ext cx="3124200" cy="16291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1484" y="3407662"/>
            <a:ext cx="5636898" cy="34503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437" y="1377822"/>
            <a:ext cx="6744970" cy="5149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Consider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columns: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250">
              <a:latin typeface="Arial MT"/>
              <a:cs typeface="Arial MT"/>
            </a:endParaRPr>
          </a:p>
          <a:p>
            <a:pPr marL="748665">
              <a:lnSpc>
                <a:spcPct val="100000"/>
              </a:lnSpc>
              <a:tabLst>
                <a:tab pos="2372995" algn="l"/>
                <a:tab pos="4441825" algn="l"/>
              </a:tabLst>
            </a:pPr>
            <a:r>
              <a:rPr sz="1800" i="1" spc="-5" dirty="0">
                <a:latin typeface="Arial"/>
                <a:cs typeface="Arial"/>
              </a:rPr>
              <a:t>latitude	longitude	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adequate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2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 depth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altitude?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Arial MT"/>
              <a:cs typeface="Arial MT"/>
            </a:endParaRPr>
          </a:p>
          <a:p>
            <a:pPr marL="352425" marR="4100195" indent="-317500" algn="just">
              <a:lnSpc>
                <a:spcPct val="80000"/>
              </a:lnSpc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selected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visualization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involve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interpolation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168910" marR="4105275" indent="63500">
              <a:lnSpc>
                <a:spcPct val="80000"/>
              </a:lnSpc>
            </a:pPr>
            <a:r>
              <a:rPr sz="1800" spc="-5" dirty="0">
                <a:latin typeface="Arial MT"/>
                <a:cs typeface="Arial MT"/>
              </a:rPr>
              <a:t>(e.g. isocontours,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isosurfaces, 3D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surface)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1754123"/>
            <a:ext cx="8703945" cy="3662679"/>
            <a:chOff x="266700" y="1754123"/>
            <a:chExt cx="8703945" cy="3662679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40" y="2031491"/>
              <a:ext cx="2935223" cy="33848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754123"/>
              <a:ext cx="2793492" cy="2179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0192" y="1917191"/>
              <a:ext cx="2951987" cy="27675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8267" y="861440"/>
            <a:ext cx="60782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 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“deer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crash”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accidents?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29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8267" y="4013708"/>
            <a:ext cx="708342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6"/>
              </a:rPr>
              <a:t>http://cloudnsci.fi/wiki/index.php?n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6"/>
              </a:rPr>
              <a:t>=Applications.Heatmaps4Finland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4965" marR="1656080" indent="-354965">
              <a:lnSpc>
                <a:spcPct val="106800"/>
              </a:lnSpc>
              <a:spcBef>
                <a:spcPts val="11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Interpolation and contours don’t </a:t>
            </a:r>
            <a:r>
              <a:rPr sz="2000" dirty="0">
                <a:latin typeface="Arial MT"/>
                <a:cs typeface="Arial MT"/>
              </a:rPr>
              <a:t>make sense!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structure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enough</a:t>
            </a:r>
            <a:endParaRPr sz="2000">
              <a:latin typeface="Arial MT"/>
              <a:cs typeface="Arial MT"/>
            </a:endParaRPr>
          </a:p>
          <a:p>
            <a:pPr marL="384175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necessary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know</a:t>
            </a:r>
            <a:r>
              <a:rPr sz="20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phenomenon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behind</a:t>
            </a:r>
            <a:r>
              <a:rPr sz="20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9125" y="1875789"/>
            <a:ext cx="6729095" cy="143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  <a:tabLst>
                <a:tab pos="2268855" algn="l"/>
              </a:tabLst>
            </a:pPr>
            <a:r>
              <a:rPr spc="-5" dirty="0"/>
              <a:t>Developing	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Visual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exploration </a:t>
            </a:r>
            <a:r>
              <a:rPr spc="-875" dirty="0"/>
              <a:t> </a:t>
            </a:r>
            <a:r>
              <a:rPr spc="-5" dirty="0"/>
              <a:t>application</a:t>
            </a: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800" spc="-5" dirty="0"/>
              <a:t>a</a:t>
            </a:r>
            <a:r>
              <a:rPr sz="2800" spc="-15" dirty="0"/>
              <a:t> </a:t>
            </a:r>
            <a:r>
              <a:rPr sz="2800" spc="-5" dirty="0"/>
              <a:t>very</a:t>
            </a:r>
            <a:r>
              <a:rPr sz="2800" spc="-20" dirty="0"/>
              <a:t> </a:t>
            </a:r>
            <a:r>
              <a:rPr sz="2800" dirty="0"/>
              <a:t>brief</a:t>
            </a:r>
            <a:r>
              <a:rPr sz="2800" spc="-25" dirty="0"/>
              <a:t> </a:t>
            </a:r>
            <a:r>
              <a:rPr sz="2800" dirty="0"/>
              <a:t>introduction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887" y="3566086"/>
            <a:ext cx="3403487" cy="24628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process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creating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3345" y="6273190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016" y="3454742"/>
            <a:ext cx="5563056" cy="16309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540" y="6310071"/>
            <a:ext cx="4687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University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4823" y="5006721"/>
            <a:ext cx="141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6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2014)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3594" y="438150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3137916"/>
            <a:ext cx="7755635" cy="21442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446278"/>
            <a:ext cx="47644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Phases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development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cycle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640"/>
              </a:lnSpc>
            </a:pP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visual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exploration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482978"/>
            <a:ext cx="70624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b="1" dirty="0">
                <a:latin typeface="Arial"/>
                <a:cs typeface="Arial"/>
              </a:rPr>
              <a:t>after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understanding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their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questions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elicit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requirements,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pre-processing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844" y="2588681"/>
            <a:ext cx="5082704" cy="3679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7402" y="6039408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(Kirk,</a:t>
            </a:r>
            <a:r>
              <a:rPr sz="16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2019)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222070"/>
            <a:ext cx="760666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several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endParaRPr sz="20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elicitation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e.g.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User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(such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740" y="3356609"/>
            <a:ext cx="1443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–	Scenarios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740" y="4819903"/>
            <a:ext cx="185166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–	Task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–	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6110" y="2493264"/>
            <a:ext cx="735330" cy="725170"/>
          </a:xfrm>
          <a:custGeom>
            <a:avLst/>
            <a:gdLst/>
            <a:ahLst/>
            <a:cxnLst/>
            <a:rect l="l" t="t" r="r" b="b"/>
            <a:pathLst>
              <a:path w="735329" h="725169">
                <a:moveTo>
                  <a:pt x="638555" y="686943"/>
                </a:moveTo>
                <a:lnTo>
                  <a:pt x="635126" y="688975"/>
                </a:lnTo>
                <a:lnTo>
                  <a:pt x="633349" y="695833"/>
                </a:lnTo>
                <a:lnTo>
                  <a:pt x="635380" y="699262"/>
                </a:lnTo>
                <a:lnTo>
                  <a:pt x="734822" y="724662"/>
                </a:lnTo>
                <a:lnTo>
                  <a:pt x="733652" y="720344"/>
                </a:lnTo>
                <a:lnTo>
                  <a:pt x="721360" y="720344"/>
                </a:lnTo>
                <a:lnTo>
                  <a:pt x="704615" y="703835"/>
                </a:lnTo>
                <a:lnTo>
                  <a:pt x="638555" y="686943"/>
                </a:lnTo>
                <a:close/>
              </a:path>
              <a:path w="735329" h="725169">
                <a:moveTo>
                  <a:pt x="704615" y="703835"/>
                </a:moveTo>
                <a:lnTo>
                  <a:pt x="721360" y="720344"/>
                </a:lnTo>
                <a:lnTo>
                  <a:pt x="724239" y="717423"/>
                </a:lnTo>
                <a:lnTo>
                  <a:pt x="719709" y="717423"/>
                </a:lnTo>
                <a:lnTo>
                  <a:pt x="716869" y="706968"/>
                </a:lnTo>
                <a:lnTo>
                  <a:pt x="704615" y="703835"/>
                </a:lnTo>
                <a:close/>
              </a:path>
              <a:path w="735329" h="725169">
                <a:moveTo>
                  <a:pt x="704468" y="623570"/>
                </a:moveTo>
                <a:lnTo>
                  <a:pt x="701166" y="624586"/>
                </a:lnTo>
                <a:lnTo>
                  <a:pt x="697738" y="625475"/>
                </a:lnTo>
                <a:lnTo>
                  <a:pt x="695705" y="628903"/>
                </a:lnTo>
                <a:lnTo>
                  <a:pt x="696594" y="632333"/>
                </a:lnTo>
                <a:lnTo>
                  <a:pt x="713590" y="694899"/>
                </a:lnTo>
                <a:lnTo>
                  <a:pt x="730250" y="711326"/>
                </a:lnTo>
                <a:lnTo>
                  <a:pt x="721360" y="720344"/>
                </a:lnTo>
                <a:lnTo>
                  <a:pt x="733652" y="720344"/>
                </a:lnTo>
                <a:lnTo>
                  <a:pt x="708881" y="628903"/>
                </a:lnTo>
                <a:lnTo>
                  <a:pt x="708025" y="625601"/>
                </a:lnTo>
                <a:lnTo>
                  <a:pt x="704468" y="623570"/>
                </a:lnTo>
                <a:close/>
              </a:path>
              <a:path w="735329" h="725169">
                <a:moveTo>
                  <a:pt x="716869" y="706968"/>
                </a:moveTo>
                <a:lnTo>
                  <a:pt x="719709" y="717423"/>
                </a:lnTo>
                <a:lnTo>
                  <a:pt x="727455" y="709676"/>
                </a:lnTo>
                <a:lnTo>
                  <a:pt x="716869" y="706968"/>
                </a:lnTo>
                <a:close/>
              </a:path>
              <a:path w="735329" h="725169">
                <a:moveTo>
                  <a:pt x="713590" y="694899"/>
                </a:moveTo>
                <a:lnTo>
                  <a:pt x="716869" y="706968"/>
                </a:lnTo>
                <a:lnTo>
                  <a:pt x="727455" y="709676"/>
                </a:lnTo>
                <a:lnTo>
                  <a:pt x="719709" y="717423"/>
                </a:lnTo>
                <a:lnTo>
                  <a:pt x="724239" y="717423"/>
                </a:lnTo>
                <a:lnTo>
                  <a:pt x="730250" y="711326"/>
                </a:lnTo>
                <a:lnTo>
                  <a:pt x="713590" y="694899"/>
                </a:lnTo>
                <a:close/>
              </a:path>
              <a:path w="735329" h="725169">
                <a:moveTo>
                  <a:pt x="8889" y="0"/>
                </a:moveTo>
                <a:lnTo>
                  <a:pt x="0" y="9144"/>
                </a:lnTo>
                <a:lnTo>
                  <a:pt x="704615" y="703835"/>
                </a:lnTo>
                <a:lnTo>
                  <a:pt x="716869" y="706968"/>
                </a:lnTo>
                <a:lnTo>
                  <a:pt x="713590" y="694899"/>
                </a:lnTo>
                <a:lnTo>
                  <a:pt x="8889" y="0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9897" y="4240403"/>
            <a:ext cx="1565275" cy="786130"/>
          </a:xfrm>
          <a:custGeom>
            <a:avLst/>
            <a:gdLst/>
            <a:ahLst/>
            <a:cxnLst/>
            <a:rect l="l" t="t" r="r" b="b"/>
            <a:pathLst>
              <a:path w="1565275" h="786129">
                <a:moveTo>
                  <a:pt x="1530080" y="17303"/>
                </a:moveTo>
                <a:lnTo>
                  <a:pt x="0" y="774827"/>
                </a:lnTo>
                <a:lnTo>
                  <a:pt x="5587" y="786130"/>
                </a:lnTo>
                <a:lnTo>
                  <a:pt x="1535646" y="28742"/>
                </a:lnTo>
                <a:lnTo>
                  <a:pt x="1542608" y="18171"/>
                </a:lnTo>
                <a:lnTo>
                  <a:pt x="1530080" y="17303"/>
                </a:lnTo>
                <a:close/>
              </a:path>
              <a:path w="1565275" h="786129">
                <a:moveTo>
                  <a:pt x="1563408" y="6858"/>
                </a:moveTo>
                <a:lnTo>
                  <a:pt x="1551177" y="6858"/>
                </a:lnTo>
                <a:lnTo>
                  <a:pt x="1556765" y="18288"/>
                </a:lnTo>
                <a:lnTo>
                  <a:pt x="1535646" y="28742"/>
                </a:lnTo>
                <a:lnTo>
                  <a:pt x="1500124" y="82677"/>
                </a:lnTo>
                <a:lnTo>
                  <a:pt x="1498218" y="85598"/>
                </a:lnTo>
                <a:lnTo>
                  <a:pt x="1498980" y="89535"/>
                </a:lnTo>
                <a:lnTo>
                  <a:pt x="1501902" y="91567"/>
                </a:lnTo>
                <a:lnTo>
                  <a:pt x="1504823" y="93472"/>
                </a:lnTo>
                <a:lnTo>
                  <a:pt x="1508760" y="92583"/>
                </a:lnTo>
                <a:lnTo>
                  <a:pt x="1510748" y="89535"/>
                </a:lnTo>
                <a:lnTo>
                  <a:pt x="1565275" y="6985"/>
                </a:lnTo>
                <a:lnTo>
                  <a:pt x="1563408" y="6858"/>
                </a:lnTo>
                <a:close/>
              </a:path>
              <a:path w="1565275" h="786129">
                <a:moveTo>
                  <a:pt x="1542608" y="18171"/>
                </a:moveTo>
                <a:lnTo>
                  <a:pt x="1535646" y="28742"/>
                </a:lnTo>
                <a:lnTo>
                  <a:pt x="1555483" y="18923"/>
                </a:lnTo>
                <a:lnTo>
                  <a:pt x="1553464" y="18923"/>
                </a:lnTo>
                <a:lnTo>
                  <a:pt x="1542608" y="18171"/>
                </a:lnTo>
                <a:close/>
              </a:path>
              <a:path w="1565275" h="786129">
                <a:moveTo>
                  <a:pt x="1548638" y="9017"/>
                </a:moveTo>
                <a:lnTo>
                  <a:pt x="1542608" y="18171"/>
                </a:lnTo>
                <a:lnTo>
                  <a:pt x="1553464" y="18923"/>
                </a:lnTo>
                <a:lnTo>
                  <a:pt x="1548638" y="9017"/>
                </a:lnTo>
                <a:close/>
              </a:path>
              <a:path w="1565275" h="786129">
                <a:moveTo>
                  <a:pt x="1552233" y="9017"/>
                </a:moveTo>
                <a:lnTo>
                  <a:pt x="1548638" y="9017"/>
                </a:lnTo>
                <a:lnTo>
                  <a:pt x="1553464" y="18923"/>
                </a:lnTo>
                <a:lnTo>
                  <a:pt x="1555483" y="18923"/>
                </a:lnTo>
                <a:lnTo>
                  <a:pt x="1556765" y="18288"/>
                </a:lnTo>
                <a:lnTo>
                  <a:pt x="1552233" y="9017"/>
                </a:lnTo>
                <a:close/>
              </a:path>
              <a:path w="1565275" h="786129">
                <a:moveTo>
                  <a:pt x="1551177" y="6858"/>
                </a:moveTo>
                <a:lnTo>
                  <a:pt x="1530080" y="17303"/>
                </a:lnTo>
                <a:lnTo>
                  <a:pt x="1542608" y="18171"/>
                </a:lnTo>
                <a:lnTo>
                  <a:pt x="1548638" y="9017"/>
                </a:lnTo>
                <a:lnTo>
                  <a:pt x="1552233" y="9017"/>
                </a:lnTo>
                <a:lnTo>
                  <a:pt x="1551177" y="6858"/>
                </a:lnTo>
                <a:close/>
              </a:path>
              <a:path w="1565275" h="786129">
                <a:moveTo>
                  <a:pt x="1462913" y="0"/>
                </a:moveTo>
                <a:lnTo>
                  <a:pt x="1459864" y="2540"/>
                </a:lnTo>
                <a:lnTo>
                  <a:pt x="1459356" y="9652"/>
                </a:lnTo>
                <a:lnTo>
                  <a:pt x="1462024" y="12573"/>
                </a:lnTo>
                <a:lnTo>
                  <a:pt x="1530080" y="17303"/>
                </a:lnTo>
                <a:lnTo>
                  <a:pt x="1551177" y="6858"/>
                </a:lnTo>
                <a:lnTo>
                  <a:pt x="1563408" y="6858"/>
                </a:lnTo>
                <a:lnTo>
                  <a:pt x="1462913" y="0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4196" y="3497707"/>
            <a:ext cx="1880870" cy="103505"/>
          </a:xfrm>
          <a:custGeom>
            <a:avLst/>
            <a:gdLst/>
            <a:ahLst/>
            <a:cxnLst/>
            <a:rect l="l" t="t" r="r" b="b"/>
            <a:pathLst>
              <a:path w="1880870" h="103504">
                <a:moveTo>
                  <a:pt x="1855506" y="51688"/>
                </a:moveTo>
                <a:lnTo>
                  <a:pt x="1785619" y="92455"/>
                </a:lnTo>
                <a:lnTo>
                  <a:pt x="1784603" y="96265"/>
                </a:lnTo>
                <a:lnTo>
                  <a:pt x="1788159" y="102362"/>
                </a:lnTo>
                <a:lnTo>
                  <a:pt x="1791969" y="103377"/>
                </a:lnTo>
                <a:lnTo>
                  <a:pt x="1869725" y="58038"/>
                </a:lnTo>
                <a:lnTo>
                  <a:pt x="1868042" y="58038"/>
                </a:lnTo>
                <a:lnTo>
                  <a:pt x="1868042" y="57150"/>
                </a:lnTo>
                <a:lnTo>
                  <a:pt x="1864867" y="57150"/>
                </a:lnTo>
                <a:lnTo>
                  <a:pt x="1855506" y="51688"/>
                </a:lnTo>
                <a:close/>
              </a:path>
              <a:path w="1880870" h="103504">
                <a:moveTo>
                  <a:pt x="184462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844620" y="58038"/>
                </a:lnTo>
                <a:lnTo>
                  <a:pt x="1855506" y="51688"/>
                </a:lnTo>
                <a:lnTo>
                  <a:pt x="1844620" y="45338"/>
                </a:lnTo>
                <a:close/>
              </a:path>
              <a:path w="1880870" h="103504">
                <a:moveTo>
                  <a:pt x="1869725" y="45338"/>
                </a:moveTo>
                <a:lnTo>
                  <a:pt x="1868042" y="45338"/>
                </a:lnTo>
                <a:lnTo>
                  <a:pt x="1868042" y="58038"/>
                </a:lnTo>
                <a:lnTo>
                  <a:pt x="1869725" y="58038"/>
                </a:lnTo>
                <a:lnTo>
                  <a:pt x="1880615" y="51688"/>
                </a:lnTo>
                <a:lnTo>
                  <a:pt x="1869725" y="45338"/>
                </a:lnTo>
                <a:close/>
              </a:path>
              <a:path w="1880870" h="103504">
                <a:moveTo>
                  <a:pt x="1864867" y="46227"/>
                </a:moveTo>
                <a:lnTo>
                  <a:pt x="1855506" y="51688"/>
                </a:lnTo>
                <a:lnTo>
                  <a:pt x="1864867" y="57150"/>
                </a:lnTo>
                <a:lnTo>
                  <a:pt x="1864867" y="46227"/>
                </a:lnTo>
                <a:close/>
              </a:path>
              <a:path w="1880870" h="103504">
                <a:moveTo>
                  <a:pt x="1868042" y="46227"/>
                </a:moveTo>
                <a:lnTo>
                  <a:pt x="1864867" y="46227"/>
                </a:lnTo>
                <a:lnTo>
                  <a:pt x="1864867" y="57150"/>
                </a:lnTo>
                <a:lnTo>
                  <a:pt x="1868042" y="57150"/>
                </a:lnTo>
                <a:lnTo>
                  <a:pt x="1868042" y="46227"/>
                </a:lnTo>
                <a:close/>
              </a:path>
              <a:path w="1880870" h="103504">
                <a:moveTo>
                  <a:pt x="1791969" y="0"/>
                </a:moveTo>
                <a:lnTo>
                  <a:pt x="1788159" y="1015"/>
                </a:lnTo>
                <a:lnTo>
                  <a:pt x="1784603" y="7112"/>
                </a:lnTo>
                <a:lnTo>
                  <a:pt x="1785619" y="10921"/>
                </a:lnTo>
                <a:lnTo>
                  <a:pt x="1855506" y="51688"/>
                </a:lnTo>
                <a:lnTo>
                  <a:pt x="1864867" y="46227"/>
                </a:lnTo>
                <a:lnTo>
                  <a:pt x="1868042" y="46227"/>
                </a:lnTo>
                <a:lnTo>
                  <a:pt x="1868042" y="45338"/>
                </a:lnTo>
                <a:lnTo>
                  <a:pt x="1869725" y="45338"/>
                </a:lnTo>
                <a:lnTo>
                  <a:pt x="1791969" y="0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5751" y="3215386"/>
            <a:ext cx="27266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Arial MT"/>
                <a:cs typeface="Arial MT"/>
              </a:rPr>
              <a:t>Typical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user-centered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 approaches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(UCD)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939"/>
            <a:ext cx="131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Personas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4428" y="1222070"/>
            <a:ext cx="7630795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Personas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fictional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research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understand:</a:t>
            </a:r>
            <a:endParaRPr sz="2000">
              <a:latin typeface="Arial MT"/>
              <a:cs typeface="Arial MT"/>
            </a:endParaRPr>
          </a:p>
          <a:p>
            <a:pPr marL="10807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81405" algn="l"/>
              </a:tabLst>
            </a:pPr>
            <a:r>
              <a:rPr sz="2000" dirty="0">
                <a:latin typeface="Arial MT"/>
                <a:cs typeface="Arial MT"/>
              </a:rPr>
              <a:t>users’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needs,</a:t>
            </a:r>
            <a:endParaRPr sz="2000">
              <a:latin typeface="Arial MT"/>
              <a:cs typeface="Arial MT"/>
            </a:endParaRPr>
          </a:p>
          <a:p>
            <a:pPr marL="10807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81405" algn="l"/>
              </a:tabLst>
            </a:pPr>
            <a:r>
              <a:rPr sz="2000" dirty="0">
                <a:latin typeface="Arial MT"/>
                <a:cs typeface="Arial MT"/>
              </a:rPr>
              <a:t>experiences,</a:t>
            </a:r>
            <a:endParaRPr sz="2000">
              <a:latin typeface="Arial MT"/>
              <a:cs typeface="Arial MT"/>
            </a:endParaRPr>
          </a:p>
          <a:p>
            <a:pPr marL="1080770" lvl="1" indent="-154305">
              <a:lnSpc>
                <a:spcPct val="100000"/>
              </a:lnSpc>
              <a:spcBef>
                <a:spcPts val="484"/>
              </a:spcBef>
              <a:buChar char="-"/>
              <a:tabLst>
                <a:tab pos="1081405" algn="l"/>
              </a:tabLst>
            </a:pPr>
            <a:r>
              <a:rPr sz="2000" dirty="0">
                <a:latin typeface="Arial MT"/>
                <a:cs typeface="Arial MT"/>
              </a:rPr>
              <a:t>behaviors</a:t>
            </a:r>
            <a:endParaRPr sz="2000">
              <a:latin typeface="Arial MT"/>
              <a:cs typeface="Arial MT"/>
            </a:endParaRPr>
          </a:p>
          <a:p>
            <a:pPr marL="10807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81405" algn="l"/>
              </a:tabLst>
            </a:pPr>
            <a:r>
              <a:rPr sz="2000" dirty="0">
                <a:latin typeface="Arial MT"/>
                <a:cs typeface="Arial MT"/>
              </a:rPr>
              <a:t>goals.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-"/>
            </a:pPr>
            <a:endParaRPr sz="2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task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less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55600" marR="38354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Guide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achieve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good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target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group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362585" marR="191770">
              <a:lnSpc>
                <a:spcPct val="100000"/>
              </a:lnSpc>
              <a:spcBef>
                <a:spcPts val="1555"/>
              </a:spcBef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https://www.interaction-design.org/literature/article/personas-why-and- </a:t>
            </a:r>
            <a:r>
              <a:rPr sz="1800" spc="-490" dirty="0">
                <a:solidFill>
                  <a:srgbClr val="00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how-you-should-use-them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366520"/>
            <a:ext cx="835215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090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Stories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contexts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groups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future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product/service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Note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questions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achieved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sometimes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possibilities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user(s)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achieve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Scenarios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critical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12763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-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designing</a:t>
            </a:r>
            <a:endParaRPr sz="2000">
              <a:latin typeface="Arial MT"/>
              <a:cs typeface="Arial MT"/>
            </a:endParaRPr>
          </a:p>
          <a:p>
            <a:pPr marL="13398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-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 marR="4610100">
              <a:lnSpc>
                <a:spcPct val="120000"/>
              </a:lnSpc>
            </a:pPr>
            <a:r>
              <a:rPr sz="2000" dirty="0">
                <a:latin typeface="Arial MT"/>
                <a:cs typeface="Arial MT"/>
              </a:rPr>
              <a:t>(Note: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Different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stories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cases)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4285" y="627319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34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607314"/>
            <a:ext cx="137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Sc</a:t>
            </a:r>
            <a:r>
              <a:rPr sz="2400" spc="-15" dirty="0"/>
              <a:t>e</a:t>
            </a:r>
            <a:r>
              <a:rPr sz="2400" spc="-5" dirty="0"/>
              <a:t>nari</a:t>
            </a:r>
            <a:r>
              <a:rPr sz="2400" spc="-15" dirty="0"/>
              <a:t>o</a:t>
            </a:r>
            <a:r>
              <a:rPr sz="2400" dirty="0"/>
              <a:t>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62406" y="5828487"/>
            <a:ext cx="673290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https://www.usability.gov/how-to-and-tools/methods/scenarios.html </a:t>
            </a:r>
            <a:r>
              <a:rPr sz="1800" spc="-49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https://www.interaction-design.org/literature/topics/user-scenarios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5" y="3454908"/>
            <a:ext cx="3980688" cy="19903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35" y="2825623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Effective</a:t>
            </a:r>
            <a:r>
              <a:rPr sz="4000" spc="-65" dirty="0"/>
              <a:t> </a:t>
            </a:r>
            <a:r>
              <a:rPr sz="4000" spc="-5" dirty="0"/>
              <a:t>Visualization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594" y="438150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6310071"/>
            <a:ext cx="4687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University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4516" y="3645408"/>
            <a:ext cx="4126991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Effective</a:t>
            </a:r>
            <a:r>
              <a:rPr sz="2400" spc="-60" dirty="0"/>
              <a:t> </a:t>
            </a:r>
            <a:r>
              <a:rPr sz="2400" spc="-5" dirty="0"/>
              <a:t>visualization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345438"/>
            <a:ext cx="7985125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Implies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saying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truth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Tufte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presents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lot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commented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his book: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Tufte,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Visual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Display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of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Quantitative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Information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Graphics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Press,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1983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285" y="643747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36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27" y="3642359"/>
            <a:ext cx="4668012" cy="22829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54446" y="3888994"/>
            <a:ext cx="28568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There are methods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evaluate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visualizations </a:t>
            </a:r>
            <a:r>
              <a:rPr sz="1800" b="1" dirty="0">
                <a:latin typeface="Arial"/>
                <a:cs typeface="Arial"/>
              </a:rPr>
              <a:t> that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along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process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creating a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072" y="6013805"/>
            <a:ext cx="3365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https://infovis-wiki.net/wiki/Lie_Factor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9543" y="0"/>
            <a:ext cx="2124455" cy="260908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2133600"/>
            <a:ext cx="8316595" cy="4070985"/>
            <a:chOff x="611123" y="2133600"/>
            <a:chExt cx="8316595" cy="4070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2133600"/>
              <a:ext cx="8316468" cy="40706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08048" y="2200782"/>
              <a:ext cx="2664460" cy="1518285"/>
            </a:xfrm>
            <a:custGeom>
              <a:avLst/>
              <a:gdLst/>
              <a:ahLst/>
              <a:cxnLst/>
              <a:rect l="l" t="t" r="r" b="b"/>
              <a:pathLst>
                <a:path w="2664460" h="1518285">
                  <a:moveTo>
                    <a:pt x="1516253" y="8890"/>
                  </a:moveTo>
                  <a:lnTo>
                    <a:pt x="1507363" y="0"/>
                  </a:lnTo>
                  <a:lnTo>
                    <a:pt x="49364" y="1459382"/>
                  </a:lnTo>
                  <a:lnTo>
                    <a:pt x="26924" y="1436878"/>
                  </a:lnTo>
                  <a:lnTo>
                    <a:pt x="0" y="1517777"/>
                  </a:lnTo>
                  <a:lnTo>
                    <a:pt x="80772" y="1490853"/>
                  </a:lnTo>
                  <a:lnTo>
                    <a:pt x="67335" y="1477391"/>
                  </a:lnTo>
                  <a:lnTo>
                    <a:pt x="58369" y="1468412"/>
                  </a:lnTo>
                  <a:lnTo>
                    <a:pt x="1516253" y="8890"/>
                  </a:lnTo>
                  <a:close/>
                </a:path>
                <a:path w="2664460" h="1518285">
                  <a:moveTo>
                    <a:pt x="2663952" y="1301369"/>
                  </a:moveTo>
                  <a:lnTo>
                    <a:pt x="2657119" y="1252601"/>
                  </a:lnTo>
                  <a:lnTo>
                    <a:pt x="2652141" y="1217041"/>
                  </a:lnTo>
                  <a:lnTo>
                    <a:pt x="2626017" y="1235024"/>
                  </a:lnTo>
                  <a:lnTo>
                    <a:pt x="1876679" y="145669"/>
                  </a:lnTo>
                  <a:lnTo>
                    <a:pt x="1866265" y="152781"/>
                  </a:lnTo>
                  <a:lnTo>
                    <a:pt x="2615539" y="1242237"/>
                  </a:lnTo>
                  <a:lnTo>
                    <a:pt x="2589403" y="1260221"/>
                  </a:lnTo>
                  <a:lnTo>
                    <a:pt x="2663952" y="130136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379603"/>
            <a:ext cx="360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this</a:t>
            </a:r>
            <a:r>
              <a:rPr sz="1800" dirty="0"/>
              <a:t> </a:t>
            </a:r>
            <a:r>
              <a:rPr sz="1800" spc="-10" dirty="0"/>
              <a:t>example</a:t>
            </a:r>
            <a:r>
              <a:rPr sz="1800" spc="15" dirty="0"/>
              <a:t> </a:t>
            </a:r>
            <a:r>
              <a:rPr sz="1800" spc="-5" dirty="0"/>
              <a:t>has</a:t>
            </a:r>
            <a:r>
              <a:rPr sz="1800" spc="10" dirty="0"/>
              <a:t> </a:t>
            </a:r>
            <a:r>
              <a:rPr sz="1800" spc="-5" dirty="0"/>
              <a:t>several</a:t>
            </a:r>
            <a:r>
              <a:rPr sz="1800" spc="10" dirty="0"/>
              <a:t> </a:t>
            </a:r>
            <a:r>
              <a:rPr sz="1800" spc="-5" dirty="0"/>
              <a:t>problems:</a:t>
            </a:r>
            <a:endParaRPr sz="1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3016" y="1152905"/>
            <a:ext cx="8239759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Lie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14.8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 MT"/>
              <a:cs typeface="Arial MT"/>
            </a:endParaRPr>
          </a:p>
          <a:p>
            <a:pPr marL="2268220">
              <a:lnSpc>
                <a:spcPct val="100000"/>
              </a:lnSpc>
            </a:pP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Legends</a:t>
            </a:r>
            <a:r>
              <a:rPr sz="16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have</a:t>
            </a:r>
            <a:r>
              <a:rPr sz="160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constant</a:t>
            </a:r>
            <a:r>
              <a:rPr sz="1600" spc="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size</a:t>
            </a:r>
            <a:r>
              <a:rPr sz="16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in</a:t>
            </a:r>
            <a:r>
              <a:rPr sz="160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one</a:t>
            </a:r>
            <a:r>
              <a:rPr sz="1600" spc="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side</a:t>
            </a:r>
            <a:r>
              <a:rPr sz="16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variable in</a:t>
            </a:r>
            <a:r>
              <a:rPr sz="16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other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2822" y="5763869"/>
            <a:ext cx="418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roads,</a:t>
            </a:r>
            <a:r>
              <a:rPr sz="1600" spc="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future</a:t>
            </a:r>
            <a:r>
              <a:rPr sz="1600" spc="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usually lies</a:t>
            </a:r>
            <a:r>
              <a:rPr sz="16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in</a:t>
            </a:r>
            <a:r>
              <a:rPr sz="160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front,</a:t>
            </a:r>
            <a:r>
              <a:rPr sz="1600" spc="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not</a:t>
            </a:r>
            <a:r>
              <a:rPr sz="1600" spc="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 MT"/>
                <a:cs typeface="Arial MT"/>
              </a:rPr>
              <a:t>behind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503301"/>
            <a:ext cx="2461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Char char="•"/>
              <a:tabLst>
                <a:tab pos="218440" algn="l"/>
              </a:tabLst>
            </a:pPr>
            <a:r>
              <a:rPr sz="1800" spc="-5" dirty="0">
                <a:latin typeface="Arial MT"/>
                <a:cs typeface="Arial MT"/>
              </a:rPr>
              <a:t>Perception varies</a:t>
            </a:r>
            <a:r>
              <a:rPr sz="1800" spc="-15" dirty="0">
                <a:latin typeface="Arial MT"/>
                <a:cs typeface="Arial MT"/>
              </a:rPr>
              <a:t> with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1444" y="1635316"/>
            <a:ext cx="12547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experience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086" y="1592580"/>
            <a:ext cx="6698309" cy="4428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0180" y="6051296"/>
            <a:ext cx="1174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solidFill>
                  <a:srgbClr val="0033CC"/>
                </a:solidFill>
                <a:latin typeface="Arial"/>
                <a:cs typeface="Arial"/>
              </a:rPr>
              <a:t>(Tufte,</a:t>
            </a:r>
            <a:r>
              <a:rPr sz="1600" i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33CC"/>
                </a:solidFill>
                <a:latin typeface="Arial"/>
                <a:cs typeface="Arial"/>
              </a:rPr>
              <a:t>1983)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746" y="791971"/>
            <a:ext cx="77730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underlying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2700" marR="66675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5" dirty="0">
                <a:latin typeface="Arial MT"/>
                <a:cs typeface="Arial MT"/>
              </a:rPr>
              <a:t> way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try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answer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conduct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experiments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perception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graphics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9255" y="5763869"/>
            <a:ext cx="1174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solidFill>
                  <a:srgbClr val="0033CC"/>
                </a:solidFill>
                <a:latin typeface="Arial"/>
                <a:cs typeface="Arial"/>
              </a:rPr>
              <a:t>(Tufte,</a:t>
            </a:r>
            <a:r>
              <a:rPr sz="1600" i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33CC"/>
                </a:solidFill>
                <a:latin typeface="Arial"/>
                <a:cs typeface="Arial"/>
              </a:rPr>
              <a:t>1983)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416" y="2209800"/>
            <a:ext cx="6989159" cy="35250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91" y="379603"/>
            <a:ext cx="181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148" y="1412747"/>
            <a:ext cx="5825543" cy="41635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4285" y="6290109"/>
            <a:ext cx="2235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spc="-5" dirty="0">
                <a:latin typeface="Arial MT"/>
                <a:cs typeface="Arial MT"/>
              </a:rPr>
              <a:t>42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2109" y="3021223"/>
            <a:ext cx="653681" cy="8097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44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we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Visualization?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62" y="3450183"/>
            <a:ext cx="525081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300"/>
              </a:spcBef>
              <a:buChar char="–"/>
              <a:tabLst>
                <a:tab pos="469265" algn="l"/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definition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goal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Char char="–"/>
              <a:tabLst>
                <a:tab pos="469265" algn="l"/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apply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adequate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evaluate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46228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many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possible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Visualization</a:t>
            </a:r>
            <a:r>
              <a:rPr spc="-20" dirty="0"/>
              <a:t> </a:t>
            </a:r>
            <a:r>
              <a:rPr dirty="0"/>
              <a:t>solutions,</a:t>
            </a:r>
            <a:r>
              <a:rPr spc="-30" dirty="0"/>
              <a:t> </a:t>
            </a:r>
            <a:r>
              <a:rPr dirty="0"/>
              <a:t>but</a:t>
            </a:r>
            <a:r>
              <a:rPr spc="-10" dirty="0"/>
              <a:t> </a:t>
            </a:r>
            <a:r>
              <a:rPr dirty="0"/>
              <a:t>how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select </a:t>
            </a:r>
            <a:r>
              <a:rPr spc="-54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adequate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 specific</a:t>
            </a:r>
            <a:r>
              <a:rPr spc="-25" dirty="0"/>
              <a:t> </a:t>
            </a:r>
            <a:r>
              <a:rPr dirty="0"/>
              <a:t>case?</a:t>
            </a:r>
          </a:p>
          <a:p>
            <a:pPr marR="1637030" algn="r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/>
              <a:t>To</a:t>
            </a:r>
            <a:r>
              <a:rPr spc="-10" dirty="0"/>
              <a:t> </a:t>
            </a:r>
            <a:r>
              <a:rPr dirty="0"/>
              <a:t>obtain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efficacy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fundamental: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150" y="4516882"/>
            <a:ext cx="63087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several </a:t>
            </a:r>
            <a:r>
              <a:rPr sz="2000" b="1" dirty="0">
                <a:latin typeface="Arial"/>
                <a:cs typeface="Arial"/>
              </a:rPr>
              <a:t>iterations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~satisfied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I.e.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human-centered</a:t>
            </a:r>
            <a:r>
              <a:rPr sz="2000" b="1" spc="-4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8226" y="3694303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aluati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4364" y="2133600"/>
            <a:ext cx="1237487" cy="5669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4600" y="2532289"/>
            <a:ext cx="785981" cy="10887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44230" y="6504050"/>
            <a:ext cx="1892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95"/>
              </a:lnSpc>
            </a:pPr>
            <a:r>
              <a:rPr sz="1600" b="1" spc="-5" dirty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19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43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6505" y="1048258"/>
            <a:ext cx="6012180" cy="4944110"/>
            <a:chOff x="1696505" y="1048258"/>
            <a:chExt cx="6012180" cy="4944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505" y="1700784"/>
              <a:ext cx="6011812" cy="4291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34837" y="1048257"/>
              <a:ext cx="1372870" cy="941069"/>
            </a:xfrm>
            <a:custGeom>
              <a:avLst/>
              <a:gdLst/>
              <a:ahLst/>
              <a:cxnLst/>
              <a:rect l="l" t="t" r="r" b="b"/>
              <a:pathLst>
                <a:path w="1372870" h="941069">
                  <a:moveTo>
                    <a:pt x="439674" y="855472"/>
                  </a:moveTo>
                  <a:lnTo>
                    <a:pt x="410870" y="868743"/>
                  </a:lnTo>
                  <a:lnTo>
                    <a:pt x="11430" y="2159"/>
                  </a:lnTo>
                  <a:lnTo>
                    <a:pt x="0" y="7493"/>
                  </a:lnTo>
                  <a:lnTo>
                    <a:pt x="399313" y="874064"/>
                  </a:lnTo>
                  <a:lnTo>
                    <a:pt x="370459" y="887349"/>
                  </a:lnTo>
                  <a:lnTo>
                    <a:pt x="437007" y="940562"/>
                  </a:lnTo>
                  <a:lnTo>
                    <a:pt x="438721" y="885571"/>
                  </a:lnTo>
                  <a:lnTo>
                    <a:pt x="439674" y="855472"/>
                  </a:lnTo>
                  <a:close/>
                </a:path>
                <a:path w="1372870" h="941069">
                  <a:moveTo>
                    <a:pt x="1372743" y="725678"/>
                  </a:moveTo>
                  <a:lnTo>
                    <a:pt x="1357071" y="689864"/>
                  </a:lnTo>
                  <a:lnTo>
                    <a:pt x="1338580" y="647573"/>
                  </a:lnTo>
                  <a:lnTo>
                    <a:pt x="1318272" y="671957"/>
                  </a:lnTo>
                  <a:lnTo>
                    <a:pt x="512699" y="0"/>
                  </a:lnTo>
                  <a:lnTo>
                    <a:pt x="504571" y="9652"/>
                  </a:lnTo>
                  <a:lnTo>
                    <a:pt x="1310132" y="681723"/>
                  </a:lnTo>
                  <a:lnTo>
                    <a:pt x="1289812" y="706120"/>
                  </a:lnTo>
                  <a:lnTo>
                    <a:pt x="1372743" y="725678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24325" y="360426"/>
            <a:ext cx="49428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These</a:t>
            </a:r>
            <a:r>
              <a:rPr sz="1400" spc="-3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three</a:t>
            </a:r>
            <a:r>
              <a:rPr sz="1400" spc="-3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parallelipeds</a:t>
            </a:r>
            <a:r>
              <a:rPr sz="1400" spc="-4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have</a:t>
            </a:r>
            <a:r>
              <a:rPr sz="14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been</a:t>
            </a:r>
            <a:r>
              <a:rPr sz="1400" spc="-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placed</a:t>
            </a:r>
            <a:r>
              <a:rPr sz="1400" spc="-3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na</a:t>
            </a:r>
            <a:r>
              <a:rPr sz="14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optical</a:t>
            </a:r>
            <a:r>
              <a:rPr sz="1400" spc="-3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plane </a:t>
            </a:r>
            <a:r>
              <a:rPr sz="1400" spc="-37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in front of the other eight, creating the image that the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newer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 budgets</a:t>
            </a:r>
            <a:r>
              <a:rPr sz="1400" spc="-4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tower</a:t>
            </a:r>
            <a:r>
              <a:rPr sz="14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over</a:t>
            </a:r>
            <a:r>
              <a:rPr sz="14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older</a:t>
            </a:r>
            <a:r>
              <a:rPr sz="1400" spc="-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ones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3302" y="6096144"/>
            <a:ext cx="3034030" cy="504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Arrows</a:t>
            </a:r>
            <a:r>
              <a:rPr sz="14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pointing</a:t>
            </a:r>
            <a:r>
              <a:rPr sz="1400" spc="-5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straight</a:t>
            </a:r>
            <a:r>
              <a:rPr sz="1400" spc="-5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up</a:t>
            </a:r>
            <a:r>
              <a:rPr sz="1400" spc="-3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emphasize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recent</a:t>
            </a:r>
            <a:r>
              <a:rPr sz="1400" spc="-7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growth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519933"/>
            <a:ext cx="349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Horizontal</a:t>
            </a:r>
            <a:r>
              <a:rPr sz="1400" spc="-6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arrows</a:t>
            </a:r>
            <a:r>
              <a:rPr sz="1400" spc="-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provide</a:t>
            </a:r>
            <a:r>
              <a:rPr sz="1400" spc="-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emphasis,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Encorage</a:t>
            </a:r>
            <a:r>
              <a:rPr sz="1400" spc="-6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impression</a:t>
            </a:r>
            <a:r>
              <a:rPr sz="1400" spc="-5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recent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years</a:t>
            </a:r>
            <a:r>
              <a:rPr sz="14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 MT"/>
                <a:cs typeface="Arial MT"/>
              </a:rPr>
              <a:t>have</a:t>
            </a:r>
            <a:r>
              <a:rPr sz="14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shot</a:t>
            </a:r>
            <a:r>
              <a:rPr sz="1400" spc="-3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up</a:t>
            </a:r>
            <a:r>
              <a:rPr sz="1400" spc="-1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from</a:t>
            </a:r>
            <a:r>
              <a:rPr sz="1400" spc="-4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small</a:t>
            </a:r>
            <a:r>
              <a:rPr sz="1400" spc="-2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stable</a:t>
            </a:r>
            <a:r>
              <a:rPr sz="1400" spc="-3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CC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8569" y="3208401"/>
            <a:ext cx="652780" cy="725170"/>
          </a:xfrm>
          <a:custGeom>
            <a:avLst/>
            <a:gdLst/>
            <a:ahLst/>
            <a:cxnLst/>
            <a:rect l="l" t="t" r="r" b="b"/>
            <a:pathLst>
              <a:path w="652780" h="725170">
                <a:moveTo>
                  <a:pt x="596793" y="672543"/>
                </a:moveTo>
                <a:lnTo>
                  <a:pt x="573151" y="693801"/>
                </a:lnTo>
                <a:lnTo>
                  <a:pt x="652399" y="725043"/>
                </a:lnTo>
                <a:lnTo>
                  <a:pt x="640554" y="681990"/>
                </a:lnTo>
                <a:lnTo>
                  <a:pt x="605282" y="681990"/>
                </a:lnTo>
                <a:lnTo>
                  <a:pt x="596793" y="672543"/>
                </a:lnTo>
                <a:close/>
              </a:path>
              <a:path w="652780" h="725170">
                <a:moveTo>
                  <a:pt x="606158" y="664124"/>
                </a:moveTo>
                <a:lnTo>
                  <a:pt x="596793" y="672543"/>
                </a:lnTo>
                <a:lnTo>
                  <a:pt x="605282" y="681990"/>
                </a:lnTo>
                <a:lnTo>
                  <a:pt x="614680" y="673607"/>
                </a:lnTo>
                <a:lnTo>
                  <a:pt x="606158" y="664124"/>
                </a:lnTo>
                <a:close/>
              </a:path>
              <a:path w="652780" h="725170">
                <a:moveTo>
                  <a:pt x="629793" y="642874"/>
                </a:moveTo>
                <a:lnTo>
                  <a:pt x="606158" y="664124"/>
                </a:lnTo>
                <a:lnTo>
                  <a:pt x="614680" y="673607"/>
                </a:lnTo>
                <a:lnTo>
                  <a:pt x="605282" y="681990"/>
                </a:lnTo>
                <a:lnTo>
                  <a:pt x="640554" y="681990"/>
                </a:lnTo>
                <a:lnTo>
                  <a:pt x="629793" y="642874"/>
                </a:lnTo>
                <a:close/>
              </a:path>
              <a:path w="652780" h="725170">
                <a:moveTo>
                  <a:pt x="9398" y="0"/>
                </a:moveTo>
                <a:lnTo>
                  <a:pt x="0" y="8382"/>
                </a:lnTo>
                <a:lnTo>
                  <a:pt x="596793" y="672543"/>
                </a:lnTo>
                <a:lnTo>
                  <a:pt x="606158" y="664124"/>
                </a:lnTo>
                <a:lnTo>
                  <a:pt x="9398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612648"/>
            <a:ext cx="3450335" cy="28879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6508" y="638555"/>
            <a:ext cx="3849624" cy="2718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3633215"/>
            <a:ext cx="4320540" cy="2676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9590" y="287528"/>
            <a:ext cx="294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Leaving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behind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distortion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3346" y="287528"/>
            <a:ext cx="239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/>
              <a:t>we</a:t>
            </a:r>
            <a:r>
              <a:rPr sz="1800" spc="35" dirty="0"/>
              <a:t> </a:t>
            </a:r>
            <a:r>
              <a:rPr sz="1800" spc="-5" dirty="0"/>
              <a:t>have</a:t>
            </a:r>
            <a:r>
              <a:rPr sz="1800" spc="-10" dirty="0"/>
              <a:t> </a:t>
            </a:r>
            <a:r>
              <a:rPr sz="1800" spc="-5" dirty="0"/>
              <a:t>a</a:t>
            </a:r>
            <a:r>
              <a:rPr sz="1800" spc="-15" dirty="0"/>
              <a:t> </a:t>
            </a:r>
            <a:r>
              <a:rPr sz="1800" spc="-5" dirty="0"/>
              <a:t>calmer</a:t>
            </a:r>
            <a:r>
              <a:rPr sz="1800" dirty="0"/>
              <a:t> </a:t>
            </a:r>
            <a:r>
              <a:rPr sz="1800" spc="-15" dirty="0"/>
              <a:t>view: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618540" y="3529406"/>
            <a:ext cx="4215765" cy="224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Two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statistical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lapses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bias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Population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increased10%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spcBef>
                <a:spcPts val="5"/>
              </a:spcBef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substantial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inflation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 MT"/>
              <a:cs typeface="Arial MT"/>
            </a:endParaRPr>
          </a:p>
          <a:p>
            <a:pPr marR="185420" algn="ct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Final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8653" y="5605271"/>
            <a:ext cx="434340" cy="114300"/>
          </a:xfrm>
          <a:custGeom>
            <a:avLst/>
            <a:gdLst/>
            <a:ahLst/>
            <a:cxnLst/>
            <a:rect l="l" t="t" r="r" b="b"/>
            <a:pathLst>
              <a:path w="434339" h="114300">
                <a:moveTo>
                  <a:pt x="320040" y="0"/>
                </a:moveTo>
                <a:lnTo>
                  <a:pt x="320040" y="114299"/>
                </a:lnTo>
                <a:lnTo>
                  <a:pt x="396240" y="76199"/>
                </a:lnTo>
                <a:lnTo>
                  <a:pt x="339090" y="76199"/>
                </a:lnTo>
                <a:lnTo>
                  <a:pt x="339090" y="38099"/>
                </a:lnTo>
                <a:lnTo>
                  <a:pt x="396240" y="38099"/>
                </a:lnTo>
                <a:lnTo>
                  <a:pt x="320040" y="0"/>
                </a:lnTo>
                <a:close/>
              </a:path>
              <a:path w="434339" h="114300">
                <a:moveTo>
                  <a:pt x="32004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0040" y="76199"/>
                </a:lnTo>
                <a:lnTo>
                  <a:pt x="320040" y="38099"/>
                </a:lnTo>
                <a:close/>
              </a:path>
              <a:path w="434339" h="114300">
                <a:moveTo>
                  <a:pt x="396240" y="38099"/>
                </a:moveTo>
                <a:lnTo>
                  <a:pt x="339090" y="38099"/>
                </a:lnTo>
                <a:lnTo>
                  <a:pt x="339090" y="76199"/>
                </a:lnTo>
                <a:lnTo>
                  <a:pt x="396240" y="76199"/>
                </a:lnTo>
                <a:lnTo>
                  <a:pt x="434340" y="57149"/>
                </a:lnTo>
                <a:lnTo>
                  <a:pt x="396240" y="3809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91" y="379603"/>
            <a:ext cx="2499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Decorations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1845564"/>
            <a:ext cx="3023616" cy="36149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908303"/>
            <a:ext cx="3896867" cy="55168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719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Effective</a:t>
            </a:r>
            <a:r>
              <a:rPr sz="2400" spc="-5" dirty="0"/>
              <a:t> visualization:</a:t>
            </a:r>
            <a:r>
              <a:rPr sz="2400" spc="40" dirty="0"/>
              <a:t> </a:t>
            </a:r>
            <a:r>
              <a:rPr sz="2400" spc="-5" dirty="0"/>
              <a:t>more poor</a:t>
            </a:r>
            <a:r>
              <a:rPr sz="2400" spc="20" dirty="0"/>
              <a:t> </a:t>
            </a:r>
            <a:r>
              <a:rPr sz="2400" spc="-5" dirty="0"/>
              <a:t>examples</a:t>
            </a:r>
            <a:r>
              <a:rPr sz="2400" spc="20" dirty="0"/>
              <a:t> </a:t>
            </a:r>
            <a:r>
              <a:rPr sz="2400" spc="-5" dirty="0"/>
              <a:t>analyzed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84285" y="643747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4446" y="4652517"/>
            <a:ext cx="28568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There are methods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evaluate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visualizations </a:t>
            </a:r>
            <a:r>
              <a:rPr sz="1800" b="1" dirty="0">
                <a:latin typeface="Arial"/>
                <a:cs typeface="Arial"/>
              </a:rPr>
              <a:t> that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along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process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creating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73" y="6339027"/>
            <a:ext cx="4692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http://www.perceptualedge.com/examples.php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44" y="1388363"/>
            <a:ext cx="2983992" cy="25801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123" y="1351788"/>
            <a:ext cx="3096767" cy="22143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740" y="3933444"/>
            <a:ext cx="4515612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412875"/>
            <a:ext cx="813435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Spence,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R.,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Information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Visualization,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Introduction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Springer,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2014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Munzner,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T.,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Visualization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Analysis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Design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K </a:t>
            </a:r>
            <a:r>
              <a:rPr sz="1800" spc="-5" dirty="0">
                <a:latin typeface="Arial MT"/>
                <a:cs typeface="Arial MT"/>
              </a:rPr>
              <a:t>Peters,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2014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355600" marR="16827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Kirk,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A.,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Data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Visualization</a:t>
            </a:r>
            <a:r>
              <a:rPr sz="1800" i="1" spc="-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: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successful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design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process</a:t>
            </a:r>
            <a:r>
              <a:rPr sz="1800" spc="-5" dirty="0">
                <a:latin typeface="Arial MT"/>
                <a:cs typeface="Arial MT"/>
              </a:rPr>
              <a:t>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Packt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Publishing,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2012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Mazza,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R., </a:t>
            </a:r>
            <a:r>
              <a:rPr sz="1800" i="1" spc="-5" dirty="0">
                <a:latin typeface="Arial"/>
                <a:cs typeface="Arial"/>
              </a:rPr>
              <a:t>Introduction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Information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Visualization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Springer,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2009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Alberto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Cairo,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How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Charts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Lie: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Getting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Smarter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about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Visual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Information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W.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W.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Norton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&amp;</a:t>
            </a:r>
            <a:r>
              <a:rPr sz="1800" spc="-10" dirty="0">
                <a:latin typeface="Arial MT"/>
                <a:cs typeface="Arial MT"/>
              </a:rPr>
              <a:t> Company;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1st </a:t>
            </a:r>
            <a:r>
              <a:rPr sz="1800" spc="-5" dirty="0">
                <a:latin typeface="Arial MT"/>
                <a:cs typeface="Arial MT"/>
              </a:rPr>
              <a:t>edition,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2020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05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Tufte,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5" dirty="0">
                <a:latin typeface="Arial"/>
                <a:cs typeface="Arial"/>
              </a:rPr>
              <a:t> Visual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Display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Quantitative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Information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Graphics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Press,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2055"/>
              </a:lnSpc>
            </a:pPr>
            <a:r>
              <a:rPr sz="1800" spc="-10" dirty="0">
                <a:latin typeface="Arial MT"/>
                <a:cs typeface="Arial MT"/>
              </a:rPr>
              <a:t>1983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47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579577"/>
            <a:ext cx="20218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Main</a:t>
            </a:r>
            <a:r>
              <a:rPr sz="2000" spc="-60" dirty="0"/>
              <a:t> </a:t>
            </a:r>
            <a:r>
              <a:rPr sz="2000" dirty="0"/>
              <a:t>bibliography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634110"/>
            <a:ext cx="624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8480" algn="l"/>
              </a:tabLst>
            </a:pPr>
            <a:r>
              <a:rPr sz="2400" b="1" dirty="0">
                <a:latin typeface="Arial"/>
                <a:cs typeface="Arial"/>
              </a:rPr>
              <a:t>Framework	for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analyzing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Visualization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6191" y="2995391"/>
            <a:ext cx="3296284" cy="2416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560773"/>
            <a:ext cx="7993380" cy="30848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“wicked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problem”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 MT"/>
                <a:cs typeface="Arial MT"/>
                <a:hlinkClick r:id="rId4"/>
              </a:rPr>
              <a:t>https://www.interaction-design.org/literature/article/wicked-problems-5-steps-to-help-you- </a:t>
            </a:r>
            <a:r>
              <a:rPr sz="1600" spc="-430" dirty="0">
                <a:solidFill>
                  <a:srgbClr val="99CC00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 MT"/>
                <a:cs typeface="Arial MT"/>
                <a:hlinkClick r:id="rId4"/>
              </a:rPr>
              <a:t>tackle-wicked-problems-by-combining-systems-thinking-with-agile-methodology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 MT"/>
              <a:cs typeface="Arial MT"/>
            </a:endParaRPr>
          </a:p>
          <a:p>
            <a:pPr marL="165100" marR="4802505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Visualization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usage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analyzed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of:</a:t>
            </a:r>
            <a:endParaRPr sz="2000">
              <a:latin typeface="Arial MT"/>
              <a:cs typeface="Arial MT"/>
            </a:endParaRPr>
          </a:p>
          <a:p>
            <a:pPr marL="459105" lvl="1" indent="-294640">
              <a:lnSpc>
                <a:spcPct val="100000"/>
              </a:lnSpc>
              <a:spcBef>
                <a:spcPts val="5"/>
              </a:spcBef>
              <a:buChar char="-"/>
              <a:tabLst>
                <a:tab pos="459105" algn="l"/>
                <a:tab pos="459740" algn="l"/>
              </a:tabLst>
            </a:pPr>
            <a:r>
              <a:rPr sz="2000" dirty="0">
                <a:latin typeface="Arial MT"/>
                <a:cs typeface="Arial MT"/>
              </a:rPr>
              <a:t>Why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  <a:p>
            <a:pPr marL="451484" lvl="1" indent="-287020">
              <a:lnSpc>
                <a:spcPct val="100000"/>
              </a:lnSpc>
              <a:buChar char="-"/>
              <a:tabLst>
                <a:tab pos="451484" algn="l"/>
                <a:tab pos="452120" algn="l"/>
              </a:tabLst>
            </a:pP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idiom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designed</a:t>
            </a:r>
            <a:endParaRPr sz="2000">
              <a:latin typeface="Arial MT"/>
              <a:cs typeface="Arial MT"/>
            </a:endParaRPr>
          </a:p>
          <a:p>
            <a:pPr marL="451484" lvl="1" indent="-287020">
              <a:lnSpc>
                <a:spcPct val="100000"/>
              </a:lnSpc>
              <a:buChar char="-"/>
              <a:tabLst>
                <a:tab pos="451484" algn="l"/>
                <a:tab pos="452120" algn="l"/>
              </a:tabLst>
            </a:pP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shown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4230" y="6504050"/>
            <a:ext cx="1892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95"/>
              </a:lnSpc>
            </a:pPr>
            <a:r>
              <a:rPr sz="1600" b="1" spc="-5" dirty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914" y="5554472"/>
            <a:ext cx="1506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(Munzner,</a:t>
            </a:r>
            <a:r>
              <a:rPr sz="16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2014)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82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5610" algn="l"/>
              </a:tabLst>
            </a:pPr>
            <a:r>
              <a:rPr sz="2400" spc="-5" dirty="0"/>
              <a:t>Framework	</a:t>
            </a:r>
            <a:r>
              <a:rPr sz="2400" dirty="0"/>
              <a:t>for</a:t>
            </a:r>
            <a:r>
              <a:rPr sz="2400" spc="-10" dirty="0"/>
              <a:t> </a:t>
            </a:r>
            <a:r>
              <a:rPr sz="2400" spc="-5" dirty="0"/>
              <a:t>analyzing</a:t>
            </a:r>
            <a:r>
              <a:rPr sz="2400" spc="20" dirty="0"/>
              <a:t> </a:t>
            </a:r>
            <a:r>
              <a:rPr sz="2400" spc="-5" dirty="0"/>
              <a:t>Visualization</a:t>
            </a:r>
            <a:r>
              <a:rPr sz="2400" spc="35" dirty="0"/>
              <a:t> </a:t>
            </a:r>
            <a:r>
              <a:rPr sz="2400" spc="-5" dirty="0"/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794" y="2170252"/>
            <a:ext cx="990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794" y="3048761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Wh</a:t>
            </a:r>
            <a:r>
              <a:rPr sz="2400" spc="-5" dirty="0">
                <a:latin typeface="Arial MT"/>
                <a:cs typeface="Arial MT"/>
              </a:rPr>
              <a:t>y?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965" y="5043042"/>
            <a:ext cx="7791450" cy="147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Simple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Vis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analyzed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Complex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terms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sequence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instances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2892" y="2317991"/>
            <a:ext cx="351155" cy="2078989"/>
            <a:chOff x="1802892" y="2317991"/>
            <a:chExt cx="351155" cy="207898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377" y="3790087"/>
              <a:ext cx="270033" cy="60674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8048" y="3803141"/>
              <a:ext cx="194310" cy="532130"/>
            </a:xfrm>
            <a:custGeom>
              <a:avLst/>
              <a:gdLst/>
              <a:ahLst/>
              <a:cxnLst/>
              <a:rect l="l" t="t" r="r" b="b"/>
              <a:pathLst>
                <a:path w="194310" h="532129">
                  <a:moveTo>
                    <a:pt x="0" y="531875"/>
                  </a:moveTo>
                  <a:lnTo>
                    <a:pt x="47844" y="515632"/>
                  </a:lnTo>
                  <a:lnTo>
                    <a:pt x="91346" y="469559"/>
                  </a:lnTo>
                  <a:lnTo>
                    <a:pt x="111013" y="436582"/>
                  </a:lnTo>
                  <a:lnTo>
                    <a:pt x="129049" y="397643"/>
                  </a:lnTo>
                  <a:lnTo>
                    <a:pt x="145270" y="353241"/>
                  </a:lnTo>
                  <a:lnTo>
                    <a:pt x="159496" y="303873"/>
                  </a:lnTo>
                  <a:lnTo>
                    <a:pt x="171543" y="250039"/>
                  </a:lnTo>
                  <a:lnTo>
                    <a:pt x="181230" y="192236"/>
                  </a:lnTo>
                  <a:lnTo>
                    <a:pt x="188375" y="130963"/>
                  </a:lnTo>
                  <a:lnTo>
                    <a:pt x="192796" y="66718"/>
                  </a:lnTo>
                  <a:lnTo>
                    <a:pt x="194309" y="0"/>
                  </a:lnTo>
                </a:path>
              </a:pathLst>
            </a:custGeom>
            <a:ln w="25908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2892" y="3307079"/>
              <a:ext cx="350545" cy="5623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4802" y="3342893"/>
              <a:ext cx="257810" cy="467995"/>
            </a:xfrm>
            <a:custGeom>
              <a:avLst/>
              <a:gdLst/>
              <a:ahLst/>
              <a:cxnLst/>
              <a:rect l="l" t="t" r="r" b="b"/>
              <a:pathLst>
                <a:path w="257810" h="467995">
                  <a:moveTo>
                    <a:pt x="0" y="0"/>
                  </a:moveTo>
                  <a:lnTo>
                    <a:pt x="63415" y="14286"/>
                  </a:lnTo>
                  <a:lnTo>
                    <a:pt x="121076" y="54808"/>
                  </a:lnTo>
                  <a:lnTo>
                    <a:pt x="147145" y="83813"/>
                  </a:lnTo>
                  <a:lnTo>
                    <a:pt x="171051" y="118062"/>
                  </a:lnTo>
                  <a:lnTo>
                    <a:pt x="192553" y="157118"/>
                  </a:lnTo>
                  <a:lnTo>
                    <a:pt x="211409" y="200543"/>
                  </a:lnTo>
                  <a:lnTo>
                    <a:pt x="227378" y="247899"/>
                  </a:lnTo>
                  <a:lnTo>
                    <a:pt x="240219" y="298747"/>
                  </a:lnTo>
                  <a:lnTo>
                    <a:pt x="249689" y="352650"/>
                  </a:lnTo>
                  <a:lnTo>
                    <a:pt x="255549" y="409170"/>
                  </a:lnTo>
                  <a:lnTo>
                    <a:pt x="257556" y="467867"/>
                  </a:lnTo>
                </a:path>
              </a:pathLst>
            </a:custGeom>
            <a:ln w="25908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377" y="2744650"/>
              <a:ext cx="270033" cy="5442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8048" y="2758439"/>
              <a:ext cx="194310" cy="468630"/>
            </a:xfrm>
            <a:custGeom>
              <a:avLst/>
              <a:gdLst/>
              <a:ahLst/>
              <a:cxnLst/>
              <a:rect l="l" t="t" r="r" b="b"/>
              <a:pathLst>
                <a:path w="194310" h="468630">
                  <a:moveTo>
                    <a:pt x="0" y="468630"/>
                  </a:moveTo>
                  <a:lnTo>
                    <a:pt x="51655" y="451890"/>
                  </a:lnTo>
                  <a:lnTo>
                    <a:pt x="98072" y="404650"/>
                  </a:lnTo>
                  <a:lnTo>
                    <a:pt x="118737" y="370987"/>
                  </a:lnTo>
                  <a:lnTo>
                    <a:pt x="137398" y="331374"/>
                  </a:lnTo>
                  <a:lnTo>
                    <a:pt x="153823" y="286369"/>
                  </a:lnTo>
                  <a:lnTo>
                    <a:pt x="167781" y="236530"/>
                  </a:lnTo>
                  <a:lnTo>
                    <a:pt x="179040" y="182415"/>
                  </a:lnTo>
                  <a:lnTo>
                    <a:pt x="187369" y="124583"/>
                  </a:lnTo>
                  <a:lnTo>
                    <a:pt x="192536" y="63592"/>
                  </a:lnTo>
                  <a:lnTo>
                    <a:pt x="194309" y="0"/>
                  </a:lnTo>
                </a:path>
              </a:pathLst>
            </a:custGeom>
            <a:ln w="25908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892" y="2317991"/>
              <a:ext cx="350545" cy="5059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4802" y="2353817"/>
              <a:ext cx="257810" cy="411480"/>
            </a:xfrm>
            <a:custGeom>
              <a:avLst/>
              <a:gdLst/>
              <a:ahLst/>
              <a:cxnLst/>
              <a:rect l="l" t="t" r="r" b="b"/>
              <a:pathLst>
                <a:path w="257810" h="411480">
                  <a:moveTo>
                    <a:pt x="0" y="0"/>
                  </a:moveTo>
                  <a:lnTo>
                    <a:pt x="68467" y="14702"/>
                  </a:lnTo>
                  <a:lnTo>
                    <a:pt x="129991" y="56190"/>
                  </a:lnTo>
                  <a:lnTo>
                    <a:pt x="157382" y="85752"/>
                  </a:lnTo>
                  <a:lnTo>
                    <a:pt x="182118" y="120538"/>
                  </a:lnTo>
                  <a:lnTo>
                    <a:pt x="203889" y="160058"/>
                  </a:lnTo>
                  <a:lnTo>
                    <a:pt x="222391" y="203820"/>
                  </a:lnTo>
                  <a:lnTo>
                    <a:pt x="237315" y="251334"/>
                  </a:lnTo>
                  <a:lnTo>
                    <a:pt x="248355" y="302110"/>
                  </a:lnTo>
                  <a:lnTo>
                    <a:pt x="255204" y="355655"/>
                  </a:lnTo>
                  <a:lnTo>
                    <a:pt x="257556" y="411480"/>
                  </a:lnTo>
                </a:path>
              </a:pathLst>
            </a:custGeom>
            <a:ln w="25908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6965" y="3926840"/>
            <a:ext cx="150495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How?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600" spc="-15" dirty="0">
                <a:solidFill>
                  <a:srgbClr val="3B8B92"/>
                </a:solidFill>
                <a:latin typeface="Arial MT"/>
                <a:cs typeface="Arial MT"/>
              </a:rPr>
              <a:t>(Munzner,</a:t>
            </a:r>
            <a:r>
              <a:rPr sz="1600" spc="-30" dirty="0">
                <a:solidFill>
                  <a:srgbClr val="3B8B92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8B92"/>
                </a:solidFill>
                <a:latin typeface="Arial MT"/>
                <a:cs typeface="Arial MT"/>
              </a:rPr>
              <a:t>2014)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3088" y="2253995"/>
            <a:ext cx="454659" cy="2097405"/>
            <a:chOff x="323088" y="2253995"/>
            <a:chExt cx="454659" cy="209740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192" y="3203412"/>
              <a:ext cx="345988" cy="11476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8714" y="3217163"/>
              <a:ext cx="271780" cy="1072515"/>
            </a:xfrm>
            <a:custGeom>
              <a:avLst/>
              <a:gdLst/>
              <a:ahLst/>
              <a:cxnLst/>
              <a:rect l="l" t="t" r="r" b="b"/>
              <a:pathLst>
                <a:path w="271780" h="1072514">
                  <a:moveTo>
                    <a:pt x="271272" y="1072134"/>
                  </a:moveTo>
                  <a:lnTo>
                    <a:pt x="216600" y="1050350"/>
                  </a:lnTo>
                  <a:lnTo>
                    <a:pt x="182169" y="1012954"/>
                  </a:lnTo>
                  <a:lnTo>
                    <a:pt x="149728" y="958750"/>
                  </a:lnTo>
                  <a:lnTo>
                    <a:pt x="119600" y="889017"/>
                  </a:lnTo>
                  <a:lnTo>
                    <a:pt x="105504" y="848726"/>
                  </a:lnTo>
                  <a:lnTo>
                    <a:pt x="92108" y="805032"/>
                  </a:lnTo>
                  <a:lnTo>
                    <a:pt x="79452" y="758094"/>
                  </a:lnTo>
                  <a:lnTo>
                    <a:pt x="67577" y="708073"/>
                  </a:lnTo>
                  <a:lnTo>
                    <a:pt x="56522" y="655128"/>
                  </a:lnTo>
                  <a:lnTo>
                    <a:pt x="46328" y="599418"/>
                  </a:lnTo>
                  <a:lnTo>
                    <a:pt x="37036" y="541104"/>
                  </a:lnTo>
                  <a:lnTo>
                    <a:pt x="28685" y="480345"/>
                  </a:lnTo>
                  <a:lnTo>
                    <a:pt x="21317" y="417302"/>
                  </a:lnTo>
                  <a:lnTo>
                    <a:pt x="14972" y="352133"/>
                  </a:lnTo>
                  <a:lnTo>
                    <a:pt x="9689" y="284998"/>
                  </a:lnTo>
                  <a:lnTo>
                    <a:pt x="5511" y="216058"/>
                  </a:lnTo>
                  <a:lnTo>
                    <a:pt x="2476" y="145471"/>
                  </a:lnTo>
                  <a:lnTo>
                    <a:pt x="625" y="7339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088" y="2253995"/>
              <a:ext cx="454139" cy="10378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8790" y="2289809"/>
              <a:ext cx="360680" cy="944244"/>
            </a:xfrm>
            <a:custGeom>
              <a:avLst/>
              <a:gdLst/>
              <a:ahLst/>
              <a:cxnLst/>
              <a:rect l="l" t="t" r="r" b="b"/>
              <a:pathLst>
                <a:path w="360680" h="944244">
                  <a:moveTo>
                    <a:pt x="360387" y="0"/>
                  </a:moveTo>
                  <a:lnTo>
                    <a:pt x="309401" y="9374"/>
                  </a:lnTo>
                  <a:lnTo>
                    <a:pt x="260613" y="36647"/>
                  </a:lnTo>
                  <a:lnTo>
                    <a:pt x="214510" y="80539"/>
                  </a:lnTo>
                  <a:lnTo>
                    <a:pt x="171580" y="139774"/>
                  </a:lnTo>
                  <a:lnTo>
                    <a:pt x="151457" y="174746"/>
                  </a:lnTo>
                  <a:lnTo>
                    <a:pt x="132311" y="213074"/>
                  </a:lnTo>
                  <a:lnTo>
                    <a:pt x="114202" y="254599"/>
                  </a:lnTo>
                  <a:lnTo>
                    <a:pt x="97191" y="299161"/>
                  </a:lnTo>
                  <a:lnTo>
                    <a:pt x="81340" y="346600"/>
                  </a:lnTo>
                  <a:lnTo>
                    <a:pt x="66708" y="396758"/>
                  </a:lnTo>
                  <a:lnTo>
                    <a:pt x="53358" y="449473"/>
                  </a:lnTo>
                  <a:lnTo>
                    <a:pt x="41350" y="504586"/>
                  </a:lnTo>
                  <a:lnTo>
                    <a:pt x="30746" y="561938"/>
                  </a:lnTo>
                  <a:lnTo>
                    <a:pt x="21605" y="621369"/>
                  </a:lnTo>
                  <a:lnTo>
                    <a:pt x="13990" y="682719"/>
                  </a:lnTo>
                  <a:lnTo>
                    <a:pt x="7960" y="745829"/>
                  </a:lnTo>
                  <a:lnTo>
                    <a:pt x="3578" y="810538"/>
                  </a:lnTo>
                  <a:lnTo>
                    <a:pt x="904" y="876688"/>
                  </a:lnTo>
                  <a:lnTo>
                    <a:pt x="0" y="944117"/>
                  </a:lnTo>
                </a:path>
              </a:pathLst>
            </a:custGeom>
            <a:ln w="25908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11044" y="2189734"/>
            <a:ext cx="250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What 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1044" y="3012694"/>
            <a:ext cx="455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0020" algn="l"/>
              </a:tabLst>
            </a:pPr>
            <a:r>
              <a:rPr sz="1800" spc="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hy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 </a:t>
            </a: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	(task)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1044" y="3836034"/>
            <a:ext cx="642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visual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encoding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interaction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idioms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constructed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651" y="630377"/>
            <a:ext cx="4813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problem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Visualization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879" y="4110111"/>
            <a:ext cx="8025130" cy="25673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00" spc="-15" dirty="0">
                <a:solidFill>
                  <a:srgbClr val="3B8B92"/>
                </a:solidFill>
                <a:latin typeface="Arial MT"/>
                <a:cs typeface="Arial MT"/>
              </a:rPr>
              <a:t>(Munzner,</a:t>
            </a:r>
            <a:r>
              <a:rPr sz="1600" spc="-10" dirty="0">
                <a:solidFill>
                  <a:srgbClr val="3B8B92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8B92"/>
                </a:solidFill>
                <a:latin typeface="Arial MT"/>
                <a:cs typeface="Arial MT"/>
              </a:rPr>
              <a:t>2014)</a:t>
            </a:r>
            <a:endParaRPr sz="1600">
              <a:latin typeface="Arial MT"/>
              <a:cs typeface="Arial MT"/>
            </a:endParaRPr>
          </a:p>
          <a:p>
            <a:pPr marL="53467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534670" algn="l"/>
                <a:tab pos="535305" algn="l"/>
              </a:tabLst>
            </a:pP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very small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possibilities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reasonable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  <a:p>
            <a:pPr marL="68135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ineffective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91770" marR="1156335">
              <a:lnSpc>
                <a:spcPct val="120000"/>
              </a:lnSpc>
            </a:pP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Consider</a:t>
            </a:r>
            <a:r>
              <a:rPr sz="20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multiple</a:t>
            </a:r>
            <a:r>
              <a:rPr sz="2000" b="1" spc="-3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alternatives</a:t>
            </a:r>
            <a:r>
              <a:rPr sz="2000" b="1" spc="-2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then</a:t>
            </a:r>
            <a:r>
              <a:rPr sz="20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select</a:t>
            </a:r>
            <a:r>
              <a:rPr sz="2000" b="1" spc="-4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best! </a:t>
            </a:r>
            <a:r>
              <a:rPr sz="2000" b="1" spc="-54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(based</a:t>
            </a:r>
            <a:r>
              <a:rPr sz="2000" b="1" spc="-3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on 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evaluation</a:t>
            </a:r>
            <a:r>
              <a:rPr sz="20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99"/>
                </a:solidFill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95"/>
              </a:spcBef>
            </a:pPr>
            <a:r>
              <a:rPr sz="1400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32" y="1323839"/>
            <a:ext cx="7640730" cy="2775572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99938"/>
            <a:ext cx="819912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Visualization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Human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loop process</a:t>
            </a:r>
            <a:r>
              <a:rPr sz="2000" dirty="0">
                <a:latin typeface="Arial MT"/>
                <a:cs typeface="Arial MT"/>
              </a:rPr>
              <a:t>!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-&gt;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specific</a:t>
            </a:r>
            <a:endParaRPr sz="2000">
              <a:latin typeface="Arial MT"/>
              <a:cs typeface="Arial MT"/>
            </a:endParaRPr>
          </a:p>
          <a:p>
            <a:pPr marR="716280" algn="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R="131445" algn="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854" y="557276"/>
            <a:ext cx="575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Information Visualization</a:t>
            </a:r>
            <a:r>
              <a:rPr sz="2400" spc="60" dirty="0"/>
              <a:t> </a:t>
            </a:r>
            <a:r>
              <a:rPr sz="2400" spc="-5" dirty="0"/>
              <a:t>Reference</a:t>
            </a:r>
            <a:r>
              <a:rPr sz="2400" spc="30" dirty="0"/>
              <a:t> </a:t>
            </a:r>
            <a:r>
              <a:rPr sz="2400" spc="-5" dirty="0"/>
              <a:t>Model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67029" y="4391659"/>
            <a:ext cx="7681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Visualization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mapping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029" y="4696459"/>
            <a:ext cx="6022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supporting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human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 sense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2985" y="4766309"/>
            <a:ext cx="1663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(Card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et</a:t>
            </a:r>
            <a:r>
              <a:rPr sz="16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al.,</a:t>
            </a:r>
            <a:r>
              <a:rPr sz="16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1999)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2429" y="2156651"/>
            <a:ext cx="6190205" cy="11325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26870" y="2304669"/>
            <a:ext cx="3917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aw  </a:t>
            </a:r>
            <a:r>
              <a:rPr sz="1400" b="1" spc="-10" dirty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422" y="2304669"/>
            <a:ext cx="5410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808080"/>
                </a:solidFill>
                <a:latin typeface="Arial"/>
                <a:cs typeface="Arial"/>
              </a:rPr>
              <a:t>Data 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 ta</a:t>
            </a:r>
            <a:r>
              <a:rPr sz="1400" b="1" spc="-10" dirty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253" y="2377567"/>
            <a:ext cx="530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b="1" spc="20" dirty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406" y="1728343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05421" y="1701545"/>
            <a:ext cx="504825" cy="289560"/>
          </a:xfrm>
          <a:custGeom>
            <a:avLst/>
            <a:gdLst/>
            <a:ahLst/>
            <a:cxnLst/>
            <a:rect l="l" t="t" r="r" b="b"/>
            <a:pathLst>
              <a:path w="504825" h="289560">
                <a:moveTo>
                  <a:pt x="0" y="144779"/>
                </a:moveTo>
                <a:lnTo>
                  <a:pt x="25632" y="81087"/>
                </a:lnTo>
                <a:lnTo>
                  <a:pt x="55403" y="54206"/>
                </a:lnTo>
                <a:lnTo>
                  <a:pt x="94461" y="31790"/>
                </a:lnTo>
                <a:lnTo>
                  <a:pt x="141292" y="14706"/>
                </a:lnTo>
                <a:lnTo>
                  <a:pt x="194383" y="3821"/>
                </a:lnTo>
                <a:lnTo>
                  <a:pt x="252222" y="0"/>
                </a:lnTo>
                <a:lnTo>
                  <a:pt x="310060" y="3821"/>
                </a:lnTo>
                <a:lnTo>
                  <a:pt x="363151" y="14706"/>
                </a:lnTo>
                <a:lnTo>
                  <a:pt x="409982" y="31790"/>
                </a:lnTo>
                <a:lnTo>
                  <a:pt x="449040" y="54206"/>
                </a:lnTo>
                <a:lnTo>
                  <a:pt x="478811" y="81087"/>
                </a:lnTo>
                <a:lnTo>
                  <a:pt x="504444" y="144779"/>
                </a:lnTo>
                <a:lnTo>
                  <a:pt x="497783" y="177992"/>
                </a:lnTo>
                <a:lnTo>
                  <a:pt x="449040" y="235353"/>
                </a:lnTo>
                <a:lnTo>
                  <a:pt x="409982" y="257769"/>
                </a:lnTo>
                <a:lnTo>
                  <a:pt x="363151" y="274853"/>
                </a:lnTo>
                <a:lnTo>
                  <a:pt x="310060" y="285738"/>
                </a:lnTo>
                <a:lnTo>
                  <a:pt x="252222" y="289559"/>
                </a:lnTo>
                <a:lnTo>
                  <a:pt x="194383" y="285738"/>
                </a:lnTo>
                <a:lnTo>
                  <a:pt x="141292" y="274853"/>
                </a:lnTo>
                <a:lnTo>
                  <a:pt x="94461" y="257769"/>
                </a:lnTo>
                <a:lnTo>
                  <a:pt x="55403" y="235353"/>
                </a:lnTo>
                <a:lnTo>
                  <a:pt x="25632" y="208472"/>
                </a:lnTo>
                <a:lnTo>
                  <a:pt x="0" y="144779"/>
                </a:lnTo>
                <a:close/>
              </a:path>
            </a:pathLst>
          </a:custGeom>
          <a:ln w="19812">
            <a:solidFill>
              <a:srgbClr val="80808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3995" y="2997707"/>
            <a:ext cx="5486400" cy="9997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203195" y="2882646"/>
            <a:ext cx="113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ra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nsf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orm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3376" y="2882646"/>
            <a:ext cx="473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ual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6550" y="2304669"/>
            <a:ext cx="1236345" cy="78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4417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808080"/>
                </a:solidFill>
                <a:latin typeface="Arial"/>
                <a:cs typeface="Arial"/>
              </a:rPr>
              <a:t>Visual 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 str</a:t>
            </a:r>
            <a:r>
              <a:rPr sz="1400" b="1" spc="-10" dirty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ct</a:t>
            </a:r>
            <a:r>
              <a:rPr sz="1400" b="1" spc="-10" dirty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808080"/>
                </a:solidFill>
                <a:latin typeface="Arial"/>
                <a:cs typeface="Arial"/>
              </a:rPr>
              <a:t>res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3376" y="3065526"/>
            <a:ext cx="2505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Ma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ppings	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ra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nsf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orm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3675" y="3601973"/>
            <a:ext cx="1586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08080"/>
                </a:solidFill>
                <a:latin typeface="Arial"/>
                <a:cs typeface="Arial"/>
              </a:rPr>
              <a:t>Human</a:t>
            </a:r>
            <a:r>
              <a:rPr sz="1400" b="1" spc="-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08080"/>
                </a:solidFill>
                <a:latin typeface="Arial"/>
                <a:cs typeface="Arial"/>
              </a:rPr>
              <a:t>interaction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65732" y="2715767"/>
            <a:ext cx="311150" cy="699770"/>
            <a:chOff x="1665732" y="2715767"/>
            <a:chExt cx="311150" cy="69977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5732" y="2715767"/>
              <a:ext cx="310959" cy="6995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63395" y="2853689"/>
              <a:ext cx="120650" cy="503555"/>
            </a:xfrm>
            <a:custGeom>
              <a:avLst/>
              <a:gdLst/>
              <a:ahLst/>
              <a:cxnLst/>
              <a:rect l="l" t="t" r="r" b="b"/>
              <a:pathLst>
                <a:path w="120650" h="503554">
                  <a:moveTo>
                    <a:pt x="60070" y="51289"/>
                  </a:moveTo>
                  <a:lnTo>
                    <a:pt x="47117" y="73496"/>
                  </a:lnTo>
                  <a:lnTo>
                    <a:pt x="47117" y="503174"/>
                  </a:lnTo>
                  <a:lnTo>
                    <a:pt x="73025" y="503174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503554">
                  <a:moveTo>
                    <a:pt x="60071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2" y="116077"/>
                  </a:lnTo>
                  <a:lnTo>
                    <a:pt x="25907" y="109855"/>
                  </a:lnTo>
                  <a:lnTo>
                    <a:pt x="47117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1" y="0"/>
                  </a:lnTo>
                  <a:close/>
                </a:path>
                <a:path w="120650" h="503554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90" y="116077"/>
                  </a:lnTo>
                  <a:lnTo>
                    <a:pt x="105791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120650" h="503554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120650" h="503554">
                  <a:moveTo>
                    <a:pt x="73025" y="32131"/>
                  </a:moveTo>
                  <a:lnTo>
                    <a:pt x="71247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503554">
                  <a:moveTo>
                    <a:pt x="71247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8494"/>
            <a:ext cx="2868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Creating Visualizations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032" y="4217592"/>
            <a:ext cx="6558165" cy="17200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39890" y="6087872"/>
            <a:ext cx="1162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(Mazza,</a:t>
            </a:r>
            <a:r>
              <a:rPr sz="1400" spc="-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2009)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3938" y="645436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702434"/>
            <a:ext cx="83019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18440" algn="l"/>
              </a:tabLst>
            </a:pPr>
            <a:r>
              <a:rPr sz="1800" b="1" dirty="0">
                <a:latin typeface="Arial"/>
                <a:cs typeface="Arial"/>
              </a:rPr>
              <a:t>Good </a:t>
            </a:r>
            <a:r>
              <a:rPr sz="1800" b="1" spc="-5" dirty="0">
                <a:latin typeface="Arial"/>
                <a:cs typeface="Arial"/>
              </a:rPr>
              <a:t>design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success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Visualization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Char char="•"/>
              <a:tabLst>
                <a:tab pos="156210" algn="l"/>
              </a:tabLst>
            </a:pPr>
            <a:r>
              <a:rPr sz="1800" spc="-10" dirty="0">
                <a:latin typeface="Arial MT"/>
                <a:cs typeface="Arial MT"/>
              </a:rPr>
              <a:t>Visualization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S/W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templates;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spite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variation,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S/W </a:t>
            </a:r>
            <a:r>
              <a:rPr sz="1800" spc="-5" dirty="0">
                <a:latin typeface="Arial MT"/>
                <a:cs typeface="Arial MT"/>
              </a:rPr>
              <a:t>packages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2175</Words>
  <Application>Microsoft Macintosh PowerPoint</Application>
  <PresentationFormat>Apresentação no Ecrã (4:3)</PresentationFormat>
  <Paragraphs>464</Paragraphs>
  <Slides>44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44</vt:i4>
      </vt:variant>
    </vt:vector>
  </HeadingPairs>
  <TitlesOfParts>
    <vt:vector size="48" baseType="lpstr">
      <vt:lpstr>Arial</vt:lpstr>
      <vt:lpstr>Arial MT</vt:lpstr>
      <vt:lpstr>Calibri</vt:lpstr>
      <vt:lpstr>Office Theme</vt:lpstr>
      <vt:lpstr>Issues in InfoVis</vt:lpstr>
      <vt:lpstr>Interesting questions:</vt:lpstr>
      <vt:lpstr>The process of creating a Visualization</vt:lpstr>
      <vt:lpstr>How can we produce a Visualization?</vt:lpstr>
      <vt:lpstr>Framework for analyzing Visualization use</vt:lpstr>
      <vt:lpstr>Framework for analyzing Visualization use</vt:lpstr>
      <vt:lpstr>The problem of Visualization design</vt:lpstr>
      <vt:lpstr>Information Visualization Reference Model</vt:lpstr>
      <vt:lpstr>Creating Visualizations</vt:lpstr>
      <vt:lpstr>Apresentação do PowerPoint</vt:lpstr>
      <vt:lpstr>1. Preprocessing (Data transformation):</vt:lpstr>
      <vt:lpstr>2. Visual mapping:</vt:lpstr>
      <vt:lpstr>Three structures must be defined in the visual mapping:</vt:lpstr>
      <vt:lpstr>Apresentação do PowerPoint</vt:lpstr>
      <vt:lpstr>Apresentação do PowerPoint</vt:lpstr>
      <vt:lpstr>Apresentação do PowerPoint</vt:lpstr>
      <vt:lpstr>3. Creation of views:</vt:lpstr>
      <vt:lpstr>The process of visualization Let us increase the known solution space organizing the methods!</vt:lpstr>
      <vt:lpstr>Data Characteristics</vt:lpstr>
      <vt:lpstr>Apresentação do PowerPoint</vt:lpstr>
      <vt:lpstr>Apresentação do PowerPoint</vt:lpstr>
      <vt:lpstr>Data Abstraction</vt:lpstr>
      <vt:lpstr>Apresentação do PowerPoint</vt:lpstr>
      <vt:lpstr>Apresentação do PowerPoint</vt:lpstr>
      <vt:lpstr>Model, structure and format of the data  to Visualize</vt:lpstr>
      <vt:lpstr>Example: beyond the structure of the data to Visualize</vt:lpstr>
      <vt:lpstr>Example: beyond the structure of the data to Visualize</vt:lpstr>
      <vt:lpstr>Apresentação do PowerPoint</vt:lpstr>
      <vt:lpstr>Developing a Visual data exploration  application a very brief introduction</vt:lpstr>
      <vt:lpstr>Apresentação do PowerPoint</vt:lpstr>
      <vt:lpstr>Apresentação do PowerPoint</vt:lpstr>
      <vt:lpstr>Personas</vt:lpstr>
      <vt:lpstr>Scenarios</vt:lpstr>
      <vt:lpstr>Effective Visualization</vt:lpstr>
      <vt:lpstr>Effective visualization</vt:lpstr>
      <vt:lpstr>this example has several problems:</vt:lpstr>
      <vt:lpstr>Apresentação do PowerPoint</vt:lpstr>
      <vt:lpstr>Apresentação do PowerPoint</vt:lpstr>
      <vt:lpstr>Apresentação do PowerPoint</vt:lpstr>
      <vt:lpstr>Apresentação do PowerPoint</vt:lpstr>
      <vt:lpstr>we have a calmer view:</vt:lpstr>
      <vt:lpstr>Apresentação do PowerPoint</vt:lpstr>
      <vt:lpstr>Effective visualization: more poor examples analyzed</vt:lpstr>
      <vt:lpstr>Main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issues in InfoVis</dc:title>
  <dc:creator>Beatriz</dc:creator>
  <cp:lastModifiedBy>Ricardo Cruz</cp:lastModifiedBy>
  <cp:revision>1</cp:revision>
  <dcterms:created xsi:type="dcterms:W3CDTF">2022-10-10T09:14:46Z</dcterms:created>
  <dcterms:modified xsi:type="dcterms:W3CDTF">2022-10-11T08:21:22Z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2022-10-10T00:00:00Z</vt:filetime>
  </property>
</Properties>
</file>