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modernComment_100_0.xml" ContentType="application/vnd.ms-powerpoint.comments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7_0.xml" ContentType="application/vnd.ms-powerpoint.comments+xml"/>
  <Override PartName="/ppt/comments/modernComment_109_0.xml" ContentType="application/vnd.ms-powerpoint.comments+xml"/>
  <Override PartName="/ppt/comments/modernComment_10A_0.xml" ContentType="application/vnd.ms-powerpoint.comments+xml"/>
  <Override PartName="/ppt/comments/modernComment_10B_0.xml" ContentType="application/vnd.ms-powerpoint.comments+xml"/>
  <Override PartName="/ppt/comments/modernComment_10C_0.xml" ContentType="application/vnd.ms-powerpoint.comments+xml"/>
  <Override PartName="/ppt/comments/modernComment_10D_0.xml" ContentType="application/vnd.ms-powerpoint.comments+xml"/>
  <Override PartName="/ppt/comments/modernComment_10E_0.xml" ContentType="application/vnd.ms-powerpoint.comments+xml"/>
  <Override PartName="/ppt/comments/modernComment_10F_0.xml" ContentType="application/vnd.ms-powerpoint.comments+xml"/>
  <Override PartName="/ppt/comments/modernComment_110_0.xml" ContentType="application/vnd.ms-powerpoint.comments+xml"/>
  <Override PartName="/ppt/comments/modernComment_111_0.xml" ContentType="application/vnd.ms-powerpoint.comments+xml"/>
  <Override PartName="/ppt/comments/modernComment_112_0.xml" ContentType="application/vnd.ms-powerpoint.comments+xml"/>
  <Override PartName="/ppt/comments/modernComment_113_0.xml" ContentType="application/vnd.ms-powerpoint.comments+xml"/>
  <Override PartName="/ppt/comments/modernComment_114_0.xml" ContentType="application/vnd.ms-powerpoint.comments+xml"/>
  <Override PartName="/ppt/comments/modernComment_115_0.xml" ContentType="application/vnd.ms-powerpoint.comments+xml"/>
  <Override PartName="/ppt/comments/modernComment_116_0.xml" ContentType="application/vnd.ms-powerpoint.comments+xml"/>
  <Override PartName="/ppt/comments/modernComment_118_0.xml" ContentType="application/vnd.ms-powerpoint.comments+xml"/>
  <Override PartName="/ppt/comments/modernComment_119_0.xml" ContentType="application/vnd.ms-powerpoint.comments+xml"/>
  <Override PartName="/ppt/comments/modernComment_11A_0.xml" ContentType="application/vnd.ms-powerpoint.comments+xml"/>
  <Override PartName="/ppt/comments/modernComment_11B_0.xml" ContentType="application/vnd.ms-powerpoint.comments+xml"/>
  <Override PartName="/ppt/comments/modernComment_11C_0.xml" ContentType="application/vnd.ms-powerpoint.comments+xml"/>
  <Override PartName="/ppt/comments/modernComment_11D_0.xml" ContentType="application/vnd.ms-powerpoint.comments+xml"/>
  <Override PartName="/ppt/comments/modernComment_11E_0.xml" ContentType="application/vnd.ms-powerpoint.comments+xml"/>
  <Override PartName="/ppt/comments/modernComment_121_0.xml" ContentType="application/vnd.ms-powerpoint.comments+xml"/>
  <Override PartName="/ppt/comments/modernComment_122_0.xml" ContentType="application/vnd.ms-powerpoint.comments+xml"/>
  <Override PartName="/ppt/comments/modernComment_123_0.xml" ContentType="application/vnd.ms-powerpoint.comments+xml"/>
  <Override PartName="/ppt/comments/modernComment_124_0.xml" ContentType="application/vnd.ms-powerpoint.comments+xml"/>
  <Override PartName="/ppt/comments/modernComment_125_0.xml" ContentType="application/vnd.ms-powerpoint.comments+xml"/>
  <Override PartName="/ppt/comments/modernComment_128_0.xml" ContentType="application/vnd.ms-powerpoint.comments+xml"/>
  <Override PartName="/ppt/comments/modernComment_129_0.xml" ContentType="application/vnd.ms-powerpoint.comments+xml"/>
  <Override PartName="/ppt/comments/modernComment_12A_0.xml" ContentType="application/vnd.ms-powerpoint.comments+xml"/>
  <Override PartName="/ppt/comments/modernComment_12B_0.xml" ContentType="application/vnd.ms-powerpoint.comments+xml"/>
  <Override PartName="/ppt/comments/modernComment_12D_0.xml" ContentType="application/vnd.ms-powerpoint.comments+xml"/>
  <Override PartName="/ppt/comments/modernComment_12E_0.xml" ContentType="application/vnd.ms-powerpoint.comments+xml"/>
  <Override PartName="/ppt/comments/modernComment_12F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AA3C3-7923-8BDF-7589-ED34672CCD49}" name="Ricardo Cruz" initials="RC" userId="S::ricardo.cruz29@ua.pt::90c7527a-5ec6-4417-921e-32d064f33b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7"/>
    <p:restoredTop sz="94710"/>
  </p:normalViewPr>
  <p:slideViewPr>
    <p:cSldViewPr>
      <p:cViewPr varScale="1">
        <p:scale>
          <a:sx n="146" d="100"/>
          <a:sy n="146" d="100"/>
        </p:scale>
        <p:origin x="2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2B499C-2CC8-1F40-9978-C94EE35C7F23}" authorId="{BFBAA3C3-7923-8BDF-7589-ED34672CCD49}" created="2022-12-19T10:14:18.268">
    <pc:sldMkLst xmlns:pc="http://schemas.microsoft.com/office/powerpoint/2013/main/command">
      <pc:docMk/>
      <pc:sldMk cId="0" sldId="256"/>
    </pc:sldMkLst>
    <p188:replyLst>
      <p188:reply id="{FE096FDE-593A-CA42-82B3-3C18C5E511EF}" authorId="{BFBAA3C3-7923-8BDF-7589-ED34672CCD49}" created="2022-12-19T10:15:31.934">
        <p188:txBody>
          <a:bodyPr/>
          <a:lstStyle/>
          <a:p>
            <a:r>
              <a:rPr lang="pt-PT"/>
              <a:t>É preciso ainda arranjar uma maneira de projetar em 2D (o ecrã do pc é em 2D, mas os objetos modelados são em 3D) </a:t>
            </a:r>
          </a:p>
        </p188:txBody>
      </p188:reply>
      <p188:reply id="{3651D342-B9AD-634F-BFE0-EB6CCCC38BCC}" authorId="{BFBAA3C3-7923-8BDF-7589-ED34672CCD49}" created="2022-12-19T10:15:54.212">
        <p188:txBody>
          <a:bodyPr/>
          <a:lstStyle/>
          <a:p>
            <a:r>
              <a:rPr lang="pt-PT"/>
              <a:t>As chamadas projeções, que vamos também ver nesta aula</a:t>
            </a:r>
          </a:p>
        </p188:txBody>
      </p188:reply>
    </p188:replyLst>
    <p188:txBody>
      <a:bodyPr/>
      <a:lstStyle/>
      <a:p>
        <a:r>
          <a:rPr lang="pt-PT"/>
          <a:t>Temos de arranjar maneira de modelar os objetos. Ou utilizando primitivas, ou fazendo importação de objetos a partir de softwares externos (Blender por exemplo).
Para um cenário com vários objetos, temos de modelar os vários objetos e depois colocá-los nos vários sitios.
A isto chama-se a transformação de objetos. É isto que vamos ver esta aula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D5CC22-8F98-F14F-9784-83EB3E0A3EF2}" authorId="{BFBAA3C3-7923-8BDF-7589-ED34672CCD49}" created="2022-12-19T10:21:22.282">
    <pc:sldMkLst xmlns:pc="http://schemas.microsoft.com/office/powerpoint/2013/main/command">
      <pc:docMk/>
      <pc:sldMk cId="0" sldId="259"/>
    </pc:sldMkLst>
    <p188:txBody>
      <a:bodyPr/>
      <a:lstStyle/>
      <a:p>
        <a:r>
          <a:rPr lang="pt-PT"/>
          <a:t>As primitivas podem ser simples (pontos, linhas, etc) ou geométricas (cubos, esferas, etc)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1668BC-9926-AE4C-9C34-639CD72B7829}" authorId="{BFBAA3C3-7923-8BDF-7589-ED34672CCD49}" created="2022-12-19T10:22:11.946">
    <pc:sldMkLst xmlns:pc="http://schemas.microsoft.com/office/powerpoint/2013/main/command">
      <pc:docMk/>
      <pc:sldMk cId="0" sldId="260"/>
    </pc:sldMkLst>
    <p188:txBody>
      <a:bodyPr/>
      <a:lstStyle/>
      <a:p>
        <a:r>
          <a:rPr lang="pt-PT"/>
          <a:t>APIs mais utilizadas para fazer sintese de imagens (render de imagens)</a:t>
        </a:r>
      </a:p>
    </p188:txBody>
  </p188:cm>
</p188:cmLst>
</file>

<file path=ppt/comments/modernComment_10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56DA21-9456-304E-9A6A-FD5EBDAF4EE1}" authorId="{BFBAA3C3-7923-8BDF-7589-ED34672CCD49}" created="2022-12-19T10:26:36.398">
    <pc:sldMkLst xmlns:pc="http://schemas.microsoft.com/office/powerpoint/2013/main/command">
      <pc:docMk/>
      <pc:sldMk cId="0" sldId="263"/>
    </pc:sldMkLst>
    <p188:txBody>
      <a:bodyPr/>
      <a:lstStyle/>
      <a:p>
        <a:r>
          <a:rPr lang="pt-PT"/>
          <a:t>Fases de transformações e respetivas coordenadas:
Vamos começar com as modelling coordenates (coordenadas do objeto por default). Para passar para o meu objeto para o “mundo”, tenho de colocar as coordenadas do mundo (A isto chamada-se Transofmração de Coordenadas). Depois tenho de ver que parte do meu mundo quero ver na minha imagem (o mundo pode ser a sala inteira, mas nos so queremso ver uma certa parte. A isto chama-se clipping). Depois temos de ver como apresentar isso em 3D num ecrã 2D. 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AEE0C8-3A96-8040-B394-0CA0C8CDD2DB}" authorId="{BFBAA3C3-7923-8BDF-7589-ED34672CCD49}" created="2022-12-19T10:27:47.809">
    <pc:sldMkLst xmlns:pc="http://schemas.microsoft.com/office/powerpoint/2013/main/command">
      <pc:docMk/>
      <pc:sldMk cId="0" sldId="265"/>
    </pc:sldMkLst>
    <p188:replyLst>
      <p188:reply id="{1D9396FB-034A-AF43-934F-4E3840E7C420}" authorId="{BFBAA3C3-7923-8BDF-7589-ED34672CCD49}" created="2022-12-19T10:29:21.737">
        <p188:txBody>
          <a:bodyPr/>
          <a:lstStyle/>
          <a:p>
            <a:r>
              <a:rPr lang="pt-PT"/>
              <a:t>A notação que se tem vindo a utilizar, é o ponto corresponder a um vetor 2D.
O que queremos saber agora é como chegar do ponto P ao P’ . Isto é feito com calculo matricial (calculo de matrizes)</a:t>
            </a:r>
          </a:p>
        </p188:txBody>
      </p188:reply>
    </p188:replyLst>
    <p188:txBody>
      <a:bodyPr/>
      <a:lstStyle/>
      <a:p>
        <a:r>
          <a:rPr lang="pt-PT"/>
          <a:t>Vamos começar com as transofmrações 2D, que normalmente não utilizamos (mas podem ser utilizadas). Depois vemos como fazer em 3D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B7E7AF-B2F1-E34D-8753-35FA4961C507}" authorId="{BFBAA3C3-7923-8BDF-7589-ED34672CCD49}" created="2022-12-19T10:31:47.434">
    <pc:sldMkLst xmlns:pc="http://schemas.microsoft.com/office/powerpoint/2013/main/command">
      <pc:docMk/>
      <pc:sldMk cId="0" sldId="266"/>
    </pc:sldMkLst>
    <p188:txBody>
      <a:bodyPr/>
      <a:lstStyle/>
      <a:p>
        <a:r>
          <a:rPr lang="pt-PT"/>
          <a:t>O P’ é a soma do ponto inicial com a matriz da translação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E7BA5F-67A0-4445-8734-8F7A85DDFFF6}" authorId="{BFBAA3C3-7923-8BDF-7589-ED34672CCD49}" created="2022-12-19T10:32:40.141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PT"/>
          <a:t>A translação é uma transformação de corpo rigido porque o objeto não sofre alterações.
Uma rotação também é corpo rigido. Uma escala já não é</a:t>
        </a:r>
      </a:p>
    </p188:txBody>
  </p188:cm>
</p188:cmLst>
</file>

<file path=ppt/comments/modernComment_10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08E60B-6E8D-9E42-96C0-1443AA3F750D}" authorId="{BFBAA3C3-7923-8BDF-7589-ED34672CCD49}" created="2022-12-19T10:32:54.070">
    <pc:sldMkLst xmlns:pc="http://schemas.microsoft.com/office/powerpoint/2013/main/command">
      <pc:docMk/>
      <pc:sldMk cId="0" sldId="268"/>
    </pc:sldMkLst>
    <p188:replyLst>
      <p188:reply id="{DCF6F09A-4826-0344-8F43-A9A2B3499A30}" authorId="{BFBAA3C3-7923-8BDF-7589-ED34672CCD49}" created="2022-12-19T10:33:39.950">
        <p188:txBody>
          <a:bodyPr/>
          <a:lstStyle/>
          <a:p>
            <a:r>
              <a:rPr lang="pt-PT"/>
              <a:t>A rotação acontece sobre um ponto central</a:t>
            </a:r>
          </a:p>
        </p188:txBody>
      </p188:reply>
    </p188:replyLst>
    <p188:txBody>
      <a:bodyPr/>
      <a:lstStyle/>
      <a:p>
        <a:r>
          <a:rPr lang="pt-PT"/>
          <a:t>Positive Rotation é no sentido contrário dos ponteiros do relógio</a:t>
        </a:r>
      </a:p>
    </p188:txBody>
  </p188:cm>
</p188:cmLst>
</file>

<file path=ppt/comments/modernComment_10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7D8DA8-4F6F-2A4F-9731-EFA7BFA9F63A}" authorId="{BFBAA3C3-7923-8BDF-7589-ED34672CCD49}" created="2022-12-19T10:34:40.326">
    <pc:sldMkLst xmlns:pc="http://schemas.microsoft.com/office/powerpoint/2013/main/command">
      <pc:docMk/>
      <pc:sldMk cId="0" sldId="269"/>
    </pc:sldMkLst>
    <p188:replyLst>
      <p188:reply id="{7955914D-3194-314D-8584-72C739CB973F}" authorId="{BFBAA3C3-7923-8BDF-7589-ED34672CCD49}" created="2022-12-19T10:35:56.414">
        <p188:txBody>
          <a:bodyPr/>
          <a:lstStyle/>
          <a:p>
            <a:r>
              <a:rPr lang="pt-PT"/>
              <a:t>A expressão que chega é esta
x’ = x cos Θ – y sin Θ
y´ = x sin Θ + y cos Θ
Sendo o ângulo o ângulo entre os ponto original e o ponto que pretendemos chegar</a:t>
            </a:r>
          </a:p>
        </p188:txBody>
      </p188:reply>
    </p188:replyLst>
    <p188:txBody>
      <a:bodyPr/>
      <a:lstStyle/>
      <a:p>
        <a:r>
          <a:rPr lang="pt-PT"/>
          <a:t>Nao precisamos de saber fazer estas demonstrações, é apenas para mostrar como é que se chega de um ponto a “rodado”. </a:t>
        </a:r>
      </a:p>
    </p188:txBody>
  </p188:cm>
</p188:cmLst>
</file>

<file path=ppt/comments/modernComment_10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C6A220-3A49-4F4D-AAE4-FE7D2BD8B951}" authorId="{BFBAA3C3-7923-8BDF-7589-ED34672CCD49}" created="2022-12-19T10:36:58.248">
    <pc:sldMkLst xmlns:pc="http://schemas.microsoft.com/office/powerpoint/2013/main/command">
      <pc:docMk/>
      <pc:sldMk cId="0" sldId="270"/>
    </pc:sldMkLst>
    <p188:replyLst>
      <p188:reply id="{48459F52-9F47-3245-8FB0-5D5E27692701}" authorId="{BFBAA3C3-7923-8BDF-7589-ED34672CCD49}" created="2022-12-19T10:37:27.654">
        <p188:txBody>
          <a:bodyPr/>
          <a:lstStyle/>
          <a:p>
            <a:r>
              <a:rPr lang="pt-PT"/>
              <a:t>Isto é o que acontece quando utilizamos a função rotate do three.js
</a:t>
            </a:r>
          </a:p>
        </p188:txBody>
      </p188:reply>
      <p188:reply id="{AF2467CE-737F-1046-B9FA-079F5DF75C79}" authorId="{BFBAA3C3-7923-8BDF-7589-ED34672CCD49}" created="2022-12-19T10:37:34.406">
        <p188:txBody>
          <a:bodyPr/>
          <a:lstStyle/>
          <a:p>
            <a:r>
              <a:rPr lang="pt-PT"/>
              <a:t>ISTO SE FOR EM TORNO DA ORIGEm</a:t>
            </a:r>
          </a:p>
        </p188:txBody>
      </p188:reply>
      <p188:reply id="{193B844D-AE06-AC4A-8894-1D60C732A71D}" authorId="{BFBAA3C3-7923-8BDF-7589-ED34672CCD49}" created="2022-12-19T10:38:10.429">
        <p188:txBody>
          <a:bodyPr/>
          <a:lstStyle/>
          <a:p>
            <a:r>
              <a:rPr lang="pt-PT"/>
              <a:t>Caso não seja em torno da origem, fazer translação para o ponto onde é suposto rodar, depois aplicar a rotação, e voltar ao ponto original com uma translação</a:t>
            </a:r>
          </a:p>
        </p188:txBody>
      </p188:reply>
    </p188:replyLst>
    <p188:txBody>
      <a:bodyPr/>
      <a:lstStyle/>
      <a:p>
        <a:r>
          <a:rPr lang="pt-PT"/>
          <a:t>Como fazer através da matriz. Só precisamos de saber que estou a rodar em torno da origem em que sentido e com que ângulo</a:t>
        </a:r>
      </a:p>
    </p188:txBody>
  </p188:cm>
</p188:cmLst>
</file>

<file path=ppt/comments/modernComment_10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861789-68AC-5F4F-B6E4-DF0F1887395B}" authorId="{BFBAA3C3-7923-8BDF-7589-ED34672CCD49}" created="2022-12-19T10:38:35.620">
    <pc:sldMkLst xmlns:pc="http://schemas.microsoft.com/office/powerpoint/2013/main/command">
      <pc:docMk/>
      <pc:sldMk cId="0" sldId="271"/>
    </pc:sldMkLst>
    <p188:replyLst>
      <p188:reply id="{A673EF97-2F5A-2344-B4FE-A44C60F09A4C}" authorId="{BFBAA3C3-7923-8BDF-7589-ED34672CCD49}" created="2022-12-19T10:39:55.256">
        <p188:txBody>
          <a:bodyPr/>
          <a:lstStyle/>
          <a:p>
            <a:r>
              <a:rPr lang="pt-PT"/>
              <a:t>Se Sx = Sy, é uma mudança de escala uniforme.
Se estes valores forem diferentes, temos uma distorção. Imaginemos que apliquemos uma multiplicação por 2 em X, e por 4 em Y. Deixa de ser um cubo, houve uma deformação</a:t>
            </a:r>
          </a:p>
        </p188:txBody>
      </p188:reply>
    </p188:replyLst>
    <p188:txBody>
      <a:bodyPr/>
      <a:lstStyle/>
      <a:p>
        <a:r>
          <a:rPr lang="pt-PT"/>
          <a:t>Uma mudança de escala é uma multiplicação das coordenadas. </a:t>
        </a:r>
      </a:p>
    </p188:txBody>
  </p188:cm>
</p188:cmLst>
</file>

<file path=ppt/comments/modernComment_11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72CEAF-DEB1-E74B-ADC7-AA36E2C5A507}" authorId="{BFBAA3C3-7923-8BDF-7589-ED34672CCD49}" created="2022-12-19T10:41:17.824">
    <pc:sldMkLst xmlns:pc="http://schemas.microsoft.com/office/powerpoint/2013/main/command">
      <pc:docMk/>
      <pc:sldMk cId="0" sldId="272"/>
    </pc:sldMkLst>
    <p188:replyLst>
      <p188:reply id="{9F6A2778-EA31-024F-882B-CEC394B252ED}" authorId="{BFBAA3C3-7923-8BDF-7589-ED34672CCD49}" created="2022-12-19T10:42:16.558">
        <p188:txBody>
          <a:bodyPr/>
          <a:lstStyle/>
          <a:p>
            <a:r>
              <a:rPr lang="pt-PT"/>
              <a:t>Se quisermos rodar uma mesa, colocá-la maior, e por num certo sitio, não podemos simplesmente fazer uma coisa de cada vez, porque isso é muito computacionalmente dispendioso. O que se deve fazer é originar uma matriz que faça estes cáclulos de uma só vez</a:t>
            </a:r>
          </a:p>
        </p188:txBody>
      </p188:reply>
      <p188:reply id="{55515BFA-6332-944C-A8C8-5A46A8F417A8}" authorId="{BFBAA3C3-7923-8BDF-7589-ED34672CCD49}" created="2022-12-19T10:43:25.095">
        <p188:txBody>
          <a:bodyPr/>
          <a:lstStyle/>
          <a:p>
            <a:r>
              <a:rPr lang="pt-PT"/>
              <a:t>Contudo, não conseguimos gerar uma única matriz 2x2 que incorpore translações com as outras. As translações são soma de matrizes, contudo a escala e a rotação são por multiplicação. Nao da para juntar as duas, até à pouco tempo.</a:t>
            </a:r>
          </a:p>
        </p188:txBody>
      </p188:reply>
      <p188:reply id="{1FD2F896-0FEC-EB4B-ABBC-25F31BD02455}" authorId="{BFBAA3C3-7923-8BDF-7589-ED34672CCD49}" created="2022-12-19T10:43:58.197">
        <p188:txBody>
          <a:bodyPr/>
          <a:lstStyle/>
          <a:p>
            <a:r>
              <a:rPr lang="pt-PT"/>
              <a:t>Atualmente, utiliza-se coordenadas homogéneas. Isto permitiu combinar trasnlaçoes (somas) com rotações e escalas (multiplicação)</a:t>
            </a:r>
          </a:p>
        </p188:txBody>
      </p188:reply>
    </p188:replyLst>
    <p188:txBody>
      <a:bodyPr/>
      <a:lstStyle/>
      <a:p>
        <a:r>
          <a:rPr lang="pt-PT"/>
          <a:t>E se quisermos fazer várias transofmrações. É o que normalmente acontece. Por exemplo para modelar uma sala. Obtemos um objeto que é a mesa. Temos de a colocar em vários sitios. E dps queremos uma mesa maior. Agora queremos rodar a mesa. Em geral, temos de fazer conjuntos de transformações encadeadas.</a:t>
        </a:r>
      </a:p>
    </p188:txBody>
  </p188:cm>
</p188:cmLst>
</file>

<file path=ppt/comments/modernComment_11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94A13D-B6BA-B54A-8CFA-AEC729539B60}" authorId="{BFBAA3C3-7923-8BDF-7589-ED34672CCD49}" created="2022-12-19T10:44:43.032">
    <pc:sldMkLst xmlns:pc="http://schemas.microsoft.com/office/powerpoint/2013/main/command">
      <pc:docMk/>
      <pc:sldMk cId="0" sldId="273"/>
    </pc:sldMkLst>
    <p188:replyLst>
      <p188:reply id="{EEF3351D-63DD-BE4F-883D-8BDAC95846AC}" authorId="{BFBAA3C3-7923-8BDF-7589-ED34672CCD49}" created="2022-12-19T10:45:10.099">
        <p188:txBody>
          <a:bodyPr/>
          <a:lstStyle/>
          <a:p>
            <a:r>
              <a:rPr lang="pt-PT"/>
              <a:t>Se esta coordenada for bem escolhida, tem mt pouca influência computacional e é mt otimizado. Esta coordenada só não pode ser 0</a:t>
            </a:r>
          </a:p>
        </p188:txBody>
      </p188:reply>
      <p188:reply id="{4A3BB2F1-B27C-8243-A3CB-AE67D1BBBE56}" authorId="{BFBAA3C3-7923-8BDF-7589-ED34672CCD49}" created="2022-12-19T10:45:33.512">
        <p188:txBody>
          <a:bodyPr/>
          <a:lstStyle/>
          <a:p>
            <a:r>
              <a:rPr lang="pt-PT"/>
              <a:t>Normalmente h = 1</a:t>
            </a:r>
          </a:p>
        </p188:txBody>
      </p188:reply>
    </p188:replyLst>
    <p188:txBody>
      <a:bodyPr/>
      <a:lstStyle/>
      <a:p>
        <a:r>
          <a:rPr lang="pt-PT"/>
          <a:t>Implica gerar mais uma coordenada. Agora as trasnlações podem ser aplicadas através ads multiplicações, tornando assim todas as transformações (trasnlações, rotações, e escalas) em multiplicação
</a:t>
        </a:r>
      </a:p>
    </p188:txBody>
  </p188:cm>
</p188:cmLst>
</file>

<file path=ppt/comments/modernComment_11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457D7C-723A-2843-811F-C8257E11B6F2}" authorId="{BFBAA3C3-7923-8BDF-7589-ED34672CCD49}" created="2022-12-19T10:46:10.241">
    <pc:sldMkLst xmlns:pc="http://schemas.microsoft.com/office/powerpoint/2013/main/command">
      <pc:docMk/>
      <pc:sldMk cId="0" sldId="274"/>
    </pc:sldMkLst>
    <p188:txBody>
      <a:bodyPr/>
      <a:lstStyle/>
      <a:p>
        <a:r>
          <a:rPr lang="pt-PT"/>
          <a:t>Normalmente h = 1, e nem o precisamos de guardar porque não vai alterar nada porque o h é para dividir</a:t>
        </a:r>
      </a:p>
    </p188:txBody>
  </p188:cm>
</p188:cmLst>
</file>

<file path=ppt/comments/modernComment_11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B80D7A-ECA3-BF4D-B93F-37A1C01B8BE9}" authorId="{BFBAA3C3-7923-8BDF-7589-ED34672CCD49}" created="2022-12-19T10:46:27.913">
    <pc:sldMkLst xmlns:pc="http://schemas.microsoft.com/office/powerpoint/2013/main/command">
      <pc:docMk/>
      <pc:sldMk cId="0" sldId="275"/>
    </pc:sldMkLst>
    <p188:replyLst>
      <p188:reply id="{EE3EF9FC-A512-A948-8B07-8D1383B98A01}" authorId="{BFBAA3C3-7923-8BDF-7589-ED34672CCD49}" created="2022-12-19T10:46:48.983">
        <p188:txBody>
          <a:bodyPr/>
          <a:lstStyle/>
          <a:p>
            <a:r>
              <a:rPr lang="pt-PT"/>
              <a:t>Isto computacionalmente não pesa nada, e como passamos a transformação para uma multiplicação, já podemos juntar tudo</a:t>
            </a:r>
          </a:p>
        </p188:txBody>
      </p188:reply>
    </p188:replyLst>
    <p188:txBody>
      <a:bodyPr/>
      <a:lstStyle/>
      <a:p>
        <a:r>
          <a:rPr lang="pt-PT"/>
          <a:t>A trasnlação passa de soma para isto, através da aplicação das coordenadas homogénas, onde h = 1</a:t>
        </a:r>
      </a:p>
    </p188:txBody>
  </p188:cm>
</p188:cmLst>
</file>

<file path=ppt/comments/modernComment_11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E5378E-2D6E-DC43-885B-E43554C00031}" authorId="{BFBAA3C3-7923-8BDF-7589-ED34672CCD49}" created="2022-12-19T10:47:18.758">
    <pc:sldMkLst xmlns:pc="http://schemas.microsoft.com/office/powerpoint/2013/main/command">
      <pc:docMk/>
      <pc:sldMk cId="0" sldId="276"/>
    </pc:sldMkLst>
    <p188:txBody>
      <a:bodyPr/>
      <a:lstStyle/>
      <a:p>
        <a:r>
          <a:rPr lang="pt-PT"/>
          <a:t>Generalização para coordenadas homogéneas com a rotação</a:t>
        </a:r>
      </a:p>
    </p188:txBody>
  </p188:cm>
</p188:cmLst>
</file>

<file path=ppt/comments/modernComment_11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A0338F-B89A-4041-8ACD-E82182FCB92C}" authorId="{BFBAA3C3-7923-8BDF-7589-ED34672CCD49}" created="2022-12-19T10:47:44.250">
    <pc:sldMkLst xmlns:pc="http://schemas.microsoft.com/office/powerpoint/2013/main/command">
      <pc:docMk/>
      <pc:sldMk cId="0" sldId="277"/>
    </pc:sldMkLst>
    <p188:txBody>
      <a:bodyPr/>
      <a:lstStyle/>
      <a:p>
        <a:r>
          <a:rPr lang="pt-PT"/>
          <a:t>Mesma coisa para o scalling, passamos a ter matriz 3x3 e não altera nd porque h = 1</a:t>
        </a:r>
      </a:p>
    </p188:txBody>
  </p188:cm>
</p188:cmLst>
</file>

<file path=ppt/comments/modernComment_11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1C7F29-70AF-B94B-9BC0-349004B58BD9}" authorId="{BFBAA3C3-7923-8BDF-7589-ED34672CCD49}" created="2022-12-19T10:48:21.929">
    <pc:sldMkLst xmlns:pc="http://schemas.microsoft.com/office/powerpoint/2013/main/command">
      <pc:docMk/>
      <pc:sldMk cId="0" sldId="278"/>
    </pc:sldMkLst>
    <p188:replyLst>
      <p188:reply id="{8A46B536-E225-814A-A7A5-10495669EB0E}" authorId="{BFBAA3C3-7923-8BDF-7589-ED34672CCD49}" created="2022-12-19T10:48:59.772">
        <p188:txBody>
          <a:bodyPr/>
          <a:lstStyle/>
          <a:p>
            <a:r>
              <a:rPr lang="pt-PT"/>
              <a:t>A multiplicação de todas as matrizes, chama-se concatenação</a:t>
            </a:r>
          </a:p>
        </p188:txBody>
      </p188:reply>
    </p188:replyLst>
    <p188:txBody>
      <a:bodyPr/>
      <a:lstStyle/>
      <a:p>
        <a:r>
          <a:rPr lang="pt-PT"/>
          <a:t>Como a translação passou para multiplicação, agora podemos multiplicar todas as matrizes, gerando uma unica matriz que so tem de ser multiplicada ao ponto inicial uma vez</a:t>
        </a:r>
      </a:p>
    </p188:txBody>
  </p188:cm>
</p188:cmLst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501C15-7B37-2841-BB20-89D2585EC738}" authorId="{BFBAA3C3-7923-8BDF-7589-ED34672CCD49}" created="2022-12-19T10:49:24.091">
    <pc:sldMkLst xmlns:pc="http://schemas.microsoft.com/office/powerpoint/2013/main/command">
      <pc:docMk/>
      <pc:sldMk cId="0" sldId="280"/>
    </pc:sldMkLst>
    <p188:txBody>
      <a:bodyPr/>
      <a:lstStyle/>
      <a:p>
        <a:r>
          <a:rPr lang="pt-PT"/>
          <a:t>Rodar um objeto num certo ponto, em torno de outro ponto que nao o original</a:t>
        </a:r>
      </a:p>
    </p188:txBody>
  </p188:cm>
</p188:cmLst>
</file>

<file path=ppt/comments/modernComment_11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ABF656-94C1-E144-8FBC-362B832337BB}" authorId="{BFBAA3C3-7923-8BDF-7589-ED34672CCD49}" created="2022-12-19T10:49:44.013">
    <pc:sldMkLst xmlns:pc="http://schemas.microsoft.com/office/powerpoint/2013/main/command">
      <pc:docMk/>
      <pc:sldMk cId="0" sldId="281"/>
    </pc:sldMkLst>
    <p188:txBody>
      <a:bodyPr/>
      <a:lstStyle/>
      <a:p>
        <a:r>
          <a:rPr lang="pt-PT"/>
          <a:t>Mesma coisa que o slide anterior, mas agora tendo em conta um ponto que não esteja centrado na origem</a:t>
        </a:r>
      </a:p>
    </p188:txBody>
  </p188:cm>
</p188:cmLst>
</file>

<file path=ppt/comments/modernComment_11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57AB43-B4C8-634B-AE6C-CD3DF91D6539}" authorId="{BFBAA3C3-7923-8BDF-7589-ED34672CCD49}" created="2022-12-19T10:50:04.969">
    <pc:sldMkLst xmlns:pc="http://schemas.microsoft.com/office/powerpoint/2013/main/command">
      <pc:docMk/>
      <pc:sldMk cId="0" sldId="282"/>
    </pc:sldMkLst>
    <p188:replyLst>
      <p188:reply id="{C9105A34-3B93-0543-A89A-300A32BA8EAF}" authorId="{BFBAA3C3-7923-8BDF-7589-ED34672CCD49}" created="2022-12-19T10:50:14.946">
        <p188:txBody>
          <a:bodyPr/>
          <a:lstStyle/>
          <a:p>
            <a:r>
              <a:rPr lang="pt-PT"/>
              <a:t>Nao podemos fazer isto à sorte, temos de ter cuidado com a ordem</a:t>
            </a:r>
          </a:p>
        </p188:txBody>
      </p188:reply>
      <p188:reply id="{FAABD744-7ABB-4248-9E8D-C5B54E5CBA3E}" authorId="{BFBAA3C3-7923-8BDF-7589-ED34672CCD49}" created="2022-12-19T10:51:02.161">
        <p188:txBody>
          <a:bodyPr/>
          <a:lstStyle/>
          <a:p>
            <a:r>
              <a:rPr lang="pt-PT"/>
              <a:t>Isto so gera problemas caso queiramos fazer uma trasnlação combinada com outra. Caso n usemos uma trasnlação, podemos fazer na ordem que quisermos</a:t>
            </a:r>
          </a:p>
        </p188:txBody>
      </p188:reply>
    </p188:replyLst>
    <p188:txBody>
      <a:bodyPr/>
      <a:lstStyle/>
      <a:p>
        <a:r>
          <a:rPr lang="pt-PT"/>
          <a:t>Mas cuidado, a ordem é importante</a:t>
        </a:r>
      </a:p>
    </p188:txBody>
  </p188:cm>
</p188:cmLst>
</file>

<file path=ppt/comments/modernComment_11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FB708D-496E-B44C-8CE4-C28238A0280C}" authorId="{BFBAA3C3-7923-8BDF-7589-ED34672CCD49}" created="2022-12-19T10:51:54.082">
    <pc:sldMkLst xmlns:pc="http://schemas.microsoft.com/office/powerpoint/2013/main/command">
      <pc:docMk/>
      <pc:sldMk cId="0" sldId="283"/>
    </pc:sldMkLst>
    <p188:replyLst>
      <p188:reply id="{E01F1D4A-3FBB-7340-8F1F-2C3C5268FBD7}" authorId="{BFBAA3C3-7923-8BDF-7589-ED34672CCD49}" created="2022-12-19T10:52:52.067">
        <p188:txBody>
          <a:bodyPr/>
          <a:lstStyle/>
          <a:p>
            <a:r>
              <a:rPr lang="pt-PT"/>
              <a:t>Exemplo em baixo. O nosso mundo é o grafico todo, mas podemos querer so ver dentro de uma janela (chama-se mesmo janela, window. Nome tradicional da CG para uma certa cena)</a:t>
            </a:r>
          </a:p>
        </p188:txBody>
      </p188:reply>
      <p188:reply id="{81E3B91A-D619-3640-8F71-661FBCB03490}" authorId="{BFBAA3C3-7923-8BDF-7589-ED34672CCD49}" created="2022-12-19T10:53:27.846">
        <p188:txBody>
          <a:bodyPr/>
          <a:lstStyle/>
          <a:p>
            <a:r>
              <a:rPr lang="pt-PT"/>
              <a:t>A janela é a parte do mundo que eu quero ver. A zona do ecrã que vai apareceer, sendo aplicada a janela, chama-se viewport
</a:t>
            </a:r>
          </a:p>
        </p188:txBody>
      </p188:reply>
      <p188:reply id="{9B44B0DD-F3EC-664C-91D2-A5084CDE65D3}" authorId="{BFBAA3C3-7923-8BDF-7589-ED34672CCD49}" created="2022-12-19T10:54:04.651">
        <p188:txBody>
          <a:bodyPr/>
          <a:lstStyle/>
          <a:p>
            <a:r>
              <a:rPr lang="pt-PT"/>
              <a:t>Temos agora de passar das coordenadas da janela, para as coordenadas dos pixeis do meu pc. A isso chama-se viewing transformation. </a:t>
            </a:r>
          </a:p>
        </p188:txBody>
      </p188:reply>
    </p188:replyLst>
    <p188:txBody>
      <a:bodyPr/>
      <a:lstStyle/>
      <a:p>
        <a:r>
          <a:rPr lang="pt-PT"/>
          <a:t>Já sabemos como trasnformar o objeto. Mas como é que vamos agora ver so uma certa parte do meu mundo, como é que vemos apenas uma cena</a:t>
        </a:r>
      </a:p>
    </p188:txBody>
  </p188:cm>
</p188:cmLst>
</file>

<file path=ppt/comments/modernComment_11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0FC4D6-F19F-C64F-897F-2BDFD779E823}" authorId="{BFBAA3C3-7923-8BDF-7589-ED34672CCD49}" created="2022-12-19T10:54:30.771">
    <pc:sldMkLst xmlns:pc="http://schemas.microsoft.com/office/powerpoint/2013/main/command">
      <pc:docMk/>
      <pc:sldMk cId="0" sldId="284"/>
    </pc:sldMkLst>
    <p188:txBody>
      <a:bodyPr/>
      <a:lstStyle/>
      <a:p>
        <a:r>
          <a:rPr lang="pt-PT"/>
          <a:t>Temos as coordenadas do mapa, e queremos passar para as coordenadas do ecrã</a:t>
        </a:r>
      </a:p>
    </p188:txBody>
  </p188:cm>
</p188:cmLst>
</file>

<file path=ppt/comments/modernComment_11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3884E5-BE05-E74A-817F-D0AD97097B67}" authorId="{BFBAA3C3-7923-8BDF-7589-ED34672CCD49}" created="2022-12-19T10:54:58.733">
    <pc:sldMkLst xmlns:pc="http://schemas.microsoft.com/office/powerpoint/2013/main/command">
      <pc:docMk/>
      <pc:sldMk cId="0" sldId="285"/>
    </pc:sldMkLst>
    <p188:replyLst>
      <p188:reply id="{DCACB56C-A632-4043-A8CF-1678231CC46D}" authorId="{BFBAA3C3-7923-8BDF-7589-ED34672CCD49}" created="2022-12-19T10:55:19.719">
        <p188:txBody>
          <a:bodyPr/>
          <a:lstStyle/>
          <a:p>
            <a:r>
              <a:rPr lang="pt-PT"/>
              <a:t>Temos de transofrmar coordenadas da janela para as oordenadas do ecrã do pc</a:t>
            </a:r>
          </a:p>
        </p188:txBody>
      </p188:reply>
    </p188:replyLst>
    <p188:txBody>
      <a:bodyPr/>
      <a:lstStyle/>
      <a:p>
        <a:r>
          <a:rPr lang="pt-PT"/>
          <a:t>Para fazer isso, é simples. Eu tenho os limites da janela, e as coordenadas do meu ecrã</a:t>
        </a:r>
      </a:p>
    </p188:txBody>
  </p188:cm>
</p188:cmLst>
</file>

<file path=ppt/comments/modernComment_11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A489A5-B181-4A4E-96AB-3660F72C3FA9}" authorId="{BFBAA3C3-7923-8BDF-7589-ED34672CCD49}" created="2022-12-19T10:55:35.904">
    <pc:sldMkLst xmlns:pc="http://schemas.microsoft.com/office/powerpoint/2013/main/command">
      <pc:docMk/>
      <pc:sldMk cId="0" sldId="286"/>
    </pc:sldMkLst>
    <p188:txBody>
      <a:bodyPr/>
      <a:lstStyle/>
      <a:p>
        <a:r>
          <a:rPr lang="pt-PT"/>
          <a:t>Cáluclos de como o fazer. É aplicar uma transsformação</a:t>
        </a:r>
      </a:p>
    </p188:txBody>
  </p188:cm>
</p188:cmLst>
</file>

<file path=ppt/comments/modernComment_12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54C325-B946-5E47-93AA-3592B86DDCD9}" authorId="{BFBAA3C3-7923-8BDF-7589-ED34672CCD49}" created="2022-12-19T10:57:41.399">
    <pc:sldMkLst xmlns:pc="http://schemas.microsoft.com/office/powerpoint/2013/main/command">
      <pc:docMk/>
      <pc:sldMk cId="0" sldId="289"/>
    </pc:sldMkLst>
    <p188:replyLst>
      <p188:reply id="{6EDDA9DE-52B3-6B49-94EA-44F967BFE31B}" authorId="{BFBAA3C3-7923-8BDF-7589-ED34672CCD49}" created="2022-12-19T10:57:50.441">
        <p188:txBody>
          <a:bodyPr/>
          <a:lstStyle/>
          <a:p>
            <a:r>
              <a:rPr lang="pt-PT"/>
              <a:t>TEmos agora uma matriz 4x4</a:t>
            </a:r>
          </a:p>
        </p188:txBody>
      </p188:reply>
      <p188:reply id="{3967E513-C731-B042-B3A0-CC2384E8E6B6}" authorId="{BFBAA3C3-7923-8BDF-7589-ED34672CCD49}" created="2022-12-19T10:58:13.563">
        <p188:txBody>
          <a:bodyPr/>
          <a:lstStyle/>
          <a:p>
            <a:r>
              <a:rPr lang="pt-PT"/>
              <a:t>Isot para a trasnlação e o scalling.
COntudo, para os rotações ja n é assim</a:t>
            </a:r>
          </a:p>
        </p188:txBody>
      </p188:reply>
    </p188:replyLst>
    <p188:txBody>
      <a:bodyPr/>
      <a:lstStyle/>
      <a:p>
        <a:r>
          <a:rPr lang="pt-PT"/>
          <a:t>A diferença em 2D e 3D, é ter mais uma coordenada Z</a:t>
        </a:r>
      </a:p>
    </p188:txBody>
  </p188:cm>
</p188:cmLst>
</file>

<file path=ppt/comments/modernComment_12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50CC33-D4C4-7E4A-9D4A-2927DC5F60C8}" authorId="{BFBAA3C3-7923-8BDF-7589-ED34672CCD49}" created="2022-12-19T10:58:35.136">
    <pc:sldMkLst xmlns:pc="http://schemas.microsoft.com/office/powerpoint/2013/main/command">
      <pc:docMk/>
      <pc:sldMk cId="0" sldId="290"/>
    </pc:sldMkLst>
    <p188:replyLst>
      <p188:reply id="{2074603D-F549-994A-9E66-1FEAE356B54B}" authorId="{BFBAA3C3-7923-8BDF-7589-ED34672CCD49}" created="2022-12-19T10:59:07.282">
        <p188:txBody>
          <a:bodyPr/>
          <a:lstStyle/>
          <a:p>
            <a:r>
              <a:rPr lang="pt-PT"/>
              <a:t>Podemos rodar em torno de um dos eixos</a:t>
            </a:r>
          </a:p>
        </p188:txBody>
      </p188:reply>
    </p188:replyLst>
    <p188:txBody>
      <a:bodyPr/>
      <a:lstStyle/>
      <a:p>
        <a:r>
          <a:rPr lang="pt-PT"/>
          <a:t>Paramos de ter uma rotação em termos de pontos, e passamos para ter uma rotação em relação a um eixo</a:t>
        </a:r>
      </a:p>
    </p188:txBody>
  </p188:cm>
</p188:cmLst>
</file>

<file path=ppt/comments/modernComment_12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8678E6-EDBE-1442-9581-13BD396DC89A}" authorId="{BFBAA3C3-7923-8BDF-7589-ED34672CCD49}" created="2022-12-19T11:00:02.767">
    <pc:sldMkLst xmlns:pc="http://schemas.microsoft.com/office/powerpoint/2013/main/command">
      <pc:docMk/>
      <pc:sldMk cId="0" sldId="291"/>
    </pc:sldMkLst>
    <p188:txBody>
      <a:bodyPr/>
      <a:lstStyle/>
      <a:p>
        <a:r>
          <a:rPr lang="pt-PT"/>
          <a:t>Temos uma matriz igual à matriz do 2D. É exatamente o mesmo, contudo apareceu agora uma linha e uma coluna correspondente ao Z. É uma rotação em torno do eixo dos &gt; porque se calcularmos o Z’ ele é igual ao Z. A rotação em torno do eixo do Z, nao altera a coordenada do Z'</a:t>
        </a:r>
      </a:p>
    </p188:txBody>
  </p188:cm>
</p188:cmLst>
</file>

<file path=ppt/comments/modernComment_12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E46F4E-7C9C-BD46-BB9F-C8E97F308EA7}" authorId="{BFBAA3C3-7923-8BDF-7589-ED34672CCD49}" created="2022-12-19T11:00:25.291">
    <pc:sldMkLst xmlns:pc="http://schemas.microsoft.com/office/powerpoint/2013/main/command">
      <pc:docMk/>
      <pc:sldMk cId="0" sldId="292"/>
    </pc:sldMkLst>
    <p188:txBody>
      <a:bodyPr/>
      <a:lstStyle/>
      <a:p>
        <a:r>
          <a:rPr lang="pt-PT"/>
          <a:t>Contudo, se quisermos fazer em eixo dos X, o X’ é igual ao X. Nao está a ser alterada</a:t>
        </a:r>
      </a:p>
    </p188:txBody>
  </p188:cm>
</p188:cmLst>
</file>

<file path=ppt/comments/modernComment_125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36A8DA-18AE-9F4B-8078-17D6FA9E8CB4}" authorId="{BFBAA3C3-7923-8BDF-7589-ED34672CCD49}" created="2022-12-19T11:00:56.874">
    <pc:sldMkLst xmlns:pc="http://schemas.microsoft.com/office/powerpoint/2013/main/command">
      <pc:docMk/>
      <pc:sldMk cId="0" sldId="293"/>
    </pc:sldMkLst>
    <p188:replyLst>
      <p188:reply id="{51E276C0-83E7-FD4F-8533-6BE3753610FF}" authorId="{BFBAA3C3-7923-8BDF-7589-ED34672CCD49}" created="2022-12-19T11:01:33.792">
        <p188:txBody>
          <a:bodyPr/>
          <a:lstStyle/>
          <a:p>
            <a:r>
              <a:rPr lang="pt-PT"/>
              <a:t>É assim para todos os casos. O eixo sobre o qual pretendemos rodar, eixo’ = eixo, ou seja, na matriz vai ter o ponto 1 em vez de aplicar um angulo com sin ou cos</a:t>
            </a:r>
          </a:p>
        </p188:txBody>
      </p188:reply>
      <p188:reply id="{F740761D-9A87-1444-AD1D-FAD28046E95C}" authorId="{BFBAA3C3-7923-8BDF-7589-ED34672CCD49}" created="2022-12-19T11:02:11.897">
        <p188:txBody>
          <a:bodyPr/>
          <a:lstStyle/>
          <a:p>
            <a:r>
              <a:rPr lang="pt-PT"/>
              <a:t>A ultima colna não conta, porque é relativa ao h para os pontos homogeneos. </a:t>
            </a:r>
          </a:p>
        </p188:txBody>
      </p188:reply>
      <p188:reply id="{D6D14B24-1601-8647-871E-0B4010914BBA}" authorId="{BFBAA3C3-7923-8BDF-7589-ED34672CCD49}" created="2022-12-19T11:02:40.864">
        <p188:txBody>
          <a:bodyPr/>
          <a:lstStyle/>
          <a:p>
            <a:r>
              <a:rPr lang="pt-PT"/>
              <a:t>Para rodar num certo eixo, temos entao de analisar as 3 primeiras colunas da matriz, e aplicar o 1 ao eixo que pretendemos rodar</a:t>
            </a:r>
          </a:p>
        </p188:txBody>
      </p188:reply>
    </p188:replyLst>
    <p188:txBody>
      <a:bodyPr/>
      <a:lstStyle/>
      <a:p>
        <a:r>
          <a:rPr lang="pt-PT"/>
          <a:t>Mesma coisa que os casos anteriores, para rodar em torno do eixo dos y, o y’ é igual a y.</a:t>
        </a:r>
      </a:p>
    </p188:txBody>
  </p188:cm>
</p188:cmLst>
</file>

<file path=ppt/comments/modernComment_12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9319C4-B032-BE46-BEEA-5ABF0221AB49}" authorId="{BFBAA3C3-7923-8BDF-7589-ED34672CCD49}" created="2022-12-19T11:03:10.636">
    <pc:sldMkLst xmlns:pc="http://schemas.microsoft.com/office/powerpoint/2013/main/command">
      <pc:docMk/>
      <pc:sldMk cId="0" sldId="296"/>
    </pc:sldMkLst>
    <p188:txBody>
      <a:bodyPr/>
      <a:lstStyle/>
      <a:p>
        <a:r>
          <a:rPr lang="pt-PT"/>
          <a:t>Em threeJs, so passamos os valores e ele faz todo este processo descrito atraás automaticamente</a:t>
        </a:r>
      </a:p>
    </p188:txBody>
  </p188:cm>
</p188:cmLst>
</file>

<file path=ppt/comments/modernComment_12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3C6B12-DC1C-6F4B-981F-FE1DA9B6416F}" authorId="{BFBAA3C3-7923-8BDF-7589-ED34672CCD49}" created="2022-12-19T11:03:42.094">
    <pc:sldMkLst xmlns:pc="http://schemas.microsoft.com/office/powerpoint/2013/main/command">
      <pc:docMk/>
      <pc:sldMk cId="0" sldId="297"/>
    </pc:sldMkLst>
    <p188:txBody>
      <a:bodyPr/>
      <a:lstStyle/>
      <a:p>
        <a:r>
          <a:rPr lang="pt-PT"/>
          <a:t>rodar por um certo eixo</a:t>
        </a:r>
      </a:p>
    </p188:txBody>
  </p188:cm>
</p188:cmLst>
</file>

<file path=ppt/comments/modernComment_12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F5AEF6-92A0-2949-A8A5-C6E8EFA6482A}" authorId="{BFBAA3C3-7923-8BDF-7589-ED34672CCD49}" created="2022-12-19T11:04:23.964">
    <pc:sldMkLst xmlns:pc="http://schemas.microsoft.com/office/powerpoint/2013/main/command">
      <pc:docMk/>
      <pc:sldMk cId="0" sldId="298"/>
    </pc:sldMkLst>
    <p188:replyLst>
      <p188:reply id="{B4FA5FF2-E2CC-5241-AE94-AC832CE1AA6E}" authorId="{BFBAA3C3-7923-8BDF-7589-ED34672CCD49}" created="2022-12-19T11:05:08.449">
        <p188:txBody>
          <a:bodyPr/>
          <a:lstStyle/>
          <a:p>
            <a:r>
              <a:rPr lang="pt-PT"/>
              <a:t>Projeção perspetiva. Temos de aplicar uma projeção qualquer. Uma muito utilizada é este projeção perspetiva. É mt utilizada para o realismo.
Contudo, se quisermos fazer medidas ja n devemos utilizar esta, porque distorce</a:t>
            </a:r>
          </a:p>
        </p188:txBody>
      </p188:reply>
      <p188:reply id="{E4198B86-DEF7-9849-8978-3897FA28B5DD}" authorId="{BFBAA3C3-7923-8BDF-7589-ED34672CCD49}" created="2022-12-19T11:05:32.509">
        <p188:txBody>
          <a:bodyPr/>
          <a:lstStyle/>
          <a:p>
            <a:r>
              <a:rPr lang="pt-PT"/>
              <a:t>Neste exemplo, temos a casa, e temos de definir a nossa camara e a que distância está</a:t>
            </a:r>
          </a:p>
        </p188:txBody>
      </p188:reply>
      <p188:reply id="{DFC9E3E7-AAB1-0C4D-8A8E-82BC36568DAE}" authorId="{BFBAA3C3-7923-8BDF-7589-ED34672CCD49}" created="2022-12-19T11:06:00.644">
        <p188:txBody>
          <a:bodyPr/>
          <a:lstStyle/>
          <a:p>
            <a:r>
              <a:rPr lang="pt-PT"/>
              <a:t>Podemos ser ainda masi especificos e especificar as coisas da camara. O tipo de lente, etc</a:t>
            </a:r>
          </a:p>
        </p188:txBody>
      </p188:reply>
    </p188:replyLst>
    <p188:txBody>
      <a:bodyPr/>
      <a:lstStyle/>
      <a:p>
        <a:r>
          <a:rPr lang="pt-PT"/>
          <a:t>Commo é que vamos agora fazer o viewing de 3D para um ecrã de 2D</a:t>
        </a:r>
      </a:p>
    </p188:txBody>
  </p188:cm>
</p188:cmLst>
</file>

<file path=ppt/comments/modernComment_12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FFCCB3-2C3C-E947-887B-BBF2D022AAA5}" authorId="{BFBAA3C3-7923-8BDF-7589-ED34672CCD49}" created="2022-12-19T11:06:16.087">
    <pc:sldMkLst xmlns:pc="http://schemas.microsoft.com/office/powerpoint/2013/main/command">
      <pc:docMk/>
      <pc:sldMk cId="0" sldId="299"/>
    </pc:sldMkLst>
    <p188:replyLst>
      <p188:reply id="{1553BA5C-DA82-1747-9C27-BEFD074AB958}" authorId="{BFBAA3C3-7923-8BDF-7589-ED34672CCD49}" created="2022-12-19T11:06:41.434">
        <p188:txBody>
          <a:bodyPr/>
          <a:lstStyle/>
          <a:p>
            <a:r>
              <a:rPr lang="pt-PT"/>
              <a:t>Normallnte a camara está no ponto de vista do utilizador</a:t>
            </a:r>
          </a:p>
        </p188:txBody>
      </p188:reply>
    </p188:replyLst>
    <p188:txBody>
      <a:bodyPr/>
      <a:lstStyle/>
      <a:p>
        <a:r>
          <a:rPr lang="pt-PT"/>
          <a:t>A camara está no sitio tal, é do tipo tal. </a:t>
        </a:r>
      </a:p>
    </p188:txBody>
  </p188:cm>
</p188:cmLst>
</file>

<file path=ppt/comments/modernComment_12D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8729BF-D29A-C249-AB49-3E8F31671FF8}" authorId="{BFBAA3C3-7923-8BDF-7589-ED34672CCD49}" created="2022-12-19T11:07:10.533">
    <pc:sldMkLst xmlns:pc="http://schemas.microsoft.com/office/powerpoint/2013/main/command">
      <pc:docMk/>
      <pc:sldMk cId="0" sldId="301"/>
    </pc:sldMkLst>
    <p188:replyLst>
      <p188:reply id="{8FCFAD98-1354-A34E-BD07-2D8F097FF96F}" authorId="{BFBAA3C3-7923-8BDF-7589-ED34672CCD49}" created="2022-12-19T11:07:38.558">
        <p188:txBody>
          <a:bodyPr/>
          <a:lstStyle/>
          <a:p>
            <a:r>
              <a:rPr lang="pt-PT"/>
              <a:t>A perspetiva é a forma como nos vemos, mas há distorção. MAS È MAIS REALISTA, È A MANEIRA COMO NOS VEMOS</a:t>
            </a:r>
          </a:p>
        </p188:txBody>
      </p188:reply>
      <p188:reply id="{286EB54B-3B43-034D-A118-B0CEB408BEB7}" authorId="{BFBAA3C3-7923-8BDF-7589-ED34672CCD49}" created="2022-12-19T11:08:13.736">
        <p188:txBody>
          <a:bodyPr/>
          <a:lstStyle/>
          <a:p>
            <a:r>
              <a:rPr lang="pt-PT"/>
              <a:t>Na vida real, qnd estamos por exemplo numa estrada, a estrada kinda que faz um triangulo à medida que se vai alongando. </a:t>
            </a:r>
          </a:p>
        </p188:txBody>
      </p188:reply>
      <p188:reply id="{E5D96C02-A566-CA45-8B47-025663684D83}" authorId="{BFBAA3C3-7923-8BDF-7589-ED34672CCD49}" created="2022-12-19T11:08:41.013">
        <p188:txBody>
          <a:bodyPr/>
          <a:lstStyle/>
          <a:p>
            <a:r>
              <a:rPr lang="pt-PT"/>
              <a:t>A perspetiva paralela não é tanto realista mas dá para tirar medidas</a:t>
            </a:r>
          </a:p>
        </p188:txBody>
      </p188:reply>
      <p188:reply id="{A11951A1-8789-FC4C-B4F6-A093F2E497BA}" authorId="{BFBAA3C3-7923-8BDF-7589-ED34672CCD49}" created="2022-12-19T11:08:54.575">
        <p188:txBody>
          <a:bodyPr/>
          <a:lstStyle/>
          <a:p>
            <a:r>
              <a:rPr lang="pt-PT"/>
              <a:t>P.ex, uma planta de uma casa é uma perspetiva paralela, porque queremos tirar medida.</a:t>
            </a:r>
          </a:p>
        </p188:txBody>
      </p188:reply>
    </p188:replyLst>
    <p188:txBody>
      <a:bodyPr/>
      <a:lstStyle/>
      <a:p>
        <a:r>
          <a:rPr lang="pt-PT"/>
          <a:t>Duas formas de projetar diferentes, sao as mais conhecidas. Estas sao as originidis basicametne, mas dps pode haver variantes</a:t>
        </a:r>
      </a:p>
    </p188:txBody>
  </p188:cm>
</p188:cmLst>
</file>

<file path=ppt/comments/modernComment_12E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DA4973-348E-AD4F-8578-A88F66AC2EB7}" authorId="{BFBAA3C3-7923-8BDF-7589-ED34672CCD49}" created="2022-12-19T11:10:09.038">
    <pc:sldMkLst xmlns:pc="http://schemas.microsoft.com/office/powerpoint/2013/main/command">
      <pc:docMk/>
      <pc:sldMk cId="0" sldId="302"/>
    </pc:sldMkLst>
    <p188:txBody>
      <a:bodyPr/>
      <a:lstStyle/>
      <a:p>
        <a:r>
          <a:rPr lang="pt-PT"/>
          <a:t>A familia das projeções que utilizamos em CG (Há mais noutras areas, por exemplo em cartografia). Mas vamo-nos focar nestas aqui</a:t>
        </a:r>
      </a:p>
    </p188:txBody>
  </p188:cm>
</p188:cmLst>
</file>

<file path=ppt/comments/modernComment_12F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65E2F2-B2E9-EC47-80DE-81E58D705B4D}" authorId="{BFBAA3C3-7923-8BDF-7589-ED34672CCD49}" created="2022-12-19T11:10:27.328">
    <pc:sldMkLst xmlns:pc="http://schemas.microsoft.com/office/powerpoint/2013/main/command">
      <pc:docMk/>
      <pc:sldMk cId="0" sldId="303"/>
    </pc:sldMkLst>
    <p188:replyLst>
      <p188:reply id="{5CABEBCB-F5F4-CC47-9495-BE1E62D67F74}" authorId="{BFBAA3C3-7923-8BDF-7589-ED34672CCD49}" created="2022-12-19T11:10:36.677">
        <p188:txBody>
          <a:bodyPr/>
          <a:lstStyle/>
          <a:p>
            <a:r>
              <a:rPr lang="pt-PT"/>
              <a:t>Isto para as paralelas</a:t>
            </a:r>
          </a:p>
        </p188:txBody>
      </p188:reply>
      <p188:reply id="{51A06278-2C0F-CD42-8CA0-105C899C8B97}" authorId="{BFBAA3C3-7923-8BDF-7589-ED34672CCD49}" created="2022-12-19T11:10:48.820">
        <p188:txBody>
          <a:bodyPr/>
          <a:lstStyle/>
          <a:p>
            <a:r>
              <a:rPr lang="pt-PT"/>
              <a:t>Na perspetiva, as linhas retas enviasem para um ponto unico</a:t>
            </a:r>
          </a:p>
        </p188:txBody>
      </p188:reply>
      <p188:reply id="{4CB7A5F7-5C70-4948-AF4A-61C152759731}" authorId="{BFBAA3C3-7923-8BDF-7589-ED34672CCD49}" created="2022-12-19T11:11:23.472">
        <p188:txBody>
          <a:bodyPr/>
          <a:lstStyle/>
          <a:p>
            <a:r>
              <a:rPr lang="pt-PT"/>
              <a:t>Ou seja, se projetores sao paralelos, projeção paralela. Projetores nao paralelos, é uma projeção perspetiva</a:t>
            </a:r>
          </a:p>
        </p188:txBody>
      </p188:reply>
    </p188:replyLst>
    <p188:txBody>
      <a:bodyPr/>
      <a:lstStyle/>
      <a:p>
        <a:r>
          <a:rPr lang="pt-PT"/>
          <a:t>AS projeções são em torno de um plano. os projetores são em linhas retas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1179" y="368554"/>
            <a:ext cx="4501641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406" y="1522809"/>
            <a:ext cx="5192395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518" y="6379371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8/10/relationships/comments" Target="../comments/modernComment_109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microsoft.com/office/2018/10/relationships/comments" Target="../comments/modernComment_10A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microsoft.com/office/2018/10/relationships/comments" Target="../comments/modernComment_10B_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microsoft.com/office/2018/10/relationships/comments" Target="../comments/modernComment_10C_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microsoft.com/office/2018/10/relationships/comments" Target="../comments/modernComment_10D_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microsoft.com/office/2018/10/relationships/comments" Target="../comments/modernComment_10E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microsoft.com/office/2018/10/relationships/comments" Target="../comments/modernComment_10F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microsoft.com/office/2018/10/relationships/comments" Target="../comments/modernComment_113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microsoft.com/office/2018/10/relationships/comments" Target="../comments/modernComment_114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microsoft.com/office/2018/10/relationships/comments" Target="../comments/modernComment_115_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microsoft.com/office/2018/10/relationships/comments" Target="../comments/modernComment_116_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microsoft.com/office/2018/10/relationships/comments" Target="../comments/modernComment_118_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microsoft.com/office/2018/10/relationships/comments" Target="../comments/modernComment_119_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microsoft.com/office/2018/10/relationships/comments" Target="../comments/modernComment_11A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microsoft.com/office/2018/10/relationships/comments" Target="../comments/modernComment_11B_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window-to-viewport-transformation-in-computer-graphics-with-implementation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microsoft.com/office/2018/10/relationships/comments" Target="../comments/modernComment_11C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jp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microsoft.com/office/2018/10/relationships/comments" Target="../comments/modernComment_11D_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microsoft.com/office/2018/10/relationships/comments" Target="../comments/modernComment_11E_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7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24.png"/><Relationship Id="rId2" Type="http://schemas.microsoft.com/office/2018/10/relationships/comments" Target="../comments/modernComment_121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microsoft.com/office/2018/10/relationships/comments" Target="../comments/modernComment_122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microsoft.com/office/2018/10/relationships/comments" Target="../comments/modernComment_123_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microsoft.com/office/2018/10/relationships/comments" Target="../comments/modernComment_124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microsoft.com/office/2018/10/relationships/comments" Target="../comments/modernComment_125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threejs.org/manual/%23en/primitive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threejs.org/docs/%23api/math/Matrix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microsoft.com/office/2018/10/relationships/comments" Target="../comments/modernComment_128_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microsoft.com/office/2018/10/relationships/comments" Target="../comments/modernComment_129_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jpg"/><Relationship Id="rId7" Type="http://schemas.openxmlformats.org/officeDocument/2006/relationships/image" Target="../media/image80.png"/><Relationship Id="rId2" Type="http://schemas.microsoft.com/office/2018/10/relationships/comments" Target="../comments/modernComment_12A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microsoft.com/office/2018/10/relationships/comments" Target="../comments/modernComment_12B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microsoft.com/office/2018/10/relationships/comments" Target="../comments/modernComment_12D_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science/projection-geometry" TargetMode="External"/><Relationship Id="rId4" Type="http://schemas.openxmlformats.org/officeDocument/2006/relationships/image" Target="../media/image8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microsoft.com/office/2018/10/relationships/comments" Target="../comments/modernComment_12E_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computer-graphics-projec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microsoft.com/office/2018/10/relationships/comments" Target="../comments/modernComment_12F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erspective_(graphical)" TargetMode="External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hyperlink" Target="https://threejs.org/examples/#webgl_camera" TargetMode="Externa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examples/#webgl_clipping" TargetMode="External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0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manual/%23en/primitives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microsoft.com/office/2018/10/relationships/comments" Target="../comments/modernComment_107_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194" y="2222753"/>
            <a:ext cx="6513195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Introduction</a:t>
            </a:r>
            <a:r>
              <a:rPr sz="3600" spc="-55" dirty="0"/>
              <a:t> </a:t>
            </a:r>
            <a:r>
              <a:rPr sz="3600" spc="-25" dirty="0"/>
              <a:t>to</a:t>
            </a:r>
            <a:r>
              <a:rPr sz="3600" spc="-15" dirty="0"/>
              <a:t> </a:t>
            </a:r>
            <a:r>
              <a:rPr sz="3600" spc="-10" dirty="0"/>
              <a:t>Computer</a:t>
            </a:r>
            <a:r>
              <a:rPr sz="3600" spc="-30" dirty="0"/>
              <a:t> </a:t>
            </a:r>
            <a:r>
              <a:rPr sz="3600" spc="-10" dirty="0"/>
              <a:t>Graphics</a:t>
            </a:r>
            <a:endParaRPr sz="36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3200" dirty="0"/>
              <a:t>main</a:t>
            </a:r>
            <a:r>
              <a:rPr sz="3200" spc="-5" dirty="0"/>
              <a:t> </a:t>
            </a:r>
            <a:r>
              <a:rPr sz="3200" spc="-10" dirty="0"/>
              <a:t>concepts</a:t>
            </a:r>
            <a:r>
              <a:rPr sz="3200" spc="-15" dirty="0"/>
              <a:t> </a:t>
            </a:r>
            <a:r>
              <a:rPr sz="3200" dirty="0"/>
              <a:t>and</a:t>
            </a:r>
            <a:r>
              <a:rPr sz="3200" spc="5" dirty="0"/>
              <a:t> </a:t>
            </a:r>
            <a:r>
              <a:rPr sz="3200" dirty="0"/>
              <a:t>methods</a:t>
            </a:r>
            <a:r>
              <a:rPr sz="3200" spc="-15" dirty="0"/>
              <a:t> </a:t>
            </a:r>
            <a:r>
              <a:rPr sz="3200" dirty="0"/>
              <a:t>-</a:t>
            </a:r>
            <a:r>
              <a:rPr sz="3200" spc="-10" dirty="0"/>
              <a:t> </a:t>
            </a:r>
            <a:r>
              <a:rPr sz="3200" spc="-5" dirty="0"/>
              <a:t>II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11" y="260604"/>
            <a:ext cx="658368" cy="725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3594" y="438150"/>
            <a:ext cx="219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Uni</a:t>
            </a:r>
            <a:r>
              <a:rPr sz="1200" spc="-20" dirty="0">
                <a:solidFill>
                  <a:srgbClr val="777777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ers</a:t>
            </a:r>
            <a:r>
              <a:rPr sz="1200" spc="-15" dirty="0">
                <a:solidFill>
                  <a:srgbClr val="777777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dade</a:t>
            </a:r>
            <a:r>
              <a:rPr sz="1200" spc="-4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de</a:t>
            </a:r>
            <a:r>
              <a:rPr sz="1200" spc="-8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777777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777777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ei</a:t>
            </a:r>
            <a:r>
              <a:rPr sz="1200" spc="-15" dirty="0">
                <a:solidFill>
                  <a:srgbClr val="777777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o  Departamento de </a:t>
            </a:r>
            <a:r>
              <a:rPr sz="1200" dirty="0">
                <a:solidFill>
                  <a:srgbClr val="777777"/>
                </a:solidFill>
                <a:latin typeface="Arial MT"/>
                <a:cs typeface="Arial MT"/>
              </a:rPr>
              <a:t>Electrónica, </a:t>
            </a:r>
            <a:r>
              <a:rPr sz="1200" spc="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777777"/>
                </a:solidFill>
                <a:latin typeface="Arial MT"/>
                <a:cs typeface="Arial MT"/>
              </a:rPr>
              <a:t>Telecomunicações</a:t>
            </a:r>
            <a:r>
              <a:rPr sz="1200" spc="-5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77777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77777"/>
                </a:solidFill>
                <a:latin typeface="Arial MT"/>
                <a:cs typeface="Arial MT"/>
              </a:rPr>
              <a:t>Informática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6295135"/>
            <a:ext cx="198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Beatriz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Sousa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Santos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7528" y="6295135"/>
            <a:ext cx="2465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University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20" dirty="0">
                <a:latin typeface="Calibri"/>
                <a:cs typeface="Calibri"/>
              </a:rPr>
              <a:t>Aveiro,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2022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39" y="3572255"/>
            <a:ext cx="5946648" cy="1495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88078" y="5396890"/>
            <a:ext cx="978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75F92"/>
                </a:solidFill>
                <a:latin typeface="Calibri"/>
                <a:cs typeface="Calibri"/>
              </a:rPr>
              <a:t>(</a:t>
            </a:r>
            <a:r>
              <a:rPr sz="1600" spc="-15" dirty="0">
                <a:solidFill>
                  <a:srgbClr val="375F92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375F92"/>
                </a:solidFill>
                <a:latin typeface="Calibri"/>
                <a:cs typeface="Calibri"/>
              </a:rPr>
              <a:t>k</a:t>
            </a:r>
            <a:r>
              <a:rPr sz="1600" spc="-5" dirty="0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375F92"/>
                </a:solidFill>
                <a:latin typeface="Calibri"/>
                <a:cs typeface="Calibri"/>
              </a:rPr>
              <a:t>ped</a:t>
            </a:r>
            <a:r>
              <a:rPr sz="1600" spc="-5" dirty="0">
                <a:solidFill>
                  <a:srgbClr val="375F92"/>
                </a:solidFill>
                <a:latin typeface="Calibri"/>
                <a:cs typeface="Calibri"/>
              </a:rPr>
              <a:t>i</a:t>
            </a:r>
            <a:r>
              <a:rPr sz="1600" spc="5" dirty="0">
                <a:solidFill>
                  <a:srgbClr val="375F92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375F92"/>
                </a:solidFill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104" y="486917"/>
            <a:ext cx="3656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15" dirty="0"/>
              <a:t> </a:t>
            </a:r>
            <a:r>
              <a:rPr spc="-5" dirty="0"/>
              <a:t>2D</a:t>
            </a:r>
            <a:r>
              <a:rPr dirty="0"/>
              <a:t> </a:t>
            </a:r>
            <a:r>
              <a:rPr spc="-30"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97" y="5881217"/>
            <a:ext cx="8379459" cy="79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transformations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expressed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composition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1536912"/>
            <a:ext cx="16141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01750" algn="l"/>
              </a:tabLst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p = </a:t>
            </a:r>
            <a:r>
              <a:rPr sz="24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x,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y)	</a:t>
            </a:r>
            <a:r>
              <a:rPr sz="2500" spc="-1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1725" y="1553413"/>
            <a:ext cx="1708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original</a:t>
            </a:r>
            <a:r>
              <a:rPr sz="2400" i="1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2269007"/>
            <a:ext cx="415480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72895" algn="l"/>
              </a:tabLst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p’</a:t>
            </a:r>
            <a:r>
              <a:rPr sz="2400" i="1" spc="-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(x’, y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’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)	</a:t>
            </a:r>
            <a:r>
              <a:rPr sz="2500" spc="-100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5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tran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formed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point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597" y="3038983"/>
            <a:ext cx="302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•"/>
              <a:tabLst>
                <a:tab pos="254635" algn="l"/>
                <a:tab pos="25527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transformations: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4022" y="3770757"/>
            <a:ext cx="154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-</a:t>
            </a:r>
            <a:r>
              <a:rPr sz="2400" spc="-95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3399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4022" y="4502277"/>
            <a:ext cx="104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-</a:t>
            </a:r>
            <a:r>
              <a:rPr sz="2400" spc="-85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022" y="5234178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-</a:t>
            </a:r>
            <a:r>
              <a:rPr sz="2400" spc="-8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3399"/>
                </a:solidFill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9236" y="5407558"/>
            <a:ext cx="1636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3399"/>
                </a:solidFill>
                <a:latin typeface="Calibri"/>
                <a:cs typeface="Calibri"/>
              </a:rPr>
              <a:t>Vector</a:t>
            </a:r>
            <a:r>
              <a:rPr sz="2000" spc="-55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Calibri"/>
                <a:cs typeface="Calibri"/>
              </a:rPr>
              <a:t>notation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79995" y="5068823"/>
            <a:ext cx="227965" cy="292100"/>
          </a:xfrm>
          <a:custGeom>
            <a:avLst/>
            <a:gdLst/>
            <a:ahLst/>
            <a:cxnLst/>
            <a:rect l="l" t="t" r="r" b="b"/>
            <a:pathLst>
              <a:path w="227965" h="292100">
                <a:moveTo>
                  <a:pt x="176018" y="56382"/>
                </a:moveTo>
                <a:lnTo>
                  <a:pt x="0" y="284098"/>
                </a:lnTo>
                <a:lnTo>
                  <a:pt x="10159" y="291972"/>
                </a:lnTo>
                <a:lnTo>
                  <a:pt x="186054" y="64137"/>
                </a:lnTo>
                <a:lnTo>
                  <a:pt x="176018" y="56382"/>
                </a:lnTo>
                <a:close/>
              </a:path>
              <a:path w="227965" h="292100">
                <a:moveTo>
                  <a:pt x="218496" y="46355"/>
                </a:moveTo>
                <a:lnTo>
                  <a:pt x="183769" y="46355"/>
                </a:lnTo>
                <a:lnTo>
                  <a:pt x="193801" y="54101"/>
                </a:lnTo>
                <a:lnTo>
                  <a:pt x="186054" y="64137"/>
                </a:lnTo>
                <a:lnTo>
                  <a:pt x="211200" y="83565"/>
                </a:lnTo>
                <a:lnTo>
                  <a:pt x="218496" y="46355"/>
                </a:lnTo>
                <a:close/>
              </a:path>
              <a:path w="227965" h="292100">
                <a:moveTo>
                  <a:pt x="183769" y="46355"/>
                </a:moveTo>
                <a:lnTo>
                  <a:pt x="176018" y="56382"/>
                </a:lnTo>
                <a:lnTo>
                  <a:pt x="186054" y="64137"/>
                </a:lnTo>
                <a:lnTo>
                  <a:pt x="193801" y="54101"/>
                </a:lnTo>
                <a:lnTo>
                  <a:pt x="183769" y="46355"/>
                </a:lnTo>
                <a:close/>
              </a:path>
              <a:path w="227965" h="292100">
                <a:moveTo>
                  <a:pt x="227583" y="0"/>
                </a:moveTo>
                <a:lnTo>
                  <a:pt x="150875" y="36956"/>
                </a:lnTo>
                <a:lnTo>
                  <a:pt x="176018" y="56382"/>
                </a:lnTo>
                <a:lnTo>
                  <a:pt x="183769" y="46355"/>
                </a:lnTo>
                <a:lnTo>
                  <a:pt x="218496" y="46355"/>
                </a:lnTo>
                <a:lnTo>
                  <a:pt x="22758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68514" y="2171141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4426" y="2537586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9254" y="2583475"/>
            <a:ext cx="20574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0226" y="2903346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3950" y="2235778"/>
            <a:ext cx="161665" cy="10582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7659" y="2216331"/>
            <a:ext cx="152625" cy="105794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668514" y="3851529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8226" y="4216984"/>
            <a:ext cx="31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2302" y="4262906"/>
            <a:ext cx="20637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50226" y="4583429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y’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3950" y="3916656"/>
            <a:ext cx="161665" cy="10569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7283" y="3895779"/>
            <a:ext cx="152625" cy="1057946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7535"/>
            <a:ext cx="1611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Translation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22" y="3566528"/>
            <a:ext cx="2840957" cy="31024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5660" y="1254709"/>
            <a:ext cx="7051040" cy="1286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SzPct val="66666"/>
              <a:buFont typeface="Arial MT"/>
              <a:buChar char="•"/>
              <a:tabLst>
                <a:tab pos="14097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necessary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2800" i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3856354">
              <a:lnSpc>
                <a:spcPct val="100000"/>
              </a:lnSpc>
              <a:spcBef>
                <a:spcPts val="5"/>
              </a:spcBef>
              <a:tabLst>
                <a:tab pos="559752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x’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+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x	</a:t>
            </a:r>
            <a:r>
              <a:rPr sz="2800" i="1" spc="-5" dirty="0">
                <a:latin typeface="Times New Roman"/>
                <a:cs typeface="Times New Roman"/>
              </a:rPr>
              <a:t>y’</a:t>
            </a:r>
            <a:r>
              <a:rPr sz="2800" i="1" spc="-3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=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y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+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72858" y="5577840"/>
            <a:ext cx="291465" cy="363855"/>
          </a:xfrm>
          <a:custGeom>
            <a:avLst/>
            <a:gdLst/>
            <a:ahLst/>
            <a:cxnLst/>
            <a:rect l="l" t="t" r="r" b="b"/>
            <a:pathLst>
              <a:path w="291465" h="363854">
                <a:moveTo>
                  <a:pt x="238981" y="55635"/>
                </a:moveTo>
                <a:lnTo>
                  <a:pt x="0" y="355714"/>
                </a:lnTo>
                <a:lnTo>
                  <a:pt x="9906" y="363626"/>
                </a:lnTo>
                <a:lnTo>
                  <a:pt x="248978" y="63587"/>
                </a:lnTo>
                <a:lnTo>
                  <a:pt x="238981" y="55635"/>
                </a:lnTo>
                <a:close/>
              </a:path>
              <a:path w="291465" h="363854">
                <a:moveTo>
                  <a:pt x="281783" y="45707"/>
                </a:moveTo>
                <a:lnTo>
                  <a:pt x="246888" y="45707"/>
                </a:lnTo>
                <a:lnTo>
                  <a:pt x="256921" y="53619"/>
                </a:lnTo>
                <a:lnTo>
                  <a:pt x="248978" y="63587"/>
                </a:lnTo>
                <a:lnTo>
                  <a:pt x="273812" y="83337"/>
                </a:lnTo>
                <a:lnTo>
                  <a:pt x="281783" y="45707"/>
                </a:lnTo>
                <a:close/>
              </a:path>
              <a:path w="291465" h="363854">
                <a:moveTo>
                  <a:pt x="246888" y="45707"/>
                </a:moveTo>
                <a:lnTo>
                  <a:pt x="238981" y="55635"/>
                </a:lnTo>
                <a:lnTo>
                  <a:pt x="248978" y="63587"/>
                </a:lnTo>
                <a:lnTo>
                  <a:pt x="256921" y="53619"/>
                </a:lnTo>
                <a:lnTo>
                  <a:pt x="246888" y="45707"/>
                </a:lnTo>
                <a:close/>
              </a:path>
              <a:path w="291465" h="363854">
                <a:moveTo>
                  <a:pt x="291465" y="0"/>
                </a:moveTo>
                <a:lnTo>
                  <a:pt x="214122" y="35864"/>
                </a:lnTo>
                <a:lnTo>
                  <a:pt x="238981" y="55635"/>
                </a:lnTo>
                <a:lnTo>
                  <a:pt x="246888" y="45707"/>
                </a:lnTo>
                <a:lnTo>
                  <a:pt x="281783" y="45707"/>
                </a:lnTo>
                <a:lnTo>
                  <a:pt x="29146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0846" y="5180838"/>
            <a:ext cx="229743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  <a:tabLst>
                <a:tab pos="81597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P´</a:t>
            </a:r>
            <a:r>
              <a:rPr sz="2400" b="1" i="1" dirty="0">
                <a:latin typeface="Times New Roman"/>
                <a:cs typeface="Times New Roman"/>
              </a:rPr>
              <a:t> =	P</a:t>
            </a:r>
            <a:r>
              <a:rPr sz="2400" b="1" i="1" spc="-1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+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3399"/>
                </a:solidFill>
                <a:latin typeface="Calibri"/>
                <a:cs typeface="Calibri"/>
              </a:rPr>
              <a:t>transformation</a:t>
            </a:r>
            <a:r>
              <a:rPr sz="2000" spc="-6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7691" y="3158490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3603" y="352425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432" y="3570138"/>
            <a:ext cx="20574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9403" y="3890009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3869" y="3223236"/>
            <a:ext cx="162702" cy="105694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2896" y="3203774"/>
            <a:ext cx="152625" cy="10566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91478" y="315391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0809" y="3519373"/>
            <a:ext cx="31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5265" y="3565295"/>
            <a:ext cx="20637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3190" y="388569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y’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7421" y="3218664"/>
            <a:ext cx="161665" cy="105694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6935" y="3154679"/>
            <a:ext cx="256031" cy="12009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237601" y="3131058"/>
            <a:ext cx="224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3258" y="3496817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08086" y="3542706"/>
            <a:ext cx="20574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9313" y="3862578"/>
            <a:ext cx="224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2889" y="3195804"/>
            <a:ext cx="162702" cy="10569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1916" y="3176342"/>
            <a:ext cx="152625" cy="105660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422385" y="6431686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888888"/>
                </a:solidFill>
                <a:latin typeface="Arial MT"/>
                <a:cs typeface="Arial MT"/>
              </a:rPr>
              <a:t>11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583184"/>
            <a:ext cx="1611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Translation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0" y="2318004"/>
            <a:ext cx="3468623" cy="41498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75446" y="6359448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1631696"/>
            <a:ext cx="79667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•"/>
              <a:tabLst>
                <a:tab pos="19875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rigid</a:t>
            </a:r>
            <a:r>
              <a:rPr sz="2400" spc="-2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body </a:t>
            </a:r>
            <a:r>
              <a:rPr sz="2400" spc="-15" dirty="0">
                <a:solidFill>
                  <a:srgbClr val="FF3399"/>
                </a:solidFill>
                <a:latin typeface="Calibri"/>
                <a:cs typeface="Calibri"/>
              </a:rPr>
              <a:t>transformation</a:t>
            </a:r>
            <a:r>
              <a:rPr sz="2400" spc="-2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deform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3010915"/>
            <a:ext cx="366839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10" dirty="0">
                <a:latin typeface="Calibri"/>
                <a:cs typeface="Calibri"/>
              </a:rPr>
              <a:t>segment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only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sz="2350">
              <a:latin typeface="Calibri"/>
              <a:cs typeface="Calibri"/>
            </a:endParaRPr>
          </a:p>
          <a:p>
            <a:pPr marL="12700" marR="305435">
              <a:lnSpc>
                <a:spcPct val="100000"/>
              </a:lnSpc>
              <a:buChar char="-"/>
              <a:tabLst>
                <a:tab pos="174625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polygon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only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vertices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7701" y="6335979"/>
            <a:ext cx="206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415" y="655447"/>
            <a:ext cx="125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Rotation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978" y="3933444"/>
            <a:ext cx="3209577" cy="27569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8665" y="1498472"/>
            <a:ext cx="7886700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indent="-186055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•"/>
              <a:tabLst>
                <a:tab pos="224154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apply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rotation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656590" lvl="1" indent="-161925">
              <a:lnSpc>
                <a:spcPct val="100000"/>
              </a:lnSpc>
              <a:buChar char="-"/>
              <a:tabLst>
                <a:tab pos="65722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5" dirty="0">
                <a:latin typeface="Calibri"/>
                <a:cs typeface="Calibri"/>
              </a:rPr>
              <a:t>(center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rotation)</a:t>
            </a:r>
            <a:endParaRPr sz="24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90"/>
              </a:spcBef>
            </a:pP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(x</a:t>
            </a:r>
            <a:r>
              <a:rPr sz="1800" b="1" i="1" baseline="-20833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1800" b="1" i="1" spc="232" baseline="-20833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,</a:t>
            </a:r>
            <a:r>
              <a:rPr sz="2000" b="1" i="1" spc="-3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3399"/>
                </a:solidFill>
                <a:latin typeface="Times New Roman"/>
                <a:cs typeface="Times New Roman"/>
              </a:rPr>
              <a:t>y</a:t>
            </a:r>
            <a:r>
              <a:rPr sz="1800" b="1" i="1" spc="-7" baseline="-20833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1800" b="1" i="1" spc="-15" baseline="-20833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838200" lvl="1" indent="-343535">
              <a:lnSpc>
                <a:spcPct val="100000"/>
              </a:lnSpc>
              <a:spcBef>
                <a:spcPts val="5"/>
              </a:spcBef>
              <a:buChar char="-"/>
              <a:tabLst>
                <a:tab pos="838200" algn="l"/>
                <a:tab pos="8388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rotation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angle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θ</a:t>
            </a:r>
            <a:r>
              <a:rPr sz="2000" b="1" i="1" spc="3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(the </a:t>
            </a:r>
            <a:r>
              <a:rPr sz="2400" spc="-15" dirty="0">
                <a:latin typeface="Calibri"/>
                <a:cs typeface="Calibri"/>
              </a:rPr>
              <a:t>convention</a:t>
            </a:r>
            <a:r>
              <a:rPr sz="2400" dirty="0">
                <a:latin typeface="Calibri"/>
                <a:cs typeface="Calibri"/>
              </a:rPr>
              <a:t> is: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counter-</a:t>
            </a:r>
            <a:endParaRPr sz="2400">
              <a:latin typeface="Calibri"/>
              <a:cs typeface="Calibri"/>
            </a:endParaRPr>
          </a:p>
          <a:p>
            <a:pPr marL="643953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clockwise</a:t>
            </a:r>
            <a:r>
              <a:rPr sz="240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Arial MT"/>
              <a:cs typeface="Arial MT"/>
            </a:endParaRPr>
          </a:p>
          <a:p>
            <a:pPr marL="4481830">
              <a:lnSpc>
                <a:spcPct val="100000"/>
              </a:lnSpc>
            </a:pPr>
            <a:r>
              <a:rPr sz="2000" i="1" dirty="0">
                <a:solidFill>
                  <a:srgbClr val="FF3399"/>
                </a:solidFill>
                <a:latin typeface="Arial"/>
                <a:cs typeface="Arial"/>
              </a:rPr>
              <a:t>Positive</a:t>
            </a:r>
            <a:r>
              <a:rPr sz="2000" i="1" spc="-55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3399"/>
                </a:solidFill>
                <a:latin typeface="Arial"/>
                <a:cs typeface="Arial"/>
              </a:rPr>
              <a:t>rotation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8228" y="4530852"/>
            <a:ext cx="1369060" cy="425450"/>
          </a:xfrm>
          <a:custGeom>
            <a:avLst/>
            <a:gdLst/>
            <a:ahLst/>
            <a:cxnLst/>
            <a:rect l="l" t="t" r="r" b="b"/>
            <a:pathLst>
              <a:path w="1369060" h="425450">
                <a:moveTo>
                  <a:pt x="62230" y="351790"/>
                </a:moveTo>
                <a:lnTo>
                  <a:pt x="0" y="409956"/>
                </a:lnTo>
                <a:lnTo>
                  <a:pt x="83820" y="424942"/>
                </a:lnTo>
                <a:lnTo>
                  <a:pt x="75873" y="398018"/>
                </a:lnTo>
                <a:lnTo>
                  <a:pt x="62737" y="398018"/>
                </a:lnTo>
                <a:lnTo>
                  <a:pt x="59055" y="385825"/>
                </a:lnTo>
                <a:lnTo>
                  <a:pt x="71215" y="382234"/>
                </a:lnTo>
                <a:lnTo>
                  <a:pt x="62230" y="351790"/>
                </a:lnTo>
                <a:close/>
              </a:path>
              <a:path w="1369060" h="425450">
                <a:moveTo>
                  <a:pt x="71215" y="382234"/>
                </a:moveTo>
                <a:lnTo>
                  <a:pt x="59055" y="385825"/>
                </a:lnTo>
                <a:lnTo>
                  <a:pt x="62737" y="398018"/>
                </a:lnTo>
                <a:lnTo>
                  <a:pt x="74820" y="394448"/>
                </a:lnTo>
                <a:lnTo>
                  <a:pt x="71215" y="382234"/>
                </a:lnTo>
                <a:close/>
              </a:path>
              <a:path w="1369060" h="425450">
                <a:moveTo>
                  <a:pt x="74820" y="394448"/>
                </a:moveTo>
                <a:lnTo>
                  <a:pt x="62737" y="398018"/>
                </a:lnTo>
                <a:lnTo>
                  <a:pt x="75873" y="398018"/>
                </a:lnTo>
                <a:lnTo>
                  <a:pt x="74820" y="394448"/>
                </a:lnTo>
                <a:close/>
              </a:path>
              <a:path w="1369060" h="425450">
                <a:moveTo>
                  <a:pt x="1365250" y="0"/>
                </a:moveTo>
                <a:lnTo>
                  <a:pt x="71215" y="382234"/>
                </a:lnTo>
                <a:lnTo>
                  <a:pt x="74820" y="394448"/>
                </a:lnTo>
                <a:lnTo>
                  <a:pt x="1368806" y="12192"/>
                </a:lnTo>
                <a:lnTo>
                  <a:pt x="136525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0046" y="63763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13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11555"/>
            <a:ext cx="38436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Rotation</a:t>
            </a:r>
            <a:r>
              <a:rPr spc="-10" dirty="0"/>
              <a:t> </a:t>
            </a:r>
            <a:r>
              <a:rPr spc="-15" dirty="0"/>
              <a:t>around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10"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49019"/>
            <a:ext cx="7585709" cy="157162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170"/>
              </a:spcBef>
              <a:buSzPct val="66666"/>
              <a:buFont typeface="Arial MT"/>
              <a:buChar char="•"/>
              <a:tabLst>
                <a:tab pos="19875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case:</a:t>
            </a:r>
            <a:endParaRPr sz="2400">
              <a:latin typeface="Calibri"/>
              <a:cs typeface="Calibri"/>
            </a:endParaRPr>
          </a:p>
          <a:p>
            <a:pPr marL="1562735">
              <a:lnSpc>
                <a:spcPct val="100000"/>
              </a:lnSpc>
              <a:spcBef>
                <a:spcPts val="1070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x’= r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(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0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) =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1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14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–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2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  <a:p>
            <a:pPr marL="1444625">
              <a:lnSpc>
                <a:spcPct val="100000"/>
              </a:lnSpc>
              <a:spcBef>
                <a:spcPts val="1395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y’= r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 s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400" i="1" spc="120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14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r cos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20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3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sin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r sin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20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14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cos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4611" y="3604259"/>
            <a:ext cx="2950845" cy="2542540"/>
            <a:chOff x="324611" y="3604259"/>
            <a:chExt cx="2950845" cy="2542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611" y="3604259"/>
              <a:ext cx="2950464" cy="25420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24" y="5838443"/>
              <a:ext cx="1009015" cy="251460"/>
            </a:xfrm>
            <a:custGeom>
              <a:avLst/>
              <a:gdLst/>
              <a:ahLst/>
              <a:cxnLst/>
              <a:rect l="l" t="t" r="r" b="b"/>
              <a:pathLst>
                <a:path w="1009015" h="251460">
                  <a:moveTo>
                    <a:pt x="865632" y="207010"/>
                  </a:moveTo>
                  <a:lnTo>
                    <a:pt x="76200" y="207010"/>
                  </a:lnTo>
                  <a:lnTo>
                    <a:pt x="76200" y="175260"/>
                  </a:lnTo>
                  <a:lnTo>
                    <a:pt x="0" y="213360"/>
                  </a:lnTo>
                  <a:lnTo>
                    <a:pt x="76200" y="251460"/>
                  </a:lnTo>
                  <a:lnTo>
                    <a:pt x="76200" y="219710"/>
                  </a:lnTo>
                  <a:lnTo>
                    <a:pt x="865632" y="219710"/>
                  </a:lnTo>
                  <a:lnTo>
                    <a:pt x="865632" y="207010"/>
                  </a:lnTo>
                  <a:close/>
                </a:path>
                <a:path w="1009015" h="251460">
                  <a:moveTo>
                    <a:pt x="1008888" y="38100"/>
                  </a:moveTo>
                  <a:lnTo>
                    <a:pt x="996188" y="31750"/>
                  </a:lnTo>
                  <a:lnTo>
                    <a:pt x="932688" y="0"/>
                  </a:lnTo>
                  <a:lnTo>
                    <a:pt x="932688" y="31750"/>
                  </a:lnTo>
                  <a:lnTo>
                    <a:pt x="73152" y="31750"/>
                  </a:lnTo>
                  <a:lnTo>
                    <a:pt x="73152" y="44450"/>
                  </a:lnTo>
                  <a:lnTo>
                    <a:pt x="932688" y="44450"/>
                  </a:lnTo>
                  <a:lnTo>
                    <a:pt x="932688" y="76200"/>
                  </a:lnTo>
                  <a:lnTo>
                    <a:pt x="996188" y="44450"/>
                  </a:lnTo>
                  <a:lnTo>
                    <a:pt x="1008888" y="3810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566" y="3761994"/>
            <a:ext cx="1275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2000" b="1" i="1" spc="-1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sin</a:t>
            </a:r>
            <a:r>
              <a:rPr sz="2000" b="1" i="1" spc="-1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(</a:t>
            </a:r>
            <a:r>
              <a:rPr sz="2000" b="1" i="1" spc="-295" dirty="0">
                <a:solidFill>
                  <a:srgbClr val="FF3399"/>
                </a:solidFill>
                <a:latin typeface="Arial"/>
                <a:cs typeface="Arial"/>
              </a:rPr>
              <a:t>Φ</a:t>
            </a:r>
            <a:r>
              <a:rPr sz="2000" b="1" i="1" spc="-12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Calibri"/>
                <a:cs typeface="Calibri"/>
              </a:rPr>
              <a:t>+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θ)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9768" y="4000500"/>
            <a:ext cx="1190625" cy="1835150"/>
            <a:chOff x="429768" y="4000500"/>
            <a:chExt cx="1190625" cy="1835150"/>
          </a:xfrm>
        </p:grpSpPr>
        <p:sp>
          <p:nvSpPr>
            <p:cNvPr id="9" name="object 9"/>
            <p:cNvSpPr/>
            <p:nvPr/>
          </p:nvSpPr>
          <p:spPr>
            <a:xfrm>
              <a:off x="429768" y="4005072"/>
              <a:ext cx="76200" cy="1656714"/>
            </a:xfrm>
            <a:custGeom>
              <a:avLst/>
              <a:gdLst/>
              <a:ahLst/>
              <a:cxnLst/>
              <a:rect l="l" t="t" r="r" b="b"/>
              <a:pathLst>
                <a:path w="76200" h="165671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656588"/>
                  </a:lnTo>
                  <a:lnTo>
                    <a:pt x="44450" y="1656588"/>
                  </a:lnTo>
                  <a:lnTo>
                    <a:pt x="44450" y="63500"/>
                  </a:lnTo>
                  <a:close/>
                </a:path>
                <a:path w="76200" h="165671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65671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276" y="4005072"/>
              <a:ext cx="935990" cy="0"/>
            </a:xfrm>
            <a:custGeom>
              <a:avLst/>
              <a:gdLst/>
              <a:ahLst/>
              <a:cxnLst/>
              <a:rect l="l" t="t" r="r" b="b"/>
              <a:pathLst>
                <a:path w="935990">
                  <a:moveTo>
                    <a:pt x="0" y="0"/>
                  </a:moveTo>
                  <a:lnTo>
                    <a:pt x="935736" y="0"/>
                  </a:lnTo>
                </a:path>
              </a:pathLst>
            </a:custGeom>
            <a:ln w="9144">
              <a:solidFill>
                <a:srgbClr val="EDEBE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768" y="4466844"/>
              <a:ext cx="76200" cy="1369060"/>
            </a:xfrm>
            <a:custGeom>
              <a:avLst/>
              <a:gdLst/>
              <a:ahLst/>
              <a:cxnLst/>
              <a:rect l="l" t="t" r="r" b="b"/>
              <a:pathLst>
                <a:path w="76200" h="1369060">
                  <a:moveTo>
                    <a:pt x="31750" y="1292351"/>
                  </a:moveTo>
                  <a:lnTo>
                    <a:pt x="0" y="1292351"/>
                  </a:lnTo>
                  <a:lnTo>
                    <a:pt x="38100" y="1368551"/>
                  </a:lnTo>
                  <a:lnTo>
                    <a:pt x="69850" y="1305051"/>
                  </a:lnTo>
                  <a:lnTo>
                    <a:pt x="31750" y="1305051"/>
                  </a:lnTo>
                  <a:lnTo>
                    <a:pt x="31750" y="1292351"/>
                  </a:lnTo>
                  <a:close/>
                </a:path>
                <a:path w="76200" h="1369060">
                  <a:moveTo>
                    <a:pt x="44450" y="0"/>
                  </a:moveTo>
                  <a:lnTo>
                    <a:pt x="31750" y="0"/>
                  </a:lnTo>
                  <a:lnTo>
                    <a:pt x="31750" y="1305051"/>
                  </a:lnTo>
                  <a:lnTo>
                    <a:pt x="44450" y="1305051"/>
                  </a:lnTo>
                  <a:lnTo>
                    <a:pt x="44450" y="0"/>
                  </a:lnTo>
                  <a:close/>
                </a:path>
                <a:path w="76200" h="1369060">
                  <a:moveTo>
                    <a:pt x="76200" y="1292351"/>
                  </a:moveTo>
                  <a:lnTo>
                    <a:pt x="44450" y="1292351"/>
                  </a:lnTo>
                  <a:lnTo>
                    <a:pt x="44450" y="1305051"/>
                  </a:lnTo>
                  <a:lnTo>
                    <a:pt x="69850" y="1305051"/>
                  </a:lnTo>
                  <a:lnTo>
                    <a:pt x="76200" y="1292351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0168" y="4365193"/>
            <a:ext cx="6588125" cy="211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Replacing: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3844925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x’</a:t>
            </a:r>
            <a:r>
              <a:rPr sz="2400" i="1" spc="-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 x cos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8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–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 dirty="0">
              <a:latin typeface="Comic Sans MS"/>
              <a:cs typeface="Comic Sans MS"/>
            </a:endParaRPr>
          </a:p>
          <a:p>
            <a:pPr marL="3964304">
              <a:lnSpc>
                <a:spcPct val="100000"/>
              </a:lnSpc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y´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24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sin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9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+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 cos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2000" b="1" i="1" spc="-1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cos </a:t>
            </a:r>
            <a:r>
              <a:rPr sz="2000" b="1" i="1" spc="-5" dirty="0">
                <a:solidFill>
                  <a:srgbClr val="FF3399"/>
                </a:solidFill>
                <a:latin typeface="Times New Roman"/>
                <a:cs typeface="Times New Roman"/>
              </a:rPr>
              <a:t>(</a:t>
            </a:r>
            <a:r>
              <a:rPr sz="2000" b="1" i="1" spc="-295" dirty="0">
                <a:solidFill>
                  <a:srgbClr val="FF3399"/>
                </a:solidFill>
                <a:latin typeface="Arial"/>
                <a:cs typeface="Arial"/>
              </a:rPr>
              <a:t>Φ</a:t>
            </a:r>
            <a:r>
              <a:rPr sz="2000" b="1" i="1" spc="-70" dirty="0">
                <a:solidFill>
                  <a:srgbClr val="FF3399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FF3399"/>
                </a:solidFill>
                <a:latin typeface="Times New Roman"/>
                <a:cs typeface="Times New Roman"/>
              </a:rPr>
              <a:t>+ θ)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0046" y="6376339"/>
            <a:ext cx="274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8596" y="2962732"/>
            <a:ext cx="486219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Polar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coordenates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point:</a:t>
            </a:r>
            <a:endParaRPr sz="2400">
              <a:latin typeface="Calibri"/>
              <a:cs typeface="Calibri"/>
            </a:endParaRPr>
          </a:p>
          <a:p>
            <a:pPr marL="995680">
              <a:lnSpc>
                <a:spcPct val="100000"/>
              </a:lnSpc>
              <a:spcBef>
                <a:spcPts val="30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2400" i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 r</a:t>
            </a:r>
            <a:r>
              <a:rPr sz="24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endParaRPr sz="2400">
              <a:latin typeface="Comic Sans MS"/>
              <a:cs typeface="Comic Sans MS"/>
            </a:endParaRPr>
          </a:p>
          <a:p>
            <a:pPr marL="995680">
              <a:lnSpc>
                <a:spcPct val="100000"/>
              </a:lnSpc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2400" i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 r</a:t>
            </a:r>
            <a:r>
              <a:rPr sz="24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sin</a:t>
            </a:r>
            <a:r>
              <a:rPr sz="2400" i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769" y="4232147"/>
            <a:ext cx="4579946" cy="10378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0614" y="639825"/>
            <a:ext cx="4404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2D</a:t>
            </a:r>
            <a:r>
              <a:rPr dirty="0"/>
              <a:t> </a:t>
            </a:r>
            <a:r>
              <a:rPr spc="-20" dirty="0"/>
              <a:t>Rotation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10" dirty="0"/>
              <a:t> matrix</a:t>
            </a:r>
            <a:r>
              <a:rPr spc="-15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07023" y="3742944"/>
            <a:ext cx="2950845" cy="2543810"/>
            <a:chOff x="5907023" y="3742944"/>
            <a:chExt cx="2950845" cy="25438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7023" y="3742944"/>
              <a:ext cx="2950464" cy="25435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12180" y="4319015"/>
              <a:ext cx="1190625" cy="1910080"/>
            </a:xfrm>
            <a:custGeom>
              <a:avLst/>
              <a:gdLst/>
              <a:ahLst/>
              <a:cxnLst/>
              <a:rect l="l" t="t" r="r" b="b"/>
              <a:pathLst>
                <a:path w="1190625" h="1910079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655064"/>
                  </a:lnTo>
                  <a:lnTo>
                    <a:pt x="44450" y="1655064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1190625" h="1910079">
                  <a:moveTo>
                    <a:pt x="1190244" y="1871472"/>
                  </a:moveTo>
                  <a:lnTo>
                    <a:pt x="1177544" y="1865122"/>
                  </a:lnTo>
                  <a:lnTo>
                    <a:pt x="1114044" y="1833372"/>
                  </a:lnTo>
                  <a:lnTo>
                    <a:pt x="1114044" y="1865122"/>
                  </a:lnTo>
                  <a:lnTo>
                    <a:pt x="1046988" y="1865122"/>
                  </a:lnTo>
                  <a:lnTo>
                    <a:pt x="257556" y="1865122"/>
                  </a:lnTo>
                  <a:lnTo>
                    <a:pt x="257556" y="1833372"/>
                  </a:lnTo>
                  <a:lnTo>
                    <a:pt x="181356" y="1871472"/>
                  </a:lnTo>
                  <a:lnTo>
                    <a:pt x="257556" y="1909572"/>
                  </a:lnTo>
                  <a:lnTo>
                    <a:pt x="257556" y="1877822"/>
                  </a:lnTo>
                  <a:lnTo>
                    <a:pt x="1046988" y="1877822"/>
                  </a:lnTo>
                  <a:lnTo>
                    <a:pt x="1114044" y="1877822"/>
                  </a:lnTo>
                  <a:lnTo>
                    <a:pt x="1114044" y="1909572"/>
                  </a:lnTo>
                  <a:lnTo>
                    <a:pt x="1177544" y="1877822"/>
                  </a:lnTo>
                  <a:lnTo>
                    <a:pt x="1190244" y="1871472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6687" y="4319016"/>
              <a:ext cx="935990" cy="0"/>
            </a:xfrm>
            <a:custGeom>
              <a:avLst/>
              <a:gdLst/>
              <a:ahLst/>
              <a:cxnLst/>
              <a:rect l="l" t="t" r="r" b="b"/>
              <a:pathLst>
                <a:path w="935990">
                  <a:moveTo>
                    <a:pt x="0" y="0"/>
                  </a:moveTo>
                  <a:lnTo>
                    <a:pt x="935736" y="0"/>
                  </a:lnTo>
                </a:path>
              </a:pathLst>
            </a:custGeom>
            <a:ln w="9144">
              <a:solidFill>
                <a:srgbClr val="EDEBE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2179" y="4605527"/>
              <a:ext cx="76200" cy="1369060"/>
            </a:xfrm>
            <a:custGeom>
              <a:avLst/>
              <a:gdLst/>
              <a:ahLst/>
              <a:cxnLst/>
              <a:rect l="l" t="t" r="r" b="b"/>
              <a:pathLst>
                <a:path w="76200" h="1369060">
                  <a:moveTo>
                    <a:pt x="31750" y="1292352"/>
                  </a:moveTo>
                  <a:lnTo>
                    <a:pt x="0" y="1292352"/>
                  </a:lnTo>
                  <a:lnTo>
                    <a:pt x="38100" y="1368552"/>
                  </a:lnTo>
                  <a:lnTo>
                    <a:pt x="69850" y="1305052"/>
                  </a:lnTo>
                  <a:lnTo>
                    <a:pt x="31750" y="1305052"/>
                  </a:lnTo>
                  <a:lnTo>
                    <a:pt x="31750" y="1292352"/>
                  </a:lnTo>
                  <a:close/>
                </a:path>
                <a:path w="76200" h="1369060">
                  <a:moveTo>
                    <a:pt x="44450" y="0"/>
                  </a:moveTo>
                  <a:lnTo>
                    <a:pt x="31750" y="0"/>
                  </a:lnTo>
                  <a:lnTo>
                    <a:pt x="31750" y="1305052"/>
                  </a:lnTo>
                  <a:lnTo>
                    <a:pt x="44450" y="1305052"/>
                  </a:lnTo>
                  <a:lnTo>
                    <a:pt x="44450" y="0"/>
                  </a:lnTo>
                  <a:close/>
                </a:path>
                <a:path w="76200" h="1369060">
                  <a:moveTo>
                    <a:pt x="76200" y="1292352"/>
                  </a:moveTo>
                  <a:lnTo>
                    <a:pt x="44450" y="1292352"/>
                  </a:lnTo>
                  <a:lnTo>
                    <a:pt x="44450" y="1305052"/>
                  </a:lnTo>
                  <a:lnTo>
                    <a:pt x="69850" y="1305052"/>
                  </a:lnTo>
                  <a:lnTo>
                    <a:pt x="76200" y="1292352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73546" y="6292088"/>
            <a:ext cx="9461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1400" b="1" i="1" spc="-1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cos</a:t>
            </a:r>
            <a:r>
              <a:rPr sz="1400" b="1" i="1" spc="-3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b="1" i="1" spc="35" dirty="0">
                <a:solidFill>
                  <a:srgbClr val="FF3399"/>
                </a:solidFill>
                <a:latin typeface="Times New Roman"/>
                <a:cs typeface="Times New Roman"/>
              </a:rPr>
              <a:t>(</a:t>
            </a:r>
            <a:r>
              <a:rPr sz="1400" i="1" spc="35" dirty="0">
                <a:solidFill>
                  <a:srgbClr val="FF3399"/>
                </a:solidFill>
                <a:latin typeface="Comic Sans MS"/>
                <a:cs typeface="Comic Sans MS"/>
              </a:rPr>
              <a:t>Φ</a:t>
            </a:r>
            <a:r>
              <a:rPr sz="1400" i="1" spc="-100" dirty="0">
                <a:solidFill>
                  <a:srgbClr val="FF3399"/>
                </a:solidFill>
                <a:latin typeface="Comic Sans MS"/>
                <a:cs typeface="Comic Sans MS"/>
              </a:rPr>
              <a:t> </a:t>
            </a: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+</a:t>
            </a:r>
            <a:r>
              <a:rPr sz="1400" b="1" i="1" spc="-2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θ)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9217" y="4227398"/>
            <a:ext cx="9264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1400" b="1" i="1" spc="-2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sin</a:t>
            </a:r>
            <a:r>
              <a:rPr sz="1400" b="1" i="1" spc="-3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b="1" i="1" spc="35" dirty="0">
                <a:solidFill>
                  <a:srgbClr val="FF3399"/>
                </a:solidFill>
                <a:latin typeface="Times New Roman"/>
                <a:cs typeface="Times New Roman"/>
              </a:rPr>
              <a:t>(</a:t>
            </a:r>
            <a:r>
              <a:rPr sz="1400" i="1" spc="35" dirty="0">
                <a:solidFill>
                  <a:srgbClr val="FF3399"/>
                </a:solidFill>
                <a:latin typeface="Comic Sans MS"/>
                <a:cs typeface="Comic Sans MS"/>
              </a:rPr>
              <a:t>Φ</a:t>
            </a:r>
            <a:r>
              <a:rPr sz="1400" i="1" spc="-95" dirty="0">
                <a:solidFill>
                  <a:srgbClr val="FF3399"/>
                </a:solidFill>
                <a:latin typeface="Comic Sans MS"/>
                <a:cs typeface="Comic Sans MS"/>
              </a:rPr>
              <a:t> </a:t>
            </a: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+</a:t>
            </a:r>
            <a:r>
              <a:rPr sz="1400" b="1" i="1" spc="-1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b="1" i="1" dirty="0">
                <a:solidFill>
                  <a:srgbClr val="FF3399"/>
                </a:solidFill>
                <a:latin typeface="Times New Roman"/>
                <a:cs typeface="Times New Roman"/>
              </a:rPr>
              <a:t>θ)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2861" y="3343655"/>
            <a:ext cx="3791318" cy="8564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2399" y="1562734"/>
            <a:ext cx="5909945" cy="111188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x’= r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Comic Sans MS"/>
                <a:cs typeface="Comic Sans MS"/>
              </a:rPr>
              <a:t>+</a:t>
            </a:r>
            <a:r>
              <a:rPr sz="2400" i="1" spc="-16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i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8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–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8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sin</a:t>
            </a:r>
            <a:r>
              <a:rPr sz="2400" i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  <a:p>
            <a:pPr marL="32384">
              <a:lnSpc>
                <a:spcPct val="100000"/>
              </a:lnSpc>
              <a:spcBef>
                <a:spcPts val="1400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y’= r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si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Comic Sans MS"/>
                <a:cs typeface="Comic Sans MS"/>
              </a:rPr>
              <a:t>+</a:t>
            </a:r>
            <a:r>
              <a:rPr sz="2400" i="1" spc="-16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i="1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Calibri"/>
                <a:cs typeface="Calibri"/>
              </a:rPr>
              <a:t>si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n</a:t>
            </a:r>
            <a:r>
              <a:rPr sz="2400" i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8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5413349"/>
            <a:ext cx="3717925" cy="1075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-5" dirty="0">
                <a:latin typeface="Arial MT"/>
                <a:cs typeface="Arial MT"/>
              </a:rPr>
              <a:t>Reminder: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cos(</a:t>
            </a:r>
            <a:r>
              <a:rPr sz="1800" spc="-484" dirty="0">
                <a:solidFill>
                  <a:srgbClr val="585858"/>
                </a:solidFill>
                <a:latin typeface="Arial MT"/>
                <a:cs typeface="Arial MT"/>
              </a:rPr>
              <a:t>α</a:t>
            </a:r>
            <a:r>
              <a:rPr sz="1800" spc="-275" dirty="0">
                <a:solidFill>
                  <a:srgbClr val="585858"/>
                </a:solidFill>
                <a:latin typeface="Arial MT"/>
                <a:cs typeface="Arial MT"/>
              </a:rPr>
              <a:t>+</a:t>
            </a:r>
            <a:r>
              <a:rPr sz="1800" spc="-580" dirty="0">
                <a:solidFill>
                  <a:srgbClr val="585858"/>
                </a:solidFill>
                <a:latin typeface="Arial MT"/>
                <a:cs typeface="Arial MT"/>
              </a:rPr>
              <a:t>β</a:t>
            </a:r>
            <a:r>
              <a:rPr sz="1800" spc="-195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cos </a:t>
            </a:r>
            <a:r>
              <a:rPr sz="1800" spc="-760" dirty="0">
                <a:solidFill>
                  <a:srgbClr val="585858"/>
                </a:solidFill>
                <a:latin typeface="Arial MT"/>
                <a:cs typeface="Arial MT"/>
              </a:rPr>
              <a:t>α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cos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765" dirty="0">
                <a:solidFill>
                  <a:srgbClr val="585858"/>
                </a:solidFill>
                <a:latin typeface="Arial MT"/>
                <a:cs typeface="Arial MT"/>
              </a:rPr>
              <a:t>β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750" dirty="0">
                <a:solidFill>
                  <a:srgbClr val="585858"/>
                </a:solidFill>
                <a:latin typeface="Arial MT"/>
                <a:cs typeface="Arial MT"/>
              </a:rPr>
              <a:t>−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sin </a:t>
            </a:r>
            <a:r>
              <a:rPr sz="1800" spc="-760" dirty="0">
                <a:solidFill>
                  <a:srgbClr val="585858"/>
                </a:solidFill>
                <a:latin typeface="Arial MT"/>
                <a:cs typeface="Arial MT"/>
              </a:rPr>
              <a:t>α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sin</a:t>
            </a:r>
            <a:r>
              <a:rPr sz="18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765" dirty="0">
                <a:solidFill>
                  <a:srgbClr val="585858"/>
                </a:solidFill>
                <a:latin typeface="Arial MT"/>
                <a:cs typeface="Arial MT"/>
              </a:rPr>
              <a:t>β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cos (</a:t>
            </a:r>
            <a:r>
              <a:rPr sz="1800" spc="-760" dirty="0">
                <a:solidFill>
                  <a:srgbClr val="585858"/>
                </a:solidFill>
                <a:latin typeface="Arial MT"/>
                <a:cs typeface="Arial MT"/>
              </a:rPr>
              <a:t>α</a:t>
            </a:r>
            <a:r>
              <a:rPr sz="1800" spc="-750" dirty="0">
                <a:solidFill>
                  <a:srgbClr val="585858"/>
                </a:solidFill>
                <a:latin typeface="Arial MT"/>
                <a:cs typeface="Arial MT"/>
              </a:rPr>
              <a:t>−</a:t>
            </a:r>
            <a:r>
              <a:rPr sz="1800" spc="-580" dirty="0">
                <a:solidFill>
                  <a:srgbClr val="585858"/>
                </a:solidFill>
                <a:latin typeface="Arial MT"/>
                <a:cs typeface="Arial MT"/>
              </a:rPr>
              <a:t>β</a:t>
            </a:r>
            <a:r>
              <a:rPr sz="1800" spc="-195" dirty="0">
                <a:solidFill>
                  <a:srgbClr val="585858"/>
                </a:solidFill>
                <a:latin typeface="Arial MT"/>
                <a:cs typeface="Arial MT"/>
              </a:rPr>
              <a:t>)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cos </a:t>
            </a:r>
            <a:r>
              <a:rPr sz="1800" spc="-760" dirty="0">
                <a:solidFill>
                  <a:srgbClr val="585858"/>
                </a:solidFill>
                <a:latin typeface="Arial MT"/>
                <a:cs typeface="Arial MT"/>
              </a:rPr>
              <a:t>α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cos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765" dirty="0">
                <a:solidFill>
                  <a:srgbClr val="585858"/>
                </a:solidFill>
                <a:latin typeface="Arial MT"/>
                <a:cs typeface="Arial MT"/>
              </a:rPr>
              <a:t>β</a:t>
            </a:r>
            <a:r>
              <a:rPr sz="18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+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sin </a:t>
            </a:r>
            <a:r>
              <a:rPr sz="1800" spc="-760" dirty="0">
                <a:solidFill>
                  <a:srgbClr val="585858"/>
                </a:solidFill>
                <a:latin typeface="Arial MT"/>
                <a:cs typeface="Arial MT"/>
              </a:rPr>
              <a:t>α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sin </a:t>
            </a:r>
            <a:r>
              <a:rPr sz="1800" spc="-765" dirty="0">
                <a:solidFill>
                  <a:srgbClr val="585858"/>
                </a:solidFill>
                <a:latin typeface="Arial MT"/>
                <a:cs typeface="Arial MT"/>
              </a:rPr>
              <a:t>β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67639"/>
            <a:ext cx="1022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spc="-30" dirty="0"/>
              <a:t>c</a:t>
            </a:r>
            <a:r>
              <a:rPr spc="-5" dirty="0"/>
              <a:t>al</a:t>
            </a:r>
            <a:r>
              <a:rPr spc="-20" dirty="0"/>
              <a:t>i</a:t>
            </a:r>
            <a:r>
              <a:rPr spc="-1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401826"/>
            <a:ext cx="7275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SzPct val="66666"/>
              <a:buFont typeface="Arial MT"/>
              <a:buChar char="•"/>
              <a:tabLst>
                <a:tab pos="254635" algn="l"/>
                <a:tab pos="255270" algn="l"/>
              </a:tabLst>
            </a:pPr>
            <a:r>
              <a:rPr sz="2400" dirty="0">
                <a:latin typeface="Calibri"/>
                <a:cs typeface="Calibri"/>
              </a:rPr>
              <a:t>Modifies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object;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342" y="1767281"/>
            <a:ext cx="1277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3399"/>
                </a:solidFill>
                <a:latin typeface="Calibri"/>
                <a:cs typeface="Calibri"/>
              </a:rPr>
              <a:t>factors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3399"/>
                </a:solidFill>
                <a:latin typeface="Calibri"/>
                <a:cs typeface="Calibri"/>
              </a:rPr>
              <a:t>s</a:t>
            </a:r>
            <a:r>
              <a:rPr sz="2400" b="1" i="1" spc="-22" baseline="-20833" dirty="0">
                <a:solidFill>
                  <a:srgbClr val="FF3399"/>
                </a:solidFill>
                <a:latin typeface="Calibri"/>
                <a:cs typeface="Calibri"/>
              </a:rPr>
              <a:t>x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5389" y="1767281"/>
            <a:ext cx="199390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F3399"/>
                </a:solidFill>
                <a:latin typeface="Calibri"/>
                <a:cs typeface="Calibri"/>
              </a:rPr>
              <a:t>s</a:t>
            </a:r>
            <a:r>
              <a:rPr sz="2400" b="1" i="1" spc="-30" baseline="-20833" dirty="0">
                <a:solidFill>
                  <a:srgbClr val="FF3399"/>
                </a:solidFill>
                <a:latin typeface="Calibri"/>
                <a:cs typeface="Calibri"/>
              </a:rPr>
              <a:t>y</a:t>
            </a:r>
            <a:endParaRPr sz="2400" baseline="-20833">
              <a:latin typeface="Calibri"/>
              <a:cs typeface="Calibri"/>
            </a:endParaRPr>
          </a:p>
          <a:p>
            <a:pPr marL="744855" marR="30480">
              <a:lnSpc>
                <a:spcPct val="100000"/>
              </a:lnSpc>
              <a:spcBef>
                <a:spcPts val="2360"/>
              </a:spcBef>
              <a:tabLst>
                <a:tab pos="1381760" algn="l"/>
              </a:tabLst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x’</a:t>
            </a:r>
            <a:r>
              <a:rPr sz="2400" i="1" spc="-2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	x . 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spc="-7" baseline="-20833" dirty="0">
                <a:solidFill>
                  <a:srgbClr val="333333"/>
                </a:solidFill>
                <a:latin typeface="Times New Roman"/>
                <a:cs typeface="Times New Roman"/>
              </a:rPr>
              <a:t>x 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y’</a:t>
            </a:r>
            <a:r>
              <a:rPr sz="2400" i="1" spc="-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	y</a:t>
            </a:r>
            <a:r>
              <a:rPr sz="2400" i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400" i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spc="-7" baseline="-20833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07" y="5102097"/>
            <a:ext cx="2186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3399"/>
                </a:solidFill>
                <a:latin typeface="Calibri"/>
                <a:cs typeface="Calibri"/>
              </a:rPr>
              <a:t>Trasformation</a:t>
            </a:r>
            <a:r>
              <a:rPr sz="2000" spc="-7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3399"/>
                </a:solidFill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554" y="5793435"/>
            <a:ext cx="1165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’</a:t>
            </a:r>
            <a:r>
              <a:rPr sz="2400" spc="-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= S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. 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6532" y="4829555"/>
            <a:ext cx="506730" cy="363855"/>
          </a:xfrm>
          <a:custGeom>
            <a:avLst/>
            <a:gdLst/>
            <a:ahLst/>
            <a:cxnLst/>
            <a:rect l="l" t="t" r="r" b="b"/>
            <a:pathLst>
              <a:path w="506730" h="363854">
                <a:moveTo>
                  <a:pt x="440820" y="39036"/>
                </a:moveTo>
                <a:lnTo>
                  <a:pt x="0" y="352933"/>
                </a:lnTo>
                <a:lnTo>
                  <a:pt x="7366" y="363347"/>
                </a:lnTo>
                <a:lnTo>
                  <a:pt x="448226" y="49421"/>
                </a:lnTo>
                <a:lnTo>
                  <a:pt x="440820" y="39036"/>
                </a:lnTo>
                <a:close/>
              </a:path>
              <a:path w="506730" h="363854">
                <a:moveTo>
                  <a:pt x="489776" y="31623"/>
                </a:moveTo>
                <a:lnTo>
                  <a:pt x="451231" y="31623"/>
                </a:lnTo>
                <a:lnTo>
                  <a:pt x="458597" y="42037"/>
                </a:lnTo>
                <a:lnTo>
                  <a:pt x="448226" y="49421"/>
                </a:lnTo>
                <a:lnTo>
                  <a:pt x="466598" y="75184"/>
                </a:lnTo>
                <a:lnTo>
                  <a:pt x="489776" y="31623"/>
                </a:lnTo>
                <a:close/>
              </a:path>
              <a:path w="506730" h="363854">
                <a:moveTo>
                  <a:pt x="451231" y="31623"/>
                </a:moveTo>
                <a:lnTo>
                  <a:pt x="440820" y="39036"/>
                </a:lnTo>
                <a:lnTo>
                  <a:pt x="448226" y="49421"/>
                </a:lnTo>
                <a:lnTo>
                  <a:pt x="458597" y="42037"/>
                </a:lnTo>
                <a:lnTo>
                  <a:pt x="451231" y="31623"/>
                </a:lnTo>
                <a:close/>
              </a:path>
              <a:path w="506730" h="363854">
                <a:moveTo>
                  <a:pt x="506603" y="0"/>
                </a:moveTo>
                <a:lnTo>
                  <a:pt x="422402" y="13208"/>
                </a:lnTo>
                <a:lnTo>
                  <a:pt x="440820" y="39036"/>
                </a:lnTo>
                <a:lnTo>
                  <a:pt x="451231" y="31623"/>
                </a:lnTo>
                <a:lnTo>
                  <a:pt x="489776" y="31623"/>
                </a:lnTo>
                <a:lnTo>
                  <a:pt x="50660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2130" y="5427726"/>
            <a:ext cx="579755" cy="367030"/>
          </a:xfrm>
          <a:custGeom>
            <a:avLst/>
            <a:gdLst/>
            <a:ahLst/>
            <a:cxnLst/>
            <a:rect l="l" t="t" r="r" b="b"/>
            <a:pathLst>
              <a:path w="579755" h="367029">
                <a:moveTo>
                  <a:pt x="511554" y="331406"/>
                </a:moveTo>
                <a:lnTo>
                  <a:pt x="494664" y="358317"/>
                </a:lnTo>
                <a:lnTo>
                  <a:pt x="579501" y="366522"/>
                </a:lnTo>
                <a:lnTo>
                  <a:pt x="562232" y="338175"/>
                </a:lnTo>
                <a:lnTo>
                  <a:pt x="522350" y="338175"/>
                </a:lnTo>
                <a:lnTo>
                  <a:pt x="511554" y="331406"/>
                </a:lnTo>
                <a:close/>
              </a:path>
              <a:path w="579755" h="367029">
                <a:moveTo>
                  <a:pt x="518305" y="320649"/>
                </a:moveTo>
                <a:lnTo>
                  <a:pt x="511554" y="331406"/>
                </a:lnTo>
                <a:lnTo>
                  <a:pt x="522350" y="338175"/>
                </a:lnTo>
                <a:lnTo>
                  <a:pt x="529082" y="327406"/>
                </a:lnTo>
                <a:lnTo>
                  <a:pt x="518305" y="320649"/>
                </a:lnTo>
                <a:close/>
              </a:path>
              <a:path w="579755" h="367029">
                <a:moveTo>
                  <a:pt x="535177" y="293763"/>
                </a:moveTo>
                <a:lnTo>
                  <a:pt x="518305" y="320649"/>
                </a:lnTo>
                <a:lnTo>
                  <a:pt x="529082" y="327406"/>
                </a:lnTo>
                <a:lnTo>
                  <a:pt x="522350" y="338175"/>
                </a:lnTo>
                <a:lnTo>
                  <a:pt x="562232" y="338175"/>
                </a:lnTo>
                <a:lnTo>
                  <a:pt x="535177" y="293763"/>
                </a:lnTo>
                <a:close/>
              </a:path>
              <a:path w="579755" h="367029">
                <a:moveTo>
                  <a:pt x="6857" y="0"/>
                </a:moveTo>
                <a:lnTo>
                  <a:pt x="0" y="10668"/>
                </a:lnTo>
                <a:lnTo>
                  <a:pt x="511554" y="331406"/>
                </a:lnTo>
                <a:lnTo>
                  <a:pt x="518305" y="320649"/>
                </a:lnTo>
                <a:lnTo>
                  <a:pt x="6857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267" y="3953255"/>
            <a:ext cx="2880360" cy="7391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6623" y="3500628"/>
            <a:ext cx="1187196" cy="12237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7895" y="2764535"/>
            <a:ext cx="644651" cy="6644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562853" y="5102097"/>
            <a:ext cx="3011170" cy="13957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65"/>
              </a:spcBef>
            </a:pPr>
            <a:r>
              <a:rPr sz="2000" spc="-20" dirty="0">
                <a:solidFill>
                  <a:srgbClr val="0066FF"/>
                </a:solidFill>
                <a:latin typeface="Calibri"/>
                <a:cs typeface="Calibri"/>
              </a:rPr>
              <a:t>Transforming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066FF"/>
                </a:solidFill>
                <a:latin typeface="Calibri"/>
                <a:cs typeface="Calibri"/>
              </a:rPr>
              <a:t>square </a:t>
            </a:r>
            <a:r>
              <a:rPr sz="2000" spc="-15" dirty="0">
                <a:solidFill>
                  <a:srgbClr val="0066FF"/>
                </a:solidFill>
                <a:latin typeface="Calibri"/>
                <a:cs typeface="Calibri"/>
              </a:rPr>
              <a:t>into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Calibri"/>
                <a:cs typeface="Calibri"/>
              </a:rPr>
              <a:t>larger square 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applying a </a:t>
            </a:r>
            <a:r>
              <a:rPr sz="2000" spc="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FF"/>
                </a:solidFill>
                <a:latin typeface="Calibri"/>
                <a:cs typeface="Calibri"/>
              </a:rPr>
              <a:t>scaling </a:t>
            </a:r>
            <a:r>
              <a:rPr sz="2000" i="1" dirty="0">
                <a:solidFill>
                  <a:srgbClr val="0066FF"/>
                </a:solidFill>
                <a:latin typeface="Times New Roman"/>
                <a:cs typeface="Times New Roman"/>
              </a:rPr>
              <a:t>s</a:t>
            </a:r>
            <a:r>
              <a:rPr sz="3150" i="1" baseline="-21164" dirty="0">
                <a:solidFill>
                  <a:srgbClr val="0066FF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=2</a:t>
            </a:r>
            <a:r>
              <a:rPr sz="2000" dirty="0">
                <a:solidFill>
                  <a:srgbClr val="0066FF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0066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66FF"/>
                </a:solidFill>
                <a:latin typeface="Times New Roman"/>
                <a:cs typeface="Times New Roman"/>
              </a:rPr>
              <a:t>s</a:t>
            </a:r>
            <a:r>
              <a:rPr sz="3150" i="1" baseline="-21164" dirty="0">
                <a:solidFill>
                  <a:srgbClr val="0066FF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0066FF"/>
                </a:solidFill>
                <a:latin typeface="Calibri"/>
                <a:cs typeface="Calibri"/>
              </a:rPr>
              <a:t>=2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 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025776"/>
            <a:ext cx="731393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Homogeneous</a:t>
            </a:r>
            <a:r>
              <a:rPr sz="2400" spc="-35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3399"/>
                </a:solidFill>
                <a:latin typeface="Calibri"/>
                <a:cs typeface="Calibri"/>
              </a:rPr>
              <a:t>coordinates</a:t>
            </a:r>
            <a:r>
              <a:rPr sz="2400" spc="-2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!!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Concatenation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Matrix</a:t>
            </a:r>
            <a:r>
              <a:rPr sz="2400" spc="-35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3399"/>
                </a:solidFill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har char="–"/>
            </a:pPr>
            <a:endParaRPr sz="2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–"/>
            </a:pPr>
            <a:endParaRPr sz="3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Complex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Decompose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sequence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basic</a:t>
            </a: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3399"/>
                </a:solidFill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5255" marR="5080" indent="-5537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2D </a:t>
            </a:r>
            <a:r>
              <a:rPr spc="-30" dirty="0"/>
              <a:t>Transformations </a:t>
            </a:r>
            <a:r>
              <a:rPr spc="-620" dirty="0"/>
              <a:t> </a:t>
            </a:r>
            <a:r>
              <a:rPr spc="-10" dirty="0"/>
              <a:t>(composed)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50046" y="6376339"/>
            <a:ext cx="3835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18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812" y="655447"/>
            <a:ext cx="3899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Homogeneous</a:t>
            </a:r>
            <a:r>
              <a:rPr spc="-30" dirty="0"/>
              <a:t> </a:t>
            </a:r>
            <a:r>
              <a:rPr spc="-15" dirty="0"/>
              <a:t>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231" y="1282446"/>
            <a:ext cx="753999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spcBef>
                <a:spcPts val="100"/>
              </a:spcBef>
              <a:buChar char="•"/>
              <a:tabLst>
                <a:tab pos="233679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spc="-20" dirty="0">
                <a:latin typeface="Calibri"/>
                <a:cs typeface="Calibri"/>
              </a:rPr>
              <a:t>involve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399"/>
                </a:solidFill>
                <a:latin typeface="Calibri"/>
                <a:cs typeface="Calibri"/>
              </a:rPr>
              <a:t>sequences</a:t>
            </a: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3399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3399"/>
                </a:solidFill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Char char="•"/>
              <a:tabLst>
                <a:tab pos="368935" algn="l"/>
                <a:tab pos="369570" algn="l"/>
              </a:tabLst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2350">
              <a:latin typeface="Calibri"/>
              <a:cs typeface="Calibri"/>
            </a:endParaRPr>
          </a:p>
          <a:p>
            <a:pPr marL="12700" marR="5080" lvl="1" indent="914400">
              <a:lnSpc>
                <a:spcPct val="100000"/>
              </a:lnSpc>
              <a:spcBef>
                <a:spcPts val="5"/>
              </a:spcBef>
              <a:buChar char="-"/>
              <a:tabLst>
                <a:tab pos="1225550" algn="l"/>
                <a:tab pos="1226185" algn="l"/>
              </a:tabLst>
            </a:pPr>
            <a:r>
              <a:rPr sz="2400" spc="-10" dirty="0">
                <a:latin typeface="Calibri"/>
                <a:cs typeface="Calibri"/>
              </a:rPr>
              <a:t>visualization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transformations </a:t>
            </a:r>
            <a:r>
              <a:rPr sz="2400" spc="-20" dirty="0">
                <a:latin typeface="Calibri"/>
                <a:cs typeface="Calibri"/>
              </a:rPr>
              <a:t>involve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sequence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rotations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render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image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scene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sz="2350">
              <a:latin typeface="Calibri"/>
              <a:cs typeface="Calibri"/>
            </a:endParaRPr>
          </a:p>
          <a:p>
            <a:pPr marL="12700" marR="24765" lvl="1" indent="914400">
              <a:lnSpc>
                <a:spcPct val="100000"/>
              </a:lnSpc>
              <a:buChar char="-"/>
              <a:tabLst>
                <a:tab pos="1225550" algn="l"/>
                <a:tab pos="1226185" algn="l"/>
              </a:tabLst>
            </a:pPr>
            <a:r>
              <a:rPr sz="2400" spc="-5" dirty="0">
                <a:latin typeface="Calibri"/>
                <a:cs typeface="Calibri"/>
              </a:rPr>
              <a:t>animations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imply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rotated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consecutive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-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Char char="-"/>
            </a:pPr>
            <a:endParaRPr sz="2300">
              <a:latin typeface="Calibri"/>
              <a:cs typeface="Calibri"/>
            </a:endParaRPr>
          </a:p>
          <a:p>
            <a:pPr marL="12700" marR="334645">
              <a:lnSpc>
                <a:spcPct val="100000"/>
              </a:lnSpc>
              <a:buFont typeface="Calibri"/>
              <a:buChar char="•"/>
              <a:tabLst>
                <a:tab pos="368935" algn="l"/>
                <a:tab pos="369570" algn="l"/>
              </a:tabLst>
            </a:pPr>
            <a:r>
              <a:rPr sz="2400" b="1" spc="-5" dirty="0">
                <a:latin typeface="Calibri"/>
                <a:cs typeface="Calibri"/>
              </a:rPr>
              <a:t>Homogeneous </a:t>
            </a:r>
            <a:r>
              <a:rPr sz="2400" b="1" spc="-10" dirty="0">
                <a:latin typeface="Calibri"/>
                <a:cs typeface="Calibri"/>
              </a:rPr>
              <a:t>coordinates provide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FF3399"/>
                </a:solidFill>
                <a:latin typeface="Calibri"/>
                <a:cs typeface="Calibri"/>
              </a:rPr>
              <a:t>efficient </a:t>
            </a:r>
            <a:r>
              <a:rPr sz="2400" b="1" spc="-25" dirty="0">
                <a:latin typeface="Calibri"/>
                <a:cs typeface="Calibri"/>
              </a:rPr>
              <a:t>way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represent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5" dirty="0">
                <a:latin typeface="Calibri"/>
                <a:cs typeface="Calibri"/>
              </a:rPr>
              <a:t>apply sequences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778255"/>
            <a:ext cx="7271384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81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possible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matrix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multiplying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additive terms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3x3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transformations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may</a:t>
            </a:r>
            <a:r>
              <a:rPr sz="2400" b="1" dirty="0">
                <a:latin typeface="Calibri"/>
                <a:cs typeface="Calibri"/>
              </a:rPr>
              <a:t> be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represented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multiplying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matrices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homogenous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799" y="4043298"/>
            <a:ext cx="298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09040" algn="l"/>
                <a:tab pos="1713230" algn="l"/>
              </a:tabLst>
            </a:pPr>
            <a:r>
              <a:rPr sz="2400" i="1" dirty="0">
                <a:latin typeface="Times New Roman"/>
                <a:cs typeface="Times New Roman"/>
              </a:rPr>
              <a:t>( x,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 )	</a:t>
            </a:r>
            <a:r>
              <a:rPr sz="2100" spc="-95" dirty="0">
                <a:latin typeface="Wingdings"/>
                <a:cs typeface="Wingdings"/>
              </a:rPr>
              <a:t></a:t>
            </a:r>
            <a:r>
              <a:rPr sz="2100" spc="-95" dirty="0">
                <a:latin typeface="Times New Roman"/>
                <a:cs typeface="Times New Roman"/>
              </a:rPr>
              <a:t>	</a:t>
            </a:r>
            <a:r>
              <a:rPr sz="2400" i="1" spc="-5" dirty="0">
                <a:latin typeface="Times New Roman"/>
                <a:cs typeface="Times New Roman"/>
              </a:rPr>
              <a:t>(x</a:t>
            </a:r>
            <a:r>
              <a:rPr sz="2400" i="1" spc="-7" baseline="-20833" dirty="0">
                <a:latin typeface="Times New Roman"/>
                <a:cs typeface="Times New Roman"/>
              </a:rPr>
              <a:t>h</a:t>
            </a:r>
            <a:r>
              <a:rPr sz="2400" i="1" spc="-5" dirty="0">
                <a:latin typeface="Times New Roman"/>
                <a:cs typeface="Times New Roman"/>
              </a:rPr>
              <a:t>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20833" dirty="0">
                <a:latin typeface="Times New Roman"/>
                <a:cs typeface="Times New Roman"/>
              </a:rPr>
              <a:t>h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h),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3134" y="4043298"/>
            <a:ext cx="68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2199" y="4848225"/>
            <a:ext cx="303720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1854200" algn="l"/>
              </a:tabLst>
            </a:pPr>
            <a:r>
              <a:rPr sz="2400" i="1" dirty="0">
                <a:latin typeface="Times New Roman"/>
                <a:cs typeface="Times New Roman"/>
              </a:rPr>
              <a:t>x = x</a:t>
            </a:r>
            <a:r>
              <a:rPr sz="2400" i="1" baseline="-20833" dirty="0">
                <a:latin typeface="Times New Roman"/>
                <a:cs typeface="Times New Roman"/>
              </a:rPr>
              <a:t>h</a:t>
            </a:r>
            <a:r>
              <a:rPr sz="2400" i="1" spc="284" baseline="-20833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/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	y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baseline="-20833" dirty="0">
                <a:latin typeface="Times New Roman"/>
                <a:cs typeface="Times New Roman"/>
              </a:rPr>
              <a:t>h</a:t>
            </a:r>
            <a:r>
              <a:rPr sz="2400" i="1" spc="262" baseline="-20833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/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x.h,</a:t>
            </a:r>
            <a:r>
              <a:rPr sz="2400" i="1" spc="-35" dirty="0">
                <a:latin typeface="Times New Roman"/>
                <a:cs typeface="Times New Roman"/>
              </a:rPr>
              <a:t> y.h,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44311" y="4148328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5" h="216535">
                <a:moveTo>
                  <a:pt x="0" y="216408"/>
                </a:moveTo>
                <a:lnTo>
                  <a:pt x="10820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50046" y="6376339"/>
            <a:ext cx="3835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19</a:t>
            </a:fld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77695"/>
            <a:ext cx="413194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Computer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Graphics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Geometric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Primitives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Geometric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2D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3D</a:t>
            </a:r>
            <a:r>
              <a:rPr sz="2400" spc="-10" dirty="0">
                <a:latin typeface="Calibri"/>
                <a:cs typeface="Calibri"/>
              </a:rPr>
              <a:t> visualization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Projections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941959"/>
            <a:ext cx="91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-10" dirty="0"/>
              <a:t>op</a:t>
            </a:r>
            <a:r>
              <a:rPr spc="-15" dirty="0"/>
              <a:t>i</a:t>
            </a:r>
            <a:r>
              <a:rPr spc="-5" dirty="0"/>
              <a:t>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0408" y="981455"/>
            <a:ext cx="2691384" cy="4425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9688" y="475615"/>
            <a:ext cx="44278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2D </a:t>
            </a:r>
            <a:r>
              <a:rPr spc="-30" dirty="0"/>
              <a:t>Translation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(in</a:t>
            </a:r>
            <a:r>
              <a:rPr spc="-20" dirty="0"/>
              <a:t> </a:t>
            </a:r>
            <a:r>
              <a:rPr spc="-10" dirty="0"/>
              <a:t>homogeneous</a:t>
            </a:r>
            <a:r>
              <a:rPr spc="-5" dirty="0"/>
              <a:t> </a:t>
            </a:r>
            <a:r>
              <a:rPr spc="-15" dirty="0"/>
              <a:t>coordinates)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30079" y="1485138"/>
            <a:ext cx="3923029" cy="2661285"/>
            <a:chOff x="830079" y="1485138"/>
            <a:chExt cx="3923029" cy="26612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079" y="2133375"/>
              <a:ext cx="3310628" cy="14129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2372" y="1485137"/>
              <a:ext cx="3650615" cy="2661285"/>
            </a:xfrm>
            <a:custGeom>
              <a:avLst/>
              <a:gdLst/>
              <a:ahLst/>
              <a:cxnLst/>
              <a:rect l="l" t="t" r="r" b="b"/>
              <a:pathLst>
                <a:path w="3650615" h="2661285">
                  <a:moveTo>
                    <a:pt x="171157" y="2162772"/>
                  </a:moveTo>
                  <a:lnTo>
                    <a:pt x="168770" y="2155571"/>
                  </a:lnTo>
                  <a:lnTo>
                    <a:pt x="107670" y="2050923"/>
                  </a:lnTo>
                  <a:lnTo>
                    <a:pt x="85585" y="2013077"/>
                  </a:lnTo>
                  <a:lnTo>
                    <a:pt x="2451" y="2155571"/>
                  </a:lnTo>
                  <a:lnTo>
                    <a:pt x="0" y="2162772"/>
                  </a:lnTo>
                  <a:lnTo>
                    <a:pt x="482" y="2170087"/>
                  </a:lnTo>
                  <a:lnTo>
                    <a:pt x="3657" y="2176691"/>
                  </a:lnTo>
                  <a:lnTo>
                    <a:pt x="9309" y="2181733"/>
                  </a:lnTo>
                  <a:lnTo>
                    <a:pt x="16459" y="2184133"/>
                  </a:lnTo>
                  <a:lnTo>
                    <a:pt x="23749" y="2183638"/>
                  </a:lnTo>
                  <a:lnTo>
                    <a:pt x="30327" y="2180488"/>
                  </a:lnTo>
                  <a:lnTo>
                    <a:pt x="35369" y="2174875"/>
                  </a:lnTo>
                  <a:lnTo>
                    <a:pt x="66535" y="2121458"/>
                  </a:lnTo>
                  <a:lnTo>
                    <a:pt x="66535" y="2660904"/>
                  </a:lnTo>
                  <a:lnTo>
                    <a:pt x="104635" y="2660904"/>
                  </a:lnTo>
                  <a:lnTo>
                    <a:pt x="104635" y="2121458"/>
                  </a:lnTo>
                  <a:lnTo>
                    <a:pt x="135801" y="2174875"/>
                  </a:lnTo>
                  <a:lnTo>
                    <a:pt x="140830" y="2180488"/>
                  </a:lnTo>
                  <a:lnTo>
                    <a:pt x="147408" y="2183638"/>
                  </a:lnTo>
                  <a:lnTo>
                    <a:pt x="154698" y="2184133"/>
                  </a:lnTo>
                  <a:lnTo>
                    <a:pt x="161861" y="2181733"/>
                  </a:lnTo>
                  <a:lnTo>
                    <a:pt x="167487" y="2176691"/>
                  </a:lnTo>
                  <a:lnTo>
                    <a:pt x="170662" y="2170087"/>
                  </a:lnTo>
                  <a:lnTo>
                    <a:pt x="171157" y="2162772"/>
                  </a:lnTo>
                  <a:close/>
                </a:path>
                <a:path w="3650615" h="2661285">
                  <a:moveTo>
                    <a:pt x="1899373" y="571169"/>
                  </a:moveTo>
                  <a:lnTo>
                    <a:pt x="1898891" y="563854"/>
                  </a:lnTo>
                  <a:lnTo>
                    <a:pt x="1895729" y="557250"/>
                  </a:lnTo>
                  <a:lnTo>
                    <a:pt x="1890128" y="552196"/>
                  </a:lnTo>
                  <a:lnTo>
                    <a:pt x="1882927" y="549808"/>
                  </a:lnTo>
                  <a:lnTo>
                    <a:pt x="1875612" y="550291"/>
                  </a:lnTo>
                  <a:lnTo>
                    <a:pt x="1869008" y="553453"/>
                  </a:lnTo>
                  <a:lnTo>
                    <a:pt x="1863966" y="559054"/>
                  </a:lnTo>
                  <a:lnTo>
                    <a:pt x="1832851" y="612394"/>
                  </a:lnTo>
                  <a:lnTo>
                    <a:pt x="1813801" y="645058"/>
                  </a:lnTo>
                  <a:lnTo>
                    <a:pt x="1832838" y="612394"/>
                  </a:lnTo>
                  <a:lnTo>
                    <a:pt x="1832851" y="0"/>
                  </a:lnTo>
                  <a:lnTo>
                    <a:pt x="1794751" y="0"/>
                  </a:lnTo>
                  <a:lnTo>
                    <a:pt x="1794751" y="612394"/>
                  </a:lnTo>
                  <a:lnTo>
                    <a:pt x="1763636" y="559054"/>
                  </a:lnTo>
                  <a:lnTo>
                    <a:pt x="1758581" y="553453"/>
                  </a:lnTo>
                  <a:lnTo>
                    <a:pt x="1751977" y="550291"/>
                  </a:lnTo>
                  <a:lnTo>
                    <a:pt x="1744662" y="549808"/>
                  </a:lnTo>
                  <a:lnTo>
                    <a:pt x="1737474" y="552196"/>
                  </a:lnTo>
                  <a:lnTo>
                    <a:pt x="1731860" y="557250"/>
                  </a:lnTo>
                  <a:lnTo>
                    <a:pt x="1728711" y="563854"/>
                  </a:lnTo>
                  <a:lnTo>
                    <a:pt x="1728216" y="571169"/>
                  </a:lnTo>
                  <a:lnTo>
                    <a:pt x="1730616" y="578358"/>
                  </a:lnTo>
                  <a:lnTo>
                    <a:pt x="1813801" y="720852"/>
                  </a:lnTo>
                  <a:lnTo>
                    <a:pt x="1835886" y="683006"/>
                  </a:lnTo>
                  <a:lnTo>
                    <a:pt x="1896986" y="578358"/>
                  </a:lnTo>
                  <a:lnTo>
                    <a:pt x="1899373" y="571169"/>
                  </a:lnTo>
                  <a:close/>
                </a:path>
                <a:path w="3650615" h="2661285">
                  <a:moveTo>
                    <a:pt x="3650348" y="1637538"/>
                  </a:moveTo>
                  <a:lnTo>
                    <a:pt x="3147428" y="1637538"/>
                  </a:lnTo>
                  <a:lnTo>
                    <a:pt x="3200768" y="1606423"/>
                  </a:lnTo>
                  <a:lnTo>
                    <a:pt x="3206369" y="1601381"/>
                  </a:lnTo>
                  <a:lnTo>
                    <a:pt x="3209531" y="1594777"/>
                  </a:lnTo>
                  <a:lnTo>
                    <a:pt x="3210014" y="1587461"/>
                  </a:lnTo>
                  <a:lnTo>
                    <a:pt x="3207626" y="1580261"/>
                  </a:lnTo>
                  <a:lnTo>
                    <a:pt x="3202571" y="1574660"/>
                  </a:lnTo>
                  <a:lnTo>
                    <a:pt x="3195967" y="1571498"/>
                  </a:lnTo>
                  <a:lnTo>
                    <a:pt x="3188652" y="1571015"/>
                  </a:lnTo>
                  <a:lnTo>
                    <a:pt x="3181464" y="1573403"/>
                  </a:lnTo>
                  <a:lnTo>
                    <a:pt x="3038970" y="1656588"/>
                  </a:lnTo>
                  <a:lnTo>
                    <a:pt x="3181464" y="1739773"/>
                  </a:lnTo>
                  <a:lnTo>
                    <a:pt x="3188652" y="1742173"/>
                  </a:lnTo>
                  <a:lnTo>
                    <a:pt x="3195967" y="1741678"/>
                  </a:lnTo>
                  <a:lnTo>
                    <a:pt x="3202571" y="1738528"/>
                  </a:lnTo>
                  <a:lnTo>
                    <a:pt x="3207626" y="1732915"/>
                  </a:lnTo>
                  <a:lnTo>
                    <a:pt x="3210014" y="1725726"/>
                  </a:lnTo>
                  <a:lnTo>
                    <a:pt x="3209531" y="1718411"/>
                  </a:lnTo>
                  <a:lnTo>
                    <a:pt x="3206369" y="1711807"/>
                  </a:lnTo>
                  <a:lnTo>
                    <a:pt x="3200768" y="1706753"/>
                  </a:lnTo>
                  <a:lnTo>
                    <a:pt x="3147428" y="1675638"/>
                  </a:lnTo>
                  <a:lnTo>
                    <a:pt x="3650348" y="1675638"/>
                  </a:lnTo>
                  <a:lnTo>
                    <a:pt x="3650348" y="1637538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36551" y="4576571"/>
            <a:ext cx="3124200" cy="1014730"/>
            <a:chOff x="1336551" y="4576571"/>
            <a:chExt cx="3124200" cy="10147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6551" y="4576571"/>
              <a:ext cx="3123803" cy="534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33515" y="4942966"/>
              <a:ext cx="171450" cy="648335"/>
            </a:xfrm>
            <a:custGeom>
              <a:avLst/>
              <a:gdLst/>
              <a:ahLst/>
              <a:cxnLst/>
              <a:rect l="l" t="t" r="r" b="b"/>
              <a:pathLst>
                <a:path w="171450" h="648335">
                  <a:moveTo>
                    <a:pt x="85578" y="75800"/>
                  </a:moveTo>
                  <a:lnTo>
                    <a:pt x="66528" y="108457"/>
                  </a:lnTo>
                  <a:lnTo>
                    <a:pt x="66528" y="647826"/>
                  </a:lnTo>
                  <a:lnTo>
                    <a:pt x="104628" y="647826"/>
                  </a:lnTo>
                  <a:lnTo>
                    <a:pt x="104628" y="108457"/>
                  </a:lnTo>
                  <a:lnTo>
                    <a:pt x="85578" y="75800"/>
                  </a:lnTo>
                  <a:close/>
                </a:path>
                <a:path w="171450" h="648335">
                  <a:moveTo>
                    <a:pt x="85578" y="0"/>
                  </a:moveTo>
                  <a:lnTo>
                    <a:pt x="2393" y="142493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5"/>
                  </a:lnTo>
                  <a:lnTo>
                    <a:pt x="16446" y="171049"/>
                  </a:lnTo>
                  <a:lnTo>
                    <a:pt x="23760" y="170560"/>
                  </a:lnTo>
                  <a:lnTo>
                    <a:pt x="30360" y="167405"/>
                  </a:lnTo>
                  <a:lnTo>
                    <a:pt x="35413" y="161797"/>
                  </a:lnTo>
                  <a:lnTo>
                    <a:pt x="66528" y="108457"/>
                  </a:lnTo>
                  <a:lnTo>
                    <a:pt x="66528" y="37845"/>
                  </a:lnTo>
                  <a:lnTo>
                    <a:pt x="107671" y="37845"/>
                  </a:lnTo>
                  <a:lnTo>
                    <a:pt x="85578" y="0"/>
                  </a:lnTo>
                  <a:close/>
                </a:path>
                <a:path w="171450" h="648335">
                  <a:moveTo>
                    <a:pt x="107671" y="37845"/>
                  </a:moveTo>
                  <a:lnTo>
                    <a:pt x="104628" y="37845"/>
                  </a:lnTo>
                  <a:lnTo>
                    <a:pt x="104628" y="108457"/>
                  </a:lnTo>
                  <a:lnTo>
                    <a:pt x="135743" y="161797"/>
                  </a:lnTo>
                  <a:lnTo>
                    <a:pt x="140795" y="167405"/>
                  </a:lnTo>
                  <a:lnTo>
                    <a:pt x="147395" y="170560"/>
                  </a:lnTo>
                  <a:lnTo>
                    <a:pt x="154709" y="171049"/>
                  </a:lnTo>
                  <a:lnTo>
                    <a:pt x="161905" y="168655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3"/>
                  </a:lnTo>
                  <a:lnTo>
                    <a:pt x="107671" y="37845"/>
                  </a:lnTo>
                  <a:close/>
                </a:path>
                <a:path w="171450" h="648335">
                  <a:moveTo>
                    <a:pt x="104628" y="37845"/>
                  </a:moveTo>
                  <a:lnTo>
                    <a:pt x="66528" y="37845"/>
                  </a:lnTo>
                  <a:lnTo>
                    <a:pt x="66528" y="108457"/>
                  </a:lnTo>
                  <a:lnTo>
                    <a:pt x="85578" y="75800"/>
                  </a:lnTo>
                  <a:lnTo>
                    <a:pt x="69068" y="47497"/>
                  </a:lnTo>
                  <a:lnTo>
                    <a:pt x="104628" y="47497"/>
                  </a:lnTo>
                  <a:lnTo>
                    <a:pt x="104628" y="37845"/>
                  </a:lnTo>
                  <a:close/>
                </a:path>
                <a:path w="171450" h="648335">
                  <a:moveTo>
                    <a:pt x="104628" y="47497"/>
                  </a:moveTo>
                  <a:lnTo>
                    <a:pt x="102088" y="47497"/>
                  </a:lnTo>
                  <a:lnTo>
                    <a:pt x="85578" y="75800"/>
                  </a:lnTo>
                  <a:lnTo>
                    <a:pt x="104628" y="108457"/>
                  </a:lnTo>
                  <a:lnTo>
                    <a:pt x="104628" y="47497"/>
                  </a:lnTo>
                  <a:close/>
                </a:path>
                <a:path w="171450" h="648335">
                  <a:moveTo>
                    <a:pt x="102088" y="47497"/>
                  </a:moveTo>
                  <a:lnTo>
                    <a:pt x="69068" y="47497"/>
                  </a:lnTo>
                  <a:lnTo>
                    <a:pt x="85578" y="75800"/>
                  </a:lnTo>
                  <a:lnTo>
                    <a:pt x="102088" y="47497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59628" y="5666028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Baker, 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2D</a:t>
            </a:r>
            <a:r>
              <a:rPr spc="-15" dirty="0"/>
              <a:t> </a:t>
            </a:r>
            <a:r>
              <a:rPr spc="-20" dirty="0"/>
              <a:t>Rotation</a:t>
            </a:r>
          </a:p>
          <a:p>
            <a:pPr marL="73025" algn="ctr">
              <a:lnSpc>
                <a:spcPct val="100000"/>
              </a:lnSpc>
            </a:pPr>
            <a:r>
              <a:rPr spc="-5" dirty="0"/>
              <a:t>(in</a:t>
            </a:r>
            <a:r>
              <a:rPr spc="-15" dirty="0"/>
              <a:t> </a:t>
            </a:r>
            <a:r>
              <a:rPr spc="-10" dirty="0"/>
              <a:t>homogeneous</a:t>
            </a:r>
            <a:r>
              <a:rPr spc="-5" dirty="0"/>
              <a:t> </a:t>
            </a:r>
            <a:r>
              <a:rPr spc="-15" dirty="0"/>
              <a:t>coordinates)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2264" y="3523488"/>
            <a:ext cx="2952115" cy="2543810"/>
            <a:chOff x="5922264" y="3523488"/>
            <a:chExt cx="2952115" cy="25438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264" y="3523488"/>
              <a:ext cx="2951988" cy="2543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10300" y="5934455"/>
              <a:ext cx="1007744" cy="76200"/>
            </a:xfrm>
            <a:custGeom>
              <a:avLst/>
              <a:gdLst/>
              <a:ahLst/>
              <a:cxnLst/>
              <a:rect l="l" t="t" r="r" b="b"/>
              <a:pathLst>
                <a:path w="1007745" h="76200">
                  <a:moveTo>
                    <a:pt x="1007364" y="38100"/>
                  </a:moveTo>
                  <a:lnTo>
                    <a:pt x="994664" y="31750"/>
                  </a:lnTo>
                  <a:lnTo>
                    <a:pt x="931164" y="0"/>
                  </a:lnTo>
                  <a:lnTo>
                    <a:pt x="931164" y="31750"/>
                  </a:lnTo>
                  <a:lnTo>
                    <a:pt x="865632" y="31750"/>
                  </a:ln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865632" y="44450"/>
                  </a:lnTo>
                  <a:lnTo>
                    <a:pt x="931164" y="44450"/>
                  </a:lnTo>
                  <a:lnTo>
                    <a:pt x="931164" y="76200"/>
                  </a:lnTo>
                  <a:lnTo>
                    <a:pt x="994664" y="44450"/>
                  </a:lnTo>
                  <a:lnTo>
                    <a:pt x="1007364" y="3810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89928" y="6073546"/>
            <a:ext cx="972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1400" i="1" spc="-1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cos</a:t>
            </a:r>
            <a:r>
              <a:rPr sz="1400" i="1" spc="-3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(Φ</a:t>
            </a:r>
            <a:r>
              <a:rPr sz="1400" i="1" spc="-2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+</a:t>
            </a:r>
            <a:r>
              <a:rPr sz="1400" i="1" spc="-2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FF3399"/>
                </a:solidFill>
                <a:latin typeface="Times New Roman"/>
                <a:cs typeface="Times New Roman"/>
              </a:rPr>
              <a:t>θ)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8002" y="3696461"/>
            <a:ext cx="941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r</a:t>
            </a:r>
            <a:r>
              <a:rPr sz="1400" i="1" spc="-1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sin</a:t>
            </a:r>
            <a:r>
              <a:rPr sz="1400" i="1" spc="-3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(Φ</a:t>
            </a:r>
            <a:r>
              <a:rPr sz="1400" i="1" spc="-35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3399"/>
                </a:solidFill>
                <a:latin typeface="Times New Roman"/>
                <a:cs typeface="Times New Roman"/>
              </a:rPr>
              <a:t>+</a:t>
            </a:r>
            <a:r>
              <a:rPr sz="1400" i="1" spc="-2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FF3399"/>
                </a:solidFill>
                <a:latin typeface="Times New Roman"/>
                <a:cs typeface="Times New Roman"/>
              </a:rPr>
              <a:t>θ)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28944" y="4096511"/>
            <a:ext cx="1188720" cy="1659889"/>
            <a:chOff x="6028944" y="4096511"/>
            <a:chExt cx="1188720" cy="1659889"/>
          </a:xfrm>
        </p:grpSpPr>
        <p:sp>
          <p:nvSpPr>
            <p:cNvPr id="9" name="object 9"/>
            <p:cNvSpPr/>
            <p:nvPr/>
          </p:nvSpPr>
          <p:spPr>
            <a:xfrm>
              <a:off x="6028944" y="4101083"/>
              <a:ext cx="76200" cy="1655445"/>
            </a:xfrm>
            <a:custGeom>
              <a:avLst/>
              <a:gdLst/>
              <a:ahLst/>
              <a:cxnLst/>
              <a:rect l="l" t="t" r="r" b="b"/>
              <a:pathLst>
                <a:path w="76200" h="165544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655064"/>
                  </a:lnTo>
                  <a:lnTo>
                    <a:pt x="44450" y="1655064"/>
                  </a:lnTo>
                  <a:lnTo>
                    <a:pt x="44450" y="63500"/>
                  </a:lnTo>
                  <a:close/>
                </a:path>
                <a:path w="76200" h="165544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65544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3452" y="4101083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20">
                  <a:moveTo>
                    <a:pt x="0" y="0"/>
                  </a:moveTo>
                  <a:lnTo>
                    <a:pt x="934212" y="0"/>
                  </a:lnTo>
                </a:path>
              </a:pathLst>
            </a:custGeom>
            <a:ln w="9144">
              <a:solidFill>
                <a:srgbClr val="EDEBE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28944" y="4387595"/>
              <a:ext cx="76200" cy="1369060"/>
            </a:xfrm>
            <a:custGeom>
              <a:avLst/>
              <a:gdLst/>
              <a:ahLst/>
              <a:cxnLst/>
              <a:rect l="l" t="t" r="r" b="b"/>
              <a:pathLst>
                <a:path w="76200" h="1369060">
                  <a:moveTo>
                    <a:pt x="31750" y="1292351"/>
                  </a:moveTo>
                  <a:lnTo>
                    <a:pt x="0" y="1292351"/>
                  </a:lnTo>
                  <a:lnTo>
                    <a:pt x="38100" y="1368551"/>
                  </a:lnTo>
                  <a:lnTo>
                    <a:pt x="69850" y="1305051"/>
                  </a:lnTo>
                  <a:lnTo>
                    <a:pt x="31750" y="1305051"/>
                  </a:lnTo>
                  <a:lnTo>
                    <a:pt x="31750" y="1292351"/>
                  </a:lnTo>
                  <a:close/>
                </a:path>
                <a:path w="76200" h="1369060">
                  <a:moveTo>
                    <a:pt x="44450" y="0"/>
                  </a:moveTo>
                  <a:lnTo>
                    <a:pt x="31750" y="0"/>
                  </a:lnTo>
                  <a:lnTo>
                    <a:pt x="31750" y="1305051"/>
                  </a:lnTo>
                  <a:lnTo>
                    <a:pt x="44450" y="1305051"/>
                  </a:lnTo>
                  <a:lnTo>
                    <a:pt x="44450" y="0"/>
                  </a:lnTo>
                  <a:close/>
                </a:path>
                <a:path w="76200" h="1369060">
                  <a:moveTo>
                    <a:pt x="76200" y="1292351"/>
                  </a:moveTo>
                  <a:lnTo>
                    <a:pt x="44450" y="1292351"/>
                  </a:lnTo>
                  <a:lnTo>
                    <a:pt x="44450" y="1305051"/>
                  </a:lnTo>
                  <a:lnTo>
                    <a:pt x="69850" y="1305051"/>
                  </a:lnTo>
                  <a:lnTo>
                    <a:pt x="76200" y="1292351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9995" y="3688079"/>
            <a:ext cx="4658868" cy="16108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7245" y="5573267"/>
            <a:ext cx="3879198" cy="87934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2211" y="1555114"/>
            <a:ext cx="6038215" cy="112712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555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x’= r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8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2400" i="1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2400" i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400" i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7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–</a:t>
            </a:r>
            <a:r>
              <a:rPr sz="2400" i="1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8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sin</a:t>
            </a:r>
            <a:r>
              <a:rPr sz="2400" i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y’= r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si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14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)</a:t>
            </a:r>
            <a:r>
              <a:rPr sz="2400" i="1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2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r>
              <a:rPr sz="2400" i="1" spc="-114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+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2400" i="1" spc="114" dirty="0">
                <a:solidFill>
                  <a:srgbClr val="333333"/>
                </a:solidFill>
                <a:latin typeface="Comic Sans MS"/>
                <a:cs typeface="Comic Sans MS"/>
              </a:rPr>
              <a:t>Φ</a:t>
            </a:r>
            <a:r>
              <a:rPr sz="2400" i="1" spc="-12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cos</a:t>
            </a:r>
            <a:r>
              <a:rPr sz="2400" i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spc="-385" dirty="0">
                <a:solidFill>
                  <a:srgbClr val="333333"/>
                </a:solidFill>
                <a:latin typeface="Comic Sans MS"/>
                <a:cs typeface="Comic Sans MS"/>
              </a:rPr>
              <a:t>Θ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532" y="497586"/>
            <a:ext cx="44278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2D </a:t>
            </a:r>
            <a:r>
              <a:rPr spc="-10" dirty="0"/>
              <a:t>Scaling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(in</a:t>
            </a:r>
            <a:r>
              <a:rPr spc="-20" dirty="0"/>
              <a:t> </a:t>
            </a:r>
            <a:r>
              <a:rPr spc="-10" dirty="0"/>
              <a:t>homogeneous</a:t>
            </a:r>
            <a:r>
              <a:rPr spc="-5" dirty="0"/>
              <a:t> </a:t>
            </a:r>
            <a:r>
              <a:rPr spc="-15" dirty="0"/>
              <a:t>coordinates)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22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3031" y="2276855"/>
            <a:ext cx="1187196" cy="1223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0776" y="1348739"/>
            <a:ext cx="644651" cy="6659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680" y="4157471"/>
            <a:ext cx="644651" cy="6659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6643" y="5090159"/>
            <a:ext cx="1187196" cy="6476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1703" y="2014727"/>
            <a:ext cx="4076700" cy="1219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7056" y="4207078"/>
            <a:ext cx="3425344" cy="94251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10478" y="5760516"/>
            <a:ext cx="2296795" cy="87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1800" i="1" spc="1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≠</a:t>
            </a:r>
            <a:r>
              <a:rPr sz="1800" i="1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Baker, 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1993" y="3520185"/>
            <a:ext cx="96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x</a:t>
            </a:r>
            <a:r>
              <a:rPr sz="1800" i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=</a:t>
            </a:r>
            <a:r>
              <a:rPr sz="2400" i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33"/>
                </a:solidFill>
                <a:latin typeface="Times New Roman"/>
                <a:cs typeface="Times New Roman"/>
              </a:rPr>
              <a:t>s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511" y="1655064"/>
            <a:ext cx="4492751" cy="11567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7630" y="653923"/>
            <a:ext cx="4908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Concatenation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two</a:t>
            </a:r>
            <a:r>
              <a:rPr dirty="0"/>
              <a:t> </a:t>
            </a:r>
            <a:r>
              <a:rPr spc="-15" dirty="0"/>
              <a:t>translations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5147" y="3195827"/>
            <a:ext cx="6067044" cy="12786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603" y="5152644"/>
            <a:ext cx="6935724" cy="5699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2133600"/>
            <a:ext cx="8023225" cy="15834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5113" y="653923"/>
            <a:ext cx="65728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Concatenation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two</a:t>
            </a:r>
            <a:r>
              <a:rPr spc="5" dirty="0"/>
              <a:t> </a:t>
            </a:r>
            <a:r>
              <a:rPr spc="-10" dirty="0"/>
              <a:t>scaling</a:t>
            </a:r>
            <a:r>
              <a:rPr spc="15" dirty="0"/>
              <a:t> </a:t>
            </a:r>
            <a:r>
              <a:rPr spc="-20" dirty="0"/>
              <a:t>transformations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196" y="4509515"/>
            <a:ext cx="7735824" cy="12298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59" y="1988820"/>
            <a:ext cx="8577072" cy="2554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9480" marR="5080" indent="425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Arbitrary </a:t>
            </a:r>
            <a:r>
              <a:rPr spc="-20" dirty="0"/>
              <a:t>Rotation </a:t>
            </a:r>
            <a:r>
              <a:rPr spc="-620" dirty="0"/>
              <a:t> </a:t>
            </a:r>
            <a:r>
              <a:rPr spc="-15" dirty="0"/>
              <a:t>(around</a:t>
            </a:r>
            <a:r>
              <a:rPr dirty="0"/>
              <a:t> </a:t>
            </a:r>
            <a:r>
              <a:rPr spc="-20" dirty="0"/>
              <a:t>any</a:t>
            </a:r>
            <a:r>
              <a:rPr spc="-25" dirty="0"/>
              <a:t> </a:t>
            </a:r>
            <a:r>
              <a:rPr spc="-15" dirty="0"/>
              <a:t>point)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50442" y="5251830"/>
            <a:ext cx="188023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Translation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Arial MT"/>
                <a:cs typeface="Arial MT"/>
              </a:rPr>
              <a:t>(to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origin)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4652" y="5251830"/>
            <a:ext cx="265684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  <a:tabLst>
                <a:tab pos="2491105" algn="l"/>
              </a:tabLst>
            </a:pP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	+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 MT"/>
                <a:cs typeface="Arial MT"/>
              </a:rPr>
              <a:t>(around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origin)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3909" y="5251830"/>
            <a:ext cx="277876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07010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latin typeface="Calibri"/>
                <a:cs typeface="Calibri"/>
              </a:rPr>
              <a:t>Inverse Translation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191" y="4482210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Baker, 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" y="1700783"/>
            <a:ext cx="8429244" cy="26929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6709" y="941959"/>
            <a:ext cx="2391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Arbitrary</a:t>
            </a:r>
            <a:r>
              <a:rPr spc="-50" dirty="0"/>
              <a:t> </a:t>
            </a:r>
            <a:r>
              <a:rPr spc="-10" dirty="0"/>
              <a:t>Scaling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194917" y="5200903"/>
            <a:ext cx="514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Translation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Scaling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Inverse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881" y="4489830"/>
            <a:ext cx="204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 Baker,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377" y="653923"/>
            <a:ext cx="2895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Order</a:t>
            </a:r>
            <a:r>
              <a:rPr spc="-25" dirty="0"/>
              <a:t> </a:t>
            </a:r>
            <a:r>
              <a:rPr spc="-5" dirty="0"/>
              <a:t>is </a:t>
            </a:r>
            <a:r>
              <a:rPr spc="-15" dirty="0"/>
              <a:t>important</a:t>
            </a:r>
            <a:r>
              <a:rPr dirty="0"/>
              <a:t> </a:t>
            </a:r>
            <a:r>
              <a:rPr spc="-5" dirty="0"/>
              <a:t>!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23" y="2529527"/>
            <a:ext cx="3485388" cy="17498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8140" y="2564892"/>
            <a:ext cx="3949769" cy="1714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072" y="5066157"/>
            <a:ext cx="8533765" cy="942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25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600" spc="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 Baker,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885440" algn="l"/>
              </a:tabLst>
            </a:pPr>
            <a:r>
              <a:rPr sz="2200" spc="-10" dirty="0">
                <a:latin typeface="Calibri"/>
                <a:cs typeface="Calibri"/>
              </a:rPr>
              <a:t>Results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	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transformations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10" dirty="0">
                <a:latin typeface="Arial MT"/>
                <a:cs typeface="Arial MT"/>
              </a:rPr>
              <a:t>!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088237" y="4606797"/>
            <a:ext cx="2225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Translation </a:t>
            </a:r>
            <a:r>
              <a:rPr sz="1600" spc="-5" dirty="0">
                <a:latin typeface="Arial MT"/>
                <a:cs typeface="Arial MT"/>
              </a:rPr>
              <a:t>+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rotation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278" y="4606797"/>
            <a:ext cx="2305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b)</a:t>
            </a:r>
            <a:r>
              <a:rPr sz="1600" spc="4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Rotation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+</a:t>
            </a:r>
            <a:r>
              <a:rPr sz="1600" spc="4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translation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006" y="1138173"/>
            <a:ext cx="755777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2D </a:t>
            </a:r>
            <a:r>
              <a:rPr sz="2400" spc="-5" dirty="0">
                <a:latin typeface="Calibri"/>
                <a:cs typeface="Calibri"/>
              </a:rPr>
              <a:t>scene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world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coordinate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42265" marR="2052320" indent="-342265" algn="r">
              <a:lnSpc>
                <a:spcPct val="100000"/>
              </a:lnSpc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clipping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window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XOY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plane</a:t>
            </a:r>
            <a:endParaRPr sz="2400">
              <a:latin typeface="Calibri"/>
              <a:cs typeface="Calibri"/>
            </a:endParaRPr>
          </a:p>
          <a:p>
            <a:pPr marR="2027555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window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displayed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viewport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contents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clipping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window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7379" y="522223"/>
            <a:ext cx="436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15" dirty="0"/>
              <a:t> </a:t>
            </a:r>
            <a:r>
              <a:rPr spc="-10" dirty="0"/>
              <a:t>case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viewing</a:t>
            </a:r>
            <a:r>
              <a:rPr spc="-15" dirty="0"/>
              <a:t> </a:t>
            </a:r>
            <a:r>
              <a:rPr spc="-5" dirty="0"/>
              <a:t>2D</a:t>
            </a:r>
            <a:r>
              <a:rPr spc="15" dirty="0"/>
              <a:t> </a:t>
            </a:r>
            <a:r>
              <a:rPr spc="-10" dirty="0"/>
              <a:t>scenes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2492" y="4194047"/>
            <a:ext cx="4392865" cy="2100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540" y="6266789"/>
            <a:ext cx="5224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https://www.geeksforgeeks.org/window-to-viewport-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transformation-in-computer-graphics-with-implementation/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0234" y="4466590"/>
            <a:ext cx="20466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Note: Clipping window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viewport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traditional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terms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" y="1813560"/>
            <a:ext cx="5849620" cy="4438650"/>
            <a:chOff x="22859" y="1813560"/>
            <a:chExt cx="5849620" cy="443865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39" y="6083256"/>
              <a:ext cx="5748598" cy="1688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733" y="6089967"/>
              <a:ext cx="5688965" cy="120650"/>
            </a:xfrm>
            <a:custGeom>
              <a:avLst/>
              <a:gdLst/>
              <a:ahLst/>
              <a:cxnLst/>
              <a:rect l="l" t="t" r="r" b="b"/>
              <a:pathLst>
                <a:path w="5688965" h="120650">
                  <a:moveTo>
                    <a:pt x="5637272" y="60134"/>
                  </a:moveTo>
                  <a:lnTo>
                    <a:pt x="5572506" y="97891"/>
                  </a:lnTo>
                  <a:lnTo>
                    <a:pt x="5570474" y="105816"/>
                  </a:lnTo>
                  <a:lnTo>
                    <a:pt x="5574030" y="112001"/>
                  </a:lnTo>
                  <a:lnTo>
                    <a:pt x="5577713" y="118173"/>
                  </a:lnTo>
                  <a:lnTo>
                    <a:pt x="5585587" y="120269"/>
                  </a:lnTo>
                  <a:lnTo>
                    <a:pt x="5666504" y="73088"/>
                  </a:lnTo>
                  <a:lnTo>
                    <a:pt x="5662930" y="73088"/>
                  </a:lnTo>
                  <a:lnTo>
                    <a:pt x="5662930" y="71323"/>
                  </a:lnTo>
                  <a:lnTo>
                    <a:pt x="5656453" y="71323"/>
                  </a:lnTo>
                  <a:lnTo>
                    <a:pt x="5637272" y="60134"/>
                  </a:lnTo>
                  <a:close/>
                </a:path>
                <a:path w="5688965" h="120650">
                  <a:moveTo>
                    <a:pt x="5615065" y="47180"/>
                  </a:moveTo>
                  <a:lnTo>
                    <a:pt x="0" y="47180"/>
                  </a:lnTo>
                  <a:lnTo>
                    <a:pt x="0" y="73088"/>
                  </a:lnTo>
                  <a:lnTo>
                    <a:pt x="5615065" y="73088"/>
                  </a:lnTo>
                  <a:lnTo>
                    <a:pt x="5637272" y="60134"/>
                  </a:lnTo>
                  <a:lnTo>
                    <a:pt x="5615065" y="47180"/>
                  </a:lnTo>
                  <a:close/>
                </a:path>
                <a:path w="5688965" h="120650">
                  <a:moveTo>
                    <a:pt x="5666504" y="47180"/>
                  </a:moveTo>
                  <a:lnTo>
                    <a:pt x="5662930" y="47180"/>
                  </a:lnTo>
                  <a:lnTo>
                    <a:pt x="5662930" y="73088"/>
                  </a:lnTo>
                  <a:lnTo>
                    <a:pt x="5666504" y="73088"/>
                  </a:lnTo>
                  <a:lnTo>
                    <a:pt x="5688711" y="60134"/>
                  </a:lnTo>
                  <a:lnTo>
                    <a:pt x="5666504" y="47180"/>
                  </a:lnTo>
                  <a:close/>
                </a:path>
                <a:path w="5688965" h="120650">
                  <a:moveTo>
                    <a:pt x="5656453" y="48945"/>
                  </a:moveTo>
                  <a:lnTo>
                    <a:pt x="5637272" y="60134"/>
                  </a:lnTo>
                  <a:lnTo>
                    <a:pt x="5656453" y="71323"/>
                  </a:lnTo>
                  <a:lnTo>
                    <a:pt x="5656453" y="48945"/>
                  </a:lnTo>
                  <a:close/>
                </a:path>
                <a:path w="5688965" h="120650">
                  <a:moveTo>
                    <a:pt x="5662930" y="48945"/>
                  </a:moveTo>
                  <a:lnTo>
                    <a:pt x="5656453" y="48945"/>
                  </a:lnTo>
                  <a:lnTo>
                    <a:pt x="5656453" y="71323"/>
                  </a:lnTo>
                  <a:lnTo>
                    <a:pt x="5662930" y="71323"/>
                  </a:lnTo>
                  <a:lnTo>
                    <a:pt x="5662930" y="48945"/>
                  </a:lnTo>
                  <a:close/>
                </a:path>
                <a:path w="5688965" h="120650">
                  <a:moveTo>
                    <a:pt x="5585587" y="0"/>
                  </a:moveTo>
                  <a:lnTo>
                    <a:pt x="5577713" y="2082"/>
                  </a:lnTo>
                  <a:lnTo>
                    <a:pt x="5574030" y="8267"/>
                  </a:lnTo>
                  <a:lnTo>
                    <a:pt x="5570474" y="14452"/>
                  </a:lnTo>
                  <a:lnTo>
                    <a:pt x="5572506" y="22377"/>
                  </a:lnTo>
                  <a:lnTo>
                    <a:pt x="5637272" y="60134"/>
                  </a:lnTo>
                  <a:lnTo>
                    <a:pt x="5656453" y="48945"/>
                  </a:lnTo>
                  <a:lnTo>
                    <a:pt x="5662930" y="48945"/>
                  </a:lnTo>
                  <a:lnTo>
                    <a:pt x="5662930" y="47180"/>
                  </a:lnTo>
                  <a:lnTo>
                    <a:pt x="5666504" y="47180"/>
                  </a:lnTo>
                  <a:lnTo>
                    <a:pt x="558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2569464"/>
              <a:ext cx="5439155" cy="3552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9" y="1813560"/>
              <a:ext cx="310959" cy="43936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462" y="1951482"/>
              <a:ext cx="120650" cy="4197985"/>
            </a:xfrm>
            <a:custGeom>
              <a:avLst/>
              <a:gdLst/>
              <a:ahLst/>
              <a:cxnLst/>
              <a:rect l="l" t="t" r="r" b="b"/>
              <a:pathLst>
                <a:path w="120650" h="4197985">
                  <a:moveTo>
                    <a:pt x="60131" y="51311"/>
                  </a:moveTo>
                  <a:lnTo>
                    <a:pt x="47177" y="73518"/>
                  </a:lnTo>
                  <a:lnTo>
                    <a:pt x="47177" y="4197438"/>
                  </a:lnTo>
                  <a:lnTo>
                    <a:pt x="73085" y="4197438"/>
                  </a:lnTo>
                  <a:lnTo>
                    <a:pt x="73085" y="73518"/>
                  </a:lnTo>
                  <a:lnTo>
                    <a:pt x="60131" y="51311"/>
                  </a:lnTo>
                  <a:close/>
                </a:path>
                <a:path w="120650" h="4197985">
                  <a:moveTo>
                    <a:pt x="60131" y="0"/>
                  </a:moveTo>
                  <a:lnTo>
                    <a:pt x="3604" y="96900"/>
                  </a:lnTo>
                  <a:lnTo>
                    <a:pt x="0" y="102996"/>
                  </a:lnTo>
                  <a:lnTo>
                    <a:pt x="2086" y="110997"/>
                  </a:lnTo>
                  <a:lnTo>
                    <a:pt x="14450" y="118109"/>
                  </a:lnTo>
                  <a:lnTo>
                    <a:pt x="22374" y="116077"/>
                  </a:lnTo>
                  <a:lnTo>
                    <a:pt x="25981" y="109854"/>
                  </a:lnTo>
                  <a:lnTo>
                    <a:pt x="47177" y="73518"/>
                  </a:lnTo>
                  <a:lnTo>
                    <a:pt x="47177" y="25653"/>
                  </a:lnTo>
                  <a:lnTo>
                    <a:pt x="75097" y="25653"/>
                  </a:lnTo>
                  <a:lnTo>
                    <a:pt x="60131" y="0"/>
                  </a:lnTo>
                  <a:close/>
                </a:path>
                <a:path w="120650" h="4197985">
                  <a:moveTo>
                    <a:pt x="75097" y="25653"/>
                  </a:moveTo>
                  <a:lnTo>
                    <a:pt x="73085" y="25653"/>
                  </a:lnTo>
                  <a:lnTo>
                    <a:pt x="73085" y="73518"/>
                  </a:lnTo>
                  <a:lnTo>
                    <a:pt x="94282" y="109854"/>
                  </a:lnTo>
                  <a:lnTo>
                    <a:pt x="97889" y="116077"/>
                  </a:lnTo>
                  <a:lnTo>
                    <a:pt x="105813" y="118109"/>
                  </a:lnTo>
                  <a:lnTo>
                    <a:pt x="118183" y="110997"/>
                  </a:lnTo>
                  <a:lnTo>
                    <a:pt x="120266" y="102996"/>
                  </a:lnTo>
                  <a:lnTo>
                    <a:pt x="116659" y="96900"/>
                  </a:lnTo>
                  <a:lnTo>
                    <a:pt x="75097" y="25653"/>
                  </a:lnTo>
                  <a:close/>
                </a:path>
                <a:path w="120650" h="4197985">
                  <a:moveTo>
                    <a:pt x="73085" y="25653"/>
                  </a:moveTo>
                  <a:lnTo>
                    <a:pt x="47177" y="25653"/>
                  </a:lnTo>
                  <a:lnTo>
                    <a:pt x="47177" y="73518"/>
                  </a:lnTo>
                  <a:lnTo>
                    <a:pt x="60131" y="51311"/>
                  </a:lnTo>
                  <a:lnTo>
                    <a:pt x="48943" y="32130"/>
                  </a:lnTo>
                  <a:lnTo>
                    <a:pt x="73085" y="32130"/>
                  </a:lnTo>
                  <a:lnTo>
                    <a:pt x="73085" y="25653"/>
                  </a:lnTo>
                  <a:close/>
                </a:path>
                <a:path w="120650" h="4197985">
                  <a:moveTo>
                    <a:pt x="73085" y="32130"/>
                  </a:moveTo>
                  <a:lnTo>
                    <a:pt x="71320" y="32130"/>
                  </a:lnTo>
                  <a:lnTo>
                    <a:pt x="60131" y="51311"/>
                  </a:lnTo>
                  <a:lnTo>
                    <a:pt x="73085" y="73518"/>
                  </a:lnTo>
                  <a:lnTo>
                    <a:pt x="73085" y="32130"/>
                  </a:lnTo>
                  <a:close/>
                </a:path>
                <a:path w="120650" h="4197985">
                  <a:moveTo>
                    <a:pt x="71320" y="32130"/>
                  </a:moveTo>
                  <a:lnTo>
                    <a:pt x="48943" y="32130"/>
                  </a:lnTo>
                  <a:lnTo>
                    <a:pt x="60131" y="51311"/>
                  </a:lnTo>
                  <a:lnTo>
                    <a:pt x="71320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2597" y="6360363"/>
            <a:ext cx="1702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World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Coordinates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1186" y="6334455"/>
            <a:ext cx="302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xw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156" y="411937"/>
            <a:ext cx="202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World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9540" y="405206"/>
            <a:ext cx="2949575" cy="2327910"/>
            <a:chOff x="6069540" y="405206"/>
            <a:chExt cx="2949575" cy="23279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9540" y="405206"/>
              <a:ext cx="168806" cy="22099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6126" y="406145"/>
              <a:ext cx="120650" cy="2160270"/>
            </a:xfrm>
            <a:custGeom>
              <a:avLst/>
              <a:gdLst/>
              <a:ahLst/>
              <a:cxnLst/>
              <a:rect l="l" t="t" r="r" b="b"/>
              <a:pathLst>
                <a:path w="120650" h="2160270">
                  <a:moveTo>
                    <a:pt x="60071" y="51289"/>
                  </a:moveTo>
                  <a:lnTo>
                    <a:pt x="47117" y="73496"/>
                  </a:lnTo>
                  <a:lnTo>
                    <a:pt x="47117" y="2160269"/>
                  </a:lnTo>
                  <a:lnTo>
                    <a:pt x="73025" y="2160269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2160270">
                  <a:moveTo>
                    <a:pt x="60071" y="0"/>
                  </a:moveTo>
                  <a:lnTo>
                    <a:pt x="0" y="102996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216027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6"/>
                  </a:lnTo>
                  <a:lnTo>
                    <a:pt x="75033" y="25653"/>
                  </a:lnTo>
                  <a:close/>
                </a:path>
                <a:path w="120650" h="2160270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2160270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2160270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2763" y="2421699"/>
              <a:ext cx="2906267" cy="3109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56197" y="2499486"/>
              <a:ext cx="2708910" cy="120650"/>
            </a:xfrm>
            <a:custGeom>
              <a:avLst/>
              <a:gdLst/>
              <a:ahLst/>
              <a:cxnLst/>
              <a:rect l="l" t="t" r="r" b="b"/>
              <a:pathLst>
                <a:path w="2708909" h="120650">
                  <a:moveTo>
                    <a:pt x="2657366" y="60071"/>
                  </a:moveTo>
                  <a:lnTo>
                    <a:pt x="2598801" y="94234"/>
                  </a:lnTo>
                  <a:lnTo>
                    <a:pt x="2592578" y="97789"/>
                  </a:lnTo>
                  <a:lnTo>
                    <a:pt x="2590546" y="105790"/>
                  </a:lnTo>
                  <a:lnTo>
                    <a:pt x="2594102" y="111887"/>
                  </a:lnTo>
                  <a:lnTo>
                    <a:pt x="2597784" y="118110"/>
                  </a:lnTo>
                  <a:lnTo>
                    <a:pt x="2605658" y="120141"/>
                  </a:lnTo>
                  <a:lnTo>
                    <a:pt x="2611881" y="116586"/>
                  </a:lnTo>
                  <a:lnTo>
                    <a:pt x="2686571" y="73025"/>
                  </a:lnTo>
                  <a:lnTo>
                    <a:pt x="2683002" y="73025"/>
                  </a:lnTo>
                  <a:lnTo>
                    <a:pt x="2683002" y="71247"/>
                  </a:lnTo>
                  <a:lnTo>
                    <a:pt x="2676525" y="71247"/>
                  </a:lnTo>
                  <a:lnTo>
                    <a:pt x="2657366" y="60071"/>
                  </a:lnTo>
                  <a:close/>
                </a:path>
                <a:path w="2708909" h="120650">
                  <a:moveTo>
                    <a:pt x="2635159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635159" y="73025"/>
                  </a:lnTo>
                  <a:lnTo>
                    <a:pt x="2657366" y="60071"/>
                  </a:lnTo>
                  <a:lnTo>
                    <a:pt x="2635159" y="47116"/>
                  </a:lnTo>
                  <a:close/>
                </a:path>
                <a:path w="2708909" h="120650">
                  <a:moveTo>
                    <a:pt x="2686571" y="47116"/>
                  </a:moveTo>
                  <a:lnTo>
                    <a:pt x="2683002" y="47116"/>
                  </a:lnTo>
                  <a:lnTo>
                    <a:pt x="2683002" y="73025"/>
                  </a:lnTo>
                  <a:lnTo>
                    <a:pt x="2686571" y="73025"/>
                  </a:lnTo>
                  <a:lnTo>
                    <a:pt x="2708782" y="60071"/>
                  </a:lnTo>
                  <a:lnTo>
                    <a:pt x="2686571" y="47116"/>
                  </a:lnTo>
                  <a:close/>
                </a:path>
                <a:path w="2708909" h="120650">
                  <a:moveTo>
                    <a:pt x="2676525" y="48895"/>
                  </a:moveTo>
                  <a:lnTo>
                    <a:pt x="2657366" y="60071"/>
                  </a:lnTo>
                  <a:lnTo>
                    <a:pt x="2676525" y="71247"/>
                  </a:lnTo>
                  <a:lnTo>
                    <a:pt x="2676525" y="48895"/>
                  </a:lnTo>
                  <a:close/>
                </a:path>
                <a:path w="2708909" h="120650">
                  <a:moveTo>
                    <a:pt x="2683002" y="48895"/>
                  </a:moveTo>
                  <a:lnTo>
                    <a:pt x="2676525" y="48895"/>
                  </a:lnTo>
                  <a:lnTo>
                    <a:pt x="2676525" y="71247"/>
                  </a:lnTo>
                  <a:lnTo>
                    <a:pt x="2683002" y="71247"/>
                  </a:lnTo>
                  <a:lnTo>
                    <a:pt x="2683002" y="48895"/>
                  </a:lnTo>
                  <a:close/>
                </a:path>
                <a:path w="2708909" h="120650">
                  <a:moveTo>
                    <a:pt x="2605658" y="0"/>
                  </a:moveTo>
                  <a:lnTo>
                    <a:pt x="2597784" y="2032"/>
                  </a:lnTo>
                  <a:lnTo>
                    <a:pt x="2594102" y="8254"/>
                  </a:lnTo>
                  <a:lnTo>
                    <a:pt x="2590546" y="14350"/>
                  </a:lnTo>
                  <a:lnTo>
                    <a:pt x="2592578" y="22351"/>
                  </a:lnTo>
                  <a:lnTo>
                    <a:pt x="2598801" y="25908"/>
                  </a:lnTo>
                  <a:lnTo>
                    <a:pt x="2657366" y="60071"/>
                  </a:lnTo>
                  <a:lnTo>
                    <a:pt x="2676525" y="48895"/>
                  </a:lnTo>
                  <a:lnTo>
                    <a:pt x="2683002" y="48895"/>
                  </a:lnTo>
                  <a:lnTo>
                    <a:pt x="2683002" y="47116"/>
                  </a:lnTo>
                  <a:lnTo>
                    <a:pt x="2686571" y="47116"/>
                  </a:lnTo>
                  <a:lnTo>
                    <a:pt x="2611881" y="3555"/>
                  </a:lnTo>
                  <a:lnTo>
                    <a:pt x="2605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91809" y="2631439"/>
            <a:ext cx="183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Display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Coordinates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5390" y="2605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1853" y="6130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88835" y="720851"/>
            <a:ext cx="1944624" cy="1269491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44209" y="86106"/>
            <a:ext cx="976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Viewport</a:t>
            </a:r>
            <a:endParaRPr sz="2000"/>
          </a:p>
        </p:txBody>
      </p:sp>
      <p:sp>
        <p:nvSpPr>
          <p:cNvPr id="21" name="object 21"/>
          <p:cNvSpPr txBox="1"/>
          <p:nvPr/>
        </p:nvSpPr>
        <p:spPr>
          <a:xfrm>
            <a:off x="258267" y="1501520"/>
            <a:ext cx="1780539" cy="80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Clipping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Window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04470">
              <a:lnSpc>
                <a:spcPct val="100000"/>
              </a:lnSpc>
            </a:pPr>
            <a:r>
              <a:rPr sz="1600" spc="-25" dirty="0">
                <a:latin typeface="Arial MT"/>
                <a:cs typeface="Arial MT"/>
              </a:rPr>
              <a:t>yw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70406" y="3202611"/>
            <a:ext cx="1177290" cy="1244600"/>
            <a:chOff x="5870406" y="3202611"/>
            <a:chExt cx="1177290" cy="124460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0406" y="3202611"/>
              <a:ext cx="1176864" cy="12445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895340" y="3213354"/>
              <a:ext cx="1126490" cy="1193800"/>
            </a:xfrm>
            <a:custGeom>
              <a:avLst/>
              <a:gdLst/>
              <a:ahLst/>
              <a:cxnLst/>
              <a:rect l="l" t="t" r="r" b="b"/>
              <a:pathLst>
                <a:path w="1126490" h="1193800">
                  <a:moveTo>
                    <a:pt x="1090741" y="37370"/>
                  </a:moveTo>
                  <a:lnTo>
                    <a:pt x="1066103" y="44617"/>
                  </a:lnTo>
                  <a:lnTo>
                    <a:pt x="0" y="1176020"/>
                  </a:lnTo>
                  <a:lnTo>
                    <a:pt x="18796" y="1193800"/>
                  </a:lnTo>
                  <a:lnTo>
                    <a:pt x="1084951" y="62341"/>
                  </a:lnTo>
                  <a:lnTo>
                    <a:pt x="1090741" y="37370"/>
                  </a:lnTo>
                  <a:close/>
                </a:path>
                <a:path w="1126490" h="1193800">
                  <a:moveTo>
                    <a:pt x="1123707" y="9779"/>
                  </a:moveTo>
                  <a:lnTo>
                    <a:pt x="1098931" y="9779"/>
                  </a:lnTo>
                  <a:lnTo>
                    <a:pt x="1117727" y="27559"/>
                  </a:lnTo>
                  <a:lnTo>
                    <a:pt x="1084951" y="62341"/>
                  </a:lnTo>
                  <a:lnTo>
                    <a:pt x="1075436" y="103378"/>
                  </a:lnTo>
                  <a:lnTo>
                    <a:pt x="1073785" y="110362"/>
                  </a:lnTo>
                  <a:lnTo>
                    <a:pt x="1078103" y="117348"/>
                  </a:lnTo>
                  <a:lnTo>
                    <a:pt x="1085088" y="118999"/>
                  </a:lnTo>
                  <a:lnTo>
                    <a:pt x="1092073" y="120523"/>
                  </a:lnTo>
                  <a:lnTo>
                    <a:pt x="1099058" y="116205"/>
                  </a:lnTo>
                  <a:lnTo>
                    <a:pt x="1100582" y="109220"/>
                  </a:lnTo>
                  <a:lnTo>
                    <a:pt x="1123707" y="9779"/>
                  </a:lnTo>
                  <a:close/>
                </a:path>
                <a:path w="1126490" h="1193800">
                  <a:moveTo>
                    <a:pt x="1105241" y="15748"/>
                  </a:moveTo>
                  <a:lnTo>
                    <a:pt x="1095756" y="15748"/>
                  </a:lnTo>
                  <a:lnTo>
                    <a:pt x="1112012" y="31115"/>
                  </a:lnTo>
                  <a:lnTo>
                    <a:pt x="1090741" y="37370"/>
                  </a:lnTo>
                  <a:lnTo>
                    <a:pt x="1084951" y="62341"/>
                  </a:lnTo>
                  <a:lnTo>
                    <a:pt x="1117727" y="27559"/>
                  </a:lnTo>
                  <a:lnTo>
                    <a:pt x="1105241" y="15748"/>
                  </a:lnTo>
                  <a:close/>
                </a:path>
                <a:path w="1126490" h="1193800">
                  <a:moveTo>
                    <a:pt x="1125982" y="0"/>
                  </a:moveTo>
                  <a:lnTo>
                    <a:pt x="1011428" y="33782"/>
                  </a:lnTo>
                  <a:lnTo>
                    <a:pt x="1007617" y="40894"/>
                  </a:lnTo>
                  <a:lnTo>
                    <a:pt x="1009650" y="47751"/>
                  </a:lnTo>
                  <a:lnTo>
                    <a:pt x="1011555" y="54610"/>
                  </a:lnTo>
                  <a:lnTo>
                    <a:pt x="1018793" y="58547"/>
                  </a:lnTo>
                  <a:lnTo>
                    <a:pt x="1066103" y="44617"/>
                  </a:lnTo>
                  <a:lnTo>
                    <a:pt x="1098931" y="9779"/>
                  </a:lnTo>
                  <a:lnTo>
                    <a:pt x="1123707" y="9779"/>
                  </a:lnTo>
                  <a:lnTo>
                    <a:pt x="1125982" y="0"/>
                  </a:lnTo>
                  <a:close/>
                </a:path>
                <a:path w="1126490" h="1193800">
                  <a:moveTo>
                    <a:pt x="1098931" y="9779"/>
                  </a:moveTo>
                  <a:lnTo>
                    <a:pt x="1066103" y="44617"/>
                  </a:lnTo>
                  <a:lnTo>
                    <a:pt x="1090741" y="37370"/>
                  </a:lnTo>
                  <a:lnTo>
                    <a:pt x="1095756" y="15748"/>
                  </a:lnTo>
                  <a:lnTo>
                    <a:pt x="1105241" y="15748"/>
                  </a:lnTo>
                  <a:lnTo>
                    <a:pt x="1098931" y="9779"/>
                  </a:lnTo>
                  <a:close/>
                </a:path>
                <a:path w="1126490" h="1193800">
                  <a:moveTo>
                    <a:pt x="1095756" y="15748"/>
                  </a:moveTo>
                  <a:lnTo>
                    <a:pt x="1090741" y="37370"/>
                  </a:lnTo>
                  <a:lnTo>
                    <a:pt x="1112012" y="31115"/>
                  </a:lnTo>
                  <a:lnTo>
                    <a:pt x="1095756" y="1574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661" y="6431686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310" dirty="0">
                <a:solidFill>
                  <a:srgbClr val="888888"/>
                </a:solidFill>
                <a:latin typeface="Arial MT"/>
                <a:cs typeface="Arial MT"/>
              </a:rPr>
              <a:t>3</a:t>
            </a:r>
            <a:r>
              <a:rPr sz="1800" spc="-465" baseline="-6944" dirty="0">
                <a:latin typeface="Calibri"/>
                <a:cs typeface="Calibri"/>
              </a:rPr>
              <a:t>3</a:t>
            </a:r>
            <a:endParaRPr sz="1800" baseline="-6944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5761" y="298830"/>
            <a:ext cx="2096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CG</a:t>
            </a:r>
            <a:r>
              <a:rPr spc="-30" dirty="0"/>
              <a:t> </a:t>
            </a:r>
            <a:r>
              <a:rPr spc="-5" dirty="0"/>
              <a:t>Main </a:t>
            </a:r>
            <a:r>
              <a:rPr spc="-50" dirty="0"/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" y="1205598"/>
            <a:ext cx="7760334" cy="37306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Modeling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Construct </a:t>
            </a:r>
            <a:r>
              <a:rPr sz="2200" spc="-5" dirty="0">
                <a:latin typeface="Calibri"/>
                <a:cs typeface="Calibri"/>
              </a:rPr>
              <a:t>individual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Assemble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(using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transformations</a:t>
            </a:r>
            <a:r>
              <a:rPr sz="2200" spc="-1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Rendering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final images: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scene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illuminated?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What are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materials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objects?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observer?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he/she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looking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scene</a:t>
            </a:r>
            <a:r>
              <a:rPr sz="2200" spc="-5" dirty="0"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5303166"/>
            <a:ext cx="4460240" cy="13157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Animation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Static </a:t>
            </a:r>
            <a:r>
              <a:rPr sz="2200" spc="-10" dirty="0">
                <a:latin typeface="Calibri"/>
                <a:cs typeface="Calibri"/>
              </a:rPr>
              <a:t>vs. dynamic </a:t>
            </a:r>
            <a:r>
              <a:rPr sz="2200" spc="-5" dirty="0">
                <a:latin typeface="Calibri"/>
                <a:cs typeface="Calibri"/>
              </a:rPr>
              <a:t>scenes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Movement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/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deformation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714" y="509473"/>
            <a:ext cx="2966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Coordinate</a:t>
            </a:r>
            <a:r>
              <a:rPr spc="-35" dirty="0"/>
              <a:t> </a:t>
            </a:r>
            <a:r>
              <a:rPr spc="-10" dirty="0"/>
              <a:t>mapping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536" y="1868423"/>
            <a:ext cx="7467600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8142" y="4009771"/>
            <a:ext cx="2126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World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Coordinates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027678" y="3984009"/>
            <a:ext cx="4094479" cy="654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8976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 MT"/>
                <a:cs typeface="Arial MT"/>
              </a:rPr>
              <a:t>Screen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coordinates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 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spc="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794" y="1368044"/>
            <a:ext cx="172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Clipping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5998" y="1327530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464" y="4824806"/>
            <a:ext cx="7632065" cy="164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Objects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clipping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window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mapped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viewport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the screen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where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displayed).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Home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work</a:t>
            </a:r>
            <a:r>
              <a:rPr sz="1800" spc="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Compute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x,y</a:t>
            </a:r>
            <a:r>
              <a:rPr sz="1600" dirty="0">
                <a:latin typeface="Arial MT"/>
                <a:cs typeface="Arial MT"/>
              </a:rPr>
              <a:t>) 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(</a:t>
            </a:r>
            <a:r>
              <a:rPr sz="1800" i="1" spc="-35" dirty="0">
                <a:latin typeface="Times New Roman"/>
                <a:cs typeface="Times New Roman"/>
              </a:rPr>
              <a:t>xw,</a:t>
            </a:r>
            <a:r>
              <a:rPr sz="1800" i="1" spc="-5" dirty="0">
                <a:latin typeface="Times New Roman"/>
                <a:cs typeface="Times New Roman"/>
              </a:rPr>
              <a:t> yw</a:t>
            </a:r>
            <a:r>
              <a:rPr sz="1600" spc="-5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2714" y="653923"/>
            <a:ext cx="296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Coordinate</a:t>
            </a:r>
            <a:r>
              <a:rPr spc="-50" dirty="0"/>
              <a:t> </a:t>
            </a:r>
            <a:r>
              <a:rPr spc="-5" dirty="0"/>
              <a:t>mapping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536" y="2013204"/>
            <a:ext cx="7467600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8142" y="4301109"/>
            <a:ext cx="2126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World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Coordinates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905246" y="4301109"/>
            <a:ext cx="2216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Screen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coordinates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1794" y="1512189"/>
            <a:ext cx="172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Clipping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5998" y="1471421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345" y="5028057"/>
            <a:ext cx="1996439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x,y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(</a:t>
            </a:r>
            <a:r>
              <a:rPr sz="1800" i="1" spc="-35" dirty="0">
                <a:latin typeface="Times New Roman"/>
                <a:cs typeface="Times New Roman"/>
              </a:rPr>
              <a:t>xw,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yw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5" dirty="0">
                <a:latin typeface="Arial MT"/>
                <a:cs typeface="Arial MT"/>
              </a:rPr>
              <a:t> :</a:t>
            </a:r>
            <a:endParaRPr sz="1600">
              <a:latin typeface="Arial MT"/>
              <a:cs typeface="Arial MT"/>
            </a:endParaRPr>
          </a:p>
          <a:p>
            <a:pPr marL="141605" marR="192405" indent="92075">
              <a:lnSpc>
                <a:spcPct val="100000"/>
              </a:lnSpc>
              <a:spcBef>
                <a:spcPts val="1675"/>
              </a:spcBef>
              <a:tabLst>
                <a:tab pos="1386205" algn="l"/>
                <a:tab pos="1658620" algn="l"/>
              </a:tabLst>
            </a:pPr>
            <a:r>
              <a:rPr sz="1600" i="1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xw –</a:t>
            </a: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xwmin</a:t>
            </a: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" dirty="0">
                <a:latin typeface="Times New Roman"/>
                <a:cs typeface="Times New Roman"/>
              </a:rPr>
              <a:t>=  xwmax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– xwmin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0039" y="5515762"/>
            <a:ext cx="1177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 marR="5080" indent="-34925">
              <a:lnSpc>
                <a:spcPct val="100000"/>
              </a:lnSpc>
              <a:spcBef>
                <a:spcPts val="95"/>
              </a:spcBef>
              <a:tabLst>
                <a:tab pos="200660" algn="l"/>
                <a:tab pos="1164590" algn="l"/>
              </a:tabLst>
            </a:pP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x</a:t>
            </a:r>
            <a:r>
              <a:rPr sz="16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6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xmin </a:t>
            </a: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xmax -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xmin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8252" y="5533745"/>
            <a:ext cx="13220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95"/>
              </a:spcBef>
            </a:pP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yw – ywmin 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ywmax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–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ywmin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6513" y="5533745"/>
            <a:ext cx="1579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95"/>
              </a:spcBef>
              <a:tabLst>
                <a:tab pos="414020" algn="l"/>
                <a:tab pos="604520" algn="l"/>
                <a:tab pos="156654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=	</a:t>
            </a:r>
            <a:r>
              <a:rPr sz="16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y</a:t>
            </a:r>
            <a:r>
              <a:rPr sz="160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sz="1600" i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ymin </a:t>
            </a:r>
            <a:r>
              <a:rPr sz="16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ymax -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ymin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7375" y="726440"/>
            <a:ext cx="2962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Coordinate</a:t>
            </a:r>
            <a:r>
              <a:rPr spc="-45" dirty="0"/>
              <a:t> </a:t>
            </a:r>
            <a:r>
              <a:rPr spc="-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84452"/>
            <a:ext cx="76714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aspect </a:t>
            </a:r>
            <a:r>
              <a:rPr sz="2400" b="1" spc="-15" dirty="0">
                <a:latin typeface="Calibri"/>
                <a:cs typeface="Calibri"/>
              </a:rPr>
              <a:t>ratio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both situations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distortion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2852927"/>
            <a:ext cx="7324344" cy="22951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98751" y="5273802"/>
            <a:ext cx="206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" y="1813560"/>
            <a:ext cx="5849620" cy="4438650"/>
            <a:chOff x="22859" y="1813560"/>
            <a:chExt cx="5849620" cy="4438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39" y="6083256"/>
              <a:ext cx="5748598" cy="1688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7733" y="6089967"/>
              <a:ext cx="5688965" cy="120650"/>
            </a:xfrm>
            <a:custGeom>
              <a:avLst/>
              <a:gdLst/>
              <a:ahLst/>
              <a:cxnLst/>
              <a:rect l="l" t="t" r="r" b="b"/>
              <a:pathLst>
                <a:path w="5688965" h="120650">
                  <a:moveTo>
                    <a:pt x="5637272" y="60134"/>
                  </a:moveTo>
                  <a:lnTo>
                    <a:pt x="5572506" y="97891"/>
                  </a:lnTo>
                  <a:lnTo>
                    <a:pt x="5570474" y="105816"/>
                  </a:lnTo>
                  <a:lnTo>
                    <a:pt x="5574030" y="112001"/>
                  </a:lnTo>
                  <a:lnTo>
                    <a:pt x="5577713" y="118173"/>
                  </a:lnTo>
                  <a:lnTo>
                    <a:pt x="5585587" y="120269"/>
                  </a:lnTo>
                  <a:lnTo>
                    <a:pt x="5666504" y="73088"/>
                  </a:lnTo>
                  <a:lnTo>
                    <a:pt x="5662930" y="73088"/>
                  </a:lnTo>
                  <a:lnTo>
                    <a:pt x="5662930" y="71323"/>
                  </a:lnTo>
                  <a:lnTo>
                    <a:pt x="5656453" y="71323"/>
                  </a:lnTo>
                  <a:lnTo>
                    <a:pt x="5637272" y="60134"/>
                  </a:lnTo>
                  <a:close/>
                </a:path>
                <a:path w="5688965" h="120650">
                  <a:moveTo>
                    <a:pt x="5615065" y="47180"/>
                  </a:moveTo>
                  <a:lnTo>
                    <a:pt x="0" y="47180"/>
                  </a:lnTo>
                  <a:lnTo>
                    <a:pt x="0" y="73088"/>
                  </a:lnTo>
                  <a:lnTo>
                    <a:pt x="5615065" y="73088"/>
                  </a:lnTo>
                  <a:lnTo>
                    <a:pt x="5637272" y="60134"/>
                  </a:lnTo>
                  <a:lnTo>
                    <a:pt x="5615065" y="47180"/>
                  </a:lnTo>
                  <a:close/>
                </a:path>
                <a:path w="5688965" h="120650">
                  <a:moveTo>
                    <a:pt x="5666504" y="47180"/>
                  </a:moveTo>
                  <a:lnTo>
                    <a:pt x="5662930" y="47180"/>
                  </a:lnTo>
                  <a:lnTo>
                    <a:pt x="5662930" y="73088"/>
                  </a:lnTo>
                  <a:lnTo>
                    <a:pt x="5666504" y="73088"/>
                  </a:lnTo>
                  <a:lnTo>
                    <a:pt x="5688711" y="60134"/>
                  </a:lnTo>
                  <a:lnTo>
                    <a:pt x="5666504" y="47180"/>
                  </a:lnTo>
                  <a:close/>
                </a:path>
                <a:path w="5688965" h="120650">
                  <a:moveTo>
                    <a:pt x="5656453" y="48945"/>
                  </a:moveTo>
                  <a:lnTo>
                    <a:pt x="5637272" y="60134"/>
                  </a:lnTo>
                  <a:lnTo>
                    <a:pt x="5656453" y="71323"/>
                  </a:lnTo>
                  <a:lnTo>
                    <a:pt x="5656453" y="48945"/>
                  </a:lnTo>
                  <a:close/>
                </a:path>
                <a:path w="5688965" h="120650">
                  <a:moveTo>
                    <a:pt x="5662930" y="48945"/>
                  </a:moveTo>
                  <a:lnTo>
                    <a:pt x="5656453" y="48945"/>
                  </a:lnTo>
                  <a:lnTo>
                    <a:pt x="5656453" y="71323"/>
                  </a:lnTo>
                  <a:lnTo>
                    <a:pt x="5662930" y="71323"/>
                  </a:lnTo>
                  <a:lnTo>
                    <a:pt x="5662930" y="48945"/>
                  </a:lnTo>
                  <a:close/>
                </a:path>
                <a:path w="5688965" h="120650">
                  <a:moveTo>
                    <a:pt x="5585587" y="0"/>
                  </a:moveTo>
                  <a:lnTo>
                    <a:pt x="5577713" y="2082"/>
                  </a:lnTo>
                  <a:lnTo>
                    <a:pt x="5574030" y="8267"/>
                  </a:lnTo>
                  <a:lnTo>
                    <a:pt x="5570474" y="14452"/>
                  </a:lnTo>
                  <a:lnTo>
                    <a:pt x="5572506" y="22377"/>
                  </a:lnTo>
                  <a:lnTo>
                    <a:pt x="5637272" y="60134"/>
                  </a:lnTo>
                  <a:lnTo>
                    <a:pt x="5656453" y="48945"/>
                  </a:lnTo>
                  <a:lnTo>
                    <a:pt x="5662930" y="48945"/>
                  </a:lnTo>
                  <a:lnTo>
                    <a:pt x="5662930" y="47180"/>
                  </a:lnTo>
                  <a:lnTo>
                    <a:pt x="5666504" y="47180"/>
                  </a:lnTo>
                  <a:lnTo>
                    <a:pt x="558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831" y="2569464"/>
              <a:ext cx="5439155" cy="3552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1813560"/>
              <a:ext cx="310959" cy="43936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462" y="1951482"/>
              <a:ext cx="120650" cy="4197985"/>
            </a:xfrm>
            <a:custGeom>
              <a:avLst/>
              <a:gdLst/>
              <a:ahLst/>
              <a:cxnLst/>
              <a:rect l="l" t="t" r="r" b="b"/>
              <a:pathLst>
                <a:path w="120650" h="4197985">
                  <a:moveTo>
                    <a:pt x="60131" y="51311"/>
                  </a:moveTo>
                  <a:lnTo>
                    <a:pt x="47177" y="73518"/>
                  </a:lnTo>
                  <a:lnTo>
                    <a:pt x="47177" y="4197438"/>
                  </a:lnTo>
                  <a:lnTo>
                    <a:pt x="73085" y="4197438"/>
                  </a:lnTo>
                  <a:lnTo>
                    <a:pt x="73085" y="73518"/>
                  </a:lnTo>
                  <a:lnTo>
                    <a:pt x="60131" y="51311"/>
                  </a:lnTo>
                  <a:close/>
                </a:path>
                <a:path w="120650" h="4197985">
                  <a:moveTo>
                    <a:pt x="60131" y="0"/>
                  </a:moveTo>
                  <a:lnTo>
                    <a:pt x="3604" y="96900"/>
                  </a:lnTo>
                  <a:lnTo>
                    <a:pt x="0" y="102996"/>
                  </a:lnTo>
                  <a:lnTo>
                    <a:pt x="2086" y="110997"/>
                  </a:lnTo>
                  <a:lnTo>
                    <a:pt x="14450" y="118109"/>
                  </a:lnTo>
                  <a:lnTo>
                    <a:pt x="22374" y="116077"/>
                  </a:lnTo>
                  <a:lnTo>
                    <a:pt x="25981" y="109854"/>
                  </a:lnTo>
                  <a:lnTo>
                    <a:pt x="47177" y="73518"/>
                  </a:lnTo>
                  <a:lnTo>
                    <a:pt x="47177" y="25653"/>
                  </a:lnTo>
                  <a:lnTo>
                    <a:pt x="75097" y="25653"/>
                  </a:lnTo>
                  <a:lnTo>
                    <a:pt x="60131" y="0"/>
                  </a:lnTo>
                  <a:close/>
                </a:path>
                <a:path w="120650" h="4197985">
                  <a:moveTo>
                    <a:pt x="75097" y="25653"/>
                  </a:moveTo>
                  <a:lnTo>
                    <a:pt x="73085" y="25653"/>
                  </a:lnTo>
                  <a:lnTo>
                    <a:pt x="73085" y="73518"/>
                  </a:lnTo>
                  <a:lnTo>
                    <a:pt x="94282" y="109854"/>
                  </a:lnTo>
                  <a:lnTo>
                    <a:pt x="97889" y="116077"/>
                  </a:lnTo>
                  <a:lnTo>
                    <a:pt x="105813" y="118109"/>
                  </a:lnTo>
                  <a:lnTo>
                    <a:pt x="118183" y="110997"/>
                  </a:lnTo>
                  <a:lnTo>
                    <a:pt x="120266" y="102996"/>
                  </a:lnTo>
                  <a:lnTo>
                    <a:pt x="116659" y="96900"/>
                  </a:lnTo>
                  <a:lnTo>
                    <a:pt x="75097" y="25653"/>
                  </a:lnTo>
                  <a:close/>
                </a:path>
                <a:path w="120650" h="4197985">
                  <a:moveTo>
                    <a:pt x="73085" y="25653"/>
                  </a:moveTo>
                  <a:lnTo>
                    <a:pt x="47177" y="25653"/>
                  </a:lnTo>
                  <a:lnTo>
                    <a:pt x="47177" y="73518"/>
                  </a:lnTo>
                  <a:lnTo>
                    <a:pt x="60131" y="51311"/>
                  </a:lnTo>
                  <a:lnTo>
                    <a:pt x="48943" y="32130"/>
                  </a:lnTo>
                  <a:lnTo>
                    <a:pt x="73085" y="32130"/>
                  </a:lnTo>
                  <a:lnTo>
                    <a:pt x="73085" y="25653"/>
                  </a:lnTo>
                  <a:close/>
                </a:path>
                <a:path w="120650" h="4197985">
                  <a:moveTo>
                    <a:pt x="73085" y="32130"/>
                  </a:moveTo>
                  <a:lnTo>
                    <a:pt x="71320" y="32130"/>
                  </a:lnTo>
                  <a:lnTo>
                    <a:pt x="60131" y="51311"/>
                  </a:lnTo>
                  <a:lnTo>
                    <a:pt x="73085" y="73518"/>
                  </a:lnTo>
                  <a:lnTo>
                    <a:pt x="73085" y="32130"/>
                  </a:lnTo>
                  <a:close/>
                </a:path>
                <a:path w="120650" h="4197985">
                  <a:moveTo>
                    <a:pt x="71320" y="32130"/>
                  </a:moveTo>
                  <a:lnTo>
                    <a:pt x="48943" y="32130"/>
                  </a:lnTo>
                  <a:lnTo>
                    <a:pt x="60131" y="51311"/>
                  </a:lnTo>
                  <a:lnTo>
                    <a:pt x="71320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2597" y="6149746"/>
            <a:ext cx="1911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World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Coordinates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5840" y="614974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595" y="204038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4156" y="408889"/>
            <a:ext cx="2305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World</a:t>
            </a:r>
            <a:r>
              <a:rPr spc="-10" dirty="0"/>
              <a:t> </a:t>
            </a:r>
            <a:r>
              <a:rPr spc="-5" dirty="0"/>
              <a:t>-&gt;</a:t>
            </a:r>
            <a:r>
              <a:rPr spc="-15" dirty="0"/>
              <a:t> </a:t>
            </a:r>
            <a:r>
              <a:rPr spc="-10" dirty="0"/>
              <a:t>screen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069540" y="405206"/>
            <a:ext cx="2949575" cy="2327910"/>
            <a:chOff x="6069540" y="405206"/>
            <a:chExt cx="2949575" cy="23279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69540" y="405206"/>
              <a:ext cx="168806" cy="220998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96126" y="406145"/>
              <a:ext cx="120650" cy="2160270"/>
            </a:xfrm>
            <a:custGeom>
              <a:avLst/>
              <a:gdLst/>
              <a:ahLst/>
              <a:cxnLst/>
              <a:rect l="l" t="t" r="r" b="b"/>
              <a:pathLst>
                <a:path w="120650" h="2160270">
                  <a:moveTo>
                    <a:pt x="60071" y="51289"/>
                  </a:moveTo>
                  <a:lnTo>
                    <a:pt x="47117" y="73496"/>
                  </a:lnTo>
                  <a:lnTo>
                    <a:pt x="47117" y="2160269"/>
                  </a:lnTo>
                  <a:lnTo>
                    <a:pt x="73025" y="2160269"/>
                  </a:lnTo>
                  <a:lnTo>
                    <a:pt x="73025" y="73496"/>
                  </a:lnTo>
                  <a:lnTo>
                    <a:pt x="60071" y="51289"/>
                  </a:lnTo>
                  <a:close/>
                </a:path>
                <a:path w="120650" h="2160270">
                  <a:moveTo>
                    <a:pt x="60071" y="0"/>
                  </a:moveTo>
                  <a:lnTo>
                    <a:pt x="0" y="102996"/>
                  </a:lnTo>
                  <a:lnTo>
                    <a:pt x="2032" y="110998"/>
                  </a:lnTo>
                  <a:lnTo>
                    <a:pt x="8255" y="114553"/>
                  </a:lnTo>
                  <a:lnTo>
                    <a:pt x="14350" y="118109"/>
                  </a:lnTo>
                  <a:lnTo>
                    <a:pt x="22351" y="116077"/>
                  </a:lnTo>
                  <a:lnTo>
                    <a:pt x="25908" y="109854"/>
                  </a:lnTo>
                  <a:lnTo>
                    <a:pt x="47117" y="73496"/>
                  </a:lnTo>
                  <a:lnTo>
                    <a:pt x="47117" y="25653"/>
                  </a:lnTo>
                  <a:lnTo>
                    <a:pt x="75033" y="25653"/>
                  </a:lnTo>
                  <a:lnTo>
                    <a:pt x="60071" y="0"/>
                  </a:lnTo>
                  <a:close/>
                </a:path>
                <a:path w="120650" h="2160270">
                  <a:moveTo>
                    <a:pt x="75033" y="25653"/>
                  </a:moveTo>
                  <a:lnTo>
                    <a:pt x="73025" y="25653"/>
                  </a:lnTo>
                  <a:lnTo>
                    <a:pt x="73025" y="73496"/>
                  </a:lnTo>
                  <a:lnTo>
                    <a:pt x="94234" y="109854"/>
                  </a:lnTo>
                  <a:lnTo>
                    <a:pt x="97789" y="116077"/>
                  </a:lnTo>
                  <a:lnTo>
                    <a:pt x="105790" y="118109"/>
                  </a:lnTo>
                  <a:lnTo>
                    <a:pt x="111887" y="114553"/>
                  </a:lnTo>
                  <a:lnTo>
                    <a:pt x="118110" y="110998"/>
                  </a:lnTo>
                  <a:lnTo>
                    <a:pt x="120142" y="102996"/>
                  </a:lnTo>
                  <a:lnTo>
                    <a:pt x="75033" y="25653"/>
                  </a:lnTo>
                  <a:close/>
                </a:path>
                <a:path w="120650" h="2160270">
                  <a:moveTo>
                    <a:pt x="73025" y="25653"/>
                  </a:moveTo>
                  <a:lnTo>
                    <a:pt x="47117" y="25653"/>
                  </a:lnTo>
                  <a:lnTo>
                    <a:pt x="47117" y="73496"/>
                  </a:lnTo>
                  <a:lnTo>
                    <a:pt x="60071" y="51289"/>
                  </a:lnTo>
                  <a:lnTo>
                    <a:pt x="48895" y="32130"/>
                  </a:lnTo>
                  <a:lnTo>
                    <a:pt x="73025" y="32130"/>
                  </a:lnTo>
                  <a:lnTo>
                    <a:pt x="73025" y="25653"/>
                  </a:lnTo>
                  <a:close/>
                </a:path>
                <a:path w="120650" h="2160270">
                  <a:moveTo>
                    <a:pt x="73025" y="32130"/>
                  </a:moveTo>
                  <a:lnTo>
                    <a:pt x="71247" y="32130"/>
                  </a:lnTo>
                  <a:lnTo>
                    <a:pt x="60071" y="51289"/>
                  </a:lnTo>
                  <a:lnTo>
                    <a:pt x="73025" y="73496"/>
                  </a:lnTo>
                  <a:lnTo>
                    <a:pt x="73025" y="32130"/>
                  </a:lnTo>
                  <a:close/>
                </a:path>
                <a:path w="120650" h="2160270">
                  <a:moveTo>
                    <a:pt x="71247" y="32130"/>
                  </a:moveTo>
                  <a:lnTo>
                    <a:pt x="48895" y="32130"/>
                  </a:lnTo>
                  <a:lnTo>
                    <a:pt x="60071" y="51289"/>
                  </a:lnTo>
                  <a:lnTo>
                    <a:pt x="71247" y="32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2763" y="2421699"/>
              <a:ext cx="2906267" cy="3109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56197" y="2499486"/>
              <a:ext cx="2708910" cy="120650"/>
            </a:xfrm>
            <a:custGeom>
              <a:avLst/>
              <a:gdLst/>
              <a:ahLst/>
              <a:cxnLst/>
              <a:rect l="l" t="t" r="r" b="b"/>
              <a:pathLst>
                <a:path w="2708909" h="120650">
                  <a:moveTo>
                    <a:pt x="2657366" y="60071"/>
                  </a:moveTo>
                  <a:lnTo>
                    <a:pt x="2598801" y="94234"/>
                  </a:lnTo>
                  <a:lnTo>
                    <a:pt x="2592578" y="97789"/>
                  </a:lnTo>
                  <a:lnTo>
                    <a:pt x="2590546" y="105790"/>
                  </a:lnTo>
                  <a:lnTo>
                    <a:pt x="2594102" y="111887"/>
                  </a:lnTo>
                  <a:lnTo>
                    <a:pt x="2597784" y="118110"/>
                  </a:lnTo>
                  <a:lnTo>
                    <a:pt x="2605658" y="120141"/>
                  </a:lnTo>
                  <a:lnTo>
                    <a:pt x="2611881" y="116586"/>
                  </a:lnTo>
                  <a:lnTo>
                    <a:pt x="2686571" y="73025"/>
                  </a:lnTo>
                  <a:lnTo>
                    <a:pt x="2683002" y="73025"/>
                  </a:lnTo>
                  <a:lnTo>
                    <a:pt x="2683002" y="71247"/>
                  </a:lnTo>
                  <a:lnTo>
                    <a:pt x="2676525" y="71247"/>
                  </a:lnTo>
                  <a:lnTo>
                    <a:pt x="2657366" y="60071"/>
                  </a:lnTo>
                  <a:close/>
                </a:path>
                <a:path w="2708909" h="120650">
                  <a:moveTo>
                    <a:pt x="2635159" y="47116"/>
                  </a:moveTo>
                  <a:lnTo>
                    <a:pt x="0" y="47116"/>
                  </a:lnTo>
                  <a:lnTo>
                    <a:pt x="0" y="73025"/>
                  </a:lnTo>
                  <a:lnTo>
                    <a:pt x="2635159" y="73025"/>
                  </a:lnTo>
                  <a:lnTo>
                    <a:pt x="2657366" y="60071"/>
                  </a:lnTo>
                  <a:lnTo>
                    <a:pt x="2635159" y="47116"/>
                  </a:lnTo>
                  <a:close/>
                </a:path>
                <a:path w="2708909" h="120650">
                  <a:moveTo>
                    <a:pt x="2686571" y="47116"/>
                  </a:moveTo>
                  <a:lnTo>
                    <a:pt x="2683002" y="47116"/>
                  </a:lnTo>
                  <a:lnTo>
                    <a:pt x="2683002" y="73025"/>
                  </a:lnTo>
                  <a:lnTo>
                    <a:pt x="2686571" y="73025"/>
                  </a:lnTo>
                  <a:lnTo>
                    <a:pt x="2708782" y="60071"/>
                  </a:lnTo>
                  <a:lnTo>
                    <a:pt x="2686571" y="47116"/>
                  </a:lnTo>
                  <a:close/>
                </a:path>
                <a:path w="2708909" h="120650">
                  <a:moveTo>
                    <a:pt x="2676525" y="48895"/>
                  </a:moveTo>
                  <a:lnTo>
                    <a:pt x="2657366" y="60071"/>
                  </a:lnTo>
                  <a:lnTo>
                    <a:pt x="2676525" y="71247"/>
                  </a:lnTo>
                  <a:lnTo>
                    <a:pt x="2676525" y="48895"/>
                  </a:lnTo>
                  <a:close/>
                </a:path>
                <a:path w="2708909" h="120650">
                  <a:moveTo>
                    <a:pt x="2683002" y="48895"/>
                  </a:moveTo>
                  <a:lnTo>
                    <a:pt x="2676525" y="48895"/>
                  </a:lnTo>
                  <a:lnTo>
                    <a:pt x="2676525" y="71247"/>
                  </a:lnTo>
                  <a:lnTo>
                    <a:pt x="2683002" y="71247"/>
                  </a:lnTo>
                  <a:lnTo>
                    <a:pt x="2683002" y="48895"/>
                  </a:lnTo>
                  <a:close/>
                </a:path>
                <a:path w="2708909" h="120650">
                  <a:moveTo>
                    <a:pt x="2605658" y="0"/>
                  </a:moveTo>
                  <a:lnTo>
                    <a:pt x="2597784" y="2032"/>
                  </a:lnTo>
                  <a:lnTo>
                    <a:pt x="2594102" y="8254"/>
                  </a:lnTo>
                  <a:lnTo>
                    <a:pt x="2590546" y="14350"/>
                  </a:lnTo>
                  <a:lnTo>
                    <a:pt x="2592578" y="22351"/>
                  </a:lnTo>
                  <a:lnTo>
                    <a:pt x="2598801" y="25908"/>
                  </a:lnTo>
                  <a:lnTo>
                    <a:pt x="2657366" y="60071"/>
                  </a:lnTo>
                  <a:lnTo>
                    <a:pt x="2676525" y="48895"/>
                  </a:lnTo>
                  <a:lnTo>
                    <a:pt x="2683002" y="48895"/>
                  </a:lnTo>
                  <a:lnTo>
                    <a:pt x="2683002" y="47116"/>
                  </a:lnTo>
                  <a:lnTo>
                    <a:pt x="2686571" y="47116"/>
                  </a:lnTo>
                  <a:lnTo>
                    <a:pt x="2611881" y="3555"/>
                  </a:lnTo>
                  <a:lnTo>
                    <a:pt x="2605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91809" y="2605532"/>
            <a:ext cx="2041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Screen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Coordinates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35390" y="2605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1853" y="6130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88835" y="720851"/>
            <a:ext cx="1123187" cy="122986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199123" y="3529076"/>
            <a:ext cx="23006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aspect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ratio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 situations: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distortion!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82065"/>
            <a:ext cx="173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76701"/>
            <a:ext cx="1226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3D </a:t>
            </a:r>
            <a:r>
              <a:rPr spc="-30" dirty="0"/>
              <a:t>Transformations</a:t>
            </a:r>
          </a:p>
          <a:p>
            <a:pPr marL="20955" algn="ctr">
              <a:lnSpc>
                <a:spcPct val="100000"/>
              </a:lnSpc>
            </a:pPr>
            <a:r>
              <a:rPr spc="-5" dirty="0"/>
              <a:t>(in</a:t>
            </a:r>
            <a:r>
              <a:rPr spc="-15" dirty="0"/>
              <a:t> </a:t>
            </a:r>
            <a:r>
              <a:rPr spc="-10" dirty="0"/>
              <a:t>homogeneous</a:t>
            </a:r>
            <a:r>
              <a:rPr spc="-5" dirty="0"/>
              <a:t> </a:t>
            </a:r>
            <a:r>
              <a:rPr spc="-15" dirty="0"/>
              <a:t>coordinates)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34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975" y="1972055"/>
            <a:ext cx="3742944" cy="14020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5921" y="4145279"/>
            <a:ext cx="2592074" cy="17145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079995" y="5068823"/>
            <a:ext cx="227965" cy="292100"/>
          </a:xfrm>
          <a:custGeom>
            <a:avLst/>
            <a:gdLst/>
            <a:ahLst/>
            <a:cxnLst/>
            <a:rect l="l" t="t" r="r" b="b"/>
            <a:pathLst>
              <a:path w="227965" h="292100">
                <a:moveTo>
                  <a:pt x="176018" y="56382"/>
                </a:moveTo>
                <a:lnTo>
                  <a:pt x="0" y="284098"/>
                </a:lnTo>
                <a:lnTo>
                  <a:pt x="10159" y="291972"/>
                </a:lnTo>
                <a:lnTo>
                  <a:pt x="186054" y="64137"/>
                </a:lnTo>
                <a:lnTo>
                  <a:pt x="176018" y="56382"/>
                </a:lnTo>
                <a:close/>
              </a:path>
              <a:path w="227965" h="292100">
                <a:moveTo>
                  <a:pt x="218496" y="46355"/>
                </a:moveTo>
                <a:lnTo>
                  <a:pt x="183769" y="46355"/>
                </a:lnTo>
                <a:lnTo>
                  <a:pt x="193801" y="54101"/>
                </a:lnTo>
                <a:lnTo>
                  <a:pt x="186054" y="64137"/>
                </a:lnTo>
                <a:lnTo>
                  <a:pt x="211200" y="83565"/>
                </a:lnTo>
                <a:lnTo>
                  <a:pt x="218496" y="46355"/>
                </a:lnTo>
                <a:close/>
              </a:path>
              <a:path w="227965" h="292100">
                <a:moveTo>
                  <a:pt x="183769" y="46355"/>
                </a:moveTo>
                <a:lnTo>
                  <a:pt x="176018" y="56382"/>
                </a:lnTo>
                <a:lnTo>
                  <a:pt x="186054" y="64137"/>
                </a:lnTo>
                <a:lnTo>
                  <a:pt x="193801" y="54101"/>
                </a:lnTo>
                <a:lnTo>
                  <a:pt x="183769" y="46355"/>
                </a:lnTo>
                <a:close/>
              </a:path>
              <a:path w="227965" h="292100">
                <a:moveTo>
                  <a:pt x="227583" y="0"/>
                </a:moveTo>
                <a:lnTo>
                  <a:pt x="150875" y="36956"/>
                </a:lnTo>
                <a:lnTo>
                  <a:pt x="176018" y="56382"/>
                </a:lnTo>
                <a:lnTo>
                  <a:pt x="183769" y="46355"/>
                </a:lnTo>
                <a:lnTo>
                  <a:pt x="218496" y="46355"/>
                </a:lnTo>
                <a:lnTo>
                  <a:pt x="227583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9254" y="2583475"/>
            <a:ext cx="20574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4426" y="2171141"/>
            <a:ext cx="8655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62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0866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P	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3950" y="2235778"/>
            <a:ext cx="161665" cy="10582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3464" y="2216331"/>
            <a:ext cx="152625" cy="105794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42302" y="4262906"/>
            <a:ext cx="20637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i="1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3950" y="3916656"/>
            <a:ext cx="161665" cy="10569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3464" y="3852671"/>
            <a:ext cx="257555" cy="119938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38215" y="3851529"/>
            <a:ext cx="2881630" cy="184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3775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x’</a:t>
            </a:r>
            <a:endParaRPr sz="2400">
              <a:latin typeface="Times New Roman"/>
              <a:cs typeface="Times New Roman"/>
            </a:endParaRPr>
          </a:p>
          <a:p>
            <a:pPr marR="997585" algn="r">
              <a:lnSpc>
                <a:spcPct val="100000"/>
              </a:lnSpc>
              <a:tabLst>
                <a:tab pos="7759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P’	</a:t>
            </a:r>
            <a:r>
              <a:rPr sz="2400" i="1" dirty="0">
                <a:latin typeface="Times New Roman"/>
                <a:cs typeface="Times New Roman"/>
              </a:rPr>
              <a:t>y’</a:t>
            </a:r>
            <a:endParaRPr sz="2400">
              <a:latin typeface="Times New Roman"/>
              <a:cs typeface="Times New Roman"/>
            </a:endParaRPr>
          </a:p>
          <a:p>
            <a:pPr marR="1028065" algn="r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z’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3D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point in</a:t>
            </a:r>
            <a:r>
              <a:rPr sz="180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vector</a:t>
            </a:r>
            <a:r>
              <a:rPr sz="1800" spc="-10" dirty="0">
                <a:solidFill>
                  <a:srgbClr val="FF33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3399"/>
                </a:solidFill>
                <a:latin typeface="Arial MT"/>
                <a:cs typeface="Arial MT"/>
              </a:rPr>
              <a:t>notation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4184" y="409955"/>
            <a:ext cx="2683764" cy="58948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4958" y="296417"/>
            <a:ext cx="4428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3D</a:t>
            </a:r>
            <a:r>
              <a:rPr spc="-15" dirty="0"/>
              <a:t> </a:t>
            </a:r>
            <a:r>
              <a:rPr spc="-20" dirty="0"/>
              <a:t>Rotation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(in</a:t>
            </a:r>
            <a:r>
              <a:rPr spc="-15" dirty="0"/>
              <a:t> </a:t>
            </a:r>
            <a:r>
              <a:rPr spc="-10" dirty="0"/>
              <a:t>homogeneous</a:t>
            </a:r>
            <a:r>
              <a:rPr spc="-5" dirty="0"/>
              <a:t> </a:t>
            </a:r>
            <a:r>
              <a:rPr spc="-15" dirty="0"/>
              <a:t>coordinates)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1858517"/>
            <a:ext cx="4396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4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Rotation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around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coordinate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3540963"/>
            <a:ext cx="4799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458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rotations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CCW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(counter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wise)!!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1809" y="6278371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 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939" y="4821368"/>
            <a:ext cx="1476096" cy="148855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98751" y="4897373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6870" y="5860073"/>
            <a:ext cx="2565400" cy="74358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1005"/>
              </a:spcBef>
            </a:pPr>
            <a:r>
              <a:rPr sz="1600" i="1" spc="-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latin typeface="Arial MT"/>
                <a:cs typeface="Arial MT"/>
              </a:rPr>
              <a:t>3D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coordinate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263" y="6364630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z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532" y="1557527"/>
            <a:ext cx="7583805" cy="3674745"/>
            <a:chOff x="827532" y="1557527"/>
            <a:chExt cx="7583805" cy="367474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208" y="1557527"/>
              <a:ext cx="3317747" cy="23652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32" y="3860292"/>
              <a:ext cx="4536948" cy="1371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1345" y="653923"/>
            <a:ext cx="2882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Rotation</a:t>
            </a:r>
            <a:r>
              <a:rPr spc="-25" dirty="0"/>
              <a:t> </a:t>
            </a:r>
            <a:r>
              <a:rPr spc="-15" dirty="0"/>
              <a:t>around</a:t>
            </a:r>
            <a:r>
              <a:rPr spc="5" dirty="0"/>
              <a:t> </a:t>
            </a:r>
            <a:r>
              <a:rPr sz="2400" i="1" spc="-5" dirty="0">
                <a:latin typeface="Times New Roman"/>
                <a:cs typeface="Times New Roman"/>
              </a:rPr>
              <a:t>ZZ</a:t>
            </a:r>
            <a:r>
              <a:rPr spc="-5" dirty="0"/>
              <a:t>’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1111" y="5401690"/>
            <a:ext cx="171450" cy="648335"/>
          </a:xfrm>
          <a:custGeom>
            <a:avLst/>
            <a:gdLst/>
            <a:ahLst/>
            <a:cxnLst/>
            <a:rect l="l" t="t" r="r" b="b"/>
            <a:pathLst>
              <a:path w="171450" h="648335">
                <a:moveTo>
                  <a:pt x="85578" y="75800"/>
                </a:moveTo>
                <a:lnTo>
                  <a:pt x="66528" y="108458"/>
                </a:lnTo>
                <a:lnTo>
                  <a:pt x="66528" y="647827"/>
                </a:lnTo>
                <a:lnTo>
                  <a:pt x="104628" y="647827"/>
                </a:lnTo>
                <a:lnTo>
                  <a:pt x="104628" y="108458"/>
                </a:lnTo>
                <a:lnTo>
                  <a:pt x="85578" y="75800"/>
                </a:lnTo>
                <a:close/>
              </a:path>
              <a:path w="171450" h="648335">
                <a:moveTo>
                  <a:pt x="85578" y="0"/>
                </a:moveTo>
                <a:lnTo>
                  <a:pt x="2393" y="142494"/>
                </a:lnTo>
                <a:lnTo>
                  <a:pt x="0" y="149689"/>
                </a:lnTo>
                <a:lnTo>
                  <a:pt x="488" y="157003"/>
                </a:lnTo>
                <a:lnTo>
                  <a:pt x="3643" y="163603"/>
                </a:lnTo>
                <a:lnTo>
                  <a:pt x="9251" y="168656"/>
                </a:lnTo>
                <a:lnTo>
                  <a:pt x="16446" y="171049"/>
                </a:lnTo>
                <a:lnTo>
                  <a:pt x="23760" y="170561"/>
                </a:lnTo>
                <a:lnTo>
                  <a:pt x="30360" y="167405"/>
                </a:lnTo>
                <a:lnTo>
                  <a:pt x="35413" y="161798"/>
                </a:lnTo>
                <a:lnTo>
                  <a:pt x="66528" y="108458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648335">
                <a:moveTo>
                  <a:pt x="107671" y="37846"/>
                </a:moveTo>
                <a:lnTo>
                  <a:pt x="104628" y="37846"/>
                </a:lnTo>
                <a:lnTo>
                  <a:pt x="104628" y="108458"/>
                </a:lnTo>
                <a:lnTo>
                  <a:pt x="135743" y="161798"/>
                </a:lnTo>
                <a:lnTo>
                  <a:pt x="140795" y="167405"/>
                </a:lnTo>
                <a:lnTo>
                  <a:pt x="147395" y="170561"/>
                </a:lnTo>
                <a:lnTo>
                  <a:pt x="154709" y="171049"/>
                </a:lnTo>
                <a:lnTo>
                  <a:pt x="161905" y="168656"/>
                </a:lnTo>
                <a:lnTo>
                  <a:pt x="167512" y="163603"/>
                </a:lnTo>
                <a:lnTo>
                  <a:pt x="170668" y="157003"/>
                </a:lnTo>
                <a:lnTo>
                  <a:pt x="171156" y="149689"/>
                </a:lnTo>
                <a:lnTo>
                  <a:pt x="168763" y="142494"/>
                </a:lnTo>
                <a:lnTo>
                  <a:pt x="107671" y="37846"/>
                </a:lnTo>
                <a:close/>
              </a:path>
              <a:path w="171450" h="648335">
                <a:moveTo>
                  <a:pt x="104628" y="37846"/>
                </a:moveTo>
                <a:lnTo>
                  <a:pt x="66528" y="37846"/>
                </a:lnTo>
                <a:lnTo>
                  <a:pt x="66528" y="108458"/>
                </a:lnTo>
                <a:lnTo>
                  <a:pt x="85578" y="75800"/>
                </a:lnTo>
                <a:lnTo>
                  <a:pt x="69068" y="47498"/>
                </a:lnTo>
                <a:lnTo>
                  <a:pt x="104628" y="47498"/>
                </a:lnTo>
                <a:lnTo>
                  <a:pt x="104628" y="37846"/>
                </a:lnTo>
                <a:close/>
              </a:path>
              <a:path w="171450" h="648335">
                <a:moveTo>
                  <a:pt x="104628" y="47498"/>
                </a:moveTo>
                <a:lnTo>
                  <a:pt x="102088" y="47498"/>
                </a:lnTo>
                <a:lnTo>
                  <a:pt x="85578" y="75800"/>
                </a:lnTo>
                <a:lnTo>
                  <a:pt x="104628" y="108458"/>
                </a:lnTo>
                <a:lnTo>
                  <a:pt x="104628" y="47498"/>
                </a:lnTo>
                <a:close/>
              </a:path>
              <a:path w="171450" h="648335">
                <a:moveTo>
                  <a:pt x="102088" y="47498"/>
                </a:moveTo>
                <a:lnTo>
                  <a:pt x="69068" y="47498"/>
                </a:lnTo>
                <a:lnTo>
                  <a:pt x="85578" y="75800"/>
                </a:lnTo>
                <a:lnTo>
                  <a:pt x="102088" y="47498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8727" y="784859"/>
            <a:ext cx="4347216" cy="32232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6104" y="653923"/>
            <a:ext cx="291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Rotation</a:t>
            </a:r>
            <a:r>
              <a:rPr spc="-25" dirty="0"/>
              <a:t> </a:t>
            </a:r>
            <a:r>
              <a:rPr spc="-15" dirty="0"/>
              <a:t>around</a:t>
            </a:r>
            <a:r>
              <a:rPr spc="10" dirty="0"/>
              <a:t> </a:t>
            </a:r>
            <a:r>
              <a:rPr i="1" spc="-5" dirty="0">
                <a:latin typeface="Calibri"/>
                <a:cs typeface="Calibri"/>
              </a:rPr>
              <a:t>XX</a:t>
            </a:r>
            <a:r>
              <a:rPr spc="-5" dirty="0"/>
              <a:t>’</a:t>
            </a:r>
          </a:p>
        </p:txBody>
      </p:sp>
      <p:sp>
        <p:nvSpPr>
          <p:cNvPr id="4" name="object 4"/>
          <p:cNvSpPr/>
          <p:nvPr/>
        </p:nvSpPr>
        <p:spPr>
          <a:xfrm>
            <a:off x="2111267" y="2853689"/>
            <a:ext cx="171450" cy="937260"/>
          </a:xfrm>
          <a:custGeom>
            <a:avLst/>
            <a:gdLst/>
            <a:ahLst/>
            <a:cxnLst/>
            <a:rect l="l" t="t" r="r" b="b"/>
            <a:pathLst>
              <a:path w="171450" h="937260">
                <a:moveTo>
                  <a:pt x="16446" y="765702"/>
                </a:moveTo>
                <a:lnTo>
                  <a:pt x="9251" y="768096"/>
                </a:lnTo>
                <a:lnTo>
                  <a:pt x="3643" y="773148"/>
                </a:lnTo>
                <a:lnTo>
                  <a:pt x="488" y="779748"/>
                </a:lnTo>
                <a:lnTo>
                  <a:pt x="0" y="787062"/>
                </a:lnTo>
                <a:lnTo>
                  <a:pt x="2393" y="794258"/>
                </a:lnTo>
                <a:lnTo>
                  <a:pt x="85578" y="936752"/>
                </a:lnTo>
                <a:lnTo>
                  <a:pt x="107671" y="898906"/>
                </a:lnTo>
                <a:lnTo>
                  <a:pt x="66528" y="898906"/>
                </a:lnTo>
                <a:lnTo>
                  <a:pt x="66528" y="828294"/>
                </a:lnTo>
                <a:lnTo>
                  <a:pt x="35413" y="774954"/>
                </a:lnTo>
                <a:lnTo>
                  <a:pt x="30360" y="769346"/>
                </a:lnTo>
                <a:lnTo>
                  <a:pt x="23760" y="766191"/>
                </a:lnTo>
                <a:lnTo>
                  <a:pt x="16446" y="765702"/>
                </a:lnTo>
                <a:close/>
              </a:path>
              <a:path w="171450" h="937260">
                <a:moveTo>
                  <a:pt x="66528" y="828294"/>
                </a:moveTo>
                <a:lnTo>
                  <a:pt x="66528" y="898906"/>
                </a:lnTo>
                <a:lnTo>
                  <a:pt x="104628" y="898906"/>
                </a:lnTo>
                <a:lnTo>
                  <a:pt x="104628" y="889254"/>
                </a:lnTo>
                <a:lnTo>
                  <a:pt x="69068" y="889254"/>
                </a:lnTo>
                <a:lnTo>
                  <a:pt x="85578" y="860951"/>
                </a:lnTo>
                <a:lnTo>
                  <a:pt x="66528" y="828294"/>
                </a:lnTo>
                <a:close/>
              </a:path>
              <a:path w="171450" h="937260">
                <a:moveTo>
                  <a:pt x="154709" y="765702"/>
                </a:moveTo>
                <a:lnTo>
                  <a:pt x="147395" y="766191"/>
                </a:lnTo>
                <a:lnTo>
                  <a:pt x="140795" y="769346"/>
                </a:lnTo>
                <a:lnTo>
                  <a:pt x="135743" y="774954"/>
                </a:lnTo>
                <a:lnTo>
                  <a:pt x="104628" y="828294"/>
                </a:lnTo>
                <a:lnTo>
                  <a:pt x="104628" y="898906"/>
                </a:lnTo>
                <a:lnTo>
                  <a:pt x="107671" y="898906"/>
                </a:lnTo>
                <a:lnTo>
                  <a:pt x="168763" y="794258"/>
                </a:lnTo>
                <a:lnTo>
                  <a:pt x="171156" y="787062"/>
                </a:lnTo>
                <a:lnTo>
                  <a:pt x="170668" y="779748"/>
                </a:lnTo>
                <a:lnTo>
                  <a:pt x="167512" y="773148"/>
                </a:lnTo>
                <a:lnTo>
                  <a:pt x="161905" y="768096"/>
                </a:lnTo>
                <a:lnTo>
                  <a:pt x="154709" y="765702"/>
                </a:lnTo>
                <a:close/>
              </a:path>
              <a:path w="171450" h="937260">
                <a:moveTo>
                  <a:pt x="85578" y="860951"/>
                </a:moveTo>
                <a:lnTo>
                  <a:pt x="69068" y="889254"/>
                </a:lnTo>
                <a:lnTo>
                  <a:pt x="102088" y="889254"/>
                </a:lnTo>
                <a:lnTo>
                  <a:pt x="85578" y="860951"/>
                </a:lnTo>
                <a:close/>
              </a:path>
              <a:path w="171450" h="937260">
                <a:moveTo>
                  <a:pt x="104628" y="828294"/>
                </a:moveTo>
                <a:lnTo>
                  <a:pt x="85578" y="860951"/>
                </a:lnTo>
                <a:lnTo>
                  <a:pt x="102088" y="889254"/>
                </a:lnTo>
                <a:lnTo>
                  <a:pt x="104628" y="889254"/>
                </a:lnTo>
                <a:lnTo>
                  <a:pt x="104628" y="828294"/>
                </a:lnTo>
                <a:close/>
              </a:path>
              <a:path w="171450" h="937260">
                <a:moveTo>
                  <a:pt x="104628" y="0"/>
                </a:moveTo>
                <a:lnTo>
                  <a:pt x="66528" y="0"/>
                </a:lnTo>
                <a:lnTo>
                  <a:pt x="66528" y="828294"/>
                </a:lnTo>
                <a:lnTo>
                  <a:pt x="85578" y="860951"/>
                </a:lnTo>
                <a:lnTo>
                  <a:pt x="104628" y="828294"/>
                </a:lnTo>
                <a:lnTo>
                  <a:pt x="104628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904" y="4008120"/>
            <a:ext cx="4986528" cy="15087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79845" y="4407154"/>
            <a:ext cx="2296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Baker, 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3334" y="908303"/>
            <a:ext cx="4516493" cy="3221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5248" y="653923"/>
            <a:ext cx="289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Rotation</a:t>
            </a:r>
            <a:r>
              <a:rPr spc="-25" dirty="0"/>
              <a:t> </a:t>
            </a:r>
            <a:r>
              <a:rPr spc="-15" dirty="0"/>
              <a:t>around</a:t>
            </a:r>
            <a:r>
              <a:rPr spc="-5" dirty="0"/>
              <a:t> </a:t>
            </a:r>
            <a:r>
              <a:rPr spc="10" dirty="0"/>
              <a:t>YY’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2396" y="4262628"/>
            <a:ext cx="4985004" cy="1498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02223" y="3024377"/>
            <a:ext cx="171450" cy="937260"/>
          </a:xfrm>
          <a:custGeom>
            <a:avLst/>
            <a:gdLst/>
            <a:ahLst/>
            <a:cxnLst/>
            <a:rect l="l" t="t" r="r" b="b"/>
            <a:pathLst>
              <a:path w="171450" h="937260">
                <a:moveTo>
                  <a:pt x="16446" y="765702"/>
                </a:moveTo>
                <a:lnTo>
                  <a:pt x="9251" y="768096"/>
                </a:lnTo>
                <a:lnTo>
                  <a:pt x="3643" y="773148"/>
                </a:lnTo>
                <a:lnTo>
                  <a:pt x="488" y="779748"/>
                </a:lnTo>
                <a:lnTo>
                  <a:pt x="0" y="787062"/>
                </a:lnTo>
                <a:lnTo>
                  <a:pt x="2393" y="794258"/>
                </a:lnTo>
                <a:lnTo>
                  <a:pt x="85578" y="936752"/>
                </a:lnTo>
                <a:lnTo>
                  <a:pt x="107671" y="898906"/>
                </a:lnTo>
                <a:lnTo>
                  <a:pt x="66528" y="898906"/>
                </a:lnTo>
                <a:lnTo>
                  <a:pt x="66528" y="828294"/>
                </a:lnTo>
                <a:lnTo>
                  <a:pt x="35413" y="774954"/>
                </a:lnTo>
                <a:lnTo>
                  <a:pt x="30360" y="769346"/>
                </a:lnTo>
                <a:lnTo>
                  <a:pt x="23760" y="766191"/>
                </a:lnTo>
                <a:lnTo>
                  <a:pt x="16446" y="765702"/>
                </a:lnTo>
                <a:close/>
              </a:path>
              <a:path w="171450" h="937260">
                <a:moveTo>
                  <a:pt x="66528" y="828294"/>
                </a:moveTo>
                <a:lnTo>
                  <a:pt x="66528" y="898906"/>
                </a:lnTo>
                <a:lnTo>
                  <a:pt x="104628" y="898906"/>
                </a:lnTo>
                <a:lnTo>
                  <a:pt x="104628" y="889254"/>
                </a:lnTo>
                <a:lnTo>
                  <a:pt x="69068" y="889254"/>
                </a:lnTo>
                <a:lnTo>
                  <a:pt x="85578" y="860951"/>
                </a:lnTo>
                <a:lnTo>
                  <a:pt x="66528" y="828294"/>
                </a:lnTo>
                <a:close/>
              </a:path>
              <a:path w="171450" h="937260">
                <a:moveTo>
                  <a:pt x="154709" y="765702"/>
                </a:moveTo>
                <a:lnTo>
                  <a:pt x="147395" y="766191"/>
                </a:lnTo>
                <a:lnTo>
                  <a:pt x="140795" y="769346"/>
                </a:lnTo>
                <a:lnTo>
                  <a:pt x="135743" y="774954"/>
                </a:lnTo>
                <a:lnTo>
                  <a:pt x="104628" y="828294"/>
                </a:lnTo>
                <a:lnTo>
                  <a:pt x="104628" y="898906"/>
                </a:lnTo>
                <a:lnTo>
                  <a:pt x="107671" y="898906"/>
                </a:lnTo>
                <a:lnTo>
                  <a:pt x="168763" y="794258"/>
                </a:lnTo>
                <a:lnTo>
                  <a:pt x="171156" y="787062"/>
                </a:lnTo>
                <a:lnTo>
                  <a:pt x="170668" y="779748"/>
                </a:lnTo>
                <a:lnTo>
                  <a:pt x="167512" y="773148"/>
                </a:lnTo>
                <a:lnTo>
                  <a:pt x="161905" y="768096"/>
                </a:lnTo>
                <a:lnTo>
                  <a:pt x="154709" y="765702"/>
                </a:lnTo>
                <a:close/>
              </a:path>
              <a:path w="171450" h="937260">
                <a:moveTo>
                  <a:pt x="85578" y="860951"/>
                </a:moveTo>
                <a:lnTo>
                  <a:pt x="69068" y="889254"/>
                </a:lnTo>
                <a:lnTo>
                  <a:pt x="102088" y="889254"/>
                </a:lnTo>
                <a:lnTo>
                  <a:pt x="85578" y="860951"/>
                </a:lnTo>
                <a:close/>
              </a:path>
              <a:path w="171450" h="937260">
                <a:moveTo>
                  <a:pt x="104628" y="828294"/>
                </a:moveTo>
                <a:lnTo>
                  <a:pt x="85578" y="860951"/>
                </a:lnTo>
                <a:lnTo>
                  <a:pt x="102088" y="889254"/>
                </a:lnTo>
                <a:lnTo>
                  <a:pt x="104628" y="889254"/>
                </a:lnTo>
                <a:lnTo>
                  <a:pt x="104628" y="828294"/>
                </a:lnTo>
                <a:close/>
              </a:path>
              <a:path w="171450" h="937260">
                <a:moveTo>
                  <a:pt x="104628" y="0"/>
                </a:moveTo>
                <a:lnTo>
                  <a:pt x="66528" y="0"/>
                </a:lnTo>
                <a:lnTo>
                  <a:pt x="66528" y="828294"/>
                </a:lnTo>
                <a:lnTo>
                  <a:pt x="85578" y="860951"/>
                </a:lnTo>
                <a:lnTo>
                  <a:pt x="104628" y="828294"/>
                </a:lnTo>
                <a:lnTo>
                  <a:pt x="104628" y="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7664" y="4700727"/>
            <a:ext cx="2296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(Hearn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0859C"/>
                </a:solidFill>
                <a:latin typeface="Arial MT"/>
                <a:cs typeface="Arial MT"/>
              </a:rPr>
              <a:t> Baker,</a:t>
            </a:r>
            <a:r>
              <a:rPr sz="1800" spc="-2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11251"/>
            <a:ext cx="472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Other</a:t>
            </a:r>
            <a:r>
              <a:rPr spc="-5" dirty="0"/>
              <a:t> </a:t>
            </a:r>
            <a:r>
              <a:rPr spc="-10" dirty="0"/>
              <a:t>useful</a:t>
            </a:r>
            <a:r>
              <a:rPr dirty="0"/>
              <a:t> </a:t>
            </a:r>
            <a:r>
              <a:rPr spc="-5" dirty="0"/>
              <a:t>3D</a:t>
            </a:r>
            <a:r>
              <a:rPr spc="10" dirty="0"/>
              <a:t> </a:t>
            </a:r>
            <a:r>
              <a:rPr spc="-30"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740" y="1453972"/>
            <a:ext cx="173608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Shears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Reflections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438124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Shear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ZZ’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3788664"/>
            <a:ext cx="2375916" cy="2136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0009" y="3769567"/>
            <a:ext cx="2236942" cy="20050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408" y="2133600"/>
            <a:ext cx="4271772" cy="2590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97061" y="643168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7238" y="653923"/>
            <a:ext cx="305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Geometric</a:t>
            </a:r>
            <a:r>
              <a:rPr spc="-30" dirty="0"/>
              <a:t> </a:t>
            </a:r>
            <a:r>
              <a:rPr spc="-10" dirty="0"/>
              <a:t>Primitives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352359"/>
            <a:ext cx="2536190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primitives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Points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Line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segments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Polygons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2920" y="1425905"/>
            <a:ext cx="1276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48630"/>
            <a:ext cx="447865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Geometric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primitives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Parametric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curves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surfaces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Cubes,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spheres, </a:t>
            </a:r>
            <a:r>
              <a:rPr sz="2400" spc="-5" dirty="0">
                <a:latin typeface="Calibri"/>
                <a:cs typeface="Calibri"/>
              </a:rPr>
              <a:t>cylinders,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6557" y="5100828"/>
            <a:ext cx="980761" cy="11338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6006" y="5069311"/>
            <a:ext cx="1249896" cy="12370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6005" y="5090305"/>
            <a:ext cx="1224805" cy="12326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80963" y="5125558"/>
            <a:ext cx="1348607" cy="13149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757" y="5149731"/>
            <a:ext cx="1178362" cy="11719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7004" y="6421628"/>
            <a:ext cx="36245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9"/>
              </a:rPr>
              <a:t>https://threejs.org/manual/#en/primitives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192" y="537717"/>
            <a:ext cx="388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Transformations</a:t>
            </a:r>
            <a:r>
              <a:rPr spc="5" dirty="0"/>
              <a:t> </a:t>
            </a:r>
            <a:r>
              <a:rPr spc="-5" dirty="0"/>
              <a:t>in </a:t>
            </a:r>
            <a:r>
              <a:rPr spc="-10" dirty="0"/>
              <a:t>three.js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5543499"/>
            <a:ext cx="46793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https://threejs.org/docs/#api/math/Matrix4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580" y="1423532"/>
            <a:ext cx="8043375" cy="37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481" y="984683"/>
            <a:ext cx="4052862" cy="2880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2663" y="3278844"/>
            <a:ext cx="3468332" cy="2944753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266" y="4472963"/>
            <a:ext cx="4667609" cy="22390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413" y="365771"/>
            <a:ext cx="4668333" cy="22387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3400" y="2694432"/>
            <a:ext cx="4800600" cy="2391156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634" y="650493"/>
            <a:ext cx="1653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3D</a:t>
            </a:r>
            <a:r>
              <a:rPr spc="-35" dirty="0"/>
              <a:t> </a:t>
            </a:r>
            <a:r>
              <a:rPr spc="-10" dirty="0"/>
              <a:t>Viewing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0032" y="1152118"/>
            <a:ext cx="5500370" cy="4985385"/>
            <a:chOff x="1780032" y="1152118"/>
            <a:chExt cx="5500370" cy="49853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351" y="3429000"/>
              <a:ext cx="1601872" cy="1973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0032" y="2328672"/>
              <a:ext cx="4081272" cy="38084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2027" y="1684491"/>
              <a:ext cx="968121" cy="10861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3728" y="2016201"/>
              <a:ext cx="894575" cy="420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56198" y="2120411"/>
              <a:ext cx="644525" cy="171450"/>
            </a:xfrm>
            <a:custGeom>
              <a:avLst/>
              <a:gdLst/>
              <a:ahLst/>
              <a:cxnLst/>
              <a:rect l="l" t="t" r="r" b="b"/>
              <a:pathLst>
                <a:path w="644525" h="171450">
                  <a:moveTo>
                    <a:pt x="149689" y="0"/>
                  </a:moveTo>
                  <a:lnTo>
                    <a:pt x="142493" y="2393"/>
                  </a:lnTo>
                  <a:lnTo>
                    <a:pt x="0" y="85578"/>
                  </a:lnTo>
                  <a:lnTo>
                    <a:pt x="142493" y="168763"/>
                  </a:lnTo>
                  <a:lnTo>
                    <a:pt x="149689" y="171156"/>
                  </a:lnTo>
                  <a:lnTo>
                    <a:pt x="157003" y="170668"/>
                  </a:lnTo>
                  <a:lnTo>
                    <a:pt x="163603" y="167512"/>
                  </a:lnTo>
                  <a:lnTo>
                    <a:pt x="168655" y="161905"/>
                  </a:lnTo>
                  <a:lnTo>
                    <a:pt x="171049" y="154709"/>
                  </a:lnTo>
                  <a:lnTo>
                    <a:pt x="170561" y="147395"/>
                  </a:lnTo>
                  <a:lnTo>
                    <a:pt x="167405" y="140795"/>
                  </a:lnTo>
                  <a:lnTo>
                    <a:pt x="161798" y="135743"/>
                  </a:lnTo>
                  <a:lnTo>
                    <a:pt x="108458" y="104628"/>
                  </a:lnTo>
                  <a:lnTo>
                    <a:pt x="37846" y="104628"/>
                  </a:lnTo>
                  <a:lnTo>
                    <a:pt x="37846" y="66528"/>
                  </a:lnTo>
                  <a:lnTo>
                    <a:pt x="108458" y="66528"/>
                  </a:lnTo>
                  <a:lnTo>
                    <a:pt x="161798" y="35413"/>
                  </a:lnTo>
                  <a:lnTo>
                    <a:pt x="167405" y="30360"/>
                  </a:lnTo>
                  <a:lnTo>
                    <a:pt x="170560" y="23760"/>
                  </a:lnTo>
                  <a:lnTo>
                    <a:pt x="171049" y="16446"/>
                  </a:lnTo>
                  <a:lnTo>
                    <a:pt x="168655" y="9251"/>
                  </a:lnTo>
                  <a:lnTo>
                    <a:pt x="163603" y="3643"/>
                  </a:lnTo>
                  <a:lnTo>
                    <a:pt x="157003" y="488"/>
                  </a:lnTo>
                  <a:lnTo>
                    <a:pt x="149689" y="0"/>
                  </a:lnTo>
                  <a:close/>
                </a:path>
                <a:path w="644525" h="171450">
                  <a:moveTo>
                    <a:pt x="108458" y="66528"/>
                  </a:moveTo>
                  <a:lnTo>
                    <a:pt x="37846" y="66528"/>
                  </a:lnTo>
                  <a:lnTo>
                    <a:pt x="37846" y="104628"/>
                  </a:lnTo>
                  <a:lnTo>
                    <a:pt x="108458" y="104628"/>
                  </a:lnTo>
                  <a:lnTo>
                    <a:pt x="104103" y="102088"/>
                  </a:lnTo>
                  <a:lnTo>
                    <a:pt x="47498" y="102088"/>
                  </a:lnTo>
                  <a:lnTo>
                    <a:pt x="47498" y="69068"/>
                  </a:lnTo>
                  <a:lnTo>
                    <a:pt x="104103" y="69068"/>
                  </a:lnTo>
                  <a:lnTo>
                    <a:pt x="108458" y="66528"/>
                  </a:lnTo>
                  <a:close/>
                </a:path>
                <a:path w="644525" h="171450">
                  <a:moveTo>
                    <a:pt x="644143" y="66528"/>
                  </a:moveTo>
                  <a:lnTo>
                    <a:pt x="108458" y="66528"/>
                  </a:lnTo>
                  <a:lnTo>
                    <a:pt x="75800" y="85578"/>
                  </a:lnTo>
                  <a:lnTo>
                    <a:pt x="108458" y="104628"/>
                  </a:lnTo>
                  <a:lnTo>
                    <a:pt x="644143" y="104628"/>
                  </a:lnTo>
                  <a:lnTo>
                    <a:pt x="644143" y="66528"/>
                  </a:lnTo>
                  <a:close/>
                </a:path>
                <a:path w="644525" h="171450">
                  <a:moveTo>
                    <a:pt x="47498" y="69068"/>
                  </a:moveTo>
                  <a:lnTo>
                    <a:pt x="47498" y="102088"/>
                  </a:lnTo>
                  <a:lnTo>
                    <a:pt x="75800" y="85578"/>
                  </a:lnTo>
                  <a:lnTo>
                    <a:pt x="47498" y="69068"/>
                  </a:lnTo>
                  <a:close/>
                </a:path>
                <a:path w="644525" h="171450">
                  <a:moveTo>
                    <a:pt x="75800" y="85578"/>
                  </a:moveTo>
                  <a:lnTo>
                    <a:pt x="47498" y="102088"/>
                  </a:lnTo>
                  <a:lnTo>
                    <a:pt x="104103" y="102088"/>
                  </a:lnTo>
                  <a:lnTo>
                    <a:pt x="75800" y="85578"/>
                  </a:lnTo>
                  <a:close/>
                </a:path>
                <a:path w="644525" h="171450">
                  <a:moveTo>
                    <a:pt x="104103" y="69068"/>
                  </a:moveTo>
                  <a:lnTo>
                    <a:pt x="47498" y="69068"/>
                  </a:lnTo>
                  <a:lnTo>
                    <a:pt x="75800" y="85578"/>
                  </a:lnTo>
                  <a:lnTo>
                    <a:pt x="104103" y="6906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79" y="1152118"/>
              <a:ext cx="673595" cy="69649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24778" y="1341755"/>
              <a:ext cx="424180" cy="445770"/>
            </a:xfrm>
            <a:custGeom>
              <a:avLst/>
              <a:gdLst/>
              <a:ahLst/>
              <a:cxnLst/>
              <a:rect l="l" t="t" r="r" b="b"/>
              <a:pathLst>
                <a:path w="424179" h="445769">
                  <a:moveTo>
                    <a:pt x="51934" y="54868"/>
                  </a:moveTo>
                  <a:lnTo>
                    <a:pt x="60613" y="91688"/>
                  </a:lnTo>
                  <a:lnTo>
                    <a:pt x="395986" y="445262"/>
                  </a:lnTo>
                  <a:lnTo>
                    <a:pt x="423672" y="419100"/>
                  </a:lnTo>
                  <a:lnTo>
                    <a:pt x="88224" y="65454"/>
                  </a:lnTo>
                  <a:lnTo>
                    <a:pt x="51934" y="54868"/>
                  </a:lnTo>
                  <a:close/>
                </a:path>
                <a:path w="424179" h="445769">
                  <a:moveTo>
                    <a:pt x="0" y="0"/>
                  </a:moveTo>
                  <a:lnTo>
                    <a:pt x="37719" y="160655"/>
                  </a:lnTo>
                  <a:lnTo>
                    <a:pt x="40880" y="167556"/>
                  </a:lnTo>
                  <a:lnTo>
                    <a:pt x="46243" y="172529"/>
                  </a:lnTo>
                  <a:lnTo>
                    <a:pt x="53060" y="175121"/>
                  </a:lnTo>
                  <a:lnTo>
                    <a:pt x="60579" y="174879"/>
                  </a:lnTo>
                  <a:lnTo>
                    <a:pt x="67480" y="171715"/>
                  </a:lnTo>
                  <a:lnTo>
                    <a:pt x="72453" y="166338"/>
                  </a:lnTo>
                  <a:lnTo>
                    <a:pt x="75045" y="159484"/>
                  </a:lnTo>
                  <a:lnTo>
                    <a:pt x="74802" y="151892"/>
                  </a:lnTo>
                  <a:lnTo>
                    <a:pt x="60613" y="91688"/>
                  </a:lnTo>
                  <a:lnTo>
                    <a:pt x="12192" y="40640"/>
                  </a:lnTo>
                  <a:lnTo>
                    <a:pt x="39750" y="14350"/>
                  </a:lnTo>
                  <a:lnTo>
                    <a:pt x="49164" y="14350"/>
                  </a:lnTo>
                  <a:lnTo>
                    <a:pt x="0" y="0"/>
                  </a:lnTo>
                  <a:close/>
                </a:path>
                <a:path w="424179" h="445769">
                  <a:moveTo>
                    <a:pt x="39750" y="14350"/>
                  </a:moveTo>
                  <a:lnTo>
                    <a:pt x="12192" y="40640"/>
                  </a:lnTo>
                  <a:lnTo>
                    <a:pt x="60613" y="91688"/>
                  </a:lnTo>
                  <a:lnTo>
                    <a:pt x="51934" y="54868"/>
                  </a:lnTo>
                  <a:lnTo>
                    <a:pt x="20574" y="45720"/>
                  </a:lnTo>
                  <a:lnTo>
                    <a:pt x="44450" y="23114"/>
                  </a:lnTo>
                  <a:lnTo>
                    <a:pt x="48063" y="23114"/>
                  </a:lnTo>
                  <a:lnTo>
                    <a:pt x="39750" y="14350"/>
                  </a:lnTo>
                  <a:close/>
                </a:path>
                <a:path w="424179" h="445769">
                  <a:moveTo>
                    <a:pt x="49164" y="14350"/>
                  </a:moveTo>
                  <a:lnTo>
                    <a:pt x="39750" y="14350"/>
                  </a:lnTo>
                  <a:lnTo>
                    <a:pt x="88224" y="65454"/>
                  </a:lnTo>
                  <a:lnTo>
                    <a:pt x="147700" y="82804"/>
                  </a:lnTo>
                  <a:lnTo>
                    <a:pt x="155195" y="83440"/>
                  </a:lnTo>
                  <a:lnTo>
                    <a:pt x="162131" y="81232"/>
                  </a:lnTo>
                  <a:lnTo>
                    <a:pt x="167757" y="76571"/>
                  </a:lnTo>
                  <a:lnTo>
                    <a:pt x="171323" y="69850"/>
                  </a:lnTo>
                  <a:lnTo>
                    <a:pt x="171942" y="62337"/>
                  </a:lnTo>
                  <a:lnTo>
                    <a:pt x="169703" y="55372"/>
                  </a:lnTo>
                  <a:lnTo>
                    <a:pt x="165036" y="49740"/>
                  </a:lnTo>
                  <a:lnTo>
                    <a:pt x="158369" y="46228"/>
                  </a:lnTo>
                  <a:lnTo>
                    <a:pt x="49164" y="14350"/>
                  </a:lnTo>
                  <a:close/>
                </a:path>
                <a:path w="424179" h="445769">
                  <a:moveTo>
                    <a:pt x="48063" y="23114"/>
                  </a:moveTo>
                  <a:lnTo>
                    <a:pt x="44450" y="23114"/>
                  </a:lnTo>
                  <a:lnTo>
                    <a:pt x="51934" y="54868"/>
                  </a:lnTo>
                  <a:lnTo>
                    <a:pt x="88224" y="65454"/>
                  </a:lnTo>
                  <a:lnTo>
                    <a:pt x="48063" y="23114"/>
                  </a:lnTo>
                  <a:close/>
                </a:path>
                <a:path w="424179" h="445769">
                  <a:moveTo>
                    <a:pt x="44450" y="23114"/>
                  </a:moveTo>
                  <a:lnTo>
                    <a:pt x="20574" y="45720"/>
                  </a:lnTo>
                  <a:lnTo>
                    <a:pt x="51934" y="54868"/>
                  </a:lnTo>
                  <a:lnTo>
                    <a:pt x="44450" y="23114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2179" y="2462784"/>
              <a:ext cx="740689" cy="9098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24778" y="2482723"/>
              <a:ext cx="490220" cy="659765"/>
            </a:xfrm>
            <a:custGeom>
              <a:avLst/>
              <a:gdLst/>
              <a:ahLst/>
              <a:cxnLst/>
              <a:rect l="l" t="t" r="r" b="b"/>
              <a:pathLst>
                <a:path w="490220" h="659764">
                  <a:moveTo>
                    <a:pt x="37973" y="478409"/>
                  </a:moveTo>
                  <a:lnTo>
                    <a:pt x="0" y="659384"/>
                  </a:lnTo>
                  <a:lnTo>
                    <a:pt x="44092" y="640206"/>
                  </a:lnTo>
                  <a:lnTo>
                    <a:pt x="37592" y="640206"/>
                  </a:lnTo>
                  <a:lnTo>
                    <a:pt x="6858" y="617727"/>
                  </a:lnTo>
                  <a:lnTo>
                    <a:pt x="48594" y="560719"/>
                  </a:lnTo>
                  <a:lnTo>
                    <a:pt x="54991" y="499363"/>
                  </a:lnTo>
                  <a:lnTo>
                    <a:pt x="54225" y="491785"/>
                  </a:lnTo>
                  <a:lnTo>
                    <a:pt x="50768" y="485314"/>
                  </a:lnTo>
                  <a:lnTo>
                    <a:pt x="45168" y="480629"/>
                  </a:lnTo>
                  <a:lnTo>
                    <a:pt x="37973" y="478409"/>
                  </a:lnTo>
                  <a:close/>
                </a:path>
                <a:path w="490220" h="659764">
                  <a:moveTo>
                    <a:pt x="48594" y="560719"/>
                  </a:moveTo>
                  <a:lnTo>
                    <a:pt x="6858" y="617727"/>
                  </a:lnTo>
                  <a:lnTo>
                    <a:pt x="37592" y="640206"/>
                  </a:lnTo>
                  <a:lnTo>
                    <a:pt x="44380" y="630936"/>
                  </a:lnTo>
                  <a:lnTo>
                    <a:pt x="41275" y="630936"/>
                  </a:lnTo>
                  <a:lnTo>
                    <a:pt x="14732" y="611504"/>
                  </a:lnTo>
                  <a:lnTo>
                    <a:pt x="44659" y="598468"/>
                  </a:lnTo>
                  <a:lnTo>
                    <a:pt x="48594" y="560719"/>
                  </a:lnTo>
                  <a:close/>
                </a:path>
                <a:path w="490220" h="659764">
                  <a:moveTo>
                    <a:pt x="143408" y="557075"/>
                  </a:moveTo>
                  <a:lnTo>
                    <a:pt x="136017" y="558673"/>
                  </a:lnTo>
                  <a:lnTo>
                    <a:pt x="79160" y="583439"/>
                  </a:lnTo>
                  <a:lnTo>
                    <a:pt x="37592" y="640206"/>
                  </a:lnTo>
                  <a:lnTo>
                    <a:pt x="44092" y="640206"/>
                  </a:lnTo>
                  <a:lnTo>
                    <a:pt x="151257" y="593598"/>
                  </a:lnTo>
                  <a:lnTo>
                    <a:pt x="157446" y="589258"/>
                  </a:lnTo>
                  <a:lnTo>
                    <a:pt x="161337" y="583072"/>
                  </a:lnTo>
                  <a:lnTo>
                    <a:pt x="162633" y="575863"/>
                  </a:lnTo>
                  <a:lnTo>
                    <a:pt x="161036" y="568451"/>
                  </a:lnTo>
                  <a:lnTo>
                    <a:pt x="156716" y="562262"/>
                  </a:lnTo>
                  <a:lnTo>
                    <a:pt x="150574" y="558371"/>
                  </a:lnTo>
                  <a:lnTo>
                    <a:pt x="143408" y="557075"/>
                  </a:lnTo>
                  <a:close/>
                </a:path>
                <a:path w="490220" h="659764">
                  <a:moveTo>
                    <a:pt x="44659" y="598468"/>
                  </a:moveTo>
                  <a:lnTo>
                    <a:pt x="14732" y="611504"/>
                  </a:lnTo>
                  <a:lnTo>
                    <a:pt x="41275" y="630936"/>
                  </a:lnTo>
                  <a:lnTo>
                    <a:pt x="44659" y="598468"/>
                  </a:lnTo>
                  <a:close/>
                </a:path>
                <a:path w="490220" h="659764">
                  <a:moveTo>
                    <a:pt x="79160" y="583439"/>
                  </a:moveTo>
                  <a:lnTo>
                    <a:pt x="44659" y="598468"/>
                  </a:lnTo>
                  <a:lnTo>
                    <a:pt x="41275" y="630936"/>
                  </a:lnTo>
                  <a:lnTo>
                    <a:pt x="44380" y="630936"/>
                  </a:lnTo>
                  <a:lnTo>
                    <a:pt x="79160" y="583439"/>
                  </a:lnTo>
                  <a:close/>
                </a:path>
                <a:path w="490220" h="659764">
                  <a:moveTo>
                    <a:pt x="459104" y="0"/>
                  </a:moveTo>
                  <a:lnTo>
                    <a:pt x="48594" y="560719"/>
                  </a:lnTo>
                  <a:lnTo>
                    <a:pt x="44659" y="598468"/>
                  </a:lnTo>
                  <a:lnTo>
                    <a:pt x="79160" y="583439"/>
                  </a:lnTo>
                  <a:lnTo>
                    <a:pt x="489839" y="22605"/>
                  </a:lnTo>
                  <a:lnTo>
                    <a:pt x="45910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96160" y="5922670"/>
            <a:ext cx="206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86" y="1770633"/>
            <a:ext cx="6619875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observer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camera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Position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Close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Far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camera/observer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scene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Orientation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2D</a:t>
            </a:r>
            <a:r>
              <a:rPr sz="2400" spc="-10" dirty="0">
                <a:latin typeface="Calibri"/>
                <a:cs typeface="Calibri"/>
              </a:rPr>
              <a:t> image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Projection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0690" y="725499"/>
            <a:ext cx="165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3D</a:t>
            </a:r>
            <a:r>
              <a:rPr spc="-50" dirty="0"/>
              <a:t> </a:t>
            </a:r>
            <a:r>
              <a:rPr spc="-10" dirty="0"/>
              <a:t>Viewing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75959" y="4076700"/>
            <a:ext cx="3313429" cy="2615565"/>
            <a:chOff x="5775959" y="4076700"/>
            <a:chExt cx="3313429" cy="26155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59" y="4475988"/>
              <a:ext cx="2374391" cy="2215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7679" y="4076700"/>
              <a:ext cx="981455" cy="11490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1553083"/>
            <a:ext cx="5567680" cy="474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Instantiate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scene</a:t>
            </a:r>
            <a:endParaRPr sz="2400">
              <a:latin typeface="Calibri"/>
              <a:cs typeface="Calibri"/>
            </a:endParaRPr>
          </a:p>
          <a:p>
            <a:pPr marL="287020" marR="1686560" lvl="1" indent="-287020" algn="r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287020" algn="l"/>
              </a:tabLst>
            </a:pPr>
            <a:r>
              <a:rPr sz="2400" spc="-10" dirty="0">
                <a:latin typeface="Calibri"/>
                <a:cs typeface="Calibri"/>
              </a:rPr>
              <a:t>Position,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orientation,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342265" marR="1607820" indent="-342265" algn="r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Establish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viewing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Camera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orientation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Compute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illumination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shade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polygons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clipping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Rasterize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4098" y="653923"/>
            <a:ext cx="3524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3D</a:t>
            </a:r>
            <a:r>
              <a:rPr spc="10" dirty="0"/>
              <a:t> </a:t>
            </a:r>
            <a:r>
              <a:rPr spc="-10" dirty="0"/>
              <a:t>visualization</a:t>
            </a:r>
            <a:r>
              <a:rPr spc="15" dirty="0"/>
              <a:t> </a:t>
            </a:r>
            <a:r>
              <a:rPr spc="-10" dirty="0"/>
              <a:t>pipeline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07664" y="5388864"/>
            <a:ext cx="890269" cy="241300"/>
            <a:chOff x="3407664" y="5388864"/>
            <a:chExt cx="890269" cy="241300"/>
          </a:xfrm>
        </p:grpSpPr>
        <p:sp>
          <p:nvSpPr>
            <p:cNvPr id="5" name="object 5"/>
            <p:cNvSpPr/>
            <p:nvPr/>
          </p:nvSpPr>
          <p:spPr>
            <a:xfrm>
              <a:off x="3420618" y="5401818"/>
              <a:ext cx="864235" cy="215265"/>
            </a:xfrm>
            <a:custGeom>
              <a:avLst/>
              <a:gdLst/>
              <a:ahLst/>
              <a:cxnLst/>
              <a:rect l="l" t="t" r="r" b="b"/>
              <a:pathLst>
                <a:path w="864235" h="215264">
                  <a:moveTo>
                    <a:pt x="107442" y="0"/>
                  </a:moveTo>
                  <a:lnTo>
                    <a:pt x="0" y="107441"/>
                  </a:lnTo>
                  <a:lnTo>
                    <a:pt x="107442" y="214883"/>
                  </a:lnTo>
                  <a:lnTo>
                    <a:pt x="107442" y="161162"/>
                  </a:lnTo>
                  <a:lnTo>
                    <a:pt x="864108" y="161162"/>
                  </a:lnTo>
                  <a:lnTo>
                    <a:pt x="864108" y="53720"/>
                  </a:lnTo>
                  <a:lnTo>
                    <a:pt x="107442" y="53720"/>
                  </a:lnTo>
                  <a:lnTo>
                    <a:pt x="10744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0618" y="5401818"/>
              <a:ext cx="864235" cy="215265"/>
            </a:xfrm>
            <a:custGeom>
              <a:avLst/>
              <a:gdLst/>
              <a:ahLst/>
              <a:cxnLst/>
              <a:rect l="l" t="t" r="r" b="b"/>
              <a:pathLst>
                <a:path w="864235" h="215264">
                  <a:moveTo>
                    <a:pt x="0" y="107441"/>
                  </a:moveTo>
                  <a:lnTo>
                    <a:pt x="107442" y="0"/>
                  </a:lnTo>
                  <a:lnTo>
                    <a:pt x="107442" y="53720"/>
                  </a:lnTo>
                  <a:lnTo>
                    <a:pt x="864108" y="53720"/>
                  </a:lnTo>
                  <a:lnTo>
                    <a:pt x="864108" y="161162"/>
                  </a:lnTo>
                  <a:lnTo>
                    <a:pt x="107442" y="161162"/>
                  </a:lnTo>
                  <a:lnTo>
                    <a:pt x="107442" y="214883"/>
                  </a:lnTo>
                  <a:lnTo>
                    <a:pt x="0" y="10744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68918" y="6379371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49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445" y="4987535"/>
            <a:ext cx="2262505" cy="96837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15" dirty="0">
                <a:latin typeface="Calibri"/>
                <a:cs typeface="Calibri"/>
              </a:rPr>
              <a:t>Parallel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975"/>
              </a:spcBef>
            </a:pPr>
            <a:r>
              <a:rPr sz="2000" spc="-10" dirty="0">
                <a:latin typeface="Calibri"/>
                <a:cs typeface="Calibri"/>
              </a:rPr>
              <a:t>(allows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105" y="4987535"/>
            <a:ext cx="2782570" cy="96837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15" dirty="0">
                <a:latin typeface="Calibri"/>
                <a:cs typeface="Calibri"/>
              </a:rPr>
              <a:t>Perspective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 marL="268605">
              <a:lnSpc>
                <a:spcPct val="100000"/>
              </a:lnSpc>
              <a:spcBef>
                <a:spcPts val="975"/>
              </a:spcBef>
            </a:pPr>
            <a:r>
              <a:rPr sz="2000" spc="-10" dirty="0">
                <a:latin typeface="Calibri"/>
                <a:cs typeface="Calibri"/>
              </a:rPr>
              <a:t>(more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realistic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images)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2329" y="653923"/>
            <a:ext cx="38373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Projection</a:t>
            </a:r>
            <a:r>
              <a:rPr spc="-5" dirty="0"/>
              <a:t> </a:t>
            </a:r>
            <a:r>
              <a:rPr spc="-15" dirty="0"/>
              <a:t>(from</a:t>
            </a:r>
            <a:r>
              <a:rPr spc="-5" dirty="0"/>
              <a:t> 3D</a:t>
            </a:r>
            <a:r>
              <a:rPr dirty="0"/>
              <a:t> </a:t>
            </a:r>
            <a:r>
              <a:rPr spc="-20" dirty="0"/>
              <a:t>to </a:t>
            </a:r>
            <a:r>
              <a:rPr spc="-10" dirty="0"/>
              <a:t>2D)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51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3208" y="2157983"/>
            <a:ext cx="4000500" cy="2849880"/>
            <a:chOff x="5093208" y="2157983"/>
            <a:chExt cx="4000500" cy="28498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208" y="2157983"/>
              <a:ext cx="3809999" cy="2540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77356" y="2636519"/>
              <a:ext cx="2811780" cy="2367280"/>
            </a:xfrm>
            <a:custGeom>
              <a:avLst/>
              <a:gdLst/>
              <a:ahLst/>
              <a:cxnLst/>
              <a:rect l="l" t="t" r="r" b="b"/>
              <a:pathLst>
                <a:path w="2811779" h="2367279">
                  <a:moveTo>
                    <a:pt x="2686812" y="0"/>
                  </a:moveTo>
                  <a:lnTo>
                    <a:pt x="0" y="2231135"/>
                  </a:lnTo>
                </a:path>
                <a:path w="2811779" h="2367279">
                  <a:moveTo>
                    <a:pt x="2811779" y="134112"/>
                  </a:moveTo>
                  <a:lnTo>
                    <a:pt x="1010412" y="23667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1480" y="2157983"/>
            <a:ext cx="4305300" cy="2540000"/>
            <a:chOff x="411480" y="2157983"/>
            <a:chExt cx="4305300" cy="25400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" y="2157983"/>
              <a:ext cx="3810000" cy="2540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18844" y="2807207"/>
              <a:ext cx="3293745" cy="1800225"/>
            </a:xfrm>
            <a:custGeom>
              <a:avLst/>
              <a:gdLst/>
              <a:ahLst/>
              <a:cxnLst/>
              <a:rect l="l" t="t" r="r" b="b"/>
              <a:pathLst>
                <a:path w="3293745" h="1800225">
                  <a:moveTo>
                    <a:pt x="3293364" y="359663"/>
                  </a:moveTo>
                  <a:lnTo>
                    <a:pt x="414528" y="1799843"/>
                  </a:lnTo>
                </a:path>
                <a:path w="3293745" h="1800225">
                  <a:moveTo>
                    <a:pt x="2880360" y="0"/>
                  </a:moveTo>
                  <a:lnTo>
                    <a:pt x="0" y="143865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267" y="1550670"/>
            <a:ext cx="8805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Obtaining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representation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different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068" y="6303060"/>
            <a:ext cx="5034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https://www.britannica.com/science/projection-geometry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254" y="327405"/>
            <a:ext cx="16376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</a:t>
            </a:r>
            <a:r>
              <a:rPr spc="-65" dirty="0"/>
              <a:t>r</a:t>
            </a:r>
            <a:r>
              <a:rPr spc="-10" dirty="0"/>
              <a:t>oje</a:t>
            </a:r>
            <a:r>
              <a:rPr dirty="0"/>
              <a:t>c</a:t>
            </a:r>
            <a:r>
              <a:rPr spc="-5" dirty="0"/>
              <a:t>tio</a:t>
            </a:r>
            <a:r>
              <a:rPr spc="-15" dirty="0"/>
              <a:t>n</a:t>
            </a:r>
            <a:r>
              <a:rPr spc="-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123" y="841247"/>
            <a:ext cx="7074010" cy="58536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7701" y="6139688"/>
            <a:ext cx="33991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s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://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ww</a:t>
            </a:r>
            <a:r>
              <a:rPr sz="1600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w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.javatpo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i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nt.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c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om/</a:t>
            </a:r>
            <a:r>
              <a:rPr sz="16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c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omput</a:t>
            </a:r>
            <a:r>
              <a:rPr sz="16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e</a:t>
            </a:r>
            <a:r>
              <a:rPr sz="16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r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-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graphics-projection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0755" y="5819952"/>
            <a:ext cx="278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Perspective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5977" y="404571"/>
            <a:ext cx="163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53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2315" y="1081196"/>
            <a:ext cx="3403600" cy="2470150"/>
            <a:chOff x="242315" y="1081196"/>
            <a:chExt cx="3403600" cy="2470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5" y="1081196"/>
              <a:ext cx="3403091" cy="24697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46604" y="1086611"/>
              <a:ext cx="871855" cy="2333625"/>
            </a:xfrm>
            <a:custGeom>
              <a:avLst/>
              <a:gdLst/>
              <a:ahLst/>
              <a:cxnLst/>
              <a:rect l="l" t="t" r="r" b="b"/>
              <a:pathLst>
                <a:path w="871854" h="2333625">
                  <a:moveTo>
                    <a:pt x="0" y="693420"/>
                  </a:moveTo>
                  <a:lnTo>
                    <a:pt x="871728" y="0"/>
                  </a:lnTo>
                </a:path>
                <a:path w="871854" h="2333625">
                  <a:moveTo>
                    <a:pt x="871728" y="0"/>
                  </a:moveTo>
                  <a:lnTo>
                    <a:pt x="871728" y="1639824"/>
                  </a:lnTo>
                </a:path>
                <a:path w="871854" h="2333625">
                  <a:moveTo>
                    <a:pt x="0" y="693420"/>
                  </a:moveTo>
                  <a:lnTo>
                    <a:pt x="0" y="2333243"/>
                  </a:lnTo>
                </a:path>
                <a:path w="871854" h="2333625">
                  <a:moveTo>
                    <a:pt x="0" y="2333243"/>
                  </a:moveTo>
                  <a:lnTo>
                    <a:pt x="871728" y="1639824"/>
                  </a:lnTo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04588" y="1013460"/>
            <a:ext cx="3905885" cy="4863465"/>
            <a:chOff x="4704588" y="1013460"/>
            <a:chExt cx="3905885" cy="48634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4113" y="1027555"/>
              <a:ext cx="3896104" cy="27809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2027" y="1018032"/>
              <a:ext cx="1007744" cy="2665730"/>
            </a:xfrm>
            <a:custGeom>
              <a:avLst/>
              <a:gdLst/>
              <a:ahLst/>
              <a:cxnLst/>
              <a:rect l="l" t="t" r="r" b="b"/>
              <a:pathLst>
                <a:path w="1007745" h="2665729">
                  <a:moveTo>
                    <a:pt x="0" y="792479"/>
                  </a:moveTo>
                  <a:lnTo>
                    <a:pt x="1007364" y="0"/>
                  </a:lnTo>
                </a:path>
                <a:path w="1007745" h="2665729">
                  <a:moveTo>
                    <a:pt x="71627" y="2665475"/>
                  </a:moveTo>
                  <a:lnTo>
                    <a:pt x="1007364" y="1872995"/>
                  </a:lnTo>
                </a:path>
                <a:path w="1007745" h="2665729">
                  <a:moveTo>
                    <a:pt x="1007364" y="0"/>
                  </a:moveTo>
                  <a:lnTo>
                    <a:pt x="1007364" y="1871471"/>
                  </a:lnTo>
                </a:path>
                <a:path w="1007745" h="2665729">
                  <a:moveTo>
                    <a:pt x="0" y="792479"/>
                  </a:moveTo>
                  <a:lnTo>
                    <a:pt x="71627" y="2592323"/>
                  </a:lnTo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4588" y="3483864"/>
              <a:ext cx="2232660" cy="239268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8043" y="4085193"/>
            <a:ext cx="1584112" cy="171972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30473" y="3420313"/>
            <a:ext cx="22821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Examples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resulting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7841" y="5712633"/>
            <a:ext cx="4598670" cy="8940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00" spc="-15" dirty="0">
                <a:latin typeface="Calibri"/>
                <a:cs typeface="Calibri"/>
              </a:rPr>
              <a:t>Parallel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 marL="2075180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2000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2000" spc="-5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2000" spc="-3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2000" spc="-5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867" y="641244"/>
            <a:ext cx="2032968" cy="22086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1705" y="581913"/>
            <a:ext cx="2769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Parallel</a:t>
            </a:r>
            <a:r>
              <a:rPr spc="-70" dirty="0"/>
              <a:t> </a:t>
            </a:r>
            <a:r>
              <a:rPr spc="-10" dirty="0"/>
              <a:t>Projections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81618" y="6392071"/>
            <a:ext cx="17081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7952" y="1557527"/>
            <a:ext cx="8672830" cy="5300980"/>
            <a:chOff x="377952" y="1557527"/>
            <a:chExt cx="8672830" cy="53009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446" y="4881104"/>
              <a:ext cx="3952769" cy="1976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52" y="1557527"/>
              <a:ext cx="4695444" cy="34671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0705" y="2997200"/>
            <a:ext cx="884872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7565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Orthographic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Axonometric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libri"/>
              <a:cs typeface="Calibri"/>
            </a:endParaRPr>
          </a:p>
          <a:p>
            <a:pPr marR="254635" algn="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Oblique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Orthographic/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Multiview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  <a:spcBef>
                <a:spcPts val="1545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 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spc="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169288"/>
            <a:ext cx="6392545" cy="4480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/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scenes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OpenGL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Rendering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interaction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facilities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Direct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Microsoft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VTK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3D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CG</a:t>
            </a:r>
            <a:r>
              <a:rPr sz="2200" spc="-5" dirty="0">
                <a:latin typeface="Calibri"/>
                <a:cs typeface="Calibri"/>
              </a:rPr>
              <a:t> +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Three.js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6098844"/>
            <a:ext cx="15767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Vulkan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7401" y="437768"/>
            <a:ext cx="3511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Computer </a:t>
            </a:r>
            <a:r>
              <a:rPr spc="-15" dirty="0"/>
              <a:t>Graphics</a:t>
            </a:r>
            <a:r>
              <a:rPr spc="5" dirty="0"/>
              <a:t> </a:t>
            </a:r>
            <a:r>
              <a:rPr spc="-5" dirty="0"/>
              <a:t>APIs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54261" y="636493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2335" y="5949696"/>
            <a:ext cx="1580388" cy="7132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8844" y="1712976"/>
            <a:ext cx="1426463" cy="594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1197" y="3140964"/>
            <a:ext cx="1905754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8464" y="3826764"/>
            <a:ext cx="1146015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9235" y="2432304"/>
            <a:ext cx="1366326" cy="5654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3367" y="5052059"/>
            <a:ext cx="1621535" cy="8183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4783" y="1747460"/>
            <a:ext cx="1575363" cy="534535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1185284"/>
            <a:ext cx="3529584" cy="35330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457" y="653923"/>
            <a:ext cx="3375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Perspective</a:t>
            </a:r>
            <a:r>
              <a:rPr spc="-40" dirty="0"/>
              <a:t> </a:t>
            </a:r>
            <a:r>
              <a:rPr spc="-10" dirty="0"/>
              <a:t>Projections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4359" y="3212592"/>
            <a:ext cx="4409440" cy="3009900"/>
            <a:chOff x="594359" y="3212592"/>
            <a:chExt cx="4409440" cy="3009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9" y="3212592"/>
              <a:ext cx="4408932" cy="3009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6329" y="3358134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90" h="251460">
                  <a:moveTo>
                    <a:pt x="216026" y="0"/>
                  </a:moveTo>
                  <a:lnTo>
                    <a:pt x="72008" y="0"/>
                  </a:lnTo>
                  <a:lnTo>
                    <a:pt x="72008" y="125729"/>
                  </a:lnTo>
                  <a:lnTo>
                    <a:pt x="0" y="125729"/>
                  </a:lnTo>
                  <a:lnTo>
                    <a:pt x="144017" y="251459"/>
                  </a:lnTo>
                  <a:lnTo>
                    <a:pt x="288035" y="125729"/>
                  </a:lnTo>
                  <a:lnTo>
                    <a:pt x="216026" y="125729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6329" y="3358134"/>
              <a:ext cx="288290" cy="251460"/>
            </a:xfrm>
            <a:custGeom>
              <a:avLst/>
              <a:gdLst/>
              <a:ahLst/>
              <a:cxnLst/>
              <a:rect l="l" t="t" r="r" b="b"/>
              <a:pathLst>
                <a:path w="288290" h="251460">
                  <a:moveTo>
                    <a:pt x="0" y="125729"/>
                  </a:moveTo>
                  <a:lnTo>
                    <a:pt x="72008" y="125729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125729"/>
                  </a:lnTo>
                  <a:lnTo>
                    <a:pt x="288035" y="125729"/>
                  </a:lnTo>
                  <a:lnTo>
                    <a:pt x="144017" y="251459"/>
                  </a:lnTo>
                  <a:lnTo>
                    <a:pt x="0" y="12572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8267" y="1686305"/>
            <a:ext cx="54400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vanishing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 perspective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vanishing</a:t>
            </a:r>
            <a:r>
              <a:rPr sz="2400" spc="-10" dirty="0">
                <a:latin typeface="Calibri"/>
                <a:cs typeface="Calibri"/>
              </a:rPr>
              <a:t> points perspective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35879" y="2193035"/>
            <a:ext cx="386080" cy="277495"/>
            <a:chOff x="5135879" y="2193035"/>
            <a:chExt cx="386080" cy="277495"/>
          </a:xfrm>
        </p:grpSpPr>
        <p:sp>
          <p:nvSpPr>
            <p:cNvPr id="10" name="object 10"/>
            <p:cNvSpPr/>
            <p:nvPr/>
          </p:nvSpPr>
          <p:spPr>
            <a:xfrm>
              <a:off x="5148833" y="2205989"/>
              <a:ext cx="360045" cy="251460"/>
            </a:xfrm>
            <a:custGeom>
              <a:avLst/>
              <a:gdLst/>
              <a:ahLst/>
              <a:cxnLst/>
              <a:rect l="l" t="t" r="r" b="b"/>
              <a:pathLst>
                <a:path w="360045" h="251460">
                  <a:moveTo>
                    <a:pt x="233933" y="0"/>
                  </a:moveTo>
                  <a:lnTo>
                    <a:pt x="233933" y="62864"/>
                  </a:lnTo>
                  <a:lnTo>
                    <a:pt x="0" y="62864"/>
                  </a:lnTo>
                  <a:lnTo>
                    <a:pt x="0" y="188595"/>
                  </a:lnTo>
                  <a:lnTo>
                    <a:pt x="233933" y="188595"/>
                  </a:lnTo>
                  <a:lnTo>
                    <a:pt x="233933" y="251460"/>
                  </a:lnTo>
                  <a:lnTo>
                    <a:pt x="359663" y="125730"/>
                  </a:lnTo>
                  <a:lnTo>
                    <a:pt x="2339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833" y="2205989"/>
              <a:ext cx="360045" cy="251460"/>
            </a:xfrm>
            <a:custGeom>
              <a:avLst/>
              <a:gdLst/>
              <a:ahLst/>
              <a:cxnLst/>
              <a:rect l="l" t="t" r="r" b="b"/>
              <a:pathLst>
                <a:path w="360045" h="251460">
                  <a:moveTo>
                    <a:pt x="0" y="62864"/>
                  </a:moveTo>
                  <a:lnTo>
                    <a:pt x="233933" y="62864"/>
                  </a:lnTo>
                  <a:lnTo>
                    <a:pt x="233933" y="0"/>
                  </a:lnTo>
                  <a:lnTo>
                    <a:pt x="359663" y="125730"/>
                  </a:lnTo>
                  <a:lnTo>
                    <a:pt x="233933" y="251460"/>
                  </a:lnTo>
                  <a:lnTo>
                    <a:pt x="233933" y="188595"/>
                  </a:lnTo>
                  <a:lnTo>
                    <a:pt x="0" y="188595"/>
                  </a:lnTo>
                  <a:lnTo>
                    <a:pt x="0" y="6286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41314" y="4842509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 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55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8" y="2421635"/>
            <a:ext cx="3340607" cy="41026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457" y="581913"/>
            <a:ext cx="3375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Perspective</a:t>
            </a:r>
            <a:r>
              <a:rPr spc="-40" dirty="0"/>
              <a:t> </a:t>
            </a:r>
            <a:r>
              <a:rPr spc="-10" dirty="0"/>
              <a:t>Projections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1328" y="1427988"/>
            <a:ext cx="2941320" cy="2769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406" y="1436573"/>
            <a:ext cx="278193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Foreshortening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perspective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26335" y="1827276"/>
            <a:ext cx="1529080" cy="1632585"/>
            <a:chOff x="1926335" y="1827276"/>
            <a:chExt cx="1529080" cy="16325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335" y="1827276"/>
              <a:ext cx="1528572" cy="16322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38933" y="1847088"/>
              <a:ext cx="1278255" cy="1381125"/>
            </a:xfrm>
            <a:custGeom>
              <a:avLst/>
              <a:gdLst/>
              <a:ahLst/>
              <a:cxnLst/>
              <a:rect l="l" t="t" r="r" b="b"/>
              <a:pathLst>
                <a:path w="1278254" h="1381125">
                  <a:moveTo>
                    <a:pt x="50722" y="1205462"/>
                  </a:moveTo>
                  <a:lnTo>
                    <a:pt x="43926" y="1208135"/>
                  </a:lnTo>
                  <a:lnTo>
                    <a:pt x="38629" y="1213165"/>
                  </a:lnTo>
                  <a:lnTo>
                    <a:pt x="35560" y="1220089"/>
                  </a:lnTo>
                  <a:lnTo>
                    <a:pt x="0" y="1381125"/>
                  </a:lnTo>
                  <a:lnTo>
                    <a:pt x="48565" y="1366265"/>
                  </a:lnTo>
                  <a:lnTo>
                    <a:pt x="39624" y="1366265"/>
                  </a:lnTo>
                  <a:lnTo>
                    <a:pt x="11557" y="1340485"/>
                  </a:lnTo>
                  <a:lnTo>
                    <a:pt x="59422" y="1288677"/>
                  </a:lnTo>
                  <a:lnTo>
                    <a:pt x="72771" y="1228344"/>
                  </a:lnTo>
                  <a:lnTo>
                    <a:pt x="72919" y="1220773"/>
                  </a:lnTo>
                  <a:lnTo>
                    <a:pt x="70246" y="1213977"/>
                  </a:lnTo>
                  <a:lnTo>
                    <a:pt x="65216" y="1208680"/>
                  </a:lnTo>
                  <a:lnTo>
                    <a:pt x="58293" y="1205611"/>
                  </a:lnTo>
                  <a:lnTo>
                    <a:pt x="50722" y="1205462"/>
                  </a:lnTo>
                  <a:close/>
                </a:path>
                <a:path w="1278254" h="1381125">
                  <a:moveTo>
                    <a:pt x="59422" y="1288677"/>
                  </a:moveTo>
                  <a:lnTo>
                    <a:pt x="11557" y="1340485"/>
                  </a:lnTo>
                  <a:lnTo>
                    <a:pt x="39624" y="1366265"/>
                  </a:lnTo>
                  <a:lnTo>
                    <a:pt x="47721" y="1357502"/>
                  </a:lnTo>
                  <a:lnTo>
                    <a:pt x="44196" y="1357502"/>
                  </a:lnTo>
                  <a:lnTo>
                    <a:pt x="20066" y="1335151"/>
                  </a:lnTo>
                  <a:lnTo>
                    <a:pt x="51254" y="1325600"/>
                  </a:lnTo>
                  <a:lnTo>
                    <a:pt x="59422" y="1288677"/>
                  </a:lnTo>
                  <a:close/>
                </a:path>
                <a:path w="1278254" h="1381125">
                  <a:moveTo>
                    <a:pt x="154072" y="1295703"/>
                  </a:moveTo>
                  <a:lnTo>
                    <a:pt x="146558" y="1296415"/>
                  </a:lnTo>
                  <a:lnTo>
                    <a:pt x="87437" y="1314520"/>
                  </a:lnTo>
                  <a:lnTo>
                    <a:pt x="39624" y="1366265"/>
                  </a:lnTo>
                  <a:lnTo>
                    <a:pt x="48565" y="1366265"/>
                  </a:lnTo>
                  <a:lnTo>
                    <a:pt x="157734" y="1332864"/>
                  </a:lnTo>
                  <a:lnTo>
                    <a:pt x="164377" y="1329279"/>
                  </a:lnTo>
                  <a:lnTo>
                    <a:pt x="168973" y="1323609"/>
                  </a:lnTo>
                  <a:lnTo>
                    <a:pt x="171092" y="1316630"/>
                  </a:lnTo>
                  <a:lnTo>
                    <a:pt x="170307" y="1309115"/>
                  </a:lnTo>
                  <a:lnTo>
                    <a:pt x="166721" y="1302470"/>
                  </a:lnTo>
                  <a:lnTo>
                    <a:pt x="161051" y="1297860"/>
                  </a:lnTo>
                  <a:lnTo>
                    <a:pt x="154072" y="1295703"/>
                  </a:lnTo>
                  <a:close/>
                </a:path>
                <a:path w="1278254" h="1381125">
                  <a:moveTo>
                    <a:pt x="51254" y="1325600"/>
                  </a:moveTo>
                  <a:lnTo>
                    <a:pt x="20066" y="1335151"/>
                  </a:lnTo>
                  <a:lnTo>
                    <a:pt x="44196" y="1357502"/>
                  </a:lnTo>
                  <a:lnTo>
                    <a:pt x="51254" y="1325600"/>
                  </a:lnTo>
                  <a:close/>
                </a:path>
                <a:path w="1278254" h="1381125">
                  <a:moveTo>
                    <a:pt x="87437" y="1314520"/>
                  </a:moveTo>
                  <a:lnTo>
                    <a:pt x="51254" y="1325600"/>
                  </a:lnTo>
                  <a:lnTo>
                    <a:pt x="44196" y="1357502"/>
                  </a:lnTo>
                  <a:lnTo>
                    <a:pt x="47721" y="1357502"/>
                  </a:lnTo>
                  <a:lnTo>
                    <a:pt x="87437" y="1314520"/>
                  </a:lnTo>
                  <a:close/>
                </a:path>
                <a:path w="1278254" h="1381125">
                  <a:moveTo>
                    <a:pt x="1250061" y="0"/>
                  </a:moveTo>
                  <a:lnTo>
                    <a:pt x="59422" y="1288677"/>
                  </a:lnTo>
                  <a:lnTo>
                    <a:pt x="51254" y="1325600"/>
                  </a:lnTo>
                  <a:lnTo>
                    <a:pt x="87437" y="1314520"/>
                  </a:lnTo>
                  <a:lnTo>
                    <a:pt x="1278128" y="25908"/>
                  </a:lnTo>
                  <a:lnTo>
                    <a:pt x="12500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3294" y="4391659"/>
            <a:ext cx="509079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25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Approximate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representation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eye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Object's </a:t>
            </a:r>
            <a:r>
              <a:rPr sz="1800" spc="-10" dirty="0">
                <a:latin typeface="Arial MT"/>
                <a:cs typeface="Arial MT"/>
              </a:rPr>
              <a:t>dimensions along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line of sight </a:t>
            </a:r>
            <a:r>
              <a:rPr sz="1800" spc="-10" dirty="0">
                <a:latin typeface="Arial MT"/>
                <a:cs typeface="Arial MT"/>
              </a:rPr>
              <a:t>appear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shorter than </a:t>
            </a:r>
            <a:r>
              <a:rPr sz="1800" dirty="0">
                <a:latin typeface="Arial MT"/>
                <a:cs typeface="Arial MT"/>
              </a:rPr>
              <a:t>its </a:t>
            </a:r>
            <a:r>
              <a:rPr sz="1800" spc="-5" dirty="0">
                <a:latin typeface="Arial MT"/>
                <a:cs typeface="Arial MT"/>
              </a:rPr>
              <a:t>dimensions across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line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sight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https://en.wikipedia.org/wiki/Perspective_(graphical)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pc="-5" dirty="0"/>
              <a:t>56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1598" y="1292097"/>
            <a:ext cx="2440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Orthographic</a:t>
            </a:r>
            <a:r>
              <a:rPr sz="2400" spc="-35" dirty="0"/>
              <a:t> </a:t>
            </a:r>
            <a:r>
              <a:rPr sz="2400" i="1" spc="-15" dirty="0">
                <a:latin typeface="Calibri"/>
                <a:cs typeface="Calibri"/>
              </a:rPr>
              <a:t>vs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/>
              <a:t>perspective</a:t>
            </a:r>
            <a:r>
              <a:rPr sz="2400" spc="-65" dirty="0"/>
              <a:t> </a:t>
            </a:r>
            <a:r>
              <a:rPr sz="2400" spc="-10" dirty="0"/>
              <a:t>camera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026664"/>
            <a:ext cx="4175759" cy="3700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975360"/>
            <a:ext cx="4032504" cy="332689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68918" y="6379371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303" y="1930653"/>
            <a:ext cx="58635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Projection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Homogeneous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Concatenation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Graphics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</a:t>
            </a:r>
            <a:r>
              <a:rPr sz="2400" spc="-10" dirty="0">
                <a:latin typeface="Calibri"/>
                <a:cs typeface="Calibri"/>
              </a:rPr>
              <a:t> projections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5541" y="653923"/>
            <a:ext cx="2794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</a:t>
            </a:r>
            <a:r>
              <a:rPr dirty="0"/>
              <a:t> </a:t>
            </a:r>
            <a:r>
              <a:rPr spc="-20" dirty="0"/>
              <a:t>to represent</a:t>
            </a:r>
            <a:r>
              <a:rPr spc="5" dirty="0"/>
              <a:t> </a:t>
            </a:r>
            <a:r>
              <a:rPr spc="-5" dirty="0"/>
              <a:t>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11251"/>
            <a:ext cx="3796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</a:t>
            </a:r>
            <a:r>
              <a:rPr spc="-5" dirty="0"/>
              <a:t> </a:t>
            </a:r>
            <a:r>
              <a:rPr spc="-20" dirty="0"/>
              <a:t>to </a:t>
            </a:r>
            <a:r>
              <a:rPr spc="-10" dirty="0"/>
              <a:t>apply</a:t>
            </a:r>
            <a:r>
              <a:rPr spc="-5" dirty="0"/>
              <a:t> </a:t>
            </a:r>
            <a:r>
              <a:rPr spc="-10" dirty="0"/>
              <a:t>Projections?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1618" y="6403349"/>
            <a:ext cx="8572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5559" y="4509515"/>
            <a:ext cx="2609088" cy="2209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44457" y="6325920"/>
            <a:ext cx="346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-7" baseline="-38194" dirty="0">
                <a:latin typeface="Arial"/>
                <a:cs typeface="Arial"/>
              </a:rPr>
              <a:t>x</a:t>
            </a:r>
            <a:r>
              <a:rPr sz="2400" i="1" spc="209" baseline="-38194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927" y="643107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40" y="3765803"/>
            <a:ext cx="4831080" cy="2889885"/>
            <a:chOff x="396240" y="3765803"/>
            <a:chExt cx="4831080" cy="28898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" y="4575047"/>
              <a:ext cx="2090927" cy="20802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6084" y="3765803"/>
              <a:ext cx="3022092" cy="18394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19" y="4264151"/>
              <a:ext cx="1028700" cy="7635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56354" y="4286122"/>
              <a:ext cx="833119" cy="568960"/>
            </a:xfrm>
            <a:custGeom>
              <a:avLst/>
              <a:gdLst/>
              <a:ahLst/>
              <a:cxnLst/>
              <a:rect l="l" t="t" r="r" b="b"/>
              <a:pathLst>
                <a:path w="833120" h="568960">
                  <a:moveTo>
                    <a:pt x="59436" y="458469"/>
                  </a:moveTo>
                  <a:lnTo>
                    <a:pt x="51688" y="461263"/>
                  </a:lnTo>
                  <a:lnTo>
                    <a:pt x="48641" y="467740"/>
                  </a:lnTo>
                  <a:lnTo>
                    <a:pt x="0" y="568832"/>
                  </a:lnTo>
                  <a:lnTo>
                    <a:pt x="54995" y="565150"/>
                  </a:lnTo>
                  <a:lnTo>
                    <a:pt x="28448" y="565150"/>
                  </a:lnTo>
                  <a:lnTo>
                    <a:pt x="13970" y="543687"/>
                  </a:lnTo>
                  <a:lnTo>
                    <a:pt x="53608" y="516891"/>
                  </a:lnTo>
                  <a:lnTo>
                    <a:pt x="71882" y="478916"/>
                  </a:lnTo>
                  <a:lnTo>
                    <a:pt x="75057" y="472439"/>
                  </a:lnTo>
                  <a:lnTo>
                    <a:pt x="72262" y="464693"/>
                  </a:lnTo>
                  <a:lnTo>
                    <a:pt x="65912" y="461644"/>
                  </a:lnTo>
                  <a:lnTo>
                    <a:pt x="59436" y="458469"/>
                  </a:lnTo>
                  <a:close/>
                </a:path>
                <a:path w="833120" h="568960">
                  <a:moveTo>
                    <a:pt x="53608" y="516891"/>
                  </a:moveTo>
                  <a:lnTo>
                    <a:pt x="13970" y="543687"/>
                  </a:lnTo>
                  <a:lnTo>
                    <a:pt x="28448" y="565150"/>
                  </a:lnTo>
                  <a:lnTo>
                    <a:pt x="36150" y="559943"/>
                  </a:lnTo>
                  <a:lnTo>
                    <a:pt x="32893" y="559943"/>
                  </a:lnTo>
                  <a:lnTo>
                    <a:pt x="20447" y="541401"/>
                  </a:lnTo>
                  <a:lnTo>
                    <a:pt x="42505" y="539965"/>
                  </a:lnTo>
                  <a:lnTo>
                    <a:pt x="53608" y="516891"/>
                  </a:lnTo>
                  <a:close/>
                </a:path>
                <a:path w="833120" h="568960">
                  <a:moveTo>
                    <a:pt x="117348" y="535051"/>
                  </a:moveTo>
                  <a:lnTo>
                    <a:pt x="68174" y="538295"/>
                  </a:lnTo>
                  <a:lnTo>
                    <a:pt x="28448" y="565150"/>
                  </a:lnTo>
                  <a:lnTo>
                    <a:pt x="54995" y="565150"/>
                  </a:lnTo>
                  <a:lnTo>
                    <a:pt x="118999" y="560832"/>
                  </a:lnTo>
                  <a:lnTo>
                    <a:pt x="124460" y="554735"/>
                  </a:lnTo>
                  <a:lnTo>
                    <a:pt x="123444" y="540384"/>
                  </a:lnTo>
                  <a:lnTo>
                    <a:pt x="117348" y="535051"/>
                  </a:lnTo>
                  <a:close/>
                </a:path>
                <a:path w="833120" h="568960">
                  <a:moveTo>
                    <a:pt x="42505" y="539965"/>
                  </a:moveTo>
                  <a:lnTo>
                    <a:pt x="20447" y="541401"/>
                  </a:lnTo>
                  <a:lnTo>
                    <a:pt x="32893" y="559943"/>
                  </a:lnTo>
                  <a:lnTo>
                    <a:pt x="42505" y="539965"/>
                  </a:lnTo>
                  <a:close/>
                </a:path>
                <a:path w="833120" h="568960">
                  <a:moveTo>
                    <a:pt x="68174" y="538295"/>
                  </a:moveTo>
                  <a:lnTo>
                    <a:pt x="42505" y="539965"/>
                  </a:lnTo>
                  <a:lnTo>
                    <a:pt x="32893" y="559943"/>
                  </a:lnTo>
                  <a:lnTo>
                    <a:pt x="36150" y="559943"/>
                  </a:lnTo>
                  <a:lnTo>
                    <a:pt x="68174" y="538295"/>
                  </a:lnTo>
                  <a:close/>
                </a:path>
                <a:path w="833120" h="568960">
                  <a:moveTo>
                    <a:pt x="818261" y="0"/>
                  </a:moveTo>
                  <a:lnTo>
                    <a:pt x="53608" y="516891"/>
                  </a:lnTo>
                  <a:lnTo>
                    <a:pt x="42505" y="539965"/>
                  </a:lnTo>
                  <a:lnTo>
                    <a:pt x="68174" y="538295"/>
                  </a:lnTo>
                  <a:lnTo>
                    <a:pt x="832738" y="21462"/>
                  </a:lnTo>
                  <a:lnTo>
                    <a:pt x="818261" y="0"/>
                  </a:lnTo>
                  <a:close/>
                </a:path>
              </a:pathLst>
            </a:custGeom>
            <a:solidFill>
              <a:srgbClr val="FF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8540" y="1425905"/>
            <a:ext cx="7808595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388620">
              <a:lnSpc>
                <a:spcPct val="100000"/>
              </a:lnSpc>
              <a:spcBef>
                <a:spcPts val="100"/>
              </a:spcBef>
              <a:buSzPct val="66666"/>
              <a:buChar char="•"/>
              <a:tabLst>
                <a:tab pos="400685" algn="l"/>
                <a:tab pos="401320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ts val="2870"/>
              </a:lnSpc>
            </a:pPr>
            <a:r>
              <a:rPr sz="2400" spc="-5" dirty="0">
                <a:latin typeface="Calibri"/>
                <a:cs typeface="Calibri"/>
              </a:rPr>
              <a:t>Example: Matrix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orthographic projection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xy </a:t>
            </a:r>
            <a:r>
              <a:rPr sz="2400" spc="-5" dirty="0">
                <a:latin typeface="Calibri"/>
                <a:cs typeface="Calibri"/>
              </a:rPr>
              <a:t>plane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homogeneous </a:t>
            </a:r>
            <a:r>
              <a:rPr sz="2400" spc="-15" dirty="0">
                <a:latin typeface="Calibri"/>
                <a:cs typeface="Calibri"/>
              </a:rPr>
              <a:t>coordinates: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4477385">
              <a:lnSpc>
                <a:spcPct val="100000"/>
              </a:lnSpc>
            </a:pPr>
            <a:r>
              <a:rPr sz="2000" i="1" dirty="0">
                <a:solidFill>
                  <a:srgbClr val="FF3399"/>
                </a:solidFill>
                <a:latin typeface="Times New Roman"/>
                <a:cs typeface="Times New Roman"/>
              </a:rPr>
              <a:t>zz</a:t>
            </a:r>
            <a:r>
              <a:rPr sz="2000" i="1" spc="-70" dirty="0">
                <a:solidFill>
                  <a:srgbClr val="FF33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Calibri"/>
                <a:cs typeface="Calibri"/>
              </a:rPr>
              <a:t>coordinates</a:t>
            </a:r>
            <a:r>
              <a:rPr sz="2000" spc="420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FF339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3399"/>
                </a:solidFill>
                <a:latin typeface="Calibri"/>
                <a:cs typeface="Calibri"/>
              </a:rPr>
              <a:t>discarded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"/>
              <a:cs typeface="Calibri"/>
            </a:endParaRPr>
          </a:p>
          <a:p>
            <a:pPr marR="556260" algn="r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48" y="1575942"/>
            <a:ext cx="537908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Clipping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window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projection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volume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(frustum)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5837" y="509473"/>
            <a:ext cx="7035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How</a:t>
            </a:r>
            <a:r>
              <a:rPr spc="20" dirty="0"/>
              <a:t> </a:t>
            </a:r>
            <a:r>
              <a:rPr spc="-20" dirty="0"/>
              <a:t>to</a:t>
            </a:r>
            <a:r>
              <a:rPr dirty="0"/>
              <a:t> </a:t>
            </a:r>
            <a:r>
              <a:rPr spc="-10" dirty="0"/>
              <a:t>limit</a:t>
            </a:r>
            <a:r>
              <a:rPr spc="20" dirty="0"/>
              <a:t> </a:t>
            </a:r>
            <a:r>
              <a:rPr spc="-10" dirty="0"/>
              <a:t>what</a:t>
            </a:r>
            <a:r>
              <a:rPr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spc="-10" dirty="0"/>
              <a:t>observed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20" dirty="0"/>
              <a:t>represented</a:t>
            </a:r>
            <a:r>
              <a:rPr spc="20" dirty="0"/>
              <a:t> </a:t>
            </a:r>
            <a:r>
              <a:rPr spc="-5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61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8" y="3531108"/>
            <a:ext cx="3506724" cy="24003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56102" y="5059807"/>
            <a:ext cx="760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C</a:t>
            </a:r>
            <a:r>
              <a:rPr sz="1600" dirty="0">
                <a:solidFill>
                  <a:srgbClr val="009999"/>
                </a:solidFill>
                <a:latin typeface="Arial MT"/>
                <a:cs typeface="Arial MT"/>
              </a:rPr>
              <a:t>l</a:t>
            </a: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ipping  window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159" y="5623052"/>
            <a:ext cx="18091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Near</a:t>
            </a:r>
            <a:r>
              <a:rPr sz="1600" spc="-1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Clipping</a:t>
            </a:r>
            <a:r>
              <a:rPr sz="1600" spc="-4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plane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508" y="2991611"/>
            <a:ext cx="5079492" cy="29672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4890642"/>
            <a:ext cx="1670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Far</a:t>
            </a:r>
            <a:r>
              <a:rPr sz="1600" spc="-2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Clipping</a:t>
            </a:r>
            <a:r>
              <a:rPr sz="1600" spc="-5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 MT"/>
                <a:cs typeface="Arial MT"/>
              </a:rPr>
              <a:t>plane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5085" y="5775452"/>
            <a:ext cx="206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</a:t>
            </a: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1072" y="6310376"/>
            <a:ext cx="18980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Parallel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1329" y="6310376"/>
            <a:ext cx="2330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Perspective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653923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Examples</a:t>
            </a:r>
            <a:r>
              <a:rPr spc="-25" dirty="0"/>
              <a:t> </a:t>
            </a:r>
            <a:r>
              <a:rPr spc="-10" dirty="0"/>
              <a:t>using</a:t>
            </a:r>
            <a:r>
              <a:rPr dirty="0"/>
              <a:t> </a:t>
            </a:r>
            <a:r>
              <a:rPr spc="-10" dirty="0"/>
              <a:t>Three.js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2007566"/>
            <a:ext cx="8892540" cy="3395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303" y="5640425"/>
            <a:ext cx="18281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https://threejs.org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6195161"/>
            <a:ext cx="4004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https://threejs.org/examples/#webgl_camera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98159"/>
            <a:ext cx="9143999" cy="46353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63136" y="509473"/>
            <a:ext cx="163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Projections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1557527"/>
            <a:ext cx="7423404" cy="43190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775" y="509473"/>
            <a:ext cx="336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Clipping</a:t>
            </a:r>
            <a:r>
              <a:rPr spc="5" dirty="0"/>
              <a:t> </a:t>
            </a:r>
            <a:r>
              <a:rPr spc="-5" dirty="0"/>
              <a:t>(and</a:t>
            </a:r>
            <a:r>
              <a:rPr spc="-20" dirty="0"/>
              <a:t> </a:t>
            </a:r>
            <a:r>
              <a:rPr spc="-10" dirty="0"/>
              <a:t>shadows)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557" y="6123228"/>
            <a:ext cx="4018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https://threejs.org/examples/#webgl_clipping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76" y="2079116"/>
            <a:ext cx="7940675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scene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THREE.Scene();</a:t>
            </a:r>
            <a:endParaRPr sz="1800">
              <a:latin typeface="Courier New"/>
              <a:cs typeface="Courier New"/>
            </a:endParaRPr>
          </a:p>
          <a:p>
            <a:pPr marL="12700" marR="822960">
              <a:lnSpc>
                <a:spcPct val="150000"/>
              </a:lnSpc>
              <a:spcBef>
                <a:spcPts val="600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camera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new THREE.PerspectiveCamera( 75,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window.innerWidth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window.innerHeight,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0.1,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1000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77800"/>
              </a:lnSpc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renderer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THREE.WebGLRenderer();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renderer.setSize( window.innerWidth, window.innerHeight </a:t>
            </a:r>
            <a:r>
              <a:rPr sz="1800" spc="-5" dirty="0">
                <a:latin typeface="Courier New"/>
                <a:cs typeface="Courier New"/>
              </a:rPr>
              <a:t>);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document.body.appendChild(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renderer.domElement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576" y="278384"/>
            <a:ext cx="3014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1F487C"/>
                </a:solidFill>
              </a:rPr>
              <a:t>Thee.js first </a:t>
            </a:r>
            <a:r>
              <a:rPr spc="-5" dirty="0">
                <a:solidFill>
                  <a:srgbClr val="1F487C"/>
                </a:solidFill>
              </a:rPr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5576" y="854151"/>
            <a:ext cx="8320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1.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camera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rendered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84091" y="1639836"/>
            <a:ext cx="535305" cy="673735"/>
            <a:chOff x="3784091" y="1639836"/>
            <a:chExt cx="535305" cy="6737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4091" y="1639836"/>
              <a:ext cx="534924" cy="6735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26001" y="1662176"/>
              <a:ext cx="339090" cy="478790"/>
            </a:xfrm>
            <a:custGeom>
              <a:avLst/>
              <a:gdLst/>
              <a:ahLst/>
              <a:cxnLst/>
              <a:rect l="l" t="t" r="r" b="b"/>
              <a:pathLst>
                <a:path w="339089" h="478789">
                  <a:moveTo>
                    <a:pt x="241426" y="404495"/>
                  </a:moveTo>
                  <a:lnTo>
                    <a:pt x="233680" y="407415"/>
                  </a:lnTo>
                  <a:lnTo>
                    <a:pt x="230759" y="413893"/>
                  </a:lnTo>
                  <a:lnTo>
                    <a:pt x="227711" y="420370"/>
                  </a:lnTo>
                  <a:lnTo>
                    <a:pt x="230505" y="427989"/>
                  </a:lnTo>
                  <a:lnTo>
                    <a:pt x="338836" y="478282"/>
                  </a:lnTo>
                  <a:lnTo>
                    <a:pt x="337730" y="464565"/>
                  </a:lnTo>
                  <a:lnTo>
                    <a:pt x="313436" y="464565"/>
                  </a:lnTo>
                  <a:lnTo>
                    <a:pt x="286008" y="425202"/>
                  </a:lnTo>
                  <a:lnTo>
                    <a:pt x="241426" y="404495"/>
                  </a:lnTo>
                  <a:close/>
                </a:path>
                <a:path w="339089" h="478789">
                  <a:moveTo>
                    <a:pt x="286008" y="425202"/>
                  </a:moveTo>
                  <a:lnTo>
                    <a:pt x="313436" y="464565"/>
                  </a:lnTo>
                  <a:lnTo>
                    <a:pt x="322553" y="458215"/>
                  </a:lnTo>
                  <a:lnTo>
                    <a:pt x="311150" y="458215"/>
                  </a:lnTo>
                  <a:lnTo>
                    <a:pt x="309358" y="436024"/>
                  </a:lnTo>
                  <a:lnTo>
                    <a:pt x="286008" y="425202"/>
                  </a:lnTo>
                  <a:close/>
                </a:path>
                <a:path w="339089" h="478789">
                  <a:moveTo>
                    <a:pt x="322961" y="353949"/>
                  </a:moveTo>
                  <a:lnTo>
                    <a:pt x="315849" y="354584"/>
                  </a:lnTo>
                  <a:lnTo>
                    <a:pt x="308737" y="355091"/>
                  </a:lnTo>
                  <a:lnTo>
                    <a:pt x="303402" y="361314"/>
                  </a:lnTo>
                  <a:lnTo>
                    <a:pt x="303911" y="368553"/>
                  </a:lnTo>
                  <a:lnTo>
                    <a:pt x="307278" y="410259"/>
                  </a:lnTo>
                  <a:lnTo>
                    <a:pt x="334772" y="449707"/>
                  </a:lnTo>
                  <a:lnTo>
                    <a:pt x="313436" y="464565"/>
                  </a:lnTo>
                  <a:lnTo>
                    <a:pt x="337730" y="464565"/>
                  </a:lnTo>
                  <a:lnTo>
                    <a:pt x="329819" y="366395"/>
                  </a:lnTo>
                  <a:lnTo>
                    <a:pt x="329184" y="359283"/>
                  </a:lnTo>
                  <a:lnTo>
                    <a:pt x="322961" y="353949"/>
                  </a:lnTo>
                  <a:close/>
                </a:path>
                <a:path w="339089" h="478789">
                  <a:moveTo>
                    <a:pt x="309358" y="436024"/>
                  </a:moveTo>
                  <a:lnTo>
                    <a:pt x="311150" y="458215"/>
                  </a:lnTo>
                  <a:lnTo>
                    <a:pt x="329564" y="445388"/>
                  </a:lnTo>
                  <a:lnTo>
                    <a:pt x="309358" y="436024"/>
                  </a:lnTo>
                  <a:close/>
                </a:path>
                <a:path w="339089" h="478789">
                  <a:moveTo>
                    <a:pt x="307278" y="410259"/>
                  </a:moveTo>
                  <a:lnTo>
                    <a:pt x="309358" y="436024"/>
                  </a:lnTo>
                  <a:lnTo>
                    <a:pt x="329564" y="445388"/>
                  </a:lnTo>
                  <a:lnTo>
                    <a:pt x="311150" y="458215"/>
                  </a:lnTo>
                  <a:lnTo>
                    <a:pt x="322553" y="458215"/>
                  </a:lnTo>
                  <a:lnTo>
                    <a:pt x="334772" y="449707"/>
                  </a:lnTo>
                  <a:lnTo>
                    <a:pt x="307278" y="410259"/>
                  </a:lnTo>
                  <a:close/>
                </a:path>
                <a:path w="339089" h="478789">
                  <a:moveTo>
                    <a:pt x="21336" y="0"/>
                  </a:moveTo>
                  <a:lnTo>
                    <a:pt x="0" y="14732"/>
                  </a:lnTo>
                  <a:lnTo>
                    <a:pt x="286008" y="425202"/>
                  </a:lnTo>
                  <a:lnTo>
                    <a:pt x="309358" y="436024"/>
                  </a:lnTo>
                  <a:lnTo>
                    <a:pt x="307278" y="410259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37988" y="2249436"/>
            <a:ext cx="426720" cy="563880"/>
            <a:chOff x="5237988" y="2249436"/>
            <a:chExt cx="426720" cy="563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7988" y="2249436"/>
              <a:ext cx="426707" cy="5638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1041" y="2272411"/>
              <a:ext cx="229870" cy="367030"/>
            </a:xfrm>
            <a:custGeom>
              <a:avLst/>
              <a:gdLst/>
              <a:ahLst/>
              <a:cxnLst/>
              <a:rect l="l" t="t" r="r" b="b"/>
              <a:pathLst>
                <a:path w="229870" h="367030">
                  <a:moveTo>
                    <a:pt x="137160" y="287147"/>
                  </a:moveTo>
                  <a:lnTo>
                    <a:pt x="129286" y="289433"/>
                  </a:lnTo>
                  <a:lnTo>
                    <a:pt x="125857" y="295783"/>
                  </a:lnTo>
                  <a:lnTo>
                    <a:pt x="122428" y="302005"/>
                  </a:lnTo>
                  <a:lnTo>
                    <a:pt x="124841" y="309879"/>
                  </a:lnTo>
                  <a:lnTo>
                    <a:pt x="229743" y="366775"/>
                  </a:lnTo>
                  <a:lnTo>
                    <a:pt x="229466" y="351536"/>
                  </a:lnTo>
                  <a:lnTo>
                    <a:pt x="205232" y="351536"/>
                  </a:lnTo>
                  <a:lnTo>
                    <a:pt x="180425" y="310672"/>
                  </a:lnTo>
                  <a:lnTo>
                    <a:pt x="137160" y="287147"/>
                  </a:lnTo>
                  <a:close/>
                </a:path>
                <a:path w="229870" h="367030">
                  <a:moveTo>
                    <a:pt x="180425" y="310672"/>
                  </a:moveTo>
                  <a:lnTo>
                    <a:pt x="205232" y="351536"/>
                  </a:lnTo>
                  <a:lnTo>
                    <a:pt x="215925" y="345059"/>
                  </a:lnTo>
                  <a:lnTo>
                    <a:pt x="203454" y="345059"/>
                  </a:lnTo>
                  <a:lnTo>
                    <a:pt x="203049" y="322947"/>
                  </a:lnTo>
                  <a:lnTo>
                    <a:pt x="180425" y="310672"/>
                  </a:lnTo>
                  <a:close/>
                </a:path>
                <a:path w="229870" h="367030">
                  <a:moveTo>
                    <a:pt x="221742" y="241808"/>
                  </a:moveTo>
                  <a:lnTo>
                    <a:pt x="207391" y="242062"/>
                  </a:lnTo>
                  <a:lnTo>
                    <a:pt x="201675" y="247903"/>
                  </a:lnTo>
                  <a:lnTo>
                    <a:pt x="202576" y="297114"/>
                  </a:lnTo>
                  <a:lnTo>
                    <a:pt x="227457" y="338074"/>
                  </a:lnTo>
                  <a:lnTo>
                    <a:pt x="205232" y="351536"/>
                  </a:lnTo>
                  <a:lnTo>
                    <a:pt x="229466" y="351536"/>
                  </a:lnTo>
                  <a:lnTo>
                    <a:pt x="227584" y="247523"/>
                  </a:lnTo>
                  <a:lnTo>
                    <a:pt x="221742" y="241808"/>
                  </a:lnTo>
                  <a:close/>
                </a:path>
                <a:path w="229870" h="367030">
                  <a:moveTo>
                    <a:pt x="203049" y="322947"/>
                  </a:moveTo>
                  <a:lnTo>
                    <a:pt x="203454" y="345059"/>
                  </a:lnTo>
                  <a:lnTo>
                    <a:pt x="222504" y="333501"/>
                  </a:lnTo>
                  <a:lnTo>
                    <a:pt x="203049" y="322947"/>
                  </a:lnTo>
                  <a:close/>
                </a:path>
                <a:path w="229870" h="367030">
                  <a:moveTo>
                    <a:pt x="202576" y="297114"/>
                  </a:moveTo>
                  <a:lnTo>
                    <a:pt x="203049" y="322947"/>
                  </a:lnTo>
                  <a:lnTo>
                    <a:pt x="222504" y="333501"/>
                  </a:lnTo>
                  <a:lnTo>
                    <a:pt x="203454" y="345059"/>
                  </a:lnTo>
                  <a:lnTo>
                    <a:pt x="215925" y="345059"/>
                  </a:lnTo>
                  <a:lnTo>
                    <a:pt x="227457" y="338074"/>
                  </a:lnTo>
                  <a:lnTo>
                    <a:pt x="202576" y="297114"/>
                  </a:lnTo>
                  <a:close/>
                </a:path>
                <a:path w="229870" h="367030">
                  <a:moveTo>
                    <a:pt x="22098" y="0"/>
                  </a:moveTo>
                  <a:lnTo>
                    <a:pt x="0" y="13462"/>
                  </a:lnTo>
                  <a:lnTo>
                    <a:pt x="180425" y="310672"/>
                  </a:lnTo>
                  <a:lnTo>
                    <a:pt x="203049" y="322947"/>
                  </a:lnTo>
                  <a:lnTo>
                    <a:pt x="202576" y="297114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770120" y="3188233"/>
            <a:ext cx="489584" cy="565785"/>
            <a:chOff x="4770120" y="3188233"/>
            <a:chExt cx="489584" cy="5657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20" y="3188233"/>
              <a:ext cx="489203" cy="5653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27854" y="3211449"/>
              <a:ext cx="293370" cy="368300"/>
            </a:xfrm>
            <a:custGeom>
              <a:avLst/>
              <a:gdLst/>
              <a:ahLst/>
              <a:cxnLst/>
              <a:rect l="l" t="t" r="r" b="b"/>
              <a:pathLst>
                <a:path w="293370" h="368300">
                  <a:moveTo>
                    <a:pt x="22860" y="244983"/>
                  </a:moveTo>
                  <a:lnTo>
                    <a:pt x="16383" y="249936"/>
                  </a:lnTo>
                  <a:lnTo>
                    <a:pt x="15367" y="256921"/>
                  </a:lnTo>
                  <a:lnTo>
                    <a:pt x="0" y="368046"/>
                  </a:lnTo>
                  <a:lnTo>
                    <a:pt x="30798" y="355853"/>
                  </a:lnTo>
                  <a:lnTo>
                    <a:pt x="26035" y="355853"/>
                  </a:lnTo>
                  <a:lnTo>
                    <a:pt x="5715" y="339851"/>
                  </a:lnTo>
                  <a:lnTo>
                    <a:pt x="35248" y="302253"/>
                  </a:lnTo>
                  <a:lnTo>
                    <a:pt x="41021" y="260476"/>
                  </a:lnTo>
                  <a:lnTo>
                    <a:pt x="42037" y="253491"/>
                  </a:lnTo>
                  <a:lnTo>
                    <a:pt x="37084" y="246887"/>
                  </a:lnTo>
                  <a:lnTo>
                    <a:pt x="29972" y="245872"/>
                  </a:lnTo>
                  <a:lnTo>
                    <a:pt x="22860" y="244983"/>
                  </a:lnTo>
                  <a:close/>
                </a:path>
                <a:path w="293370" h="368300">
                  <a:moveTo>
                    <a:pt x="35248" y="302253"/>
                  </a:moveTo>
                  <a:lnTo>
                    <a:pt x="5715" y="339851"/>
                  </a:lnTo>
                  <a:lnTo>
                    <a:pt x="26035" y="355853"/>
                  </a:lnTo>
                  <a:lnTo>
                    <a:pt x="30923" y="349630"/>
                  </a:lnTo>
                  <a:lnTo>
                    <a:pt x="28701" y="349630"/>
                  </a:lnTo>
                  <a:lnTo>
                    <a:pt x="11049" y="335788"/>
                  </a:lnTo>
                  <a:lnTo>
                    <a:pt x="31742" y="327623"/>
                  </a:lnTo>
                  <a:lnTo>
                    <a:pt x="35248" y="302253"/>
                  </a:lnTo>
                  <a:close/>
                </a:path>
                <a:path w="293370" h="368300">
                  <a:moveTo>
                    <a:pt x="101346" y="300100"/>
                  </a:moveTo>
                  <a:lnTo>
                    <a:pt x="55605" y="318208"/>
                  </a:lnTo>
                  <a:lnTo>
                    <a:pt x="26035" y="355853"/>
                  </a:lnTo>
                  <a:lnTo>
                    <a:pt x="30798" y="355853"/>
                  </a:lnTo>
                  <a:lnTo>
                    <a:pt x="104267" y="326771"/>
                  </a:lnTo>
                  <a:lnTo>
                    <a:pt x="110871" y="324230"/>
                  </a:lnTo>
                  <a:lnTo>
                    <a:pt x="114173" y="316611"/>
                  </a:lnTo>
                  <a:lnTo>
                    <a:pt x="111506" y="310006"/>
                  </a:lnTo>
                  <a:lnTo>
                    <a:pt x="108966" y="303402"/>
                  </a:lnTo>
                  <a:lnTo>
                    <a:pt x="101346" y="300100"/>
                  </a:lnTo>
                  <a:close/>
                </a:path>
                <a:path w="293370" h="368300">
                  <a:moveTo>
                    <a:pt x="31742" y="327623"/>
                  </a:moveTo>
                  <a:lnTo>
                    <a:pt x="11049" y="335788"/>
                  </a:lnTo>
                  <a:lnTo>
                    <a:pt x="28701" y="349630"/>
                  </a:lnTo>
                  <a:lnTo>
                    <a:pt x="31742" y="327623"/>
                  </a:lnTo>
                  <a:close/>
                </a:path>
                <a:path w="293370" h="368300">
                  <a:moveTo>
                    <a:pt x="55605" y="318208"/>
                  </a:moveTo>
                  <a:lnTo>
                    <a:pt x="31742" y="327623"/>
                  </a:lnTo>
                  <a:lnTo>
                    <a:pt x="28701" y="349630"/>
                  </a:lnTo>
                  <a:lnTo>
                    <a:pt x="30923" y="349630"/>
                  </a:lnTo>
                  <a:lnTo>
                    <a:pt x="55605" y="318208"/>
                  </a:lnTo>
                  <a:close/>
                </a:path>
                <a:path w="293370" h="368300">
                  <a:moveTo>
                    <a:pt x="272669" y="0"/>
                  </a:moveTo>
                  <a:lnTo>
                    <a:pt x="35248" y="302253"/>
                  </a:lnTo>
                  <a:lnTo>
                    <a:pt x="31742" y="327623"/>
                  </a:lnTo>
                  <a:lnTo>
                    <a:pt x="55605" y="318208"/>
                  </a:lnTo>
                  <a:lnTo>
                    <a:pt x="292988" y="16001"/>
                  </a:lnTo>
                  <a:lnTo>
                    <a:pt x="27266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86318" y="6446122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65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498472"/>
            <a:ext cx="809879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Cross-browser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library/API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animated </a:t>
            </a:r>
            <a:r>
              <a:rPr sz="2400" dirty="0">
                <a:latin typeface="Calibri"/>
                <a:cs typeface="Calibri"/>
              </a:rPr>
              <a:t>3D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 graphics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browser.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WebGL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4309" y="653923"/>
            <a:ext cx="1171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</a:t>
            </a:r>
            <a:r>
              <a:rPr spc="-45" dirty="0"/>
              <a:t>r</a:t>
            </a:r>
            <a:r>
              <a:rPr spc="-5" dirty="0"/>
              <a:t>ee.js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3027122"/>
            <a:ext cx="8892540" cy="3395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303" y="6472224"/>
            <a:ext cx="18281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https://threejs.org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1882495"/>
            <a:ext cx="73399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1645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var geometry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new THREE.BoxGeometry(1,1,1);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var material</a:t>
            </a:r>
            <a:r>
              <a:rPr sz="2000" dirty="0">
                <a:latin typeface="Courier New"/>
                <a:cs typeface="Courier New"/>
              </a:rPr>
              <a:t> =</a:t>
            </a:r>
            <a:r>
              <a:rPr sz="2000" spc="-5" dirty="0">
                <a:latin typeface="Courier New"/>
                <a:cs typeface="Courier New"/>
              </a:rPr>
              <a:t> new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THREE.MeshBasicMaterial(</a:t>
            </a:r>
            <a:r>
              <a:rPr sz="2000" dirty="0">
                <a:latin typeface="Courier New"/>
                <a:cs typeface="Courier New"/>
              </a:rPr>
              <a:t> {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color: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0x00ff00 </a:t>
            </a: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var cube</a:t>
            </a:r>
            <a:r>
              <a:rPr sz="2000" dirty="0">
                <a:latin typeface="Courier New"/>
                <a:cs typeface="Courier New"/>
              </a:rPr>
              <a:t> 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THREE.Mesh(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geometry, material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scene.add(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cube 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camera.position.z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614" y="858088"/>
            <a:ext cx="5088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2.Creating</a:t>
            </a:r>
            <a:r>
              <a:rPr sz="2400" spc="-25" dirty="0"/>
              <a:t> </a:t>
            </a:r>
            <a:r>
              <a:rPr sz="2400" dirty="0"/>
              <a:t>an</a:t>
            </a:r>
            <a:r>
              <a:rPr sz="2400" spc="5" dirty="0"/>
              <a:t> </a:t>
            </a:r>
            <a:r>
              <a:rPr sz="2400" spc="-5" dirty="0"/>
              <a:t>object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5" dirty="0"/>
              <a:t> </a:t>
            </a:r>
            <a:r>
              <a:rPr sz="2400" spc="-15" dirty="0"/>
              <a:t>camera</a:t>
            </a:r>
            <a:r>
              <a:rPr sz="2400" spc="-25" dirty="0"/>
              <a:t> </a:t>
            </a:r>
            <a:r>
              <a:rPr sz="2400" spc="-10" dirty="0"/>
              <a:t>position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964435" y="2653271"/>
            <a:ext cx="488315" cy="460375"/>
            <a:chOff x="1964435" y="2653271"/>
            <a:chExt cx="488315" cy="460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4435" y="2653271"/>
              <a:ext cx="487692" cy="4602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22169" y="2791206"/>
              <a:ext cx="291465" cy="264795"/>
            </a:xfrm>
            <a:custGeom>
              <a:avLst/>
              <a:gdLst/>
              <a:ahLst/>
              <a:cxnLst/>
              <a:rect l="l" t="t" r="r" b="b"/>
              <a:pathLst>
                <a:path w="291464" h="264794">
                  <a:moveTo>
                    <a:pt x="38138" y="34359"/>
                  </a:moveTo>
                  <a:lnTo>
                    <a:pt x="45961" y="58801"/>
                  </a:lnTo>
                  <a:lnTo>
                    <a:pt x="274193" y="264287"/>
                  </a:lnTo>
                  <a:lnTo>
                    <a:pt x="291465" y="244983"/>
                  </a:lnTo>
                  <a:lnTo>
                    <a:pt x="63332" y="39586"/>
                  </a:lnTo>
                  <a:lnTo>
                    <a:pt x="38138" y="34359"/>
                  </a:lnTo>
                  <a:close/>
                </a:path>
                <a:path w="291464" h="264794">
                  <a:moveTo>
                    <a:pt x="0" y="0"/>
                  </a:moveTo>
                  <a:lnTo>
                    <a:pt x="34162" y="106807"/>
                  </a:lnTo>
                  <a:lnTo>
                    <a:pt x="36322" y="113665"/>
                  </a:lnTo>
                  <a:lnTo>
                    <a:pt x="43561" y="117348"/>
                  </a:lnTo>
                  <a:lnTo>
                    <a:pt x="57277" y="113030"/>
                  </a:lnTo>
                  <a:lnTo>
                    <a:pt x="60960" y="105664"/>
                  </a:lnTo>
                  <a:lnTo>
                    <a:pt x="45961" y="58801"/>
                  </a:lnTo>
                  <a:lnTo>
                    <a:pt x="10413" y="26797"/>
                  </a:lnTo>
                  <a:lnTo>
                    <a:pt x="27686" y="7493"/>
                  </a:lnTo>
                  <a:lnTo>
                    <a:pt x="36209" y="7493"/>
                  </a:lnTo>
                  <a:lnTo>
                    <a:pt x="0" y="0"/>
                  </a:lnTo>
                  <a:close/>
                </a:path>
                <a:path w="291464" h="264794">
                  <a:moveTo>
                    <a:pt x="27686" y="7493"/>
                  </a:moveTo>
                  <a:lnTo>
                    <a:pt x="10413" y="26797"/>
                  </a:lnTo>
                  <a:lnTo>
                    <a:pt x="45961" y="58801"/>
                  </a:lnTo>
                  <a:lnTo>
                    <a:pt x="38138" y="34359"/>
                  </a:lnTo>
                  <a:lnTo>
                    <a:pt x="16382" y="29845"/>
                  </a:lnTo>
                  <a:lnTo>
                    <a:pt x="31368" y="13208"/>
                  </a:lnTo>
                  <a:lnTo>
                    <a:pt x="34033" y="13208"/>
                  </a:lnTo>
                  <a:lnTo>
                    <a:pt x="27686" y="7493"/>
                  </a:lnTo>
                  <a:close/>
                </a:path>
                <a:path w="291464" h="264794">
                  <a:moveTo>
                    <a:pt x="36209" y="7493"/>
                  </a:moveTo>
                  <a:lnTo>
                    <a:pt x="27686" y="7493"/>
                  </a:lnTo>
                  <a:lnTo>
                    <a:pt x="63332" y="39586"/>
                  </a:lnTo>
                  <a:lnTo>
                    <a:pt x="104521" y="48133"/>
                  </a:lnTo>
                  <a:lnTo>
                    <a:pt x="111506" y="49657"/>
                  </a:lnTo>
                  <a:lnTo>
                    <a:pt x="118363" y="45085"/>
                  </a:lnTo>
                  <a:lnTo>
                    <a:pt x="119887" y="38100"/>
                  </a:lnTo>
                  <a:lnTo>
                    <a:pt x="121285" y="31115"/>
                  </a:lnTo>
                  <a:lnTo>
                    <a:pt x="116840" y="24257"/>
                  </a:lnTo>
                  <a:lnTo>
                    <a:pt x="109855" y="22733"/>
                  </a:lnTo>
                  <a:lnTo>
                    <a:pt x="36209" y="7493"/>
                  </a:lnTo>
                  <a:close/>
                </a:path>
                <a:path w="291464" h="264794">
                  <a:moveTo>
                    <a:pt x="34033" y="13208"/>
                  </a:moveTo>
                  <a:lnTo>
                    <a:pt x="31368" y="13208"/>
                  </a:lnTo>
                  <a:lnTo>
                    <a:pt x="38138" y="34359"/>
                  </a:lnTo>
                  <a:lnTo>
                    <a:pt x="63332" y="39586"/>
                  </a:lnTo>
                  <a:lnTo>
                    <a:pt x="34033" y="13208"/>
                  </a:lnTo>
                  <a:close/>
                </a:path>
                <a:path w="291464" h="264794">
                  <a:moveTo>
                    <a:pt x="31368" y="13208"/>
                  </a:moveTo>
                  <a:lnTo>
                    <a:pt x="16382" y="29845"/>
                  </a:lnTo>
                  <a:lnTo>
                    <a:pt x="38138" y="34359"/>
                  </a:lnTo>
                  <a:lnTo>
                    <a:pt x="31368" y="1320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01968" y="2709633"/>
            <a:ext cx="631190" cy="539750"/>
            <a:chOff x="6601968" y="2709633"/>
            <a:chExt cx="631190" cy="539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1968" y="2709633"/>
              <a:ext cx="630974" cy="539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9702" y="2847593"/>
              <a:ext cx="434975" cy="344170"/>
            </a:xfrm>
            <a:custGeom>
              <a:avLst/>
              <a:gdLst/>
              <a:ahLst/>
              <a:cxnLst/>
              <a:rect l="l" t="t" r="r" b="b"/>
              <a:pathLst>
                <a:path w="434975" h="344169">
                  <a:moveTo>
                    <a:pt x="40435" y="31586"/>
                  </a:moveTo>
                  <a:lnTo>
                    <a:pt x="49989" y="55581"/>
                  </a:lnTo>
                  <a:lnTo>
                    <a:pt x="418846" y="343915"/>
                  </a:lnTo>
                  <a:lnTo>
                    <a:pt x="434848" y="323468"/>
                  </a:lnTo>
                  <a:lnTo>
                    <a:pt x="65909" y="35069"/>
                  </a:lnTo>
                  <a:lnTo>
                    <a:pt x="40435" y="31586"/>
                  </a:lnTo>
                  <a:close/>
                </a:path>
                <a:path w="434975" h="344169">
                  <a:moveTo>
                    <a:pt x="0" y="0"/>
                  </a:moveTo>
                  <a:lnTo>
                    <a:pt x="41528" y="104139"/>
                  </a:lnTo>
                  <a:lnTo>
                    <a:pt x="44196" y="110870"/>
                  </a:lnTo>
                  <a:lnTo>
                    <a:pt x="51689" y="114045"/>
                  </a:lnTo>
                  <a:lnTo>
                    <a:pt x="65024" y="108711"/>
                  </a:lnTo>
                  <a:lnTo>
                    <a:pt x="68199" y="101218"/>
                  </a:lnTo>
                  <a:lnTo>
                    <a:pt x="65531" y="94614"/>
                  </a:lnTo>
                  <a:lnTo>
                    <a:pt x="49989" y="55581"/>
                  </a:lnTo>
                  <a:lnTo>
                    <a:pt x="12192" y="26034"/>
                  </a:lnTo>
                  <a:lnTo>
                    <a:pt x="28194" y="5587"/>
                  </a:lnTo>
                  <a:lnTo>
                    <a:pt x="41088" y="5587"/>
                  </a:lnTo>
                  <a:lnTo>
                    <a:pt x="0" y="0"/>
                  </a:lnTo>
                  <a:close/>
                </a:path>
                <a:path w="434975" h="344169">
                  <a:moveTo>
                    <a:pt x="28194" y="5587"/>
                  </a:moveTo>
                  <a:lnTo>
                    <a:pt x="12192" y="26034"/>
                  </a:lnTo>
                  <a:lnTo>
                    <a:pt x="49989" y="55581"/>
                  </a:lnTo>
                  <a:lnTo>
                    <a:pt x="40435" y="31586"/>
                  </a:lnTo>
                  <a:lnTo>
                    <a:pt x="18415" y="28575"/>
                  </a:lnTo>
                  <a:lnTo>
                    <a:pt x="32257" y="11048"/>
                  </a:lnTo>
                  <a:lnTo>
                    <a:pt x="35180" y="11048"/>
                  </a:lnTo>
                  <a:lnTo>
                    <a:pt x="28194" y="5587"/>
                  </a:lnTo>
                  <a:close/>
                </a:path>
                <a:path w="434975" h="344169">
                  <a:moveTo>
                    <a:pt x="41088" y="5587"/>
                  </a:moveTo>
                  <a:lnTo>
                    <a:pt x="28194" y="5587"/>
                  </a:lnTo>
                  <a:lnTo>
                    <a:pt x="65909" y="35069"/>
                  </a:lnTo>
                  <a:lnTo>
                    <a:pt x="114680" y="41782"/>
                  </a:lnTo>
                  <a:lnTo>
                    <a:pt x="121284" y="36829"/>
                  </a:lnTo>
                  <a:lnTo>
                    <a:pt x="122174" y="29717"/>
                  </a:lnTo>
                  <a:lnTo>
                    <a:pt x="123190" y="22605"/>
                  </a:lnTo>
                  <a:lnTo>
                    <a:pt x="118237" y="16128"/>
                  </a:lnTo>
                  <a:lnTo>
                    <a:pt x="41088" y="5587"/>
                  </a:lnTo>
                  <a:close/>
                </a:path>
                <a:path w="434975" h="344169">
                  <a:moveTo>
                    <a:pt x="35180" y="11048"/>
                  </a:moveTo>
                  <a:lnTo>
                    <a:pt x="32257" y="11048"/>
                  </a:lnTo>
                  <a:lnTo>
                    <a:pt x="40435" y="31586"/>
                  </a:lnTo>
                  <a:lnTo>
                    <a:pt x="65909" y="35069"/>
                  </a:lnTo>
                  <a:lnTo>
                    <a:pt x="35180" y="11048"/>
                  </a:lnTo>
                  <a:close/>
                </a:path>
                <a:path w="434975" h="344169">
                  <a:moveTo>
                    <a:pt x="32257" y="11048"/>
                  </a:moveTo>
                  <a:lnTo>
                    <a:pt x="18415" y="28575"/>
                  </a:lnTo>
                  <a:lnTo>
                    <a:pt x="40435" y="31586"/>
                  </a:lnTo>
                  <a:lnTo>
                    <a:pt x="32257" y="11048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91100" y="1676425"/>
            <a:ext cx="489584" cy="565785"/>
            <a:chOff x="4991100" y="1676425"/>
            <a:chExt cx="489584" cy="56578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100" y="1676425"/>
              <a:ext cx="489203" cy="565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48834" y="1699640"/>
              <a:ext cx="293370" cy="368300"/>
            </a:xfrm>
            <a:custGeom>
              <a:avLst/>
              <a:gdLst/>
              <a:ahLst/>
              <a:cxnLst/>
              <a:rect l="l" t="t" r="r" b="b"/>
              <a:pathLst>
                <a:path w="293370" h="368300">
                  <a:moveTo>
                    <a:pt x="22860" y="244983"/>
                  </a:moveTo>
                  <a:lnTo>
                    <a:pt x="16382" y="249936"/>
                  </a:lnTo>
                  <a:lnTo>
                    <a:pt x="15366" y="256921"/>
                  </a:lnTo>
                  <a:lnTo>
                    <a:pt x="0" y="368046"/>
                  </a:lnTo>
                  <a:lnTo>
                    <a:pt x="30798" y="355854"/>
                  </a:lnTo>
                  <a:lnTo>
                    <a:pt x="26035" y="355854"/>
                  </a:lnTo>
                  <a:lnTo>
                    <a:pt x="5714" y="339851"/>
                  </a:lnTo>
                  <a:lnTo>
                    <a:pt x="35248" y="302253"/>
                  </a:lnTo>
                  <a:lnTo>
                    <a:pt x="41020" y="260476"/>
                  </a:lnTo>
                  <a:lnTo>
                    <a:pt x="42037" y="253492"/>
                  </a:lnTo>
                  <a:lnTo>
                    <a:pt x="37083" y="246887"/>
                  </a:lnTo>
                  <a:lnTo>
                    <a:pt x="29971" y="245872"/>
                  </a:lnTo>
                  <a:lnTo>
                    <a:pt x="22860" y="244983"/>
                  </a:lnTo>
                  <a:close/>
                </a:path>
                <a:path w="293370" h="368300">
                  <a:moveTo>
                    <a:pt x="35248" y="302253"/>
                  </a:moveTo>
                  <a:lnTo>
                    <a:pt x="5714" y="339851"/>
                  </a:lnTo>
                  <a:lnTo>
                    <a:pt x="26035" y="355854"/>
                  </a:lnTo>
                  <a:lnTo>
                    <a:pt x="30923" y="349631"/>
                  </a:lnTo>
                  <a:lnTo>
                    <a:pt x="28701" y="349631"/>
                  </a:lnTo>
                  <a:lnTo>
                    <a:pt x="11049" y="335788"/>
                  </a:lnTo>
                  <a:lnTo>
                    <a:pt x="31742" y="327623"/>
                  </a:lnTo>
                  <a:lnTo>
                    <a:pt x="35248" y="302253"/>
                  </a:lnTo>
                  <a:close/>
                </a:path>
                <a:path w="293370" h="368300">
                  <a:moveTo>
                    <a:pt x="101345" y="300100"/>
                  </a:moveTo>
                  <a:lnTo>
                    <a:pt x="55605" y="318208"/>
                  </a:lnTo>
                  <a:lnTo>
                    <a:pt x="26035" y="355854"/>
                  </a:lnTo>
                  <a:lnTo>
                    <a:pt x="30798" y="355854"/>
                  </a:lnTo>
                  <a:lnTo>
                    <a:pt x="104266" y="326771"/>
                  </a:lnTo>
                  <a:lnTo>
                    <a:pt x="110870" y="324231"/>
                  </a:lnTo>
                  <a:lnTo>
                    <a:pt x="114173" y="316611"/>
                  </a:lnTo>
                  <a:lnTo>
                    <a:pt x="111505" y="310007"/>
                  </a:lnTo>
                  <a:lnTo>
                    <a:pt x="108965" y="303403"/>
                  </a:lnTo>
                  <a:lnTo>
                    <a:pt x="101345" y="300100"/>
                  </a:lnTo>
                  <a:close/>
                </a:path>
                <a:path w="293370" h="368300">
                  <a:moveTo>
                    <a:pt x="31742" y="327623"/>
                  </a:moveTo>
                  <a:lnTo>
                    <a:pt x="11049" y="335788"/>
                  </a:lnTo>
                  <a:lnTo>
                    <a:pt x="28701" y="349631"/>
                  </a:lnTo>
                  <a:lnTo>
                    <a:pt x="31742" y="327623"/>
                  </a:lnTo>
                  <a:close/>
                </a:path>
                <a:path w="293370" h="368300">
                  <a:moveTo>
                    <a:pt x="55605" y="318208"/>
                  </a:moveTo>
                  <a:lnTo>
                    <a:pt x="31742" y="327623"/>
                  </a:lnTo>
                  <a:lnTo>
                    <a:pt x="28701" y="349631"/>
                  </a:lnTo>
                  <a:lnTo>
                    <a:pt x="30923" y="349631"/>
                  </a:lnTo>
                  <a:lnTo>
                    <a:pt x="55605" y="318208"/>
                  </a:lnTo>
                  <a:close/>
                </a:path>
                <a:path w="293370" h="368300">
                  <a:moveTo>
                    <a:pt x="272668" y="0"/>
                  </a:moveTo>
                  <a:lnTo>
                    <a:pt x="35248" y="302253"/>
                  </a:lnTo>
                  <a:lnTo>
                    <a:pt x="31742" y="327623"/>
                  </a:lnTo>
                  <a:lnTo>
                    <a:pt x="55605" y="318208"/>
                  </a:lnTo>
                  <a:lnTo>
                    <a:pt x="292988" y="16001"/>
                  </a:lnTo>
                  <a:lnTo>
                    <a:pt x="27266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57115" y="3616439"/>
            <a:ext cx="633095" cy="424180"/>
            <a:chOff x="4357115" y="3616439"/>
            <a:chExt cx="633095" cy="42418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7115" y="3616439"/>
              <a:ext cx="632485" cy="4236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14849" y="3746881"/>
              <a:ext cx="436880" cy="235585"/>
            </a:xfrm>
            <a:custGeom>
              <a:avLst/>
              <a:gdLst/>
              <a:ahLst/>
              <a:cxnLst/>
              <a:rect l="l" t="t" r="r" b="b"/>
              <a:pathLst>
                <a:path w="436879" h="235585">
                  <a:moveTo>
                    <a:pt x="71606" y="28898"/>
                  </a:moveTo>
                  <a:lnTo>
                    <a:pt x="45895" y="30498"/>
                  </a:lnTo>
                  <a:lnTo>
                    <a:pt x="59996" y="52106"/>
                  </a:lnTo>
                  <a:lnTo>
                    <a:pt x="424688" y="235077"/>
                  </a:lnTo>
                  <a:lnTo>
                    <a:pt x="436372" y="211963"/>
                  </a:lnTo>
                  <a:lnTo>
                    <a:pt x="71606" y="28898"/>
                  </a:lnTo>
                  <a:close/>
                </a:path>
                <a:path w="436879" h="235585">
                  <a:moveTo>
                    <a:pt x="118999" y="0"/>
                  </a:moveTo>
                  <a:lnTo>
                    <a:pt x="0" y="7493"/>
                  </a:lnTo>
                  <a:lnTo>
                    <a:pt x="61213" y="101473"/>
                  </a:lnTo>
                  <a:lnTo>
                    <a:pt x="65150" y="107442"/>
                  </a:lnTo>
                  <a:lnTo>
                    <a:pt x="73151" y="109093"/>
                  </a:lnTo>
                  <a:lnTo>
                    <a:pt x="79121" y="105283"/>
                  </a:lnTo>
                  <a:lnTo>
                    <a:pt x="59996" y="52106"/>
                  </a:lnTo>
                  <a:lnTo>
                    <a:pt x="17145" y="30607"/>
                  </a:lnTo>
                  <a:lnTo>
                    <a:pt x="28701" y="7366"/>
                  </a:lnTo>
                  <a:lnTo>
                    <a:pt x="125328" y="7366"/>
                  </a:lnTo>
                  <a:lnTo>
                    <a:pt x="125222" y="5334"/>
                  </a:lnTo>
                  <a:lnTo>
                    <a:pt x="118999" y="0"/>
                  </a:lnTo>
                  <a:close/>
                </a:path>
                <a:path w="436879" h="235585">
                  <a:moveTo>
                    <a:pt x="28701" y="7366"/>
                  </a:moveTo>
                  <a:lnTo>
                    <a:pt x="17145" y="30607"/>
                  </a:lnTo>
                  <a:lnTo>
                    <a:pt x="59996" y="52106"/>
                  </a:lnTo>
                  <a:lnTo>
                    <a:pt x="46794" y="31877"/>
                  </a:lnTo>
                  <a:lnTo>
                    <a:pt x="23749" y="31877"/>
                  </a:lnTo>
                  <a:lnTo>
                    <a:pt x="33782" y="11938"/>
                  </a:lnTo>
                  <a:lnTo>
                    <a:pt x="37811" y="11938"/>
                  </a:lnTo>
                  <a:lnTo>
                    <a:pt x="28701" y="7366"/>
                  </a:lnTo>
                  <a:close/>
                </a:path>
                <a:path w="436879" h="235585">
                  <a:moveTo>
                    <a:pt x="33782" y="11938"/>
                  </a:moveTo>
                  <a:lnTo>
                    <a:pt x="23749" y="31877"/>
                  </a:lnTo>
                  <a:lnTo>
                    <a:pt x="45895" y="30498"/>
                  </a:lnTo>
                  <a:lnTo>
                    <a:pt x="33782" y="11938"/>
                  </a:lnTo>
                  <a:close/>
                </a:path>
                <a:path w="436879" h="235585">
                  <a:moveTo>
                    <a:pt x="45895" y="30498"/>
                  </a:moveTo>
                  <a:lnTo>
                    <a:pt x="23749" y="31877"/>
                  </a:lnTo>
                  <a:lnTo>
                    <a:pt x="46794" y="31877"/>
                  </a:lnTo>
                  <a:lnTo>
                    <a:pt x="45895" y="30498"/>
                  </a:lnTo>
                  <a:close/>
                </a:path>
                <a:path w="436879" h="235585">
                  <a:moveTo>
                    <a:pt x="37811" y="11938"/>
                  </a:moveTo>
                  <a:lnTo>
                    <a:pt x="33782" y="11938"/>
                  </a:lnTo>
                  <a:lnTo>
                    <a:pt x="45895" y="30498"/>
                  </a:lnTo>
                  <a:lnTo>
                    <a:pt x="71606" y="28898"/>
                  </a:lnTo>
                  <a:lnTo>
                    <a:pt x="37811" y="11938"/>
                  </a:lnTo>
                  <a:close/>
                </a:path>
                <a:path w="436879" h="235585">
                  <a:moveTo>
                    <a:pt x="125328" y="7366"/>
                  </a:moveTo>
                  <a:lnTo>
                    <a:pt x="28701" y="7366"/>
                  </a:lnTo>
                  <a:lnTo>
                    <a:pt x="71606" y="28898"/>
                  </a:lnTo>
                  <a:lnTo>
                    <a:pt x="120650" y="25781"/>
                  </a:lnTo>
                  <a:lnTo>
                    <a:pt x="126111" y="19685"/>
                  </a:lnTo>
                  <a:lnTo>
                    <a:pt x="125569" y="11938"/>
                  </a:lnTo>
                  <a:lnTo>
                    <a:pt x="125328" y="736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05455" y="4533887"/>
            <a:ext cx="633095" cy="424180"/>
            <a:chOff x="2505455" y="4533887"/>
            <a:chExt cx="633095" cy="4241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455" y="4533887"/>
              <a:ext cx="632485" cy="4236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63189" y="4664328"/>
              <a:ext cx="436880" cy="235585"/>
            </a:xfrm>
            <a:custGeom>
              <a:avLst/>
              <a:gdLst/>
              <a:ahLst/>
              <a:cxnLst/>
              <a:rect l="l" t="t" r="r" b="b"/>
              <a:pathLst>
                <a:path w="436880" h="235585">
                  <a:moveTo>
                    <a:pt x="71606" y="28898"/>
                  </a:moveTo>
                  <a:lnTo>
                    <a:pt x="45895" y="30498"/>
                  </a:lnTo>
                  <a:lnTo>
                    <a:pt x="59996" y="52106"/>
                  </a:lnTo>
                  <a:lnTo>
                    <a:pt x="424688" y="235077"/>
                  </a:lnTo>
                  <a:lnTo>
                    <a:pt x="436372" y="211963"/>
                  </a:lnTo>
                  <a:lnTo>
                    <a:pt x="71606" y="28898"/>
                  </a:lnTo>
                  <a:close/>
                </a:path>
                <a:path w="436880" h="235585">
                  <a:moveTo>
                    <a:pt x="118999" y="0"/>
                  </a:moveTo>
                  <a:lnTo>
                    <a:pt x="0" y="7493"/>
                  </a:lnTo>
                  <a:lnTo>
                    <a:pt x="61214" y="101473"/>
                  </a:lnTo>
                  <a:lnTo>
                    <a:pt x="65151" y="107442"/>
                  </a:lnTo>
                  <a:lnTo>
                    <a:pt x="73152" y="109093"/>
                  </a:lnTo>
                  <a:lnTo>
                    <a:pt x="79121" y="105283"/>
                  </a:lnTo>
                  <a:lnTo>
                    <a:pt x="59996" y="52106"/>
                  </a:lnTo>
                  <a:lnTo>
                    <a:pt x="17145" y="30607"/>
                  </a:lnTo>
                  <a:lnTo>
                    <a:pt x="28702" y="7366"/>
                  </a:lnTo>
                  <a:lnTo>
                    <a:pt x="125328" y="7366"/>
                  </a:lnTo>
                  <a:lnTo>
                    <a:pt x="125222" y="5334"/>
                  </a:lnTo>
                  <a:lnTo>
                    <a:pt x="118999" y="0"/>
                  </a:lnTo>
                  <a:close/>
                </a:path>
                <a:path w="436880" h="235585">
                  <a:moveTo>
                    <a:pt x="28702" y="7366"/>
                  </a:moveTo>
                  <a:lnTo>
                    <a:pt x="17145" y="30607"/>
                  </a:lnTo>
                  <a:lnTo>
                    <a:pt x="59996" y="52106"/>
                  </a:lnTo>
                  <a:lnTo>
                    <a:pt x="46794" y="31877"/>
                  </a:lnTo>
                  <a:lnTo>
                    <a:pt x="23749" y="31877"/>
                  </a:lnTo>
                  <a:lnTo>
                    <a:pt x="33782" y="11938"/>
                  </a:lnTo>
                  <a:lnTo>
                    <a:pt x="37811" y="11938"/>
                  </a:lnTo>
                  <a:lnTo>
                    <a:pt x="28702" y="7366"/>
                  </a:lnTo>
                  <a:close/>
                </a:path>
                <a:path w="436880" h="235585">
                  <a:moveTo>
                    <a:pt x="33782" y="11938"/>
                  </a:moveTo>
                  <a:lnTo>
                    <a:pt x="23749" y="31877"/>
                  </a:lnTo>
                  <a:lnTo>
                    <a:pt x="45895" y="30498"/>
                  </a:lnTo>
                  <a:lnTo>
                    <a:pt x="33782" y="11938"/>
                  </a:lnTo>
                  <a:close/>
                </a:path>
                <a:path w="436880" h="235585">
                  <a:moveTo>
                    <a:pt x="45895" y="30498"/>
                  </a:moveTo>
                  <a:lnTo>
                    <a:pt x="23749" y="31877"/>
                  </a:lnTo>
                  <a:lnTo>
                    <a:pt x="46794" y="31877"/>
                  </a:lnTo>
                  <a:lnTo>
                    <a:pt x="45895" y="30498"/>
                  </a:lnTo>
                  <a:close/>
                </a:path>
                <a:path w="436880" h="235585">
                  <a:moveTo>
                    <a:pt x="37811" y="11938"/>
                  </a:moveTo>
                  <a:lnTo>
                    <a:pt x="33782" y="11938"/>
                  </a:lnTo>
                  <a:lnTo>
                    <a:pt x="45895" y="30498"/>
                  </a:lnTo>
                  <a:lnTo>
                    <a:pt x="71606" y="28898"/>
                  </a:lnTo>
                  <a:lnTo>
                    <a:pt x="37811" y="11938"/>
                  </a:lnTo>
                  <a:close/>
                </a:path>
                <a:path w="436880" h="235585">
                  <a:moveTo>
                    <a:pt x="125328" y="7366"/>
                  </a:moveTo>
                  <a:lnTo>
                    <a:pt x="28702" y="7366"/>
                  </a:lnTo>
                  <a:lnTo>
                    <a:pt x="71606" y="28898"/>
                  </a:lnTo>
                  <a:lnTo>
                    <a:pt x="120650" y="25781"/>
                  </a:lnTo>
                  <a:lnTo>
                    <a:pt x="126111" y="19685"/>
                  </a:lnTo>
                  <a:lnTo>
                    <a:pt x="125569" y="11938"/>
                  </a:lnTo>
                  <a:lnTo>
                    <a:pt x="125328" y="736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86318" y="6446122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66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1215390"/>
            <a:ext cx="2456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400" dirty="0">
                <a:latin typeface="Arial MT"/>
                <a:cs typeface="Arial MT"/>
              </a:rPr>
              <a:t>3.	</a:t>
            </a:r>
            <a:r>
              <a:rPr sz="2400" spc="-5" dirty="0"/>
              <a:t>Scene</a:t>
            </a:r>
            <a:r>
              <a:rPr sz="2400" spc="-75" dirty="0"/>
              <a:t> </a:t>
            </a:r>
            <a:r>
              <a:rPr sz="2400" spc="-5" dirty="0"/>
              <a:t>rendering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5295" marR="5080">
              <a:lnSpc>
                <a:spcPct val="150000"/>
              </a:lnSpc>
              <a:spcBef>
                <a:spcPts val="95"/>
              </a:spcBef>
            </a:pPr>
            <a:r>
              <a:rPr spc="-5" dirty="0"/>
              <a:t>function render()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requestAnimationFrame(render); </a:t>
            </a:r>
            <a:r>
              <a:rPr dirty="0"/>
              <a:t> </a:t>
            </a:r>
            <a:r>
              <a:rPr spc="-5" dirty="0"/>
              <a:t>renderer.render(scene,</a:t>
            </a:r>
            <a:r>
              <a:rPr spc="-30" dirty="0"/>
              <a:t> </a:t>
            </a:r>
            <a:r>
              <a:rPr spc="-5" dirty="0"/>
              <a:t>camera);</a:t>
            </a:r>
          </a:p>
          <a:p>
            <a:pPr marL="455295">
              <a:lnSpc>
                <a:spcPct val="100000"/>
              </a:lnSpc>
              <a:spcBef>
                <a:spcPts val="120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22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/>
          </a:p>
          <a:p>
            <a:pPr marL="12700">
              <a:lnSpc>
                <a:spcPct val="100000"/>
              </a:lnSpc>
              <a:tabLst>
                <a:tab pos="436245" algn="l"/>
              </a:tabLst>
            </a:pPr>
            <a:r>
              <a:rPr sz="2400" dirty="0">
                <a:latin typeface="Arial MT"/>
                <a:cs typeface="Arial MT"/>
              </a:rPr>
              <a:t>4.	</a:t>
            </a:r>
            <a:r>
              <a:rPr sz="2400" spc="-5" dirty="0">
                <a:latin typeface="Calibri"/>
                <a:cs typeface="Calibri"/>
              </a:rPr>
              <a:t>Scene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animation</a:t>
            </a:r>
            <a:endParaRPr sz="2400">
              <a:latin typeface="Calibri"/>
              <a:cs typeface="Calibri"/>
            </a:endParaRPr>
          </a:p>
          <a:p>
            <a:pPr marL="455295">
              <a:lnSpc>
                <a:spcPct val="100000"/>
              </a:lnSpc>
              <a:spcBef>
                <a:spcPts val="775"/>
              </a:spcBef>
            </a:pPr>
            <a:r>
              <a:rPr spc="-5" dirty="0"/>
              <a:t>render();</a:t>
            </a:r>
          </a:p>
          <a:p>
            <a:pPr marL="45529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cube.rotation.x</a:t>
            </a:r>
            <a:r>
              <a:rPr spc="-15" dirty="0"/>
              <a:t> </a:t>
            </a:r>
            <a:r>
              <a:rPr dirty="0"/>
              <a:t>+=</a:t>
            </a:r>
            <a:r>
              <a:rPr spc="-15" dirty="0"/>
              <a:t> </a:t>
            </a:r>
            <a:r>
              <a:rPr spc="-5" dirty="0"/>
              <a:t>0.1;</a:t>
            </a:r>
          </a:p>
          <a:p>
            <a:pPr marL="455295">
              <a:lnSpc>
                <a:spcPct val="100000"/>
              </a:lnSpc>
              <a:spcBef>
                <a:spcPts val="1205"/>
              </a:spcBef>
            </a:pPr>
            <a:r>
              <a:rPr spc="-5" dirty="0"/>
              <a:t>cube.rotation.y</a:t>
            </a:r>
            <a:r>
              <a:rPr spc="-20" dirty="0"/>
              <a:t> </a:t>
            </a:r>
            <a:r>
              <a:rPr spc="-5" dirty="0"/>
              <a:t>+=</a:t>
            </a:r>
            <a:r>
              <a:rPr spc="-25" dirty="0"/>
              <a:t> </a:t>
            </a:r>
            <a:r>
              <a:rPr spc="-5" dirty="0"/>
              <a:t>0.1;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857500" y="4619231"/>
            <a:ext cx="486409" cy="387350"/>
            <a:chOff x="2857500" y="4619231"/>
            <a:chExt cx="486409" cy="387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0" y="4619231"/>
              <a:ext cx="486181" cy="3871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15234" y="4642611"/>
              <a:ext cx="290195" cy="191135"/>
            </a:xfrm>
            <a:custGeom>
              <a:avLst/>
              <a:gdLst/>
              <a:ahLst/>
              <a:cxnLst/>
              <a:rect l="l" t="t" r="r" b="b"/>
              <a:pathLst>
                <a:path w="290195" h="191135">
                  <a:moveTo>
                    <a:pt x="62484" y="82423"/>
                  </a:moveTo>
                  <a:lnTo>
                    <a:pt x="54610" y="84836"/>
                  </a:lnTo>
                  <a:lnTo>
                    <a:pt x="51308" y="91312"/>
                  </a:lnTo>
                  <a:lnTo>
                    <a:pt x="0" y="191007"/>
                  </a:lnTo>
                  <a:lnTo>
                    <a:pt x="75774" y="188087"/>
                  </a:lnTo>
                  <a:lnTo>
                    <a:pt x="28575" y="188087"/>
                  </a:lnTo>
                  <a:lnTo>
                    <a:pt x="14732" y="166243"/>
                  </a:lnTo>
                  <a:lnTo>
                    <a:pt x="55128" y="140523"/>
                  </a:lnTo>
                  <a:lnTo>
                    <a:pt x="74422" y="103124"/>
                  </a:lnTo>
                  <a:lnTo>
                    <a:pt x="77597" y="96774"/>
                  </a:lnTo>
                  <a:lnTo>
                    <a:pt x="75184" y="88900"/>
                  </a:lnTo>
                  <a:lnTo>
                    <a:pt x="68834" y="85725"/>
                  </a:lnTo>
                  <a:lnTo>
                    <a:pt x="62484" y="82423"/>
                  </a:lnTo>
                  <a:close/>
                </a:path>
                <a:path w="290195" h="191135">
                  <a:moveTo>
                    <a:pt x="55128" y="140523"/>
                  </a:moveTo>
                  <a:lnTo>
                    <a:pt x="14732" y="166243"/>
                  </a:lnTo>
                  <a:lnTo>
                    <a:pt x="28575" y="188087"/>
                  </a:lnTo>
                  <a:lnTo>
                    <a:pt x="36358" y="183133"/>
                  </a:lnTo>
                  <a:lnTo>
                    <a:pt x="33147" y="183133"/>
                  </a:lnTo>
                  <a:lnTo>
                    <a:pt x="21082" y="164211"/>
                  </a:lnTo>
                  <a:lnTo>
                    <a:pt x="43346" y="163361"/>
                  </a:lnTo>
                  <a:lnTo>
                    <a:pt x="55128" y="140523"/>
                  </a:lnTo>
                  <a:close/>
                </a:path>
                <a:path w="290195" h="191135">
                  <a:moveTo>
                    <a:pt x="118237" y="160527"/>
                  </a:moveTo>
                  <a:lnTo>
                    <a:pt x="68963" y="162384"/>
                  </a:lnTo>
                  <a:lnTo>
                    <a:pt x="28575" y="188087"/>
                  </a:lnTo>
                  <a:lnTo>
                    <a:pt x="75774" y="188087"/>
                  </a:lnTo>
                  <a:lnTo>
                    <a:pt x="112014" y="186689"/>
                  </a:lnTo>
                  <a:lnTo>
                    <a:pt x="119253" y="186308"/>
                  </a:lnTo>
                  <a:lnTo>
                    <a:pt x="124714" y="180339"/>
                  </a:lnTo>
                  <a:lnTo>
                    <a:pt x="124206" y="165988"/>
                  </a:lnTo>
                  <a:lnTo>
                    <a:pt x="118237" y="160527"/>
                  </a:lnTo>
                  <a:close/>
                </a:path>
                <a:path w="290195" h="191135">
                  <a:moveTo>
                    <a:pt x="43346" y="163361"/>
                  </a:moveTo>
                  <a:lnTo>
                    <a:pt x="21082" y="164211"/>
                  </a:lnTo>
                  <a:lnTo>
                    <a:pt x="33147" y="183133"/>
                  </a:lnTo>
                  <a:lnTo>
                    <a:pt x="43346" y="163361"/>
                  </a:lnTo>
                  <a:close/>
                </a:path>
                <a:path w="290195" h="191135">
                  <a:moveTo>
                    <a:pt x="68963" y="162384"/>
                  </a:moveTo>
                  <a:lnTo>
                    <a:pt x="43346" y="163361"/>
                  </a:lnTo>
                  <a:lnTo>
                    <a:pt x="33147" y="183133"/>
                  </a:lnTo>
                  <a:lnTo>
                    <a:pt x="36358" y="183133"/>
                  </a:lnTo>
                  <a:lnTo>
                    <a:pt x="68963" y="162384"/>
                  </a:lnTo>
                  <a:close/>
                </a:path>
                <a:path w="290195" h="191135">
                  <a:moveTo>
                    <a:pt x="275844" y="0"/>
                  </a:moveTo>
                  <a:lnTo>
                    <a:pt x="55128" y="140523"/>
                  </a:lnTo>
                  <a:lnTo>
                    <a:pt x="43346" y="163361"/>
                  </a:lnTo>
                  <a:lnTo>
                    <a:pt x="68963" y="162384"/>
                  </a:lnTo>
                  <a:lnTo>
                    <a:pt x="289814" y="21843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80360" y="2895612"/>
            <a:ext cx="539750" cy="600710"/>
            <a:chOff x="2880360" y="2895612"/>
            <a:chExt cx="539750" cy="6007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0360" y="2895612"/>
              <a:ext cx="539534" cy="600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38094" y="3033522"/>
              <a:ext cx="343535" cy="404495"/>
            </a:xfrm>
            <a:custGeom>
              <a:avLst/>
              <a:gdLst/>
              <a:ahLst/>
              <a:cxnLst/>
              <a:rect l="l" t="t" r="r" b="b"/>
              <a:pathLst>
                <a:path w="343535" h="404495">
                  <a:moveTo>
                    <a:pt x="33007" y="39307"/>
                  </a:moveTo>
                  <a:lnTo>
                    <a:pt x="37380" y="64531"/>
                  </a:lnTo>
                  <a:lnTo>
                    <a:pt x="323215" y="404367"/>
                  </a:lnTo>
                  <a:lnTo>
                    <a:pt x="343027" y="387730"/>
                  </a:lnTo>
                  <a:lnTo>
                    <a:pt x="57247" y="47959"/>
                  </a:lnTo>
                  <a:lnTo>
                    <a:pt x="33007" y="39307"/>
                  </a:lnTo>
                  <a:close/>
                </a:path>
                <a:path w="343535" h="404495">
                  <a:moveTo>
                    <a:pt x="0" y="0"/>
                  </a:moveTo>
                  <a:lnTo>
                    <a:pt x="19050" y="110489"/>
                  </a:lnTo>
                  <a:lnTo>
                    <a:pt x="20319" y="117601"/>
                  </a:lnTo>
                  <a:lnTo>
                    <a:pt x="27050" y="122300"/>
                  </a:lnTo>
                  <a:lnTo>
                    <a:pt x="34036" y="121030"/>
                  </a:lnTo>
                  <a:lnTo>
                    <a:pt x="41148" y="119887"/>
                  </a:lnTo>
                  <a:lnTo>
                    <a:pt x="45847" y="113156"/>
                  </a:lnTo>
                  <a:lnTo>
                    <a:pt x="44576" y="106044"/>
                  </a:lnTo>
                  <a:lnTo>
                    <a:pt x="37367" y="64515"/>
                  </a:lnTo>
                  <a:lnTo>
                    <a:pt x="6604" y="27939"/>
                  </a:lnTo>
                  <a:lnTo>
                    <a:pt x="26416" y="11302"/>
                  </a:lnTo>
                  <a:lnTo>
                    <a:pt x="31625" y="11302"/>
                  </a:lnTo>
                  <a:lnTo>
                    <a:pt x="0" y="0"/>
                  </a:lnTo>
                  <a:close/>
                </a:path>
                <a:path w="343535" h="404495">
                  <a:moveTo>
                    <a:pt x="26416" y="11302"/>
                  </a:moveTo>
                  <a:lnTo>
                    <a:pt x="6604" y="27939"/>
                  </a:lnTo>
                  <a:lnTo>
                    <a:pt x="37380" y="64531"/>
                  </a:lnTo>
                  <a:lnTo>
                    <a:pt x="33007" y="39307"/>
                  </a:lnTo>
                  <a:lnTo>
                    <a:pt x="12192" y="31876"/>
                  </a:lnTo>
                  <a:lnTo>
                    <a:pt x="29210" y="17399"/>
                  </a:lnTo>
                  <a:lnTo>
                    <a:pt x="31543" y="17399"/>
                  </a:lnTo>
                  <a:lnTo>
                    <a:pt x="26416" y="11302"/>
                  </a:lnTo>
                  <a:close/>
                </a:path>
                <a:path w="343535" h="404495">
                  <a:moveTo>
                    <a:pt x="31625" y="11302"/>
                  </a:moveTo>
                  <a:lnTo>
                    <a:pt x="26416" y="11302"/>
                  </a:lnTo>
                  <a:lnTo>
                    <a:pt x="57247" y="47959"/>
                  </a:lnTo>
                  <a:lnTo>
                    <a:pt x="103631" y="64515"/>
                  </a:lnTo>
                  <a:lnTo>
                    <a:pt x="110998" y="61087"/>
                  </a:lnTo>
                  <a:lnTo>
                    <a:pt x="113411" y="54228"/>
                  </a:lnTo>
                  <a:lnTo>
                    <a:pt x="115824" y="47498"/>
                  </a:lnTo>
                  <a:lnTo>
                    <a:pt x="112394" y="40131"/>
                  </a:lnTo>
                  <a:lnTo>
                    <a:pt x="31625" y="11302"/>
                  </a:lnTo>
                  <a:close/>
                </a:path>
                <a:path w="343535" h="404495">
                  <a:moveTo>
                    <a:pt x="31543" y="17399"/>
                  </a:moveTo>
                  <a:lnTo>
                    <a:pt x="29210" y="17399"/>
                  </a:lnTo>
                  <a:lnTo>
                    <a:pt x="33007" y="39307"/>
                  </a:lnTo>
                  <a:lnTo>
                    <a:pt x="57247" y="47959"/>
                  </a:lnTo>
                  <a:lnTo>
                    <a:pt x="31543" y="17399"/>
                  </a:lnTo>
                  <a:close/>
                </a:path>
                <a:path w="343535" h="404495">
                  <a:moveTo>
                    <a:pt x="29210" y="17399"/>
                  </a:moveTo>
                  <a:lnTo>
                    <a:pt x="12192" y="31876"/>
                  </a:lnTo>
                  <a:lnTo>
                    <a:pt x="33007" y="39307"/>
                  </a:lnTo>
                  <a:lnTo>
                    <a:pt x="29210" y="1739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509" y="2135581"/>
            <a:ext cx="673100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var </a:t>
            </a:r>
            <a:r>
              <a:rPr sz="2000" spc="-5" dirty="0">
                <a:latin typeface="Courier New"/>
                <a:cs typeface="Courier New"/>
              </a:rPr>
              <a:t>material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new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THREE.MeshPhongMaterial({</a:t>
            </a:r>
            <a:endParaRPr sz="2000">
              <a:latin typeface="Courier New"/>
              <a:cs typeface="Courier New"/>
            </a:endParaRPr>
          </a:p>
          <a:p>
            <a:pPr marL="12700" marR="366204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ambient: '#006063',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color: '#00abb1',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specular: '#a9fcff', </a:t>
            </a:r>
            <a:r>
              <a:rPr sz="2000" spc="-11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shininess: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1212341"/>
            <a:ext cx="318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Adding</a:t>
            </a:r>
            <a:r>
              <a:rPr sz="2400" spc="-35" dirty="0"/>
              <a:t> </a:t>
            </a:r>
            <a:r>
              <a:rPr sz="2400" spc="-5" dirty="0"/>
              <a:t>lights</a:t>
            </a:r>
            <a:r>
              <a:rPr sz="2400" spc="-50" dirty="0"/>
              <a:t> </a:t>
            </a:r>
            <a:r>
              <a:rPr sz="2400" dirty="0"/>
              <a:t>and</a:t>
            </a:r>
            <a:r>
              <a:rPr sz="2400" spc="-35" dirty="0"/>
              <a:t> </a:t>
            </a:r>
            <a:r>
              <a:rPr sz="2400" spc="-5" dirty="0"/>
              <a:t>shading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802838" y="3887347"/>
            <a:ext cx="343535" cy="346710"/>
            <a:chOff x="1802838" y="3887347"/>
            <a:chExt cx="343535" cy="346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2838" y="3887347"/>
              <a:ext cx="343191" cy="3463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34133" y="3897629"/>
              <a:ext cx="292100" cy="295910"/>
            </a:xfrm>
            <a:custGeom>
              <a:avLst/>
              <a:gdLst/>
              <a:ahLst/>
              <a:cxnLst/>
              <a:rect l="l" t="t" r="r" b="b"/>
              <a:pathLst>
                <a:path w="292100" h="295910">
                  <a:moveTo>
                    <a:pt x="36133" y="36556"/>
                  </a:moveTo>
                  <a:lnTo>
                    <a:pt x="42518" y="61481"/>
                  </a:lnTo>
                  <a:lnTo>
                    <a:pt x="273685" y="295529"/>
                  </a:lnTo>
                  <a:lnTo>
                    <a:pt x="292100" y="277241"/>
                  </a:lnTo>
                  <a:lnTo>
                    <a:pt x="60879" y="43249"/>
                  </a:lnTo>
                  <a:lnTo>
                    <a:pt x="36133" y="36556"/>
                  </a:lnTo>
                  <a:close/>
                </a:path>
                <a:path w="292100" h="295910">
                  <a:moveTo>
                    <a:pt x="0" y="0"/>
                  </a:moveTo>
                  <a:lnTo>
                    <a:pt x="29591" y="115570"/>
                  </a:lnTo>
                  <a:lnTo>
                    <a:pt x="36703" y="119761"/>
                  </a:lnTo>
                  <a:lnTo>
                    <a:pt x="50546" y="116205"/>
                  </a:lnTo>
                  <a:lnTo>
                    <a:pt x="54737" y="109093"/>
                  </a:lnTo>
                  <a:lnTo>
                    <a:pt x="52959" y="102235"/>
                  </a:lnTo>
                  <a:lnTo>
                    <a:pt x="42518" y="61481"/>
                  </a:lnTo>
                  <a:lnTo>
                    <a:pt x="8763" y="27305"/>
                  </a:lnTo>
                  <a:lnTo>
                    <a:pt x="27178" y="9144"/>
                  </a:lnTo>
                  <a:lnTo>
                    <a:pt x="33912" y="9144"/>
                  </a:lnTo>
                  <a:lnTo>
                    <a:pt x="0" y="0"/>
                  </a:lnTo>
                  <a:close/>
                </a:path>
                <a:path w="292100" h="295910">
                  <a:moveTo>
                    <a:pt x="27178" y="9144"/>
                  </a:moveTo>
                  <a:lnTo>
                    <a:pt x="8763" y="27305"/>
                  </a:lnTo>
                  <a:lnTo>
                    <a:pt x="42518" y="61481"/>
                  </a:lnTo>
                  <a:lnTo>
                    <a:pt x="36133" y="36556"/>
                  </a:lnTo>
                  <a:lnTo>
                    <a:pt x="14605" y="30734"/>
                  </a:lnTo>
                  <a:lnTo>
                    <a:pt x="30607" y="14986"/>
                  </a:lnTo>
                  <a:lnTo>
                    <a:pt x="32950" y="14986"/>
                  </a:lnTo>
                  <a:lnTo>
                    <a:pt x="27178" y="9144"/>
                  </a:lnTo>
                  <a:close/>
                </a:path>
                <a:path w="292100" h="295910">
                  <a:moveTo>
                    <a:pt x="33912" y="9144"/>
                  </a:moveTo>
                  <a:lnTo>
                    <a:pt x="27178" y="9144"/>
                  </a:lnTo>
                  <a:lnTo>
                    <a:pt x="60879" y="43249"/>
                  </a:lnTo>
                  <a:lnTo>
                    <a:pt x="101473" y="54229"/>
                  </a:lnTo>
                  <a:lnTo>
                    <a:pt x="108458" y="56007"/>
                  </a:lnTo>
                  <a:lnTo>
                    <a:pt x="115570" y="51943"/>
                  </a:lnTo>
                  <a:lnTo>
                    <a:pt x="117348" y="45085"/>
                  </a:lnTo>
                  <a:lnTo>
                    <a:pt x="119253" y="38100"/>
                  </a:lnTo>
                  <a:lnTo>
                    <a:pt x="115189" y="30988"/>
                  </a:lnTo>
                  <a:lnTo>
                    <a:pt x="108331" y="29210"/>
                  </a:lnTo>
                  <a:lnTo>
                    <a:pt x="33912" y="9144"/>
                  </a:lnTo>
                  <a:close/>
                </a:path>
                <a:path w="292100" h="295910">
                  <a:moveTo>
                    <a:pt x="32950" y="14986"/>
                  </a:moveTo>
                  <a:lnTo>
                    <a:pt x="30607" y="14986"/>
                  </a:lnTo>
                  <a:lnTo>
                    <a:pt x="36133" y="36556"/>
                  </a:lnTo>
                  <a:lnTo>
                    <a:pt x="60879" y="43249"/>
                  </a:lnTo>
                  <a:lnTo>
                    <a:pt x="32950" y="14986"/>
                  </a:lnTo>
                  <a:close/>
                </a:path>
                <a:path w="292100" h="295910">
                  <a:moveTo>
                    <a:pt x="30607" y="14986"/>
                  </a:moveTo>
                  <a:lnTo>
                    <a:pt x="14605" y="30734"/>
                  </a:lnTo>
                  <a:lnTo>
                    <a:pt x="36133" y="36556"/>
                  </a:lnTo>
                  <a:lnTo>
                    <a:pt x="30607" y="1498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26835" y="1769389"/>
            <a:ext cx="489584" cy="565785"/>
            <a:chOff x="5926835" y="1769389"/>
            <a:chExt cx="489584" cy="5657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6835" y="1769389"/>
              <a:ext cx="489203" cy="5653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84569" y="1792605"/>
              <a:ext cx="293370" cy="368300"/>
            </a:xfrm>
            <a:custGeom>
              <a:avLst/>
              <a:gdLst/>
              <a:ahLst/>
              <a:cxnLst/>
              <a:rect l="l" t="t" r="r" b="b"/>
              <a:pathLst>
                <a:path w="293370" h="368300">
                  <a:moveTo>
                    <a:pt x="22859" y="244983"/>
                  </a:moveTo>
                  <a:lnTo>
                    <a:pt x="16382" y="249936"/>
                  </a:lnTo>
                  <a:lnTo>
                    <a:pt x="15366" y="256921"/>
                  </a:lnTo>
                  <a:lnTo>
                    <a:pt x="0" y="368046"/>
                  </a:lnTo>
                  <a:lnTo>
                    <a:pt x="30798" y="355854"/>
                  </a:lnTo>
                  <a:lnTo>
                    <a:pt x="26034" y="355854"/>
                  </a:lnTo>
                  <a:lnTo>
                    <a:pt x="5714" y="339852"/>
                  </a:lnTo>
                  <a:lnTo>
                    <a:pt x="35248" y="302253"/>
                  </a:lnTo>
                  <a:lnTo>
                    <a:pt x="41020" y="260477"/>
                  </a:lnTo>
                  <a:lnTo>
                    <a:pt x="42037" y="253492"/>
                  </a:lnTo>
                  <a:lnTo>
                    <a:pt x="37083" y="246887"/>
                  </a:lnTo>
                  <a:lnTo>
                    <a:pt x="29971" y="245872"/>
                  </a:lnTo>
                  <a:lnTo>
                    <a:pt x="22859" y="244983"/>
                  </a:lnTo>
                  <a:close/>
                </a:path>
                <a:path w="293370" h="368300">
                  <a:moveTo>
                    <a:pt x="35248" y="302253"/>
                  </a:moveTo>
                  <a:lnTo>
                    <a:pt x="5714" y="339852"/>
                  </a:lnTo>
                  <a:lnTo>
                    <a:pt x="26034" y="355854"/>
                  </a:lnTo>
                  <a:lnTo>
                    <a:pt x="30923" y="349631"/>
                  </a:lnTo>
                  <a:lnTo>
                    <a:pt x="28701" y="349631"/>
                  </a:lnTo>
                  <a:lnTo>
                    <a:pt x="11049" y="335788"/>
                  </a:lnTo>
                  <a:lnTo>
                    <a:pt x="31742" y="327623"/>
                  </a:lnTo>
                  <a:lnTo>
                    <a:pt x="35248" y="302253"/>
                  </a:lnTo>
                  <a:close/>
                </a:path>
                <a:path w="293370" h="368300">
                  <a:moveTo>
                    <a:pt x="101345" y="300100"/>
                  </a:moveTo>
                  <a:lnTo>
                    <a:pt x="55605" y="318208"/>
                  </a:lnTo>
                  <a:lnTo>
                    <a:pt x="26034" y="355854"/>
                  </a:lnTo>
                  <a:lnTo>
                    <a:pt x="30798" y="355854"/>
                  </a:lnTo>
                  <a:lnTo>
                    <a:pt x="104266" y="326771"/>
                  </a:lnTo>
                  <a:lnTo>
                    <a:pt x="110870" y="324231"/>
                  </a:lnTo>
                  <a:lnTo>
                    <a:pt x="114172" y="316611"/>
                  </a:lnTo>
                  <a:lnTo>
                    <a:pt x="111505" y="310007"/>
                  </a:lnTo>
                  <a:lnTo>
                    <a:pt x="108965" y="303403"/>
                  </a:lnTo>
                  <a:lnTo>
                    <a:pt x="101345" y="300100"/>
                  </a:lnTo>
                  <a:close/>
                </a:path>
                <a:path w="293370" h="368300">
                  <a:moveTo>
                    <a:pt x="31742" y="327623"/>
                  </a:moveTo>
                  <a:lnTo>
                    <a:pt x="11049" y="335788"/>
                  </a:lnTo>
                  <a:lnTo>
                    <a:pt x="28701" y="349631"/>
                  </a:lnTo>
                  <a:lnTo>
                    <a:pt x="31742" y="327623"/>
                  </a:lnTo>
                  <a:close/>
                </a:path>
                <a:path w="293370" h="368300">
                  <a:moveTo>
                    <a:pt x="55605" y="318208"/>
                  </a:moveTo>
                  <a:lnTo>
                    <a:pt x="31742" y="327623"/>
                  </a:lnTo>
                  <a:lnTo>
                    <a:pt x="28701" y="349631"/>
                  </a:lnTo>
                  <a:lnTo>
                    <a:pt x="30923" y="349631"/>
                  </a:lnTo>
                  <a:lnTo>
                    <a:pt x="55605" y="318208"/>
                  </a:lnTo>
                  <a:close/>
                </a:path>
                <a:path w="293370" h="368300">
                  <a:moveTo>
                    <a:pt x="272668" y="0"/>
                  </a:moveTo>
                  <a:lnTo>
                    <a:pt x="35248" y="302253"/>
                  </a:lnTo>
                  <a:lnTo>
                    <a:pt x="31742" y="327623"/>
                  </a:lnTo>
                  <a:lnTo>
                    <a:pt x="55605" y="318208"/>
                  </a:lnTo>
                  <a:lnTo>
                    <a:pt x="292988" y="16002"/>
                  </a:lnTo>
                  <a:lnTo>
                    <a:pt x="27266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05658" y="2464320"/>
            <a:ext cx="549275" cy="909319"/>
            <a:chOff x="505658" y="2464320"/>
            <a:chExt cx="549275" cy="90931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658" y="2986693"/>
              <a:ext cx="296637" cy="3865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9742" y="2990850"/>
              <a:ext cx="245745" cy="334645"/>
            </a:xfrm>
            <a:custGeom>
              <a:avLst/>
              <a:gdLst/>
              <a:ahLst/>
              <a:cxnLst/>
              <a:rect l="l" t="t" r="r" b="b"/>
              <a:pathLst>
                <a:path w="245745" h="334645">
                  <a:moveTo>
                    <a:pt x="146799" y="262000"/>
                  </a:moveTo>
                  <a:lnTo>
                    <a:pt x="139141" y="264922"/>
                  </a:lnTo>
                  <a:lnTo>
                    <a:pt x="136220" y="271525"/>
                  </a:lnTo>
                  <a:lnTo>
                    <a:pt x="133311" y="278002"/>
                  </a:lnTo>
                  <a:lnTo>
                    <a:pt x="136232" y="285623"/>
                  </a:lnTo>
                  <a:lnTo>
                    <a:pt x="245224" y="334263"/>
                  </a:lnTo>
                  <a:lnTo>
                    <a:pt x="243966" y="321055"/>
                  </a:lnTo>
                  <a:lnTo>
                    <a:pt x="219697" y="321055"/>
                  </a:lnTo>
                  <a:lnTo>
                    <a:pt x="191674" y="282048"/>
                  </a:lnTo>
                  <a:lnTo>
                    <a:pt x="146799" y="262000"/>
                  </a:lnTo>
                  <a:close/>
                </a:path>
                <a:path w="245745" h="334645">
                  <a:moveTo>
                    <a:pt x="191674" y="282048"/>
                  </a:moveTo>
                  <a:lnTo>
                    <a:pt x="219697" y="321055"/>
                  </a:lnTo>
                  <a:lnTo>
                    <a:pt x="228465" y="314705"/>
                  </a:lnTo>
                  <a:lnTo>
                    <a:pt x="217322" y="314705"/>
                  </a:lnTo>
                  <a:lnTo>
                    <a:pt x="215215" y="292565"/>
                  </a:lnTo>
                  <a:lnTo>
                    <a:pt x="191674" y="282048"/>
                  </a:lnTo>
                  <a:close/>
                </a:path>
                <a:path w="245745" h="334645">
                  <a:moveTo>
                    <a:pt x="227583" y="210312"/>
                  </a:moveTo>
                  <a:lnTo>
                    <a:pt x="213347" y="211582"/>
                  </a:lnTo>
                  <a:lnTo>
                    <a:pt x="208114" y="217932"/>
                  </a:lnTo>
                  <a:lnTo>
                    <a:pt x="212772" y="266886"/>
                  </a:lnTo>
                  <a:lnTo>
                    <a:pt x="240741" y="305815"/>
                  </a:lnTo>
                  <a:lnTo>
                    <a:pt x="219697" y="321055"/>
                  </a:lnTo>
                  <a:lnTo>
                    <a:pt x="243966" y="321055"/>
                  </a:lnTo>
                  <a:lnTo>
                    <a:pt x="233908" y="215519"/>
                  </a:lnTo>
                  <a:lnTo>
                    <a:pt x="227583" y="210312"/>
                  </a:lnTo>
                  <a:close/>
                </a:path>
                <a:path w="245745" h="334645">
                  <a:moveTo>
                    <a:pt x="215215" y="292565"/>
                  </a:moveTo>
                  <a:lnTo>
                    <a:pt x="217322" y="314705"/>
                  </a:lnTo>
                  <a:lnTo>
                    <a:pt x="235496" y="301625"/>
                  </a:lnTo>
                  <a:lnTo>
                    <a:pt x="215215" y="292565"/>
                  </a:lnTo>
                  <a:close/>
                </a:path>
                <a:path w="245745" h="334645">
                  <a:moveTo>
                    <a:pt x="212772" y="266886"/>
                  </a:moveTo>
                  <a:lnTo>
                    <a:pt x="215215" y="292565"/>
                  </a:lnTo>
                  <a:lnTo>
                    <a:pt x="235496" y="301625"/>
                  </a:lnTo>
                  <a:lnTo>
                    <a:pt x="217322" y="314705"/>
                  </a:lnTo>
                  <a:lnTo>
                    <a:pt x="228465" y="314705"/>
                  </a:lnTo>
                  <a:lnTo>
                    <a:pt x="240741" y="305815"/>
                  </a:lnTo>
                  <a:lnTo>
                    <a:pt x="212772" y="266886"/>
                  </a:lnTo>
                  <a:close/>
                </a:path>
                <a:path w="245745" h="334645">
                  <a:moveTo>
                    <a:pt x="21031" y="0"/>
                  </a:moveTo>
                  <a:lnTo>
                    <a:pt x="0" y="15239"/>
                  </a:lnTo>
                  <a:lnTo>
                    <a:pt x="191674" y="282048"/>
                  </a:lnTo>
                  <a:lnTo>
                    <a:pt x="215215" y="292565"/>
                  </a:lnTo>
                  <a:lnTo>
                    <a:pt x="212772" y="266886"/>
                  </a:lnTo>
                  <a:lnTo>
                    <a:pt x="2103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8" y="2464320"/>
              <a:ext cx="457250" cy="56386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9356" y="2486660"/>
              <a:ext cx="261620" cy="367665"/>
            </a:xfrm>
            <a:custGeom>
              <a:avLst/>
              <a:gdLst/>
              <a:ahLst/>
              <a:cxnLst/>
              <a:rect l="l" t="t" r="r" b="b"/>
              <a:pathLst>
                <a:path w="261619" h="367664">
                  <a:moveTo>
                    <a:pt x="164045" y="293750"/>
                  </a:moveTo>
                  <a:lnTo>
                    <a:pt x="156336" y="296544"/>
                  </a:lnTo>
                  <a:lnTo>
                    <a:pt x="150317" y="309499"/>
                  </a:lnTo>
                  <a:lnTo>
                    <a:pt x="153136" y="317245"/>
                  </a:lnTo>
                  <a:lnTo>
                    <a:pt x="261404" y="367411"/>
                  </a:lnTo>
                  <a:lnTo>
                    <a:pt x="260310" y="353822"/>
                  </a:lnTo>
                  <a:lnTo>
                    <a:pt x="236080" y="353822"/>
                  </a:lnTo>
                  <a:lnTo>
                    <a:pt x="208630" y="314394"/>
                  </a:lnTo>
                  <a:lnTo>
                    <a:pt x="170535" y="296672"/>
                  </a:lnTo>
                  <a:lnTo>
                    <a:pt x="164045" y="293750"/>
                  </a:lnTo>
                  <a:close/>
                </a:path>
                <a:path w="261619" h="367664">
                  <a:moveTo>
                    <a:pt x="208630" y="314394"/>
                  </a:moveTo>
                  <a:lnTo>
                    <a:pt x="236080" y="353822"/>
                  </a:lnTo>
                  <a:lnTo>
                    <a:pt x="245347" y="347344"/>
                  </a:lnTo>
                  <a:lnTo>
                    <a:pt x="233794" y="347344"/>
                  </a:lnTo>
                  <a:lnTo>
                    <a:pt x="232018" y="325275"/>
                  </a:lnTo>
                  <a:lnTo>
                    <a:pt x="208630" y="314394"/>
                  </a:lnTo>
                  <a:close/>
                </a:path>
                <a:path w="261619" h="367664">
                  <a:moveTo>
                    <a:pt x="245592" y="243204"/>
                  </a:moveTo>
                  <a:lnTo>
                    <a:pt x="238455" y="243712"/>
                  </a:lnTo>
                  <a:lnTo>
                    <a:pt x="231330" y="244348"/>
                  </a:lnTo>
                  <a:lnTo>
                    <a:pt x="226009" y="250570"/>
                  </a:lnTo>
                  <a:lnTo>
                    <a:pt x="229957" y="299646"/>
                  </a:lnTo>
                  <a:lnTo>
                    <a:pt x="257340" y="338963"/>
                  </a:lnTo>
                  <a:lnTo>
                    <a:pt x="236080" y="353822"/>
                  </a:lnTo>
                  <a:lnTo>
                    <a:pt x="260310" y="353822"/>
                  </a:lnTo>
                  <a:lnTo>
                    <a:pt x="251828" y="248538"/>
                  </a:lnTo>
                  <a:lnTo>
                    <a:pt x="245592" y="243204"/>
                  </a:lnTo>
                  <a:close/>
                </a:path>
                <a:path w="261619" h="367664">
                  <a:moveTo>
                    <a:pt x="232018" y="325275"/>
                  </a:moveTo>
                  <a:lnTo>
                    <a:pt x="233794" y="347344"/>
                  </a:lnTo>
                  <a:lnTo>
                    <a:pt x="252158" y="334644"/>
                  </a:lnTo>
                  <a:lnTo>
                    <a:pt x="232018" y="325275"/>
                  </a:lnTo>
                  <a:close/>
                </a:path>
                <a:path w="261619" h="367664">
                  <a:moveTo>
                    <a:pt x="229957" y="299646"/>
                  </a:moveTo>
                  <a:lnTo>
                    <a:pt x="232018" y="325275"/>
                  </a:lnTo>
                  <a:lnTo>
                    <a:pt x="252158" y="334644"/>
                  </a:lnTo>
                  <a:lnTo>
                    <a:pt x="233794" y="347344"/>
                  </a:lnTo>
                  <a:lnTo>
                    <a:pt x="245347" y="347344"/>
                  </a:lnTo>
                  <a:lnTo>
                    <a:pt x="257340" y="338963"/>
                  </a:lnTo>
                  <a:lnTo>
                    <a:pt x="229957" y="299646"/>
                  </a:lnTo>
                  <a:close/>
                </a:path>
                <a:path w="261619" h="367664">
                  <a:moveTo>
                    <a:pt x="21259" y="0"/>
                  </a:moveTo>
                  <a:lnTo>
                    <a:pt x="0" y="14731"/>
                  </a:lnTo>
                  <a:lnTo>
                    <a:pt x="208630" y="314394"/>
                  </a:lnTo>
                  <a:lnTo>
                    <a:pt x="232018" y="325275"/>
                  </a:lnTo>
                  <a:lnTo>
                    <a:pt x="229957" y="299646"/>
                  </a:lnTo>
                  <a:lnTo>
                    <a:pt x="2125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613357"/>
            <a:ext cx="8181975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6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dirty="0">
                <a:latin typeface="Calibri"/>
                <a:cs typeface="Calibri"/>
              </a:rPr>
              <a:t>earn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M.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9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</a:t>
            </a:r>
            <a:r>
              <a:rPr sz="2400" i="1" spc="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mpu</a:t>
            </a:r>
            <a:r>
              <a:rPr sz="2400" i="1" spc="-3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er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Graphics with </a:t>
            </a:r>
            <a:r>
              <a:rPr sz="2400" i="1" spc="-5" dirty="0">
                <a:latin typeface="Calibri"/>
                <a:cs typeface="Calibri"/>
              </a:rPr>
              <a:t>OpenGL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52" baseline="24305" dirty="0">
                <a:latin typeface="Calibri"/>
                <a:cs typeface="Calibri"/>
              </a:rPr>
              <a:t>rd</a:t>
            </a:r>
            <a:endParaRPr sz="2400" baseline="24305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Ed.,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Addison-Wesley,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2004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Calibri"/>
                <a:cs typeface="Calibri"/>
              </a:rPr>
              <a:t>E. Angel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0" dirty="0">
                <a:latin typeface="Calibri"/>
                <a:cs typeface="Calibri"/>
              </a:rPr>
              <a:t>D.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Shreiner,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Introduction </a:t>
            </a:r>
            <a:r>
              <a:rPr sz="2400" i="1" spc="-15" dirty="0">
                <a:latin typeface="Calibri"/>
                <a:cs typeface="Calibri"/>
              </a:rPr>
              <a:t>to </a:t>
            </a:r>
            <a:r>
              <a:rPr sz="2400" i="1" spc="-5" dirty="0">
                <a:latin typeface="Calibri"/>
                <a:cs typeface="Calibri"/>
              </a:rPr>
              <a:t>Computer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Graphics,</a:t>
            </a:r>
            <a:endParaRPr sz="24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6</a:t>
            </a:r>
            <a:r>
              <a:rPr sz="2400" spc="-7" baseline="24305" dirty="0">
                <a:latin typeface="Calibri"/>
                <a:cs typeface="Calibri"/>
              </a:rPr>
              <a:t>th</a:t>
            </a:r>
            <a:r>
              <a:rPr sz="2400" spc="225" baseline="243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Ed., Pearson </a:t>
            </a:r>
            <a:r>
              <a:rPr sz="2400" spc="-10" dirty="0">
                <a:latin typeface="Calibri"/>
                <a:cs typeface="Calibri"/>
              </a:rPr>
              <a:t>Education,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10" dirty="0">
                <a:latin typeface="Calibri"/>
                <a:cs typeface="Calibri"/>
              </a:rPr>
              <a:t>J.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al.,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Introduction</a:t>
            </a:r>
            <a:r>
              <a:rPr sz="2400" i="1" spc="-15" dirty="0">
                <a:latin typeface="Calibri"/>
                <a:cs typeface="Calibri"/>
              </a:rPr>
              <a:t> to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Computer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Graphics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Addison-</a:t>
            </a:r>
            <a:endParaRPr sz="24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Wesley,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1993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419100" marR="344805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Hughes, </a:t>
            </a:r>
            <a:r>
              <a:rPr sz="2400" spc="-10" dirty="0">
                <a:latin typeface="Calibri"/>
                <a:cs typeface="Calibri"/>
              </a:rPr>
              <a:t>J., </a:t>
            </a:r>
            <a:r>
              <a:rPr sz="2400" spc="5" dirty="0">
                <a:latin typeface="Calibri"/>
                <a:cs typeface="Calibri"/>
              </a:rPr>
              <a:t>A. </a:t>
            </a:r>
            <a:r>
              <a:rPr sz="2400" spc="-50" dirty="0">
                <a:latin typeface="Calibri"/>
                <a:cs typeface="Calibri"/>
              </a:rPr>
              <a:t>Van </a:t>
            </a:r>
            <a:r>
              <a:rPr sz="2400" spc="-5" dirty="0">
                <a:latin typeface="Calibri"/>
                <a:cs typeface="Calibri"/>
              </a:rPr>
              <a:t>Dam, </a:t>
            </a:r>
            <a:r>
              <a:rPr sz="2400" dirty="0">
                <a:latin typeface="Calibri"/>
                <a:cs typeface="Calibri"/>
              </a:rPr>
              <a:t>et al., </a:t>
            </a:r>
            <a:r>
              <a:rPr sz="2400" i="1" spc="-5" dirty="0">
                <a:latin typeface="Calibri"/>
                <a:cs typeface="Calibri"/>
              </a:rPr>
              <a:t>Computer Graphics, </a:t>
            </a:r>
            <a:r>
              <a:rPr sz="2400" i="1" dirty="0">
                <a:latin typeface="Calibri"/>
                <a:cs typeface="Calibri"/>
              </a:rPr>
              <a:t>Principles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and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Practice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3rd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Ed.,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Addison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Wesley,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085" y="653923"/>
            <a:ext cx="3233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Some</a:t>
            </a:r>
            <a:r>
              <a:rPr spc="-30" dirty="0"/>
              <a:t> </a:t>
            </a:r>
            <a:r>
              <a:rPr spc="-25" dirty="0"/>
              <a:t>reference </a:t>
            </a:r>
            <a:r>
              <a:rPr spc="-10" dirty="0"/>
              <a:t>books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68918" y="636493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72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761" y="6458822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0138" y="558241"/>
            <a:ext cx="5925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Geometric </a:t>
            </a:r>
            <a:r>
              <a:rPr spc="-10" dirty="0"/>
              <a:t>Primitives</a:t>
            </a:r>
            <a:r>
              <a:rPr spc="25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10" dirty="0"/>
              <a:t>three.js</a:t>
            </a:r>
            <a:r>
              <a:rPr spc="25" dirty="0"/>
              <a:t> </a:t>
            </a:r>
            <a:r>
              <a:rPr spc="-2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475638"/>
            <a:ext cx="747077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6776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const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width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8; //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ui: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width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const height = 8; </a:t>
            </a:r>
            <a:r>
              <a:rPr sz="1600" dirty="0">
                <a:latin typeface="Courier New"/>
                <a:cs typeface="Courier New"/>
              </a:rPr>
              <a:t>// </a:t>
            </a:r>
            <a:r>
              <a:rPr sz="1600" spc="-5" dirty="0">
                <a:latin typeface="Courier New"/>
                <a:cs typeface="Courier New"/>
              </a:rPr>
              <a:t>ui: height </a:t>
            </a:r>
            <a:r>
              <a:rPr sz="1600" spc="-9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const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depth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8; //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ui: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depth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Courier New"/>
                <a:cs typeface="Courier New"/>
              </a:rPr>
              <a:t>const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geometry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THREE.BoxGeometry(width,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height,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depth);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9217" y="3034956"/>
          <a:ext cx="3968749" cy="52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110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ui: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radius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height</a:t>
                      </a:r>
                      <a:r>
                        <a:rPr sz="16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8;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ui: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height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8267" y="3524148"/>
            <a:ext cx="88118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3429000" algn="l"/>
              </a:tabLst>
            </a:pPr>
            <a:r>
              <a:rPr sz="1600" spc="-5" dirty="0">
                <a:latin typeface="Courier New"/>
                <a:cs typeface="Courier New"/>
              </a:rPr>
              <a:t>const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radialSegments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16;	//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ui: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radialSegments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ourier New"/>
                <a:cs typeface="Courier New"/>
              </a:rPr>
              <a:t>const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geometry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 </a:t>
            </a:r>
            <a:r>
              <a:rPr sz="1600" spc="-5" dirty="0">
                <a:latin typeface="Courier New"/>
                <a:cs typeface="Courier New"/>
              </a:rPr>
              <a:t>THREE.ConeGeometry(radius,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height,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radialSegments);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9217" y="4498378"/>
          <a:ext cx="5922008" cy="814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612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7;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ui: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radius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widthSegments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12;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ui: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widthSegments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10">
                <a:tc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const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heightSegments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8;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89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ui:</a:t>
                      </a:r>
                      <a:r>
                        <a:rPr sz="16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heightSegments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80" y="5583934"/>
            <a:ext cx="1341120" cy="12435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8267" y="5329554"/>
            <a:ext cx="7835900" cy="1360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const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geometry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THREE.SphereGeometry(radius,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widthSegments,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heightSegments);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Courier New"/>
              <a:cs typeface="Courier New"/>
            </a:endParaRPr>
          </a:p>
          <a:p>
            <a:pPr marL="421005">
              <a:lnSpc>
                <a:spcPct val="100000"/>
              </a:lnSpc>
            </a:pP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https://threejs.org/manual/#en/primitives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9228" y="1269491"/>
            <a:ext cx="1466087" cy="13685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4420" y="4324550"/>
            <a:ext cx="1265776" cy="826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391" y="728598"/>
            <a:ext cx="417702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02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3D</a:t>
            </a:r>
            <a:r>
              <a:rPr spc="20" dirty="0"/>
              <a:t> </a:t>
            </a:r>
            <a:r>
              <a:rPr spc="-10" dirty="0"/>
              <a:t>visualization</a:t>
            </a:r>
            <a:r>
              <a:rPr spc="20" dirty="0"/>
              <a:t> </a:t>
            </a:r>
            <a:r>
              <a:rPr spc="-10" dirty="0"/>
              <a:t>pipeline </a:t>
            </a:r>
            <a:r>
              <a:rPr spc="-5" dirty="0"/>
              <a:t> </a:t>
            </a:r>
            <a:r>
              <a:rPr spc="-20" dirty="0"/>
              <a:t>(coordinate</a:t>
            </a:r>
            <a:r>
              <a:rPr spc="10" dirty="0"/>
              <a:t> </a:t>
            </a:r>
            <a:r>
              <a:rPr spc="-20" dirty="0"/>
              <a:t>transformations)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3817" y="4482210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859C"/>
                </a:solidFill>
                <a:latin typeface="Arial MT"/>
                <a:cs typeface="Arial MT"/>
              </a:rPr>
              <a:t>(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Hearn</a:t>
            </a:r>
            <a:r>
              <a:rPr sz="1600" spc="-1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0859C"/>
                </a:solidFill>
                <a:latin typeface="Arial MT"/>
                <a:cs typeface="Arial MT"/>
              </a:rPr>
              <a:t> Baker,</a:t>
            </a:r>
            <a:r>
              <a:rPr sz="1600" dirty="0">
                <a:solidFill>
                  <a:srgbClr val="30859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0859C"/>
                </a:solidFill>
                <a:latin typeface="Arial MT"/>
                <a:cs typeface="Arial MT"/>
              </a:rPr>
              <a:t>2004)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4434078"/>
            <a:ext cx="272097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81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MC -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Modelling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coordinates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coordinates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Viewing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coordinates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–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Projection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coordinates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NC –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Normalized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coordinates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DC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coordinates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043" y="2116835"/>
            <a:ext cx="7740839" cy="22433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28861" y="6379371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8</a:t>
            </a:fld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28861" y="6379371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 MT"/>
                <a:cs typeface="Arial MT"/>
              </a:rPr>
              <a:t>9</a:t>
            </a:fld>
            <a:endParaRPr sz="120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6303" y="1730608"/>
            <a:ext cx="7687945" cy="4232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2D </a:t>
            </a:r>
            <a:r>
              <a:rPr sz="2400" spc="-15" dirty="0">
                <a:latin typeface="Calibri"/>
                <a:cs typeface="Calibri"/>
              </a:rPr>
              <a:t>transformations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viewing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2D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scene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5" dirty="0">
                <a:latin typeface="Calibri"/>
                <a:cs typeface="Calibri"/>
              </a:rPr>
              <a:t>generalize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3D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Homogeneous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multiplication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composed </a:t>
            </a:r>
            <a:r>
              <a:rPr sz="2400" spc="-15" dirty="0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886" y="653923"/>
            <a:ext cx="462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2D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3D</a:t>
            </a:r>
            <a:r>
              <a:rPr spc="20" dirty="0"/>
              <a:t> </a:t>
            </a:r>
            <a:r>
              <a:rPr spc="-15" dirty="0"/>
              <a:t>visualization</a:t>
            </a:r>
            <a:r>
              <a:rPr spc="10" dirty="0"/>
              <a:t> </a:t>
            </a:r>
            <a:r>
              <a:rPr spc="-10" dirty="0"/>
              <a:t>pipeline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2337</Words>
  <Application>Microsoft Macintosh PowerPoint</Application>
  <PresentationFormat>Apresentação no Ecrã (4:3)</PresentationFormat>
  <Paragraphs>505</Paragraphs>
  <Slides>63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63</vt:i4>
      </vt:variant>
    </vt:vector>
  </HeadingPairs>
  <TitlesOfParts>
    <vt:vector size="71" baseType="lpstr">
      <vt:lpstr>Arial</vt:lpstr>
      <vt:lpstr>Arial MT</vt:lpstr>
      <vt:lpstr>Calibri</vt:lpstr>
      <vt:lpstr>Comic Sans MS</vt:lpstr>
      <vt:lpstr>Courier New</vt:lpstr>
      <vt:lpstr>Times New Roman</vt:lpstr>
      <vt:lpstr>Wingdings</vt:lpstr>
      <vt:lpstr>Office Theme</vt:lpstr>
      <vt:lpstr>Introduction to Computer Graphics main concepts and methods - II</vt:lpstr>
      <vt:lpstr>Topics</vt:lpstr>
      <vt:lpstr>CG Main Tasks</vt:lpstr>
      <vt:lpstr>Geometric Primitives</vt:lpstr>
      <vt:lpstr>Computer Graphics APIs</vt:lpstr>
      <vt:lpstr>Three.js</vt:lpstr>
      <vt:lpstr>Geometric Primitives – three.js examples</vt:lpstr>
      <vt:lpstr>3D visualization pipeline  (coordinate transformations)</vt:lpstr>
      <vt:lpstr>2D and 3D visualization pipeline</vt:lpstr>
      <vt:lpstr>Basic 2D Transformations</vt:lpstr>
      <vt:lpstr>Translation</vt:lpstr>
      <vt:lpstr>Translation</vt:lpstr>
      <vt:lpstr>Rotation</vt:lpstr>
      <vt:lpstr>Rotation around the origin</vt:lpstr>
      <vt:lpstr>2D Rotation in matrix notation</vt:lpstr>
      <vt:lpstr>Scaling</vt:lpstr>
      <vt:lpstr>2D Transformations  (composed)</vt:lpstr>
      <vt:lpstr>Homogeneous coordinates</vt:lpstr>
      <vt:lpstr>Apresentação do PowerPoint</vt:lpstr>
      <vt:lpstr>2D Translation (in homogeneous coordinates)</vt:lpstr>
      <vt:lpstr>2D Rotation (in homogeneous coordinates)</vt:lpstr>
      <vt:lpstr>2D Scaling (in homogeneous coordinates)</vt:lpstr>
      <vt:lpstr>Concatenation of two translations</vt:lpstr>
      <vt:lpstr>Concatenation of two scaling transformations</vt:lpstr>
      <vt:lpstr>Arbitrary Rotation  (around any point)</vt:lpstr>
      <vt:lpstr>Arbitrary Scaling</vt:lpstr>
      <vt:lpstr>Order is important !</vt:lpstr>
      <vt:lpstr>The case of viewing 2D scenes</vt:lpstr>
      <vt:lpstr>Viewport</vt:lpstr>
      <vt:lpstr>Coordinate mapping</vt:lpstr>
      <vt:lpstr>Coordinate mapping</vt:lpstr>
      <vt:lpstr>Coordinate mapping</vt:lpstr>
      <vt:lpstr>World -&gt; screen</vt:lpstr>
      <vt:lpstr>3D Transformations (in homogeneous coordinates)</vt:lpstr>
      <vt:lpstr>3D Rotation (in homogeneous coordinates)</vt:lpstr>
      <vt:lpstr>Rotation around ZZ’</vt:lpstr>
      <vt:lpstr>Rotation around XX’</vt:lpstr>
      <vt:lpstr>Rotation around YY’</vt:lpstr>
      <vt:lpstr>Other useful 3D Transformations</vt:lpstr>
      <vt:lpstr>Transformations in three.js</vt:lpstr>
      <vt:lpstr>Apresentação do PowerPoint</vt:lpstr>
      <vt:lpstr>Apresentação do PowerPoint</vt:lpstr>
      <vt:lpstr>3D Viewing</vt:lpstr>
      <vt:lpstr>3D Viewing</vt:lpstr>
      <vt:lpstr>3D visualization pipeline</vt:lpstr>
      <vt:lpstr>Projection (from 3D to 2D)</vt:lpstr>
      <vt:lpstr>Projections</vt:lpstr>
      <vt:lpstr>Projections</vt:lpstr>
      <vt:lpstr>Parallel Projections</vt:lpstr>
      <vt:lpstr>Perspective Projections</vt:lpstr>
      <vt:lpstr>Perspective Projections</vt:lpstr>
      <vt:lpstr>Orthographic vs perspective camera</vt:lpstr>
      <vt:lpstr>How to represent ?</vt:lpstr>
      <vt:lpstr>How to apply Projections?</vt:lpstr>
      <vt:lpstr>How to limit what is observed and represented ?</vt:lpstr>
      <vt:lpstr>Examples using Three.js</vt:lpstr>
      <vt:lpstr>Projections</vt:lpstr>
      <vt:lpstr>Clipping (and shadows)</vt:lpstr>
      <vt:lpstr>Thee.js first example</vt:lpstr>
      <vt:lpstr>2.Creating an object and camera position</vt:lpstr>
      <vt:lpstr>3. Scene rendering</vt:lpstr>
      <vt:lpstr>Adding lights and shading</vt:lpstr>
      <vt:lpstr>Some reference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Computer Graphics</dc:title>
  <dc:creator>J. Madeira</dc:creator>
  <cp:lastModifiedBy>Ricardo Cruz</cp:lastModifiedBy>
  <cp:revision>1</cp:revision>
  <dcterms:created xsi:type="dcterms:W3CDTF">2022-12-19T10:11:24Z</dcterms:created>
  <dcterms:modified xsi:type="dcterms:W3CDTF">2022-12-19T11:11:48Z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2022-12-19T00:00:00Z</vt:filetime>
  </property>
</Properties>
</file>