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modernComment_100_0.xml" ContentType="application/vnd.ms-powerpoint.comments+xml"/>
  <Override PartName="/ppt/comments/modernComment_106_0.xml" ContentType="application/vnd.ms-powerpoint.comments+xml"/>
  <Override PartName="/ppt/comments/modernComment_108_0.xml" ContentType="application/vnd.ms-powerpoint.comments+xml"/>
  <Override PartName="/ppt/comments/modernComment_10A_0.xml" ContentType="application/vnd.ms-powerpoint.comments+xml"/>
  <Override PartName="/ppt/comments/modernComment_10B_0.xml" ContentType="application/vnd.ms-powerpoint.comments+xml"/>
  <Override PartName="/ppt/comments/modernComment_10E_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FBAA3C3-7923-8BDF-7589-ED34672CCD49}" name="Ricardo Cruz" initials="RC" userId="S::ricardo.cruz29@ua.pt::90c7527a-5ec6-4417-921e-32d064f33be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690"/>
  </p:normalViewPr>
  <p:slideViewPr>
    <p:cSldViewPr>
      <p:cViewPr varScale="1">
        <p:scale>
          <a:sx n="148" d="100"/>
          <a:sy n="148" d="100"/>
        </p:scale>
        <p:origin x="184" y="4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modernComment_10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67DB4C6-8A6D-9942-A025-A8B3C212F3D2}" authorId="{BFBAA3C3-7923-8BDF-7589-ED34672CCD49}" created="2022-10-24T10:00:01.038">
    <pc:sldMkLst xmlns:pc="http://schemas.microsoft.com/office/powerpoint/2013/main/command">
      <pc:docMk/>
      <pc:sldMk cId="0" sldId="256"/>
    </pc:sldMkLst>
    <p188:txBody>
      <a:bodyPr/>
      <a:lstStyle/>
      <a:p>
        <a:r>
          <a:rPr lang="pt-PT"/>
          <a:t>Ha uma serie de dados em que o importante não é ver os valores, mas sim as relações. è o que vemos ver neste powerpoint. Perceber que técnicas é que permitem ver relações. Por exemplo grafos para apresentar um mapa do metro</a:t>
        </a:r>
      </a:p>
    </p188:txBody>
  </p188:cm>
</p188:cmLst>
</file>

<file path=ppt/comments/modernComment_106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F849ED7-4532-1B4E-B1B3-70DB7469B1E1}" authorId="{BFBAA3C3-7923-8BDF-7589-ED34672CCD49}" created="2022-10-24T10:04:24.594">
    <pc:sldMkLst xmlns:pc="http://schemas.microsoft.com/office/powerpoint/2013/main/command">
      <pc:docMk/>
      <pc:sldMk cId="0" sldId="262"/>
    </pc:sldMkLst>
    <p188:replyLst>
      <p188:reply id="{F869887E-F3B2-3340-A0B2-4345A815B999}" authorId="{BFBAA3C3-7923-8BDF-7589-ED34672CCD49}" created="2022-10-24T10:04:44.585">
        <p188:txBody>
          <a:bodyPr/>
          <a:lstStyle/>
          <a:p>
            <a:r>
              <a:rPr lang="pt-PT"/>
              <a:t>O importante nao é saber a exata disposição geográfica, mas sim como é que me posso deslocar na rede de transportes</a:t>
            </a:r>
          </a:p>
        </p188:txBody>
      </p188:reply>
    </p188:replyLst>
    <p188:txBody>
      <a:bodyPr/>
      <a:lstStyle/>
      <a:p>
        <a:r>
          <a:rPr lang="pt-PT"/>
          <a:t>Aqui nao me interessa que a rede seja representada com exata disposição geográfica. Aqui o importante é perceber as relações, e saber onde temos de apanhar o metro, até onde é que podemos ir, etc.
Muito utilizada nos comobios/metros, etc
</a:t>
        </a:r>
      </a:p>
    </p188:txBody>
  </p188:cm>
</p188:cmLst>
</file>

<file path=ppt/comments/modernComment_108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7E5B2ED-A6AE-2C43-99AA-19F248E973DF}" authorId="{BFBAA3C3-7923-8BDF-7589-ED34672CCD49}" created="2022-10-24T10:05:19.690">
    <pc:sldMkLst xmlns:pc="http://schemas.microsoft.com/office/powerpoint/2013/main/command">
      <pc:docMk/>
      <pc:sldMk cId="0" sldId="264"/>
    </pc:sldMkLst>
    <p188:txBody>
      <a:bodyPr/>
      <a:lstStyle/>
      <a:p>
        <a:r>
          <a:rPr lang="pt-PT"/>
          <a:t>Isto era a rede do undergrounde de antigamente. Era muito confusa. Ver o slide 7 para ver como é atualmente</a:t>
        </a:r>
      </a:p>
    </p188:txBody>
  </p188:cm>
</p188:cmLst>
</file>

<file path=ppt/comments/modernComment_10A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35D41D9-CE72-0A40-AF76-DDFEFA8F77F3}" authorId="{BFBAA3C3-7923-8BDF-7589-ED34672CCD49}" created="2022-10-24T10:06:45.475">
    <pc:sldMkLst xmlns:pc="http://schemas.microsoft.com/office/powerpoint/2013/main/command">
      <pc:docMk/>
      <pc:sldMk cId="0" sldId="266"/>
    </pc:sldMkLst>
    <p188:txBody>
      <a:bodyPr/>
      <a:lstStyle/>
      <a:p>
        <a:r>
          <a:rPr lang="pt-PT"/>
          <a:t>A representação por árvore, percebe perceber também as hierarquias.
Por exemplo a árvore geneológica, é importante por exemplo para os médiscos perceberem se uma doença pode ser genética</a:t>
        </a:r>
      </a:p>
    </p188:txBody>
  </p188:cm>
</p188:cmLst>
</file>

<file path=ppt/comments/modernComment_10B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2DF5190-1930-6049-A5B7-2D7EFFDCDDFD}" authorId="{BFBAA3C3-7923-8BDF-7589-ED34672CCD49}" created="2022-10-24T10:10:27.048">
    <pc:sldMkLst xmlns:pc="http://schemas.microsoft.com/office/powerpoint/2013/main/command">
      <pc:docMk/>
      <pc:sldMk cId="0" sldId="267"/>
    </pc:sldMkLst>
    <p188:txBody>
      <a:bodyPr/>
      <a:lstStyle/>
      <a:p>
        <a:r>
          <a:rPr lang="pt-PT"/>
          <a:t>Este e os seguintes são curiosidade. Nao é mt utilizado</a:t>
        </a:r>
      </a:p>
    </p188:txBody>
  </p188:cm>
</p188:cmLst>
</file>

<file path=ppt/comments/modernComment_10E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4710CCB-BD71-C14D-A73A-819FCD186ACF}" authorId="{BFBAA3C3-7923-8BDF-7589-ED34672CCD49}" created="2022-10-24T10:10:06.490">
    <pc:sldMkLst xmlns:pc="http://schemas.microsoft.com/office/powerpoint/2013/main/command">
      <pc:docMk/>
      <pc:sldMk cId="0" sldId="270"/>
    </pc:sldMkLst>
    <p188:replyLst>
      <p188:reply id="{932F1A9F-B1F2-F14A-80BF-4338E7C4D468}" authorId="{BFBAA3C3-7923-8BDF-7589-ED34672CCD49}" created="2022-10-24T10:10:38.512">
        <p188:txBody>
          <a:bodyPr/>
          <a:lstStyle/>
          <a:p>
            <a:r>
              <a:rPr lang="pt-PT"/>
              <a:t>Cada retângulo corresponde a um node</a:t>
            </a:r>
          </a:p>
        </p188:txBody>
      </p188:reply>
    </p188:replyLst>
    <p188:txBody>
      <a:bodyPr/>
      <a:lstStyle/>
      <a:p>
        <a:r>
          <a:rPr lang="pt-PT"/>
          <a:t>Algo extremamente útil. Inventado para resolver o problema seguinte: zona de armazenamento cheia -&gt; Quero saber que tipo de files é que tenho, o que é que lá está, etc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3819" y="649351"/>
            <a:ext cx="8176361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46654" y="2353437"/>
            <a:ext cx="3250691" cy="1001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9590" y="1125092"/>
            <a:ext cx="8484819" cy="222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31707" y="6294219"/>
            <a:ext cx="302259" cy="252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0_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microsoft.com/office/2018/10/relationships/comments" Target="../comments/modernComment_10A_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microsoft.com/office/2018/10/relationships/comments" Target="../comments/modernComment_10B_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hyperlink" Target="http://www.youtube.com/watch?v=1eO1pgTVu-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jpg"/><Relationship Id="rId4" Type="http://schemas.openxmlformats.org/officeDocument/2006/relationships/image" Target="../media/image6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pwpze3RF55o" TargetMode="External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microsoft.com/office/2018/10/relationships/comments" Target="../comments/modernComment_10E_0.xml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hyperlink" Target="http://www.youtube.com/watch?v=4tQeQ_kzYhA" TargetMode="External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iagodavi70.github.io/survey_viewer/overview.html" TargetMode="External"/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viz.org/wiki/Main_Page" TargetMode="External"/><Relationship Id="rId2" Type="http://schemas.openxmlformats.org/officeDocument/2006/relationships/hyperlink" Target="https://queue.acm.org/detail.cfm?id=180512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10" Type="http://schemas.openxmlformats.org/officeDocument/2006/relationships/image" Target="../media/image16.jpg"/><Relationship Id="rId4" Type="http://schemas.openxmlformats.org/officeDocument/2006/relationships/image" Target="../media/image10.png"/><Relationship Id="rId9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6_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microsoft.com/office/2018/10/relationships/comments" Target="../comments/modernComment_108_0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785" marR="5080" indent="-4572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Representation-</a:t>
            </a:r>
            <a:r>
              <a:rPr spc="-90" dirty="0"/>
              <a:t> </a:t>
            </a:r>
            <a:r>
              <a:rPr spc="-5" dirty="0"/>
              <a:t>II </a:t>
            </a:r>
            <a:r>
              <a:rPr spc="-869" dirty="0"/>
              <a:t> </a:t>
            </a:r>
            <a:r>
              <a:rPr spc="-5" dirty="0"/>
              <a:t>Encoding</a:t>
            </a:r>
            <a:r>
              <a:rPr spc="-65" dirty="0"/>
              <a:t> </a:t>
            </a:r>
            <a:r>
              <a:rPr spc="-5" dirty="0"/>
              <a:t>relation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6301" y="3573553"/>
            <a:ext cx="3260520" cy="22034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742" y="6267094"/>
            <a:ext cx="36226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InfoVis,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Universidade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Aveiro,</a:t>
            </a:r>
            <a:r>
              <a:rPr sz="1600" b="1" spc="6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2021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04406" y="6267094"/>
            <a:ext cx="21005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Beatriz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Sousa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Santos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3850" y="260413"/>
            <a:ext cx="658812" cy="72548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3594" y="438150"/>
            <a:ext cx="2367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777777"/>
                </a:solidFill>
                <a:latin typeface="Arial"/>
                <a:cs typeface="Arial"/>
              </a:rPr>
              <a:t>Universidade </a:t>
            </a:r>
            <a:r>
              <a:rPr sz="1200" b="1" dirty="0">
                <a:solidFill>
                  <a:srgbClr val="777777"/>
                </a:solidFill>
                <a:latin typeface="Arial"/>
                <a:cs typeface="Arial"/>
              </a:rPr>
              <a:t>de </a:t>
            </a:r>
            <a:r>
              <a:rPr sz="1200" b="1" spc="-20" dirty="0">
                <a:solidFill>
                  <a:srgbClr val="777777"/>
                </a:solidFill>
                <a:latin typeface="Arial"/>
                <a:cs typeface="Arial"/>
              </a:rPr>
              <a:t>Aveiro </a:t>
            </a:r>
            <a:r>
              <a:rPr sz="1200" b="1" spc="-1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777777"/>
                </a:solidFill>
                <a:latin typeface="Arial"/>
                <a:cs typeface="Arial"/>
              </a:rPr>
              <a:t>Departamento </a:t>
            </a:r>
            <a:r>
              <a:rPr sz="1200" b="1" dirty="0">
                <a:solidFill>
                  <a:srgbClr val="777777"/>
                </a:solidFill>
                <a:latin typeface="Arial"/>
                <a:cs typeface="Arial"/>
              </a:rPr>
              <a:t>de Electrónica, </a:t>
            </a:r>
            <a:r>
              <a:rPr sz="1200" b="1" spc="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777777"/>
                </a:solidFill>
                <a:latin typeface="Arial"/>
                <a:cs typeface="Arial"/>
              </a:rPr>
              <a:t>Telecomunicações</a:t>
            </a:r>
            <a:r>
              <a:rPr sz="1200" b="1" spc="-6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777777"/>
                </a:solidFill>
                <a:latin typeface="Arial"/>
                <a:cs typeface="Arial"/>
              </a:rPr>
              <a:t>e</a:t>
            </a:r>
            <a:r>
              <a:rPr sz="1200" b="1" spc="-1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777777"/>
                </a:solidFill>
                <a:latin typeface="Arial"/>
                <a:cs typeface="Arial"/>
              </a:rPr>
              <a:t>Informática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24701" y="183788"/>
            <a:ext cx="2407238" cy="1118307"/>
          </a:xfrm>
          <a:prstGeom prst="rect">
            <a:avLst/>
          </a:prstGeom>
        </p:spPr>
      </p:pic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04153" y="2953257"/>
            <a:ext cx="28714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Facilities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offered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eight hotels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662933" y="631060"/>
            <a:ext cx="2913380" cy="2106930"/>
            <a:chOff x="5662933" y="631060"/>
            <a:chExt cx="2913380" cy="2106930"/>
          </a:xfrm>
        </p:grpSpPr>
        <p:sp>
          <p:nvSpPr>
            <p:cNvPr id="4" name="object 4"/>
            <p:cNvSpPr/>
            <p:nvPr/>
          </p:nvSpPr>
          <p:spPr>
            <a:xfrm>
              <a:off x="5724773" y="692900"/>
              <a:ext cx="2789555" cy="1983739"/>
            </a:xfrm>
            <a:custGeom>
              <a:avLst/>
              <a:gdLst/>
              <a:ahLst/>
              <a:cxnLst/>
              <a:rect l="l" t="t" r="r" b="b"/>
              <a:pathLst>
                <a:path w="2789554" h="1983739">
                  <a:moveTo>
                    <a:pt x="0" y="1983201"/>
                  </a:moveTo>
                  <a:lnTo>
                    <a:pt x="2789113" y="1983201"/>
                  </a:lnTo>
                  <a:lnTo>
                    <a:pt x="2789113" y="0"/>
                  </a:lnTo>
                  <a:lnTo>
                    <a:pt x="0" y="0"/>
                  </a:lnTo>
                  <a:lnTo>
                    <a:pt x="0" y="1983201"/>
                  </a:lnTo>
                  <a:close/>
                </a:path>
              </a:pathLst>
            </a:custGeom>
            <a:ln w="1236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99629" y="723865"/>
              <a:ext cx="1019175" cy="1931670"/>
            </a:xfrm>
            <a:custGeom>
              <a:avLst/>
              <a:gdLst/>
              <a:ahLst/>
              <a:cxnLst/>
              <a:rect l="l" t="t" r="r" b="b"/>
              <a:pathLst>
                <a:path w="1019175" h="1931670">
                  <a:moveTo>
                    <a:pt x="0" y="0"/>
                  </a:moveTo>
                  <a:lnTo>
                    <a:pt x="0" y="1931603"/>
                  </a:lnTo>
                </a:path>
                <a:path w="1019175" h="1931670">
                  <a:moveTo>
                    <a:pt x="1018730" y="0"/>
                  </a:moveTo>
                  <a:lnTo>
                    <a:pt x="1018730" y="1931603"/>
                  </a:lnTo>
                </a:path>
              </a:pathLst>
            </a:custGeom>
            <a:ln w="10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74671" y="826605"/>
              <a:ext cx="195516" cy="1848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0758" y="826605"/>
              <a:ext cx="195516" cy="1848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37536" y="826605"/>
              <a:ext cx="195516" cy="184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74671" y="1073132"/>
              <a:ext cx="195516" cy="19526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74671" y="1330132"/>
              <a:ext cx="195516" cy="19516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74671" y="1586721"/>
              <a:ext cx="195516" cy="1952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90759" y="1874647"/>
              <a:ext cx="195516" cy="19524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90759" y="2131319"/>
              <a:ext cx="195516" cy="19550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90759" y="1114203"/>
              <a:ext cx="195516" cy="19526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37536" y="1330132"/>
              <a:ext cx="195515" cy="19516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37536" y="1874648"/>
              <a:ext cx="195515" cy="19524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37536" y="2347217"/>
              <a:ext cx="195515" cy="19525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423780" y="762739"/>
            <a:ext cx="217170" cy="18421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just">
              <a:lnSpc>
                <a:spcPct val="85600"/>
              </a:lnSpc>
              <a:spcBef>
                <a:spcPts val="425"/>
              </a:spcBef>
            </a:pPr>
            <a:r>
              <a:rPr sz="1950" b="1" spc="-5" dirty="0">
                <a:latin typeface="Arial"/>
                <a:cs typeface="Arial"/>
              </a:rPr>
              <a:t>A  B  </a:t>
            </a:r>
            <a:r>
              <a:rPr sz="1900" b="1" spc="15" dirty="0">
                <a:latin typeface="Arial"/>
                <a:cs typeface="Arial"/>
              </a:rPr>
              <a:t>C  </a:t>
            </a:r>
            <a:r>
              <a:rPr sz="1950" b="1" spc="-5" dirty="0">
                <a:latin typeface="Arial"/>
                <a:cs typeface="Arial"/>
              </a:rPr>
              <a:t>D  </a:t>
            </a:r>
            <a:r>
              <a:rPr sz="1950" b="1" spc="-10" dirty="0">
                <a:latin typeface="Arial"/>
                <a:cs typeface="Arial"/>
              </a:rPr>
              <a:t>E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-10" dirty="0">
                <a:latin typeface="Arial"/>
                <a:cs typeface="Arial"/>
              </a:rPr>
              <a:t>F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-10" dirty="0">
                <a:latin typeface="Arial"/>
                <a:cs typeface="Arial"/>
              </a:rPr>
              <a:t>G</a:t>
            </a:r>
            <a:endParaRPr sz="19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97302" y="320705"/>
            <a:ext cx="626110" cy="29654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97485" marR="5080" indent="-185420">
              <a:lnSpc>
                <a:spcPts val="969"/>
              </a:lnSpc>
              <a:spcBef>
                <a:spcPts val="295"/>
              </a:spcBef>
            </a:pPr>
            <a:r>
              <a:rPr sz="950" b="1" spc="10" dirty="0">
                <a:latin typeface="Arial"/>
                <a:cs typeface="Arial"/>
              </a:rPr>
              <a:t>S</a:t>
            </a:r>
            <a:r>
              <a:rPr sz="950" b="1" spc="-10" dirty="0">
                <a:latin typeface="Arial"/>
                <a:cs typeface="Arial"/>
              </a:rPr>
              <a:t>w</a:t>
            </a:r>
            <a:r>
              <a:rPr sz="950" b="1" spc="-25" dirty="0">
                <a:latin typeface="Arial"/>
                <a:cs typeface="Arial"/>
              </a:rPr>
              <a:t>i</a:t>
            </a:r>
            <a:r>
              <a:rPr sz="950" b="1" spc="40" dirty="0">
                <a:latin typeface="Arial"/>
                <a:cs typeface="Arial"/>
              </a:rPr>
              <a:t>m</a:t>
            </a:r>
            <a:r>
              <a:rPr sz="950" b="1" spc="-40" dirty="0">
                <a:latin typeface="Arial"/>
                <a:cs typeface="Arial"/>
              </a:rPr>
              <a:t>m</a:t>
            </a:r>
            <a:r>
              <a:rPr sz="950" b="1" spc="-25" dirty="0">
                <a:latin typeface="Arial"/>
                <a:cs typeface="Arial"/>
              </a:rPr>
              <a:t>i</a:t>
            </a:r>
            <a:r>
              <a:rPr sz="950" b="1" spc="-15" dirty="0">
                <a:latin typeface="Arial"/>
                <a:cs typeface="Arial"/>
              </a:rPr>
              <a:t>n</a:t>
            </a:r>
            <a:r>
              <a:rPr sz="950" b="1" spc="5" dirty="0">
                <a:latin typeface="Arial"/>
                <a:cs typeface="Arial"/>
              </a:rPr>
              <a:t>g  </a:t>
            </a:r>
            <a:r>
              <a:rPr sz="950" b="1" spc="15" dirty="0">
                <a:latin typeface="Arial"/>
                <a:cs typeface="Arial"/>
              </a:rPr>
              <a:t>Pool</a:t>
            </a:r>
            <a:endParaRPr sz="9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75047" y="320706"/>
            <a:ext cx="454659" cy="29654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71755">
              <a:lnSpc>
                <a:spcPts val="969"/>
              </a:lnSpc>
              <a:spcBef>
                <a:spcPts val="295"/>
              </a:spcBef>
            </a:pPr>
            <a:r>
              <a:rPr sz="950" b="1" spc="25" dirty="0">
                <a:latin typeface="Arial"/>
                <a:cs typeface="Arial"/>
              </a:rPr>
              <a:t>Golf </a:t>
            </a:r>
            <a:r>
              <a:rPr sz="950" b="1" spc="30" dirty="0">
                <a:latin typeface="Arial"/>
                <a:cs typeface="Arial"/>
              </a:rPr>
              <a:t> </a:t>
            </a:r>
            <a:r>
              <a:rPr sz="950" b="1" spc="35" dirty="0">
                <a:latin typeface="Arial"/>
                <a:cs typeface="Arial"/>
              </a:rPr>
              <a:t>C</a:t>
            </a:r>
            <a:r>
              <a:rPr sz="950" b="1" spc="-15" dirty="0">
                <a:latin typeface="Arial"/>
                <a:cs typeface="Arial"/>
              </a:rPr>
              <a:t>ou</a:t>
            </a:r>
            <a:r>
              <a:rPr sz="950" b="1" spc="30" dirty="0">
                <a:latin typeface="Arial"/>
                <a:cs typeface="Arial"/>
              </a:rPr>
              <a:t>rs</a:t>
            </a:r>
            <a:r>
              <a:rPr sz="950" b="1" spc="10" dirty="0">
                <a:latin typeface="Arial"/>
                <a:cs typeface="Arial"/>
              </a:rPr>
              <a:t>e</a:t>
            </a:r>
            <a:endParaRPr sz="9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77816" y="392682"/>
            <a:ext cx="674370" cy="173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b="1" spc="10" dirty="0">
                <a:latin typeface="Arial"/>
                <a:cs typeface="Arial"/>
              </a:rPr>
              <a:t>Restaurant</a:t>
            </a:r>
            <a:endParaRPr sz="9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50514" y="1440806"/>
            <a:ext cx="402590" cy="173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b="1" spc="35" dirty="0">
                <a:latin typeface="Arial"/>
                <a:cs typeface="Arial"/>
              </a:rPr>
              <a:t>H</a:t>
            </a:r>
            <a:r>
              <a:rPr sz="950" b="1" spc="-15" dirty="0">
                <a:latin typeface="Arial"/>
                <a:cs typeface="Arial"/>
              </a:rPr>
              <a:t>o</a:t>
            </a:r>
            <a:r>
              <a:rPr sz="950" b="1" spc="5" dirty="0">
                <a:latin typeface="Arial"/>
                <a:cs typeface="Arial"/>
              </a:rPr>
              <a:t>t</a:t>
            </a:r>
            <a:r>
              <a:rPr sz="950" b="1" spc="35" dirty="0">
                <a:latin typeface="Arial"/>
                <a:cs typeface="Arial"/>
              </a:rPr>
              <a:t>e</a:t>
            </a:r>
            <a:r>
              <a:rPr sz="950" b="1" spc="-25" dirty="0">
                <a:latin typeface="Arial"/>
                <a:cs typeface="Arial"/>
              </a:rPr>
              <a:t>l</a:t>
            </a:r>
            <a:r>
              <a:rPr sz="950" b="1" spc="10" dirty="0"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56806" y="5978144"/>
            <a:ext cx="12407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33399"/>
                </a:solidFill>
                <a:latin typeface="Arial MT"/>
                <a:cs typeface="Arial MT"/>
              </a:rPr>
              <a:t>(Spence,</a:t>
            </a:r>
            <a:r>
              <a:rPr sz="1400" spc="-9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99"/>
                </a:solidFill>
                <a:latin typeface="Arial MT"/>
                <a:cs typeface="Arial MT"/>
              </a:rPr>
              <a:t>2007)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420427" y="3563653"/>
            <a:ext cx="2127250" cy="2312670"/>
            <a:chOff x="6420427" y="3563653"/>
            <a:chExt cx="2127250" cy="2312670"/>
          </a:xfrm>
        </p:grpSpPr>
        <p:sp>
          <p:nvSpPr>
            <p:cNvPr id="25" name="object 25"/>
            <p:cNvSpPr/>
            <p:nvPr/>
          </p:nvSpPr>
          <p:spPr>
            <a:xfrm>
              <a:off x="6430234" y="3573460"/>
              <a:ext cx="1275080" cy="1419860"/>
            </a:xfrm>
            <a:custGeom>
              <a:avLst/>
              <a:gdLst/>
              <a:ahLst/>
              <a:cxnLst/>
              <a:rect l="l" t="t" r="r" b="b"/>
              <a:pathLst>
                <a:path w="1275079" h="1419860">
                  <a:moveTo>
                    <a:pt x="930249" y="1419410"/>
                  </a:moveTo>
                  <a:lnTo>
                    <a:pt x="966258" y="1394068"/>
                  </a:lnTo>
                  <a:lnTo>
                    <a:pt x="1000686" y="1366758"/>
                  </a:lnTo>
                  <a:lnTo>
                    <a:pt x="1033456" y="1337558"/>
                  </a:lnTo>
                  <a:lnTo>
                    <a:pt x="1064490" y="1306545"/>
                  </a:lnTo>
                  <a:lnTo>
                    <a:pt x="1093710" y="1273798"/>
                  </a:lnTo>
                  <a:lnTo>
                    <a:pt x="1121040" y="1239394"/>
                  </a:lnTo>
                  <a:lnTo>
                    <a:pt x="1146400" y="1203410"/>
                  </a:lnTo>
                  <a:lnTo>
                    <a:pt x="1169714" y="1165924"/>
                  </a:lnTo>
                  <a:lnTo>
                    <a:pt x="1190904" y="1127013"/>
                  </a:lnTo>
                  <a:lnTo>
                    <a:pt x="1209892" y="1086756"/>
                  </a:lnTo>
                  <a:lnTo>
                    <a:pt x="1226600" y="1045230"/>
                  </a:lnTo>
                  <a:lnTo>
                    <a:pt x="1240951" y="1002512"/>
                  </a:lnTo>
                  <a:lnTo>
                    <a:pt x="1252867" y="958680"/>
                  </a:lnTo>
                  <a:lnTo>
                    <a:pt x="1262270" y="913812"/>
                  </a:lnTo>
                  <a:lnTo>
                    <a:pt x="1269083" y="867985"/>
                  </a:lnTo>
                  <a:lnTo>
                    <a:pt x="1273227" y="821277"/>
                  </a:lnTo>
                  <a:lnTo>
                    <a:pt x="1274626" y="773765"/>
                  </a:lnTo>
                  <a:lnTo>
                    <a:pt x="1273227" y="726264"/>
                  </a:lnTo>
                  <a:lnTo>
                    <a:pt x="1269083" y="679564"/>
                  </a:lnTo>
                  <a:lnTo>
                    <a:pt x="1262270" y="633745"/>
                  </a:lnTo>
                  <a:lnTo>
                    <a:pt x="1252867" y="588882"/>
                  </a:lnTo>
                  <a:lnTo>
                    <a:pt x="1240951" y="545055"/>
                  </a:lnTo>
                  <a:lnTo>
                    <a:pt x="1226600" y="502341"/>
                  </a:lnTo>
                  <a:lnTo>
                    <a:pt x="1209892" y="460817"/>
                  </a:lnTo>
                  <a:lnTo>
                    <a:pt x="1190904" y="420562"/>
                  </a:lnTo>
                  <a:lnTo>
                    <a:pt x="1169714" y="381653"/>
                  </a:lnTo>
                  <a:lnTo>
                    <a:pt x="1146400" y="344167"/>
                  </a:lnTo>
                  <a:lnTo>
                    <a:pt x="1121040" y="308182"/>
                  </a:lnTo>
                  <a:lnTo>
                    <a:pt x="1093710" y="273776"/>
                  </a:lnTo>
                  <a:lnTo>
                    <a:pt x="1064490" y="241027"/>
                  </a:lnTo>
                  <a:lnTo>
                    <a:pt x="1033456" y="210013"/>
                  </a:lnTo>
                  <a:lnTo>
                    <a:pt x="1000686" y="180810"/>
                  </a:lnTo>
                  <a:lnTo>
                    <a:pt x="966258" y="153498"/>
                  </a:lnTo>
                  <a:lnTo>
                    <a:pt x="930249" y="128152"/>
                  </a:lnTo>
                  <a:lnTo>
                    <a:pt x="892738" y="104852"/>
                  </a:lnTo>
                  <a:lnTo>
                    <a:pt x="853802" y="83675"/>
                  </a:lnTo>
                  <a:lnTo>
                    <a:pt x="813519" y="64698"/>
                  </a:lnTo>
                  <a:lnTo>
                    <a:pt x="771966" y="47999"/>
                  </a:lnTo>
                  <a:lnTo>
                    <a:pt x="729222" y="33656"/>
                  </a:lnTo>
                  <a:lnTo>
                    <a:pt x="685363" y="21747"/>
                  </a:lnTo>
                  <a:lnTo>
                    <a:pt x="640467" y="12349"/>
                  </a:lnTo>
                  <a:lnTo>
                    <a:pt x="594613" y="5540"/>
                  </a:lnTo>
                  <a:lnTo>
                    <a:pt x="547877" y="1398"/>
                  </a:lnTo>
                  <a:lnTo>
                    <a:pt x="500338" y="0"/>
                  </a:lnTo>
                  <a:lnTo>
                    <a:pt x="452798" y="1398"/>
                  </a:lnTo>
                  <a:lnTo>
                    <a:pt x="406061" y="5540"/>
                  </a:lnTo>
                  <a:lnTo>
                    <a:pt x="360206" y="12349"/>
                  </a:lnTo>
                  <a:lnTo>
                    <a:pt x="315310" y="21747"/>
                  </a:lnTo>
                  <a:lnTo>
                    <a:pt x="271452" y="33656"/>
                  </a:lnTo>
                  <a:lnTo>
                    <a:pt x="228708" y="47999"/>
                  </a:lnTo>
                  <a:lnTo>
                    <a:pt x="187156" y="64698"/>
                  </a:lnTo>
                  <a:lnTo>
                    <a:pt x="146874" y="83675"/>
                  </a:lnTo>
                  <a:lnTo>
                    <a:pt x="107940" y="104852"/>
                  </a:lnTo>
                  <a:lnTo>
                    <a:pt x="70431" y="128152"/>
                  </a:lnTo>
                  <a:lnTo>
                    <a:pt x="34425" y="153498"/>
                  </a:lnTo>
                  <a:lnTo>
                    <a:pt x="0" y="180810"/>
                  </a:lnTo>
                </a:path>
              </a:pathLst>
            </a:custGeom>
            <a:ln w="196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16769" y="3573460"/>
              <a:ext cx="1321435" cy="1337945"/>
            </a:xfrm>
            <a:custGeom>
              <a:avLst/>
              <a:gdLst/>
              <a:ahLst/>
              <a:cxnLst/>
              <a:rect l="l" t="t" r="r" b="b"/>
              <a:pathLst>
                <a:path w="1321434" h="1337945">
                  <a:moveTo>
                    <a:pt x="1079796" y="1337558"/>
                  </a:moveTo>
                  <a:lnTo>
                    <a:pt x="1110826" y="1306545"/>
                  </a:lnTo>
                  <a:lnTo>
                    <a:pt x="1140042" y="1273798"/>
                  </a:lnTo>
                  <a:lnTo>
                    <a:pt x="1167366" y="1239394"/>
                  </a:lnTo>
                  <a:lnTo>
                    <a:pt x="1192722" y="1203410"/>
                  </a:lnTo>
                  <a:lnTo>
                    <a:pt x="1216032" y="1165924"/>
                  </a:lnTo>
                  <a:lnTo>
                    <a:pt x="1237217" y="1127013"/>
                  </a:lnTo>
                  <a:lnTo>
                    <a:pt x="1256201" y="1086756"/>
                  </a:lnTo>
                  <a:lnTo>
                    <a:pt x="1272906" y="1045230"/>
                  </a:lnTo>
                  <a:lnTo>
                    <a:pt x="1287253" y="1002512"/>
                  </a:lnTo>
                  <a:lnTo>
                    <a:pt x="1299166" y="958680"/>
                  </a:lnTo>
                  <a:lnTo>
                    <a:pt x="1308567" y="913812"/>
                  </a:lnTo>
                  <a:lnTo>
                    <a:pt x="1315378" y="867985"/>
                  </a:lnTo>
                  <a:lnTo>
                    <a:pt x="1319521" y="821277"/>
                  </a:lnTo>
                  <a:lnTo>
                    <a:pt x="1320920" y="773765"/>
                  </a:lnTo>
                  <a:lnTo>
                    <a:pt x="1319521" y="726264"/>
                  </a:lnTo>
                  <a:lnTo>
                    <a:pt x="1315378" y="679564"/>
                  </a:lnTo>
                  <a:lnTo>
                    <a:pt x="1308567" y="633745"/>
                  </a:lnTo>
                  <a:lnTo>
                    <a:pt x="1299166" y="588882"/>
                  </a:lnTo>
                  <a:lnTo>
                    <a:pt x="1287253" y="545055"/>
                  </a:lnTo>
                  <a:lnTo>
                    <a:pt x="1272905" y="502341"/>
                  </a:lnTo>
                  <a:lnTo>
                    <a:pt x="1256201" y="460817"/>
                  </a:lnTo>
                  <a:lnTo>
                    <a:pt x="1237217" y="420562"/>
                  </a:lnTo>
                  <a:lnTo>
                    <a:pt x="1216032" y="381653"/>
                  </a:lnTo>
                  <a:lnTo>
                    <a:pt x="1192722" y="344167"/>
                  </a:lnTo>
                  <a:lnTo>
                    <a:pt x="1167366" y="308182"/>
                  </a:lnTo>
                  <a:lnTo>
                    <a:pt x="1140042" y="273776"/>
                  </a:lnTo>
                  <a:lnTo>
                    <a:pt x="1110826" y="241027"/>
                  </a:lnTo>
                  <a:lnTo>
                    <a:pt x="1079796" y="210013"/>
                  </a:lnTo>
                  <a:lnTo>
                    <a:pt x="1047031" y="180810"/>
                  </a:lnTo>
                  <a:lnTo>
                    <a:pt x="1012607" y="153498"/>
                  </a:lnTo>
                  <a:lnTo>
                    <a:pt x="976603" y="128152"/>
                  </a:lnTo>
                  <a:lnTo>
                    <a:pt x="939095" y="104852"/>
                  </a:lnTo>
                  <a:lnTo>
                    <a:pt x="900163" y="83675"/>
                  </a:lnTo>
                  <a:lnTo>
                    <a:pt x="859882" y="64698"/>
                  </a:lnTo>
                  <a:lnTo>
                    <a:pt x="818331" y="47999"/>
                  </a:lnTo>
                  <a:lnTo>
                    <a:pt x="775588" y="33656"/>
                  </a:lnTo>
                  <a:lnTo>
                    <a:pt x="731730" y="21747"/>
                  </a:lnTo>
                  <a:lnTo>
                    <a:pt x="686834" y="12349"/>
                  </a:lnTo>
                  <a:lnTo>
                    <a:pt x="640979" y="5540"/>
                  </a:lnTo>
                  <a:lnTo>
                    <a:pt x="594242" y="1398"/>
                  </a:lnTo>
                  <a:lnTo>
                    <a:pt x="546700" y="0"/>
                  </a:lnTo>
                  <a:lnTo>
                    <a:pt x="499179" y="1398"/>
                  </a:lnTo>
                  <a:lnTo>
                    <a:pt x="452461" y="5540"/>
                  </a:lnTo>
                  <a:lnTo>
                    <a:pt x="406623" y="12349"/>
                  </a:lnTo>
                  <a:lnTo>
                    <a:pt x="361743" y="21747"/>
                  </a:lnTo>
                  <a:lnTo>
                    <a:pt x="317899" y="33656"/>
                  </a:lnTo>
                  <a:lnTo>
                    <a:pt x="275169" y="47999"/>
                  </a:lnTo>
                  <a:lnTo>
                    <a:pt x="233629" y="64698"/>
                  </a:lnTo>
                  <a:lnTo>
                    <a:pt x="193359" y="83675"/>
                  </a:lnTo>
                  <a:lnTo>
                    <a:pt x="154435" y="104852"/>
                  </a:lnTo>
                  <a:lnTo>
                    <a:pt x="116935" y="128152"/>
                  </a:lnTo>
                  <a:lnTo>
                    <a:pt x="80937" y="153498"/>
                  </a:lnTo>
                  <a:lnTo>
                    <a:pt x="46519" y="180810"/>
                  </a:lnTo>
                  <a:lnTo>
                    <a:pt x="13758" y="210013"/>
                  </a:lnTo>
                  <a:lnTo>
                    <a:pt x="0" y="223767"/>
                  </a:lnTo>
                </a:path>
              </a:pathLst>
            </a:custGeom>
            <a:ln w="196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80994" y="4366860"/>
              <a:ext cx="1235710" cy="1499870"/>
            </a:xfrm>
            <a:custGeom>
              <a:avLst/>
              <a:gdLst/>
              <a:ahLst/>
              <a:cxnLst/>
              <a:rect l="l" t="t" r="r" b="b"/>
              <a:pathLst>
                <a:path w="1235709" h="1499870">
                  <a:moveTo>
                    <a:pt x="732750" y="1499537"/>
                  </a:moveTo>
                  <a:lnTo>
                    <a:pt x="757851" y="1489446"/>
                  </a:lnTo>
                </a:path>
                <a:path w="1235709" h="1499870">
                  <a:moveTo>
                    <a:pt x="774282" y="1482840"/>
                  </a:moveTo>
                  <a:lnTo>
                    <a:pt x="814546" y="1463865"/>
                  </a:lnTo>
                  <a:lnTo>
                    <a:pt x="853463" y="1442690"/>
                  </a:lnTo>
                  <a:lnTo>
                    <a:pt x="890957" y="1419391"/>
                  </a:lnTo>
                  <a:lnTo>
                    <a:pt x="926949" y="1394048"/>
                  </a:lnTo>
                  <a:lnTo>
                    <a:pt x="961362" y="1366737"/>
                  </a:lnTo>
                  <a:lnTo>
                    <a:pt x="994118" y="1337536"/>
                  </a:lnTo>
                  <a:lnTo>
                    <a:pt x="1025140" y="1306523"/>
                  </a:lnTo>
                  <a:lnTo>
                    <a:pt x="1054349" y="1273776"/>
                  </a:lnTo>
                  <a:lnTo>
                    <a:pt x="1081667" y="1239371"/>
                  </a:lnTo>
                  <a:lnTo>
                    <a:pt x="1107018" y="1203388"/>
                  </a:lnTo>
                  <a:lnTo>
                    <a:pt x="1130324" y="1165902"/>
                  </a:lnTo>
                  <a:lnTo>
                    <a:pt x="1151506" y="1126993"/>
                  </a:lnTo>
                  <a:lnTo>
                    <a:pt x="1170487" y="1086738"/>
                  </a:lnTo>
                  <a:lnTo>
                    <a:pt x="1187190" y="1045214"/>
                  </a:lnTo>
                  <a:lnTo>
                    <a:pt x="1201536" y="1002498"/>
                  </a:lnTo>
                  <a:lnTo>
                    <a:pt x="1213448" y="958670"/>
                  </a:lnTo>
                  <a:lnTo>
                    <a:pt x="1222848" y="913806"/>
                  </a:lnTo>
                  <a:lnTo>
                    <a:pt x="1229659" y="867983"/>
                  </a:lnTo>
                  <a:lnTo>
                    <a:pt x="1233802" y="821280"/>
                  </a:lnTo>
                  <a:lnTo>
                    <a:pt x="1235201" y="773775"/>
                  </a:lnTo>
                  <a:lnTo>
                    <a:pt x="1233802" y="726272"/>
                  </a:lnTo>
                  <a:lnTo>
                    <a:pt x="1229659" y="679572"/>
                  </a:lnTo>
                  <a:lnTo>
                    <a:pt x="1222848" y="633751"/>
                  </a:lnTo>
                  <a:lnTo>
                    <a:pt x="1213448" y="588888"/>
                  </a:lnTo>
                  <a:lnTo>
                    <a:pt x="1201536" y="545061"/>
                  </a:lnTo>
                  <a:lnTo>
                    <a:pt x="1187190" y="502346"/>
                  </a:lnTo>
                  <a:lnTo>
                    <a:pt x="1170487" y="460821"/>
                  </a:lnTo>
                  <a:lnTo>
                    <a:pt x="1151506" y="420565"/>
                  </a:lnTo>
                  <a:lnTo>
                    <a:pt x="1130324" y="381655"/>
                  </a:lnTo>
                  <a:lnTo>
                    <a:pt x="1107018" y="344169"/>
                  </a:lnTo>
                  <a:lnTo>
                    <a:pt x="1081667" y="308184"/>
                  </a:lnTo>
                  <a:lnTo>
                    <a:pt x="1054349" y="273778"/>
                  </a:lnTo>
                  <a:lnTo>
                    <a:pt x="1025140" y="241029"/>
                  </a:lnTo>
                  <a:lnTo>
                    <a:pt x="994118" y="210014"/>
                  </a:lnTo>
                  <a:lnTo>
                    <a:pt x="961362" y="180811"/>
                  </a:lnTo>
                  <a:lnTo>
                    <a:pt x="926949" y="153498"/>
                  </a:lnTo>
                  <a:lnTo>
                    <a:pt x="890957" y="128153"/>
                  </a:lnTo>
                  <a:lnTo>
                    <a:pt x="853463" y="104852"/>
                  </a:lnTo>
                  <a:lnTo>
                    <a:pt x="814546" y="83675"/>
                  </a:lnTo>
                  <a:lnTo>
                    <a:pt x="774282" y="64698"/>
                  </a:lnTo>
                  <a:lnTo>
                    <a:pt x="732750" y="47999"/>
                  </a:lnTo>
                  <a:lnTo>
                    <a:pt x="690028" y="33656"/>
                  </a:lnTo>
                  <a:lnTo>
                    <a:pt x="646192" y="21747"/>
                  </a:lnTo>
                  <a:lnTo>
                    <a:pt x="601321" y="12349"/>
                  </a:lnTo>
                  <a:lnTo>
                    <a:pt x="555493" y="5540"/>
                  </a:lnTo>
                  <a:lnTo>
                    <a:pt x="508785" y="1398"/>
                  </a:lnTo>
                  <a:lnTo>
                    <a:pt x="461274" y="0"/>
                  </a:lnTo>
                  <a:lnTo>
                    <a:pt x="413728" y="1398"/>
                  </a:lnTo>
                  <a:lnTo>
                    <a:pt x="366987" y="5540"/>
                  </a:lnTo>
                  <a:lnTo>
                    <a:pt x="321127" y="12349"/>
                  </a:lnTo>
                  <a:lnTo>
                    <a:pt x="276228" y="21747"/>
                  </a:lnTo>
                  <a:lnTo>
                    <a:pt x="232365" y="33656"/>
                  </a:lnTo>
                  <a:lnTo>
                    <a:pt x="189618" y="47999"/>
                  </a:lnTo>
                  <a:lnTo>
                    <a:pt x="148063" y="64698"/>
                  </a:lnTo>
                  <a:lnTo>
                    <a:pt x="107778" y="83675"/>
                  </a:lnTo>
                  <a:lnTo>
                    <a:pt x="68841" y="104852"/>
                  </a:lnTo>
                  <a:lnTo>
                    <a:pt x="31330" y="128153"/>
                  </a:lnTo>
                  <a:lnTo>
                    <a:pt x="0" y="150206"/>
                  </a:lnTo>
                </a:path>
              </a:pathLst>
            </a:custGeom>
            <a:ln w="196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241696" y="3981969"/>
            <a:ext cx="71628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b="1" spc="-10" dirty="0">
                <a:solidFill>
                  <a:srgbClr val="00FFFF"/>
                </a:solidFill>
                <a:latin typeface="Arial"/>
                <a:cs typeface="Arial"/>
              </a:rPr>
              <a:t>S</a:t>
            </a:r>
            <a:r>
              <a:rPr sz="1050" b="1" spc="100" dirty="0">
                <a:solidFill>
                  <a:srgbClr val="00FFFF"/>
                </a:solidFill>
                <a:latin typeface="Arial"/>
                <a:cs typeface="Arial"/>
              </a:rPr>
              <a:t>w</a:t>
            </a:r>
            <a:r>
              <a:rPr sz="1050" b="1" spc="10" dirty="0">
                <a:solidFill>
                  <a:srgbClr val="00FFFF"/>
                </a:solidFill>
                <a:latin typeface="Arial"/>
                <a:cs typeface="Arial"/>
              </a:rPr>
              <a:t>i</a:t>
            </a:r>
            <a:r>
              <a:rPr sz="1050" b="1" spc="-10" dirty="0">
                <a:solidFill>
                  <a:srgbClr val="00FFFF"/>
                </a:solidFill>
                <a:latin typeface="Arial"/>
                <a:cs typeface="Arial"/>
              </a:rPr>
              <a:t>m</a:t>
            </a:r>
            <a:r>
              <a:rPr sz="1050" b="1" spc="-90" dirty="0">
                <a:solidFill>
                  <a:srgbClr val="00FFFF"/>
                </a:solidFill>
                <a:latin typeface="Arial"/>
                <a:cs typeface="Arial"/>
              </a:rPr>
              <a:t>m</a:t>
            </a:r>
            <a:r>
              <a:rPr sz="1050" b="1" spc="90" dirty="0">
                <a:solidFill>
                  <a:srgbClr val="00FFFF"/>
                </a:solidFill>
                <a:latin typeface="Arial"/>
                <a:cs typeface="Arial"/>
              </a:rPr>
              <a:t>i</a:t>
            </a:r>
            <a:r>
              <a:rPr sz="1050" b="1" spc="45" dirty="0">
                <a:solidFill>
                  <a:srgbClr val="00FFFF"/>
                </a:solidFill>
                <a:latin typeface="Arial"/>
                <a:cs typeface="Arial"/>
              </a:rPr>
              <a:t>n</a:t>
            </a:r>
            <a:r>
              <a:rPr sz="1050" b="1" spc="15" dirty="0">
                <a:solidFill>
                  <a:srgbClr val="00FFFF"/>
                </a:solidFill>
                <a:latin typeface="Arial"/>
                <a:cs typeface="Arial"/>
              </a:rPr>
              <a:t>g</a:t>
            </a:r>
            <a:endParaRPr sz="10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41696" y="4119217"/>
            <a:ext cx="31813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b="1" spc="45" dirty="0">
                <a:solidFill>
                  <a:srgbClr val="00FFFF"/>
                </a:solidFill>
                <a:latin typeface="Arial"/>
                <a:cs typeface="Arial"/>
              </a:rPr>
              <a:t>p</a:t>
            </a:r>
            <a:r>
              <a:rPr sz="1050" b="1" spc="-30" dirty="0">
                <a:solidFill>
                  <a:srgbClr val="00FFFF"/>
                </a:solidFill>
                <a:latin typeface="Arial"/>
                <a:cs typeface="Arial"/>
              </a:rPr>
              <a:t>o</a:t>
            </a:r>
            <a:r>
              <a:rPr sz="1050" b="1" spc="45" dirty="0">
                <a:solidFill>
                  <a:srgbClr val="00FFFF"/>
                </a:solidFill>
                <a:latin typeface="Arial"/>
                <a:cs typeface="Arial"/>
              </a:rPr>
              <a:t>o</a:t>
            </a:r>
            <a:r>
              <a:rPr sz="1050" b="1" spc="5" dirty="0">
                <a:solidFill>
                  <a:srgbClr val="00FFFF"/>
                </a:solidFill>
                <a:latin typeface="Arial"/>
                <a:cs typeface="Arial"/>
              </a:rPr>
              <a:t>l</a:t>
            </a:r>
            <a:endParaRPr sz="10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731331" y="3806087"/>
            <a:ext cx="305435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b="1" spc="25" dirty="0">
                <a:solidFill>
                  <a:srgbClr val="00ED00"/>
                </a:solidFill>
                <a:latin typeface="Arial"/>
                <a:cs typeface="Arial"/>
              </a:rPr>
              <a:t>G</a:t>
            </a:r>
            <a:r>
              <a:rPr sz="1050" b="1" spc="45" dirty="0">
                <a:solidFill>
                  <a:srgbClr val="00ED00"/>
                </a:solidFill>
                <a:latin typeface="Arial"/>
                <a:cs typeface="Arial"/>
              </a:rPr>
              <a:t>o</a:t>
            </a:r>
            <a:r>
              <a:rPr sz="1050" b="1" spc="10" dirty="0">
                <a:solidFill>
                  <a:srgbClr val="00ED00"/>
                </a:solidFill>
                <a:latin typeface="Arial"/>
                <a:cs typeface="Arial"/>
              </a:rPr>
              <a:t>l</a:t>
            </a:r>
            <a:r>
              <a:rPr sz="1050" b="1" spc="5" dirty="0">
                <a:solidFill>
                  <a:srgbClr val="00ED00"/>
                </a:solidFill>
                <a:latin typeface="Arial"/>
                <a:cs typeface="Arial"/>
              </a:rPr>
              <a:t>f</a:t>
            </a:r>
            <a:endParaRPr sz="10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11863" y="4432641"/>
            <a:ext cx="195580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b="1" spc="-5" dirty="0">
                <a:latin typeface="Arial"/>
                <a:cs typeface="Arial"/>
              </a:rPr>
              <a:t>A</a:t>
            </a:r>
            <a:endParaRPr sz="18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51034" y="3776733"/>
            <a:ext cx="19494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spc="-5" dirty="0">
                <a:latin typeface="Arial"/>
                <a:cs typeface="Arial"/>
              </a:rPr>
              <a:t>B</a:t>
            </a:r>
            <a:endParaRPr sz="18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92318" y="4716807"/>
            <a:ext cx="195580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b="1" spc="-5" dirty="0">
                <a:latin typeface="Arial"/>
                <a:cs typeface="Arial"/>
              </a:rPr>
              <a:t>C</a:t>
            </a:r>
            <a:endParaRPr sz="18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23912" y="4119510"/>
            <a:ext cx="19494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spc="-5" dirty="0">
                <a:latin typeface="Arial"/>
                <a:cs typeface="Arial"/>
              </a:rPr>
              <a:t>D</a:t>
            </a:r>
            <a:endParaRPr sz="18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809573" y="4716807"/>
            <a:ext cx="182245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b="1" dirty="0">
                <a:latin typeface="Arial"/>
                <a:cs typeface="Arial"/>
              </a:rPr>
              <a:t>E</a:t>
            </a:r>
            <a:endParaRPr sz="18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838975" y="4119510"/>
            <a:ext cx="16891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spc="-5" dirty="0">
                <a:latin typeface="Arial"/>
                <a:cs typeface="Arial"/>
              </a:rPr>
              <a:t>F</a:t>
            </a:r>
            <a:endParaRPr sz="18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937488" y="5059663"/>
            <a:ext cx="766445" cy="464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70" algn="ctr">
              <a:lnSpc>
                <a:spcPts val="2205"/>
              </a:lnSpc>
              <a:spcBef>
                <a:spcPts val="100"/>
              </a:spcBef>
            </a:pPr>
            <a:r>
              <a:rPr sz="1850" b="1" spc="-5" dirty="0">
                <a:latin typeface="Arial"/>
                <a:cs typeface="Arial"/>
              </a:rPr>
              <a:t>G</a:t>
            </a:r>
            <a:endParaRPr sz="1850">
              <a:latin typeface="Arial"/>
              <a:cs typeface="Arial"/>
            </a:endParaRPr>
          </a:p>
          <a:p>
            <a:pPr algn="ctr">
              <a:lnSpc>
                <a:spcPts val="1245"/>
              </a:lnSpc>
            </a:pPr>
            <a:r>
              <a:rPr sz="1050" b="1" spc="30" dirty="0">
                <a:solidFill>
                  <a:srgbClr val="FF00FF"/>
                </a:solidFill>
                <a:latin typeface="Arial"/>
                <a:cs typeface="Arial"/>
              </a:rPr>
              <a:t>Restaurant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030967" y="3003822"/>
            <a:ext cx="2738120" cy="2514600"/>
            <a:chOff x="1030967" y="3003822"/>
            <a:chExt cx="2738120" cy="2514600"/>
          </a:xfrm>
        </p:grpSpPr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87895" y="3284946"/>
              <a:ext cx="144206" cy="13203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87895" y="3020928"/>
              <a:ext cx="144205" cy="14401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30967" y="3003822"/>
              <a:ext cx="2738011" cy="2514293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1318381" y="2876312"/>
            <a:ext cx="872490" cy="39560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ts val="1320"/>
              </a:lnSpc>
              <a:spcBef>
                <a:spcPts val="365"/>
              </a:spcBef>
            </a:pPr>
            <a:r>
              <a:rPr sz="1300" b="1" spc="-25" dirty="0">
                <a:solidFill>
                  <a:srgbClr val="00FFFF"/>
                </a:solidFill>
                <a:latin typeface="Arial"/>
                <a:cs typeface="Arial"/>
              </a:rPr>
              <a:t>S</a:t>
            </a:r>
            <a:r>
              <a:rPr sz="1300" b="1" spc="120" dirty="0">
                <a:solidFill>
                  <a:srgbClr val="00FFFF"/>
                </a:solidFill>
                <a:latin typeface="Arial"/>
                <a:cs typeface="Arial"/>
              </a:rPr>
              <a:t>w</a:t>
            </a:r>
            <a:r>
              <a:rPr sz="1300" b="1" spc="10" dirty="0">
                <a:solidFill>
                  <a:srgbClr val="00FFFF"/>
                </a:solidFill>
                <a:latin typeface="Arial"/>
                <a:cs typeface="Arial"/>
              </a:rPr>
              <a:t>i</a:t>
            </a:r>
            <a:r>
              <a:rPr sz="1300" b="1" spc="-25" dirty="0">
                <a:solidFill>
                  <a:srgbClr val="00FFFF"/>
                </a:solidFill>
                <a:latin typeface="Arial"/>
                <a:cs typeface="Arial"/>
              </a:rPr>
              <a:t>m</a:t>
            </a:r>
            <a:r>
              <a:rPr sz="1300" b="1" spc="-125" dirty="0">
                <a:solidFill>
                  <a:srgbClr val="00FFFF"/>
                </a:solidFill>
                <a:latin typeface="Arial"/>
                <a:cs typeface="Arial"/>
              </a:rPr>
              <a:t>m</a:t>
            </a:r>
            <a:r>
              <a:rPr sz="1300" b="1" spc="105" dirty="0">
                <a:solidFill>
                  <a:srgbClr val="00FFFF"/>
                </a:solidFill>
                <a:latin typeface="Arial"/>
                <a:cs typeface="Arial"/>
              </a:rPr>
              <a:t>i</a:t>
            </a:r>
            <a:r>
              <a:rPr sz="1300" b="1" spc="50" dirty="0">
                <a:solidFill>
                  <a:srgbClr val="00FFFF"/>
                </a:solidFill>
                <a:latin typeface="Arial"/>
                <a:cs typeface="Arial"/>
              </a:rPr>
              <a:t>n</a:t>
            </a:r>
            <a:r>
              <a:rPr sz="1300" b="1" spc="5" dirty="0">
                <a:solidFill>
                  <a:srgbClr val="00FFFF"/>
                </a:solidFill>
                <a:latin typeface="Arial"/>
                <a:cs typeface="Arial"/>
              </a:rPr>
              <a:t>g  </a:t>
            </a:r>
            <a:r>
              <a:rPr sz="1300" b="1" spc="15" dirty="0">
                <a:solidFill>
                  <a:srgbClr val="00FFFF"/>
                </a:solidFill>
                <a:latin typeface="Arial"/>
                <a:cs typeface="Arial"/>
              </a:rPr>
              <a:t>pool</a:t>
            </a:r>
            <a:endParaRPr sz="13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spc="-5" dirty="0"/>
              <a:t>14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2975730" y="2924745"/>
            <a:ext cx="36830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spc="25" dirty="0">
                <a:solidFill>
                  <a:srgbClr val="00ED00"/>
                </a:solidFill>
                <a:latin typeface="Arial"/>
                <a:cs typeface="Arial"/>
              </a:rPr>
              <a:t>G</a:t>
            </a:r>
            <a:r>
              <a:rPr sz="1300" b="1" spc="50" dirty="0">
                <a:solidFill>
                  <a:srgbClr val="00ED00"/>
                </a:solidFill>
                <a:latin typeface="Arial"/>
                <a:cs typeface="Arial"/>
              </a:rPr>
              <a:t>o</a:t>
            </a:r>
            <a:r>
              <a:rPr sz="1300" b="1" spc="10" dirty="0">
                <a:solidFill>
                  <a:srgbClr val="00ED00"/>
                </a:solidFill>
                <a:latin typeface="Arial"/>
                <a:cs typeface="Arial"/>
              </a:rPr>
              <a:t>l</a:t>
            </a:r>
            <a:r>
              <a:rPr sz="1300" b="1" spc="5" dirty="0">
                <a:solidFill>
                  <a:srgbClr val="00ED00"/>
                </a:solidFill>
                <a:latin typeface="Arial"/>
                <a:cs typeface="Arial"/>
              </a:rPr>
              <a:t>f</a:t>
            </a:r>
            <a:endParaRPr sz="13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003021" y="5133782"/>
            <a:ext cx="93281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spc="30" dirty="0">
                <a:solidFill>
                  <a:srgbClr val="FF00FF"/>
                </a:solidFill>
                <a:latin typeface="Arial"/>
                <a:cs typeface="Arial"/>
              </a:rPr>
              <a:t>Restaurant</a:t>
            </a:r>
            <a:endParaRPr sz="13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05967" y="5690717"/>
            <a:ext cx="30714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A </a:t>
            </a:r>
            <a:r>
              <a:rPr sz="1600" spc="-25" dirty="0">
                <a:latin typeface="Arial MT"/>
                <a:cs typeface="Arial MT"/>
              </a:rPr>
              <a:t>Venn </a:t>
            </a:r>
            <a:r>
              <a:rPr sz="1600" spc="-10" dirty="0">
                <a:latin typeface="Arial MT"/>
                <a:cs typeface="Arial MT"/>
              </a:rPr>
              <a:t>Diagram </a:t>
            </a:r>
            <a:r>
              <a:rPr sz="1600" spc="-5" dirty="0">
                <a:latin typeface="Arial MT"/>
                <a:cs typeface="Arial MT"/>
              </a:rPr>
              <a:t>representation </a:t>
            </a:r>
            <a:r>
              <a:rPr sz="1600" spc="-10" dirty="0">
                <a:latin typeface="Arial MT"/>
                <a:cs typeface="Arial MT"/>
              </a:rPr>
              <a:t>of </a:t>
            </a:r>
            <a:r>
              <a:rPr sz="1600" spc="-43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attributes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24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hotels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74065" y="719150"/>
            <a:ext cx="44862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156210" algn="l"/>
              </a:tabLst>
            </a:pPr>
            <a:r>
              <a:rPr sz="1800" b="1" spc="-30" dirty="0">
                <a:solidFill>
                  <a:srgbClr val="D50092"/>
                </a:solidFill>
                <a:latin typeface="Arial"/>
                <a:cs typeface="Arial"/>
              </a:rPr>
              <a:t>Venn</a:t>
            </a:r>
            <a:r>
              <a:rPr sz="1800" b="1" spc="-10" dirty="0">
                <a:solidFill>
                  <a:srgbClr val="D5009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D50092"/>
                </a:solidFill>
                <a:latin typeface="Arial"/>
                <a:cs typeface="Arial"/>
              </a:rPr>
              <a:t>diagrams</a:t>
            </a:r>
            <a:r>
              <a:rPr sz="1800" b="1" dirty="0">
                <a:solidFill>
                  <a:srgbClr val="D50092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make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easier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search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object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verifying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set 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logical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relations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6273" y="2077653"/>
            <a:ext cx="241524" cy="25369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51997" y="2800679"/>
            <a:ext cx="241463" cy="24151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76272" y="2800679"/>
            <a:ext cx="241526" cy="24151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87862" y="2800679"/>
            <a:ext cx="241780" cy="24151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71914" y="3524086"/>
            <a:ext cx="241780" cy="24126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31047" y="3524086"/>
            <a:ext cx="241780" cy="24126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57201" y="3524086"/>
            <a:ext cx="241400" cy="241261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846996" y="4247368"/>
            <a:ext cx="241935" cy="254635"/>
            <a:chOff x="6846996" y="4247368"/>
            <a:chExt cx="241935" cy="25463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72458" y="4272829"/>
              <a:ext cx="190855" cy="20315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872458" y="4272829"/>
              <a:ext cx="191135" cy="203200"/>
            </a:xfrm>
            <a:custGeom>
              <a:avLst/>
              <a:gdLst/>
              <a:ahLst/>
              <a:cxnLst/>
              <a:rect l="l" t="t" r="r" b="b"/>
              <a:pathLst>
                <a:path w="191134" h="203200">
                  <a:moveTo>
                    <a:pt x="0" y="101766"/>
                  </a:moveTo>
                  <a:lnTo>
                    <a:pt x="6774" y="138967"/>
                  </a:lnTo>
                  <a:lnTo>
                    <a:pt x="25488" y="171446"/>
                  </a:lnTo>
                  <a:lnTo>
                    <a:pt x="53731" y="194431"/>
                  </a:lnTo>
                  <a:lnTo>
                    <a:pt x="89091" y="203153"/>
                  </a:lnTo>
                  <a:lnTo>
                    <a:pt x="126484" y="194431"/>
                  </a:lnTo>
                  <a:lnTo>
                    <a:pt x="159077" y="171446"/>
                  </a:lnTo>
                  <a:lnTo>
                    <a:pt x="182119" y="138967"/>
                  </a:lnTo>
                  <a:lnTo>
                    <a:pt x="190855" y="101766"/>
                  </a:lnTo>
                  <a:lnTo>
                    <a:pt x="182119" y="64345"/>
                  </a:lnTo>
                  <a:lnTo>
                    <a:pt x="159077" y="31754"/>
                  </a:lnTo>
                  <a:lnTo>
                    <a:pt x="126484" y="8727"/>
                  </a:lnTo>
                  <a:lnTo>
                    <a:pt x="89091" y="0"/>
                  </a:lnTo>
                  <a:lnTo>
                    <a:pt x="53731" y="8727"/>
                  </a:lnTo>
                  <a:lnTo>
                    <a:pt x="25488" y="31754"/>
                  </a:lnTo>
                  <a:lnTo>
                    <a:pt x="6774" y="64345"/>
                  </a:lnTo>
                  <a:lnTo>
                    <a:pt x="0" y="101766"/>
                  </a:lnTo>
                </a:path>
              </a:pathLst>
            </a:custGeom>
            <a:ln w="509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224498" y="4247368"/>
            <a:ext cx="241935" cy="254635"/>
            <a:chOff x="6224498" y="4247368"/>
            <a:chExt cx="241935" cy="254635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49959" y="4272829"/>
              <a:ext cx="190602" cy="20315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249959" y="4272829"/>
              <a:ext cx="191135" cy="203200"/>
            </a:xfrm>
            <a:custGeom>
              <a:avLst/>
              <a:gdLst/>
              <a:ahLst/>
              <a:cxnLst/>
              <a:rect l="l" t="t" r="r" b="b"/>
              <a:pathLst>
                <a:path w="191135" h="203200">
                  <a:moveTo>
                    <a:pt x="0" y="101766"/>
                  </a:moveTo>
                  <a:lnTo>
                    <a:pt x="6770" y="138967"/>
                  </a:lnTo>
                  <a:lnTo>
                    <a:pt x="25456" y="171446"/>
                  </a:lnTo>
                  <a:lnTo>
                    <a:pt x="53624" y="194431"/>
                  </a:lnTo>
                  <a:lnTo>
                    <a:pt x="88837" y="203153"/>
                  </a:lnTo>
                  <a:lnTo>
                    <a:pt x="126177" y="194431"/>
                  </a:lnTo>
                  <a:lnTo>
                    <a:pt x="158777" y="171446"/>
                  </a:lnTo>
                  <a:lnTo>
                    <a:pt x="181847" y="138967"/>
                  </a:lnTo>
                  <a:lnTo>
                    <a:pt x="190602" y="101766"/>
                  </a:lnTo>
                  <a:lnTo>
                    <a:pt x="181847" y="64345"/>
                  </a:lnTo>
                  <a:lnTo>
                    <a:pt x="158776" y="31754"/>
                  </a:lnTo>
                  <a:lnTo>
                    <a:pt x="126177" y="8727"/>
                  </a:lnTo>
                  <a:lnTo>
                    <a:pt x="88837" y="0"/>
                  </a:lnTo>
                  <a:lnTo>
                    <a:pt x="53624" y="8727"/>
                  </a:lnTo>
                  <a:lnTo>
                    <a:pt x="25456" y="31754"/>
                  </a:lnTo>
                  <a:lnTo>
                    <a:pt x="6770" y="64345"/>
                  </a:lnTo>
                  <a:lnTo>
                    <a:pt x="0" y="101766"/>
                  </a:lnTo>
                </a:path>
              </a:pathLst>
            </a:custGeom>
            <a:ln w="509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601744" y="4970736"/>
            <a:ext cx="254635" cy="241300"/>
            <a:chOff x="5601744" y="4970736"/>
            <a:chExt cx="254635" cy="241300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7207" y="4996199"/>
              <a:ext cx="203275" cy="19032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627207" y="4996199"/>
              <a:ext cx="203835" cy="190500"/>
            </a:xfrm>
            <a:custGeom>
              <a:avLst/>
              <a:gdLst/>
              <a:ahLst/>
              <a:cxnLst/>
              <a:rect l="l" t="t" r="r" b="b"/>
              <a:pathLst>
                <a:path w="203835" h="190500">
                  <a:moveTo>
                    <a:pt x="0" y="88950"/>
                  </a:moveTo>
                  <a:lnTo>
                    <a:pt x="8754" y="126171"/>
                  </a:lnTo>
                  <a:lnTo>
                    <a:pt x="31825" y="158642"/>
                  </a:lnTo>
                  <a:lnTo>
                    <a:pt x="64424" y="181611"/>
                  </a:lnTo>
                  <a:lnTo>
                    <a:pt x="101764" y="190324"/>
                  </a:lnTo>
                  <a:lnTo>
                    <a:pt x="138957" y="181611"/>
                  </a:lnTo>
                  <a:lnTo>
                    <a:pt x="171481" y="158642"/>
                  </a:lnTo>
                  <a:lnTo>
                    <a:pt x="194524" y="126171"/>
                  </a:lnTo>
                  <a:lnTo>
                    <a:pt x="203275" y="88950"/>
                  </a:lnTo>
                  <a:lnTo>
                    <a:pt x="171481" y="25346"/>
                  </a:lnTo>
                  <a:lnTo>
                    <a:pt x="101764" y="0"/>
                  </a:lnTo>
                  <a:lnTo>
                    <a:pt x="64424" y="6725"/>
                  </a:lnTo>
                  <a:lnTo>
                    <a:pt x="31825" y="25346"/>
                  </a:lnTo>
                  <a:lnTo>
                    <a:pt x="8754" y="53532"/>
                  </a:lnTo>
                  <a:lnTo>
                    <a:pt x="0" y="88950"/>
                  </a:lnTo>
                </a:path>
              </a:pathLst>
            </a:custGeom>
            <a:ln w="509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440571" y="4970736"/>
            <a:ext cx="254635" cy="241300"/>
            <a:chOff x="6440571" y="4970736"/>
            <a:chExt cx="254635" cy="241300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66034" y="4996199"/>
              <a:ext cx="203275" cy="19032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466034" y="4996199"/>
              <a:ext cx="203835" cy="190500"/>
            </a:xfrm>
            <a:custGeom>
              <a:avLst/>
              <a:gdLst/>
              <a:ahLst/>
              <a:cxnLst/>
              <a:rect l="l" t="t" r="r" b="b"/>
              <a:pathLst>
                <a:path w="203834" h="190500">
                  <a:moveTo>
                    <a:pt x="0" y="88950"/>
                  </a:moveTo>
                  <a:lnTo>
                    <a:pt x="8736" y="126171"/>
                  </a:lnTo>
                  <a:lnTo>
                    <a:pt x="31777" y="158642"/>
                  </a:lnTo>
                  <a:lnTo>
                    <a:pt x="64370" y="181611"/>
                  </a:lnTo>
                  <a:lnTo>
                    <a:pt x="101764" y="190324"/>
                  </a:lnTo>
                  <a:lnTo>
                    <a:pt x="138957" y="181611"/>
                  </a:lnTo>
                  <a:lnTo>
                    <a:pt x="171481" y="158642"/>
                  </a:lnTo>
                  <a:lnTo>
                    <a:pt x="194524" y="126171"/>
                  </a:lnTo>
                  <a:lnTo>
                    <a:pt x="203275" y="88950"/>
                  </a:lnTo>
                  <a:lnTo>
                    <a:pt x="171481" y="25346"/>
                  </a:lnTo>
                  <a:lnTo>
                    <a:pt x="101764" y="0"/>
                  </a:lnTo>
                  <a:lnTo>
                    <a:pt x="64370" y="6725"/>
                  </a:lnTo>
                  <a:lnTo>
                    <a:pt x="31777" y="25346"/>
                  </a:lnTo>
                  <a:lnTo>
                    <a:pt x="8736" y="53532"/>
                  </a:lnTo>
                  <a:lnTo>
                    <a:pt x="0" y="88950"/>
                  </a:lnTo>
                </a:path>
              </a:pathLst>
            </a:custGeom>
            <a:ln w="509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4966221" y="2191811"/>
            <a:ext cx="2605405" cy="2893695"/>
          </a:xfrm>
          <a:custGeom>
            <a:avLst/>
            <a:gdLst/>
            <a:ahLst/>
            <a:cxnLst/>
            <a:rect l="l" t="t" r="r" b="b"/>
            <a:pathLst>
              <a:path w="2605404" h="2893695">
                <a:moveTo>
                  <a:pt x="711931" y="0"/>
                </a:moveTo>
                <a:lnTo>
                  <a:pt x="0" y="723280"/>
                </a:lnTo>
              </a:path>
              <a:path w="2605404" h="2893695">
                <a:moveTo>
                  <a:pt x="711931" y="38194"/>
                </a:moveTo>
                <a:lnTo>
                  <a:pt x="711931" y="761601"/>
                </a:lnTo>
              </a:path>
              <a:path w="2605404" h="2893695">
                <a:moveTo>
                  <a:pt x="750077" y="0"/>
                </a:moveTo>
                <a:lnTo>
                  <a:pt x="1474340" y="723280"/>
                </a:lnTo>
              </a:path>
              <a:path w="2605404" h="2893695">
                <a:moveTo>
                  <a:pt x="1474340" y="723280"/>
                </a:moveTo>
                <a:lnTo>
                  <a:pt x="1220119" y="1433872"/>
                </a:lnTo>
              </a:path>
              <a:path w="2605404" h="2893695">
                <a:moveTo>
                  <a:pt x="1436194" y="723280"/>
                </a:moveTo>
                <a:lnTo>
                  <a:pt x="1766706" y="1433872"/>
                </a:lnTo>
              </a:path>
              <a:path w="2605404" h="2893695">
                <a:moveTo>
                  <a:pt x="1436194" y="723280"/>
                </a:moveTo>
                <a:lnTo>
                  <a:pt x="2605406" y="1433872"/>
                </a:lnTo>
              </a:path>
              <a:path w="2605404" h="2893695">
                <a:moveTo>
                  <a:pt x="1766706" y="1433872"/>
                </a:moveTo>
                <a:lnTo>
                  <a:pt x="1982654" y="2169969"/>
                </a:lnTo>
              </a:path>
              <a:path w="2605404" h="2893695">
                <a:moveTo>
                  <a:pt x="1766706" y="1472193"/>
                </a:moveTo>
                <a:lnTo>
                  <a:pt x="1398048" y="2169969"/>
                </a:lnTo>
              </a:path>
              <a:path w="2605404" h="2893695">
                <a:moveTo>
                  <a:pt x="1359776" y="2169969"/>
                </a:moveTo>
                <a:lnTo>
                  <a:pt x="788223" y="2893338"/>
                </a:lnTo>
              </a:path>
              <a:path w="2605404" h="2893695">
                <a:moveTo>
                  <a:pt x="1359776" y="2169969"/>
                </a:moveTo>
                <a:lnTo>
                  <a:pt x="1576104" y="2893338"/>
                </a:lnTo>
              </a:path>
            </a:pathLst>
          </a:custGeom>
          <a:ln w="25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313297" y="1608202"/>
            <a:ext cx="18643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10" dirty="0">
                <a:latin typeface="Arial"/>
                <a:cs typeface="Arial"/>
              </a:rPr>
              <a:t>designated</a:t>
            </a:r>
            <a:r>
              <a:rPr sz="1400" b="1" spc="3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root</a:t>
            </a:r>
            <a:r>
              <a:rPr sz="1400" b="1" spc="20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node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36175" y="2217407"/>
            <a:ext cx="979169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10" dirty="0">
                <a:latin typeface="Arial"/>
                <a:cs typeface="Arial"/>
              </a:rPr>
              <a:t>parent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of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90951" y="2965939"/>
            <a:ext cx="10166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30" dirty="0">
                <a:latin typeface="Arial"/>
                <a:cs typeface="Arial"/>
              </a:rPr>
              <a:t>sibling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of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14913" y="4209601"/>
            <a:ext cx="8515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30" dirty="0">
                <a:latin typeface="Arial"/>
                <a:cs typeface="Arial"/>
              </a:rPr>
              <a:t>child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of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88885" y="5681821"/>
            <a:ext cx="92392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10" dirty="0">
                <a:latin typeface="Arial"/>
                <a:cs typeface="Arial"/>
              </a:rPr>
              <a:t>leaf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nodes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855955" y="1754015"/>
            <a:ext cx="375285" cy="374650"/>
            <a:chOff x="5855955" y="1754015"/>
            <a:chExt cx="375285" cy="374650"/>
          </a:xfrm>
        </p:grpSpPr>
        <p:sp>
          <p:nvSpPr>
            <p:cNvPr id="28" name="object 28"/>
            <p:cNvSpPr/>
            <p:nvPr/>
          </p:nvSpPr>
          <p:spPr>
            <a:xfrm>
              <a:off x="5855955" y="1988658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50818" y="0"/>
                  </a:moveTo>
                  <a:lnTo>
                    <a:pt x="0" y="139707"/>
                  </a:lnTo>
                  <a:lnTo>
                    <a:pt x="139910" y="88950"/>
                  </a:lnTo>
                  <a:lnTo>
                    <a:pt x="508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68628" y="1760381"/>
              <a:ext cx="356235" cy="342900"/>
            </a:xfrm>
            <a:custGeom>
              <a:avLst/>
              <a:gdLst/>
              <a:ahLst/>
              <a:cxnLst/>
              <a:rect l="l" t="t" r="r" b="b"/>
              <a:pathLst>
                <a:path w="356235" h="342900">
                  <a:moveTo>
                    <a:pt x="355984" y="0"/>
                  </a:moveTo>
                  <a:lnTo>
                    <a:pt x="0" y="342733"/>
                  </a:lnTo>
                </a:path>
              </a:pathLst>
            </a:custGeom>
            <a:ln w="12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872558" y="3486448"/>
            <a:ext cx="245110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673138" y="3188014"/>
            <a:ext cx="337185" cy="349250"/>
            <a:chOff x="7673138" y="3188014"/>
            <a:chExt cx="337185" cy="349250"/>
          </a:xfrm>
        </p:grpSpPr>
        <p:sp>
          <p:nvSpPr>
            <p:cNvPr id="32" name="object 32"/>
            <p:cNvSpPr/>
            <p:nvPr/>
          </p:nvSpPr>
          <p:spPr>
            <a:xfrm>
              <a:off x="7673138" y="3397406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4" h="140335">
                  <a:moveTo>
                    <a:pt x="50945" y="0"/>
                  </a:moveTo>
                  <a:lnTo>
                    <a:pt x="0" y="139707"/>
                  </a:lnTo>
                  <a:lnTo>
                    <a:pt x="139910" y="88697"/>
                  </a:lnTo>
                  <a:lnTo>
                    <a:pt x="509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85811" y="3194380"/>
              <a:ext cx="318135" cy="317500"/>
            </a:xfrm>
            <a:custGeom>
              <a:avLst/>
              <a:gdLst/>
              <a:ahLst/>
              <a:cxnLst/>
              <a:rect l="l" t="t" r="r" b="b"/>
              <a:pathLst>
                <a:path w="318134" h="317500">
                  <a:moveTo>
                    <a:pt x="317839" y="0"/>
                  </a:moveTo>
                  <a:lnTo>
                    <a:pt x="0" y="317228"/>
                  </a:lnTo>
                </a:path>
              </a:pathLst>
            </a:custGeom>
            <a:ln w="127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6542326" y="2438799"/>
            <a:ext cx="1353820" cy="1974214"/>
            <a:chOff x="6542326" y="2438799"/>
            <a:chExt cx="1353820" cy="1974214"/>
          </a:xfrm>
        </p:grpSpPr>
        <p:sp>
          <p:nvSpPr>
            <p:cNvPr id="35" name="object 35"/>
            <p:cNvSpPr/>
            <p:nvPr/>
          </p:nvSpPr>
          <p:spPr>
            <a:xfrm>
              <a:off x="6542326" y="2674125"/>
              <a:ext cx="152400" cy="139700"/>
            </a:xfrm>
            <a:custGeom>
              <a:avLst/>
              <a:gdLst/>
              <a:ahLst/>
              <a:cxnLst/>
              <a:rect l="l" t="t" r="r" b="b"/>
              <a:pathLst>
                <a:path w="152400" h="139700">
                  <a:moveTo>
                    <a:pt x="63365" y="0"/>
                  </a:moveTo>
                  <a:lnTo>
                    <a:pt x="0" y="139580"/>
                  </a:lnTo>
                  <a:lnTo>
                    <a:pt x="152329" y="88570"/>
                  </a:lnTo>
                  <a:lnTo>
                    <a:pt x="633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54999" y="2445467"/>
              <a:ext cx="368935" cy="342900"/>
            </a:xfrm>
            <a:custGeom>
              <a:avLst/>
              <a:gdLst/>
              <a:ahLst/>
              <a:cxnLst/>
              <a:rect l="l" t="t" r="r" b="b"/>
              <a:pathLst>
                <a:path w="368934" h="342900">
                  <a:moveTo>
                    <a:pt x="368404" y="0"/>
                  </a:moveTo>
                  <a:lnTo>
                    <a:pt x="0" y="342733"/>
                  </a:lnTo>
                </a:path>
              </a:pathLst>
            </a:custGeom>
            <a:ln w="12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351" y="4311151"/>
              <a:ext cx="140335" cy="101600"/>
            </a:xfrm>
            <a:custGeom>
              <a:avLst/>
              <a:gdLst/>
              <a:ahLst/>
              <a:cxnLst/>
              <a:rect l="l" t="t" r="r" b="b"/>
              <a:pathLst>
                <a:path w="140334" h="101600">
                  <a:moveTo>
                    <a:pt x="140036" y="0"/>
                  </a:moveTo>
                  <a:lnTo>
                    <a:pt x="0" y="50629"/>
                  </a:lnTo>
                  <a:lnTo>
                    <a:pt x="140036" y="101386"/>
                  </a:lnTo>
                  <a:lnTo>
                    <a:pt x="1400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824" y="4361780"/>
              <a:ext cx="725170" cy="0"/>
            </a:xfrm>
            <a:custGeom>
              <a:avLst/>
              <a:gdLst/>
              <a:ahLst/>
              <a:cxnLst/>
              <a:rect l="l" t="t" r="r" b="b"/>
              <a:pathLst>
                <a:path w="725170">
                  <a:moveTo>
                    <a:pt x="724642" y="0"/>
                  </a:moveTo>
                  <a:lnTo>
                    <a:pt x="0" y="0"/>
                  </a:lnTo>
                </a:path>
              </a:pathLst>
            </a:custGeom>
            <a:ln w="12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5894101" y="5180155"/>
            <a:ext cx="1277620" cy="596900"/>
            <a:chOff x="5894101" y="5180155"/>
            <a:chExt cx="1277620" cy="596900"/>
          </a:xfrm>
        </p:grpSpPr>
        <p:sp>
          <p:nvSpPr>
            <p:cNvPr id="40" name="object 40"/>
            <p:cNvSpPr/>
            <p:nvPr/>
          </p:nvSpPr>
          <p:spPr>
            <a:xfrm>
              <a:off x="6707455" y="5224781"/>
              <a:ext cx="140335" cy="139700"/>
            </a:xfrm>
            <a:custGeom>
              <a:avLst/>
              <a:gdLst/>
              <a:ahLst/>
              <a:cxnLst/>
              <a:rect l="l" t="t" r="r" b="b"/>
              <a:pathLst>
                <a:path w="140334" h="139700">
                  <a:moveTo>
                    <a:pt x="0" y="0"/>
                  </a:moveTo>
                  <a:lnTo>
                    <a:pt x="50818" y="139314"/>
                  </a:lnTo>
                  <a:lnTo>
                    <a:pt x="139910" y="50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720128" y="5237217"/>
              <a:ext cx="445134" cy="457200"/>
            </a:xfrm>
            <a:custGeom>
              <a:avLst/>
              <a:gdLst/>
              <a:ahLst/>
              <a:cxnLst/>
              <a:rect l="l" t="t" r="r" b="b"/>
              <a:pathLst>
                <a:path w="445134" h="457200">
                  <a:moveTo>
                    <a:pt x="0" y="0"/>
                  </a:moveTo>
                  <a:lnTo>
                    <a:pt x="444696" y="456834"/>
                  </a:lnTo>
                </a:path>
              </a:pathLst>
            </a:custGeom>
            <a:ln w="127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894101" y="5186524"/>
              <a:ext cx="140335" cy="114300"/>
            </a:xfrm>
            <a:custGeom>
              <a:avLst/>
              <a:gdLst/>
              <a:ahLst/>
              <a:cxnLst/>
              <a:rect l="l" t="t" r="r" b="b"/>
              <a:pathLst>
                <a:path w="140335" h="114300">
                  <a:moveTo>
                    <a:pt x="0" y="0"/>
                  </a:moveTo>
                  <a:lnTo>
                    <a:pt x="89091" y="114138"/>
                  </a:lnTo>
                  <a:lnTo>
                    <a:pt x="139910" y="127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906774" y="5186524"/>
              <a:ext cx="1118870" cy="584200"/>
            </a:xfrm>
            <a:custGeom>
              <a:avLst/>
              <a:gdLst/>
              <a:ahLst/>
              <a:cxnLst/>
              <a:rect l="l" t="t" r="r" b="b"/>
              <a:pathLst>
                <a:path w="1118870" h="584200">
                  <a:moveTo>
                    <a:pt x="0" y="0"/>
                  </a:moveTo>
                  <a:lnTo>
                    <a:pt x="1118393" y="583712"/>
                  </a:lnTo>
                </a:path>
              </a:pathLst>
            </a:custGeom>
            <a:ln w="127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089584" y="3994140"/>
            <a:ext cx="92392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10" dirty="0">
                <a:latin typeface="Arial"/>
                <a:cs typeface="Arial"/>
              </a:rPr>
              <a:t>leaf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nodes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915630" y="3092613"/>
            <a:ext cx="1143635" cy="958850"/>
            <a:chOff x="4915630" y="3092613"/>
            <a:chExt cx="1143635" cy="958850"/>
          </a:xfrm>
        </p:grpSpPr>
        <p:sp>
          <p:nvSpPr>
            <p:cNvPr id="46" name="object 46"/>
            <p:cNvSpPr/>
            <p:nvPr/>
          </p:nvSpPr>
          <p:spPr>
            <a:xfrm>
              <a:off x="4915630" y="3092613"/>
              <a:ext cx="101600" cy="140335"/>
            </a:xfrm>
            <a:custGeom>
              <a:avLst/>
              <a:gdLst/>
              <a:ahLst/>
              <a:cxnLst/>
              <a:rect l="l" t="t" r="r" b="b"/>
              <a:pathLst>
                <a:path w="101600" h="140335">
                  <a:moveTo>
                    <a:pt x="50590" y="0"/>
                  </a:moveTo>
                  <a:lnTo>
                    <a:pt x="0" y="139707"/>
                  </a:lnTo>
                  <a:lnTo>
                    <a:pt x="101472" y="139707"/>
                  </a:lnTo>
                  <a:lnTo>
                    <a:pt x="505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966221" y="3118118"/>
              <a:ext cx="0" cy="812165"/>
            </a:xfrm>
            <a:custGeom>
              <a:avLst/>
              <a:gdLst/>
              <a:ahLst/>
              <a:cxnLst/>
              <a:rect l="l" t="t" r="r" b="b"/>
              <a:pathLst>
                <a:path h="812164">
                  <a:moveTo>
                    <a:pt x="0" y="0"/>
                  </a:moveTo>
                  <a:lnTo>
                    <a:pt x="0" y="811977"/>
                  </a:lnTo>
                </a:path>
              </a:pathLst>
            </a:custGeom>
            <a:ln w="12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499970" y="3130934"/>
              <a:ext cx="127635" cy="139700"/>
            </a:xfrm>
            <a:custGeom>
              <a:avLst/>
              <a:gdLst/>
              <a:ahLst/>
              <a:cxnLst/>
              <a:rect l="l" t="t" r="r" b="b"/>
              <a:pathLst>
                <a:path w="127635" h="139700">
                  <a:moveTo>
                    <a:pt x="127237" y="0"/>
                  </a:moveTo>
                  <a:lnTo>
                    <a:pt x="0" y="76134"/>
                  </a:lnTo>
                  <a:lnTo>
                    <a:pt x="101764" y="139580"/>
                  </a:lnTo>
                  <a:lnTo>
                    <a:pt x="1272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029827" y="3143623"/>
              <a:ext cx="572135" cy="824865"/>
            </a:xfrm>
            <a:custGeom>
              <a:avLst/>
              <a:gdLst/>
              <a:ahLst/>
              <a:cxnLst/>
              <a:rect l="l" t="t" r="r" b="b"/>
              <a:pathLst>
                <a:path w="572135" h="824864">
                  <a:moveTo>
                    <a:pt x="571907" y="0"/>
                  </a:moveTo>
                  <a:lnTo>
                    <a:pt x="0" y="824793"/>
                  </a:lnTo>
                </a:path>
              </a:pathLst>
            </a:custGeom>
            <a:ln w="127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919574" y="3701945"/>
              <a:ext cx="139700" cy="101600"/>
            </a:xfrm>
            <a:custGeom>
              <a:avLst/>
              <a:gdLst/>
              <a:ahLst/>
              <a:cxnLst/>
              <a:rect l="l" t="t" r="r" b="b"/>
              <a:pathLst>
                <a:path w="139700" h="101600">
                  <a:moveTo>
                    <a:pt x="139529" y="0"/>
                  </a:moveTo>
                  <a:lnTo>
                    <a:pt x="0" y="0"/>
                  </a:lnTo>
                  <a:lnTo>
                    <a:pt x="25346" y="101386"/>
                  </a:lnTo>
                  <a:lnTo>
                    <a:pt x="1395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029827" y="3701945"/>
              <a:ext cx="1004569" cy="342900"/>
            </a:xfrm>
            <a:custGeom>
              <a:avLst/>
              <a:gdLst/>
              <a:ahLst/>
              <a:cxnLst/>
              <a:rect l="l" t="t" r="r" b="b"/>
              <a:pathLst>
                <a:path w="1004570" h="342900">
                  <a:moveTo>
                    <a:pt x="1004184" y="0"/>
                  </a:moveTo>
                  <a:lnTo>
                    <a:pt x="0" y="342606"/>
                  </a:lnTo>
                </a:path>
              </a:pathLst>
            </a:custGeom>
            <a:ln w="127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74065" y="935228"/>
            <a:ext cx="47713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har char="•"/>
              <a:tabLst>
                <a:tab pos="277495" algn="l"/>
                <a:tab pos="278130" algn="l"/>
              </a:tabLst>
            </a:pP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previous representations show relations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with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restriction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upon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what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 connected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D50092"/>
                </a:solidFill>
                <a:latin typeface="Arial MT"/>
                <a:cs typeface="Arial MT"/>
              </a:rPr>
              <a:t>(networks)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spc="-5" dirty="0"/>
              <a:t>15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474065" y="2307082"/>
            <a:ext cx="3197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15900" algn="l"/>
              </a:tabLst>
            </a:pPr>
            <a:r>
              <a:rPr sz="1800" spc="-15" dirty="0">
                <a:solidFill>
                  <a:srgbClr val="D50092"/>
                </a:solidFill>
                <a:latin typeface="Arial MT"/>
                <a:cs typeface="Arial MT"/>
              </a:rPr>
              <a:t>Trees </a:t>
            </a:r>
            <a:r>
              <a:rPr sz="1800" spc="-5" dirty="0">
                <a:latin typeface="Arial MT"/>
                <a:cs typeface="Arial MT"/>
              </a:rPr>
              <a:t>are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class of </a:t>
            </a:r>
            <a:r>
              <a:rPr sz="1800" spc="-10" dirty="0">
                <a:latin typeface="Arial MT"/>
                <a:cs typeface="Arial MT"/>
              </a:rPr>
              <a:t>networks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which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</a:t>
            </a:r>
            <a:r>
              <a:rPr sz="1800" spc="-10" dirty="0">
                <a:latin typeface="Arial MT"/>
                <a:cs typeface="Arial MT"/>
              </a:rPr>
              <a:t> loops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74065" y="3404742"/>
            <a:ext cx="2894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har char="•"/>
              <a:tabLst>
                <a:tab pos="151765" algn="l"/>
              </a:tabLst>
            </a:pPr>
            <a:r>
              <a:rPr sz="1800" spc="-5" dirty="0">
                <a:latin typeface="Arial MT"/>
                <a:cs typeface="Arial MT"/>
              </a:rPr>
              <a:t>There are several common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representations: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19073" y="4227703"/>
            <a:ext cx="1231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-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trees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19073" y="4776596"/>
            <a:ext cx="1179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-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tree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maps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19073" y="5325236"/>
            <a:ext cx="20758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-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hyperbolic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browser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531734" y="5257291"/>
            <a:ext cx="12407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33399"/>
                </a:solidFill>
                <a:latin typeface="Arial MT"/>
                <a:cs typeface="Arial MT"/>
              </a:rPr>
              <a:t>(Spence,</a:t>
            </a:r>
            <a:r>
              <a:rPr sz="1400" spc="-9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99"/>
                </a:solidFill>
                <a:latin typeface="Arial MT"/>
                <a:cs typeface="Arial MT"/>
              </a:rPr>
              <a:t>2007)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40" y="4676985"/>
            <a:ext cx="4906645" cy="1192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8205" algn="ctr">
              <a:lnSpc>
                <a:spcPct val="100000"/>
              </a:lnSpc>
              <a:spcBef>
                <a:spcPts val="100"/>
              </a:spcBef>
            </a:pPr>
            <a:r>
              <a:rPr sz="1950" b="1" spc="45" dirty="0">
                <a:latin typeface="Courier New"/>
                <a:cs typeface="Courier New"/>
              </a:rPr>
              <a:t>(a)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sz="1600" spc="-5" dirty="0">
                <a:latin typeface="Arial MT"/>
                <a:cs typeface="Arial MT"/>
              </a:rPr>
              <a:t>(a)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-9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tree</a:t>
            </a:r>
            <a:r>
              <a:rPr sz="1600" spc="48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(b)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corresponding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Cone</a:t>
            </a:r>
            <a:r>
              <a:rPr sz="1600" spc="-20" dirty="0">
                <a:latin typeface="Arial MT"/>
                <a:cs typeface="Arial MT"/>
              </a:rPr>
              <a:t> Tree</a:t>
            </a:r>
            <a:endParaRPr sz="16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625"/>
              </a:spcBef>
            </a:pPr>
            <a:r>
              <a:rPr sz="1950" b="1" spc="50" dirty="0">
                <a:latin typeface="Courier New"/>
                <a:cs typeface="Courier New"/>
              </a:rPr>
              <a:t>(b)</a:t>
            </a:r>
            <a:endParaRPr sz="195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14943" y="4146409"/>
            <a:ext cx="2544344" cy="228152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11543" y="3773808"/>
            <a:ext cx="5165725" cy="776605"/>
            <a:chOff x="811543" y="3773808"/>
            <a:chExt cx="5165725" cy="776605"/>
          </a:xfrm>
        </p:grpSpPr>
        <p:sp>
          <p:nvSpPr>
            <p:cNvPr id="5" name="object 5"/>
            <p:cNvSpPr/>
            <p:nvPr/>
          </p:nvSpPr>
          <p:spPr>
            <a:xfrm>
              <a:off x="842650" y="3804964"/>
              <a:ext cx="5119370" cy="729615"/>
            </a:xfrm>
            <a:custGeom>
              <a:avLst/>
              <a:gdLst/>
              <a:ahLst/>
              <a:cxnLst/>
              <a:rect l="l" t="t" r="r" b="b"/>
              <a:pathLst>
                <a:path w="5119370" h="729614">
                  <a:moveTo>
                    <a:pt x="930724" y="170415"/>
                  </a:moveTo>
                  <a:lnTo>
                    <a:pt x="0" y="387996"/>
                  </a:lnTo>
                </a:path>
                <a:path w="5119370" h="729614">
                  <a:moveTo>
                    <a:pt x="930724" y="170415"/>
                  </a:moveTo>
                  <a:lnTo>
                    <a:pt x="279367" y="387996"/>
                  </a:lnTo>
                </a:path>
                <a:path w="5119370" h="729614">
                  <a:moveTo>
                    <a:pt x="946288" y="170415"/>
                  </a:moveTo>
                  <a:lnTo>
                    <a:pt x="496497" y="387996"/>
                  </a:lnTo>
                </a:path>
                <a:path w="5119370" h="729614">
                  <a:moveTo>
                    <a:pt x="946288" y="155260"/>
                  </a:moveTo>
                  <a:lnTo>
                    <a:pt x="775477" y="387996"/>
                  </a:lnTo>
                </a:path>
                <a:path w="5119370" h="729614">
                  <a:moveTo>
                    <a:pt x="930724" y="170415"/>
                  </a:moveTo>
                  <a:lnTo>
                    <a:pt x="1054845" y="387996"/>
                  </a:lnTo>
                </a:path>
                <a:path w="5119370" h="729614">
                  <a:moveTo>
                    <a:pt x="946288" y="170415"/>
                  </a:moveTo>
                  <a:lnTo>
                    <a:pt x="1318665" y="387996"/>
                  </a:lnTo>
                </a:path>
                <a:path w="5119370" h="729614">
                  <a:moveTo>
                    <a:pt x="930724" y="170415"/>
                  </a:moveTo>
                  <a:lnTo>
                    <a:pt x="1535825" y="387996"/>
                  </a:lnTo>
                </a:path>
                <a:path w="5119370" h="729614">
                  <a:moveTo>
                    <a:pt x="946288" y="170415"/>
                  </a:moveTo>
                  <a:lnTo>
                    <a:pt x="1814697" y="387996"/>
                  </a:lnTo>
                </a:path>
                <a:path w="5119370" h="729614">
                  <a:moveTo>
                    <a:pt x="3350585" y="170415"/>
                  </a:moveTo>
                  <a:lnTo>
                    <a:pt x="2466535" y="387996"/>
                  </a:lnTo>
                </a:path>
                <a:path w="5119370" h="729614">
                  <a:moveTo>
                    <a:pt x="3350585" y="155260"/>
                  </a:moveTo>
                  <a:lnTo>
                    <a:pt x="2745561" y="387996"/>
                  </a:lnTo>
                </a:path>
                <a:path w="5119370" h="729614">
                  <a:moveTo>
                    <a:pt x="3350585" y="170415"/>
                  </a:moveTo>
                  <a:lnTo>
                    <a:pt x="2962582" y="387996"/>
                  </a:lnTo>
                </a:path>
                <a:path w="5119370" h="729614">
                  <a:moveTo>
                    <a:pt x="3350585" y="170415"/>
                  </a:moveTo>
                  <a:lnTo>
                    <a:pt x="3241919" y="387996"/>
                  </a:lnTo>
                </a:path>
                <a:path w="5119370" h="729614">
                  <a:moveTo>
                    <a:pt x="3350585" y="170415"/>
                  </a:moveTo>
                  <a:lnTo>
                    <a:pt x="3521411" y="387996"/>
                  </a:lnTo>
                </a:path>
                <a:path w="5119370" h="729614">
                  <a:moveTo>
                    <a:pt x="3350585" y="155260"/>
                  </a:moveTo>
                  <a:lnTo>
                    <a:pt x="3800283" y="387996"/>
                  </a:lnTo>
                </a:path>
                <a:path w="5119370" h="729614">
                  <a:moveTo>
                    <a:pt x="3350585" y="155260"/>
                  </a:moveTo>
                  <a:lnTo>
                    <a:pt x="4002267" y="387996"/>
                  </a:lnTo>
                </a:path>
                <a:path w="5119370" h="729614">
                  <a:moveTo>
                    <a:pt x="3366086" y="170415"/>
                  </a:moveTo>
                  <a:lnTo>
                    <a:pt x="4296795" y="387996"/>
                  </a:lnTo>
                </a:path>
                <a:path w="5119370" h="729614">
                  <a:moveTo>
                    <a:pt x="4281294" y="170415"/>
                  </a:moveTo>
                  <a:lnTo>
                    <a:pt x="3847097" y="713981"/>
                  </a:lnTo>
                </a:path>
                <a:path w="5119370" h="729614">
                  <a:moveTo>
                    <a:pt x="4281294" y="170415"/>
                  </a:moveTo>
                  <a:lnTo>
                    <a:pt x="4017459" y="713981"/>
                  </a:lnTo>
                </a:path>
                <a:path w="5119370" h="729614">
                  <a:moveTo>
                    <a:pt x="4281294" y="155260"/>
                  </a:moveTo>
                  <a:lnTo>
                    <a:pt x="4172784" y="729445"/>
                  </a:lnTo>
                </a:path>
                <a:path w="5119370" h="729614">
                  <a:moveTo>
                    <a:pt x="3024898" y="0"/>
                  </a:moveTo>
                  <a:lnTo>
                    <a:pt x="5118995" y="170415"/>
                  </a:lnTo>
                </a:path>
                <a:path w="5119370" h="729614">
                  <a:moveTo>
                    <a:pt x="3024898" y="0"/>
                  </a:moveTo>
                  <a:lnTo>
                    <a:pt x="4281294" y="170415"/>
                  </a:lnTo>
                </a:path>
                <a:path w="5119370" h="729614">
                  <a:moveTo>
                    <a:pt x="3024898" y="0"/>
                  </a:moveTo>
                  <a:lnTo>
                    <a:pt x="3350585" y="170415"/>
                  </a:lnTo>
                </a:path>
                <a:path w="5119370" h="729614">
                  <a:moveTo>
                    <a:pt x="3024898" y="0"/>
                  </a:moveTo>
                  <a:lnTo>
                    <a:pt x="2699212" y="170415"/>
                  </a:lnTo>
                </a:path>
                <a:path w="5119370" h="729614">
                  <a:moveTo>
                    <a:pt x="3024898" y="15464"/>
                  </a:moveTo>
                  <a:lnTo>
                    <a:pt x="1877013" y="155260"/>
                  </a:lnTo>
                </a:path>
                <a:path w="5119370" h="729614">
                  <a:moveTo>
                    <a:pt x="3040400" y="15464"/>
                  </a:moveTo>
                  <a:lnTo>
                    <a:pt x="930724" y="170415"/>
                  </a:lnTo>
                </a:path>
              </a:pathLst>
            </a:custGeom>
            <a:ln w="155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36391" y="3789345"/>
              <a:ext cx="46990" cy="31115"/>
            </a:xfrm>
            <a:custGeom>
              <a:avLst/>
              <a:gdLst/>
              <a:ahLst/>
              <a:cxnLst/>
              <a:rect l="l" t="t" r="r" b="b"/>
              <a:pathLst>
                <a:path w="46989" h="31114">
                  <a:moveTo>
                    <a:pt x="15501" y="0"/>
                  </a:moveTo>
                  <a:lnTo>
                    <a:pt x="0" y="0"/>
                  </a:lnTo>
                  <a:lnTo>
                    <a:pt x="0" y="31082"/>
                  </a:lnTo>
                  <a:lnTo>
                    <a:pt x="15501" y="31082"/>
                  </a:lnTo>
                  <a:lnTo>
                    <a:pt x="26974" y="30841"/>
                  </a:lnTo>
                  <a:lnTo>
                    <a:pt x="36951" y="29149"/>
                  </a:lnTo>
                  <a:lnTo>
                    <a:pt x="43992" y="24559"/>
                  </a:lnTo>
                  <a:lnTo>
                    <a:pt x="46659" y="15618"/>
                  </a:lnTo>
                  <a:lnTo>
                    <a:pt x="43992" y="6589"/>
                  </a:lnTo>
                  <a:lnTo>
                    <a:pt x="36951" y="1952"/>
                  </a:lnTo>
                  <a:lnTo>
                    <a:pt x="26975" y="244"/>
                  </a:lnTo>
                  <a:lnTo>
                    <a:pt x="155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6391" y="3789345"/>
              <a:ext cx="46990" cy="31115"/>
            </a:xfrm>
            <a:custGeom>
              <a:avLst/>
              <a:gdLst/>
              <a:ahLst/>
              <a:cxnLst/>
              <a:rect l="l" t="t" r="r" b="b"/>
              <a:pathLst>
                <a:path w="46989" h="31114">
                  <a:moveTo>
                    <a:pt x="15501" y="0"/>
                  </a:moveTo>
                  <a:lnTo>
                    <a:pt x="0" y="0"/>
                  </a:lnTo>
                  <a:lnTo>
                    <a:pt x="0" y="31082"/>
                  </a:lnTo>
                  <a:lnTo>
                    <a:pt x="15501" y="31082"/>
                  </a:lnTo>
                  <a:lnTo>
                    <a:pt x="26974" y="30841"/>
                  </a:lnTo>
                  <a:lnTo>
                    <a:pt x="36951" y="29149"/>
                  </a:lnTo>
                  <a:lnTo>
                    <a:pt x="43992" y="24559"/>
                  </a:lnTo>
                  <a:lnTo>
                    <a:pt x="46659" y="15618"/>
                  </a:lnTo>
                  <a:lnTo>
                    <a:pt x="43992" y="6589"/>
                  </a:lnTo>
                  <a:lnTo>
                    <a:pt x="36951" y="1952"/>
                  </a:lnTo>
                  <a:lnTo>
                    <a:pt x="26975" y="244"/>
                  </a:lnTo>
                  <a:lnTo>
                    <a:pt x="15501" y="0"/>
                  </a:lnTo>
                </a:path>
              </a:pathLst>
            </a:custGeom>
            <a:ln w="310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57812" y="3944760"/>
              <a:ext cx="31750" cy="46355"/>
            </a:xfrm>
            <a:custGeom>
              <a:avLst/>
              <a:gdLst/>
              <a:ahLst/>
              <a:cxnLst/>
              <a:rect l="l" t="t" r="r" b="b"/>
              <a:pathLst>
                <a:path w="31750" h="46354">
                  <a:moveTo>
                    <a:pt x="31126" y="0"/>
                  </a:moveTo>
                  <a:lnTo>
                    <a:pt x="0" y="0"/>
                  </a:lnTo>
                  <a:lnTo>
                    <a:pt x="0" y="15464"/>
                  </a:lnTo>
                  <a:lnTo>
                    <a:pt x="243" y="26666"/>
                  </a:lnTo>
                  <a:lnTo>
                    <a:pt x="1945" y="36534"/>
                  </a:lnTo>
                  <a:lnTo>
                    <a:pt x="6565" y="43560"/>
                  </a:lnTo>
                  <a:lnTo>
                    <a:pt x="15563" y="46237"/>
                  </a:lnTo>
                  <a:lnTo>
                    <a:pt x="24561" y="43560"/>
                  </a:lnTo>
                  <a:lnTo>
                    <a:pt x="29181" y="36534"/>
                  </a:lnTo>
                  <a:lnTo>
                    <a:pt x="30883" y="26666"/>
                  </a:lnTo>
                  <a:lnTo>
                    <a:pt x="31126" y="15464"/>
                  </a:lnTo>
                  <a:lnTo>
                    <a:pt x="311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7812" y="3944760"/>
              <a:ext cx="31750" cy="46355"/>
            </a:xfrm>
            <a:custGeom>
              <a:avLst/>
              <a:gdLst/>
              <a:ahLst/>
              <a:cxnLst/>
              <a:rect l="l" t="t" r="r" b="b"/>
              <a:pathLst>
                <a:path w="31750" h="46354">
                  <a:moveTo>
                    <a:pt x="6565" y="43560"/>
                  </a:moveTo>
                  <a:lnTo>
                    <a:pt x="31126" y="15464"/>
                  </a:lnTo>
                  <a:lnTo>
                    <a:pt x="31126" y="0"/>
                  </a:lnTo>
                  <a:lnTo>
                    <a:pt x="0" y="0"/>
                  </a:lnTo>
                  <a:lnTo>
                    <a:pt x="0" y="15464"/>
                  </a:lnTo>
                  <a:lnTo>
                    <a:pt x="243" y="26666"/>
                  </a:lnTo>
                  <a:lnTo>
                    <a:pt x="1945" y="36534"/>
                  </a:lnTo>
                  <a:lnTo>
                    <a:pt x="6565" y="43560"/>
                  </a:lnTo>
                </a:path>
              </a:pathLst>
            </a:custGeom>
            <a:ln w="311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72962" y="3929216"/>
              <a:ext cx="77747" cy="773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95161" y="3929216"/>
              <a:ext cx="77747" cy="7732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177579" y="3944760"/>
              <a:ext cx="31750" cy="31115"/>
            </a:xfrm>
            <a:custGeom>
              <a:avLst/>
              <a:gdLst/>
              <a:ahLst/>
              <a:cxnLst/>
              <a:rect l="l" t="t" r="r" b="b"/>
              <a:pathLst>
                <a:path w="31750" h="31114">
                  <a:moveTo>
                    <a:pt x="31157" y="0"/>
                  </a:moveTo>
                  <a:lnTo>
                    <a:pt x="0" y="0"/>
                  </a:lnTo>
                  <a:lnTo>
                    <a:pt x="0" y="30619"/>
                  </a:lnTo>
                  <a:lnTo>
                    <a:pt x="31157" y="30619"/>
                  </a:lnTo>
                  <a:lnTo>
                    <a:pt x="311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77579" y="3944760"/>
              <a:ext cx="31750" cy="31115"/>
            </a:xfrm>
            <a:custGeom>
              <a:avLst/>
              <a:gdLst/>
              <a:ahLst/>
              <a:cxnLst/>
              <a:rect l="l" t="t" r="r" b="b"/>
              <a:pathLst>
                <a:path w="31750" h="31114">
                  <a:moveTo>
                    <a:pt x="0" y="15154"/>
                  </a:moveTo>
                  <a:lnTo>
                    <a:pt x="0" y="30619"/>
                  </a:lnTo>
                  <a:lnTo>
                    <a:pt x="15656" y="30619"/>
                  </a:lnTo>
                  <a:lnTo>
                    <a:pt x="31157" y="30619"/>
                  </a:lnTo>
                  <a:lnTo>
                    <a:pt x="31157" y="15154"/>
                  </a:lnTo>
                  <a:lnTo>
                    <a:pt x="31157" y="0"/>
                  </a:lnTo>
                  <a:lnTo>
                    <a:pt x="15656" y="0"/>
                  </a:lnTo>
                  <a:lnTo>
                    <a:pt x="0" y="0"/>
                  </a:lnTo>
                  <a:lnTo>
                    <a:pt x="0" y="15154"/>
                  </a:lnTo>
                  <a:close/>
                </a:path>
              </a:pathLst>
            </a:custGeom>
            <a:ln w="31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08444" y="3944760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1002" y="0"/>
                  </a:moveTo>
                  <a:lnTo>
                    <a:pt x="0" y="0"/>
                  </a:lnTo>
                  <a:lnTo>
                    <a:pt x="0" y="30619"/>
                  </a:lnTo>
                  <a:lnTo>
                    <a:pt x="31002" y="30619"/>
                  </a:lnTo>
                  <a:lnTo>
                    <a:pt x="310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08444" y="3944760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15154"/>
                  </a:moveTo>
                  <a:lnTo>
                    <a:pt x="0" y="30619"/>
                  </a:lnTo>
                  <a:lnTo>
                    <a:pt x="15501" y="30619"/>
                  </a:lnTo>
                  <a:lnTo>
                    <a:pt x="31002" y="30619"/>
                  </a:lnTo>
                  <a:lnTo>
                    <a:pt x="31002" y="15154"/>
                  </a:lnTo>
                  <a:lnTo>
                    <a:pt x="31002" y="0"/>
                  </a:lnTo>
                  <a:lnTo>
                    <a:pt x="15501" y="0"/>
                  </a:lnTo>
                  <a:lnTo>
                    <a:pt x="0" y="0"/>
                  </a:lnTo>
                  <a:lnTo>
                    <a:pt x="0" y="15154"/>
                  </a:lnTo>
                  <a:close/>
                </a:path>
              </a:pathLst>
            </a:custGeom>
            <a:ln w="31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30488" y="3944760"/>
              <a:ext cx="31750" cy="31115"/>
            </a:xfrm>
            <a:custGeom>
              <a:avLst/>
              <a:gdLst/>
              <a:ahLst/>
              <a:cxnLst/>
              <a:rect l="l" t="t" r="r" b="b"/>
              <a:pathLst>
                <a:path w="31750" h="31114">
                  <a:moveTo>
                    <a:pt x="31157" y="0"/>
                  </a:moveTo>
                  <a:lnTo>
                    <a:pt x="0" y="0"/>
                  </a:lnTo>
                  <a:lnTo>
                    <a:pt x="0" y="30619"/>
                  </a:lnTo>
                  <a:lnTo>
                    <a:pt x="31157" y="30619"/>
                  </a:lnTo>
                  <a:lnTo>
                    <a:pt x="311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30488" y="3944760"/>
              <a:ext cx="31750" cy="31115"/>
            </a:xfrm>
            <a:custGeom>
              <a:avLst/>
              <a:gdLst/>
              <a:ahLst/>
              <a:cxnLst/>
              <a:rect l="l" t="t" r="r" b="b"/>
              <a:pathLst>
                <a:path w="31750" h="31114">
                  <a:moveTo>
                    <a:pt x="0" y="15154"/>
                  </a:moveTo>
                  <a:lnTo>
                    <a:pt x="0" y="30619"/>
                  </a:lnTo>
                  <a:lnTo>
                    <a:pt x="15656" y="30619"/>
                  </a:lnTo>
                  <a:lnTo>
                    <a:pt x="31157" y="30619"/>
                  </a:lnTo>
                  <a:lnTo>
                    <a:pt x="31157" y="15154"/>
                  </a:lnTo>
                  <a:lnTo>
                    <a:pt x="31157" y="0"/>
                  </a:lnTo>
                  <a:lnTo>
                    <a:pt x="15656" y="0"/>
                  </a:lnTo>
                  <a:lnTo>
                    <a:pt x="0" y="0"/>
                  </a:lnTo>
                  <a:lnTo>
                    <a:pt x="0" y="15154"/>
                  </a:lnTo>
                  <a:close/>
                </a:path>
              </a:pathLst>
            </a:custGeom>
            <a:ln w="31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7087" y="4161877"/>
              <a:ext cx="31750" cy="31115"/>
            </a:xfrm>
            <a:custGeom>
              <a:avLst/>
              <a:gdLst/>
              <a:ahLst/>
              <a:cxnLst/>
              <a:rect l="l" t="t" r="r" b="b"/>
              <a:pathLst>
                <a:path w="31750" h="31114">
                  <a:moveTo>
                    <a:pt x="31125" y="0"/>
                  </a:moveTo>
                  <a:lnTo>
                    <a:pt x="0" y="0"/>
                  </a:lnTo>
                  <a:lnTo>
                    <a:pt x="0" y="31082"/>
                  </a:lnTo>
                  <a:lnTo>
                    <a:pt x="31125" y="31082"/>
                  </a:lnTo>
                  <a:lnTo>
                    <a:pt x="31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7087" y="4161877"/>
              <a:ext cx="31750" cy="31115"/>
            </a:xfrm>
            <a:custGeom>
              <a:avLst/>
              <a:gdLst/>
              <a:ahLst/>
              <a:cxnLst/>
              <a:rect l="l" t="t" r="r" b="b"/>
              <a:pathLst>
                <a:path w="31750" h="31114">
                  <a:moveTo>
                    <a:pt x="0" y="15618"/>
                  </a:moveTo>
                  <a:lnTo>
                    <a:pt x="0" y="31082"/>
                  </a:lnTo>
                  <a:lnTo>
                    <a:pt x="15563" y="31082"/>
                  </a:lnTo>
                  <a:lnTo>
                    <a:pt x="31125" y="31082"/>
                  </a:lnTo>
                  <a:lnTo>
                    <a:pt x="31125" y="15618"/>
                  </a:lnTo>
                  <a:lnTo>
                    <a:pt x="31125" y="0"/>
                  </a:lnTo>
                  <a:lnTo>
                    <a:pt x="15563" y="0"/>
                  </a:lnTo>
                  <a:lnTo>
                    <a:pt x="0" y="0"/>
                  </a:lnTo>
                  <a:lnTo>
                    <a:pt x="0" y="15618"/>
                  </a:lnTo>
                  <a:close/>
                </a:path>
              </a:pathLst>
            </a:custGeom>
            <a:ln w="31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90891" y="4161877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5" h="31114">
                  <a:moveTo>
                    <a:pt x="15563" y="0"/>
                  </a:moveTo>
                  <a:lnTo>
                    <a:pt x="0" y="0"/>
                  </a:lnTo>
                  <a:lnTo>
                    <a:pt x="0" y="31082"/>
                  </a:lnTo>
                  <a:lnTo>
                    <a:pt x="15563" y="31082"/>
                  </a:lnTo>
                  <a:lnTo>
                    <a:pt x="26934" y="30841"/>
                  </a:lnTo>
                  <a:lnTo>
                    <a:pt x="36777" y="29149"/>
                  </a:lnTo>
                  <a:lnTo>
                    <a:pt x="43701" y="24559"/>
                  </a:lnTo>
                  <a:lnTo>
                    <a:pt x="46318" y="15618"/>
                  </a:lnTo>
                  <a:lnTo>
                    <a:pt x="43701" y="6589"/>
                  </a:lnTo>
                  <a:lnTo>
                    <a:pt x="36777" y="1952"/>
                  </a:lnTo>
                  <a:lnTo>
                    <a:pt x="26934" y="244"/>
                  </a:lnTo>
                  <a:lnTo>
                    <a:pt x="155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90891" y="4161877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5" h="31114">
                  <a:moveTo>
                    <a:pt x="15563" y="0"/>
                  </a:moveTo>
                  <a:lnTo>
                    <a:pt x="0" y="0"/>
                  </a:lnTo>
                  <a:lnTo>
                    <a:pt x="0" y="31082"/>
                  </a:lnTo>
                  <a:lnTo>
                    <a:pt x="15563" y="31082"/>
                  </a:lnTo>
                  <a:lnTo>
                    <a:pt x="26934" y="30841"/>
                  </a:lnTo>
                  <a:lnTo>
                    <a:pt x="36777" y="29149"/>
                  </a:lnTo>
                  <a:lnTo>
                    <a:pt x="43701" y="24559"/>
                  </a:lnTo>
                  <a:lnTo>
                    <a:pt x="46318" y="15618"/>
                  </a:lnTo>
                  <a:lnTo>
                    <a:pt x="43701" y="6589"/>
                  </a:lnTo>
                  <a:lnTo>
                    <a:pt x="36777" y="1952"/>
                  </a:lnTo>
                  <a:lnTo>
                    <a:pt x="26934" y="244"/>
                  </a:lnTo>
                  <a:lnTo>
                    <a:pt x="15563" y="0"/>
                  </a:lnTo>
                </a:path>
              </a:pathLst>
            </a:custGeom>
            <a:ln w="310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08021" y="4161877"/>
              <a:ext cx="31750" cy="31115"/>
            </a:xfrm>
            <a:custGeom>
              <a:avLst/>
              <a:gdLst/>
              <a:ahLst/>
              <a:cxnLst/>
              <a:rect l="l" t="t" r="r" b="b"/>
              <a:pathLst>
                <a:path w="31750" h="31114">
                  <a:moveTo>
                    <a:pt x="31126" y="0"/>
                  </a:moveTo>
                  <a:lnTo>
                    <a:pt x="0" y="0"/>
                  </a:lnTo>
                  <a:lnTo>
                    <a:pt x="0" y="31082"/>
                  </a:lnTo>
                  <a:lnTo>
                    <a:pt x="31126" y="31082"/>
                  </a:lnTo>
                  <a:lnTo>
                    <a:pt x="311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08021" y="4161877"/>
              <a:ext cx="31750" cy="31115"/>
            </a:xfrm>
            <a:custGeom>
              <a:avLst/>
              <a:gdLst/>
              <a:ahLst/>
              <a:cxnLst/>
              <a:rect l="l" t="t" r="r" b="b"/>
              <a:pathLst>
                <a:path w="31750" h="31114">
                  <a:moveTo>
                    <a:pt x="0" y="15618"/>
                  </a:moveTo>
                  <a:lnTo>
                    <a:pt x="0" y="31082"/>
                  </a:lnTo>
                  <a:lnTo>
                    <a:pt x="15563" y="31082"/>
                  </a:lnTo>
                  <a:lnTo>
                    <a:pt x="31126" y="31082"/>
                  </a:lnTo>
                  <a:lnTo>
                    <a:pt x="31126" y="15618"/>
                  </a:lnTo>
                  <a:lnTo>
                    <a:pt x="31126" y="0"/>
                  </a:lnTo>
                  <a:lnTo>
                    <a:pt x="15563" y="0"/>
                  </a:lnTo>
                  <a:lnTo>
                    <a:pt x="0" y="0"/>
                  </a:lnTo>
                  <a:lnTo>
                    <a:pt x="0" y="15618"/>
                  </a:lnTo>
                  <a:close/>
                </a:path>
              </a:pathLst>
            </a:custGeom>
            <a:ln w="31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71825" y="4161877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5" h="31114">
                  <a:moveTo>
                    <a:pt x="15563" y="0"/>
                  </a:moveTo>
                  <a:lnTo>
                    <a:pt x="0" y="0"/>
                  </a:lnTo>
                  <a:lnTo>
                    <a:pt x="0" y="31082"/>
                  </a:lnTo>
                  <a:lnTo>
                    <a:pt x="15563" y="31082"/>
                  </a:lnTo>
                  <a:lnTo>
                    <a:pt x="26768" y="30841"/>
                  </a:lnTo>
                  <a:lnTo>
                    <a:pt x="36624" y="29149"/>
                  </a:lnTo>
                  <a:lnTo>
                    <a:pt x="43633" y="24559"/>
                  </a:lnTo>
                  <a:lnTo>
                    <a:pt x="46302" y="15618"/>
                  </a:lnTo>
                  <a:lnTo>
                    <a:pt x="43633" y="6589"/>
                  </a:lnTo>
                  <a:lnTo>
                    <a:pt x="36624" y="1952"/>
                  </a:lnTo>
                  <a:lnTo>
                    <a:pt x="26768" y="244"/>
                  </a:lnTo>
                  <a:lnTo>
                    <a:pt x="155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71825" y="4161877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5" h="31114">
                  <a:moveTo>
                    <a:pt x="15563" y="0"/>
                  </a:moveTo>
                  <a:lnTo>
                    <a:pt x="0" y="0"/>
                  </a:lnTo>
                  <a:lnTo>
                    <a:pt x="0" y="31082"/>
                  </a:lnTo>
                  <a:lnTo>
                    <a:pt x="15563" y="31082"/>
                  </a:lnTo>
                  <a:lnTo>
                    <a:pt x="26768" y="30841"/>
                  </a:lnTo>
                  <a:lnTo>
                    <a:pt x="36624" y="29149"/>
                  </a:lnTo>
                  <a:lnTo>
                    <a:pt x="43633" y="24559"/>
                  </a:lnTo>
                  <a:lnTo>
                    <a:pt x="46302" y="15618"/>
                  </a:lnTo>
                  <a:lnTo>
                    <a:pt x="43633" y="6589"/>
                  </a:lnTo>
                  <a:lnTo>
                    <a:pt x="36624" y="1952"/>
                  </a:lnTo>
                  <a:lnTo>
                    <a:pt x="26768" y="244"/>
                  </a:lnTo>
                  <a:lnTo>
                    <a:pt x="15563" y="0"/>
                  </a:lnTo>
                </a:path>
              </a:pathLst>
            </a:custGeom>
            <a:ln w="310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66384" y="4161877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1111" y="0"/>
                  </a:moveTo>
                  <a:lnTo>
                    <a:pt x="0" y="0"/>
                  </a:lnTo>
                  <a:lnTo>
                    <a:pt x="0" y="31082"/>
                  </a:lnTo>
                  <a:lnTo>
                    <a:pt x="31111" y="31082"/>
                  </a:lnTo>
                  <a:lnTo>
                    <a:pt x="311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66384" y="4161877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15618"/>
                  </a:moveTo>
                  <a:lnTo>
                    <a:pt x="0" y="31082"/>
                  </a:lnTo>
                  <a:lnTo>
                    <a:pt x="15563" y="31082"/>
                  </a:lnTo>
                  <a:lnTo>
                    <a:pt x="31111" y="31082"/>
                  </a:lnTo>
                  <a:lnTo>
                    <a:pt x="31111" y="15618"/>
                  </a:lnTo>
                  <a:lnTo>
                    <a:pt x="31111" y="0"/>
                  </a:lnTo>
                  <a:lnTo>
                    <a:pt x="15563" y="0"/>
                  </a:lnTo>
                  <a:lnTo>
                    <a:pt x="0" y="0"/>
                  </a:lnTo>
                  <a:lnTo>
                    <a:pt x="0" y="15618"/>
                  </a:lnTo>
                  <a:close/>
                </a:path>
              </a:pathLst>
            </a:custGeom>
            <a:ln w="31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30189" y="4161877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5" h="31114">
                  <a:moveTo>
                    <a:pt x="15563" y="0"/>
                  </a:moveTo>
                  <a:lnTo>
                    <a:pt x="0" y="0"/>
                  </a:lnTo>
                  <a:lnTo>
                    <a:pt x="0" y="31082"/>
                  </a:lnTo>
                  <a:lnTo>
                    <a:pt x="15563" y="31082"/>
                  </a:lnTo>
                  <a:lnTo>
                    <a:pt x="26932" y="30841"/>
                  </a:lnTo>
                  <a:lnTo>
                    <a:pt x="36769" y="29149"/>
                  </a:lnTo>
                  <a:lnTo>
                    <a:pt x="43688" y="24559"/>
                  </a:lnTo>
                  <a:lnTo>
                    <a:pt x="46302" y="15618"/>
                  </a:lnTo>
                  <a:lnTo>
                    <a:pt x="43688" y="6589"/>
                  </a:lnTo>
                  <a:lnTo>
                    <a:pt x="36769" y="1952"/>
                  </a:lnTo>
                  <a:lnTo>
                    <a:pt x="26932" y="244"/>
                  </a:lnTo>
                  <a:lnTo>
                    <a:pt x="155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30189" y="4161877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5" h="31114">
                  <a:moveTo>
                    <a:pt x="15563" y="0"/>
                  </a:moveTo>
                  <a:lnTo>
                    <a:pt x="0" y="0"/>
                  </a:lnTo>
                  <a:lnTo>
                    <a:pt x="0" y="31082"/>
                  </a:lnTo>
                  <a:lnTo>
                    <a:pt x="15563" y="31082"/>
                  </a:lnTo>
                  <a:lnTo>
                    <a:pt x="26932" y="30841"/>
                  </a:lnTo>
                  <a:lnTo>
                    <a:pt x="36769" y="29149"/>
                  </a:lnTo>
                  <a:lnTo>
                    <a:pt x="43688" y="24559"/>
                  </a:lnTo>
                  <a:lnTo>
                    <a:pt x="46302" y="15618"/>
                  </a:lnTo>
                  <a:lnTo>
                    <a:pt x="43688" y="6589"/>
                  </a:lnTo>
                  <a:lnTo>
                    <a:pt x="36769" y="1952"/>
                  </a:lnTo>
                  <a:lnTo>
                    <a:pt x="26932" y="244"/>
                  </a:lnTo>
                  <a:lnTo>
                    <a:pt x="15563" y="0"/>
                  </a:lnTo>
                </a:path>
              </a:pathLst>
            </a:custGeom>
            <a:ln w="310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47303" y="4161877"/>
              <a:ext cx="31750" cy="31115"/>
            </a:xfrm>
            <a:custGeom>
              <a:avLst/>
              <a:gdLst/>
              <a:ahLst/>
              <a:cxnLst/>
              <a:rect l="l" t="t" r="r" b="b"/>
              <a:pathLst>
                <a:path w="31750" h="31114">
                  <a:moveTo>
                    <a:pt x="31173" y="0"/>
                  </a:moveTo>
                  <a:lnTo>
                    <a:pt x="0" y="0"/>
                  </a:lnTo>
                  <a:lnTo>
                    <a:pt x="0" y="31082"/>
                  </a:lnTo>
                  <a:lnTo>
                    <a:pt x="31173" y="31082"/>
                  </a:lnTo>
                  <a:lnTo>
                    <a:pt x="311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47303" y="4161877"/>
              <a:ext cx="31750" cy="31115"/>
            </a:xfrm>
            <a:custGeom>
              <a:avLst/>
              <a:gdLst/>
              <a:ahLst/>
              <a:cxnLst/>
              <a:rect l="l" t="t" r="r" b="b"/>
              <a:pathLst>
                <a:path w="31750" h="31114">
                  <a:moveTo>
                    <a:pt x="0" y="15618"/>
                  </a:moveTo>
                  <a:lnTo>
                    <a:pt x="0" y="31082"/>
                  </a:lnTo>
                  <a:lnTo>
                    <a:pt x="15563" y="31082"/>
                  </a:lnTo>
                  <a:lnTo>
                    <a:pt x="31173" y="31082"/>
                  </a:lnTo>
                  <a:lnTo>
                    <a:pt x="31173" y="15618"/>
                  </a:lnTo>
                  <a:lnTo>
                    <a:pt x="31173" y="0"/>
                  </a:lnTo>
                  <a:lnTo>
                    <a:pt x="15563" y="0"/>
                  </a:lnTo>
                  <a:lnTo>
                    <a:pt x="0" y="0"/>
                  </a:lnTo>
                  <a:lnTo>
                    <a:pt x="0" y="15618"/>
                  </a:lnTo>
                  <a:close/>
                </a:path>
              </a:pathLst>
            </a:custGeom>
            <a:ln w="31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11153" y="4161877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5" h="31114">
                  <a:moveTo>
                    <a:pt x="15501" y="0"/>
                  </a:moveTo>
                  <a:lnTo>
                    <a:pt x="0" y="0"/>
                  </a:lnTo>
                  <a:lnTo>
                    <a:pt x="0" y="31082"/>
                  </a:lnTo>
                  <a:lnTo>
                    <a:pt x="15501" y="31082"/>
                  </a:lnTo>
                  <a:lnTo>
                    <a:pt x="26706" y="30841"/>
                  </a:lnTo>
                  <a:lnTo>
                    <a:pt x="36544" y="29149"/>
                  </a:lnTo>
                  <a:lnTo>
                    <a:pt x="43534" y="24559"/>
                  </a:lnTo>
                  <a:lnTo>
                    <a:pt x="46194" y="15618"/>
                  </a:lnTo>
                  <a:lnTo>
                    <a:pt x="43534" y="6589"/>
                  </a:lnTo>
                  <a:lnTo>
                    <a:pt x="36544" y="1952"/>
                  </a:lnTo>
                  <a:lnTo>
                    <a:pt x="26706" y="244"/>
                  </a:lnTo>
                  <a:lnTo>
                    <a:pt x="155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11153" y="4161877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5" h="31114">
                  <a:moveTo>
                    <a:pt x="15501" y="0"/>
                  </a:moveTo>
                  <a:lnTo>
                    <a:pt x="0" y="0"/>
                  </a:lnTo>
                  <a:lnTo>
                    <a:pt x="0" y="31082"/>
                  </a:lnTo>
                  <a:lnTo>
                    <a:pt x="15501" y="31082"/>
                  </a:lnTo>
                  <a:lnTo>
                    <a:pt x="26706" y="30841"/>
                  </a:lnTo>
                  <a:lnTo>
                    <a:pt x="36544" y="29149"/>
                  </a:lnTo>
                  <a:lnTo>
                    <a:pt x="43534" y="24559"/>
                  </a:lnTo>
                  <a:lnTo>
                    <a:pt x="46194" y="15618"/>
                  </a:lnTo>
                  <a:lnTo>
                    <a:pt x="43534" y="6589"/>
                  </a:lnTo>
                  <a:lnTo>
                    <a:pt x="36544" y="1952"/>
                  </a:lnTo>
                  <a:lnTo>
                    <a:pt x="26706" y="244"/>
                  </a:lnTo>
                  <a:lnTo>
                    <a:pt x="15501" y="0"/>
                  </a:lnTo>
                </a:path>
              </a:pathLst>
            </a:custGeom>
            <a:ln w="310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93529" y="4161877"/>
              <a:ext cx="31750" cy="46990"/>
            </a:xfrm>
            <a:custGeom>
              <a:avLst/>
              <a:gdLst/>
              <a:ahLst/>
              <a:cxnLst/>
              <a:rect l="l" t="t" r="r" b="b"/>
              <a:pathLst>
                <a:path w="31750" h="46989">
                  <a:moveTo>
                    <a:pt x="31157" y="0"/>
                  </a:moveTo>
                  <a:lnTo>
                    <a:pt x="0" y="0"/>
                  </a:lnTo>
                  <a:lnTo>
                    <a:pt x="0" y="15618"/>
                  </a:lnTo>
                  <a:lnTo>
                    <a:pt x="244" y="26999"/>
                  </a:lnTo>
                  <a:lnTo>
                    <a:pt x="1957" y="36959"/>
                  </a:lnTo>
                  <a:lnTo>
                    <a:pt x="6605" y="44019"/>
                  </a:lnTo>
                  <a:lnTo>
                    <a:pt x="15656" y="46701"/>
                  </a:lnTo>
                  <a:lnTo>
                    <a:pt x="24618" y="44019"/>
                  </a:lnTo>
                  <a:lnTo>
                    <a:pt x="29220" y="36959"/>
                  </a:lnTo>
                  <a:lnTo>
                    <a:pt x="30915" y="26999"/>
                  </a:lnTo>
                  <a:lnTo>
                    <a:pt x="31157" y="15618"/>
                  </a:lnTo>
                  <a:lnTo>
                    <a:pt x="311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293529" y="4161877"/>
              <a:ext cx="31750" cy="46990"/>
            </a:xfrm>
            <a:custGeom>
              <a:avLst/>
              <a:gdLst/>
              <a:ahLst/>
              <a:cxnLst/>
              <a:rect l="l" t="t" r="r" b="b"/>
              <a:pathLst>
                <a:path w="31750" h="46989">
                  <a:moveTo>
                    <a:pt x="15656" y="46701"/>
                  </a:moveTo>
                  <a:lnTo>
                    <a:pt x="24618" y="44019"/>
                  </a:lnTo>
                  <a:lnTo>
                    <a:pt x="29220" y="36959"/>
                  </a:lnTo>
                  <a:lnTo>
                    <a:pt x="30915" y="26999"/>
                  </a:lnTo>
                  <a:lnTo>
                    <a:pt x="31157" y="15618"/>
                  </a:lnTo>
                  <a:lnTo>
                    <a:pt x="31157" y="0"/>
                  </a:lnTo>
                  <a:lnTo>
                    <a:pt x="0" y="0"/>
                  </a:lnTo>
                  <a:lnTo>
                    <a:pt x="0" y="15618"/>
                  </a:lnTo>
                  <a:lnTo>
                    <a:pt x="244" y="26999"/>
                  </a:lnTo>
                  <a:lnTo>
                    <a:pt x="1957" y="36959"/>
                  </a:lnTo>
                  <a:lnTo>
                    <a:pt x="6605" y="44019"/>
                  </a:lnTo>
                  <a:lnTo>
                    <a:pt x="15656" y="46701"/>
                  </a:lnTo>
                </a:path>
              </a:pathLst>
            </a:custGeom>
            <a:ln w="311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72556" y="4161877"/>
              <a:ext cx="31750" cy="46990"/>
            </a:xfrm>
            <a:custGeom>
              <a:avLst/>
              <a:gdLst/>
              <a:ahLst/>
              <a:cxnLst/>
              <a:rect l="l" t="t" r="r" b="b"/>
              <a:pathLst>
                <a:path w="31750" h="46989">
                  <a:moveTo>
                    <a:pt x="31157" y="0"/>
                  </a:moveTo>
                  <a:lnTo>
                    <a:pt x="0" y="0"/>
                  </a:lnTo>
                  <a:lnTo>
                    <a:pt x="0" y="15618"/>
                  </a:lnTo>
                  <a:lnTo>
                    <a:pt x="244" y="26999"/>
                  </a:lnTo>
                  <a:lnTo>
                    <a:pt x="1957" y="36959"/>
                  </a:lnTo>
                  <a:lnTo>
                    <a:pt x="6605" y="44019"/>
                  </a:lnTo>
                  <a:lnTo>
                    <a:pt x="15656" y="46701"/>
                  </a:lnTo>
                  <a:lnTo>
                    <a:pt x="24618" y="44019"/>
                  </a:lnTo>
                  <a:lnTo>
                    <a:pt x="29220" y="36959"/>
                  </a:lnTo>
                  <a:lnTo>
                    <a:pt x="30915" y="26999"/>
                  </a:lnTo>
                  <a:lnTo>
                    <a:pt x="31157" y="15618"/>
                  </a:lnTo>
                  <a:lnTo>
                    <a:pt x="311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72556" y="4161877"/>
              <a:ext cx="31750" cy="46990"/>
            </a:xfrm>
            <a:custGeom>
              <a:avLst/>
              <a:gdLst/>
              <a:ahLst/>
              <a:cxnLst/>
              <a:rect l="l" t="t" r="r" b="b"/>
              <a:pathLst>
                <a:path w="31750" h="46989">
                  <a:moveTo>
                    <a:pt x="15656" y="46701"/>
                  </a:moveTo>
                  <a:lnTo>
                    <a:pt x="24618" y="44019"/>
                  </a:lnTo>
                  <a:lnTo>
                    <a:pt x="29220" y="36959"/>
                  </a:lnTo>
                  <a:lnTo>
                    <a:pt x="30915" y="26999"/>
                  </a:lnTo>
                  <a:lnTo>
                    <a:pt x="31157" y="15618"/>
                  </a:lnTo>
                  <a:lnTo>
                    <a:pt x="31157" y="0"/>
                  </a:lnTo>
                  <a:lnTo>
                    <a:pt x="0" y="0"/>
                  </a:lnTo>
                  <a:lnTo>
                    <a:pt x="0" y="15618"/>
                  </a:lnTo>
                  <a:lnTo>
                    <a:pt x="244" y="26999"/>
                  </a:lnTo>
                  <a:lnTo>
                    <a:pt x="1957" y="36959"/>
                  </a:lnTo>
                  <a:lnTo>
                    <a:pt x="6605" y="44019"/>
                  </a:lnTo>
                  <a:lnTo>
                    <a:pt x="15656" y="46701"/>
                  </a:lnTo>
                </a:path>
              </a:pathLst>
            </a:custGeom>
            <a:ln w="311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90042" y="4161877"/>
              <a:ext cx="31115" cy="46990"/>
            </a:xfrm>
            <a:custGeom>
              <a:avLst/>
              <a:gdLst/>
              <a:ahLst/>
              <a:cxnLst/>
              <a:rect l="l" t="t" r="r" b="b"/>
              <a:pathLst>
                <a:path w="31114" h="46989">
                  <a:moveTo>
                    <a:pt x="30847" y="0"/>
                  </a:moveTo>
                  <a:lnTo>
                    <a:pt x="0" y="0"/>
                  </a:lnTo>
                  <a:lnTo>
                    <a:pt x="0" y="15618"/>
                  </a:lnTo>
                  <a:lnTo>
                    <a:pt x="237" y="26999"/>
                  </a:lnTo>
                  <a:lnTo>
                    <a:pt x="1898" y="36959"/>
                  </a:lnTo>
                  <a:lnTo>
                    <a:pt x="6408" y="44019"/>
                  </a:lnTo>
                  <a:lnTo>
                    <a:pt x="15191" y="46701"/>
                  </a:lnTo>
                  <a:lnTo>
                    <a:pt x="24242" y="44019"/>
                  </a:lnTo>
                  <a:lnTo>
                    <a:pt x="28890" y="36959"/>
                  </a:lnTo>
                  <a:lnTo>
                    <a:pt x="30603" y="26999"/>
                  </a:lnTo>
                  <a:lnTo>
                    <a:pt x="30847" y="15618"/>
                  </a:lnTo>
                  <a:lnTo>
                    <a:pt x="308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90042" y="4161877"/>
              <a:ext cx="31115" cy="46990"/>
            </a:xfrm>
            <a:custGeom>
              <a:avLst/>
              <a:gdLst/>
              <a:ahLst/>
              <a:cxnLst/>
              <a:rect l="l" t="t" r="r" b="b"/>
              <a:pathLst>
                <a:path w="31114" h="46989">
                  <a:moveTo>
                    <a:pt x="15191" y="46701"/>
                  </a:moveTo>
                  <a:lnTo>
                    <a:pt x="24242" y="44019"/>
                  </a:lnTo>
                  <a:lnTo>
                    <a:pt x="28890" y="36959"/>
                  </a:lnTo>
                  <a:lnTo>
                    <a:pt x="30603" y="26999"/>
                  </a:lnTo>
                  <a:lnTo>
                    <a:pt x="30847" y="15618"/>
                  </a:lnTo>
                  <a:lnTo>
                    <a:pt x="30847" y="0"/>
                  </a:lnTo>
                  <a:lnTo>
                    <a:pt x="0" y="0"/>
                  </a:lnTo>
                  <a:lnTo>
                    <a:pt x="0" y="15618"/>
                  </a:lnTo>
                  <a:lnTo>
                    <a:pt x="237" y="26999"/>
                  </a:lnTo>
                  <a:lnTo>
                    <a:pt x="1898" y="36959"/>
                  </a:lnTo>
                  <a:lnTo>
                    <a:pt x="6408" y="44019"/>
                  </a:lnTo>
                  <a:lnTo>
                    <a:pt x="15191" y="46701"/>
                  </a:lnTo>
                </a:path>
              </a:pathLst>
            </a:custGeom>
            <a:ln w="311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069069" y="4161877"/>
              <a:ext cx="31750" cy="46990"/>
            </a:xfrm>
            <a:custGeom>
              <a:avLst/>
              <a:gdLst/>
              <a:ahLst/>
              <a:cxnLst/>
              <a:rect l="l" t="t" r="r" b="b"/>
              <a:pathLst>
                <a:path w="31750" h="46989">
                  <a:moveTo>
                    <a:pt x="31157" y="0"/>
                  </a:moveTo>
                  <a:lnTo>
                    <a:pt x="0" y="0"/>
                  </a:lnTo>
                  <a:lnTo>
                    <a:pt x="0" y="15618"/>
                  </a:lnTo>
                  <a:lnTo>
                    <a:pt x="242" y="26999"/>
                  </a:lnTo>
                  <a:lnTo>
                    <a:pt x="1937" y="36959"/>
                  </a:lnTo>
                  <a:lnTo>
                    <a:pt x="6539" y="44019"/>
                  </a:lnTo>
                  <a:lnTo>
                    <a:pt x="15501" y="46701"/>
                  </a:lnTo>
                  <a:lnTo>
                    <a:pt x="24552" y="44019"/>
                  </a:lnTo>
                  <a:lnTo>
                    <a:pt x="29200" y="36959"/>
                  </a:lnTo>
                  <a:lnTo>
                    <a:pt x="30913" y="26999"/>
                  </a:lnTo>
                  <a:lnTo>
                    <a:pt x="31157" y="15618"/>
                  </a:lnTo>
                  <a:lnTo>
                    <a:pt x="311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069069" y="4161877"/>
              <a:ext cx="31750" cy="46990"/>
            </a:xfrm>
            <a:custGeom>
              <a:avLst/>
              <a:gdLst/>
              <a:ahLst/>
              <a:cxnLst/>
              <a:rect l="l" t="t" r="r" b="b"/>
              <a:pathLst>
                <a:path w="31750" h="46989">
                  <a:moveTo>
                    <a:pt x="15501" y="46701"/>
                  </a:moveTo>
                  <a:lnTo>
                    <a:pt x="24552" y="44019"/>
                  </a:lnTo>
                  <a:lnTo>
                    <a:pt x="29200" y="36959"/>
                  </a:lnTo>
                  <a:lnTo>
                    <a:pt x="30913" y="26999"/>
                  </a:lnTo>
                  <a:lnTo>
                    <a:pt x="31157" y="15618"/>
                  </a:lnTo>
                  <a:lnTo>
                    <a:pt x="31157" y="0"/>
                  </a:lnTo>
                  <a:lnTo>
                    <a:pt x="0" y="0"/>
                  </a:lnTo>
                  <a:lnTo>
                    <a:pt x="0" y="15618"/>
                  </a:lnTo>
                  <a:lnTo>
                    <a:pt x="242" y="26999"/>
                  </a:lnTo>
                  <a:lnTo>
                    <a:pt x="1937" y="36959"/>
                  </a:lnTo>
                  <a:lnTo>
                    <a:pt x="6539" y="44019"/>
                  </a:lnTo>
                  <a:lnTo>
                    <a:pt x="15501" y="46701"/>
                  </a:lnTo>
                </a:path>
              </a:pathLst>
            </a:custGeom>
            <a:ln w="311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17360" y="4146333"/>
              <a:ext cx="77747" cy="7778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96697" y="4146333"/>
              <a:ext cx="77437" cy="7779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13873" y="4146333"/>
              <a:ext cx="77437" cy="7779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108444" y="4161877"/>
              <a:ext cx="31115" cy="46990"/>
            </a:xfrm>
            <a:custGeom>
              <a:avLst/>
              <a:gdLst/>
              <a:ahLst/>
              <a:cxnLst/>
              <a:rect l="l" t="t" r="r" b="b"/>
              <a:pathLst>
                <a:path w="31114" h="46989">
                  <a:moveTo>
                    <a:pt x="31002" y="0"/>
                  </a:moveTo>
                  <a:lnTo>
                    <a:pt x="0" y="0"/>
                  </a:lnTo>
                  <a:lnTo>
                    <a:pt x="0" y="15618"/>
                  </a:lnTo>
                  <a:lnTo>
                    <a:pt x="242" y="26999"/>
                  </a:lnTo>
                  <a:lnTo>
                    <a:pt x="1937" y="36959"/>
                  </a:lnTo>
                  <a:lnTo>
                    <a:pt x="6539" y="44019"/>
                  </a:lnTo>
                  <a:lnTo>
                    <a:pt x="15501" y="46701"/>
                  </a:lnTo>
                  <a:lnTo>
                    <a:pt x="24463" y="44019"/>
                  </a:lnTo>
                  <a:lnTo>
                    <a:pt x="29065" y="36959"/>
                  </a:lnTo>
                  <a:lnTo>
                    <a:pt x="30760" y="26999"/>
                  </a:lnTo>
                  <a:lnTo>
                    <a:pt x="31002" y="15618"/>
                  </a:lnTo>
                  <a:lnTo>
                    <a:pt x="310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08444" y="4161877"/>
              <a:ext cx="31115" cy="46990"/>
            </a:xfrm>
            <a:custGeom>
              <a:avLst/>
              <a:gdLst/>
              <a:ahLst/>
              <a:cxnLst/>
              <a:rect l="l" t="t" r="r" b="b"/>
              <a:pathLst>
                <a:path w="31114" h="46989">
                  <a:moveTo>
                    <a:pt x="15501" y="46701"/>
                  </a:moveTo>
                  <a:lnTo>
                    <a:pt x="24463" y="44019"/>
                  </a:lnTo>
                  <a:lnTo>
                    <a:pt x="29065" y="36959"/>
                  </a:lnTo>
                  <a:lnTo>
                    <a:pt x="30760" y="26999"/>
                  </a:lnTo>
                  <a:lnTo>
                    <a:pt x="31002" y="15618"/>
                  </a:lnTo>
                  <a:lnTo>
                    <a:pt x="31002" y="0"/>
                  </a:lnTo>
                  <a:lnTo>
                    <a:pt x="0" y="0"/>
                  </a:lnTo>
                  <a:lnTo>
                    <a:pt x="0" y="15618"/>
                  </a:lnTo>
                  <a:lnTo>
                    <a:pt x="242" y="26999"/>
                  </a:lnTo>
                  <a:lnTo>
                    <a:pt x="1937" y="36959"/>
                  </a:lnTo>
                  <a:lnTo>
                    <a:pt x="6539" y="44019"/>
                  </a:lnTo>
                  <a:lnTo>
                    <a:pt x="15501" y="46701"/>
                  </a:lnTo>
                </a:path>
              </a:pathLst>
            </a:custGeom>
            <a:ln w="311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674092" y="4503326"/>
              <a:ext cx="31750" cy="31115"/>
            </a:xfrm>
            <a:custGeom>
              <a:avLst/>
              <a:gdLst/>
              <a:ahLst/>
              <a:cxnLst/>
              <a:rect l="l" t="t" r="r" b="b"/>
              <a:pathLst>
                <a:path w="31750" h="31114">
                  <a:moveTo>
                    <a:pt x="31157" y="0"/>
                  </a:moveTo>
                  <a:lnTo>
                    <a:pt x="0" y="0"/>
                  </a:lnTo>
                  <a:lnTo>
                    <a:pt x="0" y="31082"/>
                  </a:lnTo>
                  <a:lnTo>
                    <a:pt x="31157" y="31082"/>
                  </a:lnTo>
                  <a:lnTo>
                    <a:pt x="311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674092" y="4503326"/>
              <a:ext cx="31750" cy="31115"/>
            </a:xfrm>
            <a:custGeom>
              <a:avLst/>
              <a:gdLst/>
              <a:ahLst/>
              <a:cxnLst/>
              <a:rect l="l" t="t" r="r" b="b"/>
              <a:pathLst>
                <a:path w="31750" h="31114">
                  <a:moveTo>
                    <a:pt x="0" y="15618"/>
                  </a:moveTo>
                  <a:lnTo>
                    <a:pt x="0" y="31082"/>
                  </a:lnTo>
                  <a:lnTo>
                    <a:pt x="15656" y="31082"/>
                  </a:lnTo>
                  <a:lnTo>
                    <a:pt x="31157" y="31082"/>
                  </a:lnTo>
                  <a:lnTo>
                    <a:pt x="31157" y="15618"/>
                  </a:lnTo>
                  <a:lnTo>
                    <a:pt x="31157" y="0"/>
                  </a:lnTo>
                  <a:lnTo>
                    <a:pt x="15656" y="0"/>
                  </a:lnTo>
                  <a:lnTo>
                    <a:pt x="0" y="0"/>
                  </a:lnTo>
                  <a:lnTo>
                    <a:pt x="0" y="15618"/>
                  </a:lnTo>
                  <a:close/>
                </a:path>
              </a:pathLst>
            </a:custGeom>
            <a:ln w="31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829417" y="4503326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15501" y="0"/>
                  </a:moveTo>
                  <a:lnTo>
                    <a:pt x="0" y="0"/>
                  </a:lnTo>
                  <a:lnTo>
                    <a:pt x="0" y="31082"/>
                  </a:lnTo>
                  <a:lnTo>
                    <a:pt x="15501" y="31082"/>
                  </a:lnTo>
                  <a:lnTo>
                    <a:pt x="26730" y="30841"/>
                  </a:lnTo>
                  <a:lnTo>
                    <a:pt x="36622" y="29149"/>
                  </a:lnTo>
                  <a:lnTo>
                    <a:pt x="43665" y="24559"/>
                  </a:lnTo>
                  <a:lnTo>
                    <a:pt x="46349" y="15618"/>
                  </a:lnTo>
                  <a:lnTo>
                    <a:pt x="43665" y="6589"/>
                  </a:lnTo>
                  <a:lnTo>
                    <a:pt x="36622" y="1952"/>
                  </a:lnTo>
                  <a:lnTo>
                    <a:pt x="26730" y="244"/>
                  </a:lnTo>
                  <a:lnTo>
                    <a:pt x="155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829417" y="4503326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15501" y="0"/>
                  </a:moveTo>
                  <a:lnTo>
                    <a:pt x="0" y="0"/>
                  </a:lnTo>
                  <a:lnTo>
                    <a:pt x="0" y="31082"/>
                  </a:lnTo>
                  <a:lnTo>
                    <a:pt x="15501" y="31082"/>
                  </a:lnTo>
                  <a:lnTo>
                    <a:pt x="26730" y="30841"/>
                  </a:lnTo>
                  <a:lnTo>
                    <a:pt x="36622" y="29149"/>
                  </a:lnTo>
                  <a:lnTo>
                    <a:pt x="43665" y="24559"/>
                  </a:lnTo>
                  <a:lnTo>
                    <a:pt x="46349" y="15618"/>
                  </a:lnTo>
                  <a:lnTo>
                    <a:pt x="43665" y="6589"/>
                  </a:lnTo>
                  <a:lnTo>
                    <a:pt x="36622" y="1952"/>
                  </a:lnTo>
                  <a:lnTo>
                    <a:pt x="26730" y="244"/>
                  </a:lnTo>
                  <a:lnTo>
                    <a:pt x="15501" y="0"/>
                  </a:lnTo>
                </a:path>
              </a:pathLst>
            </a:custGeom>
            <a:ln w="310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999778" y="4503326"/>
              <a:ext cx="31750" cy="31115"/>
            </a:xfrm>
            <a:custGeom>
              <a:avLst/>
              <a:gdLst/>
              <a:ahLst/>
              <a:cxnLst/>
              <a:rect l="l" t="t" r="r" b="b"/>
              <a:pathLst>
                <a:path w="31750" h="31114">
                  <a:moveTo>
                    <a:pt x="31157" y="0"/>
                  </a:moveTo>
                  <a:lnTo>
                    <a:pt x="0" y="0"/>
                  </a:lnTo>
                  <a:lnTo>
                    <a:pt x="0" y="31082"/>
                  </a:lnTo>
                  <a:lnTo>
                    <a:pt x="31157" y="31082"/>
                  </a:lnTo>
                  <a:lnTo>
                    <a:pt x="311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999778" y="4503326"/>
              <a:ext cx="31750" cy="31115"/>
            </a:xfrm>
            <a:custGeom>
              <a:avLst/>
              <a:gdLst/>
              <a:ahLst/>
              <a:cxnLst/>
              <a:rect l="l" t="t" r="r" b="b"/>
              <a:pathLst>
                <a:path w="31750" h="31114">
                  <a:moveTo>
                    <a:pt x="0" y="15618"/>
                  </a:moveTo>
                  <a:lnTo>
                    <a:pt x="0" y="31082"/>
                  </a:lnTo>
                  <a:lnTo>
                    <a:pt x="15656" y="31082"/>
                  </a:lnTo>
                  <a:lnTo>
                    <a:pt x="31157" y="31082"/>
                  </a:lnTo>
                  <a:lnTo>
                    <a:pt x="31157" y="15618"/>
                  </a:lnTo>
                  <a:lnTo>
                    <a:pt x="31157" y="0"/>
                  </a:lnTo>
                  <a:lnTo>
                    <a:pt x="15656" y="0"/>
                  </a:lnTo>
                  <a:lnTo>
                    <a:pt x="0" y="0"/>
                  </a:lnTo>
                  <a:lnTo>
                    <a:pt x="0" y="15618"/>
                  </a:lnTo>
                  <a:close/>
                </a:path>
              </a:pathLst>
            </a:custGeom>
            <a:ln w="31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83591" y="576453"/>
            <a:ext cx="887603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8440" indent="-205740">
              <a:lnSpc>
                <a:spcPct val="100000"/>
              </a:lnSpc>
              <a:spcBef>
                <a:spcPts val="100"/>
              </a:spcBef>
              <a:buChar char="•"/>
              <a:tabLst>
                <a:tab pos="218440" algn="l"/>
              </a:tabLst>
            </a:pPr>
            <a:r>
              <a:rPr sz="1800" spc="-5" dirty="0">
                <a:latin typeface="Arial MT"/>
                <a:cs typeface="Arial MT"/>
              </a:rPr>
              <a:t>Representing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trees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with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many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levels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may</a:t>
            </a:r>
            <a:r>
              <a:rPr sz="1800" spc="-5" dirty="0">
                <a:latin typeface="Arial MT"/>
                <a:cs typeface="Arial MT"/>
              </a:rPr>
              <a:t> occupy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much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space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mainly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horizontal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750">
              <a:latin typeface="Arial MT"/>
              <a:cs typeface="Arial MT"/>
            </a:endParaRPr>
          </a:p>
          <a:p>
            <a:pPr marL="203200" marR="193040" indent="-190500">
              <a:lnSpc>
                <a:spcPct val="100000"/>
              </a:lnSpc>
              <a:buChar char="•"/>
              <a:tabLst>
                <a:tab pos="206375" algn="l"/>
              </a:tabLst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D50092"/>
                </a:solidFill>
                <a:latin typeface="Arial"/>
                <a:cs typeface="Arial"/>
              </a:rPr>
              <a:t>Cone</a:t>
            </a:r>
            <a:r>
              <a:rPr sz="1800" b="1" dirty="0">
                <a:solidFill>
                  <a:srgbClr val="D50092"/>
                </a:solidFill>
                <a:latin typeface="Arial"/>
                <a:cs typeface="Arial"/>
              </a:rPr>
              <a:t> tree</a:t>
            </a:r>
            <a:r>
              <a:rPr sz="1800" b="1" spc="15" dirty="0">
                <a:solidFill>
                  <a:srgbClr val="D5009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(Robertson</a:t>
            </a:r>
            <a:r>
              <a:rPr sz="18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et</a:t>
            </a:r>
            <a:r>
              <a:rPr sz="18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al.,</a:t>
            </a:r>
            <a:r>
              <a:rPr sz="18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33399"/>
                </a:solidFill>
                <a:latin typeface="Arial MT"/>
                <a:cs typeface="Arial MT"/>
              </a:rPr>
              <a:t>1991)</a:t>
            </a:r>
            <a:r>
              <a:rPr sz="1800" spc="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corresponds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arrange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nodes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subordinate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given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node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cone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750">
              <a:latin typeface="Arial MT"/>
              <a:cs typeface="Arial MT"/>
            </a:endParaRPr>
          </a:p>
          <a:p>
            <a:pPr marL="218440" indent="-205740">
              <a:lnSpc>
                <a:spcPct val="100000"/>
              </a:lnSpc>
              <a:buChar char="•"/>
              <a:tabLst>
                <a:tab pos="218440" algn="l"/>
              </a:tabLst>
            </a:pPr>
            <a:r>
              <a:rPr sz="1800" spc="-5" dirty="0">
                <a:latin typeface="Arial MT"/>
                <a:cs typeface="Arial MT"/>
              </a:rPr>
              <a:t>Cone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trees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more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compact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spc="-5" dirty="0"/>
              <a:t>16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5443854" y="4249039"/>
            <a:ext cx="12407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33399"/>
                </a:solidFill>
                <a:latin typeface="Arial MT"/>
                <a:cs typeface="Arial MT"/>
              </a:rPr>
              <a:t>(Spence,</a:t>
            </a:r>
            <a:r>
              <a:rPr sz="1400" spc="-9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99"/>
                </a:solidFill>
                <a:latin typeface="Arial MT"/>
                <a:cs typeface="Arial MT"/>
              </a:rPr>
              <a:t>2007)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5082666"/>
            <a:ext cx="4567555" cy="876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A reorientation of the </a:t>
            </a:r>
            <a:r>
              <a:rPr sz="1600" spc="-10" dirty="0">
                <a:latin typeface="Arial MT"/>
                <a:cs typeface="Arial MT"/>
              </a:rPr>
              <a:t>Cone </a:t>
            </a:r>
            <a:r>
              <a:rPr sz="1600" spc="-20" dirty="0">
                <a:latin typeface="Arial MT"/>
                <a:cs typeface="Arial MT"/>
              </a:rPr>
              <a:t>Tree </a:t>
            </a:r>
            <a:r>
              <a:rPr sz="1600" spc="-5" dirty="0">
                <a:latin typeface="Arial MT"/>
                <a:cs typeface="Arial MT"/>
              </a:rPr>
              <a:t>(Cam </a:t>
            </a:r>
            <a:r>
              <a:rPr sz="1600" spc="-15" dirty="0">
                <a:latin typeface="Arial MT"/>
                <a:cs typeface="Arial MT"/>
              </a:rPr>
              <a:t>Tree), </a:t>
            </a:r>
            <a:r>
              <a:rPr sz="1600" spc="-5" dirty="0">
                <a:latin typeface="Arial MT"/>
                <a:cs typeface="Arial MT"/>
              </a:rPr>
              <a:t>more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convenient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textual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labeling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nodes</a:t>
            </a:r>
            <a:endParaRPr sz="1600">
              <a:latin typeface="Arial MT"/>
              <a:cs typeface="Arial MT"/>
            </a:endParaRPr>
          </a:p>
          <a:p>
            <a:pPr marL="15240">
              <a:lnSpc>
                <a:spcPct val="100000"/>
              </a:lnSpc>
              <a:spcBef>
                <a:spcPts val="944"/>
              </a:spcBef>
            </a:pPr>
            <a:r>
              <a:rPr sz="16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  <a:hlinkClick r:id="rId2"/>
              </a:rPr>
              <a:t>http://www.youtube.com/watch?v=1eO1pgTVu-g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8612" y="1408049"/>
            <a:ext cx="4767199" cy="34861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35600" y="476250"/>
            <a:ext cx="3497199" cy="27527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35600" y="3573462"/>
            <a:ext cx="3468624" cy="27622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065" y="863549"/>
            <a:ext cx="1143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/>
              <a:t>Cone</a:t>
            </a:r>
            <a:r>
              <a:rPr sz="1800" spc="-50" dirty="0"/>
              <a:t> </a:t>
            </a:r>
            <a:r>
              <a:rPr sz="1800" spc="-5" dirty="0"/>
              <a:t>trees</a:t>
            </a:r>
            <a:endParaRPr sz="1800"/>
          </a:p>
        </p:txBody>
      </p:sp>
      <p:sp>
        <p:nvSpPr>
          <p:cNvPr id="7" name="object 7"/>
          <p:cNvSpPr txBox="1"/>
          <p:nvPr/>
        </p:nvSpPr>
        <p:spPr>
          <a:xfrm>
            <a:off x="5574029" y="6441744"/>
            <a:ext cx="12407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33399"/>
                </a:solidFill>
                <a:latin typeface="Arial MT"/>
                <a:cs typeface="Arial MT"/>
              </a:rPr>
              <a:t>(Spence,</a:t>
            </a:r>
            <a:r>
              <a:rPr sz="1400" spc="-9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99"/>
                </a:solidFill>
                <a:latin typeface="Arial MT"/>
                <a:cs typeface="Arial MT"/>
              </a:rPr>
              <a:t>2007)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954901" y="6461123"/>
            <a:ext cx="238125" cy="28575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357107" y="6275019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17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659" y="647827"/>
            <a:ext cx="547243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9250">
              <a:lnSpc>
                <a:spcPct val="100000"/>
              </a:lnSpc>
              <a:spcBef>
                <a:spcPts val="100"/>
              </a:spcBef>
              <a:buChar char="•"/>
              <a:tabLst>
                <a:tab pos="215900" algn="l"/>
              </a:tabLst>
            </a:pPr>
            <a:r>
              <a:rPr sz="1800" dirty="0">
                <a:latin typeface="Arial MT"/>
                <a:cs typeface="Arial MT"/>
              </a:rPr>
              <a:t>The </a:t>
            </a:r>
            <a:r>
              <a:rPr sz="1800" b="1" spc="-5" dirty="0">
                <a:solidFill>
                  <a:srgbClr val="D50092"/>
                </a:solidFill>
                <a:latin typeface="Arial"/>
                <a:cs typeface="Arial"/>
              </a:rPr>
              <a:t>Hyperbolic </a:t>
            </a:r>
            <a:r>
              <a:rPr sz="1800" b="1" dirty="0">
                <a:solidFill>
                  <a:srgbClr val="D50092"/>
                </a:solidFill>
                <a:latin typeface="Arial"/>
                <a:cs typeface="Arial"/>
              </a:rPr>
              <a:t>Browser 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(Lamping et al., </a:t>
            </a:r>
            <a:r>
              <a:rPr sz="1800" spc="-10" dirty="0">
                <a:solidFill>
                  <a:srgbClr val="333399"/>
                </a:solidFill>
                <a:latin typeface="Arial MT"/>
                <a:cs typeface="Arial MT"/>
              </a:rPr>
              <a:t>1995) </a:t>
            </a:r>
            <a:r>
              <a:rPr sz="1800" spc="-49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represents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tree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within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circle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- It</a:t>
            </a:r>
            <a:r>
              <a:rPr sz="1800" spc="-5" dirty="0">
                <a:latin typeface="Arial MT"/>
                <a:cs typeface="Arial MT"/>
              </a:rPr>
              <a:t> is based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hyperbolic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geometric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transformation: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7659" y="2294001"/>
            <a:ext cx="4253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-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designated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root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node 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center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659" y="2842716"/>
            <a:ext cx="863346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0" indent="-140335">
              <a:lnSpc>
                <a:spcPct val="100000"/>
              </a:lnSpc>
              <a:spcBef>
                <a:spcPts val="100"/>
              </a:spcBef>
              <a:buChar char="-"/>
              <a:tabLst>
                <a:tab pos="534035" algn="l"/>
              </a:tabLst>
            </a:pPr>
            <a:r>
              <a:rPr sz="1800" spc="-5" dirty="0">
                <a:latin typeface="Arial MT"/>
                <a:cs typeface="Arial MT"/>
              </a:rPr>
              <a:t>its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children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distributed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around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particular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distance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-"/>
            </a:pPr>
            <a:endParaRPr sz="1850">
              <a:latin typeface="Arial MT"/>
              <a:cs typeface="Arial MT"/>
            </a:endParaRPr>
          </a:p>
          <a:p>
            <a:pPr marL="533400" indent="-140335">
              <a:lnSpc>
                <a:spcPct val="100000"/>
              </a:lnSpc>
              <a:buChar char="-"/>
              <a:tabLst>
                <a:tab pos="534035" algn="l"/>
              </a:tabLst>
            </a:pP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number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levels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increase: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-"/>
            </a:pPr>
            <a:endParaRPr sz="1850">
              <a:latin typeface="Arial MT"/>
              <a:cs typeface="Arial MT"/>
            </a:endParaRPr>
          </a:p>
          <a:p>
            <a:pPr marL="1067435" lvl="1" indent="-140970">
              <a:lnSpc>
                <a:spcPct val="100000"/>
              </a:lnSpc>
              <a:buChar char="-"/>
              <a:tabLst>
                <a:tab pos="1068070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distance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between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each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node 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its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parent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decreases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-"/>
            </a:pPr>
            <a:endParaRPr sz="1850">
              <a:latin typeface="Arial MT"/>
              <a:cs typeface="Arial MT"/>
            </a:endParaRPr>
          </a:p>
          <a:p>
            <a:pPr marL="1067435" lvl="1" indent="-140970">
              <a:lnSpc>
                <a:spcPct val="100000"/>
              </a:lnSpc>
              <a:buChar char="-"/>
              <a:tabLst>
                <a:tab pos="1068070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size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node also </a:t>
            </a:r>
            <a:r>
              <a:rPr sz="1800" spc="-10" dirty="0">
                <a:latin typeface="Arial MT"/>
                <a:cs typeface="Arial MT"/>
              </a:rPr>
              <a:t>decreases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3295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-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drawing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stops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pixel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resolution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 MT"/>
              <a:cs typeface="Arial MT"/>
            </a:endParaRPr>
          </a:p>
          <a:p>
            <a:pPr marL="215265" indent="-203200">
              <a:lnSpc>
                <a:spcPct val="100000"/>
              </a:lnSpc>
              <a:buChar char="•"/>
              <a:tabLst>
                <a:tab pos="215900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principal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advantage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its interactive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nature: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node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interest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5" dirty="0">
                <a:latin typeface="Arial MT"/>
                <a:cs typeface="Arial MT"/>
              </a:rPr>
              <a:t> be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moved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167" y="6135420"/>
            <a:ext cx="1294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center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57107" y="6275019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18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0260" y="126"/>
            <a:ext cx="2483739" cy="235432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956297" y="2384551"/>
            <a:ext cx="19602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  <a:hlinkClick r:id="rId3"/>
              </a:rPr>
              <a:t>http://www.youtube.com/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  <a:hlinkClick r:id="rId3"/>
              </a:rPr>
              <a:t>watch?v=pwpze3RF55o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91076" y="6114694"/>
            <a:ext cx="3187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construction 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Tree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Map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3668" y="3502205"/>
            <a:ext cx="2369820" cy="1198880"/>
            <a:chOff x="453668" y="3502205"/>
            <a:chExt cx="2369820" cy="119888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304" y="3502205"/>
              <a:ext cx="116899" cy="10210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3668" y="3867676"/>
              <a:ext cx="102598" cy="874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141" y="3867676"/>
              <a:ext cx="102600" cy="874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7636" y="3545794"/>
              <a:ext cx="775335" cy="366395"/>
            </a:xfrm>
            <a:custGeom>
              <a:avLst/>
              <a:gdLst/>
              <a:ahLst/>
              <a:cxnLst/>
              <a:rect l="l" t="t" r="r" b="b"/>
              <a:pathLst>
                <a:path w="775335" h="366395">
                  <a:moveTo>
                    <a:pt x="774950" y="14574"/>
                  </a:moveTo>
                  <a:lnTo>
                    <a:pt x="0" y="365820"/>
                  </a:lnTo>
                </a:path>
                <a:path w="775335" h="366395">
                  <a:moveTo>
                    <a:pt x="760287" y="0"/>
                  </a:moveTo>
                  <a:lnTo>
                    <a:pt x="380137" y="351100"/>
                  </a:lnTo>
                </a:path>
              </a:pathLst>
            </a:custGeom>
            <a:ln w="146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1244" y="3867679"/>
              <a:ext cx="116908" cy="8743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72586" y="3560369"/>
              <a:ext cx="117475" cy="365760"/>
            </a:xfrm>
            <a:custGeom>
              <a:avLst/>
              <a:gdLst/>
              <a:ahLst/>
              <a:cxnLst/>
              <a:rect l="l" t="t" r="r" b="b"/>
              <a:pathLst>
                <a:path w="117475" h="365760">
                  <a:moveTo>
                    <a:pt x="0" y="0"/>
                  </a:moveTo>
                  <a:lnTo>
                    <a:pt x="117287" y="365529"/>
                  </a:lnTo>
                </a:path>
              </a:pathLst>
            </a:custGeom>
            <a:ln w="14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1838" y="3867679"/>
              <a:ext cx="117200" cy="8743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57923" y="3545794"/>
              <a:ext cx="1082675" cy="380365"/>
            </a:xfrm>
            <a:custGeom>
              <a:avLst/>
              <a:gdLst/>
              <a:ahLst/>
              <a:cxnLst/>
              <a:rect l="l" t="t" r="r" b="b"/>
              <a:pathLst>
                <a:path w="1082675" h="380364">
                  <a:moveTo>
                    <a:pt x="0" y="0"/>
                  </a:moveTo>
                  <a:lnTo>
                    <a:pt x="1082515" y="380103"/>
                  </a:lnTo>
                </a:path>
              </a:pathLst>
            </a:custGeom>
            <a:ln w="14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7364" y="4189041"/>
              <a:ext cx="102242" cy="1026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2604" y="4189044"/>
              <a:ext cx="117250" cy="10259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140972" y="3911615"/>
              <a:ext cx="248920" cy="351155"/>
            </a:xfrm>
            <a:custGeom>
              <a:avLst/>
              <a:gdLst/>
              <a:ahLst/>
              <a:cxnLst/>
              <a:rect l="l" t="t" r="r" b="b"/>
              <a:pathLst>
                <a:path w="248919" h="351154">
                  <a:moveTo>
                    <a:pt x="248901" y="0"/>
                  </a:moveTo>
                  <a:lnTo>
                    <a:pt x="0" y="336088"/>
                  </a:lnTo>
                </a:path>
                <a:path w="248919" h="351154">
                  <a:moveTo>
                    <a:pt x="248901" y="0"/>
                  </a:moveTo>
                  <a:lnTo>
                    <a:pt x="190250" y="350663"/>
                  </a:lnTo>
                </a:path>
              </a:pathLst>
            </a:custGeom>
            <a:ln w="146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2837" y="4189041"/>
              <a:ext cx="102257" cy="10260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389873" y="3911615"/>
              <a:ext cx="132080" cy="336550"/>
            </a:xfrm>
            <a:custGeom>
              <a:avLst/>
              <a:gdLst/>
              <a:ahLst/>
              <a:cxnLst/>
              <a:rect l="l" t="t" r="r" b="b"/>
              <a:pathLst>
                <a:path w="132080" h="336550">
                  <a:moveTo>
                    <a:pt x="0" y="0"/>
                  </a:moveTo>
                  <a:lnTo>
                    <a:pt x="131599" y="336088"/>
                  </a:lnTo>
                </a:path>
              </a:pathLst>
            </a:custGeom>
            <a:ln w="146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28325" y="4189041"/>
              <a:ext cx="102607" cy="10260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389873" y="3911615"/>
              <a:ext cx="482600" cy="336550"/>
            </a:xfrm>
            <a:custGeom>
              <a:avLst/>
              <a:gdLst/>
              <a:ahLst/>
              <a:cxnLst/>
              <a:rect l="l" t="t" r="r" b="b"/>
              <a:pathLst>
                <a:path w="482600" h="336550">
                  <a:moveTo>
                    <a:pt x="0" y="0"/>
                  </a:moveTo>
                  <a:lnTo>
                    <a:pt x="482424" y="336088"/>
                  </a:lnTo>
                </a:path>
              </a:pathLst>
            </a:custGeom>
            <a:ln w="146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26054" y="4393816"/>
              <a:ext cx="116900" cy="10245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784686" y="4247703"/>
              <a:ext cx="87630" cy="205104"/>
            </a:xfrm>
            <a:custGeom>
              <a:avLst/>
              <a:gdLst/>
              <a:ahLst/>
              <a:cxnLst/>
              <a:rect l="l" t="t" r="r" b="b"/>
              <a:pathLst>
                <a:path w="87630" h="205104">
                  <a:moveTo>
                    <a:pt x="87611" y="0"/>
                  </a:moveTo>
                  <a:lnTo>
                    <a:pt x="0" y="204626"/>
                  </a:lnTo>
                </a:path>
              </a:pathLst>
            </a:custGeom>
            <a:ln w="146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45644" y="4393816"/>
              <a:ext cx="116914" cy="10245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86960" y="4247703"/>
              <a:ext cx="117475" cy="190500"/>
            </a:xfrm>
            <a:custGeom>
              <a:avLst/>
              <a:gdLst/>
              <a:ahLst/>
              <a:cxnLst/>
              <a:rect l="l" t="t" r="r" b="b"/>
              <a:pathLst>
                <a:path w="117475" h="190500">
                  <a:moveTo>
                    <a:pt x="0" y="0"/>
                  </a:moveTo>
                  <a:lnTo>
                    <a:pt x="116995" y="190051"/>
                  </a:lnTo>
                </a:path>
              </a:pathLst>
            </a:custGeom>
            <a:ln w="146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84398" y="4159819"/>
              <a:ext cx="424180" cy="527050"/>
            </a:xfrm>
            <a:custGeom>
              <a:avLst/>
              <a:gdLst/>
              <a:ahLst/>
              <a:cxnLst/>
              <a:rect l="l" t="t" r="r" b="b"/>
              <a:pathLst>
                <a:path w="424180" h="527050">
                  <a:moveTo>
                    <a:pt x="321497" y="160757"/>
                  </a:moveTo>
                  <a:lnTo>
                    <a:pt x="160501" y="160757"/>
                  </a:lnTo>
                  <a:lnTo>
                    <a:pt x="0" y="160757"/>
                  </a:lnTo>
                  <a:lnTo>
                    <a:pt x="0" y="365383"/>
                  </a:lnTo>
                  <a:lnTo>
                    <a:pt x="160501" y="365383"/>
                  </a:lnTo>
                  <a:lnTo>
                    <a:pt x="160501" y="526475"/>
                  </a:lnTo>
                  <a:lnTo>
                    <a:pt x="424109" y="263215"/>
                  </a:lnTo>
                  <a:lnTo>
                    <a:pt x="321497" y="160757"/>
                  </a:lnTo>
                  <a:lnTo>
                    <a:pt x="160501" y="160757"/>
                  </a:lnTo>
                  <a:lnTo>
                    <a:pt x="321497" y="160757"/>
                  </a:lnTo>
                  <a:close/>
                </a:path>
                <a:path w="424180" h="527050">
                  <a:moveTo>
                    <a:pt x="160501" y="0"/>
                  </a:moveTo>
                  <a:lnTo>
                    <a:pt x="160501" y="160757"/>
                  </a:lnTo>
                  <a:lnTo>
                    <a:pt x="321497" y="160757"/>
                  </a:lnTo>
                  <a:lnTo>
                    <a:pt x="1605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84398" y="4159819"/>
              <a:ext cx="424180" cy="527050"/>
            </a:xfrm>
            <a:custGeom>
              <a:avLst/>
              <a:gdLst/>
              <a:ahLst/>
              <a:cxnLst/>
              <a:rect l="l" t="t" r="r" b="b"/>
              <a:pathLst>
                <a:path w="424180" h="527050">
                  <a:moveTo>
                    <a:pt x="424109" y="263215"/>
                  </a:moveTo>
                  <a:lnTo>
                    <a:pt x="321497" y="160757"/>
                  </a:lnTo>
                  <a:lnTo>
                    <a:pt x="0" y="160757"/>
                  </a:lnTo>
                  <a:lnTo>
                    <a:pt x="0" y="365383"/>
                  </a:lnTo>
                  <a:lnTo>
                    <a:pt x="160501" y="365383"/>
                  </a:lnTo>
                  <a:lnTo>
                    <a:pt x="160501" y="526475"/>
                  </a:lnTo>
                  <a:lnTo>
                    <a:pt x="424109" y="263215"/>
                  </a:lnTo>
                </a:path>
                <a:path w="424180" h="527050">
                  <a:moveTo>
                    <a:pt x="160501" y="0"/>
                  </a:moveTo>
                  <a:lnTo>
                    <a:pt x="160501" y="160757"/>
                  </a:lnTo>
                  <a:lnTo>
                    <a:pt x="321497" y="160757"/>
                  </a:lnTo>
                  <a:lnTo>
                    <a:pt x="160501" y="0"/>
                  </a:lnTo>
                </a:path>
              </a:pathLst>
            </a:custGeom>
            <a:ln w="292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2998469" y="3414318"/>
            <a:ext cx="2588895" cy="2237105"/>
            <a:chOff x="2998469" y="3414318"/>
            <a:chExt cx="2588895" cy="2237105"/>
          </a:xfrm>
        </p:grpSpPr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95250" y="3414318"/>
              <a:ext cx="102607" cy="10254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49557" y="3809087"/>
              <a:ext cx="102309" cy="8787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00355" y="3809089"/>
              <a:ext cx="117346" cy="8787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393263" y="3458201"/>
              <a:ext cx="877569" cy="409575"/>
            </a:xfrm>
            <a:custGeom>
              <a:avLst/>
              <a:gdLst/>
              <a:ahLst/>
              <a:cxnLst/>
              <a:rect l="l" t="t" r="r" b="b"/>
              <a:pathLst>
                <a:path w="877570" h="409575">
                  <a:moveTo>
                    <a:pt x="760592" y="14720"/>
                  </a:moveTo>
                  <a:lnTo>
                    <a:pt x="0" y="394823"/>
                  </a:lnTo>
                </a:path>
                <a:path w="877570" h="409575">
                  <a:moveTo>
                    <a:pt x="745988" y="0"/>
                  </a:moveTo>
                  <a:lnTo>
                    <a:pt x="365837" y="380103"/>
                  </a:lnTo>
                </a:path>
                <a:path w="877570" h="409575">
                  <a:moveTo>
                    <a:pt x="760592" y="14720"/>
                  </a:moveTo>
                  <a:lnTo>
                    <a:pt x="877573" y="409398"/>
                  </a:lnTo>
                </a:path>
              </a:pathLst>
            </a:custGeom>
            <a:ln w="146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33768" y="3809089"/>
              <a:ext cx="117200" cy="8787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022271" y="3458201"/>
              <a:ext cx="1170305" cy="965200"/>
            </a:xfrm>
            <a:custGeom>
              <a:avLst/>
              <a:gdLst/>
              <a:ahLst/>
              <a:cxnLst/>
              <a:rect l="l" t="t" r="r" b="b"/>
              <a:pathLst>
                <a:path w="1170304" h="965200">
                  <a:moveTo>
                    <a:pt x="116980" y="0"/>
                  </a:moveTo>
                  <a:lnTo>
                    <a:pt x="1170097" y="409398"/>
                  </a:lnTo>
                </a:path>
                <a:path w="1170304" h="965200">
                  <a:moveTo>
                    <a:pt x="233815" y="394823"/>
                  </a:moveTo>
                  <a:lnTo>
                    <a:pt x="0" y="760207"/>
                  </a:lnTo>
                </a:path>
                <a:path w="1170304" h="965200">
                  <a:moveTo>
                    <a:pt x="233815" y="394823"/>
                  </a:moveTo>
                  <a:lnTo>
                    <a:pt x="175543" y="760207"/>
                  </a:lnTo>
                </a:path>
                <a:path w="1170304" h="965200">
                  <a:moveTo>
                    <a:pt x="248565" y="394823"/>
                  </a:moveTo>
                  <a:lnTo>
                    <a:pt x="365399" y="745486"/>
                  </a:lnTo>
                </a:path>
                <a:path w="1170304" h="965200">
                  <a:moveTo>
                    <a:pt x="248565" y="394823"/>
                  </a:moveTo>
                  <a:lnTo>
                    <a:pt x="716633" y="760207"/>
                  </a:lnTo>
                </a:path>
                <a:path w="1170304" h="965200">
                  <a:moveTo>
                    <a:pt x="716633" y="760207"/>
                  </a:moveTo>
                  <a:lnTo>
                    <a:pt x="629007" y="964833"/>
                  </a:lnTo>
                </a:path>
                <a:path w="1170304" h="965200">
                  <a:moveTo>
                    <a:pt x="731237" y="745486"/>
                  </a:moveTo>
                  <a:lnTo>
                    <a:pt x="833614" y="964833"/>
                  </a:lnTo>
                </a:path>
              </a:pathLst>
            </a:custGeom>
            <a:ln w="146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13113" y="3472980"/>
              <a:ext cx="2559685" cy="2163445"/>
            </a:xfrm>
            <a:custGeom>
              <a:avLst/>
              <a:gdLst/>
              <a:ahLst/>
              <a:cxnLst/>
              <a:rect l="l" t="t" r="r" b="b"/>
              <a:pathLst>
                <a:path w="2559685" h="2163445">
                  <a:moveTo>
                    <a:pt x="0" y="2163442"/>
                  </a:moveTo>
                  <a:lnTo>
                    <a:pt x="2559405" y="2163442"/>
                  </a:lnTo>
                  <a:lnTo>
                    <a:pt x="2559405" y="0"/>
                  </a:lnTo>
                  <a:lnTo>
                    <a:pt x="0" y="0"/>
                  </a:lnTo>
                  <a:lnTo>
                    <a:pt x="0" y="2163442"/>
                  </a:lnTo>
                  <a:close/>
                </a:path>
              </a:pathLst>
            </a:custGeom>
            <a:ln w="29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59302" y="3838378"/>
              <a:ext cx="248920" cy="1651635"/>
            </a:xfrm>
            <a:custGeom>
              <a:avLst/>
              <a:gdLst/>
              <a:ahLst/>
              <a:cxnLst/>
              <a:rect l="l" t="t" r="r" b="b"/>
              <a:pathLst>
                <a:path w="248920" h="1651635">
                  <a:moveTo>
                    <a:pt x="0" y="1651585"/>
                  </a:moveTo>
                  <a:lnTo>
                    <a:pt x="248536" y="1651585"/>
                  </a:lnTo>
                  <a:lnTo>
                    <a:pt x="248536" y="0"/>
                  </a:lnTo>
                  <a:lnTo>
                    <a:pt x="0" y="0"/>
                  </a:lnTo>
                  <a:lnTo>
                    <a:pt x="0" y="1651585"/>
                  </a:lnTo>
                  <a:close/>
                </a:path>
              </a:pathLst>
            </a:custGeom>
            <a:ln w="293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10536" y="3838378"/>
              <a:ext cx="248920" cy="1651635"/>
            </a:xfrm>
            <a:custGeom>
              <a:avLst/>
              <a:gdLst/>
              <a:ahLst/>
              <a:cxnLst/>
              <a:rect l="l" t="t" r="r" b="b"/>
              <a:pathLst>
                <a:path w="248920" h="1651635">
                  <a:moveTo>
                    <a:pt x="0" y="1651585"/>
                  </a:moveTo>
                  <a:lnTo>
                    <a:pt x="248536" y="1651585"/>
                  </a:lnTo>
                  <a:lnTo>
                    <a:pt x="248536" y="0"/>
                  </a:lnTo>
                  <a:lnTo>
                    <a:pt x="0" y="0"/>
                  </a:lnTo>
                  <a:lnTo>
                    <a:pt x="0" y="1651585"/>
                  </a:lnTo>
                  <a:close/>
                </a:path>
              </a:pathLst>
            </a:custGeom>
            <a:ln w="293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133659" y="3838378"/>
              <a:ext cx="351790" cy="1651635"/>
            </a:xfrm>
            <a:custGeom>
              <a:avLst/>
              <a:gdLst/>
              <a:ahLst/>
              <a:cxnLst/>
              <a:rect l="l" t="t" r="r" b="b"/>
              <a:pathLst>
                <a:path w="351789" h="1651635">
                  <a:moveTo>
                    <a:pt x="0" y="1651585"/>
                  </a:moveTo>
                  <a:lnTo>
                    <a:pt x="351175" y="1651585"/>
                  </a:lnTo>
                  <a:lnTo>
                    <a:pt x="351175" y="0"/>
                  </a:lnTo>
                  <a:lnTo>
                    <a:pt x="0" y="0"/>
                  </a:lnTo>
                  <a:lnTo>
                    <a:pt x="0" y="1651585"/>
                  </a:lnTo>
                  <a:close/>
                </a:path>
              </a:pathLst>
            </a:custGeom>
            <a:ln w="29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6" name="object 3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212526" y="3809086"/>
            <a:ext cx="102163" cy="87877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978269" y="4159746"/>
            <a:ext cx="102607" cy="102603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153813" y="4159746"/>
            <a:ext cx="102607" cy="102603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329503" y="4159746"/>
            <a:ext cx="102169" cy="102604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694903" y="4159746"/>
            <a:ext cx="102607" cy="102603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592673" y="4364518"/>
            <a:ext cx="116920" cy="117032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811881" y="4364516"/>
            <a:ext cx="102613" cy="117038"/>
          </a:xfrm>
          <a:prstGeom prst="rect">
            <a:avLst/>
          </a:prstGeom>
        </p:spPr>
      </p:pic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3846679" y="3823725"/>
          <a:ext cx="1135379" cy="16515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0706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8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152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4" name="object 44"/>
          <p:cNvGrpSpPr/>
          <p:nvPr/>
        </p:nvGrpSpPr>
        <p:grpSpPr>
          <a:xfrm>
            <a:off x="4563304" y="4423021"/>
            <a:ext cx="366395" cy="833755"/>
            <a:chOff x="4563304" y="4423021"/>
            <a:chExt cx="366395" cy="833755"/>
          </a:xfrm>
        </p:grpSpPr>
        <p:sp>
          <p:nvSpPr>
            <p:cNvPr id="45" name="object 45"/>
            <p:cNvSpPr/>
            <p:nvPr/>
          </p:nvSpPr>
          <p:spPr>
            <a:xfrm>
              <a:off x="4577965" y="4437682"/>
              <a:ext cx="146685" cy="804545"/>
            </a:xfrm>
            <a:custGeom>
              <a:avLst/>
              <a:gdLst/>
              <a:ahLst/>
              <a:cxnLst/>
              <a:rect l="l" t="t" r="r" b="b"/>
              <a:pathLst>
                <a:path w="146685" h="804545">
                  <a:moveTo>
                    <a:pt x="0" y="804032"/>
                  </a:moveTo>
                  <a:lnTo>
                    <a:pt x="146262" y="804032"/>
                  </a:lnTo>
                  <a:lnTo>
                    <a:pt x="146262" y="0"/>
                  </a:lnTo>
                  <a:lnTo>
                    <a:pt x="0" y="0"/>
                  </a:lnTo>
                  <a:lnTo>
                    <a:pt x="0" y="804032"/>
                  </a:lnTo>
                  <a:close/>
                </a:path>
              </a:pathLst>
            </a:custGeom>
            <a:ln w="293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782863" y="4437682"/>
              <a:ext cx="132080" cy="804545"/>
            </a:xfrm>
            <a:custGeom>
              <a:avLst/>
              <a:gdLst/>
              <a:ahLst/>
              <a:cxnLst/>
              <a:rect l="l" t="t" r="r" b="b"/>
              <a:pathLst>
                <a:path w="132079" h="804545">
                  <a:moveTo>
                    <a:pt x="0" y="804032"/>
                  </a:moveTo>
                  <a:lnTo>
                    <a:pt x="131600" y="804032"/>
                  </a:lnTo>
                  <a:lnTo>
                    <a:pt x="131600" y="0"/>
                  </a:lnTo>
                  <a:lnTo>
                    <a:pt x="0" y="0"/>
                  </a:lnTo>
                  <a:lnTo>
                    <a:pt x="0" y="804032"/>
                  </a:lnTo>
                  <a:close/>
                </a:path>
              </a:pathLst>
            </a:custGeom>
            <a:ln w="293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5674854" y="3487615"/>
            <a:ext cx="3071495" cy="2193290"/>
            <a:chOff x="5674854" y="3487615"/>
            <a:chExt cx="3071495" cy="2193290"/>
          </a:xfrm>
        </p:grpSpPr>
        <p:sp>
          <p:nvSpPr>
            <p:cNvPr id="48" name="object 48"/>
            <p:cNvSpPr/>
            <p:nvPr/>
          </p:nvSpPr>
          <p:spPr>
            <a:xfrm>
              <a:off x="6172172" y="3502260"/>
              <a:ext cx="2559685" cy="2163445"/>
            </a:xfrm>
            <a:custGeom>
              <a:avLst/>
              <a:gdLst/>
              <a:ahLst/>
              <a:cxnLst/>
              <a:rect l="l" t="t" r="r" b="b"/>
              <a:pathLst>
                <a:path w="2559684" h="2163445">
                  <a:moveTo>
                    <a:pt x="0" y="2163442"/>
                  </a:moveTo>
                  <a:lnTo>
                    <a:pt x="2559405" y="2163442"/>
                  </a:lnTo>
                  <a:lnTo>
                    <a:pt x="2559405" y="0"/>
                  </a:lnTo>
                  <a:lnTo>
                    <a:pt x="0" y="0"/>
                  </a:lnTo>
                  <a:lnTo>
                    <a:pt x="0" y="2163442"/>
                  </a:lnTo>
                  <a:close/>
                </a:path>
              </a:pathLst>
            </a:custGeom>
            <a:ln w="29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318507" y="3852952"/>
              <a:ext cx="248920" cy="1666875"/>
            </a:xfrm>
            <a:custGeom>
              <a:avLst/>
              <a:gdLst/>
              <a:ahLst/>
              <a:cxnLst/>
              <a:rect l="l" t="t" r="r" b="b"/>
              <a:pathLst>
                <a:path w="248920" h="1666875">
                  <a:moveTo>
                    <a:pt x="0" y="1666305"/>
                  </a:moveTo>
                  <a:lnTo>
                    <a:pt x="248536" y="1666305"/>
                  </a:lnTo>
                  <a:lnTo>
                    <a:pt x="248536" y="0"/>
                  </a:lnTo>
                  <a:lnTo>
                    <a:pt x="0" y="0"/>
                  </a:lnTo>
                  <a:lnTo>
                    <a:pt x="0" y="1666305"/>
                  </a:lnTo>
                  <a:close/>
                </a:path>
              </a:pathLst>
            </a:custGeom>
            <a:ln w="293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669302" y="3852952"/>
              <a:ext cx="248920" cy="1666875"/>
            </a:xfrm>
            <a:custGeom>
              <a:avLst/>
              <a:gdLst/>
              <a:ahLst/>
              <a:cxnLst/>
              <a:rect l="l" t="t" r="r" b="b"/>
              <a:pathLst>
                <a:path w="248920" h="1666875">
                  <a:moveTo>
                    <a:pt x="0" y="1666305"/>
                  </a:moveTo>
                  <a:lnTo>
                    <a:pt x="248901" y="1666305"/>
                  </a:lnTo>
                  <a:lnTo>
                    <a:pt x="248901" y="0"/>
                  </a:lnTo>
                  <a:lnTo>
                    <a:pt x="0" y="0"/>
                  </a:lnTo>
                  <a:lnTo>
                    <a:pt x="0" y="1666305"/>
                  </a:lnTo>
                  <a:close/>
                </a:path>
              </a:pathLst>
            </a:custGeom>
            <a:ln w="293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292863" y="3852952"/>
              <a:ext cx="351790" cy="1666875"/>
            </a:xfrm>
            <a:custGeom>
              <a:avLst/>
              <a:gdLst/>
              <a:ahLst/>
              <a:cxnLst/>
              <a:rect l="l" t="t" r="r" b="b"/>
              <a:pathLst>
                <a:path w="351790" h="1666875">
                  <a:moveTo>
                    <a:pt x="0" y="1666305"/>
                  </a:moveTo>
                  <a:lnTo>
                    <a:pt x="351175" y="1666305"/>
                  </a:lnTo>
                  <a:lnTo>
                    <a:pt x="351175" y="0"/>
                  </a:lnTo>
                  <a:lnTo>
                    <a:pt x="0" y="0"/>
                  </a:lnTo>
                  <a:lnTo>
                    <a:pt x="0" y="1666305"/>
                  </a:lnTo>
                  <a:close/>
                </a:path>
              </a:pathLst>
            </a:custGeom>
            <a:ln w="29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689499" y="4159819"/>
              <a:ext cx="424180" cy="527050"/>
            </a:xfrm>
            <a:custGeom>
              <a:avLst/>
              <a:gdLst/>
              <a:ahLst/>
              <a:cxnLst/>
              <a:rect l="l" t="t" r="r" b="b"/>
              <a:pathLst>
                <a:path w="424179" h="527050">
                  <a:moveTo>
                    <a:pt x="321611" y="160757"/>
                  </a:moveTo>
                  <a:lnTo>
                    <a:pt x="160793" y="160757"/>
                  </a:lnTo>
                  <a:lnTo>
                    <a:pt x="0" y="160757"/>
                  </a:lnTo>
                  <a:lnTo>
                    <a:pt x="0" y="365383"/>
                  </a:lnTo>
                  <a:lnTo>
                    <a:pt x="160793" y="365383"/>
                  </a:lnTo>
                  <a:lnTo>
                    <a:pt x="160793" y="526475"/>
                  </a:lnTo>
                  <a:lnTo>
                    <a:pt x="424109" y="263215"/>
                  </a:lnTo>
                  <a:lnTo>
                    <a:pt x="321611" y="160757"/>
                  </a:lnTo>
                  <a:lnTo>
                    <a:pt x="160793" y="160757"/>
                  </a:lnTo>
                  <a:lnTo>
                    <a:pt x="321611" y="160757"/>
                  </a:lnTo>
                  <a:close/>
                </a:path>
                <a:path w="424179" h="527050">
                  <a:moveTo>
                    <a:pt x="160793" y="0"/>
                  </a:moveTo>
                  <a:lnTo>
                    <a:pt x="160793" y="160757"/>
                  </a:lnTo>
                  <a:lnTo>
                    <a:pt x="321611" y="160757"/>
                  </a:lnTo>
                  <a:lnTo>
                    <a:pt x="1607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689499" y="4159819"/>
              <a:ext cx="424180" cy="527050"/>
            </a:xfrm>
            <a:custGeom>
              <a:avLst/>
              <a:gdLst/>
              <a:ahLst/>
              <a:cxnLst/>
              <a:rect l="l" t="t" r="r" b="b"/>
              <a:pathLst>
                <a:path w="424179" h="527050">
                  <a:moveTo>
                    <a:pt x="424109" y="263215"/>
                  </a:moveTo>
                  <a:lnTo>
                    <a:pt x="321611" y="160757"/>
                  </a:lnTo>
                  <a:lnTo>
                    <a:pt x="0" y="160757"/>
                  </a:lnTo>
                  <a:lnTo>
                    <a:pt x="0" y="365383"/>
                  </a:lnTo>
                  <a:lnTo>
                    <a:pt x="160793" y="365383"/>
                  </a:lnTo>
                  <a:lnTo>
                    <a:pt x="160793" y="526475"/>
                  </a:lnTo>
                  <a:lnTo>
                    <a:pt x="424109" y="263215"/>
                  </a:lnTo>
                </a:path>
                <a:path w="424179" h="527050">
                  <a:moveTo>
                    <a:pt x="160793" y="0"/>
                  </a:moveTo>
                  <a:lnTo>
                    <a:pt x="160793" y="160757"/>
                  </a:lnTo>
                  <a:lnTo>
                    <a:pt x="321611" y="160757"/>
                  </a:lnTo>
                  <a:lnTo>
                    <a:pt x="160793" y="0"/>
                  </a:lnTo>
                </a:path>
              </a:pathLst>
            </a:custGeom>
            <a:ln w="292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7005883" y="3838300"/>
          <a:ext cx="1136649" cy="16663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0779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33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152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5" name="object 55"/>
          <p:cNvGrpSpPr/>
          <p:nvPr/>
        </p:nvGrpSpPr>
        <p:grpSpPr>
          <a:xfrm>
            <a:off x="7722509" y="4452316"/>
            <a:ext cx="366395" cy="833755"/>
            <a:chOff x="7722509" y="4452316"/>
            <a:chExt cx="366395" cy="833755"/>
          </a:xfrm>
        </p:grpSpPr>
        <p:sp>
          <p:nvSpPr>
            <p:cNvPr id="56" name="object 56"/>
            <p:cNvSpPr/>
            <p:nvPr/>
          </p:nvSpPr>
          <p:spPr>
            <a:xfrm>
              <a:off x="7737170" y="4466977"/>
              <a:ext cx="146685" cy="804545"/>
            </a:xfrm>
            <a:custGeom>
              <a:avLst/>
              <a:gdLst/>
              <a:ahLst/>
              <a:cxnLst/>
              <a:rect l="l" t="t" r="r" b="b"/>
              <a:pathLst>
                <a:path w="146684" h="804545">
                  <a:moveTo>
                    <a:pt x="0" y="804032"/>
                  </a:moveTo>
                  <a:lnTo>
                    <a:pt x="146262" y="804032"/>
                  </a:lnTo>
                  <a:lnTo>
                    <a:pt x="146262" y="0"/>
                  </a:lnTo>
                  <a:lnTo>
                    <a:pt x="0" y="0"/>
                  </a:lnTo>
                  <a:lnTo>
                    <a:pt x="0" y="804032"/>
                  </a:lnTo>
                  <a:close/>
                </a:path>
              </a:pathLst>
            </a:custGeom>
            <a:ln w="293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942068" y="4466977"/>
              <a:ext cx="132080" cy="804545"/>
            </a:xfrm>
            <a:custGeom>
              <a:avLst/>
              <a:gdLst/>
              <a:ahLst/>
              <a:cxnLst/>
              <a:rect l="l" t="t" r="r" b="b"/>
              <a:pathLst>
                <a:path w="132079" h="804545">
                  <a:moveTo>
                    <a:pt x="0" y="804032"/>
                  </a:moveTo>
                  <a:lnTo>
                    <a:pt x="131600" y="804032"/>
                  </a:lnTo>
                  <a:lnTo>
                    <a:pt x="131600" y="0"/>
                  </a:lnTo>
                  <a:lnTo>
                    <a:pt x="0" y="0"/>
                  </a:lnTo>
                  <a:lnTo>
                    <a:pt x="0" y="804032"/>
                  </a:lnTo>
                  <a:close/>
                </a:path>
              </a:pathLst>
            </a:custGeom>
            <a:ln w="293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069986" y="4805143"/>
            <a:ext cx="288290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75" dirty="0">
                <a:latin typeface="Arial MT"/>
                <a:cs typeface="Arial MT"/>
              </a:rPr>
              <a:t>T</a:t>
            </a:r>
            <a:r>
              <a:rPr sz="1000" spc="10" dirty="0">
                <a:latin typeface="Arial MT"/>
                <a:cs typeface="Arial MT"/>
              </a:rPr>
              <a:t>r</a:t>
            </a:r>
            <a:r>
              <a:rPr sz="1000" spc="-100" dirty="0">
                <a:latin typeface="Arial MT"/>
                <a:cs typeface="Arial MT"/>
              </a:rPr>
              <a:t>e</a:t>
            </a:r>
            <a:r>
              <a:rPr sz="1000" spc="20" dirty="0">
                <a:latin typeface="Arial MT"/>
                <a:cs typeface="Arial MT"/>
              </a:rPr>
              <a:t>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spc="-5" dirty="0"/>
              <a:t>19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7022441" y="5726343"/>
            <a:ext cx="565785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dirty="0">
                <a:latin typeface="Arial MT"/>
                <a:cs typeface="Arial MT"/>
              </a:rPr>
              <a:t>Tree </a:t>
            </a:r>
            <a:r>
              <a:rPr sz="1000" spc="-40" dirty="0">
                <a:latin typeface="Arial MT"/>
                <a:cs typeface="Arial MT"/>
              </a:rPr>
              <a:t>Map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604886" y="6121095"/>
            <a:ext cx="12407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33399"/>
                </a:solidFill>
                <a:latin typeface="Arial MT"/>
                <a:cs typeface="Arial MT"/>
              </a:rPr>
              <a:t>(Spence,</a:t>
            </a:r>
            <a:r>
              <a:rPr sz="1400" spc="-9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99"/>
                </a:solidFill>
                <a:latin typeface="Arial MT"/>
                <a:cs typeface="Arial MT"/>
              </a:rPr>
              <a:t>2007)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23189" y="431749"/>
            <a:ext cx="876300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100"/>
              </a:spcBef>
              <a:buChar char="•"/>
              <a:tabLst>
                <a:tab pos="15176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b="1" spc="-30" dirty="0">
                <a:solidFill>
                  <a:srgbClr val="D50092"/>
                </a:solidFill>
                <a:latin typeface="Arial"/>
                <a:cs typeface="Arial"/>
              </a:rPr>
              <a:t>Tree</a:t>
            </a:r>
            <a:r>
              <a:rPr sz="1800" b="1" dirty="0">
                <a:solidFill>
                  <a:srgbClr val="D5009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D50092"/>
                </a:solidFill>
                <a:latin typeface="Arial"/>
                <a:cs typeface="Arial"/>
              </a:rPr>
              <a:t>map</a:t>
            </a:r>
            <a:r>
              <a:rPr sz="1800" b="1" spc="10" dirty="0">
                <a:solidFill>
                  <a:srgbClr val="D5009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(Jonhson</a:t>
            </a:r>
            <a:r>
              <a:rPr sz="18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33399"/>
                </a:solidFill>
                <a:latin typeface="Arial MT"/>
                <a:cs typeface="Arial MT"/>
              </a:rPr>
              <a:t>Shneiderman,</a:t>
            </a:r>
            <a:r>
              <a:rPr sz="1800" spc="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33399"/>
                </a:solidFill>
                <a:latin typeface="Arial MT"/>
                <a:cs typeface="Arial MT"/>
              </a:rPr>
              <a:t>1991)</a:t>
            </a:r>
            <a:r>
              <a:rPr sz="1800" spc="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another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representation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tree: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405765" lvl="1" indent="-139700">
              <a:lnSpc>
                <a:spcPct val="100000"/>
              </a:lnSpc>
              <a:buChar char="-"/>
              <a:tabLst>
                <a:tab pos="406400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root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node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 represented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rectangle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(usually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 large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 </a:t>
            </a:r>
            <a:r>
              <a:rPr sz="1800" spc="-10" dirty="0">
                <a:latin typeface="Arial MT"/>
                <a:cs typeface="Arial MT"/>
              </a:rPr>
              <a:t>possible)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 MT"/>
              <a:buChar char="-"/>
            </a:pPr>
            <a:endParaRPr sz="1850">
              <a:latin typeface="Arial MT"/>
              <a:cs typeface="Arial MT"/>
            </a:endParaRPr>
          </a:p>
          <a:p>
            <a:pPr marL="405765" lvl="1" indent="-139700">
              <a:lnSpc>
                <a:spcPct val="100000"/>
              </a:lnSpc>
              <a:buChar char="-"/>
              <a:tabLst>
                <a:tab pos="406400" algn="l"/>
              </a:tabLst>
            </a:pPr>
            <a:r>
              <a:rPr sz="1800" spc="-15" dirty="0">
                <a:latin typeface="Arial MT"/>
                <a:cs typeface="Arial MT"/>
              </a:rPr>
              <a:t>within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 </a:t>
            </a:r>
            <a:r>
              <a:rPr sz="1800" spc="-5" dirty="0">
                <a:latin typeface="Arial MT"/>
                <a:cs typeface="Arial MT"/>
              </a:rPr>
              <a:t>rectangle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smaller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rectangles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(one </a:t>
            </a:r>
            <a:r>
              <a:rPr sz="1800" dirty="0">
                <a:latin typeface="Arial MT"/>
                <a:cs typeface="Arial MT"/>
              </a:rPr>
              <a:t>for </a:t>
            </a:r>
            <a:r>
              <a:rPr sz="1800" spc="-5" dirty="0">
                <a:latin typeface="Arial MT"/>
                <a:cs typeface="Arial MT"/>
              </a:rPr>
              <a:t>each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child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node)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-"/>
            </a:pPr>
            <a:endParaRPr sz="1850">
              <a:latin typeface="Arial MT"/>
              <a:cs typeface="Arial MT"/>
            </a:endParaRPr>
          </a:p>
          <a:p>
            <a:pPr marL="405765" lvl="1" indent="-139700">
              <a:lnSpc>
                <a:spcPct val="100000"/>
              </a:lnSpc>
              <a:buChar char="-"/>
              <a:tabLst>
                <a:tab pos="406400" algn="l"/>
              </a:tabLst>
            </a:pP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5" dirty="0">
                <a:latin typeface="Arial MT"/>
                <a:cs typeface="Arial MT"/>
              </a:rPr>
              <a:t> is </a:t>
            </a:r>
            <a:r>
              <a:rPr sz="1800" spc="-10" dirty="0">
                <a:latin typeface="Arial MT"/>
                <a:cs typeface="Arial MT"/>
              </a:rPr>
              <a:t>repeated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until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nodes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represented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217" y="5041214"/>
            <a:ext cx="80924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‘slice-and-dice’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construction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Tree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Map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obtain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leaf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nodes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represented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217" y="5315839"/>
            <a:ext cx="6156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by rectangles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more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suited </a:t>
            </a:r>
            <a:r>
              <a:rPr sz="1800" dirty="0">
                <a:latin typeface="Arial MT"/>
                <a:cs typeface="Arial MT"/>
              </a:rPr>
              <a:t>to the</a:t>
            </a:r>
            <a:r>
              <a:rPr sz="1800" spc="-10" dirty="0">
                <a:latin typeface="Arial MT"/>
                <a:cs typeface="Arial MT"/>
              </a:rPr>
              <a:t> inclusion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</a:t>
            </a:r>
            <a:r>
              <a:rPr sz="1800" spc="-10" dirty="0">
                <a:latin typeface="Arial MT"/>
                <a:cs typeface="Arial MT"/>
              </a:rPr>
              <a:t>text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images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4758" y="1613796"/>
            <a:ext cx="3401060" cy="1139190"/>
            <a:chOff x="524758" y="1613796"/>
            <a:chExt cx="3401060" cy="1139190"/>
          </a:xfrm>
        </p:grpSpPr>
        <p:sp>
          <p:nvSpPr>
            <p:cNvPr id="5" name="object 5"/>
            <p:cNvSpPr/>
            <p:nvPr/>
          </p:nvSpPr>
          <p:spPr>
            <a:xfrm>
              <a:off x="599781" y="1763588"/>
              <a:ext cx="3070860" cy="929005"/>
            </a:xfrm>
            <a:custGeom>
              <a:avLst/>
              <a:gdLst/>
              <a:ahLst/>
              <a:cxnLst/>
              <a:rect l="l" t="t" r="r" b="b"/>
              <a:pathLst>
                <a:path w="3070860" h="929005">
                  <a:moveTo>
                    <a:pt x="1887356" y="0"/>
                  </a:moveTo>
                  <a:lnTo>
                    <a:pt x="673897" y="464502"/>
                  </a:lnTo>
                </a:path>
                <a:path w="3070860" h="929005">
                  <a:moveTo>
                    <a:pt x="1887356" y="0"/>
                  </a:moveTo>
                  <a:lnTo>
                    <a:pt x="1482840" y="464502"/>
                  </a:lnTo>
                </a:path>
                <a:path w="3070860" h="929005">
                  <a:moveTo>
                    <a:pt x="1887356" y="0"/>
                  </a:moveTo>
                  <a:lnTo>
                    <a:pt x="2261825" y="464502"/>
                  </a:lnTo>
                </a:path>
                <a:path w="3070860" h="929005">
                  <a:moveTo>
                    <a:pt x="1887356" y="0"/>
                  </a:moveTo>
                  <a:lnTo>
                    <a:pt x="3070707" y="464502"/>
                  </a:lnTo>
                </a:path>
                <a:path w="3070860" h="929005">
                  <a:moveTo>
                    <a:pt x="673897" y="464502"/>
                  </a:moveTo>
                  <a:lnTo>
                    <a:pt x="0" y="929005"/>
                  </a:lnTo>
                </a:path>
                <a:path w="3070860" h="929005">
                  <a:moveTo>
                    <a:pt x="673897" y="464502"/>
                  </a:moveTo>
                  <a:lnTo>
                    <a:pt x="194741" y="929005"/>
                  </a:lnTo>
                </a:path>
                <a:path w="3070860" h="929005">
                  <a:moveTo>
                    <a:pt x="673897" y="464502"/>
                  </a:moveTo>
                  <a:lnTo>
                    <a:pt x="389480" y="929005"/>
                  </a:lnTo>
                </a:path>
                <a:path w="3070860" h="929005">
                  <a:moveTo>
                    <a:pt x="673897" y="464502"/>
                  </a:moveTo>
                  <a:lnTo>
                    <a:pt x="569210" y="929005"/>
                  </a:lnTo>
                </a:path>
                <a:path w="3070860" h="929005">
                  <a:moveTo>
                    <a:pt x="1482840" y="464502"/>
                  </a:moveTo>
                  <a:lnTo>
                    <a:pt x="1213446" y="929005"/>
                  </a:lnTo>
                </a:path>
                <a:path w="3070860" h="929005">
                  <a:moveTo>
                    <a:pt x="1482840" y="464502"/>
                  </a:moveTo>
                  <a:lnTo>
                    <a:pt x="1408185" y="929005"/>
                  </a:lnTo>
                </a:path>
                <a:path w="3070860" h="929005">
                  <a:moveTo>
                    <a:pt x="1437844" y="464502"/>
                  </a:moveTo>
                  <a:lnTo>
                    <a:pt x="1602879" y="929005"/>
                  </a:lnTo>
                </a:path>
                <a:path w="3070860" h="929005">
                  <a:moveTo>
                    <a:pt x="2261825" y="464502"/>
                  </a:moveTo>
                  <a:lnTo>
                    <a:pt x="2142084" y="884120"/>
                  </a:lnTo>
                </a:path>
                <a:path w="3070860" h="929005">
                  <a:moveTo>
                    <a:pt x="2261825" y="464502"/>
                  </a:moveTo>
                  <a:lnTo>
                    <a:pt x="2366915" y="929005"/>
                  </a:lnTo>
                </a:path>
                <a:path w="3070860" h="929005">
                  <a:moveTo>
                    <a:pt x="3040810" y="464502"/>
                  </a:moveTo>
                  <a:lnTo>
                    <a:pt x="2876073" y="929005"/>
                  </a:lnTo>
                </a:path>
              </a:pathLst>
            </a:custGeom>
            <a:ln w="149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55540" y="2220586"/>
              <a:ext cx="0" cy="397510"/>
            </a:xfrm>
            <a:custGeom>
              <a:avLst/>
              <a:gdLst/>
              <a:ahLst/>
              <a:cxnLst/>
              <a:rect l="l" t="t" r="r" b="b"/>
              <a:pathLst>
                <a:path h="397510">
                  <a:moveTo>
                    <a:pt x="0" y="0"/>
                  </a:moveTo>
                  <a:lnTo>
                    <a:pt x="0" y="397021"/>
                  </a:lnTo>
                </a:path>
              </a:pathLst>
            </a:custGeom>
            <a:ln w="44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40591" y="2228090"/>
              <a:ext cx="224790" cy="464820"/>
            </a:xfrm>
            <a:custGeom>
              <a:avLst/>
              <a:gdLst/>
              <a:ahLst/>
              <a:cxnLst/>
              <a:rect l="l" t="t" r="r" b="b"/>
              <a:pathLst>
                <a:path w="224789" h="464819">
                  <a:moveTo>
                    <a:pt x="0" y="0"/>
                  </a:moveTo>
                  <a:lnTo>
                    <a:pt x="224681" y="464502"/>
                  </a:lnTo>
                </a:path>
              </a:pathLst>
            </a:custGeom>
            <a:ln w="150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7397" y="1628785"/>
              <a:ext cx="239779" cy="23963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367397" y="1628785"/>
              <a:ext cx="240029" cy="240029"/>
            </a:xfrm>
            <a:custGeom>
              <a:avLst/>
              <a:gdLst/>
              <a:ahLst/>
              <a:cxnLst/>
              <a:rect l="l" t="t" r="r" b="b"/>
              <a:pathLst>
                <a:path w="240030" h="240030">
                  <a:moveTo>
                    <a:pt x="0" y="119890"/>
                  </a:moveTo>
                  <a:lnTo>
                    <a:pt x="10258" y="163889"/>
                  </a:lnTo>
                  <a:lnTo>
                    <a:pt x="37334" y="202241"/>
                  </a:lnTo>
                  <a:lnTo>
                    <a:pt x="75678" y="229352"/>
                  </a:lnTo>
                  <a:lnTo>
                    <a:pt x="119740" y="239632"/>
                  </a:lnTo>
                  <a:lnTo>
                    <a:pt x="163848" y="229352"/>
                  </a:lnTo>
                  <a:lnTo>
                    <a:pt x="202295" y="202241"/>
                  </a:lnTo>
                  <a:lnTo>
                    <a:pt x="229474" y="163890"/>
                  </a:lnTo>
                  <a:lnTo>
                    <a:pt x="239779" y="119890"/>
                  </a:lnTo>
                  <a:lnTo>
                    <a:pt x="229474" y="75868"/>
                  </a:lnTo>
                  <a:lnTo>
                    <a:pt x="202295" y="37465"/>
                  </a:lnTo>
                  <a:lnTo>
                    <a:pt x="163848" y="10303"/>
                  </a:lnTo>
                  <a:lnTo>
                    <a:pt x="119740" y="0"/>
                  </a:lnTo>
                  <a:lnTo>
                    <a:pt x="75678" y="10303"/>
                  </a:lnTo>
                  <a:lnTo>
                    <a:pt x="37334" y="37465"/>
                  </a:lnTo>
                  <a:lnTo>
                    <a:pt x="10258" y="75868"/>
                  </a:lnTo>
                  <a:lnTo>
                    <a:pt x="0" y="119890"/>
                  </a:lnTo>
                </a:path>
              </a:pathLst>
            </a:custGeom>
            <a:ln w="29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9013" y="2168217"/>
              <a:ext cx="134680" cy="1348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7971" y="2168219"/>
              <a:ext cx="149684" cy="13480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86973" y="2168219"/>
              <a:ext cx="149564" cy="1348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80907" y="2168219"/>
              <a:ext cx="149713" cy="13480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39749" y="2617608"/>
              <a:ext cx="104775" cy="120014"/>
            </a:xfrm>
            <a:custGeom>
              <a:avLst/>
              <a:gdLst/>
              <a:ahLst/>
              <a:cxnLst/>
              <a:rect l="l" t="t" r="r" b="b"/>
              <a:pathLst>
                <a:path w="104775" h="120014">
                  <a:moveTo>
                    <a:pt x="0" y="119869"/>
                  </a:moveTo>
                  <a:lnTo>
                    <a:pt x="104689" y="119869"/>
                  </a:lnTo>
                  <a:lnTo>
                    <a:pt x="104689" y="0"/>
                  </a:lnTo>
                  <a:lnTo>
                    <a:pt x="0" y="0"/>
                  </a:lnTo>
                  <a:lnTo>
                    <a:pt x="0" y="11986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9749" y="2617608"/>
              <a:ext cx="104775" cy="120014"/>
            </a:xfrm>
            <a:custGeom>
              <a:avLst/>
              <a:gdLst/>
              <a:ahLst/>
              <a:cxnLst/>
              <a:rect l="l" t="t" r="r" b="b"/>
              <a:pathLst>
                <a:path w="104775" h="120014">
                  <a:moveTo>
                    <a:pt x="0" y="119869"/>
                  </a:moveTo>
                  <a:lnTo>
                    <a:pt x="104689" y="119869"/>
                  </a:lnTo>
                  <a:lnTo>
                    <a:pt x="104689" y="0"/>
                  </a:lnTo>
                  <a:lnTo>
                    <a:pt x="0" y="0"/>
                  </a:lnTo>
                  <a:lnTo>
                    <a:pt x="0" y="119869"/>
                  </a:lnTo>
                </a:path>
              </a:pathLst>
            </a:custGeom>
            <a:ln w="299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4488" y="2617608"/>
              <a:ext cx="105410" cy="120014"/>
            </a:xfrm>
            <a:custGeom>
              <a:avLst/>
              <a:gdLst/>
              <a:ahLst/>
              <a:cxnLst/>
              <a:rect l="l" t="t" r="r" b="b"/>
              <a:pathLst>
                <a:path w="105409" h="120014">
                  <a:moveTo>
                    <a:pt x="105056" y="0"/>
                  </a:moveTo>
                  <a:lnTo>
                    <a:pt x="0" y="0"/>
                  </a:lnTo>
                  <a:lnTo>
                    <a:pt x="0" y="119870"/>
                  </a:lnTo>
                  <a:lnTo>
                    <a:pt x="105056" y="119870"/>
                  </a:lnTo>
                  <a:lnTo>
                    <a:pt x="1050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4488" y="2617608"/>
              <a:ext cx="105410" cy="120014"/>
            </a:xfrm>
            <a:custGeom>
              <a:avLst/>
              <a:gdLst/>
              <a:ahLst/>
              <a:cxnLst/>
              <a:rect l="l" t="t" r="r" b="b"/>
              <a:pathLst>
                <a:path w="105409" h="120014">
                  <a:moveTo>
                    <a:pt x="0" y="119870"/>
                  </a:moveTo>
                  <a:lnTo>
                    <a:pt x="105056" y="119870"/>
                  </a:lnTo>
                  <a:lnTo>
                    <a:pt x="105056" y="0"/>
                  </a:lnTo>
                  <a:lnTo>
                    <a:pt x="0" y="0"/>
                  </a:lnTo>
                  <a:lnTo>
                    <a:pt x="0" y="119870"/>
                  </a:lnTo>
                  <a:close/>
                </a:path>
              </a:pathLst>
            </a:custGeom>
            <a:ln w="299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9227" y="2617608"/>
              <a:ext cx="105410" cy="120014"/>
            </a:xfrm>
            <a:custGeom>
              <a:avLst/>
              <a:gdLst/>
              <a:ahLst/>
              <a:cxnLst/>
              <a:rect l="l" t="t" r="r" b="b"/>
              <a:pathLst>
                <a:path w="105409" h="120014">
                  <a:moveTo>
                    <a:pt x="105056" y="0"/>
                  </a:moveTo>
                  <a:lnTo>
                    <a:pt x="0" y="0"/>
                  </a:lnTo>
                  <a:lnTo>
                    <a:pt x="0" y="119870"/>
                  </a:lnTo>
                  <a:lnTo>
                    <a:pt x="105056" y="119870"/>
                  </a:lnTo>
                  <a:lnTo>
                    <a:pt x="1050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9227" y="2617608"/>
              <a:ext cx="105410" cy="120014"/>
            </a:xfrm>
            <a:custGeom>
              <a:avLst/>
              <a:gdLst/>
              <a:ahLst/>
              <a:cxnLst/>
              <a:rect l="l" t="t" r="r" b="b"/>
              <a:pathLst>
                <a:path w="105409" h="120014">
                  <a:moveTo>
                    <a:pt x="0" y="119870"/>
                  </a:moveTo>
                  <a:lnTo>
                    <a:pt x="105056" y="119870"/>
                  </a:lnTo>
                  <a:lnTo>
                    <a:pt x="105056" y="0"/>
                  </a:lnTo>
                  <a:lnTo>
                    <a:pt x="0" y="0"/>
                  </a:lnTo>
                  <a:lnTo>
                    <a:pt x="0" y="119870"/>
                  </a:lnTo>
                  <a:close/>
                </a:path>
              </a:pathLst>
            </a:custGeom>
            <a:ln w="299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23966" y="2617608"/>
              <a:ext cx="105410" cy="120014"/>
            </a:xfrm>
            <a:custGeom>
              <a:avLst/>
              <a:gdLst/>
              <a:ahLst/>
              <a:cxnLst/>
              <a:rect l="l" t="t" r="r" b="b"/>
              <a:pathLst>
                <a:path w="105409" h="120014">
                  <a:moveTo>
                    <a:pt x="105056" y="0"/>
                  </a:moveTo>
                  <a:lnTo>
                    <a:pt x="0" y="0"/>
                  </a:lnTo>
                  <a:lnTo>
                    <a:pt x="0" y="119870"/>
                  </a:lnTo>
                  <a:lnTo>
                    <a:pt x="105056" y="119870"/>
                  </a:lnTo>
                  <a:lnTo>
                    <a:pt x="1050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23966" y="2617608"/>
              <a:ext cx="105410" cy="120014"/>
            </a:xfrm>
            <a:custGeom>
              <a:avLst/>
              <a:gdLst/>
              <a:ahLst/>
              <a:cxnLst/>
              <a:rect l="l" t="t" r="r" b="b"/>
              <a:pathLst>
                <a:path w="105409" h="120014">
                  <a:moveTo>
                    <a:pt x="0" y="119870"/>
                  </a:moveTo>
                  <a:lnTo>
                    <a:pt x="105056" y="119870"/>
                  </a:lnTo>
                  <a:lnTo>
                    <a:pt x="105056" y="0"/>
                  </a:lnTo>
                  <a:lnTo>
                    <a:pt x="0" y="0"/>
                  </a:lnTo>
                  <a:lnTo>
                    <a:pt x="0" y="119870"/>
                  </a:lnTo>
                  <a:close/>
                </a:path>
              </a:pathLst>
            </a:custGeom>
            <a:ln w="299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53193" y="2617608"/>
              <a:ext cx="120014" cy="120014"/>
            </a:xfrm>
            <a:custGeom>
              <a:avLst/>
              <a:gdLst/>
              <a:ahLst/>
              <a:cxnLst/>
              <a:rect l="l" t="t" r="r" b="b"/>
              <a:pathLst>
                <a:path w="120014" h="120014">
                  <a:moveTo>
                    <a:pt x="119697" y="0"/>
                  </a:moveTo>
                  <a:lnTo>
                    <a:pt x="0" y="0"/>
                  </a:lnTo>
                  <a:lnTo>
                    <a:pt x="0" y="119870"/>
                  </a:lnTo>
                  <a:lnTo>
                    <a:pt x="119697" y="119870"/>
                  </a:lnTo>
                  <a:lnTo>
                    <a:pt x="11969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53193" y="2617608"/>
              <a:ext cx="120014" cy="120014"/>
            </a:xfrm>
            <a:custGeom>
              <a:avLst/>
              <a:gdLst/>
              <a:ahLst/>
              <a:cxnLst/>
              <a:rect l="l" t="t" r="r" b="b"/>
              <a:pathLst>
                <a:path w="120014" h="120014">
                  <a:moveTo>
                    <a:pt x="0" y="119870"/>
                  </a:moveTo>
                  <a:lnTo>
                    <a:pt x="119697" y="119870"/>
                  </a:lnTo>
                  <a:lnTo>
                    <a:pt x="119697" y="0"/>
                  </a:lnTo>
                  <a:lnTo>
                    <a:pt x="0" y="0"/>
                  </a:lnTo>
                  <a:lnTo>
                    <a:pt x="0" y="119870"/>
                  </a:lnTo>
                  <a:close/>
                </a:path>
              </a:pathLst>
            </a:custGeom>
            <a:ln w="29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47932" y="2617608"/>
              <a:ext cx="120014" cy="120014"/>
            </a:xfrm>
            <a:custGeom>
              <a:avLst/>
              <a:gdLst/>
              <a:ahLst/>
              <a:cxnLst/>
              <a:rect l="l" t="t" r="r" b="b"/>
              <a:pathLst>
                <a:path w="120014" h="120014">
                  <a:moveTo>
                    <a:pt x="119697" y="0"/>
                  </a:moveTo>
                  <a:lnTo>
                    <a:pt x="0" y="0"/>
                  </a:lnTo>
                  <a:lnTo>
                    <a:pt x="0" y="119870"/>
                  </a:lnTo>
                  <a:lnTo>
                    <a:pt x="119697" y="119870"/>
                  </a:lnTo>
                  <a:lnTo>
                    <a:pt x="11969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47932" y="2617608"/>
              <a:ext cx="120014" cy="120014"/>
            </a:xfrm>
            <a:custGeom>
              <a:avLst/>
              <a:gdLst/>
              <a:ahLst/>
              <a:cxnLst/>
              <a:rect l="l" t="t" r="r" b="b"/>
              <a:pathLst>
                <a:path w="120014" h="120014">
                  <a:moveTo>
                    <a:pt x="0" y="119870"/>
                  </a:moveTo>
                  <a:lnTo>
                    <a:pt x="119697" y="119870"/>
                  </a:lnTo>
                  <a:lnTo>
                    <a:pt x="119697" y="0"/>
                  </a:lnTo>
                  <a:lnTo>
                    <a:pt x="0" y="0"/>
                  </a:lnTo>
                  <a:lnTo>
                    <a:pt x="0" y="119870"/>
                  </a:lnTo>
                  <a:close/>
                </a:path>
              </a:pathLst>
            </a:custGeom>
            <a:ln w="29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27617" y="2617608"/>
              <a:ext cx="135255" cy="120014"/>
            </a:xfrm>
            <a:custGeom>
              <a:avLst/>
              <a:gdLst/>
              <a:ahLst/>
              <a:cxnLst/>
              <a:rect l="l" t="t" r="r" b="b"/>
              <a:pathLst>
                <a:path w="135255" h="120014">
                  <a:moveTo>
                    <a:pt x="134705" y="0"/>
                  </a:moveTo>
                  <a:lnTo>
                    <a:pt x="0" y="0"/>
                  </a:lnTo>
                  <a:lnTo>
                    <a:pt x="0" y="119870"/>
                  </a:lnTo>
                  <a:lnTo>
                    <a:pt x="134705" y="119870"/>
                  </a:lnTo>
                  <a:lnTo>
                    <a:pt x="13470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27617" y="2617608"/>
              <a:ext cx="135255" cy="120014"/>
            </a:xfrm>
            <a:custGeom>
              <a:avLst/>
              <a:gdLst/>
              <a:ahLst/>
              <a:cxnLst/>
              <a:rect l="l" t="t" r="r" b="b"/>
              <a:pathLst>
                <a:path w="135255" h="120014">
                  <a:moveTo>
                    <a:pt x="0" y="119870"/>
                  </a:moveTo>
                  <a:lnTo>
                    <a:pt x="134705" y="119870"/>
                  </a:lnTo>
                  <a:lnTo>
                    <a:pt x="134705" y="0"/>
                  </a:lnTo>
                  <a:lnTo>
                    <a:pt x="0" y="0"/>
                  </a:lnTo>
                  <a:lnTo>
                    <a:pt x="0" y="119870"/>
                  </a:lnTo>
                  <a:close/>
                </a:path>
              </a:pathLst>
            </a:custGeom>
            <a:ln w="299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81921" y="2617608"/>
              <a:ext cx="120650" cy="120014"/>
            </a:xfrm>
            <a:custGeom>
              <a:avLst/>
              <a:gdLst/>
              <a:ahLst/>
              <a:cxnLst/>
              <a:rect l="l" t="t" r="r" b="b"/>
              <a:pathLst>
                <a:path w="120650" h="120014">
                  <a:moveTo>
                    <a:pt x="120063" y="0"/>
                  </a:moveTo>
                  <a:lnTo>
                    <a:pt x="0" y="0"/>
                  </a:lnTo>
                  <a:lnTo>
                    <a:pt x="0" y="119870"/>
                  </a:lnTo>
                  <a:lnTo>
                    <a:pt x="120063" y="119870"/>
                  </a:lnTo>
                  <a:lnTo>
                    <a:pt x="12006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81921" y="2617608"/>
              <a:ext cx="120650" cy="120014"/>
            </a:xfrm>
            <a:custGeom>
              <a:avLst/>
              <a:gdLst/>
              <a:ahLst/>
              <a:cxnLst/>
              <a:rect l="l" t="t" r="r" b="b"/>
              <a:pathLst>
                <a:path w="120650" h="120014">
                  <a:moveTo>
                    <a:pt x="0" y="119870"/>
                  </a:moveTo>
                  <a:lnTo>
                    <a:pt x="120063" y="119870"/>
                  </a:lnTo>
                  <a:lnTo>
                    <a:pt x="120063" y="0"/>
                  </a:lnTo>
                  <a:lnTo>
                    <a:pt x="0" y="0"/>
                  </a:lnTo>
                  <a:lnTo>
                    <a:pt x="0" y="119870"/>
                  </a:lnTo>
                  <a:close/>
                </a:path>
              </a:pathLst>
            </a:custGeom>
            <a:ln w="29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06602" y="2617608"/>
              <a:ext cx="120014" cy="120014"/>
            </a:xfrm>
            <a:custGeom>
              <a:avLst/>
              <a:gdLst/>
              <a:ahLst/>
              <a:cxnLst/>
              <a:rect l="l" t="t" r="r" b="b"/>
              <a:pathLst>
                <a:path w="120014" h="120014">
                  <a:moveTo>
                    <a:pt x="119698" y="0"/>
                  </a:moveTo>
                  <a:lnTo>
                    <a:pt x="0" y="0"/>
                  </a:lnTo>
                  <a:lnTo>
                    <a:pt x="0" y="119870"/>
                  </a:lnTo>
                  <a:lnTo>
                    <a:pt x="119698" y="119870"/>
                  </a:lnTo>
                  <a:lnTo>
                    <a:pt x="11969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06602" y="2617608"/>
              <a:ext cx="120014" cy="120014"/>
            </a:xfrm>
            <a:custGeom>
              <a:avLst/>
              <a:gdLst/>
              <a:ahLst/>
              <a:cxnLst/>
              <a:rect l="l" t="t" r="r" b="b"/>
              <a:pathLst>
                <a:path w="120014" h="120014">
                  <a:moveTo>
                    <a:pt x="0" y="119870"/>
                  </a:moveTo>
                  <a:lnTo>
                    <a:pt x="119698" y="119870"/>
                  </a:lnTo>
                  <a:lnTo>
                    <a:pt x="119698" y="0"/>
                  </a:lnTo>
                  <a:lnTo>
                    <a:pt x="0" y="0"/>
                  </a:lnTo>
                  <a:lnTo>
                    <a:pt x="0" y="119870"/>
                  </a:lnTo>
                  <a:close/>
                </a:path>
              </a:pathLst>
            </a:custGeom>
            <a:ln w="29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15760" y="2617608"/>
              <a:ext cx="120650" cy="120014"/>
            </a:xfrm>
            <a:custGeom>
              <a:avLst/>
              <a:gdLst/>
              <a:ahLst/>
              <a:cxnLst/>
              <a:rect l="l" t="t" r="r" b="b"/>
              <a:pathLst>
                <a:path w="120650" h="120014">
                  <a:moveTo>
                    <a:pt x="120063" y="0"/>
                  </a:moveTo>
                  <a:lnTo>
                    <a:pt x="0" y="0"/>
                  </a:lnTo>
                  <a:lnTo>
                    <a:pt x="0" y="119870"/>
                  </a:lnTo>
                  <a:lnTo>
                    <a:pt x="120063" y="119870"/>
                  </a:lnTo>
                  <a:lnTo>
                    <a:pt x="12006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15760" y="2617608"/>
              <a:ext cx="120650" cy="120014"/>
            </a:xfrm>
            <a:custGeom>
              <a:avLst/>
              <a:gdLst/>
              <a:ahLst/>
              <a:cxnLst/>
              <a:rect l="l" t="t" r="r" b="b"/>
              <a:pathLst>
                <a:path w="120650" h="120014">
                  <a:moveTo>
                    <a:pt x="0" y="119870"/>
                  </a:moveTo>
                  <a:lnTo>
                    <a:pt x="120063" y="119870"/>
                  </a:lnTo>
                  <a:lnTo>
                    <a:pt x="120063" y="0"/>
                  </a:lnTo>
                  <a:lnTo>
                    <a:pt x="0" y="0"/>
                  </a:lnTo>
                  <a:lnTo>
                    <a:pt x="0" y="119870"/>
                  </a:lnTo>
                  <a:close/>
                </a:path>
              </a:pathLst>
            </a:custGeom>
            <a:ln w="29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610544" y="2617608"/>
              <a:ext cx="105410" cy="120014"/>
            </a:xfrm>
            <a:custGeom>
              <a:avLst/>
              <a:gdLst/>
              <a:ahLst/>
              <a:cxnLst/>
              <a:rect l="l" t="t" r="r" b="b"/>
              <a:pathLst>
                <a:path w="105410" h="120014">
                  <a:moveTo>
                    <a:pt x="105056" y="0"/>
                  </a:moveTo>
                  <a:lnTo>
                    <a:pt x="0" y="0"/>
                  </a:lnTo>
                  <a:lnTo>
                    <a:pt x="0" y="119870"/>
                  </a:lnTo>
                  <a:lnTo>
                    <a:pt x="105056" y="119870"/>
                  </a:lnTo>
                  <a:lnTo>
                    <a:pt x="1050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10544" y="2617608"/>
              <a:ext cx="105410" cy="120014"/>
            </a:xfrm>
            <a:custGeom>
              <a:avLst/>
              <a:gdLst/>
              <a:ahLst/>
              <a:cxnLst/>
              <a:rect l="l" t="t" r="r" b="b"/>
              <a:pathLst>
                <a:path w="105410" h="120014">
                  <a:moveTo>
                    <a:pt x="0" y="119870"/>
                  </a:moveTo>
                  <a:lnTo>
                    <a:pt x="105056" y="119870"/>
                  </a:lnTo>
                  <a:lnTo>
                    <a:pt x="105056" y="0"/>
                  </a:lnTo>
                  <a:lnTo>
                    <a:pt x="0" y="0"/>
                  </a:lnTo>
                  <a:lnTo>
                    <a:pt x="0" y="119870"/>
                  </a:lnTo>
                  <a:close/>
                </a:path>
              </a:pathLst>
            </a:custGeom>
            <a:ln w="299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805328" y="2617608"/>
              <a:ext cx="105410" cy="120014"/>
            </a:xfrm>
            <a:custGeom>
              <a:avLst/>
              <a:gdLst/>
              <a:ahLst/>
              <a:cxnLst/>
              <a:rect l="l" t="t" r="r" b="b"/>
              <a:pathLst>
                <a:path w="105410" h="120014">
                  <a:moveTo>
                    <a:pt x="105056" y="0"/>
                  </a:moveTo>
                  <a:lnTo>
                    <a:pt x="0" y="0"/>
                  </a:lnTo>
                  <a:lnTo>
                    <a:pt x="0" y="119870"/>
                  </a:lnTo>
                  <a:lnTo>
                    <a:pt x="105056" y="119870"/>
                  </a:lnTo>
                  <a:lnTo>
                    <a:pt x="1050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05328" y="2617608"/>
              <a:ext cx="105410" cy="120014"/>
            </a:xfrm>
            <a:custGeom>
              <a:avLst/>
              <a:gdLst/>
              <a:ahLst/>
              <a:cxnLst/>
              <a:rect l="l" t="t" r="r" b="b"/>
              <a:pathLst>
                <a:path w="105410" h="120014">
                  <a:moveTo>
                    <a:pt x="0" y="119870"/>
                  </a:moveTo>
                  <a:lnTo>
                    <a:pt x="105056" y="119870"/>
                  </a:lnTo>
                  <a:lnTo>
                    <a:pt x="105056" y="0"/>
                  </a:lnTo>
                  <a:lnTo>
                    <a:pt x="0" y="0"/>
                  </a:lnTo>
                  <a:lnTo>
                    <a:pt x="0" y="119870"/>
                  </a:lnTo>
                  <a:close/>
                </a:path>
              </a:pathLst>
            </a:custGeom>
            <a:ln w="299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4599225" y="1613813"/>
            <a:ext cx="3610610" cy="3012440"/>
            <a:chOff x="4599225" y="1613813"/>
            <a:chExt cx="3610610" cy="3012440"/>
          </a:xfrm>
        </p:grpSpPr>
        <p:sp>
          <p:nvSpPr>
            <p:cNvPr id="39" name="object 39"/>
            <p:cNvSpPr/>
            <p:nvPr/>
          </p:nvSpPr>
          <p:spPr>
            <a:xfrm>
              <a:off x="4614210" y="1733639"/>
              <a:ext cx="3580765" cy="2877820"/>
            </a:xfrm>
            <a:custGeom>
              <a:avLst/>
              <a:gdLst/>
              <a:ahLst/>
              <a:cxnLst/>
              <a:rect l="l" t="t" r="r" b="b"/>
              <a:pathLst>
                <a:path w="3580765" h="2877820">
                  <a:moveTo>
                    <a:pt x="3580251" y="0"/>
                  </a:moveTo>
                  <a:lnTo>
                    <a:pt x="0" y="0"/>
                  </a:lnTo>
                  <a:lnTo>
                    <a:pt x="0" y="2877232"/>
                  </a:lnTo>
                  <a:lnTo>
                    <a:pt x="3580251" y="2877232"/>
                  </a:lnTo>
                  <a:lnTo>
                    <a:pt x="3580251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614210" y="1733639"/>
              <a:ext cx="3580765" cy="2877820"/>
            </a:xfrm>
            <a:custGeom>
              <a:avLst/>
              <a:gdLst/>
              <a:ahLst/>
              <a:cxnLst/>
              <a:rect l="l" t="t" r="r" b="b"/>
              <a:pathLst>
                <a:path w="3580765" h="2877820">
                  <a:moveTo>
                    <a:pt x="0" y="2877232"/>
                  </a:moveTo>
                  <a:lnTo>
                    <a:pt x="3580251" y="2877232"/>
                  </a:lnTo>
                  <a:lnTo>
                    <a:pt x="3580251" y="0"/>
                  </a:lnTo>
                  <a:lnTo>
                    <a:pt x="0" y="0"/>
                  </a:lnTo>
                  <a:lnTo>
                    <a:pt x="0" y="2877232"/>
                  </a:lnTo>
                  <a:close/>
                </a:path>
              </a:pathLst>
            </a:custGeom>
            <a:ln w="29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92220" y="1628804"/>
              <a:ext cx="224680" cy="23961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292220" y="1628804"/>
              <a:ext cx="224790" cy="240029"/>
            </a:xfrm>
            <a:custGeom>
              <a:avLst/>
              <a:gdLst/>
              <a:ahLst/>
              <a:cxnLst/>
              <a:rect l="l" t="t" r="r" b="b"/>
              <a:pathLst>
                <a:path w="224790" h="240030">
                  <a:moveTo>
                    <a:pt x="0" y="119872"/>
                  </a:moveTo>
                  <a:lnTo>
                    <a:pt x="7962" y="163871"/>
                  </a:lnTo>
                  <a:lnTo>
                    <a:pt x="29953" y="202222"/>
                  </a:lnTo>
                  <a:lnTo>
                    <a:pt x="63128" y="229334"/>
                  </a:lnTo>
                  <a:lnTo>
                    <a:pt x="104642" y="239613"/>
                  </a:lnTo>
                  <a:lnTo>
                    <a:pt x="148750" y="229334"/>
                  </a:lnTo>
                  <a:lnTo>
                    <a:pt x="187196" y="202222"/>
                  </a:lnTo>
                  <a:lnTo>
                    <a:pt x="214375" y="163871"/>
                  </a:lnTo>
                  <a:lnTo>
                    <a:pt x="224680" y="119872"/>
                  </a:lnTo>
                  <a:lnTo>
                    <a:pt x="214375" y="75849"/>
                  </a:lnTo>
                  <a:lnTo>
                    <a:pt x="187196" y="37447"/>
                  </a:lnTo>
                  <a:lnTo>
                    <a:pt x="148750" y="10284"/>
                  </a:lnTo>
                  <a:lnTo>
                    <a:pt x="104720" y="0"/>
                  </a:lnTo>
                  <a:lnTo>
                    <a:pt x="104567" y="0"/>
                  </a:lnTo>
                  <a:lnTo>
                    <a:pt x="63128" y="10284"/>
                  </a:lnTo>
                  <a:lnTo>
                    <a:pt x="29953" y="37447"/>
                  </a:lnTo>
                  <a:lnTo>
                    <a:pt x="7962" y="75849"/>
                  </a:lnTo>
                  <a:lnTo>
                    <a:pt x="0" y="119872"/>
                  </a:lnTo>
                </a:path>
              </a:pathLst>
            </a:custGeom>
            <a:ln w="299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839041" y="2018371"/>
              <a:ext cx="3071495" cy="509905"/>
            </a:xfrm>
            <a:custGeom>
              <a:avLst/>
              <a:gdLst/>
              <a:ahLst/>
              <a:cxnLst/>
              <a:rect l="l" t="t" r="r" b="b"/>
              <a:pathLst>
                <a:path w="3071495" h="509905">
                  <a:moveTo>
                    <a:pt x="3071093" y="0"/>
                  </a:moveTo>
                  <a:lnTo>
                    <a:pt x="0" y="0"/>
                  </a:lnTo>
                  <a:lnTo>
                    <a:pt x="0" y="509446"/>
                  </a:lnTo>
                  <a:lnTo>
                    <a:pt x="3071093" y="509446"/>
                  </a:lnTo>
                  <a:lnTo>
                    <a:pt x="3071093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839041" y="2018371"/>
              <a:ext cx="3071495" cy="509905"/>
            </a:xfrm>
            <a:custGeom>
              <a:avLst/>
              <a:gdLst/>
              <a:ahLst/>
              <a:cxnLst/>
              <a:rect l="l" t="t" r="r" b="b"/>
              <a:pathLst>
                <a:path w="3071495" h="509905">
                  <a:moveTo>
                    <a:pt x="0" y="509446"/>
                  </a:moveTo>
                  <a:lnTo>
                    <a:pt x="3071093" y="509446"/>
                  </a:lnTo>
                  <a:lnTo>
                    <a:pt x="3071093" y="0"/>
                  </a:lnTo>
                  <a:lnTo>
                    <a:pt x="0" y="0"/>
                  </a:lnTo>
                  <a:lnTo>
                    <a:pt x="0" y="509446"/>
                  </a:lnTo>
                  <a:close/>
                </a:path>
              </a:pathLst>
            </a:custGeom>
            <a:ln w="299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839041" y="2632588"/>
              <a:ext cx="3071495" cy="509905"/>
            </a:xfrm>
            <a:custGeom>
              <a:avLst/>
              <a:gdLst/>
              <a:ahLst/>
              <a:cxnLst/>
              <a:rect l="l" t="t" r="r" b="b"/>
              <a:pathLst>
                <a:path w="3071495" h="509905">
                  <a:moveTo>
                    <a:pt x="3071093" y="0"/>
                  </a:moveTo>
                  <a:lnTo>
                    <a:pt x="0" y="0"/>
                  </a:lnTo>
                  <a:lnTo>
                    <a:pt x="0" y="509446"/>
                  </a:lnTo>
                  <a:lnTo>
                    <a:pt x="3071093" y="509446"/>
                  </a:lnTo>
                  <a:lnTo>
                    <a:pt x="3071093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839041" y="2632588"/>
              <a:ext cx="3071495" cy="509905"/>
            </a:xfrm>
            <a:custGeom>
              <a:avLst/>
              <a:gdLst/>
              <a:ahLst/>
              <a:cxnLst/>
              <a:rect l="l" t="t" r="r" b="b"/>
              <a:pathLst>
                <a:path w="3071495" h="509905">
                  <a:moveTo>
                    <a:pt x="0" y="509446"/>
                  </a:moveTo>
                  <a:lnTo>
                    <a:pt x="3071093" y="509446"/>
                  </a:lnTo>
                  <a:lnTo>
                    <a:pt x="3071093" y="0"/>
                  </a:lnTo>
                  <a:lnTo>
                    <a:pt x="0" y="0"/>
                  </a:lnTo>
                  <a:lnTo>
                    <a:pt x="0" y="509446"/>
                  </a:lnTo>
                  <a:close/>
                </a:path>
              </a:pathLst>
            </a:custGeom>
            <a:ln w="299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839041" y="3247357"/>
              <a:ext cx="3071495" cy="509905"/>
            </a:xfrm>
            <a:custGeom>
              <a:avLst/>
              <a:gdLst/>
              <a:ahLst/>
              <a:cxnLst/>
              <a:rect l="l" t="t" r="r" b="b"/>
              <a:pathLst>
                <a:path w="3071495" h="509904">
                  <a:moveTo>
                    <a:pt x="3071093" y="0"/>
                  </a:moveTo>
                  <a:lnTo>
                    <a:pt x="0" y="0"/>
                  </a:lnTo>
                  <a:lnTo>
                    <a:pt x="0" y="509446"/>
                  </a:lnTo>
                  <a:lnTo>
                    <a:pt x="3071093" y="509446"/>
                  </a:lnTo>
                  <a:lnTo>
                    <a:pt x="3071093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39041" y="3247357"/>
              <a:ext cx="3071495" cy="509905"/>
            </a:xfrm>
            <a:custGeom>
              <a:avLst/>
              <a:gdLst/>
              <a:ahLst/>
              <a:cxnLst/>
              <a:rect l="l" t="t" r="r" b="b"/>
              <a:pathLst>
                <a:path w="3071495" h="509904">
                  <a:moveTo>
                    <a:pt x="0" y="509446"/>
                  </a:moveTo>
                  <a:lnTo>
                    <a:pt x="3071093" y="509446"/>
                  </a:lnTo>
                  <a:lnTo>
                    <a:pt x="3071093" y="0"/>
                  </a:lnTo>
                  <a:lnTo>
                    <a:pt x="0" y="0"/>
                  </a:lnTo>
                  <a:lnTo>
                    <a:pt x="0" y="509446"/>
                  </a:lnTo>
                  <a:close/>
                </a:path>
              </a:pathLst>
            </a:custGeom>
            <a:ln w="299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839041" y="3876665"/>
              <a:ext cx="3071495" cy="509905"/>
            </a:xfrm>
            <a:custGeom>
              <a:avLst/>
              <a:gdLst/>
              <a:ahLst/>
              <a:cxnLst/>
              <a:rect l="l" t="t" r="r" b="b"/>
              <a:pathLst>
                <a:path w="3071495" h="509904">
                  <a:moveTo>
                    <a:pt x="3071093" y="0"/>
                  </a:moveTo>
                  <a:lnTo>
                    <a:pt x="0" y="0"/>
                  </a:lnTo>
                  <a:lnTo>
                    <a:pt x="0" y="509446"/>
                  </a:lnTo>
                  <a:lnTo>
                    <a:pt x="3071093" y="509446"/>
                  </a:lnTo>
                  <a:lnTo>
                    <a:pt x="3071093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839041" y="3876665"/>
              <a:ext cx="3071495" cy="509905"/>
            </a:xfrm>
            <a:custGeom>
              <a:avLst/>
              <a:gdLst/>
              <a:ahLst/>
              <a:cxnLst/>
              <a:rect l="l" t="t" r="r" b="b"/>
              <a:pathLst>
                <a:path w="3071495" h="509904">
                  <a:moveTo>
                    <a:pt x="0" y="509446"/>
                  </a:moveTo>
                  <a:lnTo>
                    <a:pt x="3071093" y="509446"/>
                  </a:lnTo>
                  <a:lnTo>
                    <a:pt x="3071093" y="0"/>
                  </a:lnTo>
                  <a:lnTo>
                    <a:pt x="0" y="0"/>
                  </a:lnTo>
                  <a:lnTo>
                    <a:pt x="0" y="509446"/>
                  </a:lnTo>
                  <a:close/>
                </a:path>
              </a:pathLst>
            </a:custGeom>
            <a:ln w="299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50149" y="2138244"/>
              <a:ext cx="149569" cy="14972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50149" y="2752461"/>
              <a:ext cx="149569" cy="14986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50147" y="3367213"/>
              <a:ext cx="149573" cy="16484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50149" y="3996538"/>
              <a:ext cx="149569" cy="149839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108714" y="2153221"/>
              <a:ext cx="419734" cy="314960"/>
            </a:xfrm>
            <a:custGeom>
              <a:avLst/>
              <a:gdLst/>
              <a:ahLst/>
              <a:cxnLst/>
              <a:rect l="l" t="t" r="r" b="b"/>
              <a:pathLst>
                <a:path w="419735" h="314960">
                  <a:moveTo>
                    <a:pt x="419493" y="0"/>
                  </a:moveTo>
                  <a:lnTo>
                    <a:pt x="0" y="0"/>
                  </a:lnTo>
                  <a:lnTo>
                    <a:pt x="0" y="29997"/>
                  </a:lnTo>
                  <a:lnTo>
                    <a:pt x="0" y="314655"/>
                  </a:lnTo>
                  <a:lnTo>
                    <a:pt x="419493" y="314655"/>
                  </a:lnTo>
                  <a:lnTo>
                    <a:pt x="419493" y="29997"/>
                  </a:lnTo>
                  <a:lnTo>
                    <a:pt x="419493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108719" y="2153218"/>
              <a:ext cx="419734" cy="314960"/>
            </a:xfrm>
            <a:custGeom>
              <a:avLst/>
              <a:gdLst/>
              <a:ahLst/>
              <a:cxnLst/>
              <a:rect l="l" t="t" r="r" b="b"/>
              <a:pathLst>
                <a:path w="419735" h="314960">
                  <a:moveTo>
                    <a:pt x="0" y="314653"/>
                  </a:moveTo>
                  <a:lnTo>
                    <a:pt x="419494" y="314653"/>
                  </a:lnTo>
                  <a:lnTo>
                    <a:pt x="419494" y="0"/>
                  </a:lnTo>
                  <a:lnTo>
                    <a:pt x="0" y="0"/>
                  </a:lnTo>
                  <a:lnTo>
                    <a:pt x="0" y="314653"/>
                  </a:lnTo>
                  <a:close/>
                </a:path>
              </a:pathLst>
            </a:custGeom>
            <a:ln w="299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767654" y="2153221"/>
              <a:ext cx="434975" cy="314960"/>
            </a:xfrm>
            <a:custGeom>
              <a:avLst/>
              <a:gdLst/>
              <a:ahLst/>
              <a:cxnLst/>
              <a:rect l="l" t="t" r="r" b="b"/>
              <a:pathLst>
                <a:path w="434975" h="314960">
                  <a:moveTo>
                    <a:pt x="434505" y="0"/>
                  </a:moveTo>
                  <a:lnTo>
                    <a:pt x="0" y="0"/>
                  </a:lnTo>
                  <a:lnTo>
                    <a:pt x="0" y="29997"/>
                  </a:lnTo>
                  <a:lnTo>
                    <a:pt x="0" y="314655"/>
                  </a:lnTo>
                  <a:lnTo>
                    <a:pt x="434505" y="314655"/>
                  </a:lnTo>
                  <a:lnTo>
                    <a:pt x="434505" y="29997"/>
                  </a:lnTo>
                  <a:lnTo>
                    <a:pt x="434505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767664" y="2153218"/>
              <a:ext cx="434975" cy="314960"/>
            </a:xfrm>
            <a:custGeom>
              <a:avLst/>
              <a:gdLst/>
              <a:ahLst/>
              <a:cxnLst/>
              <a:rect l="l" t="t" r="r" b="b"/>
              <a:pathLst>
                <a:path w="434975" h="314960">
                  <a:moveTo>
                    <a:pt x="0" y="314653"/>
                  </a:moveTo>
                  <a:lnTo>
                    <a:pt x="434503" y="314653"/>
                  </a:lnTo>
                  <a:lnTo>
                    <a:pt x="434503" y="0"/>
                  </a:lnTo>
                  <a:lnTo>
                    <a:pt x="0" y="0"/>
                  </a:lnTo>
                  <a:lnTo>
                    <a:pt x="0" y="314653"/>
                  </a:lnTo>
                  <a:close/>
                </a:path>
              </a:pathLst>
            </a:custGeom>
            <a:ln w="299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426898" y="2153221"/>
              <a:ext cx="434975" cy="314960"/>
            </a:xfrm>
            <a:custGeom>
              <a:avLst/>
              <a:gdLst/>
              <a:ahLst/>
              <a:cxnLst/>
              <a:rect l="l" t="t" r="r" b="b"/>
              <a:pathLst>
                <a:path w="434975" h="314960">
                  <a:moveTo>
                    <a:pt x="434505" y="0"/>
                  </a:moveTo>
                  <a:lnTo>
                    <a:pt x="0" y="0"/>
                  </a:lnTo>
                  <a:lnTo>
                    <a:pt x="0" y="29997"/>
                  </a:lnTo>
                  <a:lnTo>
                    <a:pt x="0" y="314655"/>
                  </a:lnTo>
                  <a:lnTo>
                    <a:pt x="434505" y="314655"/>
                  </a:lnTo>
                  <a:lnTo>
                    <a:pt x="434505" y="29997"/>
                  </a:lnTo>
                  <a:lnTo>
                    <a:pt x="434505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426909" y="2153218"/>
              <a:ext cx="434975" cy="314960"/>
            </a:xfrm>
            <a:custGeom>
              <a:avLst/>
              <a:gdLst/>
              <a:ahLst/>
              <a:cxnLst/>
              <a:rect l="l" t="t" r="r" b="b"/>
              <a:pathLst>
                <a:path w="434975" h="314960">
                  <a:moveTo>
                    <a:pt x="0" y="314653"/>
                  </a:moveTo>
                  <a:lnTo>
                    <a:pt x="434503" y="314653"/>
                  </a:lnTo>
                  <a:lnTo>
                    <a:pt x="434503" y="0"/>
                  </a:lnTo>
                  <a:lnTo>
                    <a:pt x="0" y="0"/>
                  </a:lnTo>
                  <a:lnTo>
                    <a:pt x="0" y="314653"/>
                  </a:lnTo>
                  <a:close/>
                </a:path>
              </a:pathLst>
            </a:custGeom>
            <a:ln w="299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086143" y="2153221"/>
              <a:ext cx="434975" cy="314960"/>
            </a:xfrm>
            <a:custGeom>
              <a:avLst/>
              <a:gdLst/>
              <a:ahLst/>
              <a:cxnLst/>
              <a:rect l="l" t="t" r="r" b="b"/>
              <a:pathLst>
                <a:path w="434975" h="314960">
                  <a:moveTo>
                    <a:pt x="434505" y="0"/>
                  </a:moveTo>
                  <a:lnTo>
                    <a:pt x="0" y="0"/>
                  </a:lnTo>
                  <a:lnTo>
                    <a:pt x="0" y="29997"/>
                  </a:lnTo>
                  <a:lnTo>
                    <a:pt x="0" y="314655"/>
                  </a:lnTo>
                  <a:lnTo>
                    <a:pt x="434505" y="314655"/>
                  </a:lnTo>
                  <a:lnTo>
                    <a:pt x="434505" y="29997"/>
                  </a:lnTo>
                  <a:lnTo>
                    <a:pt x="434505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086154" y="2153218"/>
              <a:ext cx="434975" cy="314960"/>
            </a:xfrm>
            <a:custGeom>
              <a:avLst/>
              <a:gdLst/>
              <a:ahLst/>
              <a:cxnLst/>
              <a:rect l="l" t="t" r="r" b="b"/>
              <a:pathLst>
                <a:path w="434975" h="314960">
                  <a:moveTo>
                    <a:pt x="0" y="314653"/>
                  </a:moveTo>
                  <a:lnTo>
                    <a:pt x="434503" y="314653"/>
                  </a:lnTo>
                  <a:lnTo>
                    <a:pt x="434503" y="0"/>
                  </a:lnTo>
                  <a:lnTo>
                    <a:pt x="0" y="0"/>
                  </a:lnTo>
                  <a:lnTo>
                    <a:pt x="0" y="314653"/>
                  </a:lnTo>
                  <a:close/>
                </a:path>
              </a:pathLst>
            </a:custGeom>
            <a:ln w="299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228459" y="2078319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6" y="0"/>
                  </a:moveTo>
                  <a:lnTo>
                    <a:pt x="0" y="0"/>
                  </a:lnTo>
                  <a:lnTo>
                    <a:pt x="0" y="104886"/>
                  </a:lnTo>
                  <a:lnTo>
                    <a:pt x="105056" y="104886"/>
                  </a:lnTo>
                  <a:lnTo>
                    <a:pt x="105056" y="0"/>
                  </a:lnTo>
                  <a:close/>
                </a:path>
              </a:pathLst>
            </a:custGeom>
            <a:solidFill>
              <a:srgbClr val="E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228459" y="2078319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0" y="104886"/>
                  </a:moveTo>
                  <a:lnTo>
                    <a:pt x="105056" y="104886"/>
                  </a:lnTo>
                  <a:lnTo>
                    <a:pt x="105056" y="0"/>
                  </a:lnTo>
                  <a:lnTo>
                    <a:pt x="0" y="0"/>
                  </a:lnTo>
                  <a:lnTo>
                    <a:pt x="0" y="104886"/>
                  </a:lnTo>
                  <a:close/>
                </a:path>
              </a:pathLst>
            </a:custGeom>
            <a:ln w="29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887704" y="2078319"/>
              <a:ext cx="104775" cy="105410"/>
            </a:xfrm>
            <a:custGeom>
              <a:avLst/>
              <a:gdLst/>
              <a:ahLst/>
              <a:cxnLst/>
              <a:rect l="l" t="t" r="r" b="b"/>
              <a:pathLst>
                <a:path w="104775" h="105410">
                  <a:moveTo>
                    <a:pt x="104689" y="0"/>
                  </a:moveTo>
                  <a:lnTo>
                    <a:pt x="0" y="0"/>
                  </a:lnTo>
                  <a:lnTo>
                    <a:pt x="0" y="104886"/>
                  </a:lnTo>
                  <a:lnTo>
                    <a:pt x="104689" y="104886"/>
                  </a:lnTo>
                  <a:lnTo>
                    <a:pt x="104689" y="0"/>
                  </a:lnTo>
                  <a:close/>
                </a:path>
              </a:pathLst>
            </a:custGeom>
            <a:solidFill>
              <a:srgbClr val="E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887704" y="2078319"/>
              <a:ext cx="104775" cy="105410"/>
            </a:xfrm>
            <a:custGeom>
              <a:avLst/>
              <a:gdLst/>
              <a:ahLst/>
              <a:cxnLst/>
              <a:rect l="l" t="t" r="r" b="b"/>
              <a:pathLst>
                <a:path w="104775" h="105410">
                  <a:moveTo>
                    <a:pt x="0" y="104886"/>
                  </a:moveTo>
                  <a:lnTo>
                    <a:pt x="104689" y="104886"/>
                  </a:lnTo>
                  <a:lnTo>
                    <a:pt x="104689" y="0"/>
                  </a:lnTo>
                  <a:lnTo>
                    <a:pt x="0" y="0"/>
                  </a:lnTo>
                  <a:lnTo>
                    <a:pt x="0" y="104886"/>
                  </a:lnTo>
                  <a:close/>
                </a:path>
              </a:pathLst>
            </a:custGeom>
            <a:ln w="29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546948" y="2078319"/>
              <a:ext cx="104775" cy="105410"/>
            </a:xfrm>
            <a:custGeom>
              <a:avLst/>
              <a:gdLst/>
              <a:ahLst/>
              <a:cxnLst/>
              <a:rect l="l" t="t" r="r" b="b"/>
              <a:pathLst>
                <a:path w="104775" h="105410">
                  <a:moveTo>
                    <a:pt x="104689" y="0"/>
                  </a:moveTo>
                  <a:lnTo>
                    <a:pt x="0" y="0"/>
                  </a:lnTo>
                  <a:lnTo>
                    <a:pt x="0" y="104886"/>
                  </a:lnTo>
                  <a:lnTo>
                    <a:pt x="104689" y="104886"/>
                  </a:lnTo>
                  <a:lnTo>
                    <a:pt x="104689" y="0"/>
                  </a:lnTo>
                  <a:close/>
                </a:path>
              </a:pathLst>
            </a:custGeom>
            <a:solidFill>
              <a:srgbClr val="E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546948" y="2078319"/>
              <a:ext cx="104775" cy="105410"/>
            </a:xfrm>
            <a:custGeom>
              <a:avLst/>
              <a:gdLst/>
              <a:ahLst/>
              <a:cxnLst/>
              <a:rect l="l" t="t" r="r" b="b"/>
              <a:pathLst>
                <a:path w="104775" h="105410">
                  <a:moveTo>
                    <a:pt x="0" y="104886"/>
                  </a:moveTo>
                  <a:lnTo>
                    <a:pt x="104689" y="104886"/>
                  </a:lnTo>
                  <a:lnTo>
                    <a:pt x="104689" y="0"/>
                  </a:lnTo>
                  <a:lnTo>
                    <a:pt x="0" y="0"/>
                  </a:lnTo>
                  <a:lnTo>
                    <a:pt x="0" y="104886"/>
                  </a:lnTo>
                  <a:close/>
                </a:path>
              </a:pathLst>
            </a:custGeom>
            <a:ln w="29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205894" y="2078319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6" y="0"/>
                  </a:moveTo>
                  <a:lnTo>
                    <a:pt x="0" y="0"/>
                  </a:lnTo>
                  <a:lnTo>
                    <a:pt x="0" y="104886"/>
                  </a:lnTo>
                  <a:lnTo>
                    <a:pt x="105056" y="104886"/>
                  </a:lnTo>
                  <a:lnTo>
                    <a:pt x="105056" y="0"/>
                  </a:lnTo>
                  <a:close/>
                </a:path>
              </a:pathLst>
            </a:custGeom>
            <a:solidFill>
              <a:srgbClr val="E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205894" y="2078319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0" y="104886"/>
                  </a:moveTo>
                  <a:lnTo>
                    <a:pt x="105056" y="104886"/>
                  </a:lnTo>
                  <a:lnTo>
                    <a:pt x="105056" y="0"/>
                  </a:lnTo>
                  <a:lnTo>
                    <a:pt x="0" y="0"/>
                  </a:lnTo>
                  <a:lnTo>
                    <a:pt x="0" y="104886"/>
                  </a:lnTo>
                  <a:close/>
                </a:path>
              </a:pathLst>
            </a:custGeom>
            <a:ln w="29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363591" y="3397199"/>
              <a:ext cx="974090" cy="314960"/>
            </a:xfrm>
            <a:custGeom>
              <a:avLst/>
              <a:gdLst/>
              <a:ahLst/>
              <a:cxnLst/>
              <a:rect l="l" t="t" r="r" b="b"/>
              <a:pathLst>
                <a:path w="974089" h="314960">
                  <a:moveTo>
                    <a:pt x="973696" y="0"/>
                  </a:moveTo>
                  <a:lnTo>
                    <a:pt x="0" y="0"/>
                  </a:lnTo>
                  <a:lnTo>
                    <a:pt x="0" y="29972"/>
                  </a:lnTo>
                  <a:lnTo>
                    <a:pt x="0" y="314655"/>
                  </a:lnTo>
                  <a:lnTo>
                    <a:pt x="973696" y="314655"/>
                  </a:lnTo>
                  <a:lnTo>
                    <a:pt x="973696" y="29972"/>
                  </a:lnTo>
                  <a:lnTo>
                    <a:pt x="97369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363597" y="3397191"/>
              <a:ext cx="974090" cy="314960"/>
            </a:xfrm>
            <a:custGeom>
              <a:avLst/>
              <a:gdLst/>
              <a:ahLst/>
              <a:cxnLst/>
              <a:rect l="l" t="t" r="r" b="b"/>
              <a:pathLst>
                <a:path w="974089" h="314960">
                  <a:moveTo>
                    <a:pt x="0" y="314653"/>
                  </a:moveTo>
                  <a:lnTo>
                    <a:pt x="973693" y="314653"/>
                  </a:lnTo>
                  <a:lnTo>
                    <a:pt x="973693" y="0"/>
                  </a:lnTo>
                  <a:lnTo>
                    <a:pt x="0" y="0"/>
                  </a:lnTo>
                  <a:lnTo>
                    <a:pt x="0" y="314653"/>
                  </a:lnTo>
                  <a:close/>
                </a:path>
              </a:pathLst>
            </a:custGeom>
            <a:ln w="299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456946" y="3397199"/>
              <a:ext cx="974090" cy="314960"/>
            </a:xfrm>
            <a:custGeom>
              <a:avLst/>
              <a:gdLst/>
              <a:ahLst/>
              <a:cxnLst/>
              <a:rect l="l" t="t" r="r" b="b"/>
              <a:pathLst>
                <a:path w="974090" h="314960">
                  <a:moveTo>
                    <a:pt x="973696" y="0"/>
                  </a:moveTo>
                  <a:lnTo>
                    <a:pt x="0" y="0"/>
                  </a:lnTo>
                  <a:lnTo>
                    <a:pt x="0" y="29972"/>
                  </a:lnTo>
                  <a:lnTo>
                    <a:pt x="0" y="314655"/>
                  </a:lnTo>
                  <a:lnTo>
                    <a:pt x="973696" y="314655"/>
                  </a:lnTo>
                  <a:lnTo>
                    <a:pt x="973696" y="29972"/>
                  </a:lnTo>
                  <a:lnTo>
                    <a:pt x="97369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456956" y="3397191"/>
              <a:ext cx="974090" cy="314960"/>
            </a:xfrm>
            <a:custGeom>
              <a:avLst/>
              <a:gdLst/>
              <a:ahLst/>
              <a:cxnLst/>
              <a:rect l="l" t="t" r="r" b="b"/>
              <a:pathLst>
                <a:path w="974090" h="314960">
                  <a:moveTo>
                    <a:pt x="0" y="314653"/>
                  </a:moveTo>
                  <a:lnTo>
                    <a:pt x="973693" y="314653"/>
                  </a:lnTo>
                  <a:lnTo>
                    <a:pt x="973693" y="0"/>
                  </a:lnTo>
                  <a:lnTo>
                    <a:pt x="0" y="0"/>
                  </a:lnTo>
                  <a:lnTo>
                    <a:pt x="0" y="314653"/>
                  </a:lnTo>
                  <a:close/>
                </a:path>
              </a:pathLst>
            </a:custGeom>
            <a:ln w="299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827609" y="3337262"/>
              <a:ext cx="90170" cy="90170"/>
            </a:xfrm>
            <a:custGeom>
              <a:avLst/>
              <a:gdLst/>
              <a:ahLst/>
              <a:cxnLst/>
              <a:rect l="l" t="t" r="r" b="b"/>
              <a:pathLst>
                <a:path w="90170" h="90170">
                  <a:moveTo>
                    <a:pt x="90047" y="0"/>
                  </a:moveTo>
                  <a:lnTo>
                    <a:pt x="0" y="0"/>
                  </a:lnTo>
                  <a:lnTo>
                    <a:pt x="0" y="89901"/>
                  </a:lnTo>
                  <a:lnTo>
                    <a:pt x="90047" y="89901"/>
                  </a:lnTo>
                  <a:lnTo>
                    <a:pt x="90047" y="0"/>
                  </a:lnTo>
                  <a:close/>
                </a:path>
              </a:pathLst>
            </a:custGeom>
            <a:solidFill>
              <a:srgbClr val="E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827609" y="3337262"/>
              <a:ext cx="90170" cy="90170"/>
            </a:xfrm>
            <a:custGeom>
              <a:avLst/>
              <a:gdLst/>
              <a:ahLst/>
              <a:cxnLst/>
              <a:rect l="l" t="t" r="r" b="b"/>
              <a:pathLst>
                <a:path w="90170" h="90170">
                  <a:moveTo>
                    <a:pt x="0" y="89901"/>
                  </a:moveTo>
                  <a:lnTo>
                    <a:pt x="90047" y="89901"/>
                  </a:lnTo>
                  <a:lnTo>
                    <a:pt x="90047" y="0"/>
                  </a:lnTo>
                  <a:lnTo>
                    <a:pt x="0" y="0"/>
                  </a:lnTo>
                  <a:lnTo>
                    <a:pt x="0" y="89901"/>
                  </a:lnTo>
                  <a:close/>
                </a:path>
              </a:pathLst>
            </a:custGeom>
            <a:ln w="29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921417" y="3337262"/>
              <a:ext cx="90170" cy="90170"/>
            </a:xfrm>
            <a:custGeom>
              <a:avLst/>
              <a:gdLst/>
              <a:ahLst/>
              <a:cxnLst/>
              <a:rect l="l" t="t" r="r" b="b"/>
              <a:pathLst>
                <a:path w="90170" h="90170">
                  <a:moveTo>
                    <a:pt x="89681" y="0"/>
                  </a:moveTo>
                  <a:lnTo>
                    <a:pt x="0" y="0"/>
                  </a:lnTo>
                  <a:lnTo>
                    <a:pt x="0" y="89901"/>
                  </a:lnTo>
                  <a:lnTo>
                    <a:pt x="89681" y="89901"/>
                  </a:lnTo>
                  <a:lnTo>
                    <a:pt x="89681" y="0"/>
                  </a:lnTo>
                  <a:close/>
                </a:path>
              </a:pathLst>
            </a:custGeom>
            <a:solidFill>
              <a:srgbClr val="E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921417" y="3337262"/>
              <a:ext cx="90170" cy="90170"/>
            </a:xfrm>
            <a:custGeom>
              <a:avLst/>
              <a:gdLst/>
              <a:ahLst/>
              <a:cxnLst/>
              <a:rect l="l" t="t" r="r" b="b"/>
              <a:pathLst>
                <a:path w="90170" h="90170">
                  <a:moveTo>
                    <a:pt x="0" y="89901"/>
                  </a:moveTo>
                  <a:lnTo>
                    <a:pt x="89681" y="89901"/>
                  </a:lnTo>
                  <a:lnTo>
                    <a:pt x="89681" y="0"/>
                  </a:lnTo>
                  <a:lnTo>
                    <a:pt x="0" y="0"/>
                  </a:lnTo>
                  <a:lnTo>
                    <a:pt x="0" y="89901"/>
                  </a:lnTo>
                  <a:close/>
                </a:path>
              </a:pathLst>
            </a:custGeom>
            <a:ln w="29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558231" y="2677625"/>
              <a:ext cx="104775" cy="105410"/>
            </a:xfrm>
            <a:custGeom>
              <a:avLst/>
              <a:gdLst/>
              <a:ahLst/>
              <a:cxnLst/>
              <a:rect l="l" t="t" r="r" b="b"/>
              <a:pathLst>
                <a:path w="104775" h="105410">
                  <a:moveTo>
                    <a:pt x="104689" y="0"/>
                  </a:moveTo>
                  <a:lnTo>
                    <a:pt x="0" y="0"/>
                  </a:lnTo>
                  <a:lnTo>
                    <a:pt x="0" y="104886"/>
                  </a:lnTo>
                  <a:lnTo>
                    <a:pt x="104689" y="104886"/>
                  </a:lnTo>
                  <a:lnTo>
                    <a:pt x="104689" y="0"/>
                  </a:lnTo>
                  <a:close/>
                </a:path>
              </a:pathLst>
            </a:custGeom>
            <a:solidFill>
              <a:srgbClr val="E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558231" y="2677625"/>
              <a:ext cx="104775" cy="105410"/>
            </a:xfrm>
            <a:custGeom>
              <a:avLst/>
              <a:gdLst/>
              <a:ahLst/>
              <a:cxnLst/>
              <a:rect l="l" t="t" r="r" b="b"/>
              <a:pathLst>
                <a:path w="104775" h="105410">
                  <a:moveTo>
                    <a:pt x="0" y="104886"/>
                  </a:moveTo>
                  <a:lnTo>
                    <a:pt x="104689" y="104886"/>
                  </a:lnTo>
                  <a:lnTo>
                    <a:pt x="104689" y="0"/>
                  </a:lnTo>
                  <a:lnTo>
                    <a:pt x="0" y="0"/>
                  </a:lnTo>
                  <a:lnTo>
                    <a:pt x="0" y="104886"/>
                  </a:lnTo>
                  <a:close/>
                </a:path>
              </a:pathLst>
            </a:custGeom>
            <a:ln w="29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337216" y="2677625"/>
              <a:ext cx="104775" cy="105410"/>
            </a:xfrm>
            <a:custGeom>
              <a:avLst/>
              <a:gdLst/>
              <a:ahLst/>
              <a:cxnLst/>
              <a:rect l="l" t="t" r="r" b="b"/>
              <a:pathLst>
                <a:path w="104775" h="105410">
                  <a:moveTo>
                    <a:pt x="104689" y="0"/>
                  </a:moveTo>
                  <a:lnTo>
                    <a:pt x="0" y="0"/>
                  </a:lnTo>
                  <a:lnTo>
                    <a:pt x="0" y="104886"/>
                  </a:lnTo>
                  <a:lnTo>
                    <a:pt x="104689" y="104886"/>
                  </a:lnTo>
                  <a:lnTo>
                    <a:pt x="104689" y="0"/>
                  </a:lnTo>
                  <a:close/>
                </a:path>
              </a:pathLst>
            </a:custGeom>
            <a:solidFill>
              <a:srgbClr val="E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337216" y="2677625"/>
              <a:ext cx="104775" cy="105410"/>
            </a:xfrm>
            <a:custGeom>
              <a:avLst/>
              <a:gdLst/>
              <a:ahLst/>
              <a:cxnLst/>
              <a:rect l="l" t="t" r="r" b="b"/>
              <a:pathLst>
                <a:path w="104775" h="105410">
                  <a:moveTo>
                    <a:pt x="0" y="104886"/>
                  </a:moveTo>
                  <a:lnTo>
                    <a:pt x="104689" y="104886"/>
                  </a:lnTo>
                  <a:lnTo>
                    <a:pt x="104689" y="0"/>
                  </a:lnTo>
                  <a:lnTo>
                    <a:pt x="0" y="0"/>
                  </a:lnTo>
                  <a:lnTo>
                    <a:pt x="0" y="104886"/>
                  </a:lnTo>
                  <a:close/>
                </a:path>
              </a:pathLst>
            </a:custGeom>
            <a:ln w="29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116201" y="2677625"/>
              <a:ext cx="104775" cy="105410"/>
            </a:xfrm>
            <a:custGeom>
              <a:avLst/>
              <a:gdLst/>
              <a:ahLst/>
              <a:cxnLst/>
              <a:rect l="l" t="t" r="r" b="b"/>
              <a:pathLst>
                <a:path w="104775" h="105410">
                  <a:moveTo>
                    <a:pt x="104689" y="0"/>
                  </a:moveTo>
                  <a:lnTo>
                    <a:pt x="0" y="0"/>
                  </a:lnTo>
                  <a:lnTo>
                    <a:pt x="0" y="104886"/>
                  </a:lnTo>
                  <a:lnTo>
                    <a:pt x="104689" y="104886"/>
                  </a:lnTo>
                  <a:lnTo>
                    <a:pt x="104689" y="0"/>
                  </a:lnTo>
                  <a:close/>
                </a:path>
              </a:pathLst>
            </a:custGeom>
            <a:solidFill>
              <a:srgbClr val="E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116201" y="2677625"/>
              <a:ext cx="104775" cy="105410"/>
            </a:xfrm>
            <a:custGeom>
              <a:avLst/>
              <a:gdLst/>
              <a:ahLst/>
              <a:cxnLst/>
              <a:rect l="l" t="t" r="r" b="b"/>
              <a:pathLst>
                <a:path w="104775" h="105410">
                  <a:moveTo>
                    <a:pt x="0" y="104886"/>
                  </a:moveTo>
                  <a:lnTo>
                    <a:pt x="104689" y="104886"/>
                  </a:lnTo>
                  <a:lnTo>
                    <a:pt x="104689" y="0"/>
                  </a:lnTo>
                  <a:lnTo>
                    <a:pt x="0" y="0"/>
                  </a:lnTo>
                  <a:lnTo>
                    <a:pt x="0" y="104886"/>
                  </a:lnTo>
                  <a:close/>
                </a:path>
              </a:pathLst>
            </a:custGeom>
            <a:ln w="29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558231" y="3921625"/>
              <a:ext cx="104775" cy="90170"/>
            </a:xfrm>
            <a:custGeom>
              <a:avLst/>
              <a:gdLst/>
              <a:ahLst/>
              <a:cxnLst/>
              <a:rect l="l" t="t" r="r" b="b"/>
              <a:pathLst>
                <a:path w="104775" h="90170">
                  <a:moveTo>
                    <a:pt x="104689" y="0"/>
                  </a:moveTo>
                  <a:lnTo>
                    <a:pt x="0" y="0"/>
                  </a:lnTo>
                  <a:lnTo>
                    <a:pt x="0" y="89901"/>
                  </a:lnTo>
                  <a:lnTo>
                    <a:pt x="104689" y="89901"/>
                  </a:lnTo>
                  <a:lnTo>
                    <a:pt x="104689" y="0"/>
                  </a:lnTo>
                  <a:close/>
                </a:path>
              </a:pathLst>
            </a:custGeom>
            <a:solidFill>
              <a:srgbClr val="E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558231" y="3921625"/>
              <a:ext cx="104775" cy="90170"/>
            </a:xfrm>
            <a:custGeom>
              <a:avLst/>
              <a:gdLst/>
              <a:ahLst/>
              <a:cxnLst/>
              <a:rect l="l" t="t" r="r" b="b"/>
              <a:pathLst>
                <a:path w="104775" h="90170">
                  <a:moveTo>
                    <a:pt x="0" y="89901"/>
                  </a:moveTo>
                  <a:lnTo>
                    <a:pt x="104689" y="89901"/>
                  </a:lnTo>
                  <a:lnTo>
                    <a:pt x="104689" y="0"/>
                  </a:lnTo>
                  <a:lnTo>
                    <a:pt x="0" y="0"/>
                  </a:lnTo>
                  <a:lnTo>
                    <a:pt x="0" y="89901"/>
                  </a:lnTo>
                  <a:close/>
                </a:path>
              </a:pathLst>
            </a:custGeom>
            <a:ln w="29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337216" y="3921625"/>
              <a:ext cx="104775" cy="90170"/>
            </a:xfrm>
            <a:custGeom>
              <a:avLst/>
              <a:gdLst/>
              <a:ahLst/>
              <a:cxnLst/>
              <a:rect l="l" t="t" r="r" b="b"/>
              <a:pathLst>
                <a:path w="104775" h="90170">
                  <a:moveTo>
                    <a:pt x="104689" y="0"/>
                  </a:moveTo>
                  <a:lnTo>
                    <a:pt x="0" y="0"/>
                  </a:lnTo>
                  <a:lnTo>
                    <a:pt x="0" y="89901"/>
                  </a:lnTo>
                  <a:lnTo>
                    <a:pt x="104689" y="89901"/>
                  </a:lnTo>
                  <a:lnTo>
                    <a:pt x="104689" y="0"/>
                  </a:lnTo>
                  <a:close/>
                </a:path>
              </a:pathLst>
            </a:custGeom>
            <a:solidFill>
              <a:srgbClr val="E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337216" y="3921625"/>
              <a:ext cx="104775" cy="90170"/>
            </a:xfrm>
            <a:custGeom>
              <a:avLst/>
              <a:gdLst/>
              <a:ahLst/>
              <a:cxnLst/>
              <a:rect l="l" t="t" r="r" b="b"/>
              <a:pathLst>
                <a:path w="104775" h="90170">
                  <a:moveTo>
                    <a:pt x="0" y="89901"/>
                  </a:moveTo>
                  <a:lnTo>
                    <a:pt x="104689" y="89901"/>
                  </a:lnTo>
                  <a:lnTo>
                    <a:pt x="104689" y="0"/>
                  </a:lnTo>
                  <a:lnTo>
                    <a:pt x="0" y="0"/>
                  </a:lnTo>
                  <a:lnTo>
                    <a:pt x="0" y="89901"/>
                  </a:lnTo>
                  <a:close/>
                </a:path>
              </a:pathLst>
            </a:custGeom>
            <a:ln w="29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116201" y="3921625"/>
              <a:ext cx="104775" cy="90170"/>
            </a:xfrm>
            <a:custGeom>
              <a:avLst/>
              <a:gdLst/>
              <a:ahLst/>
              <a:cxnLst/>
              <a:rect l="l" t="t" r="r" b="b"/>
              <a:pathLst>
                <a:path w="104775" h="90170">
                  <a:moveTo>
                    <a:pt x="104689" y="0"/>
                  </a:moveTo>
                  <a:lnTo>
                    <a:pt x="0" y="0"/>
                  </a:lnTo>
                  <a:lnTo>
                    <a:pt x="0" y="89901"/>
                  </a:lnTo>
                  <a:lnTo>
                    <a:pt x="104689" y="89901"/>
                  </a:lnTo>
                  <a:lnTo>
                    <a:pt x="104689" y="0"/>
                  </a:lnTo>
                  <a:close/>
                </a:path>
              </a:pathLst>
            </a:custGeom>
            <a:solidFill>
              <a:srgbClr val="E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116201" y="3921625"/>
              <a:ext cx="104775" cy="90170"/>
            </a:xfrm>
            <a:custGeom>
              <a:avLst/>
              <a:gdLst/>
              <a:ahLst/>
              <a:cxnLst/>
              <a:rect l="l" t="t" r="r" b="b"/>
              <a:pathLst>
                <a:path w="104775" h="90170">
                  <a:moveTo>
                    <a:pt x="0" y="89901"/>
                  </a:moveTo>
                  <a:lnTo>
                    <a:pt x="104689" y="89901"/>
                  </a:lnTo>
                  <a:lnTo>
                    <a:pt x="104689" y="0"/>
                  </a:lnTo>
                  <a:lnTo>
                    <a:pt x="0" y="0"/>
                  </a:lnTo>
                  <a:lnTo>
                    <a:pt x="0" y="89901"/>
                  </a:lnTo>
                  <a:close/>
                </a:path>
              </a:pathLst>
            </a:custGeom>
            <a:ln w="29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1" name="object 91"/>
          <p:cNvGraphicFramePr>
            <a:graphicFrameLocks noGrp="1"/>
          </p:cNvGraphicFramePr>
          <p:nvPr/>
        </p:nvGraphicFramePr>
        <p:xfrm>
          <a:off x="5213483" y="2737547"/>
          <a:ext cx="2307589" cy="3146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6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44444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44444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4444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" name="object 9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spc="-5" dirty="0"/>
              <a:t>20</a:t>
            </a:r>
          </a:p>
        </p:txBody>
      </p:sp>
      <p:graphicFrame>
        <p:nvGraphicFramePr>
          <p:cNvPr id="92" name="object 92"/>
          <p:cNvGraphicFramePr>
            <a:graphicFrameLocks noGrp="1"/>
          </p:cNvGraphicFramePr>
          <p:nvPr/>
        </p:nvGraphicFramePr>
        <p:xfrm>
          <a:off x="5213483" y="3966578"/>
          <a:ext cx="2307589" cy="3146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6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44444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44444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4444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object 93"/>
          <p:cNvSpPr txBox="1"/>
          <p:nvPr/>
        </p:nvSpPr>
        <p:spPr>
          <a:xfrm>
            <a:off x="2114917" y="2919740"/>
            <a:ext cx="295910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60" dirty="0">
                <a:latin typeface="Arial MT"/>
                <a:cs typeface="Arial MT"/>
              </a:rPr>
              <a:t>T</a:t>
            </a:r>
            <a:r>
              <a:rPr sz="1050" dirty="0">
                <a:latin typeface="Arial MT"/>
                <a:cs typeface="Arial MT"/>
              </a:rPr>
              <a:t>r</a:t>
            </a:r>
            <a:r>
              <a:rPr sz="1050" spc="-114" dirty="0">
                <a:latin typeface="Arial MT"/>
                <a:cs typeface="Arial MT"/>
              </a:rPr>
              <a:t>e</a:t>
            </a:r>
            <a:r>
              <a:rPr sz="1050" spc="5" dirty="0">
                <a:latin typeface="Arial MT"/>
                <a:cs typeface="Arial MT"/>
              </a:rPr>
              <a:t>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807577" y="3504477"/>
            <a:ext cx="581025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-10" dirty="0">
                <a:latin typeface="Arial MT"/>
                <a:cs typeface="Arial MT"/>
              </a:rPr>
              <a:t>Tree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-55" dirty="0">
                <a:latin typeface="Arial MT"/>
                <a:cs typeface="Arial MT"/>
              </a:rPr>
              <a:t>Map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812406" y="5328666"/>
            <a:ext cx="12407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33399"/>
                </a:solidFill>
                <a:latin typeface="Arial MT"/>
                <a:cs typeface="Arial MT"/>
              </a:rPr>
              <a:t>(Spence,</a:t>
            </a:r>
            <a:r>
              <a:rPr sz="1400" spc="-9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99"/>
                </a:solidFill>
                <a:latin typeface="Arial MT"/>
                <a:cs typeface="Arial MT"/>
              </a:rPr>
              <a:t>2007)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18540" y="5835192"/>
            <a:ext cx="43929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  <a:hlinkClick r:id="rId12"/>
              </a:rPr>
              <a:t>http://www.youtube.com/watch?v=4tQeQ_kzYhA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4911" y="3429"/>
            <a:ext cx="3878072" cy="54197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74370" y="935863"/>
            <a:ext cx="3162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Main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advantages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Treemaps: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370" y="2033396"/>
            <a:ext cx="402844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3335" indent="-287020">
              <a:lnSpc>
                <a:spcPct val="1000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Allow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identifying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relationship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between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two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elements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dirty="0">
                <a:latin typeface="Arial MT"/>
                <a:cs typeface="Arial MT"/>
              </a:rPr>
              <a:t> a </a:t>
            </a:r>
            <a:r>
              <a:rPr sz="1800" spc="-5" dirty="0">
                <a:latin typeface="Arial MT"/>
                <a:cs typeface="Arial MT"/>
              </a:rPr>
              <a:t>hierarchy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-"/>
            </a:pPr>
            <a:endParaRPr sz="18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optimize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space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-"/>
            </a:pPr>
            <a:endParaRPr sz="1850">
              <a:latin typeface="Arial MT"/>
              <a:cs typeface="Arial MT"/>
            </a:endParaRPr>
          </a:p>
          <a:p>
            <a:pPr marL="299085" marR="64769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accurately display multiple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elements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together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-"/>
            </a:pPr>
            <a:endParaRPr sz="18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show ratios of each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whole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43169" y="5598769"/>
            <a:ext cx="1057275" cy="7143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2883" y="5636869"/>
            <a:ext cx="1133475" cy="7143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spc="-5" dirty="0"/>
              <a:t>21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8776" y="1988858"/>
            <a:ext cx="5940171" cy="417296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5726" y="6029350"/>
            <a:ext cx="795274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https://spotfire </a:t>
            </a:r>
            <a:r>
              <a:rPr sz="1600" dirty="0">
                <a:solidFill>
                  <a:srgbClr val="009999"/>
                </a:solidFill>
                <a:latin typeface="Arial MT"/>
                <a:cs typeface="Arial MT"/>
              </a:rPr>
              <a:t> </a:t>
            </a:r>
            <a:r>
              <a:rPr sz="16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next.c</a:t>
            </a:r>
            <a:r>
              <a:rPr sz="1600"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l</a:t>
            </a:r>
            <a:r>
              <a:rPr sz="16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oud.t</a:t>
            </a:r>
            <a:r>
              <a:rPr sz="1600"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i</a:t>
            </a:r>
            <a:r>
              <a:rPr sz="16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b</a:t>
            </a:r>
            <a:r>
              <a:rPr sz="16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c</a:t>
            </a:r>
            <a:r>
              <a:rPr sz="16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o.</a:t>
            </a:r>
            <a:r>
              <a:rPr sz="16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c</a:t>
            </a:r>
            <a:r>
              <a:rPr sz="16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om</a:t>
            </a:r>
            <a:r>
              <a:rPr sz="1600" u="heavy" spc="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/</a:t>
            </a:r>
            <a:r>
              <a:rPr sz="16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s</a:t>
            </a:r>
            <a:r>
              <a:rPr sz="16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potf</a:t>
            </a:r>
            <a:r>
              <a:rPr sz="1600"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i</a:t>
            </a:r>
            <a:r>
              <a:rPr sz="16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re/</a:t>
            </a:r>
            <a:r>
              <a:rPr sz="1600" u="heavy" spc="-2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w</a:t>
            </a:r>
            <a:r>
              <a:rPr sz="16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p/</a:t>
            </a:r>
            <a:r>
              <a:rPr sz="16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ana</a:t>
            </a:r>
            <a:r>
              <a:rPr sz="1600"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l</a:t>
            </a:r>
            <a:r>
              <a:rPr sz="1600" u="heavy" spc="-2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y</a:t>
            </a:r>
            <a:r>
              <a:rPr sz="16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sis</a:t>
            </a:r>
            <a:r>
              <a:rPr sz="16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?f</a:t>
            </a:r>
            <a:r>
              <a:rPr sz="16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il</a:t>
            </a:r>
            <a:r>
              <a:rPr sz="1600"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e</a:t>
            </a:r>
            <a:r>
              <a:rPr sz="16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=/Dem</a:t>
            </a:r>
            <a:r>
              <a:rPr sz="16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oGa</a:t>
            </a:r>
            <a:r>
              <a:rPr sz="16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ll</a:t>
            </a:r>
            <a:r>
              <a:rPr sz="16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er</a:t>
            </a:r>
            <a:r>
              <a:rPr sz="1600" u="heavy" spc="-3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y</a:t>
            </a:r>
            <a:r>
              <a:rPr sz="16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/Spotf</a:t>
            </a:r>
            <a:r>
              <a:rPr sz="1600"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i</a:t>
            </a:r>
            <a:r>
              <a:rPr sz="16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reE</a:t>
            </a:r>
            <a:r>
              <a:rPr sz="16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xpen</a:t>
            </a:r>
            <a:r>
              <a:rPr sz="1600"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s</a:t>
            </a:r>
            <a:r>
              <a:rPr sz="16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eAn</a:t>
            </a:r>
            <a:r>
              <a:rPr sz="16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al</a:t>
            </a:r>
            <a:r>
              <a:rPr sz="1600" u="heavy" spc="-2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y</a:t>
            </a:r>
            <a:r>
              <a:rPr sz="16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ze</a:t>
            </a:r>
            <a:r>
              <a:rPr sz="1600" spc="-220" dirty="0">
                <a:solidFill>
                  <a:srgbClr val="00999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22  </a:t>
            </a:r>
            <a:r>
              <a:rPr sz="16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r&amp;waid=w0hU-njQ502rG47hpABu3-30030149eftn3l&amp;wavid=0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6808" y="381761"/>
            <a:ext cx="781050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treemap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offers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lot 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opportunities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609600" lvl="1" indent="-140335">
              <a:lnSpc>
                <a:spcPct val="100000"/>
              </a:lnSpc>
              <a:buChar char="-"/>
              <a:tabLst>
                <a:tab pos="610235" algn="l"/>
              </a:tabLst>
            </a:pPr>
            <a:r>
              <a:rPr sz="1800" spc="-5" dirty="0">
                <a:latin typeface="Arial MT"/>
                <a:cs typeface="Arial MT"/>
              </a:rPr>
              <a:t>encoding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color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area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-"/>
            </a:pPr>
            <a:endParaRPr sz="1850">
              <a:latin typeface="Arial MT"/>
              <a:cs typeface="Arial MT"/>
            </a:endParaRPr>
          </a:p>
          <a:p>
            <a:pPr marL="609600" lvl="1" indent="-140335">
              <a:lnSpc>
                <a:spcPct val="100000"/>
              </a:lnSpc>
              <a:buChar char="-"/>
              <a:tabLst>
                <a:tab pos="610235" algn="l"/>
              </a:tabLst>
            </a:pPr>
            <a:r>
              <a:rPr sz="1800" spc="-5" dirty="0">
                <a:latin typeface="Arial MT"/>
                <a:cs typeface="Arial MT"/>
              </a:rPr>
              <a:t>interaction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mouse-over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selection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further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detail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mouse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click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0326" y="2350248"/>
            <a:ext cx="4333673" cy="448915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46303" y="1151890"/>
            <a:ext cx="7140575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100"/>
              </a:spcBef>
              <a:buChar char="•"/>
              <a:tabLst>
                <a:tab pos="15176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D50092"/>
                </a:solidFill>
                <a:latin typeface="Arial"/>
                <a:cs typeface="Arial"/>
              </a:rPr>
              <a:t>Sunburst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another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enclosure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diagram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represent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tree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750">
              <a:latin typeface="Arial MT"/>
              <a:cs typeface="Arial MT"/>
            </a:endParaRPr>
          </a:p>
          <a:p>
            <a:pPr marL="142240" indent="-129539">
              <a:lnSpc>
                <a:spcPct val="100000"/>
              </a:lnSpc>
              <a:buChar char="•"/>
              <a:tabLst>
                <a:tab pos="142240" algn="l"/>
              </a:tabLst>
            </a:pPr>
            <a:r>
              <a:rPr sz="1800" dirty="0">
                <a:latin typeface="Arial MT"/>
                <a:cs typeface="Arial MT"/>
              </a:rPr>
              <a:t>Also </a:t>
            </a:r>
            <a:r>
              <a:rPr sz="1800" spc="-10" dirty="0">
                <a:latin typeface="Arial MT"/>
                <a:cs typeface="Arial MT"/>
              </a:rPr>
              <a:t>known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 Ring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Chart,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Multi-level</a:t>
            </a:r>
            <a:r>
              <a:rPr sz="1800" dirty="0">
                <a:latin typeface="Arial MT"/>
                <a:cs typeface="Arial MT"/>
              </a:rPr>
              <a:t> Pie </a:t>
            </a:r>
            <a:r>
              <a:rPr sz="1800" spc="-5" dirty="0">
                <a:latin typeface="Arial MT"/>
                <a:cs typeface="Arial MT"/>
              </a:rPr>
              <a:t>Chart,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Radial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Treemap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750">
              <a:latin typeface="Arial MT"/>
              <a:cs typeface="Arial MT"/>
            </a:endParaRPr>
          </a:p>
          <a:p>
            <a:pPr marL="142240" marR="3230880" indent="-142240">
              <a:lnSpc>
                <a:spcPct val="100000"/>
              </a:lnSpc>
              <a:buChar char="•"/>
              <a:tabLst>
                <a:tab pos="142240" algn="l"/>
              </a:tabLst>
            </a:pPr>
            <a:r>
              <a:rPr sz="1800" spc="-5" dirty="0">
                <a:latin typeface="Arial MT"/>
                <a:cs typeface="Arial MT"/>
              </a:rPr>
              <a:t>An </a:t>
            </a:r>
            <a:r>
              <a:rPr sz="1800" spc="-10" dirty="0">
                <a:latin typeface="Arial MT"/>
                <a:cs typeface="Arial MT"/>
              </a:rPr>
              <a:t>inner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circle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surrounded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 rings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deeper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hierarchy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levels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750">
              <a:latin typeface="Arial MT"/>
              <a:cs typeface="Arial MT"/>
            </a:endParaRPr>
          </a:p>
          <a:p>
            <a:pPr marL="151130" indent="-139065">
              <a:lnSpc>
                <a:spcPct val="100000"/>
              </a:lnSpc>
              <a:buChar char="•"/>
              <a:tabLst>
                <a:tab pos="15176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angle</a:t>
            </a:r>
            <a:r>
              <a:rPr sz="1800" spc="-5" dirty="0">
                <a:latin typeface="Arial MT"/>
                <a:cs typeface="Arial MT"/>
              </a:rPr>
              <a:t> 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each segment is: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610235" lvl="1" indent="-140970">
              <a:lnSpc>
                <a:spcPct val="100000"/>
              </a:lnSpc>
              <a:buChar char="-"/>
              <a:tabLst>
                <a:tab pos="610870" algn="l"/>
              </a:tabLst>
            </a:pPr>
            <a:r>
              <a:rPr sz="1800" spc="-5" dirty="0">
                <a:latin typeface="Arial MT"/>
                <a:cs typeface="Arial MT"/>
              </a:rPr>
              <a:t>divided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equally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under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its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parent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node</a:t>
            </a:r>
            <a:endParaRPr sz="18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MT"/>
                <a:cs typeface="Arial MT"/>
              </a:rPr>
              <a:t>or</a:t>
            </a:r>
            <a:endParaRPr sz="1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buChar char="-"/>
              <a:tabLst>
                <a:tab pos="756285" algn="l"/>
                <a:tab pos="756920" algn="l"/>
              </a:tabLst>
            </a:pPr>
            <a:r>
              <a:rPr sz="1800" spc="-5" dirty="0">
                <a:latin typeface="Arial MT"/>
                <a:cs typeface="Arial MT"/>
              </a:rPr>
              <a:t>proportional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value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Font typeface="Arial MT"/>
              <a:buChar char="-"/>
            </a:pP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-"/>
            </a:pPr>
            <a:endParaRPr sz="1750">
              <a:latin typeface="Arial MT"/>
              <a:cs typeface="Arial MT"/>
            </a:endParaRPr>
          </a:p>
          <a:p>
            <a:pPr marL="142240" indent="-129539">
              <a:lnSpc>
                <a:spcPct val="100000"/>
              </a:lnSpc>
              <a:buChar char="•"/>
              <a:tabLst>
                <a:tab pos="142240" algn="l"/>
              </a:tabLst>
            </a:pPr>
            <a:r>
              <a:rPr sz="1800" dirty="0">
                <a:latin typeface="Arial MT"/>
                <a:cs typeface="Arial MT"/>
              </a:rPr>
              <a:t>All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segments </a:t>
            </a:r>
            <a:r>
              <a:rPr sz="1800" dirty="0">
                <a:latin typeface="Arial MT"/>
                <a:cs typeface="Arial MT"/>
              </a:rPr>
              <a:t>may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colored according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spc="-5" dirty="0"/>
              <a:t>25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6303" y="6090615"/>
            <a:ext cx="29591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category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hierarchy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level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9186" y="6122923"/>
            <a:ext cx="165671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(Heer</a:t>
            </a:r>
            <a:r>
              <a:rPr sz="16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600" i="1" spc="-5" dirty="0">
                <a:solidFill>
                  <a:srgbClr val="333399"/>
                </a:solidFill>
                <a:latin typeface="Arial"/>
                <a:cs typeface="Arial"/>
              </a:rPr>
              <a:t>et</a:t>
            </a:r>
            <a:r>
              <a:rPr sz="1600" i="1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333399"/>
                </a:solidFill>
                <a:latin typeface="Arial"/>
                <a:cs typeface="Arial"/>
              </a:rPr>
              <a:t>al</a:t>
            </a: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.,</a:t>
            </a:r>
            <a:r>
              <a:rPr sz="16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2010</a:t>
            </a:r>
            <a:r>
              <a:rPr sz="1400" spc="-5" dirty="0">
                <a:solidFill>
                  <a:srgbClr val="333399"/>
                </a:solidFill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7053" y="5126422"/>
            <a:ext cx="5563056" cy="163118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8267" y="1169034"/>
            <a:ext cx="7823200" cy="3811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 MT"/>
                <a:cs typeface="Arial MT"/>
              </a:rPr>
              <a:t>Two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types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820419" lvl="1" indent="-351155">
              <a:lnSpc>
                <a:spcPct val="100000"/>
              </a:lnSpc>
              <a:spcBef>
                <a:spcPts val="5"/>
              </a:spcBef>
              <a:buChar char="–"/>
              <a:tabLst>
                <a:tab pos="820419" algn="l"/>
                <a:tab pos="821055" algn="l"/>
              </a:tabLst>
            </a:pPr>
            <a:r>
              <a:rPr sz="1800" spc="-5" dirty="0">
                <a:latin typeface="Arial MT"/>
                <a:cs typeface="Arial MT"/>
              </a:rPr>
              <a:t>Value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(already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addressed)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 MT"/>
              <a:buChar char="–"/>
            </a:pPr>
            <a:endParaRPr sz="1850">
              <a:latin typeface="Arial MT"/>
              <a:cs typeface="Arial MT"/>
            </a:endParaRPr>
          </a:p>
          <a:p>
            <a:pPr marL="820419" lvl="1" indent="-351155">
              <a:lnSpc>
                <a:spcPct val="100000"/>
              </a:lnSpc>
              <a:buChar char="–"/>
              <a:tabLst>
                <a:tab pos="820419" algn="l"/>
                <a:tab pos="821055" algn="l"/>
              </a:tabLst>
            </a:pPr>
            <a:r>
              <a:rPr sz="1800" spc="-5" dirty="0">
                <a:latin typeface="Arial MT"/>
                <a:cs typeface="Arial MT"/>
              </a:rPr>
              <a:t>Relation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–"/>
            </a:pPr>
            <a:endParaRPr sz="17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 MT"/>
                <a:cs typeface="Arial MT"/>
              </a:rPr>
              <a:t>What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relation?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250">
              <a:latin typeface="Arial MT"/>
              <a:cs typeface="Arial MT"/>
            </a:endParaRPr>
          </a:p>
          <a:p>
            <a:pPr marL="756285" marR="5080" indent="-287020">
              <a:lnSpc>
                <a:spcPct val="80000"/>
              </a:lnSpc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logical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 natural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association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between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two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 </a:t>
            </a:r>
            <a:r>
              <a:rPr sz="1800" dirty="0">
                <a:latin typeface="Arial MT"/>
                <a:cs typeface="Arial MT"/>
              </a:rPr>
              <a:t>more </a:t>
            </a:r>
            <a:r>
              <a:rPr sz="1800" spc="-5" dirty="0">
                <a:latin typeface="Arial MT"/>
                <a:cs typeface="Arial MT"/>
              </a:rPr>
              <a:t>things;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relevance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one</a:t>
            </a:r>
            <a:r>
              <a:rPr sz="1800" dirty="0">
                <a:latin typeface="Arial MT"/>
                <a:cs typeface="Arial MT"/>
              </a:rPr>
              <a:t> to</a:t>
            </a:r>
            <a:r>
              <a:rPr sz="1800" spc="-10" dirty="0">
                <a:latin typeface="Arial MT"/>
                <a:cs typeface="Arial MT"/>
              </a:rPr>
              <a:t> another;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connection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(in</a:t>
            </a:r>
            <a:r>
              <a:rPr sz="1800" spc="-10" dirty="0">
                <a:latin typeface="Arial MT"/>
                <a:cs typeface="Arial MT"/>
              </a:rPr>
              <a:t> dictionary)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represent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relation?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9883" y="627501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03772" y="6244844"/>
            <a:ext cx="12407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33399"/>
                </a:solidFill>
                <a:latin typeface="Arial MT"/>
                <a:cs typeface="Arial MT"/>
              </a:rPr>
              <a:t>(Spence,</a:t>
            </a:r>
            <a:r>
              <a:rPr sz="1400" spc="-8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99"/>
                </a:solidFill>
                <a:latin typeface="Arial MT"/>
                <a:cs typeface="Arial MT"/>
              </a:rPr>
              <a:t>2014)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46831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Using</a:t>
            </a:r>
            <a:r>
              <a:rPr sz="2000" spc="-20" dirty="0"/>
              <a:t> </a:t>
            </a:r>
            <a:r>
              <a:rPr sz="2000" dirty="0"/>
              <a:t>a</a:t>
            </a:r>
            <a:r>
              <a:rPr sz="2000" spc="-20" dirty="0"/>
              <a:t> </a:t>
            </a:r>
            <a:r>
              <a:rPr sz="2000" dirty="0"/>
              <a:t>Sunburst</a:t>
            </a:r>
            <a:r>
              <a:rPr sz="2000" spc="-35" dirty="0"/>
              <a:t> </a:t>
            </a:r>
            <a:r>
              <a:rPr sz="2000" dirty="0"/>
              <a:t>to</a:t>
            </a:r>
            <a:r>
              <a:rPr sz="2000" spc="-20" dirty="0"/>
              <a:t> </a:t>
            </a:r>
            <a:r>
              <a:rPr sz="2000" spc="-5" dirty="0"/>
              <a:t>visualize</a:t>
            </a:r>
            <a:r>
              <a:rPr sz="2000" dirty="0"/>
              <a:t> a</a:t>
            </a:r>
            <a:r>
              <a:rPr sz="2000" spc="-20" dirty="0"/>
              <a:t> </a:t>
            </a:r>
            <a:r>
              <a:rPr sz="2000" spc="-5" dirty="0"/>
              <a:t>taxonomy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674039" y="1475295"/>
            <a:ext cx="7353934" cy="3988435"/>
            <a:chOff x="674039" y="1475295"/>
            <a:chExt cx="7353934" cy="39884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564" y="1553510"/>
              <a:ext cx="7334631" cy="389604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78802" y="1480058"/>
              <a:ext cx="7344409" cy="3978910"/>
            </a:xfrm>
            <a:custGeom>
              <a:avLst/>
              <a:gdLst/>
              <a:ahLst/>
              <a:cxnLst/>
              <a:rect l="l" t="t" r="r" b="b"/>
              <a:pathLst>
                <a:path w="7344409" h="3978910">
                  <a:moveTo>
                    <a:pt x="0" y="3978910"/>
                  </a:moveTo>
                  <a:lnTo>
                    <a:pt x="7344156" y="3978910"/>
                  </a:lnTo>
                  <a:lnTo>
                    <a:pt x="7344156" y="0"/>
                  </a:lnTo>
                  <a:lnTo>
                    <a:pt x="0" y="0"/>
                  </a:lnTo>
                  <a:lnTo>
                    <a:pt x="0" y="397891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62406" y="5761431"/>
            <a:ext cx="5772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  <a:hlinkClick r:id="rId3"/>
              </a:rPr>
              <a:t>https://tiagodavi70.github.io/survey_viewer/overview.html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spc="-5" dirty="0"/>
              <a:t>26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6036" y="2026945"/>
            <a:ext cx="4505324" cy="45053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9610" y="863853"/>
            <a:ext cx="587375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100"/>
              </a:spcBef>
              <a:buChar char="•"/>
              <a:tabLst>
                <a:tab pos="15176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D50092"/>
                </a:solidFill>
                <a:latin typeface="Arial"/>
                <a:cs typeface="Arial"/>
              </a:rPr>
              <a:t>nested</a:t>
            </a:r>
            <a:r>
              <a:rPr sz="1800" b="1" dirty="0">
                <a:solidFill>
                  <a:srgbClr val="D50092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D50092"/>
                </a:solidFill>
                <a:latin typeface="Arial"/>
                <a:cs typeface="Arial"/>
              </a:rPr>
              <a:t>circles</a:t>
            </a:r>
            <a:r>
              <a:rPr sz="1800" b="1" spc="10" dirty="0">
                <a:solidFill>
                  <a:srgbClr val="D50092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 MT"/>
                <a:cs typeface="Arial MT"/>
              </a:rPr>
              <a:t>layout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different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sort </a:t>
            </a:r>
            <a:r>
              <a:rPr sz="1800" spc="-5" dirty="0">
                <a:latin typeface="Arial MT"/>
                <a:cs typeface="Arial MT"/>
              </a:rPr>
              <a:t>of enclosure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sz="1800" dirty="0">
                <a:latin typeface="Arial MT"/>
                <a:cs typeface="Arial MT"/>
              </a:rPr>
              <a:t>It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does not use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space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efficiently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treemap,</a:t>
            </a:r>
            <a:endParaRPr sz="1800">
              <a:latin typeface="Arial MT"/>
              <a:cs typeface="Arial MT"/>
            </a:endParaRPr>
          </a:p>
          <a:p>
            <a:pPr marL="139065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but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effectively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reveals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hierarchy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76200" marR="2015489" indent="-64135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sz="1800" spc="-5" dirty="0">
                <a:latin typeface="Arial MT"/>
                <a:cs typeface="Arial MT"/>
              </a:rPr>
              <a:t>Node sizes </a:t>
            </a:r>
            <a:r>
              <a:rPr sz="1800" dirty="0">
                <a:latin typeface="Arial MT"/>
                <a:cs typeface="Arial MT"/>
              </a:rPr>
              <a:t>can </a:t>
            </a:r>
            <a:r>
              <a:rPr sz="1800" spc="-5" dirty="0">
                <a:latin typeface="Arial MT"/>
                <a:cs typeface="Arial MT"/>
              </a:rPr>
              <a:t>be rapidly compared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judgments.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02584" y="6141819"/>
            <a:ext cx="1656714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(Heer </a:t>
            </a:r>
            <a:r>
              <a:rPr sz="1600" i="1" spc="-5" dirty="0">
                <a:solidFill>
                  <a:srgbClr val="333399"/>
                </a:solidFill>
                <a:latin typeface="Arial"/>
                <a:cs typeface="Arial"/>
              </a:rPr>
              <a:t>et</a:t>
            </a:r>
            <a:r>
              <a:rPr sz="1600" i="1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333399"/>
                </a:solidFill>
                <a:latin typeface="Arial"/>
                <a:cs typeface="Arial"/>
              </a:rPr>
              <a:t>al</a:t>
            </a: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.,</a:t>
            </a:r>
            <a:r>
              <a:rPr sz="1600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2010</a:t>
            </a:r>
            <a:r>
              <a:rPr sz="1400" spc="-5" dirty="0">
                <a:solidFill>
                  <a:srgbClr val="333399"/>
                </a:solidFill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spc="-5" dirty="0"/>
              <a:t>27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4156" y="2870516"/>
            <a:ext cx="5487831" cy="36398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9610" y="863853"/>
            <a:ext cx="795020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har char="•"/>
              <a:tabLst>
                <a:tab pos="15176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D50092"/>
                </a:solidFill>
                <a:latin typeface="Arial"/>
                <a:cs typeface="Arial"/>
              </a:rPr>
              <a:t>node-link</a:t>
            </a:r>
            <a:r>
              <a:rPr sz="1800" b="1" spc="-25" dirty="0">
                <a:solidFill>
                  <a:srgbClr val="D5009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D50092"/>
                </a:solidFill>
                <a:latin typeface="Arial"/>
                <a:cs typeface="Arial"/>
              </a:rPr>
              <a:t>(force</a:t>
            </a:r>
            <a:r>
              <a:rPr sz="1800" b="1" spc="5" dirty="0">
                <a:solidFill>
                  <a:srgbClr val="D5009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D50092"/>
                </a:solidFill>
                <a:latin typeface="Arial"/>
                <a:cs typeface="Arial"/>
              </a:rPr>
              <a:t>directed)</a:t>
            </a:r>
            <a:r>
              <a:rPr sz="1800" b="1" spc="15" dirty="0">
                <a:solidFill>
                  <a:srgbClr val="D50092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 MT"/>
                <a:cs typeface="Arial MT"/>
              </a:rPr>
              <a:t>layout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common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intuitive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approach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network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layout;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it models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graph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physical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sz="1800" spc="-10" dirty="0">
                <a:latin typeface="Arial MT"/>
                <a:cs typeface="Arial MT"/>
              </a:rPr>
              <a:t>Nodes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 charged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particles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repel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each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other,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links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-10" dirty="0">
                <a:latin typeface="Arial MT"/>
                <a:cs typeface="Arial MT"/>
              </a:rPr>
              <a:t> dampened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springs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 pull related </a:t>
            </a:r>
            <a:r>
              <a:rPr sz="1800" spc="-10" dirty="0">
                <a:latin typeface="Arial MT"/>
                <a:cs typeface="Arial MT"/>
              </a:rPr>
              <a:t>nodes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together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02584" y="6141819"/>
            <a:ext cx="1656714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(Heer </a:t>
            </a:r>
            <a:r>
              <a:rPr sz="1600" i="1" spc="-5" dirty="0">
                <a:solidFill>
                  <a:srgbClr val="333399"/>
                </a:solidFill>
                <a:latin typeface="Arial"/>
                <a:cs typeface="Arial"/>
              </a:rPr>
              <a:t>et</a:t>
            </a:r>
            <a:r>
              <a:rPr sz="1600" i="1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333399"/>
                </a:solidFill>
                <a:latin typeface="Arial"/>
                <a:cs typeface="Arial"/>
              </a:rPr>
              <a:t>al</a:t>
            </a: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.,</a:t>
            </a:r>
            <a:r>
              <a:rPr sz="1600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2010</a:t>
            </a:r>
            <a:r>
              <a:rPr sz="1400" spc="-5" dirty="0">
                <a:solidFill>
                  <a:srgbClr val="333399"/>
                </a:solidFill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spc="-5" dirty="0"/>
              <a:t>28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7107" y="6275019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30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610" y="863853"/>
            <a:ext cx="7846695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har char="•"/>
              <a:tabLst>
                <a:tab pos="15176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D50092"/>
                </a:solidFill>
                <a:latin typeface="Arial"/>
                <a:cs typeface="Arial"/>
              </a:rPr>
              <a:t>arc</a:t>
            </a:r>
            <a:r>
              <a:rPr sz="1800" b="1" spc="10" dirty="0">
                <a:solidFill>
                  <a:srgbClr val="D5009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D50092"/>
                </a:solidFill>
                <a:latin typeface="Arial"/>
                <a:cs typeface="Arial"/>
              </a:rPr>
              <a:t>diagrams </a:t>
            </a:r>
            <a:r>
              <a:rPr sz="1800" spc="-5" dirty="0">
                <a:latin typeface="Arial MT"/>
                <a:cs typeface="Arial MT"/>
              </a:rPr>
              <a:t>use</a:t>
            </a:r>
            <a:r>
              <a:rPr sz="1800" dirty="0">
                <a:latin typeface="Arial MT"/>
                <a:cs typeface="Arial MT"/>
              </a:rPr>
              <a:t> 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one-dimensional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layout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nodes,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with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circular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arcs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represent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links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12700" marR="31750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sz="1800" spc="-5" dirty="0">
                <a:latin typeface="Arial MT"/>
                <a:cs typeface="Arial MT"/>
              </a:rPr>
              <a:t>May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not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convey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overall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structure of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graph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effectively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dirty="0">
                <a:latin typeface="Arial MT"/>
                <a:cs typeface="Arial MT"/>
              </a:rPr>
              <a:t> 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two- 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dimensional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layout,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with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good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ordering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nodes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it is easy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identify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cliques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bridges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93345" indent="-81280">
              <a:lnSpc>
                <a:spcPct val="100000"/>
              </a:lnSpc>
              <a:buChar char="•"/>
              <a:tabLst>
                <a:tab pos="93980" algn="l"/>
              </a:tabLst>
            </a:pPr>
            <a:r>
              <a:rPr sz="1800" dirty="0">
                <a:latin typeface="Arial MT"/>
                <a:cs typeface="Arial MT"/>
              </a:rPr>
              <a:t>,</a:t>
            </a:r>
            <a:r>
              <a:rPr sz="1800" spc="-5" dirty="0">
                <a:latin typeface="Arial MT"/>
                <a:cs typeface="Arial MT"/>
              </a:rPr>
              <a:t> Multivariate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dirty="0">
                <a:latin typeface="Arial MT"/>
                <a:cs typeface="Arial MT"/>
              </a:rPr>
              <a:t> can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easily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displayed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alongside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nodes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sz="1800" spc="-5" dirty="0">
                <a:latin typeface="Arial MT"/>
                <a:cs typeface="Arial MT"/>
              </a:rPr>
              <a:t>Seriation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problem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sorting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nodes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manner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reveals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underlying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cluster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structure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 formally called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seriation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3250" y="6360667"/>
            <a:ext cx="165671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(Heer </a:t>
            </a:r>
            <a:r>
              <a:rPr sz="1600" i="1" spc="-5" dirty="0">
                <a:solidFill>
                  <a:srgbClr val="333399"/>
                </a:solidFill>
                <a:latin typeface="Arial"/>
                <a:cs typeface="Arial"/>
              </a:rPr>
              <a:t>et</a:t>
            </a:r>
            <a:r>
              <a:rPr sz="1600" i="1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333399"/>
                </a:solidFill>
                <a:latin typeface="Arial"/>
                <a:cs typeface="Arial"/>
              </a:rPr>
              <a:t>al</a:t>
            </a: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.,</a:t>
            </a:r>
            <a:r>
              <a:rPr sz="1600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2010</a:t>
            </a:r>
            <a:r>
              <a:rPr sz="1400" spc="-5" dirty="0">
                <a:solidFill>
                  <a:srgbClr val="333399"/>
                </a:solidFill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0133" y="4077026"/>
            <a:ext cx="5703443" cy="278097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7107" y="6275019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31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610" y="863853"/>
            <a:ext cx="7559040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100"/>
              </a:spcBef>
              <a:buChar char="•"/>
              <a:tabLst>
                <a:tab pos="15176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D50092"/>
                </a:solidFill>
                <a:latin typeface="Arial"/>
                <a:cs typeface="Arial"/>
              </a:rPr>
              <a:t>matrix</a:t>
            </a:r>
            <a:r>
              <a:rPr sz="1800" b="1" dirty="0">
                <a:solidFill>
                  <a:srgbClr val="D50092"/>
                </a:solidFill>
                <a:latin typeface="Arial"/>
                <a:cs typeface="Arial"/>
              </a:rPr>
              <a:t> views</a:t>
            </a:r>
            <a:r>
              <a:rPr sz="1800" b="1" spc="-10" dirty="0">
                <a:solidFill>
                  <a:srgbClr val="D50092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represent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adjacency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matrix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graph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75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sz="1800" spc="-10" dirty="0">
                <a:latin typeface="Arial MT"/>
                <a:cs typeface="Arial MT"/>
              </a:rPr>
              <a:t>Using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color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saturation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instead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text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allows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values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associated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with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links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perceived </a:t>
            </a:r>
            <a:r>
              <a:rPr sz="1800" dirty="0">
                <a:latin typeface="Arial MT"/>
                <a:cs typeface="Arial MT"/>
              </a:rPr>
              <a:t>more</a:t>
            </a:r>
            <a:r>
              <a:rPr sz="1800" spc="-5" dirty="0">
                <a:latin typeface="Arial MT"/>
                <a:cs typeface="Arial MT"/>
              </a:rPr>
              <a:t> rapidly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 MT"/>
              <a:cs typeface="Arial MT"/>
            </a:endParaRPr>
          </a:p>
          <a:p>
            <a:pPr marL="93345" indent="-81280">
              <a:lnSpc>
                <a:spcPct val="100000"/>
              </a:lnSpc>
              <a:buChar char="•"/>
              <a:tabLst>
                <a:tab pos="93980" algn="l"/>
              </a:tabLst>
            </a:pPr>
            <a:r>
              <a:rPr sz="1800" dirty="0">
                <a:latin typeface="Arial MT"/>
                <a:cs typeface="Arial MT"/>
              </a:rPr>
              <a:t>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seriation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problem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also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applies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3838" y="6322872"/>
            <a:ext cx="165671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(Heer </a:t>
            </a:r>
            <a:r>
              <a:rPr sz="1600" i="1" spc="-5" dirty="0">
                <a:solidFill>
                  <a:srgbClr val="333399"/>
                </a:solidFill>
                <a:latin typeface="Arial"/>
                <a:cs typeface="Arial"/>
              </a:rPr>
              <a:t>et</a:t>
            </a:r>
            <a:r>
              <a:rPr sz="1600" i="1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333399"/>
                </a:solidFill>
                <a:latin typeface="Arial"/>
                <a:cs typeface="Arial"/>
              </a:rPr>
              <a:t>al</a:t>
            </a: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.,</a:t>
            </a:r>
            <a:r>
              <a:rPr sz="1600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2010</a:t>
            </a:r>
            <a:r>
              <a:rPr sz="1400" spc="-5" dirty="0">
                <a:solidFill>
                  <a:srgbClr val="333399"/>
                </a:solidFill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5983" y="2123036"/>
            <a:ext cx="4648199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spc="-5" dirty="0"/>
              <a:t>32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46303" y="2358008"/>
            <a:ext cx="7960359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  <a:tab pos="4612640" algn="l"/>
              </a:tabLst>
            </a:pPr>
            <a:r>
              <a:rPr sz="2000" dirty="0">
                <a:latin typeface="Arial MT"/>
                <a:cs typeface="Arial MT"/>
              </a:rPr>
              <a:t>“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many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more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…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visualization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exist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…	Emerging </a:t>
            </a:r>
            <a:r>
              <a:rPr sz="2000" spc="-5" dirty="0">
                <a:latin typeface="Arial MT"/>
                <a:cs typeface="Arial MT"/>
              </a:rPr>
              <a:t>domains </a:t>
            </a:r>
            <a:r>
              <a:rPr sz="2000" dirty="0">
                <a:latin typeface="Arial MT"/>
                <a:cs typeface="Arial MT"/>
              </a:rPr>
              <a:t>such </a:t>
            </a:r>
            <a:r>
              <a:rPr sz="2000" spc="-5" dirty="0">
                <a:latin typeface="Arial MT"/>
                <a:cs typeface="Arial MT"/>
              </a:rPr>
              <a:t>as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bioinformatics and text </a:t>
            </a:r>
            <a:r>
              <a:rPr sz="2000" dirty="0">
                <a:latin typeface="Arial MT"/>
                <a:cs typeface="Arial MT"/>
              </a:rPr>
              <a:t>visualization are </a:t>
            </a:r>
            <a:r>
              <a:rPr sz="2000" spc="-5" dirty="0">
                <a:latin typeface="Arial MT"/>
                <a:cs typeface="Arial MT"/>
              </a:rPr>
              <a:t>driving researchers and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designers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continually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formulate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new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 creative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representations</a:t>
            </a:r>
            <a:endParaRPr sz="20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000" spc="5" dirty="0">
                <a:latin typeface="Arial MT"/>
                <a:cs typeface="Arial MT"/>
              </a:rPr>
              <a:t>…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DNA </a:t>
            </a:r>
            <a:r>
              <a:rPr sz="2000" spc="-5" dirty="0">
                <a:latin typeface="Arial MT"/>
                <a:cs typeface="Arial MT"/>
              </a:rPr>
              <a:t>underlying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all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visualizations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remains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same: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endParaRPr sz="20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principled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mapping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data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variables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visual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features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such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9203" y="3882390"/>
            <a:ext cx="3779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position,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size,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shape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color…”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67402" y="3911853"/>
            <a:ext cx="165671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(Heer </a:t>
            </a:r>
            <a:r>
              <a:rPr sz="1600" i="1" spc="-5" dirty="0">
                <a:solidFill>
                  <a:srgbClr val="333399"/>
                </a:solidFill>
                <a:latin typeface="Arial"/>
                <a:cs typeface="Arial"/>
              </a:rPr>
              <a:t>et</a:t>
            </a:r>
            <a:r>
              <a:rPr sz="1600" i="1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333399"/>
                </a:solidFill>
                <a:latin typeface="Arial"/>
                <a:cs typeface="Arial"/>
              </a:rPr>
              <a:t>al</a:t>
            </a: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.,</a:t>
            </a:r>
            <a:r>
              <a:rPr sz="1600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2010</a:t>
            </a:r>
            <a:r>
              <a:rPr sz="1400" spc="-5" dirty="0">
                <a:solidFill>
                  <a:srgbClr val="333399"/>
                </a:solidFill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0156" y="3503145"/>
            <a:ext cx="5679549" cy="247898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370" y="644398"/>
            <a:ext cx="51669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/>
              <a:t>Word</a:t>
            </a:r>
            <a:r>
              <a:rPr sz="2200" spc="5" dirty="0"/>
              <a:t> </a:t>
            </a:r>
            <a:r>
              <a:rPr sz="2200" spc="-5" dirty="0"/>
              <a:t>Cloud:</a:t>
            </a:r>
            <a:r>
              <a:rPr sz="2200" spc="-10" dirty="0"/>
              <a:t> </a:t>
            </a:r>
            <a:r>
              <a:rPr sz="2200" spc="-5" dirty="0"/>
              <a:t>simple</a:t>
            </a:r>
            <a:r>
              <a:rPr sz="2200" spc="-10" dirty="0"/>
              <a:t> </a:t>
            </a:r>
            <a:r>
              <a:rPr sz="2200" spc="-5" dirty="0"/>
              <a:t>representation</a:t>
            </a:r>
            <a:r>
              <a:rPr sz="2200" spc="10" dirty="0"/>
              <a:t> </a:t>
            </a:r>
            <a:r>
              <a:rPr sz="2200" spc="-5" dirty="0"/>
              <a:t>of</a:t>
            </a:r>
            <a:r>
              <a:rPr sz="2200" spc="-10" dirty="0"/>
              <a:t> text</a:t>
            </a:r>
            <a:endParaRPr sz="22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spc="-5" dirty="0"/>
              <a:t>33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6303" y="1447291"/>
            <a:ext cx="7460615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9734" indent="-407670">
              <a:lnSpc>
                <a:spcPct val="100000"/>
              </a:lnSpc>
              <a:spcBef>
                <a:spcPts val="105"/>
              </a:spcBef>
              <a:buSzPct val="90000"/>
              <a:buChar char="•"/>
              <a:tabLst>
                <a:tab pos="419734" algn="l"/>
                <a:tab pos="420370" algn="l"/>
              </a:tabLst>
            </a:pPr>
            <a:r>
              <a:rPr sz="2000" dirty="0">
                <a:latin typeface="Arial MT"/>
                <a:cs typeface="Arial MT"/>
              </a:rPr>
              <a:t>Used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visualize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free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form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text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tags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29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After preprocessing </a:t>
            </a:r>
            <a:r>
              <a:rPr sz="2000" dirty="0">
                <a:latin typeface="Arial MT"/>
                <a:cs typeface="Arial MT"/>
              </a:rPr>
              <a:t>the </a:t>
            </a:r>
            <a:r>
              <a:rPr sz="2000" spc="-5" dirty="0">
                <a:latin typeface="Arial MT"/>
                <a:cs typeface="Arial MT"/>
              </a:rPr>
              <a:t>text </a:t>
            </a:r>
            <a:r>
              <a:rPr sz="2000" dirty="0">
                <a:latin typeface="Arial MT"/>
                <a:cs typeface="Arial MT"/>
              </a:rPr>
              <a:t>the </a:t>
            </a:r>
            <a:r>
              <a:rPr sz="2000" spc="-5" dirty="0">
                <a:latin typeface="Arial MT"/>
                <a:cs typeface="Arial MT"/>
              </a:rPr>
              <a:t>number of </a:t>
            </a:r>
            <a:r>
              <a:rPr sz="2000" dirty="0">
                <a:latin typeface="Arial MT"/>
                <a:cs typeface="Arial MT"/>
              </a:rPr>
              <a:t>occurrences </a:t>
            </a:r>
            <a:r>
              <a:rPr sz="2000" spc="-5" dirty="0">
                <a:latin typeface="Arial MT"/>
                <a:cs typeface="Arial MT"/>
              </a:rPr>
              <a:t>of </a:t>
            </a:r>
            <a:r>
              <a:rPr sz="2000" dirty="0">
                <a:latin typeface="Arial MT"/>
                <a:cs typeface="Arial MT"/>
              </a:rPr>
              <a:t>each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word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dirty="0">
                <a:latin typeface="Arial MT"/>
                <a:cs typeface="Arial MT"/>
              </a:rPr>
              <a:t> shown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with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font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size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or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color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370" y="5200345"/>
            <a:ext cx="3424554" cy="8331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R.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Mazza,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i="1" spc="-5" dirty="0">
                <a:latin typeface="Arial"/>
                <a:cs typeface="Arial"/>
              </a:rPr>
              <a:t>Introduction</a:t>
            </a:r>
            <a:r>
              <a:rPr sz="1600" i="1" spc="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to</a:t>
            </a:r>
            <a:r>
              <a:rPr sz="1600" i="1" spc="10" dirty="0">
                <a:latin typeface="Arial"/>
                <a:cs typeface="Arial"/>
              </a:rPr>
              <a:t> </a:t>
            </a:r>
            <a:r>
              <a:rPr sz="1600" i="1" spc="-10" dirty="0">
                <a:latin typeface="Arial"/>
                <a:cs typeface="Arial"/>
              </a:rPr>
              <a:t>Information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i="1" spc="-10" dirty="0">
                <a:latin typeface="Arial"/>
                <a:cs typeface="Arial"/>
              </a:rPr>
              <a:t>Visualization</a:t>
            </a:r>
            <a:r>
              <a:rPr sz="1600" spc="-10" dirty="0">
                <a:latin typeface="Arial MT"/>
                <a:cs typeface="Arial MT"/>
              </a:rPr>
              <a:t>,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2004</a:t>
            </a:r>
            <a:r>
              <a:rPr sz="1600" spc="-5" dirty="0">
                <a:latin typeface="Arial MT"/>
                <a:cs typeface="Arial MT"/>
              </a:rPr>
              <a:t> (chap.1):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b="1" spc="-10" dirty="0">
                <a:latin typeface="Arial"/>
                <a:cs typeface="Arial"/>
              </a:rPr>
              <a:t>“Data”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 MT"/>
                <a:cs typeface="Arial MT"/>
              </a:rPr>
              <a:t>was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most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often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used </a:t>
            </a:r>
            <a:r>
              <a:rPr sz="1600" spc="-10" dirty="0">
                <a:latin typeface="Arial MT"/>
                <a:cs typeface="Arial MT"/>
              </a:rPr>
              <a:t>word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3819" y="649351"/>
            <a:ext cx="7026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 graph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visualization: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ROS Computation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Graph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3326" y="6050991"/>
            <a:ext cx="1955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7575D1"/>
                </a:solidFill>
                <a:latin typeface="Arial MT"/>
                <a:cs typeface="Arial MT"/>
              </a:rPr>
              <a:t>(André</a:t>
            </a:r>
            <a:r>
              <a:rPr sz="1600" spc="-20" dirty="0">
                <a:solidFill>
                  <a:srgbClr val="7575D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575D1"/>
                </a:solidFill>
                <a:latin typeface="Arial MT"/>
                <a:cs typeface="Arial MT"/>
              </a:rPr>
              <a:t>Santos,</a:t>
            </a:r>
            <a:r>
              <a:rPr sz="1600" spc="-10" dirty="0">
                <a:solidFill>
                  <a:srgbClr val="7575D1"/>
                </a:solidFill>
                <a:latin typeface="Arial MT"/>
                <a:cs typeface="Arial MT"/>
              </a:rPr>
              <a:t> 2021)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361" y="1772780"/>
            <a:ext cx="6813550" cy="42401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5038" y="1266571"/>
            <a:ext cx="8396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Computation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Graph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with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query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reports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(highlighted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Link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with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queue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size</a:t>
            </a:r>
            <a:r>
              <a:rPr sz="1800" spc="-5" dirty="0">
                <a:latin typeface="Arial MT"/>
                <a:cs typeface="Arial MT"/>
              </a:rPr>
              <a:t> 1)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57107" y="6294219"/>
            <a:ext cx="251460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5" dirty="0">
                <a:latin typeface="Arial MT"/>
                <a:cs typeface="Arial MT"/>
              </a:rPr>
              <a:t>35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485013"/>
            <a:ext cx="2632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Main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bibliography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303" y="1388109"/>
            <a:ext cx="8141970" cy="489839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marR="290195" indent="-342900">
              <a:lnSpc>
                <a:spcPts val="163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1700" dirty="0">
                <a:latin typeface="Arial MT"/>
                <a:cs typeface="Arial MT"/>
              </a:rPr>
              <a:t>Spence, R.,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i="1" spc="-5" dirty="0">
                <a:latin typeface="Arial"/>
                <a:cs typeface="Arial"/>
              </a:rPr>
              <a:t>Information</a:t>
            </a:r>
            <a:r>
              <a:rPr sz="1700" i="1" spc="20" dirty="0">
                <a:latin typeface="Arial"/>
                <a:cs typeface="Arial"/>
              </a:rPr>
              <a:t> </a:t>
            </a:r>
            <a:r>
              <a:rPr sz="1700" i="1" spc="-5" dirty="0">
                <a:latin typeface="Arial"/>
                <a:cs typeface="Arial"/>
              </a:rPr>
              <a:t>Visualization,</a:t>
            </a:r>
            <a:r>
              <a:rPr sz="1700" i="1" spc="35" dirty="0">
                <a:latin typeface="Arial"/>
                <a:cs typeface="Arial"/>
              </a:rPr>
              <a:t> </a:t>
            </a:r>
            <a:r>
              <a:rPr sz="1700" i="1" spc="-5" dirty="0">
                <a:latin typeface="Arial"/>
                <a:cs typeface="Arial"/>
              </a:rPr>
              <a:t>Design</a:t>
            </a:r>
            <a:r>
              <a:rPr sz="1700" i="1" spc="5" dirty="0">
                <a:latin typeface="Arial"/>
                <a:cs typeface="Arial"/>
              </a:rPr>
              <a:t> </a:t>
            </a:r>
            <a:r>
              <a:rPr sz="1700" i="1" spc="-5" dirty="0">
                <a:latin typeface="Arial"/>
                <a:cs typeface="Arial"/>
              </a:rPr>
              <a:t>for</a:t>
            </a:r>
            <a:r>
              <a:rPr sz="1700" i="1" dirty="0">
                <a:latin typeface="Arial"/>
                <a:cs typeface="Arial"/>
              </a:rPr>
              <a:t> Interaction</a:t>
            </a:r>
            <a:r>
              <a:rPr sz="1700" dirty="0">
                <a:latin typeface="Arial MT"/>
                <a:cs typeface="Arial MT"/>
              </a:rPr>
              <a:t>,</a:t>
            </a:r>
            <a:r>
              <a:rPr sz="1700" spc="3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2nd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ed.,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Prentice </a:t>
            </a:r>
            <a:r>
              <a:rPr sz="1700" spc="-459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Hall,</a:t>
            </a:r>
            <a:r>
              <a:rPr sz="1700" spc="-3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2007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17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700" dirty="0">
                <a:latin typeface="Arial MT"/>
                <a:cs typeface="Arial MT"/>
              </a:rPr>
              <a:t>Mazza,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R.,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Introduction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to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Information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Visualization,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Springer, </a:t>
            </a:r>
            <a:r>
              <a:rPr sz="1700" spc="-5" dirty="0">
                <a:latin typeface="Arial MT"/>
                <a:cs typeface="Arial MT"/>
              </a:rPr>
              <a:t>2009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17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700" dirty="0">
                <a:latin typeface="Arial MT"/>
                <a:cs typeface="Arial MT"/>
              </a:rPr>
              <a:t>Munzner, T.,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Visualization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Analysis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and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Design, </a:t>
            </a:r>
            <a:r>
              <a:rPr sz="1700" dirty="0">
                <a:latin typeface="Arial MT"/>
                <a:cs typeface="Arial MT"/>
              </a:rPr>
              <a:t>A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K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Peters/CRC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Press,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2014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har char="•"/>
            </a:pP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1950">
              <a:latin typeface="Arial MT"/>
              <a:cs typeface="Arial MT"/>
            </a:endParaRPr>
          </a:p>
          <a:p>
            <a:pPr marL="355600" marR="617855" indent="-342900">
              <a:lnSpc>
                <a:spcPts val="1630"/>
              </a:lnSpc>
              <a:buChar char="•"/>
              <a:tabLst>
                <a:tab pos="354965" algn="l"/>
                <a:tab pos="355600" algn="l"/>
              </a:tabLst>
            </a:pPr>
            <a:r>
              <a:rPr sz="1700" dirty="0">
                <a:latin typeface="Arial MT"/>
                <a:cs typeface="Arial MT"/>
              </a:rPr>
              <a:t>Ware,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C., </a:t>
            </a:r>
            <a:r>
              <a:rPr sz="1700" i="1" spc="-5" dirty="0">
                <a:latin typeface="Arial"/>
                <a:cs typeface="Arial"/>
              </a:rPr>
              <a:t>Information</a:t>
            </a:r>
            <a:r>
              <a:rPr sz="1700" i="1" spc="20" dirty="0">
                <a:latin typeface="Arial"/>
                <a:cs typeface="Arial"/>
              </a:rPr>
              <a:t> </a:t>
            </a:r>
            <a:r>
              <a:rPr sz="1700" i="1" spc="-5" dirty="0">
                <a:latin typeface="Arial"/>
                <a:cs typeface="Arial"/>
              </a:rPr>
              <a:t>Visualization,</a:t>
            </a:r>
            <a:r>
              <a:rPr sz="1700" i="1" spc="35" dirty="0">
                <a:latin typeface="Arial"/>
                <a:cs typeface="Arial"/>
              </a:rPr>
              <a:t> </a:t>
            </a:r>
            <a:r>
              <a:rPr sz="1700" i="1" dirty="0">
                <a:latin typeface="Arial"/>
                <a:cs typeface="Arial"/>
              </a:rPr>
              <a:t>Perception</a:t>
            </a:r>
            <a:r>
              <a:rPr sz="1700" i="1" spc="15" dirty="0">
                <a:latin typeface="Arial"/>
                <a:cs typeface="Arial"/>
              </a:rPr>
              <a:t> </a:t>
            </a:r>
            <a:r>
              <a:rPr sz="1700" i="1" spc="-5" dirty="0">
                <a:latin typeface="Arial"/>
                <a:cs typeface="Arial"/>
              </a:rPr>
              <a:t>to</a:t>
            </a:r>
            <a:r>
              <a:rPr sz="1700" i="1" spc="20" dirty="0">
                <a:latin typeface="Arial"/>
                <a:cs typeface="Arial"/>
              </a:rPr>
              <a:t> </a:t>
            </a:r>
            <a:r>
              <a:rPr sz="1700" i="1" dirty="0">
                <a:latin typeface="Arial"/>
                <a:cs typeface="Arial"/>
              </a:rPr>
              <a:t>Design</a:t>
            </a:r>
            <a:r>
              <a:rPr sz="1700" dirty="0">
                <a:latin typeface="Arial MT"/>
                <a:cs typeface="Arial MT"/>
              </a:rPr>
              <a:t>,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2nd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ed.,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Morgan </a:t>
            </a:r>
            <a:r>
              <a:rPr sz="1700" spc="-459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Kaufmann,2004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har char="•"/>
            </a:pPr>
            <a:endParaRPr sz="2250">
              <a:latin typeface="Arial MT"/>
              <a:cs typeface="Arial MT"/>
            </a:endParaRPr>
          </a:p>
          <a:p>
            <a:pPr marL="355600" marR="5080" indent="-342900">
              <a:lnSpc>
                <a:spcPts val="173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 MT"/>
                <a:cs typeface="Arial MT"/>
              </a:rPr>
              <a:t>Heer,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J., </a:t>
            </a:r>
            <a:r>
              <a:rPr sz="1800" spc="-5" dirty="0">
                <a:latin typeface="Arial MT"/>
                <a:cs typeface="Arial MT"/>
              </a:rPr>
              <a:t>Bostock,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M.,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Ogievetsky,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V.,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“A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Tour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through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Visualization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Zoo”,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ACM</a:t>
            </a:r>
            <a:r>
              <a:rPr sz="1800" spc="-5" dirty="0">
                <a:latin typeface="Arial MT"/>
                <a:cs typeface="Arial MT"/>
              </a:rPr>
              <a:t> Queue,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vol.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8, n.5,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2010</a:t>
            </a:r>
            <a:r>
              <a:rPr sz="1800" spc="484" dirty="0">
                <a:solidFill>
                  <a:srgbClr val="009999"/>
                </a:solid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  <a:hlinkClick r:id="rId2"/>
              </a:rPr>
              <a:t>https://queue.acm.org/detail.cfm?id=1805128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17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  <a:hlinkClick r:id="rId3"/>
              </a:rPr>
              <a:t>http://www.wikiviz.org/wiki/Main_Page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2400" spc="-5" dirty="0">
                <a:latin typeface="Arial MT"/>
                <a:cs typeface="Arial MT"/>
              </a:rPr>
              <a:t>Acknowledgement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author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these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slides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 very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grateful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Professor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Robert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Spence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provided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9203" y="6212535"/>
            <a:ext cx="33089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electronic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version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 his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book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figures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7107" y="6275019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37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7221" y="2581783"/>
            <a:ext cx="11912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Lines </a:t>
            </a:r>
            <a:r>
              <a:rPr sz="1800" spc="-5" dirty="0">
                <a:latin typeface="Arial MT"/>
                <a:cs typeface="Arial MT"/>
              </a:rPr>
              <a:t> indicate </a:t>
            </a:r>
            <a:r>
              <a:rPr sz="1800" dirty="0">
                <a:latin typeface="Arial MT"/>
                <a:cs typeface="Arial MT"/>
              </a:rPr>
              <a:t> r</a:t>
            </a:r>
            <a:r>
              <a:rPr sz="1800" spc="-10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l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ti</a:t>
            </a:r>
            <a:r>
              <a:rPr sz="1800" spc="-10" dirty="0">
                <a:latin typeface="Arial MT"/>
                <a:cs typeface="Arial MT"/>
              </a:rPr>
              <a:t>on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-10" dirty="0">
                <a:latin typeface="Arial MT"/>
                <a:cs typeface="Arial MT"/>
              </a:rPr>
              <a:t>h</a:t>
            </a:r>
            <a:r>
              <a:rPr sz="1800" spc="-5" dirty="0">
                <a:latin typeface="Arial MT"/>
                <a:cs typeface="Arial MT"/>
              </a:rPr>
              <a:t>ip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13297" y="2722879"/>
            <a:ext cx="2919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Arrows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indicate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unique </a:t>
            </a:r>
            <a:r>
              <a:rPr sz="1800" spc="-5" dirty="0">
                <a:latin typeface="Arial MT"/>
                <a:cs typeface="Arial MT"/>
              </a:rPr>
              <a:t> unilateral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functional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relations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4065" y="430149"/>
            <a:ext cx="393572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/>
              <a:t>Several</a:t>
            </a:r>
            <a:r>
              <a:rPr sz="2000" spc="-25" dirty="0"/>
              <a:t> </a:t>
            </a:r>
            <a:r>
              <a:rPr sz="2000" dirty="0"/>
              <a:t>ways </a:t>
            </a:r>
            <a:r>
              <a:rPr sz="2000" spc="-5" dirty="0"/>
              <a:t>to</a:t>
            </a:r>
            <a:r>
              <a:rPr sz="2000" spc="-20" dirty="0"/>
              <a:t> </a:t>
            </a:r>
            <a:r>
              <a:rPr sz="2000" spc="-5" dirty="0"/>
              <a:t>represent</a:t>
            </a:r>
            <a:r>
              <a:rPr sz="2000" spc="-25" dirty="0"/>
              <a:t> </a:t>
            </a:r>
            <a:r>
              <a:rPr sz="2000" spc="-5" dirty="0"/>
              <a:t>relation:</a:t>
            </a:r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6820661" y="5041138"/>
            <a:ext cx="172656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Color </a:t>
            </a:r>
            <a:r>
              <a:rPr sz="1800" spc="-5" dirty="0">
                <a:latin typeface="Arial MT"/>
                <a:cs typeface="Arial MT"/>
              </a:rPr>
              <a:t>indicates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4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relation </a:t>
            </a:r>
            <a:r>
              <a:rPr sz="1800" spc="-10" dirty="0">
                <a:latin typeface="Arial MT"/>
                <a:cs typeface="Arial MT"/>
              </a:rPr>
              <a:t>between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representations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187" y="3873960"/>
            <a:ext cx="5904992" cy="29303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0087" y="1048766"/>
            <a:ext cx="2733675" cy="25622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40248" y="404622"/>
            <a:ext cx="4071805" cy="231360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444483" y="6294219"/>
            <a:ext cx="189230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sz="1600" spc="-5" dirty="0">
                <a:latin typeface="Arial MT"/>
                <a:cs typeface="Arial MT"/>
              </a:rPr>
              <a:t>4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44483" y="6294219"/>
            <a:ext cx="189230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sz="1600" spc="-5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4065" y="980643"/>
            <a:ext cx="50152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nature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relations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different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 </a:t>
            </a:r>
            <a:r>
              <a:rPr sz="1800" spc="-10" dirty="0">
                <a:latin typeface="Arial MT"/>
                <a:cs typeface="Arial MT"/>
              </a:rPr>
              <a:t>values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065" y="2187955"/>
            <a:ext cx="8379459" cy="2111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 MT"/>
                <a:cs typeface="Arial MT"/>
              </a:rPr>
              <a:t>However,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prime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considerations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choice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representation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similar: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250">
              <a:latin typeface="Arial MT"/>
              <a:cs typeface="Arial MT"/>
            </a:endParaRPr>
          </a:p>
          <a:p>
            <a:pPr marL="1067435" lvl="1" indent="-140970">
              <a:lnSpc>
                <a:spcPct val="100000"/>
              </a:lnSpc>
              <a:buChar char="-"/>
              <a:tabLst>
                <a:tab pos="1068070" algn="l"/>
              </a:tabLst>
            </a:pP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understanding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task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-"/>
            </a:pPr>
            <a:endParaRPr sz="2250">
              <a:latin typeface="Arial MT"/>
              <a:cs typeface="Arial MT"/>
            </a:endParaRPr>
          </a:p>
          <a:p>
            <a:pPr marL="1067435" lvl="1" indent="-140970">
              <a:lnSpc>
                <a:spcPct val="100000"/>
              </a:lnSpc>
              <a:buChar char="-"/>
              <a:tabLst>
                <a:tab pos="1068070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insight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sought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-"/>
            </a:pPr>
            <a:endParaRPr sz="2250">
              <a:latin typeface="Arial MT"/>
              <a:cs typeface="Arial MT"/>
            </a:endParaRPr>
          </a:p>
          <a:p>
            <a:pPr marL="1067435" lvl="1" indent="-140970">
              <a:lnSpc>
                <a:spcPct val="100000"/>
              </a:lnSpc>
              <a:spcBef>
                <a:spcPts val="5"/>
              </a:spcBef>
              <a:buChar char="-"/>
              <a:tabLst>
                <a:tab pos="1068070" algn="l"/>
              </a:tabLst>
            </a:pPr>
            <a:r>
              <a:rPr sz="1800" spc="-15" dirty="0">
                <a:latin typeface="Arial MT"/>
                <a:cs typeface="Arial MT"/>
              </a:rPr>
              <a:t>what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questions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might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asked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relation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540" y="5257291"/>
            <a:ext cx="6561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940" indent="-269875">
              <a:lnSpc>
                <a:spcPct val="100000"/>
              </a:lnSpc>
              <a:spcBef>
                <a:spcPts val="100"/>
              </a:spcBef>
              <a:buChar char="•"/>
              <a:tabLst>
                <a:tab pos="281940" algn="l"/>
                <a:tab pos="282575" algn="l"/>
              </a:tabLst>
            </a:pPr>
            <a:r>
              <a:rPr sz="1800" spc="-5" dirty="0">
                <a:latin typeface="Arial MT"/>
                <a:cs typeface="Arial MT"/>
              </a:rPr>
              <a:t>Some representations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relation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dirty="0">
                <a:latin typeface="Arial MT"/>
                <a:cs typeface="Arial MT"/>
              </a:rPr>
              <a:t> very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simple,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yet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powerful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947" y="4612272"/>
            <a:ext cx="803524" cy="86352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6003" y="2400314"/>
            <a:ext cx="2614636" cy="17341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4065" y="368300"/>
            <a:ext cx="2381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Encoding</a:t>
            </a:r>
            <a:r>
              <a:rPr sz="2400" spc="-20" dirty="0"/>
              <a:t> </a:t>
            </a:r>
            <a:r>
              <a:rPr sz="2400" spc="-5" dirty="0"/>
              <a:t>relation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396341" y="1550289"/>
            <a:ext cx="1344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Arial MT"/>
                <a:cs typeface="Arial MT"/>
              </a:rPr>
              <a:t>Di</a:t>
            </a:r>
            <a:r>
              <a:rPr sz="1800" spc="-1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gr</a:t>
            </a:r>
            <a:r>
              <a:rPr sz="1800" spc="-10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ms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3837" y="1550289"/>
            <a:ext cx="1560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Venn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diagrams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4954" y="2706370"/>
            <a:ext cx="866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7495" indent="-265430">
              <a:lnSpc>
                <a:spcPct val="100000"/>
              </a:lnSpc>
              <a:spcBef>
                <a:spcPts val="100"/>
              </a:spcBef>
              <a:buChar char="•"/>
              <a:tabLst>
                <a:tab pos="277495" algn="l"/>
                <a:tab pos="278130" algn="l"/>
              </a:tabLst>
            </a:pPr>
            <a:r>
              <a:rPr sz="1800" spc="-60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re</a:t>
            </a:r>
            <a:r>
              <a:rPr sz="1800" spc="-1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7082" y="2706370"/>
            <a:ext cx="1143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Cone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trees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34920" y="3364814"/>
            <a:ext cx="19748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Hyperbolic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browser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31873" y="4023486"/>
            <a:ext cx="93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re</a:t>
            </a:r>
            <a:r>
              <a:rPr sz="1800" spc="-1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map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60829" y="4681804"/>
            <a:ext cx="9385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S</a:t>
            </a:r>
            <a:r>
              <a:rPr sz="1800" spc="-10" dirty="0">
                <a:latin typeface="Arial MT"/>
                <a:cs typeface="Arial MT"/>
              </a:rPr>
              <a:t>unbu</a:t>
            </a:r>
            <a:r>
              <a:rPr sz="1800" dirty="0">
                <a:latin typeface="Arial MT"/>
                <a:cs typeface="Arial MT"/>
              </a:rPr>
              <a:t>rst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0829" y="5340477"/>
            <a:ext cx="146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Nested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circles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161410" y="2060829"/>
            <a:ext cx="1951355" cy="2592705"/>
            <a:chOff x="3161410" y="2060829"/>
            <a:chExt cx="1951355" cy="259270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83696" y="3033577"/>
              <a:ext cx="928635" cy="9267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7574" y="2060829"/>
              <a:ext cx="1003300" cy="9334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61410" y="3972433"/>
              <a:ext cx="1024521" cy="680593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67557" y="476758"/>
            <a:ext cx="1611884" cy="1374648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422519" y="1570990"/>
            <a:ext cx="1242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940" indent="-269875">
              <a:lnSpc>
                <a:spcPct val="100000"/>
              </a:lnSpc>
              <a:spcBef>
                <a:spcPts val="100"/>
              </a:spcBef>
              <a:buChar char="•"/>
              <a:tabLst>
                <a:tab pos="281940" algn="l"/>
                <a:tab pos="282575" algn="l"/>
              </a:tabLst>
            </a:pP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spc="-1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-40" dirty="0">
                <a:latin typeface="Arial MT"/>
                <a:cs typeface="Arial MT"/>
              </a:rPr>
              <a:t>w</a:t>
            </a:r>
            <a:r>
              <a:rPr sz="1800" spc="-5" dirty="0">
                <a:latin typeface="Arial MT"/>
                <a:cs typeface="Arial MT"/>
              </a:rPr>
              <a:t>orks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37172" y="2229739"/>
            <a:ext cx="949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node-link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37172" y="3875913"/>
            <a:ext cx="36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Arc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37172" y="5522163"/>
            <a:ext cx="64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Matrix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259066" y="5496519"/>
            <a:ext cx="1288160" cy="130136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645402" y="4412602"/>
            <a:ext cx="1893520" cy="94047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575653" y="5520134"/>
            <a:ext cx="732141" cy="733673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8444483" y="6294219"/>
            <a:ext cx="189230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sz="1600" spc="-5" dirty="0">
                <a:latin typeface="Arial MT"/>
                <a:cs typeface="Arial MT"/>
              </a:rPr>
              <a:t>6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4917" y="5546242"/>
            <a:ext cx="7043420" cy="812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Insight into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even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short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list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telephone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calls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(a)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enhanced </a:t>
            </a:r>
            <a:r>
              <a:rPr sz="1600" spc="-5" dirty="0">
                <a:latin typeface="Arial MT"/>
                <a:cs typeface="Arial MT"/>
              </a:rPr>
              <a:t>by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their</a:t>
            </a:r>
            <a:r>
              <a:rPr sz="1600" dirty="0">
                <a:latin typeface="Arial MT"/>
                <a:cs typeface="Arial MT"/>
              </a:rPr>
              <a:t> node-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link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representation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(b),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especially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disconnected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subsets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identified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(c).</a:t>
            </a:r>
            <a:endParaRPr sz="1600">
              <a:latin typeface="Arial MT"/>
              <a:cs typeface="Arial MT"/>
            </a:endParaRPr>
          </a:p>
          <a:p>
            <a:pPr marL="5177790">
              <a:lnSpc>
                <a:spcPct val="100000"/>
              </a:lnSpc>
              <a:spcBef>
                <a:spcPts val="680"/>
              </a:spcBef>
            </a:pPr>
            <a:r>
              <a:rPr sz="1400" dirty="0">
                <a:solidFill>
                  <a:srgbClr val="333399"/>
                </a:solidFill>
                <a:latin typeface="Arial MT"/>
                <a:cs typeface="Arial MT"/>
              </a:rPr>
              <a:t>(Spence,</a:t>
            </a:r>
            <a:r>
              <a:rPr sz="14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99"/>
                </a:solidFill>
                <a:latin typeface="Arial MT"/>
                <a:cs typeface="Arial MT"/>
              </a:rPr>
              <a:t>2007)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8760" y="4947289"/>
            <a:ext cx="3048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-5" dirty="0">
                <a:latin typeface="Arial"/>
                <a:cs typeface="Arial"/>
              </a:rPr>
              <a:t>(a)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2018" y="4896030"/>
            <a:ext cx="2731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37765" algn="l"/>
              </a:tabLst>
            </a:pPr>
            <a:r>
              <a:rPr sz="1800" b="1" dirty="0">
                <a:latin typeface="Arial"/>
                <a:cs typeface="Arial"/>
              </a:rPr>
              <a:t>(b)	(c)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7412" y="1862190"/>
            <a:ext cx="698500" cy="2646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60" dirty="0">
                <a:latin typeface="Arial MT"/>
                <a:cs typeface="Arial MT"/>
              </a:rPr>
              <a:t>O</a:t>
            </a:r>
            <a:r>
              <a:rPr sz="1200" spc="-5" dirty="0">
                <a:latin typeface="Arial MT"/>
                <a:cs typeface="Arial MT"/>
              </a:rPr>
              <a:t>r</a:t>
            </a:r>
            <a:r>
              <a:rPr sz="1200" spc="30" dirty="0">
                <a:latin typeface="Arial MT"/>
                <a:cs typeface="Arial MT"/>
              </a:rPr>
              <a:t>i</a:t>
            </a:r>
            <a:r>
              <a:rPr sz="1200" spc="-75" dirty="0">
                <a:latin typeface="Arial MT"/>
                <a:cs typeface="Arial MT"/>
              </a:rPr>
              <a:t>g</a:t>
            </a:r>
            <a:r>
              <a:rPr sz="1200" spc="25" dirty="0">
                <a:latin typeface="Arial MT"/>
                <a:cs typeface="Arial MT"/>
              </a:rPr>
              <a:t>i</a:t>
            </a:r>
            <a:r>
              <a:rPr sz="1200" spc="-75" dirty="0">
                <a:latin typeface="Arial MT"/>
                <a:cs typeface="Arial MT"/>
              </a:rPr>
              <a:t>n</a:t>
            </a:r>
            <a:r>
              <a:rPr sz="1200" spc="25" dirty="0">
                <a:latin typeface="Arial MT"/>
                <a:cs typeface="Arial MT"/>
              </a:rPr>
              <a:t>a</a:t>
            </a:r>
            <a:r>
              <a:rPr sz="1200" spc="-40" dirty="0">
                <a:latin typeface="Arial MT"/>
                <a:cs typeface="Arial MT"/>
              </a:rPr>
              <a:t>t</a:t>
            </a:r>
            <a:r>
              <a:rPr sz="1200" spc="25" dirty="0">
                <a:latin typeface="Arial MT"/>
                <a:cs typeface="Arial MT"/>
              </a:rPr>
              <a:t>o</a:t>
            </a:r>
            <a:r>
              <a:rPr sz="1200" spc="-5" dirty="0">
                <a:latin typeface="Arial MT"/>
                <a:cs typeface="Arial MT"/>
              </a:rPr>
              <a:t>r</a:t>
            </a:r>
            <a:endParaRPr sz="1200">
              <a:latin typeface="Arial MT"/>
              <a:cs typeface="Arial MT"/>
            </a:endParaRPr>
          </a:p>
          <a:p>
            <a:pPr marL="254000" marR="317500">
              <a:lnSpc>
                <a:spcPct val="97800"/>
              </a:lnSpc>
              <a:spcBef>
                <a:spcPts val="895"/>
              </a:spcBef>
            </a:pPr>
            <a:r>
              <a:rPr sz="1200" spc="-5" dirty="0">
                <a:latin typeface="Arial MT"/>
                <a:cs typeface="Arial MT"/>
              </a:rPr>
              <a:t>A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 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 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K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  K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  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1474" y="1862190"/>
            <a:ext cx="621665" cy="2646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5" dirty="0">
                <a:latin typeface="Arial MT"/>
                <a:cs typeface="Arial MT"/>
              </a:rPr>
              <a:t>R</a:t>
            </a:r>
            <a:r>
              <a:rPr sz="1200" spc="-75" dirty="0">
                <a:latin typeface="Arial MT"/>
                <a:cs typeface="Arial MT"/>
              </a:rPr>
              <a:t>e</a:t>
            </a:r>
            <a:r>
              <a:rPr sz="1200" spc="-5" dirty="0">
                <a:latin typeface="Arial MT"/>
                <a:cs typeface="Arial MT"/>
              </a:rPr>
              <a:t>c</a:t>
            </a:r>
            <a:r>
              <a:rPr sz="1200" spc="25" dirty="0">
                <a:latin typeface="Arial MT"/>
                <a:cs typeface="Arial MT"/>
              </a:rPr>
              <a:t>ei</a:t>
            </a:r>
            <a:r>
              <a:rPr sz="1200" spc="-110" dirty="0">
                <a:latin typeface="Arial MT"/>
                <a:cs typeface="Arial MT"/>
              </a:rPr>
              <a:t>v</a:t>
            </a:r>
            <a:r>
              <a:rPr sz="1200" spc="25" dirty="0">
                <a:latin typeface="Arial MT"/>
                <a:cs typeface="Arial MT"/>
              </a:rPr>
              <a:t>e</a:t>
            </a:r>
            <a:r>
              <a:rPr sz="1200" spc="-5" dirty="0">
                <a:latin typeface="Arial MT"/>
                <a:cs typeface="Arial MT"/>
              </a:rPr>
              <a:t>r</a:t>
            </a:r>
            <a:endParaRPr sz="1200">
              <a:latin typeface="Arial MT"/>
              <a:cs typeface="Arial MT"/>
            </a:endParaRPr>
          </a:p>
          <a:p>
            <a:pPr marL="228600" marR="257810">
              <a:lnSpc>
                <a:spcPct val="97800"/>
              </a:lnSpc>
              <a:spcBef>
                <a:spcPts val="895"/>
              </a:spcBef>
            </a:pPr>
            <a:r>
              <a:rPr sz="1200" spc="-5" dirty="0">
                <a:latin typeface="Arial MT"/>
                <a:cs typeface="Arial MT"/>
              </a:rPr>
              <a:t>H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  E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  B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618093" y="2306360"/>
            <a:ext cx="1918335" cy="1866264"/>
            <a:chOff x="3618093" y="2306360"/>
            <a:chExt cx="1918335" cy="1866264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4672" y="2306360"/>
              <a:ext cx="114389" cy="11433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89709" y="4032967"/>
              <a:ext cx="114263" cy="11433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253310" y="2395285"/>
              <a:ext cx="305435" cy="1675764"/>
            </a:xfrm>
            <a:custGeom>
              <a:avLst/>
              <a:gdLst/>
              <a:ahLst/>
              <a:cxnLst/>
              <a:rect l="l" t="t" r="r" b="b"/>
              <a:pathLst>
                <a:path w="305435" h="1675764">
                  <a:moveTo>
                    <a:pt x="304836" y="0"/>
                  </a:moveTo>
                  <a:lnTo>
                    <a:pt x="0" y="1675590"/>
                  </a:lnTo>
                </a:path>
              </a:pathLst>
            </a:custGeom>
            <a:ln w="127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3387" y="2649039"/>
              <a:ext cx="114263" cy="11433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2599" y="2408036"/>
              <a:ext cx="114643" cy="11433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846735" y="2369803"/>
              <a:ext cx="711835" cy="343535"/>
            </a:xfrm>
            <a:custGeom>
              <a:avLst/>
              <a:gdLst/>
              <a:ahLst/>
              <a:cxnLst/>
              <a:rect l="l" t="t" r="r" b="b"/>
              <a:pathLst>
                <a:path w="711835" h="343535">
                  <a:moveTo>
                    <a:pt x="711411" y="0"/>
                  </a:moveTo>
                  <a:lnTo>
                    <a:pt x="0" y="342932"/>
                  </a:lnTo>
                </a:path>
              </a:pathLst>
            </a:custGeom>
            <a:ln w="12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43591" y="3423395"/>
              <a:ext cx="101578" cy="11433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8093" y="2991845"/>
              <a:ext cx="114389" cy="11433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707320" y="2382481"/>
              <a:ext cx="850900" cy="1104900"/>
            </a:xfrm>
            <a:custGeom>
              <a:avLst/>
              <a:gdLst/>
              <a:ahLst/>
              <a:cxnLst/>
              <a:rect l="l" t="t" r="r" b="b"/>
              <a:pathLst>
                <a:path w="850900" h="1104900">
                  <a:moveTo>
                    <a:pt x="850826" y="0"/>
                  </a:moveTo>
                  <a:lnTo>
                    <a:pt x="0" y="1104611"/>
                  </a:lnTo>
                </a:path>
              </a:pathLst>
            </a:custGeom>
            <a:ln w="12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26491" y="2408036"/>
              <a:ext cx="114263" cy="11433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1405" y="3880428"/>
              <a:ext cx="114643" cy="11433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558146" y="2369803"/>
              <a:ext cx="597535" cy="1574800"/>
            </a:xfrm>
            <a:custGeom>
              <a:avLst/>
              <a:gdLst/>
              <a:ahLst/>
              <a:cxnLst/>
              <a:rect l="l" t="t" r="r" b="b"/>
              <a:pathLst>
                <a:path w="597535" h="1574800">
                  <a:moveTo>
                    <a:pt x="0" y="0"/>
                  </a:moveTo>
                  <a:lnTo>
                    <a:pt x="596986" y="1574321"/>
                  </a:lnTo>
                </a:path>
              </a:pathLst>
            </a:custGeom>
            <a:ln w="127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82198" y="2725233"/>
              <a:ext cx="114261" cy="10152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1612" y="3156782"/>
              <a:ext cx="114644" cy="12701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669009" y="2369803"/>
              <a:ext cx="1816735" cy="850900"/>
            </a:xfrm>
            <a:custGeom>
              <a:avLst/>
              <a:gdLst/>
              <a:ahLst/>
              <a:cxnLst/>
              <a:rect l="l" t="t" r="r" b="b"/>
              <a:pathLst>
                <a:path w="1816735" h="850900">
                  <a:moveTo>
                    <a:pt x="889137" y="0"/>
                  </a:moveTo>
                  <a:lnTo>
                    <a:pt x="1816331" y="850676"/>
                  </a:lnTo>
                </a:path>
                <a:path w="1816735" h="850900">
                  <a:moveTo>
                    <a:pt x="1320829" y="114353"/>
                  </a:moveTo>
                  <a:lnTo>
                    <a:pt x="0" y="685738"/>
                  </a:lnTo>
                </a:path>
              </a:pathLst>
            </a:custGeom>
            <a:ln w="12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6689" y="3791557"/>
              <a:ext cx="114389" cy="11433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707320" y="2471352"/>
              <a:ext cx="1778635" cy="1384300"/>
            </a:xfrm>
            <a:custGeom>
              <a:avLst/>
              <a:gdLst/>
              <a:ahLst/>
              <a:cxnLst/>
              <a:rect l="l" t="t" r="r" b="b"/>
              <a:pathLst>
                <a:path w="1778635" h="1384300">
                  <a:moveTo>
                    <a:pt x="1295331" y="12804"/>
                  </a:moveTo>
                  <a:lnTo>
                    <a:pt x="203097" y="1383901"/>
                  </a:lnTo>
                </a:path>
                <a:path w="1778635" h="1384300">
                  <a:moveTo>
                    <a:pt x="1295331" y="0"/>
                  </a:moveTo>
                  <a:lnTo>
                    <a:pt x="1638224" y="317577"/>
                  </a:lnTo>
                </a:path>
                <a:path w="1778635" h="1384300">
                  <a:moveTo>
                    <a:pt x="1778020" y="749127"/>
                  </a:moveTo>
                  <a:lnTo>
                    <a:pt x="0" y="1002935"/>
                  </a:lnTo>
                </a:path>
              </a:pathLst>
            </a:custGeom>
            <a:ln w="12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45498" y="3563231"/>
              <a:ext cx="114389" cy="11433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126327" y="2458674"/>
              <a:ext cx="1296035" cy="1168400"/>
            </a:xfrm>
            <a:custGeom>
              <a:avLst/>
              <a:gdLst/>
              <a:ahLst/>
              <a:cxnLst/>
              <a:rect l="l" t="t" r="r" b="b"/>
              <a:pathLst>
                <a:path w="1296035" h="1168400">
                  <a:moveTo>
                    <a:pt x="0" y="0"/>
                  </a:moveTo>
                  <a:lnTo>
                    <a:pt x="1295585" y="1167873"/>
                  </a:lnTo>
                </a:path>
              </a:pathLst>
            </a:custGeom>
            <a:ln w="12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34215" y="4058145"/>
              <a:ext cx="127074" cy="11432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681821" y="2458674"/>
              <a:ext cx="1727835" cy="1651000"/>
            </a:xfrm>
            <a:custGeom>
              <a:avLst/>
              <a:gdLst/>
              <a:ahLst/>
              <a:cxnLst/>
              <a:rect l="l" t="t" r="r" b="b"/>
              <a:pathLst>
                <a:path w="1727835" h="1651000">
                  <a:moveTo>
                    <a:pt x="1727404" y="1167873"/>
                  </a:moveTo>
                  <a:lnTo>
                    <a:pt x="1028806" y="1650412"/>
                  </a:lnTo>
                </a:path>
                <a:path w="1727835" h="1651000">
                  <a:moveTo>
                    <a:pt x="1485997" y="1485450"/>
                  </a:moveTo>
                  <a:lnTo>
                    <a:pt x="546117" y="1624930"/>
                  </a:lnTo>
                </a:path>
                <a:path w="1727835" h="1651000">
                  <a:moveTo>
                    <a:pt x="444505" y="0"/>
                  </a:moveTo>
                  <a:lnTo>
                    <a:pt x="1041491" y="1650412"/>
                  </a:lnTo>
                </a:path>
                <a:path w="1727835" h="1651000">
                  <a:moveTo>
                    <a:pt x="164913" y="254061"/>
                  </a:moveTo>
                  <a:lnTo>
                    <a:pt x="571488" y="1624930"/>
                  </a:lnTo>
                </a:path>
                <a:path w="1727835" h="1651000">
                  <a:moveTo>
                    <a:pt x="0" y="596867"/>
                  </a:moveTo>
                  <a:lnTo>
                    <a:pt x="241281" y="1396579"/>
                  </a:lnTo>
                </a:path>
              </a:pathLst>
            </a:custGeom>
            <a:ln w="12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973831" y="2192152"/>
            <a:ext cx="102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A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94703" y="2103281"/>
            <a:ext cx="102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B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28135" y="2204956"/>
            <a:ext cx="1079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C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96526" y="2534831"/>
            <a:ext cx="1079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12436" y="3080734"/>
            <a:ext cx="102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10824" y="3499606"/>
            <a:ext cx="952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F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93048" y="3943936"/>
            <a:ext cx="1149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G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00814" y="4108911"/>
            <a:ext cx="57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I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56309" y="3829861"/>
            <a:ext cx="82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J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40526" y="3398058"/>
            <a:ext cx="102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K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440526" y="2966508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L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18125" y="2496925"/>
            <a:ext cx="1206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46931" y="4210511"/>
            <a:ext cx="1079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H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552284" y="1951004"/>
            <a:ext cx="1105535" cy="1155700"/>
            <a:chOff x="6552284" y="1951004"/>
            <a:chExt cx="1105535" cy="1155700"/>
          </a:xfrm>
        </p:grpSpPr>
        <p:pic>
          <p:nvPicPr>
            <p:cNvPr id="4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85716" y="1951004"/>
              <a:ext cx="114261" cy="10152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52284" y="2255396"/>
              <a:ext cx="101577" cy="10191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577448" y="1976413"/>
              <a:ext cx="584835" cy="355600"/>
            </a:xfrm>
            <a:custGeom>
              <a:avLst/>
              <a:gdLst/>
              <a:ahLst/>
              <a:cxnLst/>
              <a:rect l="l" t="t" r="r" b="b"/>
              <a:pathLst>
                <a:path w="584834" h="355600">
                  <a:moveTo>
                    <a:pt x="584301" y="0"/>
                  </a:moveTo>
                  <a:lnTo>
                    <a:pt x="0" y="355483"/>
                  </a:lnTo>
                </a:path>
              </a:pathLst>
            </a:custGeom>
            <a:ln w="12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52284" y="2725233"/>
              <a:ext cx="101577" cy="101529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615758" y="1976413"/>
              <a:ext cx="546100" cy="825500"/>
            </a:xfrm>
            <a:custGeom>
              <a:avLst/>
              <a:gdLst/>
              <a:ahLst/>
              <a:cxnLst/>
              <a:rect l="l" t="t" r="r" b="b"/>
              <a:pathLst>
                <a:path w="546100" h="825500">
                  <a:moveTo>
                    <a:pt x="545990" y="0"/>
                  </a:moveTo>
                  <a:lnTo>
                    <a:pt x="0" y="825193"/>
                  </a:lnTo>
                </a:path>
              </a:pathLst>
            </a:custGeom>
            <a:ln w="12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5716" y="2991846"/>
              <a:ext cx="114262" cy="114334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7161749" y="1976413"/>
              <a:ext cx="0" cy="1054100"/>
            </a:xfrm>
            <a:custGeom>
              <a:avLst/>
              <a:gdLst/>
              <a:ahLst/>
              <a:cxnLst/>
              <a:rect l="l" t="t" r="r" b="b"/>
              <a:pathLst>
                <a:path h="1054100">
                  <a:moveTo>
                    <a:pt x="0" y="0"/>
                  </a:moveTo>
                  <a:lnTo>
                    <a:pt x="0" y="1053646"/>
                  </a:lnTo>
                </a:path>
              </a:pathLst>
            </a:custGeom>
            <a:ln w="127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42907" y="2255396"/>
              <a:ext cx="114388" cy="10190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42907" y="2725233"/>
              <a:ext cx="114388" cy="101528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6615758" y="1976413"/>
              <a:ext cx="1003935" cy="1092200"/>
            </a:xfrm>
            <a:custGeom>
              <a:avLst/>
              <a:gdLst/>
              <a:ahLst/>
              <a:cxnLst/>
              <a:rect l="l" t="t" r="r" b="b"/>
              <a:pathLst>
                <a:path w="1003934" h="1092200">
                  <a:moveTo>
                    <a:pt x="545990" y="50584"/>
                  </a:moveTo>
                  <a:lnTo>
                    <a:pt x="1003308" y="825193"/>
                  </a:lnTo>
                </a:path>
                <a:path w="1003934" h="1092200">
                  <a:moveTo>
                    <a:pt x="545990" y="0"/>
                  </a:moveTo>
                  <a:lnTo>
                    <a:pt x="1003308" y="355483"/>
                  </a:lnTo>
                </a:path>
                <a:path w="1003934" h="1092200">
                  <a:moveTo>
                    <a:pt x="965377" y="317196"/>
                  </a:moveTo>
                  <a:lnTo>
                    <a:pt x="0" y="317196"/>
                  </a:lnTo>
                </a:path>
                <a:path w="1003934" h="1092200">
                  <a:moveTo>
                    <a:pt x="965377" y="825193"/>
                  </a:moveTo>
                  <a:lnTo>
                    <a:pt x="0" y="825193"/>
                  </a:lnTo>
                </a:path>
                <a:path w="1003934" h="1092200">
                  <a:moveTo>
                    <a:pt x="1003308" y="825193"/>
                  </a:moveTo>
                  <a:lnTo>
                    <a:pt x="545990" y="1091806"/>
                  </a:lnTo>
                </a:path>
              </a:pathLst>
            </a:custGeom>
            <a:ln w="12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111245" y="1747924"/>
            <a:ext cx="102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B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707852" y="2204956"/>
            <a:ext cx="102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412520" y="2204956"/>
            <a:ext cx="102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K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425332" y="2674666"/>
            <a:ext cx="1149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G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695420" y="2712573"/>
            <a:ext cx="57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I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060249" y="3106216"/>
            <a:ext cx="1206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M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6323689" y="3461594"/>
            <a:ext cx="572135" cy="342900"/>
            <a:chOff x="6323689" y="3461594"/>
            <a:chExt cx="572135" cy="342900"/>
          </a:xfrm>
        </p:grpSpPr>
        <p:pic>
          <p:nvPicPr>
            <p:cNvPr id="60" name="object 6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23689" y="3461594"/>
              <a:ext cx="114261" cy="101617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81007" y="3461594"/>
              <a:ext cx="114261" cy="101617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6387036" y="3537676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4">
                  <a:moveTo>
                    <a:pt x="470003" y="0"/>
                  </a:moveTo>
                  <a:lnTo>
                    <a:pt x="0" y="0"/>
                  </a:lnTo>
                </a:path>
              </a:pathLst>
            </a:custGeom>
            <a:ln w="127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52283" y="3677584"/>
              <a:ext cx="114390" cy="126632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6387036" y="3537676"/>
              <a:ext cx="470534" cy="177800"/>
            </a:xfrm>
            <a:custGeom>
              <a:avLst/>
              <a:gdLst/>
              <a:ahLst/>
              <a:cxnLst/>
              <a:rect l="l" t="t" r="r" b="b"/>
              <a:pathLst>
                <a:path w="470534" h="177800">
                  <a:moveTo>
                    <a:pt x="470003" y="0"/>
                  </a:moveTo>
                  <a:lnTo>
                    <a:pt x="228722" y="177741"/>
                  </a:lnTo>
                </a:path>
                <a:path w="470534" h="177800">
                  <a:moveTo>
                    <a:pt x="0" y="0"/>
                  </a:moveTo>
                  <a:lnTo>
                    <a:pt x="228722" y="177741"/>
                  </a:lnTo>
                </a:path>
              </a:pathLst>
            </a:custGeom>
            <a:ln w="12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6196737" y="3449023"/>
            <a:ext cx="102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A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920453" y="3449023"/>
            <a:ext cx="1079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539630" y="3829861"/>
            <a:ext cx="952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F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7174515" y="4109096"/>
            <a:ext cx="572135" cy="533400"/>
            <a:chOff x="7174515" y="4109096"/>
            <a:chExt cx="572135" cy="533400"/>
          </a:xfrm>
        </p:grpSpPr>
        <p:pic>
          <p:nvPicPr>
            <p:cNvPr id="69" name="object 6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4515" y="4109096"/>
              <a:ext cx="114262" cy="114321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1833" y="4109096"/>
              <a:ext cx="114262" cy="114321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7238243" y="4185204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457190" y="0"/>
                  </a:moveTo>
                  <a:lnTo>
                    <a:pt x="0" y="0"/>
                  </a:lnTo>
                </a:path>
              </a:pathLst>
            </a:custGeom>
            <a:ln w="127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174515" y="4527918"/>
              <a:ext cx="114262" cy="114334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1833" y="4527918"/>
              <a:ext cx="114262" cy="114334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7238243" y="4185204"/>
              <a:ext cx="469900" cy="419100"/>
            </a:xfrm>
            <a:custGeom>
              <a:avLst/>
              <a:gdLst/>
              <a:ahLst/>
              <a:cxnLst/>
              <a:rect l="l" t="t" r="r" b="b"/>
              <a:pathLst>
                <a:path w="469900" h="419100">
                  <a:moveTo>
                    <a:pt x="457190" y="0"/>
                  </a:moveTo>
                  <a:lnTo>
                    <a:pt x="0" y="406093"/>
                  </a:lnTo>
                </a:path>
                <a:path w="469900" h="419100">
                  <a:moveTo>
                    <a:pt x="0" y="12741"/>
                  </a:moveTo>
                  <a:lnTo>
                    <a:pt x="0" y="406093"/>
                  </a:lnTo>
                </a:path>
                <a:path w="469900" h="419100">
                  <a:moveTo>
                    <a:pt x="469876" y="0"/>
                  </a:moveTo>
                  <a:lnTo>
                    <a:pt x="469876" y="418834"/>
                  </a:lnTo>
                </a:path>
              </a:pathLst>
            </a:custGeom>
            <a:ln w="12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7085748" y="3994888"/>
            <a:ext cx="82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J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758848" y="4007629"/>
            <a:ext cx="1079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C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085748" y="4578698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L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771534" y="4540791"/>
            <a:ext cx="1079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3148136" y="1811476"/>
            <a:ext cx="0" cy="3148330"/>
          </a:xfrm>
          <a:custGeom>
            <a:avLst/>
            <a:gdLst/>
            <a:ahLst/>
            <a:cxnLst/>
            <a:rect l="l" t="t" r="r" b="b"/>
            <a:pathLst>
              <a:path h="3148329">
                <a:moveTo>
                  <a:pt x="0" y="0"/>
                </a:moveTo>
                <a:lnTo>
                  <a:pt x="0" y="3148008"/>
                </a:lnTo>
              </a:path>
            </a:pathLst>
          </a:custGeom>
          <a:ln w="12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120257" y="1811476"/>
            <a:ext cx="0" cy="3148330"/>
          </a:xfrm>
          <a:custGeom>
            <a:avLst/>
            <a:gdLst/>
            <a:ahLst/>
            <a:cxnLst/>
            <a:rect l="l" t="t" r="r" b="b"/>
            <a:pathLst>
              <a:path h="3148329">
                <a:moveTo>
                  <a:pt x="0" y="0"/>
                </a:moveTo>
                <a:lnTo>
                  <a:pt x="0" y="3148008"/>
                </a:lnTo>
              </a:path>
            </a:pathLst>
          </a:custGeom>
          <a:ln w="12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474065" y="863549"/>
            <a:ext cx="81813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8440" indent="-20574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18440" algn="l"/>
              </a:tabLst>
            </a:pPr>
            <a:r>
              <a:rPr sz="1800" b="1" dirty="0">
                <a:solidFill>
                  <a:srgbClr val="D50092"/>
                </a:solidFill>
                <a:latin typeface="Arial"/>
                <a:cs typeface="Arial"/>
              </a:rPr>
              <a:t>Lines</a:t>
            </a:r>
            <a:r>
              <a:rPr sz="1800" b="1" spc="-5" dirty="0">
                <a:solidFill>
                  <a:srgbClr val="D50092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are </a:t>
            </a:r>
            <a:r>
              <a:rPr sz="1800" spc="-10" dirty="0">
                <a:latin typeface="Arial MT"/>
                <a:cs typeface="Arial MT"/>
              </a:rPr>
              <a:t>perhaps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simpler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way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represent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relation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between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two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entities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8444483" y="6294219"/>
            <a:ext cx="189230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sz="1600" spc="-5" dirty="0">
                <a:latin typeface="Arial MT"/>
                <a:cs typeface="Arial MT"/>
              </a:rPr>
              <a:t>7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5496" y="5979667"/>
            <a:ext cx="6283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 MT"/>
                <a:cs typeface="Arial MT"/>
              </a:rPr>
              <a:t>Harry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Beck’s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original</a:t>
            </a:r>
            <a:r>
              <a:rPr sz="1600" spc="-10" dirty="0">
                <a:latin typeface="Arial MT"/>
                <a:cs typeface="Arial MT"/>
              </a:rPr>
              <a:t> London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Underground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map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(1933)</a:t>
            </a:r>
            <a:r>
              <a:rPr sz="1600" spc="490" dirty="0"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99"/>
                </a:solidFill>
                <a:latin typeface="Arial MT"/>
                <a:cs typeface="Arial MT"/>
              </a:rPr>
              <a:t>(Spence,</a:t>
            </a:r>
            <a:r>
              <a:rPr sz="14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99"/>
                </a:solidFill>
                <a:latin typeface="Arial MT"/>
                <a:cs typeface="Arial MT"/>
              </a:rPr>
              <a:t>2007)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3350" y="1341661"/>
            <a:ext cx="6530609" cy="441309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7" y="792226"/>
            <a:ext cx="8595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Perhaps</a:t>
            </a:r>
            <a:r>
              <a:rPr sz="1800" spc="5" dirty="0"/>
              <a:t> </a:t>
            </a:r>
            <a:r>
              <a:rPr sz="1800" dirty="0"/>
              <a:t>the most</a:t>
            </a:r>
            <a:r>
              <a:rPr sz="1800" spc="10" dirty="0"/>
              <a:t> </a:t>
            </a:r>
            <a:r>
              <a:rPr sz="1800" spc="-5" dirty="0"/>
              <a:t>familiar</a:t>
            </a:r>
            <a:r>
              <a:rPr sz="1800" spc="10" dirty="0"/>
              <a:t> </a:t>
            </a:r>
            <a:r>
              <a:rPr sz="1800" spc="-5" dirty="0"/>
              <a:t>use of</a:t>
            </a:r>
            <a:r>
              <a:rPr sz="1800" spc="5" dirty="0"/>
              <a:t> </a:t>
            </a:r>
            <a:r>
              <a:rPr sz="1800" spc="-10" dirty="0"/>
              <a:t>lines</a:t>
            </a:r>
            <a:r>
              <a:rPr sz="1800" spc="10" dirty="0"/>
              <a:t> </a:t>
            </a:r>
            <a:r>
              <a:rPr sz="1800" dirty="0"/>
              <a:t>to</a:t>
            </a:r>
            <a:r>
              <a:rPr sz="1800" spc="-5" dirty="0"/>
              <a:t> represent</a:t>
            </a:r>
            <a:r>
              <a:rPr sz="1800" spc="15" dirty="0"/>
              <a:t> </a:t>
            </a:r>
            <a:r>
              <a:rPr sz="1800" spc="-5" dirty="0"/>
              <a:t>relations</a:t>
            </a:r>
            <a:r>
              <a:rPr sz="1800" spc="20" dirty="0"/>
              <a:t> </a:t>
            </a:r>
            <a:r>
              <a:rPr sz="1800" spc="-5" dirty="0"/>
              <a:t>is</a:t>
            </a:r>
            <a:r>
              <a:rPr sz="1800" dirty="0"/>
              <a:t> </a:t>
            </a:r>
            <a:r>
              <a:rPr sz="1800" spc="-5" dirty="0"/>
              <a:t>in transportation</a:t>
            </a:r>
            <a:r>
              <a:rPr sz="1800" spc="5" dirty="0"/>
              <a:t> </a:t>
            </a:r>
            <a:r>
              <a:rPr sz="1800" spc="-5" dirty="0"/>
              <a:t>maps</a:t>
            </a:r>
            <a:endParaRPr sz="1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spc="-5" dirty="0"/>
              <a:t>10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590" y="576453"/>
            <a:ext cx="3314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/>
              <a:t>Topological</a:t>
            </a:r>
            <a:r>
              <a:rPr sz="1800" spc="5" dirty="0"/>
              <a:t> </a:t>
            </a:r>
            <a:r>
              <a:rPr sz="1800" spc="-5" dirty="0"/>
              <a:t>transportation maps: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29590" y="1125092"/>
            <a:ext cx="566420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har char="-"/>
              <a:tabLst>
                <a:tab pos="153035" algn="l"/>
              </a:tabLst>
            </a:pPr>
            <a:r>
              <a:rPr sz="1800" spc="-10" dirty="0">
                <a:latin typeface="Arial MT"/>
                <a:cs typeface="Arial MT"/>
              </a:rPr>
              <a:t>Exploit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shapes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into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which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lines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connecting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stations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arranged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-"/>
            </a:pPr>
            <a:endParaRPr sz="1850">
              <a:latin typeface="Arial MT"/>
              <a:cs typeface="Arial MT"/>
            </a:endParaRPr>
          </a:p>
          <a:p>
            <a:pPr marL="152400" indent="-140335">
              <a:lnSpc>
                <a:spcPct val="100000"/>
              </a:lnSpc>
              <a:buChar char="-"/>
              <a:tabLst>
                <a:tab pos="153035" algn="l"/>
              </a:tabLst>
            </a:pPr>
            <a:r>
              <a:rPr sz="1800" spc="-5" dirty="0">
                <a:latin typeface="Arial MT"/>
                <a:cs typeface="Arial MT"/>
              </a:rPr>
              <a:t>Use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color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denote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different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lines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-"/>
            </a:pPr>
            <a:endParaRPr sz="1850">
              <a:latin typeface="Arial MT"/>
              <a:cs typeface="Arial MT"/>
            </a:endParaRPr>
          </a:p>
          <a:p>
            <a:pPr marL="152400" indent="-140335">
              <a:lnSpc>
                <a:spcPct val="100000"/>
              </a:lnSpc>
              <a:buChar char="-"/>
              <a:tabLst>
                <a:tab pos="153035" algn="l"/>
              </a:tabLst>
            </a:pPr>
            <a:r>
              <a:rPr sz="1800" spc="-5" dirty="0">
                <a:latin typeface="Arial MT"/>
                <a:cs typeface="Arial MT"/>
              </a:rPr>
              <a:t>Use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symbols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denote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different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types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stations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-"/>
            </a:pPr>
            <a:endParaRPr sz="1850">
              <a:latin typeface="Arial MT"/>
              <a:cs typeface="Arial MT"/>
            </a:endParaRPr>
          </a:p>
          <a:p>
            <a:pPr marL="152400" indent="-140335">
              <a:lnSpc>
                <a:spcPct val="100000"/>
              </a:lnSpc>
              <a:buChar char="-"/>
              <a:tabLst>
                <a:tab pos="153035" algn="l"/>
              </a:tabLst>
            </a:pPr>
            <a:r>
              <a:rPr sz="1800" spc="-5" dirty="0">
                <a:latin typeface="Arial MT"/>
                <a:cs typeface="Arial MT"/>
              </a:rPr>
              <a:t>Have </a:t>
            </a:r>
            <a:r>
              <a:rPr sz="1800" spc="-10" dirty="0">
                <a:latin typeface="Arial MT"/>
                <a:cs typeface="Arial MT"/>
              </a:rPr>
              <a:t>general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(but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necessarily)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accurate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veracity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8234" y="1177289"/>
            <a:ext cx="2945764" cy="216026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12519" y="5277358"/>
            <a:ext cx="24066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Modern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Underground </a:t>
            </a:r>
            <a:r>
              <a:rPr sz="1600" spc="-5" dirty="0">
                <a:latin typeface="Arial MT"/>
                <a:cs typeface="Arial MT"/>
              </a:rPr>
              <a:t>map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57471" y="5358891"/>
            <a:ext cx="142875" cy="1143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5718" y="1177416"/>
            <a:ext cx="9128760" cy="5680710"/>
            <a:chOff x="15718" y="1177416"/>
            <a:chExt cx="9128760" cy="568071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18" y="3444838"/>
              <a:ext cx="9128281" cy="34131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4729" y="1177416"/>
              <a:ext cx="3049269" cy="2282443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spc="-5" dirty="0"/>
              <a:t>11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7817" y="5763869"/>
            <a:ext cx="66833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Underground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map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 use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prior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introduction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Harry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Beck’s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map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228660"/>
            <a:ext cx="6520894" cy="529363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spc="-5" dirty="0"/>
              <a:t>13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1537</Words>
  <Application>Microsoft Macintosh PowerPoint</Application>
  <PresentationFormat>Apresentação no Ecrã (4:3)</PresentationFormat>
  <Paragraphs>312</Paragraphs>
  <Slides>28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28</vt:i4>
      </vt:variant>
    </vt:vector>
  </HeadingPairs>
  <TitlesOfParts>
    <vt:vector size="34" baseType="lpstr">
      <vt:lpstr>Arial</vt:lpstr>
      <vt:lpstr>Arial MT</vt:lpstr>
      <vt:lpstr>Calibri</vt:lpstr>
      <vt:lpstr>Courier New</vt:lpstr>
      <vt:lpstr>Times New Roman</vt:lpstr>
      <vt:lpstr>Office Theme</vt:lpstr>
      <vt:lpstr>Representation- II  Encoding relation</vt:lpstr>
      <vt:lpstr>Apresentação do PowerPoint</vt:lpstr>
      <vt:lpstr>Several ways to represent relation:</vt:lpstr>
      <vt:lpstr>Apresentação do PowerPoint</vt:lpstr>
      <vt:lpstr>Encoding relation</vt:lpstr>
      <vt:lpstr>Apresentação do PowerPoint</vt:lpstr>
      <vt:lpstr>Perhaps the most familiar use of lines to represent relations is in transportation maps</vt:lpstr>
      <vt:lpstr>Topological transportation maps:</vt:lpstr>
      <vt:lpstr>Apresentação do PowerPoint</vt:lpstr>
      <vt:lpstr>Apresentação do PowerPoint</vt:lpstr>
      <vt:lpstr>Apresentação do PowerPoint</vt:lpstr>
      <vt:lpstr>Apresentação do PowerPoint</vt:lpstr>
      <vt:lpstr>Cone trees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Using a Sunburst to visualize a taxonomy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Word Cloud: simple representation of text</vt:lpstr>
      <vt:lpstr>Apresentação do PowerPoint</vt:lpstr>
      <vt:lpstr>Main 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Representations- II Encoding relation</dc:title>
  <dc:creator>Beatriz</dc:creator>
  <cp:lastModifiedBy>Ricardo Cruz</cp:lastModifiedBy>
  <cp:revision>1</cp:revision>
  <dcterms:created xsi:type="dcterms:W3CDTF">2022-10-24T09:57:36Z</dcterms:created>
  <dcterms:modified xsi:type="dcterms:W3CDTF">2022-10-24T10:11:31Z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2022-10-24T00:00:00Z</vt:filetime>
  </property>
</Properties>
</file>