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64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09482-F3E1-6230-1187-920C3008A891}" v="63" dt="2024-05-15T02:42:42.611"/>
    <p1510:client id="{BCD575CD-3FB8-0EE6-D975-F5B8AF1CBB1D}" v="438" dt="2024-05-15T02:35:37.018"/>
    <p1510:client id="{FEFC9449-86CA-F212-10F4-7FDA5D61E1A2}" v="36" dt="2024-05-15T02:48:33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ptos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6178961-1394-4783-BD50-180A8019858A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Comece cumprimentando a audiência e se apresentando brevemente.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97005AE-B30B-4B6F-B1F9-3CCC6DB381B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 Explique o contexto em que o projeto foi desenvolvido.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 Descreva o objetivo da aplicação e como ela pode ser utilizada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529018-3D3A-41CE-86FB-14FF90F0C1DC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Apresente um diagrama de arquitetura mostrando as camadas da aplicação e como elas interagem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E1246BD-3AC8-4ABF-BC65-54A33E3F7D7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E351AEF-6203-4658-8CC9-BBD9F09CF7E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1883968-CBFA-449D-BC12-4CC807B8B93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474440-C51B-4200-98BF-19867742F9BB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D2F9F5-EB2F-415C-89E7-215AA16BA30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51D44E-4B33-41AB-8476-DABF42A72E4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C46B4C-D4A9-4FE2-9FBC-019A01C5B33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966B2EF-8B21-449B-B5A6-12EAFB20424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8D3799-280C-40D7-8CB7-B87DF3B5254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122190-E1B5-4E95-AD6E-862BAE13605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663A48-D20D-4759-A1FA-71BB37B70F3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57B016-958A-4E38-A4B8-F6A83507BA8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376684-C68B-48E7-A750-9CFB51D8EB1C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112DEF-48C9-4811-B67B-B26DEE9A447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335122-0AEA-4053-B7D6-CB9F8D58E74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95254B-12CC-4993-9416-9F0D0D1CA6A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C3C4A5-8157-4D0B-9634-6D45BC3F55F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2C42A9B-12E6-46FA-9434-29E2F9AA7B86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F8099B-7BE4-4C8A-A768-7ADFEFAB1A0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7B8E92-C3B1-4D18-B7A5-A99910D06DD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94B8FF-CA0B-4E82-9D97-0D2110499A5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66B315-FAF7-48CC-8729-41E72723344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3E4AFD-DE64-4AAF-BBC7-9014B261CB0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201726-B569-4DF0-AEC8-B0ECAACABB0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64CB95B-833D-4C6A-BB85-49C56A97F63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pt-BR" sz="6000" b="0" strike="noStrike" spc="-1">
                <a:solidFill>
                  <a:srgbClr val="000000"/>
                </a:solidFill>
                <a:latin typeface="Aptos Display"/>
              </a:rPr>
              <a:t>Clique para editar o título mestre</a:t>
            </a:r>
            <a:endParaRPr lang="de-DE" sz="60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787878"/>
                </a:solidFill>
                <a:latin typeface="Aptos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de-DE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E1494FC-CB19-4B68-82FA-11F4D71D8DE2}" type="slidenum">
              <a:rPr lang="de-DE" sz="1200" b="0" strike="noStrike" spc="-1">
                <a:solidFill>
                  <a:srgbClr val="787878"/>
                </a:solidFill>
                <a:latin typeface="Apto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ptos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ptos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ptos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ptos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ptos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ptos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ptos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ptos Display"/>
              </a:rPr>
              <a:t>Clique para editar o título mestre</a:t>
            </a:r>
            <a:endParaRPr lang="de-DE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Aptos"/>
              </a:rPr>
              <a:t>Clique para editar o texto mestre</a:t>
            </a: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ptos"/>
              </a:rPr>
              <a:t>Segundo nível</a:t>
            </a:r>
            <a:endParaRPr lang="de-DE" sz="2400" b="0" strike="noStrike" spc="-1">
              <a:solidFill>
                <a:srgbClr val="000000"/>
              </a:solidFill>
              <a:latin typeface="Aptos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Aptos"/>
              </a:rPr>
              <a:t>Terceiro nível</a:t>
            </a:r>
            <a:endParaRPr lang="de-DE" sz="2000" b="0" strike="noStrike" spc="-1">
              <a:solidFill>
                <a:srgbClr val="000000"/>
              </a:solidFill>
              <a:latin typeface="Aptos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ptos"/>
              </a:rPr>
              <a:t>Quarto nível</a:t>
            </a: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ptos"/>
              </a:rPr>
              <a:t>Quinto nível</a:t>
            </a: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787878"/>
                </a:solidFill>
                <a:latin typeface="Aptos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de-DE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6978CC-918A-44BB-BB7D-A18A3D162F97}" type="slidenum">
              <a:rPr lang="de-DE" sz="1200" b="0" strike="noStrike" spc="-1">
                <a:solidFill>
                  <a:srgbClr val="787878"/>
                </a:solidFill>
                <a:latin typeface="Apto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ucas.alixandre@maisinteligencia.com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luiz.godoy@tivit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89" name="Freeform: Shape 9"/>
          <p:cNvSpPr/>
          <p:nvPr/>
        </p:nvSpPr>
        <p:spPr>
          <a:xfrm>
            <a:off x="0" y="0"/>
            <a:ext cx="12191760" cy="509652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096520"/>
              <a:gd name="textAreaBottom" fmla="*/ 5096880 h 5096520"/>
            </a:gdLst>
            <a:ahLst/>
            <a:cxnLst/>
            <a:rect l="textAreaLeft" t="textAreaTop" r="textAreaRight" b="textAreaBottom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36880" y="887040"/>
            <a:ext cx="7842240" cy="2718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262626"/>
                </a:solidFill>
                <a:latin typeface="Aptos Display"/>
              </a:rPr>
              <a:t>FIAP</a:t>
            </a:r>
            <a:endParaRPr lang="de-DE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729240" y="5163840"/>
            <a:ext cx="7320240" cy="108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262626"/>
                </a:solidFill>
                <a:latin typeface="Aptos"/>
              </a:rPr>
              <a:t>PÓS TECH - 4NETT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262626"/>
                </a:solidFill>
                <a:latin typeface="Aptos"/>
              </a:rPr>
              <a:t>Fase 1 – Arquitetura de Sistemas com Azure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3" name="Freeform: Shape 9"/>
          <p:cNvSpPr/>
          <p:nvPr/>
        </p:nvSpPr>
        <p:spPr>
          <a:xfrm>
            <a:off x="0" y="0"/>
            <a:ext cx="12191760" cy="22950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295000"/>
              <a:gd name="textAreaBottom" fmla="*/ 2295360 h 2295000"/>
            </a:gdLst>
            <a:ahLst/>
            <a:cxnLst/>
            <a:rect l="textAreaLeft" t="textAreaTop" r="textAreaRight" b="textAreaBottom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36880" y="548640"/>
            <a:ext cx="9542880" cy="118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rgbClr val="262626"/>
                </a:solidFill>
                <a:latin typeface="Aptos Display"/>
              </a:rPr>
              <a:t>Apresentação</a:t>
            </a:r>
            <a:endParaRPr lang="de-DE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958040" y="2431800"/>
            <a:ext cx="8275680" cy="3319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pt-BR" sz="1600" b="0" strike="noStrike" spc="-1">
                <a:solidFill>
                  <a:srgbClr val="262626"/>
                </a:solidFill>
                <a:latin typeface="Aptos"/>
              </a:rPr>
              <a:t>Grupo 29:</a:t>
            </a:r>
            <a:endParaRPr lang="de-DE" sz="1600" b="0" strike="noStrike" spc="-1">
              <a:solidFill>
                <a:srgbClr val="000000"/>
              </a:solidFill>
              <a:latin typeface="Aptos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Courier New"/>
              <a:buChar char="o"/>
            </a:pPr>
            <a:r>
              <a:rPr lang="pt-BR" sz="1600" b="0" strike="noStrike" spc="-1">
                <a:solidFill>
                  <a:srgbClr val="262626"/>
                </a:solidFill>
                <a:latin typeface="Aptos"/>
              </a:rPr>
              <a:t>Lucas Alixandre Lima</a:t>
            </a:r>
            <a:br>
              <a:rPr sz="1600"/>
            </a:br>
            <a:r>
              <a:rPr lang="pt-BR" sz="1600" b="0" strike="noStrike" spc="-1">
                <a:solidFill>
                  <a:srgbClr val="262626"/>
                </a:solidFill>
                <a:latin typeface="Aptos"/>
                <a:hlinkClick r:id="rId3"/>
              </a:rPr>
              <a:t>lucas.alixandre@maisinteligencia.com.br</a:t>
            </a:r>
            <a:endParaRPr lang="de-DE" sz="1600" b="0" strike="noStrike" spc="-1">
              <a:solidFill>
                <a:srgbClr val="000000"/>
              </a:solidFill>
              <a:latin typeface="Aptos"/>
            </a:endParaRPr>
          </a:p>
          <a:p>
            <a:pPr marL="685800" lvl="1" indent="0">
              <a:lnSpc>
                <a:spcPct val="90000"/>
              </a:lnSpc>
              <a:spcBef>
                <a:spcPts val="499"/>
              </a:spcBef>
              <a:buNone/>
            </a:pPr>
            <a:endParaRPr lang="de-DE" sz="1600" b="0" strike="noStrike" spc="-1">
              <a:solidFill>
                <a:srgbClr val="000000"/>
              </a:solidFill>
              <a:latin typeface="Aptos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Courier New"/>
              <a:buChar char="o"/>
            </a:pPr>
            <a:r>
              <a:rPr lang="pt-BR" sz="1600" b="0" strike="noStrike" spc="-1">
                <a:solidFill>
                  <a:srgbClr val="262626"/>
                </a:solidFill>
                <a:latin typeface="Aptos"/>
                <a:ea typeface="Roboto"/>
              </a:rPr>
              <a:t>Luiz Antonio Garcia de Godoy</a:t>
            </a:r>
            <a:br>
              <a:rPr sz="1600"/>
            </a:br>
            <a:r>
              <a:rPr lang="pt-BR" sz="1600" b="0" strike="noStrike" spc="-1">
                <a:solidFill>
                  <a:srgbClr val="262626"/>
                </a:solidFill>
                <a:latin typeface="Aptos"/>
                <a:ea typeface="Roboto"/>
                <a:hlinkClick r:id="rId4"/>
              </a:rPr>
              <a:t>luiz.godoy@tivit.com</a:t>
            </a:r>
            <a:endParaRPr lang="de-DE" sz="1600" b="0" strike="noStrike" spc="-1">
              <a:solidFill>
                <a:srgbClr val="000000"/>
              </a:solidFill>
              <a:latin typeface="Aptos"/>
            </a:endParaRPr>
          </a:p>
          <a:p>
            <a:pPr marL="685800" lvl="1" indent="0">
              <a:lnSpc>
                <a:spcPct val="90000"/>
              </a:lnSpc>
              <a:spcBef>
                <a:spcPts val="499"/>
              </a:spcBef>
              <a:buNone/>
            </a:pPr>
            <a:endParaRPr lang="de-DE" sz="1600" b="0" strike="noStrike" spc="-1">
              <a:solidFill>
                <a:srgbClr val="000000"/>
              </a:solidFill>
              <a:latin typeface="Aptos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Courier New"/>
              <a:buChar char="o"/>
            </a:pPr>
            <a:r>
              <a:rPr lang="pt-BR" sz="1600" b="0" strike="noStrike" spc="-1">
                <a:solidFill>
                  <a:srgbClr val="262626"/>
                </a:solidFill>
                <a:latin typeface="Aptos"/>
                <a:ea typeface="Roboto"/>
              </a:rPr>
              <a:t>Ricardo do Vale Czajkowski</a:t>
            </a:r>
            <a:br>
              <a:rPr sz="1600"/>
            </a:br>
            <a:r>
              <a:rPr lang="pt-BR" sz="1600" b="0" strike="noStrike" spc="-1">
                <a:solidFill>
                  <a:srgbClr val="262626"/>
                </a:solidFill>
                <a:latin typeface="Aptos"/>
                <a:ea typeface="Roboto"/>
              </a:rPr>
              <a:t>ricardovcza@gmail.com</a:t>
            </a:r>
            <a:endParaRPr lang="de-DE" sz="16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>
              <a:solidFill>
                <a:srgbClr val="000000"/>
              </a:solidFill>
              <a:latin typeface="Aptos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Courier New"/>
              <a:buChar char="o"/>
            </a:pPr>
            <a:r>
              <a:rPr lang="pt-BR" sz="1600" b="0" strike="noStrike" spc="-1">
                <a:solidFill>
                  <a:srgbClr val="262626"/>
                </a:solidFill>
                <a:latin typeface="Aptos"/>
                <a:ea typeface="Roboto"/>
              </a:rPr>
              <a:t>Tiago Evangelista Freires dos Santos</a:t>
            </a:r>
            <a:br>
              <a:rPr sz="1600"/>
            </a:br>
            <a:r>
              <a:rPr lang="pt-BR" sz="1600" b="0" strike="noStrike" spc="-1">
                <a:solidFill>
                  <a:srgbClr val="262626"/>
                </a:solidFill>
                <a:latin typeface="Aptos"/>
                <a:ea typeface="Roboto"/>
              </a:rPr>
              <a:t>tiagoefreires@gmail.com</a:t>
            </a:r>
            <a:endParaRPr lang="de-DE" sz="16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de-DE" sz="16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6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6" name="Freeform: Shape 11"/>
          <p:cNvSpPr/>
          <p:nvPr/>
        </p:nvSpPr>
        <p:spPr>
          <a:xfrm>
            <a:off x="2224440" y="5970960"/>
            <a:ext cx="9966960" cy="886680"/>
          </a:xfrm>
          <a:custGeom>
            <a:avLst/>
            <a:gdLst>
              <a:gd name="textAreaLeft" fmla="*/ 0 w 9966960"/>
              <a:gd name="textAreaRight" fmla="*/ 9967320 w 9966960"/>
              <a:gd name="textAreaTop" fmla="*/ 0 h 886680"/>
              <a:gd name="textAreaBottom" fmla="*/ 887040 h 886680"/>
            </a:gdLst>
            <a:ahLst/>
            <a:cxnLst/>
            <a:rect l="textAreaLeft" t="textAreaTop" r="textAreaRight" b="textAreaBottom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7"/>
          <p:cNvSpPr/>
          <p:nvPr/>
        </p:nvSpPr>
        <p:spPr>
          <a:xfrm>
            <a:off x="0" y="-216243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8" name="Freeform: Shape 9"/>
          <p:cNvSpPr/>
          <p:nvPr/>
        </p:nvSpPr>
        <p:spPr>
          <a:xfrm>
            <a:off x="0" y="0"/>
            <a:ext cx="12191760" cy="22950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295000"/>
              <a:gd name="textAreaBottom" fmla="*/ 2295360 h 2295000"/>
            </a:gdLst>
            <a:ahLst/>
            <a:cxnLst/>
            <a:rect l="textAreaLeft" t="textAreaTop" r="textAreaRight" b="textAreaBottom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136880" y="548640"/>
            <a:ext cx="9542880" cy="1188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r>
              <a:rPr lang="pt-BR" spc="-1" dirty="0">
                <a:solidFill>
                  <a:srgbClr val="262626"/>
                </a:solidFill>
                <a:latin typeface="Aptos Display"/>
              </a:rPr>
              <a:t>Contexto</a:t>
            </a:r>
            <a:endParaRPr lang="pt-BR" dirty="0"/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958040" y="2431800"/>
            <a:ext cx="7853491" cy="410215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pt-BR" sz="2000" spc="-1" dirty="0">
                <a:solidFill>
                  <a:srgbClr val="262626"/>
                </a:solidFill>
                <a:latin typeface="Aptos"/>
              </a:rPr>
              <a:t>Tech </a:t>
            </a:r>
            <a:r>
              <a:rPr lang="pt-BR" sz="2000" spc="-1" dirty="0" err="1">
                <a:solidFill>
                  <a:srgbClr val="262626"/>
                </a:solidFill>
                <a:latin typeface="Aptos"/>
              </a:rPr>
              <a:t>Challenge</a:t>
            </a:r>
            <a:endParaRPr lang="pt-BR" sz="2000" spc="-1">
              <a:solidFill>
                <a:srgbClr val="262626"/>
              </a:solidFill>
              <a:latin typeface="Aptos"/>
            </a:endParaRPr>
          </a:p>
          <a:p>
            <a:pPr lvl="1">
              <a:spcBef>
                <a:spcPts val="1001"/>
              </a:spcBef>
              <a:buClr>
                <a:srgbClr val="262626"/>
              </a:buClr>
              <a:buFont typeface="Courier New"/>
              <a:buChar char="o"/>
            </a:pPr>
            <a:r>
              <a:rPr lang="pt-BR" sz="1600" spc="-1" dirty="0">
                <a:solidFill>
                  <a:srgbClr val="262626"/>
                </a:solidFill>
                <a:ea typeface="+mn-lt"/>
                <a:cs typeface="+mn-lt"/>
              </a:rPr>
              <a:t>Tech </a:t>
            </a:r>
            <a:r>
              <a:rPr lang="pt-BR" sz="1600" spc="-1" dirty="0" err="1">
                <a:solidFill>
                  <a:srgbClr val="262626"/>
                </a:solidFill>
                <a:ea typeface="+mn-lt"/>
                <a:cs typeface="+mn-lt"/>
              </a:rPr>
              <a:t>Challenge</a:t>
            </a:r>
            <a:r>
              <a:rPr lang="pt-BR" sz="1600" spc="-1" dirty="0">
                <a:solidFill>
                  <a:srgbClr val="262626"/>
                </a:solidFill>
                <a:ea typeface="+mn-lt"/>
                <a:cs typeface="+mn-lt"/>
              </a:rPr>
              <a:t> é o projeto da fase que engloba os conhecimentos obtidos em todas as disciplinas apresentadas.</a:t>
            </a:r>
            <a:endParaRPr lang="de-DE" sz="2000" spc="-1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pt-BR" sz="2000" spc="-1" dirty="0">
                <a:solidFill>
                  <a:srgbClr val="262626"/>
                </a:solidFill>
                <a:latin typeface="Aptos"/>
              </a:rPr>
              <a:t>Problema</a:t>
            </a:r>
            <a:endParaRPr lang="de-DE" sz="2000" spc="-1" dirty="0">
              <a:solidFill>
                <a:srgbClr val="262626"/>
              </a:solidFill>
              <a:latin typeface="Aptos"/>
            </a:endParaRPr>
          </a:p>
          <a:p>
            <a:pPr marL="457200" lvl="1" indent="0">
              <a:spcBef>
                <a:spcPts val="1001"/>
              </a:spcBef>
              <a:buClr>
                <a:srgbClr val="262626"/>
              </a:buClr>
              <a:buNone/>
            </a:pPr>
            <a:r>
              <a:rPr lang="pt-BR" sz="1600" spc="-1" dirty="0">
                <a:solidFill>
                  <a:srgbClr val="262626"/>
                </a:solidFill>
                <a:ea typeface="+mn-lt"/>
                <a:cs typeface="+mn-lt"/>
              </a:rPr>
              <a:t>"O Tech </a:t>
            </a:r>
            <a:r>
              <a:rPr lang="pt-BR" sz="1600" spc="-1" dirty="0" err="1">
                <a:solidFill>
                  <a:srgbClr val="262626"/>
                </a:solidFill>
                <a:ea typeface="+mn-lt"/>
                <a:cs typeface="+mn-lt"/>
              </a:rPr>
              <a:t>Challenge</a:t>
            </a:r>
            <a:r>
              <a:rPr lang="pt-BR" sz="1600" spc="-1" dirty="0">
                <a:solidFill>
                  <a:srgbClr val="262626"/>
                </a:solidFill>
                <a:ea typeface="+mn-lt"/>
                <a:cs typeface="+mn-lt"/>
              </a:rPr>
              <a:t> desta fase será desenvolver um aplicativo utilizando a plataforma .NET 8 para cadastro de contatos regionais, considerando a persistência de dados e a qualidade do software"</a:t>
            </a:r>
          </a:p>
          <a:p>
            <a:pPr marL="457200" lvl="1" indent="0">
              <a:lnSpc>
                <a:spcPct val="90000"/>
              </a:lnSpc>
              <a:spcBef>
                <a:spcPts val="1001"/>
              </a:spcBef>
              <a:buNone/>
            </a:pPr>
            <a:endParaRPr lang="pt-BR" sz="1400" b="0" strike="noStrike" spc="-1" dirty="0">
              <a:solidFill>
                <a:srgbClr val="262626"/>
              </a:solidFill>
              <a:latin typeface="Arial"/>
              <a:cs typeface="Arial"/>
            </a:endParaRPr>
          </a:p>
          <a:p>
            <a:pPr marL="457200" lvl="1" indent="0">
              <a:spcBef>
                <a:spcPts val="1001"/>
              </a:spcBef>
              <a:buNone/>
            </a:pPr>
            <a:endParaRPr lang="pt-BR" sz="1400" spc="-1" dirty="0">
              <a:solidFill>
                <a:srgbClr val="262626"/>
              </a:solidFill>
              <a:latin typeface="Arial"/>
              <a:cs typeface="Arial"/>
            </a:endParaRPr>
          </a:p>
          <a:p>
            <a:pPr marL="457200" lvl="1" indent="0">
              <a:spcBef>
                <a:spcPts val="1001"/>
              </a:spcBef>
              <a:buNone/>
            </a:pPr>
            <a:endParaRPr lang="pt-BR" sz="1400" spc="-1" dirty="0">
              <a:solidFill>
                <a:srgbClr val="262626"/>
              </a:solidFill>
              <a:latin typeface="Arial"/>
              <a:cs typeface="Arial"/>
            </a:endParaRPr>
          </a:p>
          <a:p>
            <a:pPr marL="457200" lvl="1" indent="0">
              <a:spcBef>
                <a:spcPts val="1001"/>
              </a:spcBef>
              <a:buNone/>
            </a:pPr>
            <a:endParaRPr lang="pt-BR" sz="1400" spc="-1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endParaRPr lang="pt-BR" sz="2000" spc="-1" dirty="0">
              <a:solidFill>
                <a:srgbClr val="262626"/>
              </a:solidFill>
              <a:latin typeface="Aptos"/>
            </a:endParaRPr>
          </a:p>
        </p:txBody>
      </p:sp>
      <p:sp>
        <p:nvSpPr>
          <p:cNvPr id="101" name="Freeform: Shape 11"/>
          <p:cNvSpPr/>
          <p:nvPr/>
        </p:nvSpPr>
        <p:spPr>
          <a:xfrm>
            <a:off x="2224440" y="5970960"/>
            <a:ext cx="9966960" cy="886680"/>
          </a:xfrm>
          <a:custGeom>
            <a:avLst/>
            <a:gdLst>
              <a:gd name="textAreaLeft" fmla="*/ 0 w 9966960"/>
              <a:gd name="textAreaRight" fmla="*/ 9967320 w 9966960"/>
              <a:gd name="textAreaTop" fmla="*/ 0 h 886680"/>
              <a:gd name="textAreaBottom" fmla="*/ 887040 h 886680"/>
            </a:gdLst>
            <a:ahLst/>
            <a:cxnLst/>
            <a:rect l="textAreaLeft" t="textAreaTop" r="textAreaRight" b="textAreaBottom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3899C9-6CF6-1196-AC7A-09C56897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Requisitos</a:t>
            </a:r>
            <a:endParaRPr lang="en-US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1991F15-193F-3837-FE61-9B10DE5D27F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Funcionais</a:t>
            </a:r>
            <a:endParaRPr lang="pt-BR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lvl="1"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Cadastro de contatos: 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permitir o cadastro de novos contatos, incluindo nome, telefone e e-mail. Associe cada contato a um DDD correspondente à região.</a:t>
            </a:r>
            <a:endParaRPr lang="pt-B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Consulta de contatos: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implementar uma funcionalidade para consultar e visualizar os contatos cadastrados, os quais podem ser filtrados pelo DDD da região.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Atualização e exclusão: 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possibilitar a atualização e exclusão de contatos previamente cadastrados.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pt-B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Técnicos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+mn-lt"/>
              <a:cs typeface="+mn-lt"/>
            </a:endParaRPr>
          </a:p>
          <a:p>
            <a:pPr lvl="1"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Persistência de Dados: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utilizar um banco de dados para armazenar as informações dos contatos. Escolha entre Entity Framework Core ou </a:t>
            </a:r>
            <a:r>
              <a:rPr lang="pt-BR" sz="1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Dapper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para a camada de acesso a dados.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Validações: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implementar validações para garantir dados consistentes (por exemplo: validação de formato de e-mail, telefone, campos obrigatórios).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Testes Unitários: 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desenvolver testes unitários utilizando </a:t>
            </a:r>
            <a:r>
              <a:rPr lang="pt-BR" sz="1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xUnit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ou </a:t>
            </a:r>
            <a:r>
              <a:rPr lang="pt-BR" sz="1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NUnit</a:t>
            </a:r>
            <a:endParaRPr lang="pt-BR" sz="140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03" name="Freeform: Shape 10"/>
          <p:cNvSpPr/>
          <p:nvPr/>
        </p:nvSpPr>
        <p:spPr>
          <a:xfrm>
            <a:off x="0" y="0"/>
            <a:ext cx="11269080" cy="2008440"/>
          </a:xfrm>
          <a:custGeom>
            <a:avLst/>
            <a:gdLst>
              <a:gd name="textAreaLeft" fmla="*/ 0 w 11269080"/>
              <a:gd name="textAreaRight" fmla="*/ 11269440 w 11269080"/>
              <a:gd name="textAreaTop" fmla="*/ 0 h 2008440"/>
              <a:gd name="textAreaBottom" fmla="*/ 2008800 h 2008440"/>
            </a:gdLst>
            <a:ahLst/>
            <a:cxnLst/>
            <a:rect l="textAreaLeft" t="textAreaTop" r="textAreaRight" b="textAreaBottom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E8E8E8"/>
              </a:solidFill>
              <a:latin typeface="Aptos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3960" y="509760"/>
            <a:ext cx="7648920" cy="74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ptos Display"/>
              </a:rPr>
              <a:t>Arquitetura Geral</a:t>
            </a:r>
            <a:endParaRPr lang="de-DE" sz="36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5" name="Freeform: Shape 12"/>
          <p:cNvSpPr/>
          <p:nvPr/>
        </p:nvSpPr>
        <p:spPr>
          <a:xfrm>
            <a:off x="5307120" y="6278040"/>
            <a:ext cx="6884640" cy="579600"/>
          </a:xfrm>
          <a:custGeom>
            <a:avLst/>
            <a:gdLst>
              <a:gd name="textAreaLeft" fmla="*/ 0 w 6884640"/>
              <a:gd name="textAreaRight" fmla="*/ 6885000 w 6884640"/>
              <a:gd name="textAreaTop" fmla="*/ 0 h 579600"/>
              <a:gd name="textAreaBottom" fmla="*/ 579960 h 579600"/>
            </a:gdLst>
            <a:ahLst/>
            <a:cxnLst/>
            <a:rect l="textAreaLeft" t="textAreaTop" r="textAreaRight" b="textAreaBottom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06" name="Imagem 105"/>
          <p:cNvPicPr/>
          <p:nvPr/>
        </p:nvPicPr>
        <p:blipFill>
          <a:blip r:embed="rId3"/>
          <a:stretch/>
        </p:blipFill>
        <p:spPr>
          <a:xfrm>
            <a:off x="2520000" y="2340000"/>
            <a:ext cx="7257600" cy="325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Solução</a:t>
            </a:r>
            <a:endParaRPr lang="en-US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Espaço Reservado para Conteúdo 1" descr="Diagrama&#10;&#10;Descrição gerada automaticamente">
            <a:extLst>
              <a:ext uri="{FF2B5EF4-FFF2-40B4-BE49-F238E27FC236}">
                <a16:creationId xmlns:a16="http://schemas.microsoft.com/office/drawing/2014/main" id="{C9DF3C44-13DF-5ABD-9EFE-5DAF0019B33E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87908" y="2148522"/>
            <a:ext cx="4788505" cy="2572429"/>
          </a:xfrm>
          <a:prstGeom prst="rect">
            <a:avLst/>
          </a:prstGeom>
          <a:noFill/>
        </p:spPr>
      </p:pic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5F018B9-EB0A-2E3A-8E29-845B15C2B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73" y="2676782"/>
            <a:ext cx="5581650" cy="27813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BE797BA-E88B-CB19-E78D-1E7FC7062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689" y="3293333"/>
            <a:ext cx="4638675" cy="1733550"/>
          </a:xfrm>
          <a:prstGeom prst="rect">
            <a:avLst/>
          </a:prstGeom>
        </p:spPr>
      </p:pic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D6F1C552-B7BD-7A75-1544-33D07970F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325" y="3958152"/>
            <a:ext cx="3943350" cy="1495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52AE71-8EFF-6796-79D8-FF4A60E67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801" y="4510731"/>
            <a:ext cx="4048125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BA4C32-5297-CD09-9DF7-0042CF79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B5AB64-C50A-8683-62FA-3F4C23DFB65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3900" y="1252538"/>
            <a:ext cx="5431240" cy="4193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endParaRPr lang="en-US"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8A09B3A-4555-2DA8-1924-1CD34489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39" y="2072640"/>
            <a:ext cx="9023247" cy="412813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2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5791B2-A8D5-7A47-11B8-9485FB80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Conclusão</a:t>
            </a:r>
            <a:endParaRPr lang="en-US" sz="4400" kern="1200" dirty="0" err="1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9FC9CE-5DEE-687F-230A-8FF65F5310B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27783" y="1825560"/>
            <a:ext cx="10515240" cy="4350960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pt-BR" sz="2000" dirty="0"/>
              <a:t>Aprendizados e desafios enfrentados</a:t>
            </a:r>
          </a:p>
          <a:p>
            <a:pPr marL="571500" indent="-571500">
              <a:buFont typeface="Arial"/>
              <a:buChar char="•"/>
            </a:pPr>
            <a:r>
              <a:rPr lang="pt-BR" sz="2000" dirty="0"/>
              <a:t>Dúvidas podem ser encaminhadas por e-mail ou </a:t>
            </a:r>
            <a:r>
              <a:rPr lang="pt-BR" sz="2000" err="1"/>
              <a:t>Discord</a:t>
            </a:r>
            <a:endParaRPr lang="pt-BR" sz="2000" dirty="0"/>
          </a:p>
          <a:p>
            <a:pPr marL="571500" indent="-571500">
              <a:buFont typeface="Arial"/>
              <a:buChar char="•"/>
            </a:pPr>
            <a:r>
              <a:rPr lang="pt-BR" sz="2000" dirty="0"/>
              <a:t>Agradecimentos</a:t>
            </a:r>
          </a:p>
          <a:p>
            <a:pPr marL="571500" indent="-571500">
              <a:buFont typeface="Arial"/>
              <a:buChar char="•"/>
            </a:pPr>
            <a:endParaRPr lang="pt-BR" sz="2000" dirty="0"/>
          </a:p>
          <a:p>
            <a:pPr marL="571500" indent="-571500">
              <a:buFont typeface="Arial"/>
              <a:buChar char="•"/>
            </a:pPr>
            <a:endParaRPr lang="pt-BR" sz="2000" dirty="0"/>
          </a:p>
          <a:p>
            <a:pPr marL="571500" indent="-571500">
              <a:buFont typeface="Arial"/>
              <a:buChar char="•"/>
            </a:pPr>
            <a:endParaRPr lang="pt-BR" sz="2000" dirty="0"/>
          </a:p>
          <a:p>
            <a:pPr marL="571500" indent="-571500">
              <a:buFont typeface="Arial"/>
              <a:buChar char="•"/>
            </a:pPr>
            <a:endParaRPr lang="pt-BR" sz="2000" dirty="0"/>
          </a:p>
          <a:p>
            <a:pPr marL="571500" indent="-571500">
              <a:buFont typeface="Arial"/>
              <a:buChar char="•"/>
            </a:pPr>
            <a:endParaRPr lang="pt-BR" sz="2000" dirty="0"/>
          </a:p>
          <a:p>
            <a:pPr marL="571500" indent="-571500">
              <a:buFont typeface="Arial"/>
              <a:buChar char="•"/>
            </a:pPr>
            <a:endParaRPr lang="pt-BR" sz="2000" dirty="0"/>
          </a:p>
          <a:p>
            <a:pPr marL="571500" indent="-571500">
              <a:buFont typeface="Arial"/>
              <a:buChar char="•"/>
            </a:pPr>
            <a:endParaRPr lang="pt-BR" sz="2000" dirty="0"/>
          </a:p>
          <a:p>
            <a:pPr marL="571500" indent="-571500">
              <a:buFont typeface="Arial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76415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0</Words>
  <Application>Microsoft Office PowerPoint</Application>
  <PresentationFormat>Widescreen</PresentationFormat>
  <Paragraphs>0</Paragraphs>
  <Slides>8</Slides>
  <Notes>3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Tema do Office</vt:lpstr>
      <vt:lpstr>Tema do Office</vt:lpstr>
      <vt:lpstr>FIAP</vt:lpstr>
      <vt:lpstr>Apresentação</vt:lpstr>
      <vt:lpstr>Contexto</vt:lpstr>
      <vt:lpstr>Requisitos</vt:lpstr>
      <vt:lpstr>Arquitetura Geral</vt:lpstr>
      <vt:lpstr>Solução</vt:lpstr>
      <vt:lpstr>Demonstração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/>
  <cp:revision>357</cp:revision>
  <dcterms:created xsi:type="dcterms:W3CDTF">2024-05-14T02:03:11Z</dcterms:created>
  <dcterms:modified xsi:type="dcterms:W3CDTF">2024-05-15T02:49:01Z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6</vt:i4>
  </property>
</Properties>
</file>